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2">
  <p:sldMasterIdLst>
    <p:sldMasterId id="2147483648" r:id="rId1"/>
  </p:sldMasterIdLst>
  <p:notesMasterIdLst>
    <p:notesMasterId r:id="rId91"/>
  </p:notesMasterIdLst>
  <p:handoutMasterIdLst>
    <p:handoutMasterId r:id="rId92"/>
  </p:handoutMasterIdLst>
  <p:sldIdLst>
    <p:sldId id="942" r:id="rId2"/>
    <p:sldId id="869" r:id="rId3"/>
    <p:sldId id="879" r:id="rId4"/>
    <p:sldId id="916" r:id="rId5"/>
    <p:sldId id="920" r:id="rId6"/>
    <p:sldId id="946" r:id="rId7"/>
    <p:sldId id="872" r:id="rId8"/>
    <p:sldId id="873" r:id="rId9"/>
    <p:sldId id="874" r:id="rId10"/>
    <p:sldId id="875" r:id="rId11"/>
    <p:sldId id="876" r:id="rId12"/>
    <p:sldId id="877" r:id="rId13"/>
    <p:sldId id="878" r:id="rId14"/>
    <p:sldId id="871" r:id="rId15"/>
    <p:sldId id="787" r:id="rId16"/>
    <p:sldId id="928" r:id="rId17"/>
    <p:sldId id="786" r:id="rId18"/>
    <p:sldId id="915" r:id="rId19"/>
    <p:sldId id="778" r:id="rId20"/>
    <p:sldId id="779" r:id="rId21"/>
    <p:sldId id="781" r:id="rId22"/>
    <p:sldId id="782" r:id="rId23"/>
    <p:sldId id="860" r:id="rId24"/>
    <p:sldId id="945" r:id="rId25"/>
    <p:sldId id="798" r:id="rId26"/>
    <p:sldId id="800" r:id="rId27"/>
    <p:sldId id="944" r:id="rId28"/>
    <p:sldId id="862" r:id="rId29"/>
    <p:sldId id="947" r:id="rId30"/>
    <p:sldId id="806" r:id="rId31"/>
    <p:sldId id="932" r:id="rId32"/>
    <p:sldId id="933" r:id="rId33"/>
    <p:sldId id="895" r:id="rId34"/>
    <p:sldId id="936" r:id="rId35"/>
    <p:sldId id="939" r:id="rId36"/>
    <p:sldId id="927" r:id="rId37"/>
    <p:sldId id="894" r:id="rId38"/>
    <p:sldId id="817" r:id="rId39"/>
    <p:sldId id="807" r:id="rId40"/>
    <p:sldId id="934" r:id="rId41"/>
    <p:sldId id="808" r:id="rId42"/>
    <p:sldId id="921" r:id="rId43"/>
    <p:sldId id="940" r:id="rId44"/>
    <p:sldId id="923" r:id="rId45"/>
    <p:sldId id="898" r:id="rId46"/>
    <p:sldId id="816" r:id="rId47"/>
    <p:sldId id="892" r:id="rId48"/>
    <p:sldId id="804" r:id="rId49"/>
    <p:sldId id="890" r:id="rId50"/>
    <p:sldId id="809" r:id="rId51"/>
    <p:sldId id="813" r:id="rId52"/>
    <p:sldId id="912" r:id="rId53"/>
    <p:sldId id="814" r:id="rId54"/>
    <p:sldId id="815" r:id="rId55"/>
    <p:sldId id="850" r:id="rId56"/>
    <p:sldId id="948" r:id="rId57"/>
    <p:sldId id="901" r:id="rId58"/>
    <p:sldId id="929" r:id="rId59"/>
    <p:sldId id="903" r:id="rId60"/>
    <p:sldId id="838" r:id="rId61"/>
    <p:sldId id="922" r:id="rId62"/>
    <p:sldId id="841" r:id="rId63"/>
    <p:sldId id="839" r:id="rId64"/>
    <p:sldId id="902" r:id="rId65"/>
    <p:sldId id="904" r:id="rId66"/>
    <p:sldId id="905" r:id="rId67"/>
    <p:sldId id="906" r:id="rId68"/>
    <p:sldId id="962" r:id="rId69"/>
    <p:sldId id="950" r:id="rId70"/>
    <p:sldId id="845" r:id="rId71"/>
    <p:sldId id="907" r:id="rId72"/>
    <p:sldId id="908" r:id="rId73"/>
    <p:sldId id="949" r:id="rId74"/>
    <p:sldId id="964" r:id="rId75"/>
    <p:sldId id="965" r:id="rId76"/>
    <p:sldId id="954" r:id="rId77"/>
    <p:sldId id="959" r:id="rId78"/>
    <p:sldId id="960" r:id="rId79"/>
    <p:sldId id="956" r:id="rId80"/>
    <p:sldId id="963" r:id="rId81"/>
    <p:sldId id="958" r:id="rId82"/>
    <p:sldId id="951" r:id="rId83"/>
    <p:sldId id="955" r:id="rId84"/>
    <p:sldId id="968" r:id="rId85"/>
    <p:sldId id="952" r:id="rId86"/>
    <p:sldId id="957" r:id="rId87"/>
    <p:sldId id="966" r:id="rId88"/>
    <p:sldId id="961" r:id="rId89"/>
    <p:sldId id="967" r:id="rId90"/>
  </p:sldIdLst>
  <p:sldSz cx="9144000" cy="6858000" type="screen4x3"/>
  <p:notesSz cx="6669088" cy="9926638"/>
  <p:defaultTex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7777"/>
    <a:srgbClr val="0000FF"/>
    <a:srgbClr val="FFFFFF"/>
    <a:srgbClr val="F6860A"/>
    <a:srgbClr val="FF9933"/>
    <a:srgbClr val="FFCC66"/>
    <a:srgbClr val="B2B2B2"/>
    <a:srgbClr val="0033CC"/>
    <a:srgbClr val="969696"/>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 autoAdjust="0"/>
    <p:restoredTop sz="85417" autoAdjust="0"/>
  </p:normalViewPr>
  <p:slideViewPr>
    <p:cSldViewPr>
      <p:cViewPr varScale="1">
        <p:scale>
          <a:sx n="72" d="100"/>
          <a:sy n="72" d="100"/>
        </p:scale>
        <p:origin x="1973" y="43"/>
      </p:cViewPr>
      <p:guideLst>
        <p:guide orient="horz" pos="2160"/>
        <p:guide pos="2880"/>
      </p:guideLst>
    </p:cSldViewPr>
  </p:slideViewPr>
  <p:outlineViewPr>
    <p:cViewPr>
      <p:scale>
        <a:sx n="33" d="100"/>
        <a:sy n="33" d="100"/>
      </p:scale>
      <p:origin x="0" y="-12307"/>
    </p:cViewPr>
  </p:outlineViewPr>
  <p:notesTextViewPr>
    <p:cViewPr>
      <p:scale>
        <a:sx n="75" d="100"/>
        <a:sy n="75" d="100"/>
      </p:scale>
      <p:origin x="0" y="0"/>
    </p:cViewPr>
  </p:notesTextViewPr>
  <p:sorterViewPr>
    <p:cViewPr varScale="1">
      <p:scale>
        <a:sx n="100" d="100"/>
        <a:sy n="100" d="100"/>
      </p:scale>
      <p:origin x="0" y="-21235"/>
    </p:cViewPr>
  </p:sorterViewPr>
  <p:notesViewPr>
    <p:cSldViewPr>
      <p:cViewPr varScale="1">
        <p:scale>
          <a:sx n="59" d="100"/>
          <a:sy n="59" d="100"/>
        </p:scale>
        <p:origin x="3259"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2889414" cy="495613"/>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l" defTabSz="911621" eaLnBrk="0" hangingPunct="0">
              <a:defRPr sz="1200" b="0"/>
            </a:lvl1pPr>
          </a:lstStyle>
          <a:p>
            <a:pPr>
              <a:defRPr/>
            </a:pPr>
            <a:endParaRPr lang="en-US"/>
          </a:p>
        </p:txBody>
      </p:sp>
      <p:sp>
        <p:nvSpPr>
          <p:cNvPr id="5123" name="Rectangle 3"/>
          <p:cNvSpPr>
            <a:spLocks noGrp="1" noChangeArrowheads="1"/>
          </p:cNvSpPr>
          <p:nvPr>
            <p:ph type="dt" sz="quarter" idx="1"/>
          </p:nvPr>
        </p:nvSpPr>
        <p:spPr bwMode="auto">
          <a:xfrm>
            <a:off x="3779675" y="0"/>
            <a:ext cx="2889413" cy="495613"/>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r" defTabSz="911621" eaLnBrk="0" hangingPunct="0">
              <a:defRPr sz="1200" b="0"/>
            </a:lvl1pPr>
          </a:lstStyle>
          <a:p>
            <a:pPr>
              <a:defRPr/>
            </a:pPr>
            <a:r>
              <a:rPr lang="en-US"/>
              <a:t>20/03/2000</a:t>
            </a:r>
          </a:p>
        </p:txBody>
      </p:sp>
      <p:sp>
        <p:nvSpPr>
          <p:cNvPr id="5124" name="Rectangle 4"/>
          <p:cNvSpPr>
            <a:spLocks noGrp="1" noChangeArrowheads="1"/>
          </p:cNvSpPr>
          <p:nvPr>
            <p:ph type="ftr" sz="quarter" idx="2"/>
          </p:nvPr>
        </p:nvSpPr>
        <p:spPr bwMode="auto">
          <a:xfrm>
            <a:off x="1" y="9431026"/>
            <a:ext cx="2889414" cy="495613"/>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l" defTabSz="911621" eaLnBrk="0" hangingPunct="0">
              <a:defRPr sz="1200" b="0"/>
            </a:lvl1pPr>
          </a:lstStyle>
          <a:p>
            <a:pPr>
              <a:defRPr/>
            </a:pPr>
            <a:endParaRPr lang="en-US"/>
          </a:p>
        </p:txBody>
      </p:sp>
      <p:sp>
        <p:nvSpPr>
          <p:cNvPr id="5125" name="Rectangle 5"/>
          <p:cNvSpPr>
            <a:spLocks noGrp="1" noChangeArrowheads="1"/>
          </p:cNvSpPr>
          <p:nvPr>
            <p:ph type="sldNum" sz="quarter" idx="3"/>
          </p:nvPr>
        </p:nvSpPr>
        <p:spPr bwMode="auto">
          <a:xfrm>
            <a:off x="3779675" y="9431026"/>
            <a:ext cx="2889413" cy="495613"/>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r" defTabSz="911621" eaLnBrk="0" hangingPunct="0">
              <a:defRPr sz="1200" b="0"/>
            </a:lvl1pPr>
          </a:lstStyle>
          <a:p>
            <a:pPr>
              <a:defRPr/>
            </a:pPr>
            <a:fld id="{91D64948-BF6C-4D11-9648-969BBB70F894}" type="slidenum">
              <a:rPr lang="en-US"/>
              <a:pPr>
                <a:defRPr/>
              </a:pPr>
              <a:t>‹#›</a:t>
            </a:fld>
            <a:endParaRPr lang="en-US"/>
          </a:p>
        </p:txBody>
      </p:sp>
    </p:spTree>
    <p:extLst>
      <p:ext uri="{BB962C8B-B14F-4D97-AF65-F5344CB8AC3E}">
        <p14:creationId xmlns:p14="http://schemas.microsoft.com/office/powerpoint/2010/main" val="8162028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2889414" cy="495613"/>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l" defTabSz="911621" eaLnBrk="0" hangingPunct="0">
              <a:defRPr sz="1200" b="0"/>
            </a:lvl1pPr>
          </a:lstStyle>
          <a:p>
            <a:pPr>
              <a:defRPr/>
            </a:pPr>
            <a:endParaRPr lang="en-US"/>
          </a:p>
        </p:txBody>
      </p:sp>
      <p:sp>
        <p:nvSpPr>
          <p:cNvPr id="3075" name="Rectangle 3"/>
          <p:cNvSpPr>
            <a:spLocks noGrp="1" noChangeArrowheads="1"/>
          </p:cNvSpPr>
          <p:nvPr>
            <p:ph type="dt" idx="1"/>
          </p:nvPr>
        </p:nvSpPr>
        <p:spPr bwMode="auto">
          <a:xfrm>
            <a:off x="3779675" y="0"/>
            <a:ext cx="2889413" cy="495613"/>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r" defTabSz="911621" eaLnBrk="0" hangingPunct="0">
              <a:defRPr sz="1200" b="0"/>
            </a:lvl1pPr>
          </a:lstStyle>
          <a:p>
            <a:pPr>
              <a:defRPr/>
            </a:pPr>
            <a:r>
              <a:rPr lang="en-US"/>
              <a:t>20/03/2000</a:t>
            </a:r>
          </a:p>
        </p:txBody>
      </p:sp>
      <p:sp>
        <p:nvSpPr>
          <p:cNvPr id="16388" name="Rectangle 4"/>
          <p:cNvSpPr>
            <a:spLocks noGrp="1" noRot="1" noChangeAspect="1" noChangeArrowheads="1" noTextEdit="1"/>
          </p:cNvSpPr>
          <p:nvPr>
            <p:ph type="sldImg" idx="2"/>
          </p:nvPr>
        </p:nvSpPr>
        <p:spPr bwMode="auto">
          <a:xfrm>
            <a:off x="854075" y="742950"/>
            <a:ext cx="4960938" cy="3722688"/>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888689" y="4714713"/>
            <a:ext cx="4891713" cy="4468506"/>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1" y="9431026"/>
            <a:ext cx="2889414" cy="495613"/>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l" defTabSz="911621" eaLnBrk="0" hangingPunct="0">
              <a:defRPr sz="1200" b="0"/>
            </a:lvl1pPr>
          </a:lstStyle>
          <a:p>
            <a:pPr>
              <a:defRPr/>
            </a:pPr>
            <a:endParaRPr lang="en-US"/>
          </a:p>
        </p:txBody>
      </p:sp>
      <p:sp>
        <p:nvSpPr>
          <p:cNvPr id="3079" name="Rectangle 7"/>
          <p:cNvSpPr>
            <a:spLocks noGrp="1" noChangeArrowheads="1"/>
          </p:cNvSpPr>
          <p:nvPr>
            <p:ph type="sldNum" sz="quarter" idx="5"/>
          </p:nvPr>
        </p:nvSpPr>
        <p:spPr bwMode="auto">
          <a:xfrm>
            <a:off x="3779675" y="9431026"/>
            <a:ext cx="2889413" cy="495613"/>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r" defTabSz="911621" eaLnBrk="0" hangingPunct="0">
              <a:defRPr sz="1200" b="0"/>
            </a:lvl1pPr>
          </a:lstStyle>
          <a:p>
            <a:pPr>
              <a:defRPr/>
            </a:pPr>
            <a:fld id="{19BBAFCB-47AB-4F17-A8D2-1254CDE7C08F}" type="slidenum">
              <a:rPr lang="en-US"/>
              <a:pPr>
                <a:defRPr/>
              </a:pPr>
              <a:t>‹#›</a:t>
            </a:fld>
            <a:endParaRPr lang="en-US"/>
          </a:p>
        </p:txBody>
      </p:sp>
    </p:spTree>
    <p:extLst>
      <p:ext uri="{BB962C8B-B14F-4D97-AF65-F5344CB8AC3E}">
        <p14:creationId xmlns:p14="http://schemas.microsoft.com/office/powerpoint/2010/main" val="8078725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1625581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LHC main quadrupoles (MQ) </a:t>
            </a:r>
            <a:r>
              <a:rPr lang="en-US" baseline="0" dirty="0" smtClean="0">
                <a:latin typeface="Calibri Light" panose="020F0302020204030204" pitchFamily="34" charset="0"/>
              </a:rPr>
              <a:t>are superconducting magnets.</a:t>
            </a:r>
          </a:p>
          <a:p>
            <a:endParaRPr lang="en-US" sz="1000" dirty="0">
              <a:latin typeface="Calibri Light" panose="020F0302020204030204" pitchFamily="34" charset="0"/>
            </a:endParaRPr>
          </a:p>
          <a:p>
            <a:r>
              <a:rPr lang="en-US" baseline="0" dirty="0" smtClean="0">
                <a:latin typeface="Calibri Light" panose="020F0302020204030204" pitchFamily="34" charset="0"/>
              </a:rPr>
              <a:t>The coils are wound in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and they are cooled by superfluid helium at 1.9 K, like the</a:t>
            </a:r>
            <a:r>
              <a:rPr lang="en-US" dirty="0" smtClean="0">
                <a:latin typeface="Calibri Light" panose="020F0302020204030204" pitchFamily="34" charset="0"/>
              </a:rPr>
              <a:t> LHC dipoles</a:t>
            </a:r>
            <a:r>
              <a:rPr lang="en-US" baseline="0" dirty="0" smtClean="0">
                <a:latin typeface="Calibri Light" panose="020F0302020204030204" pitchFamily="34" charset="0"/>
              </a:rPr>
              <a:t>.</a:t>
            </a:r>
          </a:p>
          <a:p>
            <a:endParaRPr lang="en-US" sz="1000" dirty="0">
              <a:latin typeface="Calibri Light" panose="020F0302020204030204" pitchFamily="34" charset="0"/>
            </a:endParaRPr>
          </a:p>
          <a:p>
            <a:r>
              <a:rPr lang="en-US" baseline="0" dirty="0" smtClean="0">
                <a:latin typeface="Calibri Light" panose="020F0302020204030204" pitchFamily="34" charset="0"/>
              </a:rPr>
              <a:t>At the nominal current of 11.8 kA, they provide a gradient of 223 T/m. Considering their aperture of 56 mm diameter,</a:t>
            </a:r>
            <a:r>
              <a:rPr lang="en-US" dirty="0" smtClean="0">
                <a:latin typeface="Calibri Light" panose="020F0302020204030204" pitchFamily="34" charset="0"/>
              </a:rPr>
              <a:t> this corresponds to a pole tip field of 6.2 T ( = 223 × 0.028)</a:t>
            </a:r>
            <a:r>
              <a:rPr lang="en-US" baseline="0" dirty="0" smtClean="0">
                <a:latin typeface="Calibri Light" panose="020F0302020204030204" pitchFamily="34" charset="0"/>
              </a:rPr>
              <a:t>. The peak field in the conductor is about 10% higher, at 6.8 T.</a:t>
            </a:r>
          </a:p>
        </p:txBody>
      </p:sp>
    </p:spTree>
    <p:extLst>
      <p:ext uri="{BB962C8B-B14F-4D97-AF65-F5344CB8AC3E}">
        <p14:creationId xmlns:p14="http://schemas.microsoft.com/office/powerpoint/2010/main" val="1651233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SPS main quadrupoles</a:t>
            </a:r>
            <a:r>
              <a:rPr lang="en-US" baseline="0" dirty="0" smtClean="0">
                <a:latin typeface="Calibri Light" panose="020F0302020204030204" pitchFamily="34" charset="0"/>
              </a:rPr>
              <a:t> are resistive magnets, with coils in </a:t>
            </a:r>
            <a:r>
              <a:rPr lang="en-US" dirty="0" smtClean="0">
                <a:latin typeface="Calibri Light" panose="020F0302020204030204" pitchFamily="34" charset="0"/>
              </a:rPr>
              <a:t>copper</a:t>
            </a:r>
            <a:r>
              <a:rPr lang="en-US" baseline="0" dirty="0" smtClean="0">
                <a:latin typeface="Calibri Light" panose="020F0302020204030204" pitchFamily="34" charset="0"/>
              </a:rPr>
              <a:t>. </a:t>
            </a:r>
          </a:p>
          <a:p>
            <a:endParaRPr lang="en-US" sz="1000" dirty="0">
              <a:latin typeface="Calibri Light" panose="020F0302020204030204" pitchFamily="34" charset="0"/>
            </a:endParaRPr>
          </a:p>
          <a:p>
            <a:r>
              <a:rPr lang="en-US" baseline="0" dirty="0" smtClean="0">
                <a:latin typeface="Calibri Light" panose="020F0302020204030204" pitchFamily="34" charset="0"/>
              </a:rPr>
              <a:t>Demineralized water flows in the conductor to remove the Joule heating, as for the SPS dipoles.</a:t>
            </a:r>
          </a:p>
          <a:p>
            <a:endParaRPr lang="en-US" sz="1000" dirty="0">
              <a:latin typeface="Calibri Light" panose="020F0302020204030204" pitchFamily="34" charset="0"/>
            </a:endParaRPr>
          </a:p>
          <a:p>
            <a:r>
              <a:rPr lang="en-US" baseline="0" dirty="0" smtClean="0">
                <a:latin typeface="Calibri Light" panose="020F0302020204030204" pitchFamily="34" charset="0"/>
              </a:rPr>
              <a:t>At the peak current of </a:t>
            </a:r>
            <a:r>
              <a:rPr lang="en-US" dirty="0" smtClean="0">
                <a:latin typeface="Calibri Light" panose="020F0302020204030204" pitchFamily="34" charset="0"/>
              </a:rPr>
              <a:t>2.</a:t>
            </a:r>
            <a:r>
              <a:rPr lang="en-US" baseline="0" dirty="0" smtClean="0">
                <a:latin typeface="Calibri Light" panose="020F0302020204030204" pitchFamily="34" charset="0"/>
              </a:rPr>
              <a:t>1 kA, the quadrupole gradient is 22 T/m in a 88 mm diameter circular aperture. The pole tip field is then 1.0 T (</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22 × 0.044)</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46928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This is an example of a combined function (dipole + quadrupole) bending magnet, found for example in third generation synchrotron light sources. The technology is the same as that for the SPS dipoles shown</a:t>
            </a:r>
            <a:r>
              <a:rPr lang="en-US" dirty="0" smtClean="0">
                <a:latin typeface="Calibri Light" panose="020F0302020204030204" pitchFamily="34" charset="0"/>
              </a:rPr>
              <a:t> before</a:t>
            </a:r>
            <a:r>
              <a:rPr lang="en-US" baseline="0" dirty="0" smtClean="0">
                <a:latin typeface="Calibri Light" panose="020F0302020204030204" pitchFamily="34" charset="0"/>
              </a:rPr>
              <a:t>, just with a different design of the ferromagnetic yoke.</a:t>
            </a:r>
          </a:p>
          <a:p>
            <a:endParaRPr lang="en-US" sz="1000" dirty="0">
              <a:latin typeface="Calibri Light" panose="020F0302020204030204" pitchFamily="34" charset="0"/>
            </a:endParaRPr>
          </a:p>
          <a:p>
            <a:r>
              <a:rPr lang="en-US" baseline="0" dirty="0" smtClean="0">
                <a:latin typeface="Calibri Light" panose="020F0302020204030204" pitchFamily="34" charset="0"/>
              </a:rPr>
              <a:t>In ELETTRA, there are 24 such magnets. At the nominal current of 1420 A, the dipole field is 1.2 T, together with a quadrupole gradient of 2.9 T/m. The vertical gap is 70 mm; the bending radius of the machine is</a:t>
            </a:r>
            <a:r>
              <a:rPr lang="en-US" dirty="0" smtClean="0">
                <a:latin typeface="Calibri Light" panose="020F0302020204030204" pitchFamily="34" charset="0"/>
              </a:rPr>
              <a:t> </a:t>
            </a:r>
            <a:r>
              <a:rPr lang="en-US" baseline="0" dirty="0" smtClean="0">
                <a:latin typeface="Calibri Light" panose="020F0302020204030204" pitchFamily="34" charset="0"/>
              </a:rPr>
              <a:t>5.5 m.</a:t>
            </a:r>
          </a:p>
          <a:p>
            <a:endParaRPr lang="en-US" sz="1000" dirty="0">
              <a:latin typeface="Calibri Light" panose="020F0302020204030204" pitchFamily="34" charset="0"/>
            </a:endParaRPr>
          </a:p>
          <a:p>
            <a:r>
              <a:rPr lang="en-US" baseline="0" dirty="0" smtClean="0">
                <a:latin typeface="Calibri Light" panose="020F0302020204030204" pitchFamily="34" charset="0"/>
              </a:rPr>
              <a:t>These magnets were built in the 1990s.</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51048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This is an example of a common design found in synchrotron light sources, where the (short) sextupoles have additional windings so that they can be used also as corrector magnets.</a:t>
            </a:r>
            <a:endParaRPr lang="en-US" dirty="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In this case, the correctors are a horizontal / vertical dipole – providing up to 0.5 mrad kick at 2.5 GeV – and a skew quadrupole.</a:t>
            </a:r>
          </a:p>
        </p:txBody>
      </p:sp>
    </p:spTree>
    <p:extLst>
      <p:ext uri="{BB962C8B-B14F-4D97-AF65-F5344CB8AC3E}">
        <p14:creationId xmlns:p14="http://schemas.microsoft.com/office/powerpoint/2010/main" val="2956358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a:t>
            </a:r>
            <a:r>
              <a:rPr lang="en-US" u="sng" dirty="0" smtClean="0">
                <a:latin typeface="Calibri Light" panose="020F0302020204030204" pitchFamily="34" charset="0"/>
              </a:rPr>
              <a:t>electromagnets</a:t>
            </a:r>
            <a:r>
              <a:rPr lang="en-US" baseline="0" dirty="0" smtClean="0">
                <a:latin typeface="Calibri Light" panose="020F0302020204030204" pitchFamily="34" charset="0"/>
              </a:rPr>
              <a:t> the field is</a:t>
            </a:r>
            <a:r>
              <a:rPr lang="en-US" dirty="0" smtClean="0">
                <a:latin typeface="Calibri Light" panose="020F0302020204030204" pitchFamily="34" charset="0"/>
              </a:rPr>
              <a:t> produced by </a:t>
            </a:r>
            <a:r>
              <a:rPr lang="en-US" baseline="0" dirty="0" smtClean="0">
                <a:latin typeface="Calibri Light" panose="020F0302020204030204" pitchFamily="34" charset="0"/>
              </a:rPr>
              <a:t>electrical currents going through the windings. In </a:t>
            </a:r>
            <a:r>
              <a:rPr lang="en-US" u="sng" baseline="0" dirty="0" smtClean="0">
                <a:latin typeface="Calibri Light" panose="020F0302020204030204" pitchFamily="34" charset="0"/>
              </a:rPr>
              <a:t>permanent magnets</a:t>
            </a:r>
            <a:r>
              <a:rPr lang="en-US" baseline="0" dirty="0" smtClean="0">
                <a:latin typeface="Calibri Light" panose="020F0302020204030204" pitchFamily="34" charset="0"/>
              </a:rPr>
              <a:t> on the other hand the field</a:t>
            </a:r>
            <a:r>
              <a:rPr lang="en-US" dirty="0" smtClean="0">
                <a:latin typeface="Calibri Light" panose="020F0302020204030204" pitchFamily="34" charset="0"/>
              </a:rPr>
              <a:t> </a:t>
            </a:r>
            <a:r>
              <a:rPr lang="en-US" baseline="0" dirty="0" smtClean="0">
                <a:latin typeface="Calibri Light" panose="020F0302020204030204" pitchFamily="34" charset="0"/>
              </a:rPr>
              <a:t>is produced by hard magnetic material, such as </a:t>
            </a:r>
            <a:r>
              <a:rPr lang="en-US" baseline="0" dirty="0" err="1" smtClean="0">
                <a:latin typeface="Calibri Light" panose="020F0302020204030204" pitchFamily="34" charset="0"/>
              </a:rPr>
              <a:t>NdFeB</a:t>
            </a:r>
            <a:r>
              <a:rPr lang="en-US" baseline="0" dirty="0" smtClean="0">
                <a:latin typeface="Calibri Light" panose="020F0302020204030204" pitchFamily="34" charset="0"/>
              </a:rPr>
              <a:t> or </a:t>
            </a:r>
            <a:r>
              <a:rPr lang="en-US" baseline="0" dirty="0" err="1" smtClean="0">
                <a:latin typeface="Calibri Light" panose="020F0302020204030204" pitchFamily="34" charset="0"/>
              </a:rPr>
              <a:t>SmCo</a:t>
            </a:r>
            <a:r>
              <a:rPr lang="en-US" dirty="0" smtClean="0">
                <a:latin typeface="Calibri Light" panose="020F0302020204030204" pitchFamily="34" charset="0"/>
              </a:rPr>
              <a:t>.</a:t>
            </a:r>
            <a:endParaRPr lang="en-US" baseline="0" dirty="0" smtClean="0">
              <a:latin typeface="Calibri Light" panose="020F0302020204030204" pitchFamily="34" charset="0"/>
            </a:endParaRPr>
          </a:p>
          <a:p>
            <a:r>
              <a:rPr lang="en-US" u="sng" dirty="0" smtClean="0">
                <a:latin typeface="Calibri Light" panose="020F0302020204030204" pitchFamily="34" charset="0"/>
              </a:rPr>
              <a:t>Iron dominated</a:t>
            </a:r>
            <a:r>
              <a:rPr lang="en-US" dirty="0" smtClean="0">
                <a:latin typeface="Calibri Light" panose="020F0302020204030204" pitchFamily="34" charset="0"/>
              </a:rPr>
              <a:t> magnets use a yoke (usually</a:t>
            </a:r>
            <a:r>
              <a:rPr lang="en-US" baseline="0" dirty="0" smtClean="0">
                <a:latin typeface="Calibri Light" panose="020F0302020204030204" pitchFamily="34" charset="0"/>
              </a:rPr>
              <a:t> in electrical steel or iron) to guide,</a:t>
            </a:r>
            <a:r>
              <a:rPr lang="en-US" dirty="0" smtClean="0">
                <a:latin typeface="Calibri Light" panose="020F0302020204030204" pitchFamily="34" charset="0"/>
              </a:rPr>
              <a:t> </a:t>
            </a:r>
            <a:r>
              <a:rPr lang="en-US" baseline="0" dirty="0" smtClean="0">
                <a:latin typeface="Calibri Light" panose="020F0302020204030204" pitchFamily="34" charset="0"/>
              </a:rPr>
              <a:t>shape and reinforce the field; the position of the coil (or permanent magnet) is of minor importance for the strength and homogeneity of the field. </a:t>
            </a:r>
            <a:r>
              <a:rPr lang="en-US" u="sng" baseline="0" dirty="0" smtClean="0">
                <a:latin typeface="Calibri Light" panose="020F0302020204030204" pitchFamily="34" charset="0"/>
              </a:rPr>
              <a:t>Coil dominated</a:t>
            </a:r>
            <a:r>
              <a:rPr lang="en-US" baseline="0" dirty="0" smtClean="0">
                <a:latin typeface="Calibri Light" panose="020F0302020204030204" pitchFamily="34" charset="0"/>
              </a:rPr>
              <a:t> magnets use the flux directly generated by the electric current flowing in the windings to shape the field; the position of the iron yoke (if any) is of minor importance for the strength and homogeneity of the field.</a:t>
            </a:r>
          </a:p>
          <a:p>
            <a:r>
              <a:rPr lang="en-US" u="sng" dirty="0" smtClean="0">
                <a:latin typeface="Calibri Light" panose="020F0302020204030204" pitchFamily="34" charset="0"/>
              </a:rPr>
              <a:t>Normal conductive</a:t>
            </a:r>
            <a:r>
              <a:rPr lang="en-US" baseline="0" dirty="0" smtClean="0">
                <a:latin typeface="Calibri Light" panose="020F0302020204030204" pitchFamily="34" charset="0"/>
              </a:rPr>
              <a:t> (or </a:t>
            </a:r>
            <a:r>
              <a:rPr lang="en-US" u="sng" baseline="0" dirty="0" smtClean="0">
                <a:latin typeface="Calibri Light" panose="020F0302020204030204" pitchFamily="34" charset="0"/>
              </a:rPr>
              <a:t>resistive</a:t>
            </a:r>
            <a:r>
              <a:rPr lang="en-US" baseline="0" dirty="0" smtClean="0">
                <a:latin typeface="Calibri Light" panose="020F0302020204030204" pitchFamily="34" charset="0"/>
              </a:rPr>
              <a:t>) magnets have resistive coils, in copper or aluminum, and they are operated around </a:t>
            </a:r>
            <a:r>
              <a:rPr lang="en-US" dirty="0" smtClean="0">
                <a:latin typeface="Calibri Light" panose="020F0302020204030204" pitchFamily="34" charset="0"/>
              </a:rPr>
              <a:t>room temperature</a:t>
            </a:r>
            <a:r>
              <a:rPr lang="en-US" baseline="0" dirty="0" smtClean="0">
                <a:latin typeface="Calibri Light" panose="020F0302020204030204" pitchFamily="34" charset="0"/>
              </a:rPr>
              <a:t>. Joule heating has to be taken into consideration. </a:t>
            </a:r>
            <a:r>
              <a:rPr lang="en-US" u="sng" baseline="0" dirty="0" smtClean="0">
                <a:latin typeface="Calibri Light" panose="020F0302020204030204" pitchFamily="34" charset="0"/>
              </a:rPr>
              <a:t>Superconducting magnets</a:t>
            </a:r>
            <a:r>
              <a:rPr lang="en-US" baseline="0" dirty="0" smtClean="0">
                <a:latin typeface="Calibri Light" panose="020F0302020204030204" pitchFamily="34" charset="0"/>
              </a:rPr>
              <a:t> have superconducting coils, with no Joule heating. The known technical superconductors need to be cooled at cryogenic temperatures to work.</a:t>
            </a:r>
          </a:p>
          <a:p>
            <a:r>
              <a:rPr lang="en-US" baseline="0" dirty="0" smtClean="0">
                <a:latin typeface="Calibri Light" panose="020F0302020204030204" pitchFamily="34" charset="0"/>
              </a:rPr>
              <a:t>The mode of operation can be </a:t>
            </a:r>
            <a:r>
              <a:rPr lang="en-US" u="sng" baseline="0" dirty="0" smtClean="0">
                <a:latin typeface="Calibri Light" panose="020F0302020204030204" pitchFamily="34" charset="0"/>
              </a:rPr>
              <a:t>static</a:t>
            </a:r>
            <a:r>
              <a:rPr lang="en-US" u="none" baseline="0" dirty="0" smtClean="0">
                <a:latin typeface="Calibri Light" panose="020F0302020204030204" pitchFamily="34" charset="0"/>
              </a:rPr>
              <a:t> </a:t>
            </a:r>
            <a:r>
              <a:rPr lang="en-US" baseline="0" dirty="0" smtClean="0">
                <a:latin typeface="Calibri Light" panose="020F0302020204030204" pitchFamily="34" charset="0"/>
              </a:rPr>
              <a:t>(dc, ex. main magnets in a collider or synchrotron light source), </a:t>
            </a:r>
            <a:r>
              <a:rPr lang="en-US" u="sng" baseline="0" dirty="0" smtClean="0">
                <a:latin typeface="Calibri Light" panose="020F0302020204030204" pitchFamily="34" charset="0"/>
              </a:rPr>
              <a:t>cycled</a:t>
            </a:r>
            <a:r>
              <a:rPr lang="en-US" baseline="0" dirty="0" smtClean="0">
                <a:latin typeface="Calibri Light" panose="020F0302020204030204" pitchFamily="34" charset="0"/>
              </a:rPr>
              <a:t> / </a:t>
            </a:r>
            <a:r>
              <a:rPr lang="en-US" u="sng" baseline="0" dirty="0" smtClean="0">
                <a:latin typeface="Calibri Light" panose="020F0302020204030204" pitchFamily="34" charset="0"/>
              </a:rPr>
              <a:t>ramped</a:t>
            </a:r>
            <a:r>
              <a:rPr lang="en-US" baseline="0" dirty="0" smtClean="0">
                <a:latin typeface="Calibri Light" panose="020F0302020204030204" pitchFamily="34" charset="0"/>
              </a:rPr>
              <a:t> / </a:t>
            </a:r>
            <a:r>
              <a:rPr lang="en-US" u="sng" baseline="0" dirty="0" smtClean="0">
                <a:latin typeface="Calibri Light" panose="020F0302020204030204" pitchFamily="34" charset="0"/>
              </a:rPr>
              <a:t>slow pulsed</a:t>
            </a:r>
            <a:r>
              <a:rPr lang="en-US" u="none" baseline="0" dirty="0" smtClean="0">
                <a:latin typeface="Calibri Light" panose="020F0302020204030204" pitchFamily="34" charset="0"/>
              </a:rPr>
              <a:t> </a:t>
            </a:r>
            <a:r>
              <a:rPr lang="en-US" baseline="0" dirty="0" smtClean="0">
                <a:latin typeface="Calibri Light" panose="020F0302020204030204" pitchFamily="34" charset="0"/>
              </a:rPr>
              <a:t>(ex. main magnets in a synchrotron for hadron therapy) or </a:t>
            </a:r>
            <a:r>
              <a:rPr lang="en-US" u="sng" baseline="0" dirty="0" smtClean="0">
                <a:latin typeface="Calibri Light" panose="020F0302020204030204" pitchFamily="34" charset="0"/>
              </a:rPr>
              <a:t>fast pulsed</a:t>
            </a:r>
            <a:r>
              <a:rPr lang="en-US" baseline="0" dirty="0" smtClean="0">
                <a:latin typeface="Calibri Light" panose="020F0302020204030204" pitchFamily="34" charset="0"/>
              </a:rPr>
              <a:t> (ex. kickers).</a:t>
            </a:r>
          </a:p>
          <a:p>
            <a:r>
              <a:rPr lang="en-US" baseline="0" dirty="0" smtClean="0">
                <a:latin typeface="Calibri Light" panose="020F0302020204030204" pitchFamily="34" charset="0"/>
              </a:rPr>
              <a:t>In some cases, there might be some hybrids, e.g. an electromagnet with some permanent magnet.</a:t>
            </a:r>
          </a:p>
          <a:p>
            <a:r>
              <a:rPr lang="en-US" baseline="0" dirty="0" smtClean="0">
                <a:latin typeface="Calibri Light" panose="020F0302020204030204" pitchFamily="34" charset="0"/>
              </a:rPr>
              <a:t>We will not talk about permanent magnets and fast pulsed magnets.</a:t>
            </a:r>
            <a:endParaRPr lang="en-US" dirty="0">
              <a:latin typeface="Calibri Light" panose="020F0302020204030204" pitchFamily="34" charset="0"/>
            </a:endParaRPr>
          </a:p>
        </p:txBody>
      </p:sp>
    </p:spTree>
    <p:extLst>
      <p:ext uri="{BB962C8B-B14F-4D97-AF65-F5344CB8AC3E}">
        <p14:creationId xmlns:p14="http://schemas.microsoft.com/office/powerpoint/2010/main" val="902643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jargon</a:t>
            </a:r>
            <a:r>
              <a:rPr lang="en-US" baseline="0" dirty="0" smtClean="0">
                <a:latin typeface="Calibri Light" panose="020F0302020204030204" pitchFamily="34" charset="0"/>
              </a:rPr>
              <a:t> used in particle accelerator magnets is somewhat different from that used in classical electromagnetism.</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B</a:t>
            </a:r>
            <a:r>
              <a:rPr lang="en-US" baseline="0" dirty="0" smtClean="0">
                <a:latin typeface="Calibri Light" panose="020F0302020204030204" pitchFamily="34" charset="0"/>
              </a:rPr>
              <a:t> is usually referred to as the </a:t>
            </a:r>
            <a:r>
              <a:rPr lang="en-US" u="sng" baseline="0" dirty="0" smtClean="0">
                <a:latin typeface="Calibri Light" panose="020F0302020204030204" pitchFamily="34" charset="0"/>
              </a:rPr>
              <a:t>magnetic field</a:t>
            </a:r>
            <a:r>
              <a:rPr lang="en-US" u="none" baseline="0" dirty="0" smtClean="0">
                <a:latin typeface="Calibri Light" panose="020F0302020204030204" pitchFamily="34" charset="0"/>
              </a:rPr>
              <a:t> and it is measured in Tesla [T], or Weber/m</a:t>
            </a:r>
            <a:r>
              <a:rPr lang="en-US" u="none" baseline="30000" dirty="0" smtClean="0">
                <a:latin typeface="Calibri Light" panose="020F0302020204030204" pitchFamily="34" charset="0"/>
              </a:rPr>
              <a:t>2</a:t>
            </a:r>
            <a:r>
              <a:rPr lang="en-US" dirty="0">
                <a:latin typeface="Calibri Light" panose="020F0302020204030204" pitchFamily="34" charset="0"/>
              </a:rPr>
              <a:t> </a:t>
            </a:r>
            <a:r>
              <a:rPr lang="en-US" dirty="0" smtClean="0">
                <a:latin typeface="Calibri Light" panose="020F0302020204030204" pitchFamily="34" charset="0"/>
              </a:rPr>
              <a:t>[</a:t>
            </a:r>
            <a:r>
              <a:rPr lang="en-US" dirty="0" err="1" smtClean="0">
                <a:latin typeface="Calibri Light" panose="020F0302020204030204" pitchFamily="34" charset="0"/>
              </a:rPr>
              <a:t>Wb</a:t>
            </a:r>
            <a:r>
              <a:rPr lang="en-US" dirty="0" smtClean="0">
                <a:latin typeface="Calibri Light" panose="020F0302020204030204" pitchFamily="34" charset="0"/>
              </a:rPr>
              <a:t>/m</a:t>
            </a:r>
            <a:r>
              <a:rPr lang="en-US" baseline="30000" dirty="0" smtClean="0">
                <a:latin typeface="Calibri Light" panose="020F0302020204030204" pitchFamily="34" charset="0"/>
              </a:rPr>
              <a:t>2</a:t>
            </a:r>
            <a:r>
              <a:rPr lang="en-US" dirty="0" smtClean="0">
                <a:latin typeface="Calibri Light" panose="020F0302020204030204" pitchFamily="34" charset="0"/>
              </a:rPr>
              <a:t>].</a:t>
            </a:r>
            <a:r>
              <a:rPr lang="en-US" baseline="0" dirty="0" smtClean="0">
                <a:latin typeface="Calibri Light" panose="020F0302020204030204" pitchFamily="34" charset="0"/>
              </a:rPr>
              <a:t> This is the field interacting with the beam through the Lorentz force.</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H</a:t>
            </a:r>
            <a:r>
              <a:rPr lang="en-US" baseline="0" dirty="0" smtClean="0">
                <a:latin typeface="Calibri Light" panose="020F0302020204030204" pitchFamily="34" charset="0"/>
              </a:rPr>
              <a:t> is mostly used when dealing with iron dominated magnets, in particular to compute the magnetomotive force, produced in a ferromagnetic material by the electrical current in the coils. H is measured in </a:t>
            </a:r>
            <a:r>
              <a:rPr lang="en-US" baseline="0" dirty="0" err="1" smtClean="0">
                <a:latin typeface="Calibri Light" panose="020F0302020204030204" pitchFamily="34" charset="0"/>
              </a:rPr>
              <a:t>Ampe</a:t>
            </a:r>
            <a:r>
              <a:rPr lang="it-IT" baseline="0" dirty="0" smtClean="0">
                <a:latin typeface="Calibri Light" panose="020F0302020204030204" pitchFamily="34" charset="0"/>
              </a:rPr>
              <a:t>re/m [A/m] and usually referred to simply as the </a:t>
            </a:r>
            <a:r>
              <a:rPr lang="it-IT" u="sng" baseline="0" dirty="0" smtClean="0">
                <a:latin typeface="Calibri Light" panose="020F0302020204030204" pitchFamily="34" charset="0"/>
              </a:rPr>
              <a:t>H</a:t>
            </a:r>
            <a:r>
              <a:rPr lang="it-IT" u="sng" dirty="0" smtClean="0">
                <a:latin typeface="Calibri Light" panose="020F0302020204030204" pitchFamily="34" charset="0"/>
              </a:rPr>
              <a:t> </a:t>
            </a:r>
            <a:r>
              <a:rPr lang="it-IT" u="sng" baseline="0" dirty="0" smtClean="0">
                <a:latin typeface="Calibri Light" panose="020F0302020204030204" pitchFamily="34" charset="0"/>
              </a:rPr>
              <a:t>field</a:t>
            </a:r>
            <a:r>
              <a:rPr lang="it-IT" baseline="0" dirty="0" smtClean="0">
                <a:latin typeface="Calibri Light" panose="020F0302020204030204" pitchFamily="34" charset="0"/>
              </a:rPr>
              <a:t>, or as the magnetic field strength, although the latter can be misleading in this context.</a:t>
            </a:r>
          </a:p>
          <a:p>
            <a:endParaRPr lang="it-IT" dirty="0">
              <a:latin typeface="Calibri Light" panose="020F0302020204030204" pitchFamily="34" charset="0"/>
            </a:endParaRPr>
          </a:p>
          <a:p>
            <a:r>
              <a:rPr lang="it-IT" baseline="0" dirty="0" smtClean="0">
                <a:latin typeface="Calibri Light" panose="020F0302020204030204" pitchFamily="34" charset="0"/>
              </a:rPr>
              <a:t>Old</a:t>
            </a:r>
            <a:r>
              <a:rPr lang="it-IT" dirty="0" smtClean="0">
                <a:latin typeface="Calibri Light" panose="020F0302020204030204" pitchFamily="34" charset="0"/>
              </a:rPr>
              <a:t> units for B are Gauss [G] or kiloGauss [kG]: 10000 G = 1 T = 10 kG.</a:t>
            </a:r>
          </a:p>
          <a:p>
            <a:endParaRPr lang="it-IT" dirty="0">
              <a:latin typeface="Calibri Light" panose="020F0302020204030204" pitchFamily="34" charset="0"/>
            </a:endParaRPr>
          </a:p>
          <a:p>
            <a:r>
              <a:rPr lang="it-IT" dirty="0">
                <a:latin typeface="Calibri Light" panose="020F0302020204030204" pitchFamily="34" charset="0"/>
              </a:rPr>
              <a:t>An old unit for H is </a:t>
            </a:r>
            <a:r>
              <a:rPr lang="it-IT" dirty="0" smtClean="0">
                <a:latin typeface="Calibri Light" panose="020F0302020204030204" pitchFamily="34" charset="0"/>
              </a:rPr>
              <a:t>Oersted </a:t>
            </a:r>
            <a:r>
              <a:rPr lang="it-IT" dirty="0">
                <a:latin typeface="Calibri Light" panose="020F0302020204030204" pitchFamily="34" charset="0"/>
              </a:rPr>
              <a:t>(</a:t>
            </a:r>
            <a:r>
              <a:rPr lang="it-IT" dirty="0" smtClean="0">
                <a:latin typeface="Calibri Light" panose="020F0302020204030204" pitchFamily="34" charset="0"/>
              </a:rPr>
              <a:t>Oe): 1 Oe = 1000/(4</a:t>
            </a:r>
            <a:r>
              <a:rPr lang="it-IT" dirty="0" smtClean="0">
                <a:latin typeface="Symbol" panose="05050102010706020507" pitchFamily="18" charset="2"/>
              </a:rPr>
              <a:t>p</a:t>
            </a:r>
            <a:r>
              <a:rPr lang="it-IT" dirty="0" smtClean="0">
                <a:latin typeface="Calibri Light" panose="020F0302020204030204" pitchFamily="34" charset="0"/>
              </a:rPr>
              <a:t>) A/m</a:t>
            </a:r>
            <a:endParaRPr lang="it-IT" baseline="0" dirty="0">
              <a:latin typeface="Calibri Light" panose="020F0302020204030204" pitchFamily="34" charset="0"/>
            </a:endParaRPr>
          </a:p>
        </p:txBody>
      </p:sp>
    </p:spTree>
    <p:extLst>
      <p:ext uri="{BB962C8B-B14F-4D97-AF65-F5344CB8AC3E}">
        <p14:creationId xmlns:p14="http://schemas.microsoft.com/office/powerpoint/2010/main" val="2354569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Earth’s</a:t>
            </a:r>
            <a:r>
              <a:rPr lang="en-US" baseline="0" dirty="0" smtClean="0">
                <a:latin typeface="Calibri Light" panose="020F0302020204030204" pitchFamily="34" charset="0"/>
              </a:rPr>
              <a:t> magnetic field (for the moment) is oriented</a:t>
            </a:r>
            <a:r>
              <a:rPr lang="en-US" dirty="0" smtClean="0">
                <a:latin typeface="Calibri Light" panose="020F0302020204030204" pitchFamily="34" charset="0"/>
              </a:rPr>
              <a:t> as in the figure, with the geographic North pole being a magnetic South pole, and vice versa</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field at our latitudes is about 0.5 Gauss.</a:t>
            </a:r>
          </a:p>
          <a:p>
            <a:endParaRPr lang="en-US" dirty="0">
              <a:latin typeface="Calibri Light" panose="020F0302020204030204" pitchFamily="34" charset="0"/>
            </a:endParaRPr>
          </a:p>
          <a:p>
            <a:r>
              <a:rPr lang="en-US" baseline="0" dirty="0" smtClean="0">
                <a:latin typeface="Calibri Light" panose="020F0302020204030204" pitchFamily="34" charset="0"/>
              </a:rPr>
              <a:t>The value above was computed using the World Magnetic Model (WMM) and the latitude / longitude / elevation of Oxford. The date also matters, because the Earth’s magnetic field changes in direction and amplitude with time.</a:t>
            </a:r>
          </a:p>
          <a:p>
            <a:endParaRPr lang="en-US" dirty="0" smtClean="0">
              <a:latin typeface="Calibri Light" panose="020F0302020204030204" pitchFamily="34" charset="0"/>
            </a:endParaRPr>
          </a:p>
          <a:p>
            <a:r>
              <a:rPr lang="en-US" dirty="0" smtClean="0">
                <a:latin typeface="Calibri Light" panose="020F0302020204030204" pitchFamily="34" charset="0"/>
              </a:rPr>
              <a:t>You </a:t>
            </a:r>
            <a:r>
              <a:rPr lang="en-US" dirty="0">
                <a:latin typeface="Calibri Light" panose="020F0302020204030204" pitchFamily="34" charset="0"/>
              </a:rPr>
              <a:t>can check that out </a:t>
            </a:r>
            <a:r>
              <a:rPr lang="en-US" dirty="0" smtClean="0">
                <a:latin typeface="Calibri Light" panose="020F0302020204030204" pitchFamily="34" charset="0"/>
              </a:rPr>
              <a:t>at</a:t>
            </a:r>
          </a:p>
          <a:p>
            <a:pPr algn="ctr"/>
            <a:r>
              <a:rPr lang="en-US" dirty="0" smtClean="0">
                <a:latin typeface="Calibri Light" panose="020F0302020204030204" pitchFamily="34" charset="0"/>
              </a:rPr>
              <a:t>www.ngdc.noaa.gov/geomag/WMM</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048264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(top formulae)</a:t>
            </a:r>
          </a:p>
          <a:p>
            <a:pPr>
              <a:spcBef>
                <a:spcPts val="198"/>
              </a:spcBef>
            </a:pPr>
            <a:r>
              <a:rPr lang="en-US" dirty="0" smtClean="0">
                <a:latin typeface="Calibri Light" panose="020F0302020204030204" pitchFamily="34" charset="0"/>
              </a:rPr>
              <a:t>The B field is</a:t>
            </a:r>
            <a:r>
              <a:rPr lang="en-US" baseline="0" dirty="0" smtClean="0">
                <a:latin typeface="Calibri Light" panose="020F0302020204030204" pitchFamily="34" charset="0"/>
              </a:rPr>
              <a:t> divergence free, or solenoidal. The total flux entering a bounded region equals the total flux exiting the same region (by Gauss theorem): there are neither sources nor wells.</a:t>
            </a:r>
          </a:p>
          <a:p>
            <a:endParaRPr lang="en-US" sz="900" dirty="0">
              <a:latin typeface="Calibri Light" panose="020F0302020204030204" pitchFamily="34" charset="0"/>
            </a:endParaRPr>
          </a:p>
          <a:p>
            <a:r>
              <a:rPr lang="en-US" dirty="0" smtClean="0">
                <a:latin typeface="Calibri Light" panose="020F0302020204030204" pitchFamily="34" charset="0"/>
              </a:rPr>
              <a:t>(middle formulae)</a:t>
            </a:r>
          </a:p>
          <a:p>
            <a:pPr>
              <a:spcBef>
                <a:spcPts val="198"/>
              </a:spcBef>
            </a:pPr>
            <a:r>
              <a:rPr lang="en-US" baseline="0" dirty="0" smtClean="0">
                <a:latin typeface="Calibri Light" panose="020F0302020204030204" pitchFamily="34" charset="0"/>
              </a:rPr>
              <a:t>The curl of the H field is generated by currents. Applying Stokes’ theorem, the integral of H around a closed loop equals the total current passing through a surface that has that loop as a boundary. This is also known as Ampere’s law.</a:t>
            </a:r>
          </a:p>
          <a:p>
            <a:endParaRPr lang="en-US" sz="900" dirty="0">
              <a:latin typeface="Calibri Light" panose="020F0302020204030204" pitchFamily="34" charset="0"/>
            </a:endParaRPr>
          </a:p>
          <a:p>
            <a:r>
              <a:rPr lang="en-US" sz="1400" dirty="0">
                <a:latin typeface="Calibri Light" panose="020F0302020204030204" pitchFamily="34" charset="0"/>
              </a:rPr>
              <a:t>(</a:t>
            </a:r>
            <a:r>
              <a:rPr lang="en-US" dirty="0" smtClean="0">
                <a:latin typeface="Calibri Light" panose="020F0302020204030204" pitchFamily="34" charset="0"/>
              </a:rPr>
              <a:t>bottom formula)</a:t>
            </a:r>
            <a:endParaRPr lang="en-US" baseline="0" dirty="0" smtClean="0">
              <a:latin typeface="Calibri Light" panose="020F0302020204030204" pitchFamily="34" charset="0"/>
            </a:endParaRPr>
          </a:p>
          <a:p>
            <a:pPr>
              <a:spcBef>
                <a:spcPts val="198"/>
              </a:spcBef>
            </a:pPr>
            <a:r>
              <a:rPr lang="en-US" dirty="0" smtClean="0">
                <a:latin typeface="Calibri Light" panose="020F0302020204030204" pitchFamily="34" charset="0"/>
              </a:rPr>
              <a:t>B and H are related by the permeability</a:t>
            </a:r>
            <a:r>
              <a:rPr lang="en-US" baseline="0" dirty="0" smtClean="0">
                <a:latin typeface="Calibri Light" panose="020F0302020204030204" pitchFamily="34" charset="0"/>
              </a:rPr>
              <a:t> </a:t>
            </a:r>
            <a:r>
              <a:rPr lang="en-US" baseline="0" dirty="0" smtClean="0">
                <a:latin typeface="Symbol" panose="05050102010706020507" pitchFamily="18" charset="2"/>
              </a:rPr>
              <a:t>m</a:t>
            </a:r>
            <a:r>
              <a:rPr lang="en-US" baseline="0" dirty="0" smtClean="0">
                <a:latin typeface="Calibri Light" panose="020F0302020204030204" pitchFamily="34" charset="0"/>
              </a:rPr>
              <a:t>. The relative permeability can be a function of the field level (ex. saturation) or even of the cycle leading to that H (ex. hysteresis). </a:t>
            </a:r>
          </a:p>
          <a:p>
            <a:endParaRPr lang="en-US" sz="900" dirty="0">
              <a:latin typeface="Calibri Light" panose="020F0302020204030204" pitchFamily="34" charset="0"/>
            </a:endParaRPr>
          </a:p>
          <a:p>
            <a:r>
              <a:rPr lang="en-US" baseline="0" dirty="0" smtClean="0">
                <a:latin typeface="Calibri Light" panose="020F0302020204030204" pitchFamily="34" charset="0"/>
              </a:rPr>
              <a:t>All other expressions shown later (harmonic decompositions, </a:t>
            </a:r>
            <a:r>
              <a:rPr lang="en-US" baseline="0" dirty="0" err="1" smtClean="0">
                <a:latin typeface="Calibri Light" panose="020F0302020204030204" pitchFamily="34" charset="0"/>
              </a:rPr>
              <a:t>Biot</a:t>
            </a:r>
            <a:r>
              <a:rPr lang="en-US" baseline="0" dirty="0" smtClean="0">
                <a:latin typeface="Calibri Light" panose="020F0302020204030204" pitchFamily="34" charset="0"/>
              </a:rPr>
              <a:t>-Savart</a:t>
            </a:r>
            <a:r>
              <a:rPr lang="en-US" dirty="0" smtClean="0">
                <a:latin typeface="Calibri Light" panose="020F0302020204030204" pitchFamily="34" charset="0"/>
              </a:rPr>
              <a:t> law) </a:t>
            </a:r>
            <a:r>
              <a:rPr lang="en-US" baseline="0" dirty="0" smtClean="0">
                <a:latin typeface="Calibri Light" panose="020F0302020204030204" pitchFamily="34" charset="0"/>
              </a:rPr>
              <a:t>can be derived from these three equations. </a:t>
            </a:r>
            <a:r>
              <a:rPr lang="en-US" dirty="0">
                <a:latin typeface="Calibri Light" panose="020F0302020204030204" pitchFamily="34" charset="0"/>
              </a:rPr>
              <a:t>An exception is the Lorentz </a:t>
            </a:r>
            <a:r>
              <a:rPr lang="en-US" dirty="0" smtClean="0">
                <a:latin typeface="Calibri Light" panose="020F0302020204030204" pitchFamily="34" charset="0"/>
              </a:rPr>
              <a:t>force.</a:t>
            </a:r>
            <a:endParaRPr lang="en-US" baseline="0" dirty="0" smtClean="0">
              <a:latin typeface="Calibri Light" panose="020F0302020204030204" pitchFamily="34" charset="0"/>
            </a:endParaRPr>
          </a:p>
          <a:p>
            <a:endParaRPr lang="en-US" sz="900" dirty="0">
              <a:latin typeface="Calibri Light" panose="020F0302020204030204" pitchFamily="34" charset="0"/>
            </a:endParaRPr>
          </a:p>
          <a:p>
            <a:r>
              <a:rPr lang="en-US" baseline="0" dirty="0" smtClean="0">
                <a:latin typeface="Calibri Light" panose="020F0302020204030204" pitchFamily="34" charset="0"/>
              </a:rPr>
              <a:t>The picture shows James Clerk Maxwell as a young man – he was around 30 when he first published these equations.</a:t>
            </a:r>
            <a:endParaRPr lang="en-US" dirty="0">
              <a:latin typeface="Calibri Light" panose="020F0302020204030204" pitchFamily="34" charset="0"/>
            </a:endParaRPr>
          </a:p>
        </p:txBody>
      </p:sp>
    </p:spTree>
    <p:extLst>
      <p:ext uri="{BB962C8B-B14F-4D97-AF65-F5344CB8AC3E}">
        <p14:creationId xmlns:p14="http://schemas.microsoft.com/office/powerpoint/2010/main" val="2085031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a:t>
            </a:r>
            <a:r>
              <a:rPr lang="en-US" dirty="0" smtClean="0">
                <a:latin typeface="Calibri Light" panose="020F0302020204030204" pitchFamily="34" charset="0"/>
              </a:rPr>
              <a:t>he Lorentz force is the main link between electromagnetism and mechanics.</a:t>
            </a:r>
            <a:endParaRPr lang="en-US" baseline="0" dirty="0" smtClean="0">
              <a:latin typeface="Calibri Light" panose="020F0302020204030204" pitchFamily="34" charset="0"/>
            </a:endParaRPr>
          </a:p>
          <a:p>
            <a:endParaRPr lang="en-US" sz="1000" dirty="0">
              <a:latin typeface="Calibri Light" panose="020F0302020204030204" pitchFamily="34" charset="0"/>
            </a:endParaRPr>
          </a:p>
          <a:p>
            <a:r>
              <a:rPr lang="en-US" dirty="0" smtClean="0">
                <a:latin typeface="Calibri Light" panose="020F0302020204030204" pitchFamily="34" charset="0"/>
              </a:rPr>
              <a:t>The force acting on a beam of charged particles exploits the magnetic field because of the (huge) leverage factor of the velocity v, which is often close to the speed of light in our accelerators.</a:t>
            </a:r>
          </a:p>
          <a:p>
            <a:endParaRPr lang="en-US" sz="1000" dirty="0">
              <a:latin typeface="Calibri Light" panose="020F0302020204030204" pitchFamily="34" charset="0"/>
            </a:endParaRPr>
          </a:p>
          <a:p>
            <a:r>
              <a:rPr lang="en-US" dirty="0" smtClean="0">
                <a:latin typeface="Calibri Light" panose="020F0302020204030204" pitchFamily="34" charset="0"/>
              </a:rPr>
              <a:t>The expression on the right is the one used to get the force F on a conductor carrying a current I in a field B. Especially in superconducting magnets, these forces have to be properly considered at the design stage. For example, the LHC dipoles at nominal field see a horizontal force of approx. 350 tons per m length.</a:t>
            </a:r>
          </a:p>
          <a:p>
            <a:endParaRPr lang="en-US" sz="1000" dirty="0">
              <a:latin typeface="Calibri Light" panose="020F0302020204030204" pitchFamily="34" charset="0"/>
            </a:endParaRPr>
          </a:p>
          <a:p>
            <a:r>
              <a:rPr lang="en-US" dirty="0" smtClean="0">
                <a:latin typeface="Calibri Light" panose="020F0302020204030204" pitchFamily="34" charset="0"/>
              </a:rPr>
              <a:t>In French, “force de Laplace” is that acting on conductors.</a:t>
            </a:r>
          </a:p>
          <a:p>
            <a:endParaRPr lang="en-US" sz="1000" dirty="0">
              <a:latin typeface="Calibri Light" panose="020F0302020204030204" pitchFamily="34" charset="0"/>
            </a:endParaRPr>
          </a:p>
          <a:p>
            <a:r>
              <a:rPr lang="en-US" u="sng" baseline="0" dirty="0" smtClean="0">
                <a:latin typeface="Calibri Light" panose="020F0302020204030204" pitchFamily="34" charset="0"/>
              </a:rPr>
              <a:t>From wiki</a:t>
            </a:r>
            <a:r>
              <a:rPr lang="en-US" baseline="0" dirty="0" smtClean="0">
                <a:latin typeface="Calibri Light" panose="020F0302020204030204" pitchFamily="34" charset="0"/>
              </a:rPr>
              <a:t>: </a:t>
            </a:r>
            <a:r>
              <a:rPr lang="en-GB" baseline="0" dirty="0" smtClean="0">
                <a:latin typeface="Calibri Light" panose="020F0302020204030204" pitchFamily="34" charset="0"/>
              </a:rPr>
              <a:t>The first derivation of the Lorentz force is commonly attributed to Oliver Heaviside in 1889 (39 years old), although other historians suggest an earlier origin in an 1865 paper by James Clerk Maxwell. Hendrik Lorentz derived it a few years after Heaviside.</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033889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dirty="0" smtClean="0">
                <a:latin typeface="Calibri Light" panose="020F0302020204030204" pitchFamily="34" charset="0"/>
              </a:rPr>
              <a:t>This 2D decomposition holds </a:t>
            </a:r>
            <a:r>
              <a:rPr lang="en-US" baseline="0" dirty="0" smtClean="0">
                <a:latin typeface="Calibri Light" panose="020F0302020204030204" pitchFamily="34" charset="0"/>
              </a:rPr>
              <a:t>in a region of space:</a:t>
            </a:r>
          </a:p>
          <a:p>
            <a:pPr>
              <a:spcBef>
                <a:spcPts val="0"/>
              </a:spcBef>
            </a:pPr>
            <a:r>
              <a:rPr lang="en-US" baseline="0" dirty="0" smtClean="0">
                <a:latin typeface="Calibri Light" panose="020F0302020204030204" pitchFamily="34" charset="0"/>
              </a:rPr>
              <a:t> * without currents</a:t>
            </a:r>
          </a:p>
          <a:p>
            <a:pPr>
              <a:spcBef>
                <a:spcPts val="0"/>
              </a:spcBef>
            </a:pPr>
            <a:r>
              <a:rPr lang="en-US" baseline="0" dirty="0" smtClean="0">
                <a:latin typeface="Calibri Light" panose="020F0302020204030204" pitchFamily="34" charset="0"/>
              </a:rPr>
              <a:t> * without (hard or soft) magnetic materials (that</a:t>
            </a:r>
            <a:r>
              <a:rPr lang="en-US" dirty="0" smtClean="0">
                <a:latin typeface="Calibri Light" panose="020F0302020204030204" pitchFamily="34" charset="0"/>
              </a:rPr>
              <a:t> is, basically, ferromagnetic material like iron and permanent magnets)</a:t>
            </a:r>
            <a:endParaRPr lang="en-US" baseline="0" dirty="0" smtClean="0">
              <a:latin typeface="Calibri Light" panose="020F0302020204030204" pitchFamily="34" charset="0"/>
            </a:endParaRPr>
          </a:p>
          <a:p>
            <a:pPr>
              <a:spcBef>
                <a:spcPts val="0"/>
              </a:spcBef>
            </a:pPr>
            <a:r>
              <a:rPr lang="en-US" dirty="0" smtClean="0">
                <a:latin typeface="Calibri Light" panose="020F0302020204030204" pitchFamily="34" charset="0"/>
              </a:rPr>
              <a:t> * where the z component (3</a:t>
            </a:r>
            <a:r>
              <a:rPr lang="en-US" baseline="30000" dirty="0" smtClean="0">
                <a:latin typeface="Calibri Light" panose="020F0302020204030204" pitchFamily="34" charset="0"/>
              </a:rPr>
              <a:t>rd</a:t>
            </a:r>
            <a:r>
              <a:rPr lang="en-US" dirty="0" smtClean="0">
                <a:latin typeface="Calibri Light" panose="020F0302020204030204" pitchFamily="34" charset="0"/>
              </a:rPr>
              <a:t> dimension, longitudinal) of B is constant</a:t>
            </a:r>
          </a:p>
          <a:p>
            <a:r>
              <a:rPr lang="en-US" dirty="0" smtClean="0">
                <a:latin typeface="Calibri Light" panose="020F0302020204030204" pitchFamily="34" charset="0"/>
              </a:rPr>
              <a:t>B (a 2D vector field) is then simply described</a:t>
            </a:r>
            <a:r>
              <a:rPr lang="en-US" baseline="0" dirty="0" smtClean="0">
                <a:latin typeface="Calibri Light" panose="020F0302020204030204" pitchFamily="34" charset="0"/>
              </a:rPr>
              <a:t> by a</a:t>
            </a:r>
            <a:r>
              <a:rPr lang="en-US" dirty="0" smtClean="0">
                <a:latin typeface="Calibri Light" panose="020F0302020204030204" pitchFamily="34" charset="0"/>
              </a:rPr>
              <a:t> </a:t>
            </a:r>
            <a:r>
              <a:rPr lang="en-US" baseline="0" dirty="0" smtClean="0">
                <a:latin typeface="Calibri Light" panose="020F0302020204030204" pitchFamily="34" charset="0"/>
              </a:rPr>
              <a:t>series of scalar coefficients: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B</a:t>
            </a:r>
            <a:r>
              <a:rPr lang="en-US" baseline="-25000" dirty="0" smtClean="0">
                <a:latin typeface="Calibri Light" panose="020F0302020204030204" pitchFamily="34" charset="0"/>
              </a:rPr>
              <a:t>2</a:t>
            </a:r>
            <a:r>
              <a:rPr lang="en-US" baseline="0" dirty="0" smtClean="0">
                <a:latin typeface="Calibri Light" panose="020F0302020204030204" pitchFamily="34" charset="0"/>
              </a:rPr>
              <a:t>,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etc. These are the so-called (</a:t>
            </a:r>
            <a:r>
              <a:rPr lang="en-US" dirty="0" smtClean="0">
                <a:latin typeface="Calibri Light" panose="020F0302020204030204" pitchFamily="34" charset="0"/>
              </a:rPr>
              <a:t>not-normalized) </a:t>
            </a:r>
            <a:r>
              <a:rPr lang="en-US" u="sng" dirty="0" smtClean="0">
                <a:latin typeface="Calibri Light" panose="020F0302020204030204" pitchFamily="34" charset="0"/>
              </a:rPr>
              <a:t>harmonics</a:t>
            </a:r>
            <a:r>
              <a:rPr lang="en-US" dirty="0" smtClean="0">
                <a:latin typeface="Calibri Light" panose="020F0302020204030204" pitchFamily="34" charset="0"/>
              </a:rPr>
              <a:t>, or </a:t>
            </a:r>
            <a:r>
              <a:rPr lang="en-US" u="sng" dirty="0" smtClean="0">
                <a:latin typeface="Calibri Light" panose="020F0302020204030204" pitchFamily="34" charset="0"/>
              </a:rPr>
              <a:t>multipoles</a:t>
            </a:r>
            <a:r>
              <a:rPr lang="en-US" dirty="0" smtClean="0">
                <a:latin typeface="Calibri Light" panose="020F0302020204030204" pitchFamily="34" charset="0"/>
              </a:rPr>
              <a:t>. They have units of Tesla. R is a reference</a:t>
            </a:r>
            <a:r>
              <a:rPr lang="en-US" baseline="0" dirty="0" smtClean="0">
                <a:latin typeface="Calibri Light" panose="020F0302020204030204" pitchFamily="34" charset="0"/>
              </a:rPr>
              <a:t> radius.</a:t>
            </a:r>
          </a:p>
          <a:p>
            <a:r>
              <a:rPr lang="en-US" baseline="0" dirty="0" smtClean="0">
                <a:latin typeface="Calibri Light" panose="020F0302020204030204" pitchFamily="34" charset="0"/>
              </a:rPr>
              <a:t>The same decomposition can be used in 3D for integrated fields. Technically, this holds if at the beginning </a:t>
            </a:r>
            <a:r>
              <a:rPr lang="en-US" dirty="0" smtClean="0">
                <a:latin typeface="Calibri Light" panose="020F0302020204030204" pitchFamily="34" charset="0"/>
              </a:rPr>
              <a:t>and </a:t>
            </a:r>
            <a:r>
              <a:rPr lang="en-US" baseline="0" dirty="0" smtClean="0">
                <a:latin typeface="Calibri Light" panose="020F0302020204030204" pitchFamily="34" charset="0"/>
              </a:rPr>
              <a:t>end of the integration region </a:t>
            </a:r>
            <a:r>
              <a:rPr lang="en-US" baseline="0" dirty="0" err="1" smtClean="0">
                <a:latin typeface="Calibri Light" panose="020F0302020204030204" pitchFamily="34" charset="0"/>
              </a:rPr>
              <a:t>dB</a:t>
            </a:r>
            <a:r>
              <a:rPr lang="en-US" baseline="-25000" dirty="0" err="1" smtClean="0">
                <a:latin typeface="Calibri Light" panose="020F0302020204030204" pitchFamily="34" charset="0"/>
              </a:rPr>
              <a:t>z</a:t>
            </a:r>
            <a:r>
              <a:rPr lang="en-US" baseline="0" dirty="0" smtClean="0">
                <a:latin typeface="Calibri Light" panose="020F0302020204030204" pitchFamily="34" charset="0"/>
              </a:rPr>
              <a:t>/</a:t>
            </a:r>
            <a:r>
              <a:rPr lang="en-US" baseline="0" dirty="0" err="1" smtClean="0">
                <a:latin typeface="Calibri Light" panose="020F0302020204030204" pitchFamily="34" charset="0"/>
              </a:rPr>
              <a:t>dz</a:t>
            </a:r>
            <a:r>
              <a:rPr lang="en-US" baseline="0" dirty="0" smtClean="0">
                <a:latin typeface="Calibri Light" panose="020F0302020204030204" pitchFamily="34" charset="0"/>
              </a:rPr>
              <a:t> = 0, which is the case if B is integrated along a straight line all the way through a magnet.</a:t>
            </a:r>
          </a:p>
          <a:p>
            <a:r>
              <a:rPr lang="en-GB" baseline="0" dirty="0" smtClean="0">
                <a:latin typeface="Calibri Light" panose="020F0302020204030204" pitchFamily="34" charset="0"/>
              </a:rPr>
              <a:t>The same decomposition can be expressed also in Cartesian coordinates (bottom equations), using complex variables. </a:t>
            </a:r>
            <a:r>
              <a:rPr lang="en-US" baseline="0" dirty="0" smtClean="0">
                <a:latin typeface="Calibri Light" panose="020F0302020204030204" pitchFamily="34" charset="0"/>
              </a:rPr>
              <a:t>The use of complex numbers can be seen as a way of keeping the notation compact – or it can be given a deeper mathematical meaning (analytic function, Cauchy-Riemann conditions).</a:t>
            </a:r>
          </a:p>
          <a:p>
            <a:r>
              <a:rPr lang="en-US" baseline="0" dirty="0" smtClean="0">
                <a:latin typeface="Calibri Light" panose="020F0302020204030204" pitchFamily="34" charset="0"/>
              </a:rPr>
              <a:t>In some cases, instead of real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and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coefficients, complex terms of the form C</a:t>
            </a:r>
            <a:r>
              <a:rPr lang="en-US" baseline="-25000" dirty="0" smtClean="0">
                <a:latin typeface="Calibri Light" panose="020F0302020204030204" pitchFamily="34" charset="0"/>
              </a:rPr>
              <a:t>n</a:t>
            </a:r>
            <a:r>
              <a:rPr lang="en-US" baseline="0" dirty="0" smtClean="0">
                <a:latin typeface="Calibri Light" panose="020F0302020204030204" pitchFamily="34" charset="0"/>
              </a:rPr>
              <a:t> =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 </a:t>
            </a:r>
            <a:r>
              <a:rPr lang="en-US" baseline="0" dirty="0" err="1" smtClean="0">
                <a:latin typeface="Calibri Light" panose="020F0302020204030204" pitchFamily="34" charset="0"/>
              </a:rPr>
              <a:t>iA</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are used</a:t>
            </a:r>
            <a:r>
              <a:rPr lang="en-US" dirty="0" smtClean="0">
                <a:latin typeface="Calibri Light" panose="020F0302020204030204" pitchFamily="34" charset="0"/>
              </a:rPr>
              <a:t>, to </a:t>
            </a:r>
            <a:r>
              <a:rPr lang="en-US" baseline="0" dirty="0" smtClean="0">
                <a:latin typeface="Calibri Light" panose="020F0302020204030204" pitchFamily="34" charset="0"/>
              </a:rPr>
              <a:t>then</a:t>
            </a:r>
            <a:r>
              <a:rPr lang="en-US" dirty="0" smtClean="0">
                <a:latin typeface="Calibri Light" panose="020F0302020204030204" pitchFamily="34" charset="0"/>
              </a:rPr>
              <a:t> talk about magnitude and phase of the harmonics.</a:t>
            </a:r>
          </a:p>
          <a:p>
            <a:r>
              <a:rPr lang="en-US" dirty="0" smtClean="0">
                <a:latin typeface="Calibri Light" panose="020F0302020204030204" pitchFamily="34" charset="0"/>
              </a:rPr>
              <a:t>You can find derivations of the above in the references, for ex. [1].</a:t>
            </a:r>
            <a:endParaRPr lang="en-US" baseline="0" dirty="0" smtClean="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2744152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This introduction</a:t>
            </a:r>
            <a:r>
              <a:rPr lang="en-US" baseline="0" dirty="0" smtClean="0">
                <a:latin typeface="Calibri Light" panose="020F0302020204030204" pitchFamily="34" charset="0"/>
              </a:rPr>
              <a:t> is a first description of magnets commonly found in synchrotrons and transfer lines, aimed in particular to explain the </a:t>
            </a:r>
            <a:r>
              <a:rPr lang="en-US" i="1" baseline="0" dirty="0" smtClean="0">
                <a:latin typeface="Calibri Light" panose="020F0302020204030204" pitchFamily="34" charset="0"/>
              </a:rPr>
              <a:t>magnetic elements</a:t>
            </a:r>
            <a:r>
              <a:rPr lang="en-US" i="0" baseline="0" dirty="0" smtClean="0">
                <a:latin typeface="Calibri Light" panose="020F0302020204030204" pitchFamily="34" charset="0"/>
              </a:rPr>
              <a:t> as </a:t>
            </a:r>
            <a:r>
              <a:rPr lang="en-US" baseline="0" dirty="0" smtClean="0">
                <a:latin typeface="Calibri Light" panose="020F0302020204030204" pitchFamily="34" charset="0"/>
              </a:rPr>
              <a:t>used in lattice codes.</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Taking for example that FODO sequence in MAD-X:</a:t>
            </a:r>
          </a:p>
          <a:p>
            <a:r>
              <a:rPr lang="en-US" baseline="0" dirty="0" smtClean="0">
                <a:latin typeface="Calibri Light" panose="020F0302020204030204" pitchFamily="34" charset="0"/>
              </a:rPr>
              <a:t> * what</a:t>
            </a:r>
            <a:r>
              <a:rPr lang="en-US" dirty="0" smtClean="0">
                <a:latin typeface="Calibri Light" panose="020F0302020204030204" pitchFamily="34" charset="0"/>
              </a:rPr>
              <a:t> is the field in the dipole? (is it </a:t>
            </a:r>
            <a:r>
              <a:rPr lang="en-US" i="1" dirty="0" smtClean="0">
                <a:latin typeface="Calibri Light" panose="020F0302020204030204" pitchFamily="34" charset="0"/>
              </a:rPr>
              <a:t>achievable</a:t>
            </a:r>
            <a:r>
              <a:rPr lang="en-US" dirty="0" smtClean="0">
                <a:latin typeface="Calibri Light" panose="020F0302020204030204" pitchFamily="34" charset="0"/>
              </a:rPr>
              <a:t>?)</a:t>
            </a:r>
            <a:endParaRPr lang="en-US" baseline="0" dirty="0" smtClean="0">
              <a:latin typeface="Calibri Light" panose="020F0302020204030204" pitchFamily="34" charset="0"/>
            </a:endParaRPr>
          </a:p>
          <a:p>
            <a:r>
              <a:rPr lang="en-US" baseline="0" dirty="0" smtClean="0">
                <a:latin typeface="Calibri Light" panose="020F0302020204030204" pitchFamily="34" charset="0"/>
              </a:rPr>
              <a:t> * what is the difference between an SBEND and an RBEND?</a:t>
            </a:r>
          </a:p>
          <a:p>
            <a:r>
              <a:rPr lang="en-US" baseline="0" dirty="0" smtClean="0">
                <a:latin typeface="Calibri Light" panose="020F0302020204030204" pitchFamily="34" charset="0"/>
              </a:rPr>
              <a:t> * is the quadrupole length the actual physical length? from where to where?</a:t>
            </a:r>
          </a:p>
          <a:p>
            <a:r>
              <a:rPr lang="en-US" baseline="0" dirty="0" smtClean="0">
                <a:latin typeface="Calibri Light" panose="020F0302020204030204" pitchFamily="34" charset="0"/>
              </a:rPr>
              <a:t> * could we use a higher k</a:t>
            </a:r>
            <a:r>
              <a:rPr lang="en-US" baseline="-25000" dirty="0" smtClean="0">
                <a:latin typeface="Calibri Light" panose="020F0302020204030204" pitchFamily="34" charset="0"/>
              </a:rPr>
              <a:t>1</a:t>
            </a:r>
            <a:r>
              <a:rPr lang="en-US" baseline="0" dirty="0" smtClean="0">
                <a:latin typeface="Calibri Light" panose="020F0302020204030204" pitchFamily="34" charset="0"/>
              </a:rPr>
              <a:t> (normal quadrupole coefficient) and a shorter length?</a:t>
            </a:r>
          </a:p>
          <a:p>
            <a:endParaRPr lang="en-US" dirty="0">
              <a:latin typeface="Calibri Light" panose="020F0302020204030204" pitchFamily="34" charset="0"/>
            </a:endParaRPr>
          </a:p>
        </p:txBody>
      </p:sp>
    </p:spTree>
    <p:extLst>
      <p:ext uri="{BB962C8B-B14F-4D97-AF65-F5344CB8AC3E}">
        <p14:creationId xmlns:p14="http://schemas.microsoft.com/office/powerpoint/2010/main" val="616635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Each term</a:t>
            </a:r>
            <a:r>
              <a:rPr lang="en-US" baseline="0" dirty="0" smtClean="0">
                <a:latin typeface="Calibri Light" panose="020F0302020204030204" pitchFamily="34" charset="0"/>
              </a:rPr>
              <a:t> – taken individually – has a sort of specific meaning, both to the magnet designer and the beam physicist.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i="1" baseline="0" dirty="0" smtClean="0">
                <a:latin typeface="Calibri Light" panose="020F0302020204030204" pitchFamily="34" charset="0"/>
              </a:rPr>
              <a:t>normal</a:t>
            </a:r>
            <a:r>
              <a:rPr lang="en-US" baseline="0" dirty="0" smtClean="0">
                <a:latin typeface="Calibri Light" panose="020F0302020204030204" pitchFamily="34" charset="0"/>
              </a:rPr>
              <a:t> family involves </a:t>
            </a:r>
            <a:r>
              <a:rPr lang="en-US" dirty="0">
                <a:latin typeface="Calibri Light" panose="020F0302020204030204" pitchFamily="34" charset="0"/>
              </a:rPr>
              <a:t>a field perpendicular </a:t>
            </a:r>
            <a:r>
              <a:rPr lang="en-US" dirty="0" smtClean="0">
                <a:latin typeface="Calibri Light" panose="020F0302020204030204" pitchFamily="34" charset="0"/>
              </a:rPr>
              <a:t>to the </a:t>
            </a:r>
            <a:r>
              <a:rPr lang="en-US" baseline="0" dirty="0" smtClean="0">
                <a:latin typeface="Calibri Light" panose="020F0302020204030204" pitchFamily="34" charset="0"/>
              </a:rPr>
              <a:t>y = 0 line, that is, vertical field in the horizontal </a:t>
            </a:r>
            <a:r>
              <a:rPr lang="en-US" dirty="0">
                <a:latin typeface="Calibri Light" panose="020F0302020204030204" pitchFamily="34" charset="0"/>
              </a:rPr>
              <a:t>(usually</a:t>
            </a:r>
            <a:r>
              <a:rPr lang="en-US" dirty="0" smtClean="0">
                <a:latin typeface="Calibri Light" panose="020F0302020204030204" pitchFamily="34" charset="0"/>
              </a:rPr>
              <a:t>) plane</a:t>
            </a:r>
            <a:r>
              <a:rPr lang="en-US" dirty="0">
                <a:latin typeface="Calibri Light" panose="020F0302020204030204" pitchFamily="34" charset="0"/>
              </a:rPr>
              <a:t>. </a:t>
            </a:r>
            <a:r>
              <a:rPr lang="en-US" baseline="0" dirty="0" smtClean="0">
                <a:latin typeface="Calibri Light" panose="020F0302020204030204" pitchFamily="34" charset="0"/>
              </a:rPr>
              <a:t>In the </a:t>
            </a:r>
            <a:r>
              <a:rPr lang="en-US" i="1" baseline="0" dirty="0" smtClean="0">
                <a:latin typeface="Calibri Light" panose="020F0302020204030204" pitchFamily="34" charset="0"/>
              </a:rPr>
              <a:t>skew</a:t>
            </a:r>
            <a:r>
              <a:rPr lang="en-US" baseline="0" dirty="0" smtClean="0">
                <a:latin typeface="Calibri Light" panose="020F0302020204030204" pitchFamily="34" charset="0"/>
              </a:rPr>
              <a:t> family, the field is tangential to the</a:t>
            </a:r>
            <a:r>
              <a:rPr lang="en-US" dirty="0" smtClean="0">
                <a:latin typeface="Calibri Light" panose="020F0302020204030204" pitchFamily="34" charset="0"/>
              </a:rPr>
              <a:t> same </a:t>
            </a:r>
            <a:r>
              <a:rPr lang="en-US" baseline="0" dirty="0" smtClean="0">
                <a:latin typeface="Calibri Light" panose="020F0302020204030204" pitchFamily="34" charset="0"/>
              </a:rPr>
              <a:t>y = 0,</a:t>
            </a:r>
            <a:r>
              <a:rPr lang="en-US" dirty="0" smtClean="0">
                <a:latin typeface="Calibri Light" panose="020F0302020204030204" pitchFamily="34" charset="0"/>
              </a:rPr>
              <a:t> that is, we have </a:t>
            </a:r>
            <a:r>
              <a:rPr lang="en-US" baseline="0" dirty="0" smtClean="0">
                <a:latin typeface="Calibri Light" panose="020F0302020204030204" pitchFamily="34" charset="0"/>
              </a:rPr>
              <a:t>horizontal field in the horizontal </a:t>
            </a:r>
            <a:r>
              <a:rPr lang="en-US" dirty="0">
                <a:latin typeface="Calibri Light" panose="020F0302020204030204" pitchFamily="34" charset="0"/>
              </a:rPr>
              <a:t>(usually</a:t>
            </a:r>
            <a:r>
              <a:rPr lang="en-US" dirty="0" smtClean="0">
                <a:latin typeface="Calibri Light" panose="020F0302020204030204" pitchFamily="34" charset="0"/>
              </a:rPr>
              <a:t>) plane</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skew types are obtained from the normal ones with a 360/(4n)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rotation, ex. 90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dipole, 45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quadrupole, 30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sextupole.</a:t>
            </a:r>
          </a:p>
          <a:p>
            <a:endParaRPr lang="en-US" dirty="0">
              <a:latin typeface="Calibri Light" panose="020F0302020204030204" pitchFamily="34" charset="0"/>
            </a:endParaRPr>
          </a:p>
          <a:p>
            <a:r>
              <a:rPr lang="en-US" baseline="0" dirty="0" smtClean="0">
                <a:latin typeface="Calibri Light" panose="020F0302020204030204" pitchFamily="34" charset="0"/>
              </a:rPr>
              <a:t>We consider from now on only magnets</a:t>
            </a:r>
            <a:r>
              <a:rPr lang="en-US" dirty="0" smtClean="0">
                <a:latin typeface="Calibri Light" panose="020F0302020204030204" pitchFamily="34" charset="0"/>
              </a:rPr>
              <a:t> in the normal family, not the skew ones, which are anyway just the same rotated.</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235400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field expansion along x – that is, in the horizontal </a:t>
            </a:r>
            <a:r>
              <a:rPr lang="en-US" dirty="0">
                <a:latin typeface="Calibri Light" panose="020F0302020204030204" pitchFamily="34" charset="0"/>
              </a:rPr>
              <a:t>(usually) plane </a:t>
            </a:r>
            <a:r>
              <a:rPr lang="en-US" dirty="0" smtClean="0">
                <a:latin typeface="Calibri Light" panose="020F0302020204030204" pitchFamily="34" charset="0"/>
              </a:rPr>
              <a:t>– </a:t>
            </a:r>
            <a:r>
              <a:rPr lang="en-US" baseline="0" dirty="0" smtClean="0">
                <a:latin typeface="Calibri Light" panose="020F0302020204030204" pitchFamily="34" charset="0"/>
              </a:rPr>
              <a:t>is a polynomial in x/R, with the same coefficients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of the multipole expansion.</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dipole</a:t>
            </a:r>
            <a:r>
              <a:rPr lang="en-US" baseline="0" dirty="0" smtClean="0">
                <a:latin typeface="Calibri Light" panose="020F0302020204030204" pitchFamily="34" charset="0"/>
              </a:rPr>
              <a:t> is the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term, which provides a field constant in space.</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quadrupole</a:t>
            </a:r>
            <a:r>
              <a:rPr lang="en-US" u="none" baseline="0" dirty="0" smtClean="0">
                <a:latin typeface="Calibri Light" panose="020F0302020204030204" pitchFamily="34" charset="0"/>
              </a:rPr>
              <a:t> </a:t>
            </a:r>
            <a:r>
              <a:rPr lang="en-US" baseline="0" dirty="0" smtClean="0">
                <a:latin typeface="Calibri Light" panose="020F0302020204030204" pitchFamily="34" charset="0"/>
              </a:rPr>
              <a:t>is connected to the B</a:t>
            </a:r>
            <a:r>
              <a:rPr lang="en-US" baseline="-25000" dirty="0" smtClean="0">
                <a:latin typeface="Calibri Light" panose="020F0302020204030204" pitchFamily="34" charset="0"/>
              </a:rPr>
              <a:t>2</a:t>
            </a:r>
            <a:r>
              <a:rPr lang="en-US" baseline="0" dirty="0" smtClean="0">
                <a:latin typeface="Calibri Light" panose="020F0302020204030204" pitchFamily="34" charset="0"/>
              </a:rPr>
              <a:t> term. A quadrupole has a linear variation of B</a:t>
            </a:r>
            <a:r>
              <a:rPr lang="en-US" baseline="-25000" dirty="0" smtClean="0">
                <a:latin typeface="Calibri Light" panose="020F0302020204030204" pitchFamily="34" charset="0"/>
              </a:rPr>
              <a:t>y</a:t>
            </a:r>
            <a:r>
              <a:rPr lang="en-US" baseline="0" dirty="0" smtClean="0">
                <a:latin typeface="Calibri Light" panose="020F0302020204030204" pitchFamily="34" charset="0"/>
              </a:rPr>
              <a:t> vs. x.</a:t>
            </a:r>
            <a:r>
              <a:rPr lang="en-US" dirty="0" smtClean="0">
                <a:latin typeface="Calibri Light" panose="020F0302020204030204" pitchFamily="34" charset="0"/>
              </a:rPr>
              <a:t> </a:t>
            </a:r>
            <a:r>
              <a:rPr lang="en-US" dirty="0">
                <a:latin typeface="Calibri Light" panose="020F0302020204030204" pitchFamily="34" charset="0"/>
              </a:rPr>
              <a:t>In the </a:t>
            </a:r>
            <a:r>
              <a:rPr lang="en-US" dirty="0" smtClean="0">
                <a:latin typeface="Calibri Light" panose="020F0302020204030204" pitchFamily="34" charset="0"/>
              </a:rPr>
              <a:t>center, </a:t>
            </a:r>
            <a:r>
              <a:rPr lang="en-US" dirty="0">
                <a:latin typeface="Calibri Light" panose="020F0302020204030204" pitchFamily="34" charset="0"/>
              </a:rPr>
              <a:t>there is no field</a:t>
            </a:r>
            <a:r>
              <a:rPr lang="en-US" dirty="0" smtClean="0">
                <a:latin typeface="Calibri Light" panose="020F0302020204030204" pitchFamily="34" charset="0"/>
              </a:rPr>
              <a:t>. </a:t>
            </a:r>
            <a:r>
              <a:rPr lang="en-US" baseline="0" dirty="0" smtClean="0">
                <a:latin typeface="Calibri Light" panose="020F0302020204030204" pitchFamily="34" charset="0"/>
              </a:rPr>
              <a:t>The gradient of a quadrupole is the slope of the B</a:t>
            </a:r>
            <a:r>
              <a:rPr lang="en-US" baseline="-25000" dirty="0" smtClean="0">
                <a:latin typeface="Calibri Light" panose="020F0302020204030204" pitchFamily="34" charset="0"/>
              </a:rPr>
              <a:t>y</a:t>
            </a:r>
            <a:r>
              <a:rPr lang="en-US" baseline="0" dirty="0" smtClean="0">
                <a:latin typeface="Calibri Light" panose="020F0302020204030204" pitchFamily="34" charset="0"/>
              </a:rPr>
              <a:t> vs. x line and it is measured in T/m. </a:t>
            </a:r>
            <a:r>
              <a:rPr lang="en-US" dirty="0">
                <a:latin typeface="Calibri Light" panose="020F0302020204030204" pitchFamily="34" charset="0"/>
              </a:rPr>
              <a:t>It turns </a:t>
            </a:r>
            <a:r>
              <a:rPr lang="en-US" dirty="0" smtClean="0">
                <a:latin typeface="Calibri Light" panose="020F0302020204030204" pitchFamily="34" charset="0"/>
              </a:rPr>
              <a:t>out </a:t>
            </a:r>
            <a:r>
              <a:rPr lang="en-US" dirty="0">
                <a:latin typeface="Calibri Light" panose="020F0302020204030204" pitchFamily="34" charset="0"/>
              </a:rPr>
              <a:t>that </a:t>
            </a:r>
            <a:r>
              <a:rPr lang="en-US" dirty="0" err="1">
                <a:latin typeface="Calibri Light" panose="020F0302020204030204" pitchFamily="34" charset="0"/>
              </a:rPr>
              <a:t>B</a:t>
            </a:r>
            <a:r>
              <a:rPr lang="en-US" baseline="-25000" dirty="0" err="1">
                <a:latin typeface="Calibri Light" panose="020F0302020204030204" pitchFamily="34" charset="0"/>
              </a:rPr>
              <a:t>x</a:t>
            </a:r>
            <a:r>
              <a:rPr lang="en-US" dirty="0">
                <a:latin typeface="Calibri Light" panose="020F0302020204030204" pitchFamily="34" charset="0"/>
              </a:rPr>
              <a:t> is also linear vs. </a:t>
            </a:r>
            <a:r>
              <a:rPr lang="en-US" dirty="0" smtClean="0">
                <a:latin typeface="Calibri Light" panose="020F0302020204030204" pitchFamily="34" charset="0"/>
              </a:rPr>
              <a:t>y – in the vertical plane – with </a:t>
            </a:r>
            <a:r>
              <a:rPr lang="en-US" dirty="0">
                <a:latin typeface="Calibri Light" panose="020F0302020204030204" pitchFamily="34" charset="0"/>
              </a:rPr>
              <a:t>the same </a:t>
            </a:r>
            <a:r>
              <a:rPr lang="en-US" dirty="0" smtClean="0">
                <a:latin typeface="Calibri Light" panose="020F0302020204030204" pitchFamily="34" charset="0"/>
              </a:rPr>
              <a:t>gradient.</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B</a:t>
            </a:r>
            <a:r>
              <a:rPr lang="en-US" baseline="-25000" dirty="0" smtClean="0">
                <a:latin typeface="Calibri Light" panose="020F0302020204030204" pitchFamily="34" charset="0"/>
              </a:rPr>
              <a:t>3</a:t>
            </a:r>
            <a:r>
              <a:rPr lang="en-US" baseline="0" dirty="0" smtClean="0">
                <a:latin typeface="Calibri Light" panose="020F0302020204030204" pitchFamily="34" charset="0"/>
              </a:rPr>
              <a:t> term corresponds to a </a:t>
            </a:r>
            <a:r>
              <a:rPr lang="en-US" u="sng" baseline="0" dirty="0" smtClean="0">
                <a:latin typeface="Calibri Light" panose="020F0302020204030204" pitchFamily="34" charset="0"/>
              </a:rPr>
              <a:t>sextupole</a:t>
            </a:r>
            <a:r>
              <a:rPr lang="en-US" baseline="0" dirty="0" smtClean="0">
                <a:latin typeface="Calibri Light" panose="020F0302020204030204" pitchFamily="34" charset="0"/>
              </a:rPr>
              <a:t>. Here the field dependency is quadratic in x. In the center, there is no field and no field gradient. A sextupole is usually characterized by the second derivative of B</a:t>
            </a:r>
            <a:r>
              <a:rPr lang="en-US" baseline="-25000" dirty="0" smtClean="0">
                <a:latin typeface="Calibri Light" panose="020F0302020204030204" pitchFamily="34" charset="0"/>
              </a:rPr>
              <a:t>y</a:t>
            </a:r>
            <a:r>
              <a:rPr lang="en-US" baseline="0" dirty="0" smtClean="0">
                <a:latin typeface="Calibri Light" panose="020F0302020204030204" pitchFamily="34" charset="0"/>
              </a:rPr>
              <a:t> vs. x. The sextupole can be thought of as a quadrupole where the gradient (slope) changes linearly with the radial displacement x.</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696306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smtClean="0">
                <a:latin typeface="Calibri Light" panose="020F0302020204030204" pitchFamily="34" charset="0"/>
              </a:rPr>
              <a:t>In a lattice code, usually magnetic elements are described as a uniform dipole / quadrupole / sextupole (or other) field times a magnetic length. The product of the 2D field (or gradient) times the length is the integrated strength.</a:t>
            </a:r>
          </a:p>
          <a:p>
            <a:endParaRPr lang="en-US" sz="600" dirty="0">
              <a:latin typeface="Calibri Light" panose="020F0302020204030204" pitchFamily="34" charset="0"/>
            </a:endParaRPr>
          </a:p>
          <a:p>
            <a:r>
              <a:rPr lang="en-US" dirty="0" smtClean="0">
                <a:latin typeface="Calibri Light" panose="020F0302020204030204" pitchFamily="34" charset="0"/>
              </a:rPr>
              <a:t>In many cases, quadrupoles, sextupoles and the alike can be considered as </a:t>
            </a:r>
            <a:r>
              <a:rPr lang="en-US" i="1" dirty="0" smtClean="0">
                <a:latin typeface="Calibri Light" panose="020F0302020204030204" pitchFamily="34" charset="0"/>
              </a:rPr>
              <a:t>thin lenses</a:t>
            </a:r>
            <a:r>
              <a:rPr lang="en-US" dirty="0" smtClean="0">
                <a:latin typeface="Calibri Light" panose="020F0302020204030204" pitchFamily="34" charset="0"/>
              </a:rPr>
              <a:t>, so basically only the integrated strengths matter.</a:t>
            </a:r>
          </a:p>
          <a:p>
            <a:endParaRPr lang="en-US" sz="600" dirty="0">
              <a:latin typeface="Calibri Light" panose="020F0302020204030204" pitchFamily="34" charset="0"/>
            </a:endParaRPr>
          </a:p>
          <a:p>
            <a:r>
              <a:rPr lang="en-US" dirty="0" smtClean="0">
                <a:latin typeface="Calibri Light" panose="020F0302020204030204" pitchFamily="34" charset="0"/>
              </a:rPr>
              <a:t>MAD-X normalizes the coefficients dividing by the </a:t>
            </a:r>
            <a:r>
              <a:rPr lang="en-US" u="sng" dirty="0" smtClean="0">
                <a:latin typeface="Calibri Light" panose="020F0302020204030204" pitchFamily="34" charset="0"/>
              </a:rPr>
              <a:t>beam rigidity</a:t>
            </a:r>
            <a:r>
              <a:rPr lang="en-US" dirty="0" smtClean="0">
                <a:latin typeface="Calibri Light" panose="020F0302020204030204" pitchFamily="34" charset="0"/>
              </a:rPr>
              <a:t> B</a:t>
            </a:r>
            <a:r>
              <a:rPr lang="en-US" dirty="0" smtClean="0">
                <a:latin typeface="Symbol" panose="05050102010706020507" pitchFamily="18" charset="2"/>
              </a:rPr>
              <a:t>r</a:t>
            </a:r>
            <a:r>
              <a:rPr lang="en-US" dirty="0" smtClean="0">
                <a:latin typeface="Calibri Light" panose="020F0302020204030204" pitchFamily="34" charset="0"/>
              </a:rPr>
              <a:t>. The length definitions for an SBEND (sector bending magnet) and an RBEND (rectangular bending magnet) are different and they can be found in the MAD-X documentation.</a:t>
            </a:r>
          </a:p>
          <a:p>
            <a:endParaRPr lang="en-US" sz="600" dirty="0">
              <a:latin typeface="Calibri Light" panose="020F0302020204030204" pitchFamily="34" charset="0"/>
            </a:endParaRPr>
          </a:p>
          <a:p>
            <a:r>
              <a:rPr lang="en-US" i="0" baseline="0" dirty="0" smtClean="0">
                <a:latin typeface="Calibri Light" panose="020F0302020204030204" pitchFamily="34" charset="0"/>
              </a:rPr>
              <a:t>For quadrupole,</a:t>
            </a:r>
            <a:r>
              <a:rPr lang="en-US" i="0" dirty="0" smtClean="0">
                <a:latin typeface="Calibri Light" panose="020F0302020204030204" pitchFamily="34" charset="0"/>
              </a:rPr>
              <a:t> sextupole and higher order magnets, to avoid ambiguity it is good to quote the pole tip field, or the field at the reference radius. </a:t>
            </a:r>
            <a:r>
              <a:rPr lang="en-GB" dirty="0">
                <a:latin typeface="Calibri Light" panose="020F0302020204030204" pitchFamily="34" charset="0"/>
              </a:rPr>
              <a:t>The pole tip field is </a:t>
            </a:r>
            <a:endParaRPr lang="en-GB" dirty="0" smtClean="0">
              <a:latin typeface="Calibri Light" panose="020F0302020204030204" pitchFamily="34" charset="0"/>
            </a:endParaRPr>
          </a:p>
          <a:p>
            <a:pPr algn="ctr"/>
            <a:r>
              <a:rPr lang="en-GB" dirty="0" smtClean="0">
                <a:latin typeface="Calibri Light" panose="020F0302020204030204" pitchFamily="34" charset="0"/>
              </a:rPr>
              <a:t>quadrupole: </a:t>
            </a:r>
            <a:r>
              <a:rPr lang="en-GB" dirty="0" err="1" smtClean="0">
                <a:latin typeface="Calibri Light" panose="020F0302020204030204" pitchFamily="34" charset="0"/>
              </a:rPr>
              <a:t>B</a:t>
            </a:r>
            <a:r>
              <a:rPr lang="en-GB" baseline="-25000" dirty="0" err="1" smtClean="0">
                <a:latin typeface="Calibri Light" panose="020F0302020204030204" pitchFamily="34" charset="0"/>
              </a:rPr>
              <a:t>pole</a:t>
            </a:r>
            <a:r>
              <a:rPr lang="en-GB" dirty="0" smtClean="0">
                <a:latin typeface="Calibri Light" panose="020F0302020204030204" pitchFamily="34" charset="0"/>
              </a:rPr>
              <a:t> = G*r = B</a:t>
            </a:r>
            <a:r>
              <a:rPr lang="en-GB" baseline="-25000" dirty="0" smtClean="0">
                <a:latin typeface="Calibri Light" panose="020F0302020204030204" pitchFamily="34" charset="0"/>
              </a:rPr>
              <a:t>2</a:t>
            </a:r>
            <a:r>
              <a:rPr lang="en-GB" dirty="0" smtClean="0">
                <a:latin typeface="Calibri Light" panose="020F0302020204030204" pitchFamily="34" charset="0"/>
              </a:rPr>
              <a:t>*(r/R)</a:t>
            </a:r>
          </a:p>
          <a:p>
            <a:pPr algn="ctr"/>
            <a:r>
              <a:rPr lang="en-GB" dirty="0" smtClean="0">
                <a:latin typeface="Calibri Light" panose="020F0302020204030204" pitchFamily="34" charset="0"/>
              </a:rPr>
              <a:t>sextupole: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a:t>
            </a:r>
            <a:r>
              <a:rPr lang="en-GB" dirty="0" smtClean="0">
                <a:latin typeface="Calibri Light" panose="020F0302020204030204" pitchFamily="34" charset="0"/>
              </a:rPr>
              <a:t>B</a:t>
            </a:r>
            <a:r>
              <a:rPr lang="en-GB" baseline="-25000" dirty="0" smtClean="0">
                <a:latin typeface="Calibri Light" panose="020F0302020204030204" pitchFamily="34" charset="0"/>
              </a:rPr>
              <a:t>3</a:t>
            </a:r>
            <a:r>
              <a:rPr lang="en-GB" dirty="0" smtClean="0">
                <a:latin typeface="Calibri Light" panose="020F0302020204030204" pitchFamily="34" charset="0"/>
              </a:rPr>
              <a:t>*(r/R)</a:t>
            </a:r>
            <a:r>
              <a:rPr lang="en-GB" baseline="30000" dirty="0" smtClean="0">
                <a:latin typeface="Calibri Light" panose="020F0302020204030204" pitchFamily="34" charset="0"/>
              </a:rPr>
              <a:t>2</a:t>
            </a:r>
            <a:endParaRPr lang="en-GB" baseline="30000" dirty="0">
              <a:latin typeface="Calibri Light" panose="020F0302020204030204" pitchFamily="34" charset="0"/>
            </a:endParaRPr>
          </a:p>
          <a:p>
            <a:r>
              <a:rPr lang="en-GB" dirty="0" smtClean="0">
                <a:latin typeface="Calibri Light" panose="020F0302020204030204" pitchFamily="34" charset="0"/>
              </a:rPr>
              <a:t>where r is the radius at the pole tip, and R the reference radius for the harmonics. In a dipole, </a:t>
            </a:r>
            <a:r>
              <a:rPr lang="en-GB" dirty="0" err="1" smtClean="0">
                <a:latin typeface="Calibri Light" panose="020F0302020204030204" pitchFamily="34" charset="0"/>
              </a:rPr>
              <a:t>B</a:t>
            </a:r>
            <a:r>
              <a:rPr lang="en-GB" baseline="-25000" dirty="0" err="1" smtClean="0">
                <a:latin typeface="Calibri Light" panose="020F0302020204030204" pitchFamily="34" charset="0"/>
              </a:rPr>
              <a:t>pole</a:t>
            </a:r>
            <a:r>
              <a:rPr lang="en-GB" dirty="0" smtClean="0">
                <a:latin typeface="Calibri Light" panose="020F0302020204030204" pitchFamily="34" charset="0"/>
              </a:rPr>
              <a:t> = B, since the field is uniform.</a:t>
            </a:r>
          </a:p>
          <a:p>
            <a:endParaRPr lang="en-GB" sz="600" dirty="0">
              <a:latin typeface="Calibri Light" panose="020F0302020204030204" pitchFamily="34" charset="0"/>
            </a:endParaRPr>
          </a:p>
          <a:p>
            <a:r>
              <a:rPr lang="en-GB" u="sng" dirty="0" smtClean="0">
                <a:latin typeface="Calibri Light" panose="020F0302020204030204" pitchFamily="34" charset="0"/>
              </a:rPr>
              <a:t>Note</a:t>
            </a:r>
            <a:r>
              <a:rPr lang="en-GB" dirty="0">
                <a:latin typeface="Calibri Light" panose="020F0302020204030204" pitchFamily="34" charset="0"/>
              </a:rPr>
              <a:t>: for </a:t>
            </a:r>
            <a:r>
              <a:rPr lang="en-GB" dirty="0" smtClean="0">
                <a:latin typeface="Calibri Light" panose="020F0302020204030204" pitchFamily="34" charset="0"/>
              </a:rPr>
              <a:t>MAD-X, </a:t>
            </a:r>
            <a:r>
              <a:rPr lang="en-GB" dirty="0">
                <a:latin typeface="Calibri Light" panose="020F0302020204030204" pitchFamily="34" charset="0"/>
              </a:rPr>
              <a:t>B</a:t>
            </a:r>
            <a:r>
              <a:rPr lang="en-GB" baseline="-25000" dirty="0">
                <a:latin typeface="Calibri Light" panose="020F0302020204030204" pitchFamily="34" charset="0"/>
              </a:rPr>
              <a:t>0</a:t>
            </a:r>
            <a:r>
              <a:rPr lang="en-GB" dirty="0">
                <a:latin typeface="Calibri Light" panose="020F0302020204030204" pitchFamily="34" charset="0"/>
              </a:rPr>
              <a:t> is a dipole, B</a:t>
            </a:r>
            <a:r>
              <a:rPr lang="en-GB" baseline="-25000" dirty="0">
                <a:latin typeface="Calibri Light" panose="020F0302020204030204" pitchFamily="34" charset="0"/>
              </a:rPr>
              <a:t>1</a:t>
            </a:r>
            <a:r>
              <a:rPr lang="en-GB" dirty="0">
                <a:latin typeface="Calibri Light" panose="020F0302020204030204" pitchFamily="34" charset="0"/>
              </a:rPr>
              <a:t> is a quadrupole, B</a:t>
            </a:r>
            <a:r>
              <a:rPr lang="en-GB" baseline="-25000" dirty="0">
                <a:latin typeface="Calibri Light" panose="020F0302020204030204" pitchFamily="34" charset="0"/>
              </a:rPr>
              <a:t>2</a:t>
            </a:r>
            <a:r>
              <a:rPr lang="en-GB" dirty="0">
                <a:latin typeface="Calibri Light" panose="020F0302020204030204" pitchFamily="34" charset="0"/>
              </a:rPr>
              <a:t> is a sextupole, etc</a:t>
            </a:r>
            <a:r>
              <a:rPr lang="en-GB" dirty="0" smtClean="0">
                <a:latin typeface="Calibri Light" panose="020F0302020204030204" pitchFamily="34" charset="0"/>
              </a:rPr>
              <a:t>. while for (most) magnet people n = 1 is a dipole, n = 2 is a quadrupole, etc.</a:t>
            </a:r>
            <a:endParaRPr lang="en-GB" dirty="0">
              <a:latin typeface="Calibri Light" panose="020F0302020204030204" pitchFamily="34" charset="0"/>
            </a:endParaRPr>
          </a:p>
          <a:p>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589575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BEAM command has several possible entries. In this case, PC is specified, which is the particle momentum times the speed of light, in GeV. The CHARGE is not specified, so the program assumes the default of 1 proton charge. Then the beam rigidity can be computed as</a:t>
            </a:r>
          </a:p>
          <a:p>
            <a:pPr algn="ctr"/>
            <a:r>
              <a:rPr lang="en-GB" dirty="0">
                <a:latin typeface="Calibri Light" panose="020F0302020204030204" pitchFamily="34" charset="0"/>
              </a:rPr>
              <a:t>BRHO = PC / ( </a:t>
            </a:r>
            <a:r>
              <a:rPr lang="en-GB" dirty="0" smtClean="0">
                <a:latin typeface="Calibri Light" panose="020F0302020204030204" pitchFamily="34" charset="0"/>
              </a:rPr>
              <a:t>|CHARGE| </a:t>
            </a:r>
            <a:r>
              <a:rPr lang="en-GB" dirty="0">
                <a:latin typeface="Calibri Light" panose="020F0302020204030204" pitchFamily="34" charset="0"/>
              </a:rPr>
              <a:t>* c * 1.e-9)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For an SBEND,</a:t>
            </a:r>
            <a:r>
              <a:rPr lang="en-US" dirty="0" smtClean="0">
                <a:latin typeface="Calibri Light" panose="020F0302020204030204" pitchFamily="34" charset="0"/>
              </a:rPr>
              <a:t> </a:t>
            </a:r>
            <a:r>
              <a:rPr lang="en-GB" baseline="0" dirty="0" smtClean="0">
                <a:latin typeface="Calibri Light" panose="020F0302020204030204" pitchFamily="34" charset="0"/>
              </a:rPr>
              <a:t>the declared length is the arc length of the reference orbit, so the dipole magnetic field is computed as shown;</a:t>
            </a:r>
            <a:r>
              <a:rPr lang="en-GB" dirty="0" smtClean="0">
                <a:latin typeface="Calibri Light" panose="020F0302020204030204" pitchFamily="34" charset="0"/>
              </a:rPr>
              <a:t> by the way, 2.62 T is rather an uncommon value for the field – too high for a usual resistive magnet, too low (that is, not worth) for a usual superconducting one.</a:t>
            </a:r>
            <a:endParaRPr lang="en-GB" baseline="0" dirty="0" smtClean="0">
              <a:latin typeface="Calibri Light" panose="020F0302020204030204" pitchFamily="34" charset="0"/>
            </a:endParaRPr>
          </a:p>
          <a:p>
            <a:r>
              <a:rPr lang="en-GB" baseline="0" dirty="0" smtClean="0">
                <a:latin typeface="Calibri Light" panose="020F0302020204030204" pitchFamily="34" charset="0"/>
              </a:rPr>
              <a:t>For an RBEND, some trigonometry is needed as (normally) the length is taken along a straight line joining the entry and exit point,</a:t>
            </a:r>
            <a:r>
              <a:rPr lang="en-GB" dirty="0" smtClean="0">
                <a:latin typeface="Calibri Light" panose="020F0302020204030204" pitchFamily="34" charset="0"/>
              </a:rPr>
              <a:t> so in that case</a:t>
            </a:r>
          </a:p>
          <a:p>
            <a:pPr algn="ctr"/>
            <a:r>
              <a:rPr lang="en-US" dirty="0" smtClean="0">
                <a:latin typeface="Calibri Light" panose="020F0302020204030204" pitchFamily="34" charset="0"/>
              </a:rPr>
              <a:t>B </a:t>
            </a:r>
            <a:r>
              <a:rPr lang="en-US" dirty="0">
                <a:latin typeface="Calibri Light" panose="020F0302020204030204" pitchFamily="34" charset="0"/>
              </a:rPr>
              <a:t>= 2/L*sin(|ANGLE|/2)*(B</a:t>
            </a:r>
            <a:r>
              <a:rPr lang="en-US" dirty="0">
                <a:latin typeface="Symbol" panose="05050102010706020507" pitchFamily="18" charset="2"/>
              </a:rPr>
              <a:t>r</a:t>
            </a:r>
            <a:r>
              <a:rPr lang="en-US" dirty="0" smtClean="0">
                <a:latin typeface="Calibri Light" panose="020F0302020204030204" pitchFamily="34" charset="0"/>
              </a:rPr>
              <a:t>).</a:t>
            </a:r>
            <a:endParaRPr lang="en-GB" baseline="0" dirty="0" smtClean="0">
              <a:latin typeface="Calibri Light" panose="020F0302020204030204" pitchFamily="34" charset="0"/>
            </a:endParaRPr>
          </a:p>
          <a:p>
            <a:endParaRPr lang="en-GB" baseline="0" dirty="0" smtClean="0">
              <a:latin typeface="Calibri Light" panose="020F0302020204030204" pitchFamily="34" charset="0"/>
            </a:endParaRPr>
          </a:p>
          <a:p>
            <a:r>
              <a:rPr lang="en-US" dirty="0" smtClean="0">
                <a:latin typeface="Calibri Light" panose="020F0302020204030204" pitchFamily="34" charset="0"/>
              </a:rPr>
              <a:t>The gradient of a quadrupole </a:t>
            </a:r>
            <a:r>
              <a:rPr lang="en-US" i="1" dirty="0" smtClean="0">
                <a:latin typeface="Calibri Light" panose="020F0302020204030204" pitchFamily="34" charset="0"/>
              </a:rPr>
              <a:t>per se </a:t>
            </a:r>
            <a:r>
              <a:rPr lang="en-US" dirty="0" smtClean="0">
                <a:latin typeface="Calibri Light" panose="020F0302020204030204" pitchFamily="34" charset="0"/>
              </a:rPr>
              <a:t>does not mean much: what matters is gradient and aperture. In this case, for example, if we had a 100 mm bore diameter, then we would have 0.1 </a:t>
            </a:r>
            <a:r>
              <a:rPr lang="en-US" dirty="0">
                <a:latin typeface="Calibri Light" panose="020F0302020204030204" pitchFamily="34" charset="0"/>
              </a:rPr>
              <a:t>T </a:t>
            </a:r>
            <a:r>
              <a:rPr lang="en-US" dirty="0" smtClean="0">
                <a:latin typeface="Calibri Light" panose="020F0302020204030204" pitchFamily="34" charset="0"/>
              </a:rPr>
              <a:t>( = 2.0*0.050) as </a:t>
            </a:r>
            <a:r>
              <a:rPr lang="en-US" dirty="0" err="1" smtClean="0">
                <a:latin typeface="Calibri Light" panose="020F0302020204030204" pitchFamily="34" charset="0"/>
              </a:rPr>
              <a:t>B</a:t>
            </a:r>
            <a:r>
              <a:rPr lang="en-US" baseline="-25000" dirty="0" err="1" smtClean="0">
                <a:latin typeface="Calibri Light" panose="020F0302020204030204" pitchFamily="34" charset="0"/>
              </a:rPr>
              <a:t>pole</a:t>
            </a:r>
            <a:r>
              <a:rPr lang="en-US" dirty="0" smtClean="0">
                <a:latin typeface="Calibri Light" panose="020F0302020204030204" pitchFamily="34" charset="0"/>
              </a:rPr>
              <a:t>. This is quite low also for resistive magnets, so maybe – from the magnet viewpoint – we could have the same integrated gradient with a shorter but stronger magnet.</a:t>
            </a:r>
            <a:endParaRPr lang="en-US" baseline="-25000" dirty="0">
              <a:latin typeface="Calibri Light" panose="020F0302020204030204" pitchFamily="34" charset="0"/>
            </a:endParaRPr>
          </a:p>
          <a:p>
            <a:endParaRPr lang="en-GB" baseline="0" dirty="0" smtClean="0">
              <a:latin typeface="Calibri Light" panose="020F0302020204030204" pitchFamily="34" charset="0"/>
            </a:endParaRPr>
          </a:p>
        </p:txBody>
      </p:sp>
    </p:spTree>
    <p:extLst>
      <p:ext uri="{BB962C8B-B14F-4D97-AF65-F5344CB8AC3E}">
        <p14:creationId xmlns:p14="http://schemas.microsoft.com/office/powerpoint/2010/main" val="925631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simulated or measured field is often decomposed in multipole coefficients. This decomposition holds in 2D, or in 3D for the integrated field along the longitudinal direction, and it is valid up to a radius within which no current or magnetic material is present. R is a reference radius. </a:t>
            </a:r>
            <a:r>
              <a:rPr lang="en-US" dirty="0">
                <a:latin typeface="Calibri Light" panose="020F0302020204030204" pitchFamily="34" charset="0"/>
              </a:rPr>
              <a:t>This is often referred to as the </a:t>
            </a:r>
            <a:r>
              <a:rPr lang="en-US" u="sng" dirty="0">
                <a:latin typeface="Calibri Light" panose="020F0302020204030204" pitchFamily="34" charset="0"/>
              </a:rPr>
              <a:t>good field region</a:t>
            </a:r>
            <a:r>
              <a:rPr lang="en-US" dirty="0">
                <a:latin typeface="Calibri Light" panose="020F0302020204030204" pitchFamily="34" charset="0"/>
              </a:rPr>
              <a:t> (GFR). A </a:t>
            </a:r>
            <a:r>
              <a:rPr lang="en-US" baseline="0" dirty="0" smtClean="0">
                <a:latin typeface="Calibri Light" panose="020F0302020204030204" pitchFamily="34" charset="0"/>
              </a:rPr>
              <a:t>typical value for R is 2/3 of the physical aperture radius. </a:t>
            </a:r>
          </a:p>
          <a:p>
            <a:r>
              <a:rPr lang="en-US" baseline="0" dirty="0" smtClean="0">
                <a:latin typeface="Calibri Light" panose="020F0302020204030204" pitchFamily="34" charset="0"/>
              </a:rPr>
              <a:t>Taking for example a dipole, in the ideal case only one term –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 is present in the series. In reality, all other terms are there, though most often only the lower order ones give a somehow significant contribution. We express these unwanted components (errors) normalized to the fundamental (or main) component, and multiplied by 10000. Usually the upper case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are used for the not normalized coefficients – measured in Tesla, according to our definition – while the lower case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are reserved for the normalized terms, which are expressed in units of 10</a:t>
            </a:r>
            <a:r>
              <a:rPr lang="en-US" baseline="30000" dirty="0" smtClean="0">
                <a:latin typeface="Calibri Light" panose="020F0302020204030204" pitchFamily="34" charset="0"/>
              </a:rPr>
              <a:t>-4</a:t>
            </a:r>
            <a:r>
              <a:rPr lang="en-US" baseline="0" dirty="0" smtClean="0">
                <a:latin typeface="Calibri Light" panose="020F0302020204030204" pitchFamily="34" charset="0"/>
              </a:rPr>
              <a:t>.</a:t>
            </a:r>
          </a:p>
          <a:p>
            <a:r>
              <a:rPr lang="en-US" baseline="0" dirty="0" smtClean="0">
                <a:latin typeface="Calibri Light" panose="020F0302020204030204" pitchFamily="34" charset="0"/>
              </a:rPr>
              <a:t>The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terms are typically a few units for well designed and well built dipoles and quadrupoles. Higher values </a:t>
            </a:r>
            <a:r>
              <a:rPr lang="en-US" dirty="0" smtClean="0">
                <a:latin typeface="Calibri Light" panose="020F0302020204030204" pitchFamily="34" charset="0"/>
              </a:rPr>
              <a:t>often come </a:t>
            </a:r>
            <a:r>
              <a:rPr lang="en-US" baseline="0" dirty="0" smtClean="0">
                <a:latin typeface="Calibri Light" panose="020F0302020204030204" pitchFamily="34" charset="0"/>
              </a:rPr>
              <a:t>for sextupoles and correctors, whose absolute strength is anyway much smaller than the bending and focusing magnets in the lattice.</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Note</a:t>
            </a:r>
            <a:r>
              <a:rPr lang="en-US" baseline="0" dirty="0" smtClean="0">
                <a:latin typeface="Calibri Light" panose="020F0302020204030204" pitchFamily="34" charset="0"/>
              </a:rPr>
              <a:t>: some terms can also come from a misalignment of the magnet, for example for a dipole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(skew dipole, or horizontal dipole) is</a:t>
            </a:r>
            <a:r>
              <a:rPr lang="en-US" dirty="0" smtClean="0">
                <a:latin typeface="Calibri Light" panose="020F0302020204030204" pitchFamily="34" charset="0"/>
              </a:rPr>
              <a:t> connected to a roll angle misalignment</a:t>
            </a:r>
            <a:r>
              <a:rPr lang="en-US" baseline="0" dirty="0" smtClean="0">
                <a:latin typeface="Calibri Light" panose="020F0302020204030204" pitchFamily="34" charset="0"/>
              </a:rPr>
              <a:t>.</a:t>
            </a:r>
          </a:p>
        </p:txBody>
      </p:sp>
    </p:spTree>
    <p:extLst>
      <p:ext uri="{BB962C8B-B14F-4D97-AF65-F5344CB8AC3E}">
        <p14:creationId xmlns:p14="http://schemas.microsoft.com/office/powerpoint/2010/main" val="3099766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For a quadrupole, the relative multipole errors are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b</a:t>
            </a:r>
            <a:r>
              <a:rPr lang="en-US" baseline="-25000" dirty="0" smtClean="0">
                <a:latin typeface="Calibri Light" panose="020F0302020204030204" pitchFamily="34" charset="0"/>
              </a:rPr>
              <a:t>3</a:t>
            </a:r>
            <a:r>
              <a:rPr lang="en-US" baseline="0" dirty="0" smtClean="0">
                <a:latin typeface="Calibri Light" panose="020F0302020204030204" pitchFamily="34" charset="0"/>
              </a:rPr>
              <a:t>, a</a:t>
            </a:r>
            <a:r>
              <a:rPr lang="en-US" baseline="-25000" dirty="0" smtClean="0">
                <a:latin typeface="Calibri Light" panose="020F0302020204030204" pitchFamily="34" charset="0"/>
              </a:rPr>
              <a:t>3</a:t>
            </a:r>
            <a:r>
              <a:rPr lang="en-US" baseline="0" dirty="0" smtClean="0">
                <a:latin typeface="Calibri Light" panose="020F0302020204030204" pitchFamily="34" charset="0"/>
              </a:rPr>
              <a:t>, b</a:t>
            </a:r>
            <a:r>
              <a:rPr lang="en-US" baseline="-25000" dirty="0" smtClean="0">
                <a:latin typeface="Calibri Light" panose="020F0302020204030204" pitchFamily="34" charset="0"/>
              </a:rPr>
              <a:t>4</a:t>
            </a:r>
            <a:r>
              <a:rPr lang="en-US" baseline="0" dirty="0" smtClean="0">
                <a:latin typeface="Calibri Light" panose="020F0302020204030204" pitchFamily="34" charset="0"/>
              </a:rPr>
              <a:t>, a</a:t>
            </a:r>
            <a:r>
              <a:rPr lang="en-US" baseline="-25000" dirty="0" smtClean="0">
                <a:latin typeface="Calibri Light" panose="020F0302020204030204" pitchFamily="34" charset="0"/>
              </a:rPr>
              <a:t>4</a:t>
            </a:r>
            <a:r>
              <a:rPr lang="en-US" baseline="0" dirty="0" smtClean="0">
                <a:latin typeface="Calibri Light" panose="020F0302020204030204" pitchFamily="34" charset="0"/>
              </a:rPr>
              <a:t>, etc., and they are obtained by normalizing the upper case coefficients by B</a:t>
            </a:r>
            <a:r>
              <a:rPr lang="en-US" baseline="-25000" dirty="0" smtClean="0">
                <a:latin typeface="Calibri Light" panose="020F0302020204030204" pitchFamily="34" charset="0"/>
              </a:rPr>
              <a:t>2</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Usually no dipole errors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are considered in a quadrupole, as these correspond to a transverse shift of the magnetic Centre (axis, in 3D); in that case, the harmonic decomposition is re-expressed taking as the center of the circle the point where there is no field (no integrated field in 3D).</a:t>
            </a:r>
          </a:p>
          <a:p>
            <a:pPr defTabSz="907268">
              <a:defRPr/>
            </a:pPr>
            <a:endParaRPr lang="en-US" baseline="0" dirty="0" smtClean="0">
              <a:latin typeface="Calibri Light" panose="020F0302020204030204" pitchFamily="34" charset="0"/>
            </a:endParaRPr>
          </a:p>
          <a:p>
            <a:pPr defTabSz="907268">
              <a:defRPr/>
            </a:pPr>
            <a:r>
              <a:rPr lang="en-US" u="sng" baseline="0" dirty="0" smtClean="0">
                <a:latin typeface="Calibri Light" panose="020F0302020204030204" pitchFamily="34" charset="0"/>
              </a:rPr>
              <a:t>Note</a:t>
            </a:r>
            <a:r>
              <a:rPr lang="en-US" baseline="0" dirty="0" smtClean="0">
                <a:latin typeface="Calibri Light" panose="020F0302020204030204" pitchFamily="34" charset="0"/>
              </a:rPr>
              <a:t>: also for a quadrupole, some multipole errors can come from a misalignment of the magnet, for example a roll angle gives rise to an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(skew quadrupole) term.</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676231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We like to divide the multipole errors in two families: allowed and not-allowed (or random).</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not-allowed</a:t>
            </a:r>
            <a:r>
              <a:rPr lang="en-US" baseline="0" dirty="0" smtClean="0">
                <a:latin typeface="Calibri Light" panose="020F0302020204030204" pitchFamily="34" charset="0"/>
              </a:rPr>
              <a:t> (or </a:t>
            </a:r>
            <a:r>
              <a:rPr lang="en-US" u="sng" baseline="0" dirty="0" smtClean="0">
                <a:latin typeface="Calibri Light" panose="020F0302020204030204" pitchFamily="34" charset="0"/>
              </a:rPr>
              <a:t>random</a:t>
            </a:r>
            <a:r>
              <a:rPr lang="en-US" baseline="0" dirty="0" smtClean="0">
                <a:latin typeface="Calibri Light" panose="020F0302020204030204" pitchFamily="34" charset="0"/>
              </a:rPr>
              <a:t>) terms are the ones that should not be there,</a:t>
            </a:r>
            <a:r>
              <a:rPr lang="en-US" dirty="0" smtClean="0">
                <a:latin typeface="Calibri Light" panose="020F0302020204030204" pitchFamily="34" charset="0"/>
              </a:rPr>
              <a:t> </a:t>
            </a:r>
            <a:r>
              <a:rPr lang="en-US" baseline="0" dirty="0" smtClean="0">
                <a:latin typeface="Calibri Light" panose="020F0302020204030204" pitchFamily="34" charset="0"/>
              </a:rPr>
              <a:t>thanks to symmetries in the design. They then arise due to asymmetries introduced during the fabrication.</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allowed</a:t>
            </a:r>
            <a:r>
              <a:rPr lang="en-US" u="none" baseline="0" dirty="0" smtClean="0">
                <a:latin typeface="Calibri Light" panose="020F0302020204030204" pitchFamily="34" charset="0"/>
              </a:rPr>
              <a:t> </a:t>
            </a:r>
            <a:r>
              <a:rPr lang="en-US" baseline="0" dirty="0" smtClean="0">
                <a:latin typeface="Calibri Light" panose="020F0302020204030204" pitchFamily="34" charset="0"/>
              </a:rPr>
              <a:t>multipoles remain even when perfect symmetries hold. Part of the magnetic design focuses to optimize the geometry to cancel out these terms.</a:t>
            </a:r>
          </a:p>
          <a:p>
            <a:endParaRPr lang="en-US" dirty="0">
              <a:latin typeface="Calibri Light" panose="020F0302020204030204" pitchFamily="34" charset="0"/>
            </a:endParaRPr>
          </a:p>
          <a:p>
            <a:r>
              <a:rPr lang="en-US" baseline="0" dirty="0" smtClean="0">
                <a:latin typeface="Calibri Light" panose="020F0302020204030204" pitchFamily="34" charset="0"/>
              </a:rPr>
              <a:t>The SPS</a:t>
            </a:r>
            <a:r>
              <a:rPr lang="en-US" dirty="0" smtClean="0">
                <a:latin typeface="Calibri Light" panose="020F0302020204030204" pitchFamily="34" charset="0"/>
              </a:rPr>
              <a:t> (a hybrid between an H-shape and a window frame) main dipoles are fully symmetric dipoles. The HERA or </a:t>
            </a:r>
            <a:r>
              <a:rPr lang="en-US" dirty="0" err="1" smtClean="0">
                <a:latin typeface="Calibri Light" panose="020F0302020204030204" pitchFamily="34" charset="0"/>
              </a:rPr>
              <a:t>Tevatron</a:t>
            </a:r>
            <a:r>
              <a:rPr lang="en-US" dirty="0" smtClean="0">
                <a:latin typeface="Calibri Light" panose="020F0302020204030204" pitchFamily="34" charset="0"/>
              </a:rPr>
              <a:t> superconducting magnets are also fully symmetric.</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Half</a:t>
            </a:r>
            <a:r>
              <a:rPr lang="en-US" dirty="0" smtClean="0">
                <a:latin typeface="Calibri Light" panose="020F0302020204030204" pitchFamily="34" charset="0"/>
              </a:rPr>
              <a:t> symmetric dipoles are resistive magnets with a C-shape yoke, for ex. the ones of various light sources (ANKA, DIAMOND) or the LEP dipoles. The LHC main dipoles are also – technically speaking – in this family, since there is a double aperture breaking the full (left/right) symmetry, though the design of each aperture separately is fully symmetric.</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241351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field quality is also often expressed in terms of </a:t>
            </a:r>
            <a:r>
              <a:rPr lang="en-US" baseline="0" dirty="0" smtClean="0">
                <a:latin typeface="Symbol" panose="05050102010706020507" pitchFamily="18" charset="2"/>
              </a:rPr>
              <a:t>D</a:t>
            </a:r>
            <a:r>
              <a:rPr lang="en-US" baseline="0" dirty="0" smtClean="0">
                <a:latin typeface="Calibri Light" panose="020F0302020204030204" pitchFamily="34" charset="0"/>
              </a:rPr>
              <a:t>B/B, where </a:t>
            </a:r>
            <a:r>
              <a:rPr lang="en-US" dirty="0" smtClean="0">
                <a:latin typeface="Symbol" panose="05050102010706020507" pitchFamily="18" charset="2"/>
              </a:rPr>
              <a:t>D</a:t>
            </a:r>
            <a:r>
              <a:rPr lang="en-US" dirty="0" smtClean="0">
                <a:latin typeface="Calibri Light" panose="020F0302020204030204" pitchFamily="34" charset="0"/>
              </a:rPr>
              <a:t>B is </a:t>
            </a:r>
            <a:r>
              <a:rPr lang="en-US" baseline="0" dirty="0" smtClean="0">
                <a:latin typeface="Calibri Light" panose="020F0302020204030204" pitchFamily="34" charset="0"/>
              </a:rPr>
              <a:t>the difference between the actual field B and the ideal distribution B</a:t>
            </a:r>
            <a:r>
              <a:rPr lang="en-US" baseline="-25000" dirty="0" smtClean="0">
                <a:latin typeface="Calibri Light" panose="020F0302020204030204" pitchFamily="34" charset="0"/>
              </a:rPr>
              <a:t>id</a:t>
            </a:r>
            <a:r>
              <a:rPr lang="en-US" baseline="0" dirty="0" smtClean="0">
                <a:latin typeface="Calibri Light" panose="020F0302020204030204" pitchFamily="34" charset="0"/>
              </a:rPr>
              <a:t>, normalized by the ideal distribution B</a:t>
            </a:r>
            <a:r>
              <a:rPr lang="en-US" baseline="-25000" dirty="0" smtClean="0">
                <a:latin typeface="Calibri Light" panose="020F0302020204030204" pitchFamily="34" charset="0"/>
              </a:rPr>
              <a:t>id</a:t>
            </a:r>
            <a:r>
              <a:rPr lang="en-US" baseline="0" dirty="0" smtClean="0">
                <a:latin typeface="Calibri Light" panose="020F0302020204030204" pitchFamily="34" charset="0"/>
              </a:rPr>
              <a:t>. Since B is a vector</a:t>
            </a:r>
            <a:r>
              <a:rPr lang="en-US" dirty="0" smtClean="0">
                <a:latin typeface="Calibri Light" panose="020F0302020204030204" pitchFamily="34" charset="0"/>
              </a:rPr>
              <a:t> field, this is often done either on one component (the main one) or on the modulus.</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dirty="0">
                <a:latin typeface="Calibri Light" panose="020F0302020204030204" pitchFamily="34" charset="0"/>
              </a:rPr>
              <a:t>The plots </a:t>
            </a:r>
            <a:r>
              <a:rPr lang="en-US" dirty="0" smtClean="0">
                <a:latin typeface="Calibri Light" panose="020F0302020204030204" pitchFamily="34" charset="0"/>
              </a:rPr>
              <a:t>on graph paper are </a:t>
            </a:r>
            <a:r>
              <a:rPr lang="en-US" dirty="0">
                <a:latin typeface="Calibri Light" panose="020F0302020204030204" pitchFamily="34" charset="0"/>
              </a:rPr>
              <a:t>measured field error curves (1970) inside the CERN PSB (PS Booster) prototype bending magnet inner gap</a:t>
            </a:r>
            <a:r>
              <a:rPr lang="en-US" dirty="0" smtClean="0">
                <a:latin typeface="Calibri Light" panose="020F0302020204030204" pitchFamily="34" charset="0"/>
              </a:rPr>
              <a:t>. The abscissa is the radial position in the magnet aperture in mm. This particular magnet has a (wide) pole of 460 mm width, for 70 mm of vertical gap.</a:t>
            </a:r>
          </a:p>
          <a:p>
            <a:endParaRPr lang="en-US" dirty="0">
              <a:latin typeface="Calibri Light" panose="020F0302020204030204" pitchFamily="34" charset="0"/>
            </a:endParaRPr>
          </a:p>
          <a:p>
            <a:r>
              <a:rPr lang="en-US" dirty="0" smtClean="0">
                <a:latin typeface="Calibri Light" panose="020F0302020204030204" pitchFamily="34" charset="0"/>
              </a:rPr>
              <a:t>These </a:t>
            </a:r>
            <a:r>
              <a:rPr lang="en-US" dirty="0">
                <a:latin typeface="Symbol" panose="05050102010706020507" pitchFamily="18" charset="2"/>
              </a:rPr>
              <a:t>D</a:t>
            </a:r>
            <a:r>
              <a:rPr lang="en-US" dirty="0">
                <a:latin typeface="Calibri Light" panose="020F0302020204030204" pitchFamily="34" charset="0"/>
              </a:rPr>
              <a:t>B/B </a:t>
            </a:r>
            <a:r>
              <a:rPr lang="en-US" dirty="0" smtClean="0">
                <a:latin typeface="Calibri Light" panose="020F0302020204030204" pitchFamily="34" charset="0"/>
              </a:rPr>
              <a:t>plots are typically used for resistive dipoles, which often have much of a rectangular (i.e., not circular) aperture, so where using the standard harmonic decomposition is not possible.</a:t>
            </a:r>
            <a:endParaRPr lang="en-US" dirty="0">
              <a:latin typeface="Calibri Light" panose="020F0302020204030204" pitchFamily="34" charset="0"/>
            </a:endParaRPr>
          </a:p>
        </p:txBody>
      </p:sp>
    </p:spTree>
    <p:extLst>
      <p:ext uri="{BB962C8B-B14F-4D97-AF65-F5344CB8AC3E}">
        <p14:creationId xmlns:p14="http://schemas.microsoft.com/office/powerpoint/2010/main" val="2016558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a:t>
            </a:r>
            <a:r>
              <a:rPr lang="en-US" baseline="0" dirty="0" smtClean="0">
                <a:latin typeface="Symbol" panose="05050102010706020507" pitchFamily="18" charset="2"/>
              </a:rPr>
              <a:t>D</a:t>
            </a:r>
            <a:r>
              <a:rPr lang="en-US" baseline="0" dirty="0" smtClean="0">
                <a:latin typeface="Calibri Light" panose="020F0302020204030204" pitchFamily="34" charset="0"/>
              </a:rPr>
              <a:t>B/B can be built</a:t>
            </a:r>
            <a:r>
              <a:rPr lang="en-US" dirty="0" smtClean="0">
                <a:latin typeface="Calibri Light" panose="020F0302020204030204" pitchFamily="34" charset="0"/>
              </a:rPr>
              <a:t> up starting from the harmonics, at least in the region where the harmonics hold. Going the other way around – from </a:t>
            </a:r>
            <a:r>
              <a:rPr lang="en-US" dirty="0" smtClean="0">
                <a:latin typeface="Symbol" panose="05050102010706020507" pitchFamily="18" charset="2"/>
              </a:rPr>
              <a:t>D</a:t>
            </a:r>
            <a:r>
              <a:rPr lang="en-US" dirty="0" smtClean="0">
                <a:latin typeface="Calibri Light" panose="020F0302020204030204" pitchFamily="34" charset="0"/>
              </a:rPr>
              <a:t>B/B to multipoles – is not (mathematically speaking) really possible, but it is also done anyway.</a:t>
            </a:r>
            <a:endParaRPr lang="en-US" baseline="0" dirty="0" smtClean="0">
              <a:latin typeface="Calibri Light" panose="020F0302020204030204" pitchFamily="34" charset="0"/>
            </a:endParaRPr>
          </a:p>
          <a:p>
            <a:endParaRPr lang="en-US" dirty="0">
              <a:latin typeface="Calibri Light" panose="020F0302020204030204" pitchFamily="34" charset="0"/>
            </a:endParaRPr>
          </a:p>
          <a:p>
            <a:r>
              <a:rPr lang="en-US" baseline="0" dirty="0" smtClean="0">
                <a:latin typeface="Calibri Light" panose="020F0302020204030204" pitchFamily="34" charset="0"/>
              </a:rPr>
              <a:t>In the case of a dipole, we consider the vertical field along the midplane, that is, B</a:t>
            </a:r>
            <a:r>
              <a:rPr lang="en-US" baseline="-25000" dirty="0" smtClean="0">
                <a:latin typeface="Calibri Light" panose="020F0302020204030204" pitchFamily="34" charset="0"/>
              </a:rPr>
              <a:t>y</a:t>
            </a:r>
            <a:r>
              <a:rPr lang="en-US" baseline="0" dirty="0" smtClean="0">
                <a:latin typeface="Calibri Light" panose="020F0302020204030204" pitchFamily="34" charset="0"/>
              </a:rPr>
              <a:t>(x)</a:t>
            </a:r>
            <a:r>
              <a:rPr lang="en-US" dirty="0" smtClean="0">
                <a:latin typeface="Calibri Light" panose="020F0302020204030204" pitchFamily="34" charset="0"/>
              </a:rPr>
              <a:t> along the y = 0 line. The </a:t>
            </a:r>
            <a:r>
              <a:rPr lang="en-US" dirty="0" smtClean="0">
                <a:latin typeface="Symbol" panose="05050102010706020507" pitchFamily="18" charset="2"/>
              </a:rPr>
              <a:t>D</a:t>
            </a:r>
            <a:r>
              <a:rPr lang="en-US" dirty="0" smtClean="0">
                <a:latin typeface="Calibri Light" panose="020F0302020204030204" pitchFamily="34" charset="0"/>
              </a:rPr>
              <a:t>B/B plot is made up of several contributions coming from b</a:t>
            </a:r>
            <a:r>
              <a:rPr lang="en-US" baseline="-25000" dirty="0" smtClean="0">
                <a:latin typeface="Calibri Light" panose="020F0302020204030204" pitchFamily="34" charset="0"/>
              </a:rPr>
              <a:t>2</a:t>
            </a:r>
            <a:r>
              <a:rPr lang="en-US" dirty="0" smtClean="0">
                <a:latin typeface="Calibri Light" panose="020F0302020204030204" pitchFamily="34" charset="0"/>
              </a:rPr>
              <a:t> (quadrupole, linear), b</a:t>
            </a:r>
            <a:r>
              <a:rPr lang="en-US" baseline="-25000" dirty="0" smtClean="0">
                <a:latin typeface="Calibri Light" panose="020F0302020204030204" pitchFamily="34" charset="0"/>
              </a:rPr>
              <a:t>3</a:t>
            </a:r>
            <a:r>
              <a:rPr lang="en-US" dirty="0" smtClean="0">
                <a:latin typeface="Calibri Light" panose="020F0302020204030204" pitchFamily="34" charset="0"/>
              </a:rPr>
              <a:t> (sextupole, quadratic), b</a:t>
            </a:r>
            <a:r>
              <a:rPr lang="en-US" baseline="-25000" dirty="0" smtClean="0">
                <a:latin typeface="Calibri Light" panose="020F0302020204030204" pitchFamily="34" charset="0"/>
              </a:rPr>
              <a:t>4</a:t>
            </a:r>
            <a:r>
              <a:rPr lang="en-US" dirty="0" smtClean="0">
                <a:latin typeface="Calibri Light" panose="020F0302020204030204" pitchFamily="34" charset="0"/>
              </a:rPr>
              <a:t> (octupole, cubic) and so on. </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Note 1</a:t>
            </a:r>
            <a:r>
              <a:rPr lang="en-US" baseline="0" dirty="0" smtClean="0">
                <a:latin typeface="Calibri Light" panose="020F0302020204030204" pitchFamily="34" charset="0"/>
              </a:rPr>
              <a:t>: the harmonic expansion is valid only within a circle not containing current or magnetic material. For resistive dipoles – even with wide poles – the same polynomial expansion is used in practice</a:t>
            </a:r>
            <a:r>
              <a:rPr lang="en-US" dirty="0" smtClean="0">
                <a:latin typeface="Calibri Light" panose="020F0302020204030204" pitchFamily="34" charset="0"/>
              </a:rPr>
              <a:t> </a:t>
            </a:r>
            <a:r>
              <a:rPr lang="en-US" baseline="0" dirty="0" smtClean="0">
                <a:latin typeface="Calibri Light" panose="020F0302020204030204" pitchFamily="34" charset="0"/>
              </a:rPr>
              <a:t>with the coefficients of the powers in x/R still called “quadrupole”, “sextupole” and so on.</a:t>
            </a:r>
          </a:p>
          <a:p>
            <a:endParaRPr lang="en-US" dirty="0">
              <a:latin typeface="Calibri Light" panose="020F0302020204030204" pitchFamily="34" charset="0"/>
            </a:endParaRPr>
          </a:p>
          <a:p>
            <a:r>
              <a:rPr lang="en-US" u="sng" baseline="0" dirty="0" smtClean="0">
                <a:latin typeface="Calibri Light" panose="020F0302020204030204" pitchFamily="34" charset="0"/>
              </a:rPr>
              <a:t>Note 2</a:t>
            </a:r>
            <a:r>
              <a:rPr lang="en-US" baseline="0" dirty="0" smtClean="0">
                <a:latin typeface="Calibri Light" panose="020F0302020204030204" pitchFamily="34" charset="0"/>
              </a:rPr>
              <a:t>: deriving the multipoles from the </a:t>
            </a:r>
            <a:r>
              <a:rPr lang="en-US" dirty="0" smtClean="0">
                <a:latin typeface="Symbol" panose="05050102010706020507" pitchFamily="18" charset="2"/>
              </a:rPr>
              <a:t>D</a:t>
            </a:r>
            <a:r>
              <a:rPr lang="en-US" dirty="0" smtClean="0">
                <a:latin typeface="Calibri Light" panose="020F0302020204030204" pitchFamily="34" charset="0"/>
              </a:rPr>
              <a:t>B/B is (mostly) done using some polynomial fitting, though the base functions are now not orthogonal… </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4746419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230836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6817" indent="-226817">
              <a:buAutoNum type="arabicPeriod"/>
            </a:pPr>
            <a:r>
              <a:rPr lang="en-US" dirty="0" smtClean="0">
                <a:latin typeface="Calibri Light" panose="020F0302020204030204" pitchFamily="34" charset="0"/>
              </a:rPr>
              <a:t>http://indico.cern.ch/event/357378/session/2/#all</a:t>
            </a:r>
          </a:p>
          <a:p>
            <a:pPr marL="226817" indent="-226817">
              <a:buAutoNum type="arabicPeriod"/>
            </a:pPr>
            <a:r>
              <a:rPr lang="en-US" dirty="0" smtClean="0">
                <a:latin typeface="Calibri Light" panose="020F0302020204030204" pitchFamily="34" charset="0"/>
              </a:rPr>
              <a:t>https://edms.cern.ch/document/1162401/3</a:t>
            </a:r>
          </a:p>
          <a:p>
            <a:pPr marL="226817" indent="-226817">
              <a:buAutoNum type="arabicPeriod"/>
            </a:pPr>
            <a:r>
              <a:rPr lang="en-US" dirty="0" smtClean="0">
                <a:latin typeface="Calibri Light" panose="020F0302020204030204" pitchFamily="34" charset="0"/>
              </a:rPr>
              <a:t>http://cas.web.cern.ch/cas/CAS%20Welcome/Previous%20Schools.htm</a:t>
            </a:r>
          </a:p>
          <a:p>
            <a:pPr marL="226817" indent="-226817">
              <a:buAutoNum type="arabicPeriod"/>
            </a:pPr>
            <a:r>
              <a:rPr lang="en-US" dirty="0" smtClean="0">
                <a:latin typeface="Calibri Light" panose="020F0302020204030204" pitchFamily="34" charset="0"/>
              </a:rPr>
              <a:t>http://cdsweb.cern.ch/record/1158462/files/cern2010-004.pdf</a:t>
            </a:r>
          </a:p>
          <a:p>
            <a:pPr marL="226817" indent="-226817">
              <a:buAutoNum type="arabicPeriod"/>
            </a:pPr>
            <a:r>
              <a:rPr lang="en-US" dirty="0" smtClean="0">
                <a:latin typeface="Calibri Light" panose="020F0302020204030204" pitchFamily="34" charset="0"/>
              </a:rPr>
              <a:t>for example, http://etodesco.web.cern.ch/etodesco/uspas/uspas.html</a:t>
            </a:r>
          </a:p>
          <a:p>
            <a:pPr marL="226817" indent="-226817">
              <a:buAutoNum type="arabicPeriod"/>
            </a:pPr>
            <a:r>
              <a:rPr lang="en-US" dirty="0" smtClean="0">
                <a:latin typeface="Calibri Light" panose="020F0302020204030204" pitchFamily="34" charset="0"/>
              </a:rPr>
              <a:t>ISBN 9789812563811</a:t>
            </a:r>
          </a:p>
          <a:p>
            <a:pPr marL="226817" indent="-226817">
              <a:buAutoNum type="arabicPeriod"/>
            </a:pPr>
            <a:r>
              <a:rPr lang="en-US" dirty="0" smtClean="0">
                <a:latin typeface="Calibri Light" panose="020F0302020204030204" pitchFamily="34" charset="0"/>
              </a:rPr>
              <a:t>ISBN</a:t>
            </a:r>
            <a:r>
              <a:rPr lang="en-US" baseline="0" dirty="0" smtClean="0">
                <a:latin typeface="Calibri Light" panose="020F0302020204030204" pitchFamily="34" charset="0"/>
              </a:rPr>
              <a:t> </a:t>
            </a:r>
            <a:r>
              <a:rPr lang="en-US" dirty="0" smtClean="0">
                <a:latin typeface="Calibri Light" panose="020F0302020204030204" pitchFamily="34" charset="0"/>
              </a:rPr>
              <a:t>9780521566889</a:t>
            </a:r>
          </a:p>
          <a:p>
            <a:pPr marL="226817" indent="-226817">
              <a:buAutoNum type="arabicPeriod"/>
            </a:pPr>
            <a:r>
              <a:rPr lang="en-US" dirty="0" smtClean="0">
                <a:latin typeface="Calibri Light" panose="020F0302020204030204" pitchFamily="34" charset="0"/>
              </a:rPr>
              <a:t>ISBN 9789810227906</a:t>
            </a:r>
          </a:p>
          <a:p>
            <a:pPr marL="226817" indent="-226817">
              <a:buAutoNum type="arabicPeriod"/>
            </a:pPr>
            <a:r>
              <a:rPr lang="en-US" dirty="0" smtClean="0">
                <a:latin typeface="Calibri Light" panose="020F0302020204030204" pitchFamily="34" charset="0"/>
              </a:rPr>
              <a:t>ISBN 978-0198548102</a:t>
            </a:r>
          </a:p>
          <a:p>
            <a:pPr marL="226817" indent="-226817">
              <a:buAutoNum type="arabicPeriod"/>
            </a:pPr>
            <a:r>
              <a:rPr lang="en-GB" dirty="0" smtClean="0">
                <a:effectLst/>
                <a:latin typeface="Calibri Light" panose="020F0302020204030204" pitchFamily="34" charset="0"/>
              </a:rPr>
              <a:t>CERN-2004-006, cds.cern.ch/record/796105</a:t>
            </a:r>
          </a:p>
          <a:p>
            <a:pPr marL="226817" indent="-226817">
              <a:buAutoNum type="arabicPeriod"/>
            </a:pPr>
            <a:r>
              <a:rPr lang="en-GB" dirty="0" smtClean="0">
                <a:effectLst/>
                <a:latin typeface="Calibri Light" panose="020F0302020204030204" pitchFamily="34" charset="0"/>
              </a:rPr>
              <a:t>cds.cern.ch/record/1076301</a:t>
            </a:r>
          </a:p>
          <a:p>
            <a:pPr marL="226817" indent="-226817">
              <a:buAutoNum type="arabicPeriod"/>
            </a:pPr>
            <a:endParaRPr lang="en-US" dirty="0" smtClean="0">
              <a:latin typeface="Calibri Light" panose="020F0302020204030204" pitchFamily="34" charset="0"/>
            </a:endParaRPr>
          </a:p>
          <a:p>
            <a:r>
              <a:rPr lang="en-US" dirty="0" smtClean="0">
                <a:latin typeface="Calibri Light" panose="020F0302020204030204" pitchFamily="34" charset="0"/>
              </a:rPr>
              <a:t>[1] can be interesting also for your project this year, as it goes over the conceptual magnetic design of a high field superconducting dipole.</a:t>
            </a:r>
            <a:endParaRPr lang="en-US" dirty="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A heartfelt </a:t>
            </a:r>
            <a:r>
              <a:rPr lang="en-US" u="sng" dirty="0" smtClean="0">
                <a:latin typeface="Calibri Light" panose="020F0302020204030204" pitchFamily="34" charset="0"/>
              </a:rPr>
              <a:t>thank you</a:t>
            </a:r>
            <a:r>
              <a:rPr lang="en-US" dirty="0" smtClean="0">
                <a:latin typeface="Calibri Light" panose="020F0302020204030204" pitchFamily="34" charset="0"/>
              </a:rPr>
              <a:t> to many colleagues – in particular those from which I borrowed much of the material for this short course.</a:t>
            </a:r>
          </a:p>
          <a:p>
            <a:pPr marL="226817" indent="-226817">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1025394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Iron greatly enhances the field in the aperture of a magnet up to about 2 T (max). It does so by collecting the flux lines – which tend to fill space with high relative magnetic permeability – and by adding its own magnetization to the field produce by the windings (or the permanent magnets).</a:t>
            </a:r>
          </a:p>
          <a:p>
            <a:endParaRPr lang="en-US" dirty="0" smtClean="0">
              <a:latin typeface="Calibri Light" panose="020F0302020204030204" pitchFamily="34" charset="0"/>
            </a:endParaRPr>
          </a:p>
          <a:p>
            <a:r>
              <a:rPr lang="en-US" dirty="0" smtClean="0">
                <a:latin typeface="Calibri Light" panose="020F0302020204030204" pitchFamily="34" charset="0"/>
              </a:rPr>
              <a:t>Iron has a typical magnetic B-H characteristics. It is basically linear up to about 1.2-1.3 T – the actual knee depends on the grade of the material – to then saturate.</a:t>
            </a:r>
          </a:p>
          <a:p>
            <a:endParaRPr lang="en-US" dirty="0" smtClean="0">
              <a:latin typeface="Calibri Light" panose="020F0302020204030204" pitchFamily="34" charset="0"/>
            </a:endParaRPr>
          </a:p>
          <a:p>
            <a:r>
              <a:rPr lang="en-US" dirty="0" smtClean="0">
                <a:latin typeface="Calibri Light" panose="020F0302020204030204" pitchFamily="34" charset="0"/>
              </a:rPr>
              <a:t>The same can be looked at in terms of relative permeability </a:t>
            </a:r>
            <a:r>
              <a:rPr lang="en-US" dirty="0" err="1" smtClean="0">
                <a:latin typeface="Symbol" panose="05050102010706020507" pitchFamily="18" charset="2"/>
              </a:rPr>
              <a:t>m</a:t>
            </a:r>
            <a:r>
              <a:rPr lang="en-US" baseline="-25000" dirty="0" err="1" smtClean="0">
                <a:latin typeface="Calibri Light" panose="020F0302020204030204" pitchFamily="34" charset="0"/>
              </a:rPr>
              <a:t>r</a:t>
            </a:r>
            <a:r>
              <a:rPr lang="en-US" dirty="0" smtClean="0">
                <a:latin typeface="Calibri Light" panose="020F0302020204030204" pitchFamily="34" charset="0"/>
              </a:rPr>
              <a:t> versus H, which has a peak of a few thousands to then decrease with the saturation.</a:t>
            </a:r>
          </a:p>
          <a:p>
            <a:r>
              <a:rPr lang="en-US" dirty="0" smtClean="0">
                <a:latin typeface="Calibri Light" panose="020F0302020204030204" pitchFamily="34" charset="0"/>
              </a:rPr>
              <a:t>At </a:t>
            </a:r>
            <a:r>
              <a:rPr lang="en-US" dirty="0">
                <a:latin typeface="Calibri Light" panose="020F0302020204030204" pitchFamily="34" charset="0"/>
              </a:rPr>
              <a:t>low field the permeability of the material is not well </a:t>
            </a:r>
            <a:r>
              <a:rPr lang="en-US" dirty="0" smtClean="0">
                <a:latin typeface="Calibri Light" panose="020F0302020204030204" pitchFamily="34" charset="0"/>
              </a:rPr>
              <a:t>behaved: the iron has to be “waken up”. Then </a:t>
            </a:r>
            <a:r>
              <a:rPr lang="en-US" dirty="0" err="1" smtClean="0">
                <a:latin typeface="Calibri Light" panose="020F0302020204030204" pitchFamily="34" charset="0"/>
              </a:rPr>
              <a:t>remanence</a:t>
            </a:r>
            <a:r>
              <a:rPr lang="en-US" dirty="0" smtClean="0">
                <a:latin typeface="Calibri Light" panose="020F0302020204030204" pitchFamily="34" charset="0"/>
              </a:rPr>
              <a:t> effects due to hysteresis can be important.</a:t>
            </a:r>
            <a:endParaRPr lang="en-US" dirty="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In most cases, the material used in the yokes of resistive magnets is an electrical steel: Fe + a few % of other elements, mainly Si (up to about 3%), to increase the resistivity (and so decrease eddy currents) and to minimize the hysteresis cycle. These are called </a:t>
            </a:r>
            <a:r>
              <a:rPr lang="en-US" u="sng" dirty="0" smtClean="0">
                <a:latin typeface="Calibri Light" panose="020F0302020204030204" pitchFamily="34" charset="0"/>
              </a:rPr>
              <a:t>electrical steels</a:t>
            </a:r>
            <a:r>
              <a:rPr lang="en-US" dirty="0" smtClean="0">
                <a:latin typeface="Calibri Light" panose="020F0302020204030204" pitchFamily="34" charset="0"/>
              </a:rPr>
              <a:t>, or Si steel. They are the same used for electrical machines like transformers, generators, motors, etc.</a:t>
            </a: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1483472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range of B fields covered by resistive magnets can be wide. Just to have some terms of comparison, here we take a look at the fields in the gap of dipoles and pole tip fields of quadrupoles for the largest CERN (resistive) synchrotrons and transfer lines.</a:t>
            </a:r>
          </a:p>
          <a:p>
            <a:endParaRPr lang="en-US" sz="900" dirty="0">
              <a:solidFill>
                <a:srgbClr val="FF0000"/>
              </a:solidFill>
              <a:latin typeface="Calibri Light" panose="020F0302020204030204" pitchFamily="34" charset="0"/>
            </a:endParaRPr>
          </a:p>
          <a:p>
            <a:r>
              <a:rPr lang="en-US" dirty="0" smtClean="0">
                <a:latin typeface="Calibri Light" panose="020F0302020204030204" pitchFamily="34" charset="0"/>
              </a:rPr>
              <a:t>The PS – CERN’s oldest running machine – has combined function bending magnets with a central gap field of about 1.5 T. These magnets are C shaped.</a:t>
            </a:r>
          </a:p>
          <a:p>
            <a:endParaRPr lang="en-US" sz="900" dirty="0">
              <a:latin typeface="Calibri Light" panose="020F0302020204030204" pitchFamily="34" charset="0"/>
            </a:endParaRPr>
          </a:p>
          <a:p>
            <a:r>
              <a:rPr lang="en-US" dirty="0" smtClean="0">
                <a:latin typeface="Calibri Light" panose="020F0302020204030204" pitchFamily="34" charset="0"/>
              </a:rPr>
              <a:t>The SPS – CERN’s largest resistive synchrotron – has bending magnets which run up to 2.0 T and quadrupoles with pole tip fields up to about 1.0 T. Pushing the central field above that in a large resistive machine is not realistic, because of the large electric consumption. </a:t>
            </a:r>
          </a:p>
          <a:p>
            <a:endParaRPr lang="en-US" sz="900" dirty="0">
              <a:latin typeface="Calibri Light" panose="020F0302020204030204" pitchFamily="34" charset="0"/>
            </a:endParaRPr>
          </a:p>
          <a:p>
            <a:r>
              <a:rPr lang="en-US" dirty="0" smtClean="0">
                <a:latin typeface="Calibri Light" panose="020F0302020204030204" pitchFamily="34" charset="0"/>
              </a:rPr>
              <a:t>For the long transfer lines from the SPS to LHC (combined length of 5.6 km), the dipoles run at 1.8 T while the quadrupoles are designed for 0.9 T at the pole tip.</a:t>
            </a:r>
          </a:p>
          <a:p>
            <a:endParaRPr lang="en-US" sz="90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the pole tip field of quadrupoles (and sextupoles, </a:t>
            </a:r>
            <a:r>
              <a:rPr lang="en-US" dirty="0" err="1" smtClean="0">
                <a:latin typeface="Calibri Light" panose="020F0302020204030204" pitchFamily="34" charset="0"/>
              </a:rPr>
              <a:t>etc</a:t>
            </a:r>
            <a:r>
              <a:rPr lang="en-US" dirty="0" smtClean="0">
                <a:latin typeface="Calibri Light" panose="020F0302020204030204" pitchFamily="34" charset="0"/>
              </a:rPr>
              <a:t>) is smaller than what can be achieved in a dipole, as this kind of magnets “collect flux lines in the yoke”, that is, there is more field in the iron that you do not have in the useful (good field region) part of the air gap.</a:t>
            </a:r>
          </a:p>
          <a:p>
            <a:endParaRPr lang="en-US" dirty="0" smtClean="0">
              <a:solidFill>
                <a:srgbClr val="FF0000"/>
              </a:solidFill>
              <a:latin typeface="Calibri Light" panose="020F0302020204030204" pitchFamily="34" charset="0"/>
            </a:endParaRPr>
          </a:p>
        </p:txBody>
      </p:sp>
    </p:spTree>
    <p:extLst>
      <p:ext uri="{BB962C8B-B14F-4D97-AF65-F5344CB8AC3E}">
        <p14:creationId xmlns:p14="http://schemas.microsoft.com/office/powerpoint/2010/main" val="18119943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As an example of magnets working into saturation, we show the transfer function of the SPS main dipoles at CERN.</a:t>
            </a:r>
          </a:p>
          <a:p>
            <a:endParaRPr lang="en-US" dirty="0">
              <a:latin typeface="Calibri Light" panose="020F0302020204030204" pitchFamily="34" charset="0"/>
            </a:endParaRPr>
          </a:p>
          <a:p>
            <a:r>
              <a:rPr lang="en-US" dirty="0" smtClean="0">
                <a:latin typeface="Calibri Light" panose="020F0302020204030204" pitchFamily="34" charset="0"/>
              </a:rPr>
              <a:t>The plot is the actual calibration curve used by operation at CERN, which is the average of 388 + 361=749 bending magnets, powered in series. The dashed line is an extrapolation of the initial linear part, that is, it represents the field if there were no saturation. At 6 kA the efficiency (the ratio of the two curves) is 89%.</a:t>
            </a:r>
          </a:p>
          <a:p>
            <a:endParaRPr lang="en-US" dirty="0">
              <a:latin typeface="Calibri Light" panose="020F0302020204030204" pitchFamily="34" charset="0"/>
            </a:endParaRPr>
          </a:p>
          <a:p>
            <a:r>
              <a:rPr lang="en-US" dirty="0" smtClean="0">
                <a:latin typeface="Calibri Light" panose="020F0302020204030204" pitchFamily="34" charset="0"/>
              </a:rPr>
              <a:t>When injecting beams into the LHC, the SPS works up to 450 GeV, with a field of 2.02 T.</a:t>
            </a:r>
            <a:endParaRPr lang="en-GB" dirty="0">
              <a:latin typeface="Calibri Light" panose="020F0302020204030204" pitchFamily="34" charset="0"/>
            </a:endParaRP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12913922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subscript rms stands for root mean square. </a:t>
            </a:r>
            <a:r>
              <a:rPr lang="en-US" dirty="0" err="1" smtClean="0">
                <a:latin typeface="Calibri Light" panose="020F0302020204030204" pitchFamily="34" charset="0"/>
              </a:rPr>
              <a:t>I</a:t>
            </a:r>
            <a:r>
              <a:rPr lang="en-US" baseline="-25000" dirty="0" err="1" smtClean="0">
                <a:latin typeface="Calibri Light" panose="020F0302020204030204" pitchFamily="34" charset="0"/>
              </a:rPr>
              <a:t>rms</a:t>
            </a:r>
            <a:r>
              <a:rPr lang="en-US" dirty="0" smtClean="0">
                <a:latin typeface="Calibri Light" panose="020F0302020204030204" pitchFamily="34" charset="0"/>
              </a:rPr>
              <a:t> is the </a:t>
            </a:r>
            <a:r>
              <a:rPr lang="en-US" u="sng" dirty="0" smtClean="0">
                <a:latin typeface="Calibri Light" panose="020F0302020204030204" pitchFamily="34" charset="0"/>
              </a:rPr>
              <a:t>effective current</a:t>
            </a:r>
            <a:r>
              <a:rPr lang="en-US" dirty="0" smtClean="0">
                <a:latin typeface="Calibri Light" panose="020F0302020204030204" pitchFamily="34" charset="0"/>
              </a:rPr>
              <a:t>, that is, the one which is equivalent w.r.t. the losses per Joule heating in a cycle.</a:t>
            </a:r>
          </a:p>
          <a:p>
            <a:endParaRPr lang="en-US" dirty="0">
              <a:latin typeface="Calibri Light" panose="020F0302020204030204" pitchFamily="34" charset="0"/>
            </a:endParaRPr>
          </a:p>
          <a:p>
            <a:r>
              <a:rPr lang="en-US" dirty="0" smtClean="0">
                <a:latin typeface="Calibri Light" panose="020F0302020204030204" pitchFamily="34" charset="0"/>
              </a:rPr>
              <a:t>If the magnet is operated in dc, then peak and rms values are the same thing.</a:t>
            </a:r>
          </a:p>
          <a:p>
            <a:endParaRPr lang="en-US" dirty="0" smtClean="0">
              <a:latin typeface="Calibri Light" panose="020F0302020204030204" pitchFamily="34" charset="0"/>
            </a:endParaRPr>
          </a:p>
          <a:p>
            <a:r>
              <a:rPr lang="en-US" dirty="0" smtClean="0">
                <a:latin typeface="Calibri Light" panose="020F0302020204030204" pitchFamily="34" charset="0"/>
              </a:rPr>
              <a:t>The same concept is used routinely in electrical systems working in ac. Duty cycles of synchrotrons often involves linear ramps up / down, and possibly some flats for beam injection / extraction – rather than pure sinusoidal oscillations – so the corresponding rms values have to be computed case by case.</a:t>
            </a:r>
          </a:p>
        </p:txBody>
      </p:sp>
    </p:spTree>
    <p:extLst>
      <p:ext uri="{BB962C8B-B14F-4D97-AF65-F5344CB8AC3E}">
        <p14:creationId xmlns:p14="http://schemas.microsoft.com/office/powerpoint/2010/main" val="29903330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As an example of a computation of </a:t>
            </a:r>
            <a:r>
              <a:rPr lang="en-US" dirty="0" err="1" smtClean="0">
                <a:latin typeface="Calibri Light" panose="020F0302020204030204" pitchFamily="34" charset="0"/>
              </a:rPr>
              <a:t>rms</a:t>
            </a:r>
            <a:r>
              <a:rPr lang="en-US" dirty="0" smtClean="0">
                <a:latin typeface="Calibri Light" panose="020F0302020204030204" pitchFamily="34" charset="0"/>
              </a:rPr>
              <a:t> current, we show a typical cycle – current I vs. time t – of the main dipoles of the PS Booster at CERN. The machine at the moment accelerates beams up to 1.4 GeV, though an upgrade is planned to push it to 2.0 GeV. The peak current is 5.3 kA, but the </a:t>
            </a:r>
            <a:r>
              <a:rPr lang="en-US" dirty="0" err="1" smtClean="0">
                <a:latin typeface="Calibri Light" panose="020F0302020204030204" pitchFamily="34" charset="0"/>
              </a:rPr>
              <a:t>rms</a:t>
            </a:r>
            <a:r>
              <a:rPr lang="en-US" dirty="0" smtClean="0">
                <a:latin typeface="Calibri Light" panose="020F0302020204030204" pitchFamily="34" charset="0"/>
              </a:rPr>
              <a:t> current is (only) 2.2 kA.</a:t>
            </a:r>
          </a:p>
          <a:p>
            <a:endParaRPr lang="en-US" dirty="0">
              <a:latin typeface="Calibri Light" panose="020F0302020204030204" pitchFamily="34" charset="0"/>
            </a:endParaRPr>
          </a:p>
          <a:p>
            <a:r>
              <a:rPr lang="en-US" dirty="0" smtClean="0">
                <a:latin typeface="Calibri Light" panose="020F0302020204030204" pitchFamily="34" charset="0"/>
              </a:rPr>
              <a:t>The ramp up (with beam in) is much more gentle than the ramp down (without beam). </a:t>
            </a:r>
            <a:endParaRPr lang="en-GB" dirty="0" smtClean="0">
              <a:latin typeface="Calibri Light" panose="020F0302020204030204" pitchFamily="34" charset="0"/>
            </a:endParaRPr>
          </a:p>
        </p:txBody>
      </p:sp>
    </p:spTree>
    <p:extLst>
      <p:ext uri="{BB962C8B-B14F-4D97-AF65-F5344CB8AC3E}">
        <p14:creationId xmlns:p14="http://schemas.microsoft.com/office/powerpoint/2010/main" val="19546595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Usually resistive coils are either in copper or aluminum.</a:t>
            </a:r>
          </a:p>
          <a:p>
            <a:endParaRPr lang="en-US" dirty="0">
              <a:latin typeface="Calibri Light" panose="020F0302020204030204" pitchFamily="34" charset="0"/>
            </a:endParaRPr>
          </a:p>
          <a:p>
            <a:r>
              <a:rPr lang="en-US" dirty="0" smtClean="0">
                <a:latin typeface="Calibri Light" panose="020F0302020204030204" pitchFamily="34" charset="0"/>
              </a:rPr>
              <a:t>Copper is the most common choice nowadays for accelerator magnets, as it offers a lower resistivity. The SPS magnets at CERN have coils in copper. This was also the choice for all new magnets at CERN in the </a:t>
            </a:r>
            <a:r>
              <a:rPr lang="en-US" dirty="0">
                <a:latin typeface="Calibri Light" panose="020F0302020204030204" pitchFamily="34" charset="0"/>
              </a:rPr>
              <a:t>last </a:t>
            </a:r>
            <a:r>
              <a:rPr lang="en-US" dirty="0" smtClean="0">
                <a:latin typeface="Calibri Light" panose="020F0302020204030204" pitchFamily="34" charset="0"/>
              </a:rPr>
              <a:t>years.</a:t>
            </a:r>
          </a:p>
          <a:p>
            <a:endParaRPr lang="en-US" dirty="0">
              <a:latin typeface="Calibri Light" panose="020F0302020204030204" pitchFamily="34" charset="0"/>
            </a:endParaRPr>
          </a:p>
          <a:p>
            <a:r>
              <a:rPr lang="en-US" dirty="0" smtClean="0">
                <a:latin typeface="Calibri Light" panose="020F0302020204030204" pitchFamily="34" charset="0"/>
              </a:rPr>
              <a:t>Sometimes aluminum becomes interesting because it is lightweight and less expensive, also when additional material is added to keep the resistance (and power) of the coil low. The PS main units at CERN are in aluminum, which was chosen for economical reasons. Also the LEP main bending magnets – always at CERN – were powered with aluminum busbars. </a:t>
            </a:r>
            <a:r>
              <a:rPr lang="en-GB" dirty="0" err="1" smtClean="0">
                <a:latin typeface="Calibri Light" panose="020F0302020204030204" pitchFamily="34" charset="0"/>
              </a:rPr>
              <a:t>Aluminum</a:t>
            </a:r>
            <a:r>
              <a:rPr lang="en-GB" dirty="0" smtClean="0">
                <a:latin typeface="Calibri Light" panose="020F0302020204030204" pitchFamily="34" charset="0"/>
              </a:rPr>
              <a:t> is </a:t>
            </a:r>
            <a:r>
              <a:rPr lang="en-US" dirty="0" smtClean="0">
                <a:latin typeface="Calibri Light" panose="020F0302020204030204" pitchFamily="34" charset="0"/>
              </a:rPr>
              <a:t>used routinely in </a:t>
            </a:r>
            <a:r>
              <a:rPr lang="en-US" dirty="0">
                <a:latin typeface="Calibri Light" panose="020F0302020204030204" pitchFamily="34" charset="0"/>
              </a:rPr>
              <a:t>electrical power </a:t>
            </a:r>
            <a:r>
              <a:rPr lang="en-US" dirty="0" smtClean="0">
                <a:latin typeface="Calibri Light" panose="020F0302020204030204" pitchFamily="34" charset="0"/>
              </a:rPr>
              <a:t>transmission lines.</a:t>
            </a:r>
          </a:p>
          <a:p>
            <a:endParaRPr lang="en-US" dirty="0">
              <a:latin typeface="Calibri Light" panose="020F0302020204030204" pitchFamily="34" charset="0"/>
            </a:endParaRPr>
          </a:p>
          <a:p>
            <a:r>
              <a:rPr lang="en-US" dirty="0" smtClean="0">
                <a:latin typeface="Calibri Light" panose="020F0302020204030204" pitchFamily="34" charset="0"/>
              </a:rPr>
              <a:t>The resistances are given at 20 °C. Both Cu and Al become more resistive as the temperature increases, with about a 4‰ increase per degree.</a:t>
            </a:r>
          </a:p>
          <a:p>
            <a:endParaRPr lang="en-US" dirty="0">
              <a:latin typeface="Calibri Light" panose="020F0302020204030204" pitchFamily="34" charset="0"/>
            </a:endParaRPr>
          </a:p>
          <a:p>
            <a:r>
              <a:rPr lang="en-US" dirty="0" smtClean="0">
                <a:latin typeface="Calibri Light" panose="020F0302020204030204" pitchFamily="34" charset="0"/>
              </a:rPr>
              <a:t>The raw metal prices evolve continuously, the values are just to give an idea.</a:t>
            </a:r>
            <a:endParaRPr lang="en-US" dirty="0">
              <a:latin typeface="Calibri Light" panose="020F0302020204030204" pitchFamily="34" charset="0"/>
            </a:endParaRPr>
          </a:p>
          <a:p>
            <a:endParaRPr lang="en-GB" dirty="0">
              <a:latin typeface="Calibri Light" panose="020F0302020204030204" pitchFamily="34" charset="0"/>
            </a:endParaRP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4109994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a:t>
            </a:r>
            <a:r>
              <a:rPr lang="en-US" u="sng" dirty="0" smtClean="0">
                <a:latin typeface="Calibri Light" panose="020F0302020204030204" pitchFamily="34" charset="0"/>
              </a:rPr>
              <a:t>C shape</a:t>
            </a:r>
            <a:r>
              <a:rPr lang="en-US" dirty="0" smtClean="0">
                <a:latin typeface="Calibri Light" panose="020F0302020204030204" pitchFamily="34" charset="0"/>
              </a:rPr>
              <a:t> </a:t>
            </a:r>
            <a:r>
              <a:rPr lang="en-GB" dirty="0" smtClean="0">
                <a:latin typeface="Calibri Light" panose="020F0302020204030204" pitchFamily="34" charset="0"/>
              </a:rPr>
              <a:t>provides easy access to the gap for the vacuum chamber – for this it is often found in light sources – at the cost of a (slight) asymmetry, which introduces the even terms in the allowed multipoles, in particular the quadrupole (gradient).</a:t>
            </a:r>
          </a:p>
          <a:p>
            <a:r>
              <a:rPr lang="en-US" dirty="0" smtClean="0">
                <a:latin typeface="Calibri Light" panose="020F0302020204030204" pitchFamily="34" charset="0"/>
              </a:rPr>
              <a:t>The </a:t>
            </a:r>
            <a:r>
              <a:rPr lang="en-US" u="sng" dirty="0" smtClean="0">
                <a:latin typeface="Calibri Light" panose="020F0302020204030204" pitchFamily="34" charset="0"/>
              </a:rPr>
              <a:t>H shape</a:t>
            </a:r>
            <a:r>
              <a:rPr lang="en-US" dirty="0" smtClean="0">
                <a:latin typeface="Calibri Light" panose="020F0302020204030204" pitchFamily="34" charset="0"/>
              </a:rPr>
              <a:t> </a:t>
            </a:r>
            <a:r>
              <a:rPr lang="en-GB" dirty="0" smtClean="0">
                <a:latin typeface="Calibri Light" panose="020F0302020204030204" pitchFamily="34" charset="0"/>
              </a:rPr>
              <a:t>is symmetric, at the cost of some access problems to the gap. For the same field, this is more compact and mechanically stable than a C. The coils can extend till the midplane – like in the SPS case, which is then a hybrid between an H and a window fram</a:t>
            </a:r>
            <a:r>
              <a:rPr lang="en-GB" dirty="0">
                <a:latin typeface="Calibri Light" panose="020F0302020204030204" pitchFamily="34" charset="0"/>
              </a:rPr>
              <a:t>e</a:t>
            </a:r>
            <a:r>
              <a:rPr lang="en-GB" dirty="0" smtClean="0">
                <a:latin typeface="Calibri Light" panose="020F0302020204030204" pitchFamily="34" charset="0"/>
              </a:rPr>
              <a:t> – though then they need to be bent up in the ends to clear the gap region. If the coil gets close to the aperture, then its position can have an impact on field quality.</a:t>
            </a:r>
          </a:p>
          <a:p>
            <a:r>
              <a:rPr lang="en-US" dirty="0" smtClean="0">
                <a:latin typeface="Calibri Light" panose="020F0302020204030204" pitchFamily="34" charset="0"/>
              </a:rPr>
              <a:t>The </a:t>
            </a:r>
            <a:r>
              <a:rPr lang="en-US" u="sng" dirty="0" smtClean="0">
                <a:latin typeface="Calibri Light" panose="020F0302020204030204" pitchFamily="34" charset="0"/>
              </a:rPr>
              <a:t>window frame</a:t>
            </a:r>
            <a:r>
              <a:rPr lang="en-US" dirty="0" smtClean="0">
                <a:latin typeface="Calibri Light" panose="020F0302020204030204" pitchFamily="34" charset="0"/>
              </a:rPr>
              <a:t> geometry provides </a:t>
            </a:r>
            <a:r>
              <a:rPr lang="en-US" dirty="0">
                <a:latin typeface="Calibri Light" panose="020F0302020204030204" pitchFamily="34" charset="0"/>
              </a:rPr>
              <a:t>the best field quality, </a:t>
            </a:r>
            <a:r>
              <a:rPr lang="en-US" dirty="0" smtClean="0">
                <a:latin typeface="Calibri Light" panose="020F0302020204030204" pitchFamily="34" charset="0"/>
              </a:rPr>
              <a:t>thanks to the </a:t>
            </a:r>
            <a:r>
              <a:rPr lang="en-US" dirty="0">
                <a:latin typeface="Calibri Light" panose="020F0302020204030204" pitchFamily="34" charset="0"/>
              </a:rPr>
              <a:t>extra wide pole; it has the same access problems of the H, plus there has to be enough room to dimension the coil </a:t>
            </a:r>
            <a:r>
              <a:rPr lang="en-US" dirty="0" smtClean="0">
                <a:latin typeface="Calibri Light" panose="020F0302020204030204" pitchFamily="34" charset="0"/>
              </a:rPr>
              <a:t>properly. </a:t>
            </a:r>
            <a:r>
              <a:rPr lang="en-US" dirty="0">
                <a:latin typeface="Calibri Light" panose="020F0302020204030204" pitchFamily="34" charset="0"/>
              </a:rPr>
              <a:t>As </a:t>
            </a:r>
            <a:r>
              <a:rPr lang="en-US" dirty="0" smtClean="0">
                <a:latin typeface="Calibri Light" panose="020F0302020204030204" pitchFamily="34" charset="0"/>
              </a:rPr>
              <a:t>for the other cases, </a:t>
            </a:r>
            <a:r>
              <a:rPr lang="en-US" dirty="0">
                <a:latin typeface="Calibri Light" panose="020F0302020204030204" pitchFamily="34" charset="0"/>
              </a:rPr>
              <a:t>the position of the </a:t>
            </a:r>
            <a:r>
              <a:rPr lang="en-US" dirty="0" smtClean="0">
                <a:latin typeface="Calibri Light" panose="020F0302020204030204" pitchFamily="34" charset="0"/>
              </a:rPr>
              <a:t>windings </a:t>
            </a:r>
            <a:r>
              <a:rPr lang="en-US" dirty="0">
                <a:latin typeface="Calibri Light" panose="020F0302020204030204" pitchFamily="34" charset="0"/>
              </a:rPr>
              <a:t>can impact </a:t>
            </a:r>
            <a:r>
              <a:rPr lang="en-US" dirty="0" smtClean="0">
                <a:latin typeface="Calibri Light" panose="020F0302020204030204" pitchFamily="34" charset="0"/>
              </a:rPr>
              <a:t>the field </a:t>
            </a:r>
            <a:r>
              <a:rPr lang="en-US" dirty="0">
                <a:latin typeface="Calibri Light" panose="020F0302020204030204" pitchFamily="34" charset="0"/>
              </a:rPr>
              <a:t>quality if the coil gets very close to the gap. </a:t>
            </a:r>
            <a:r>
              <a:rPr lang="en-US" dirty="0" smtClean="0">
                <a:latin typeface="Calibri Light" panose="020F0302020204030204" pitchFamily="34" charset="0"/>
              </a:rPr>
              <a:t>This type is often used for </a:t>
            </a:r>
            <a:r>
              <a:rPr lang="en-US" dirty="0">
                <a:latin typeface="Calibri Light" panose="020F0302020204030204" pitchFamily="34" charset="0"/>
              </a:rPr>
              <a:t>correctors, where the field is </a:t>
            </a:r>
            <a:r>
              <a:rPr lang="en-US" dirty="0" smtClean="0">
                <a:latin typeface="Calibri Light" panose="020F0302020204030204" pitchFamily="34" charset="0"/>
              </a:rPr>
              <a:t>low, </a:t>
            </a:r>
            <a:r>
              <a:rPr lang="en-US" dirty="0">
                <a:latin typeface="Calibri Light" panose="020F0302020204030204" pitchFamily="34" charset="0"/>
              </a:rPr>
              <a:t>with the coils wound on the return legs (figure on the </a:t>
            </a:r>
            <a:r>
              <a:rPr lang="en-US" dirty="0" smtClean="0">
                <a:latin typeface="Calibri Light" panose="020F0302020204030204" pitchFamily="34" charset="0"/>
              </a:rPr>
              <a:t>bottom right</a:t>
            </a:r>
            <a:r>
              <a:rPr lang="en-US" dirty="0">
                <a:latin typeface="Calibri Light" panose="020F0302020204030204" pitchFamily="34" charset="0"/>
              </a:rPr>
              <a:t>). </a:t>
            </a:r>
            <a:r>
              <a:rPr lang="en-US" dirty="0" smtClean="0">
                <a:latin typeface="Calibri Light" panose="020F0302020204030204" pitchFamily="34" charset="0"/>
              </a:rPr>
              <a:t>In this latter configuration, it is somehow inefficient in 2D – the outer conductors are useless to create field in the gap. In practice, this layout is still convenient for short magnets. The return </a:t>
            </a:r>
            <a:r>
              <a:rPr lang="en-US" dirty="0">
                <a:latin typeface="Calibri Light" panose="020F0302020204030204" pitchFamily="34" charset="0"/>
              </a:rPr>
              <a:t>current on the outside adds flux in the side legs of the magnets, so more material is needed </a:t>
            </a:r>
            <a:r>
              <a:rPr lang="en-US" dirty="0" smtClean="0">
                <a:latin typeface="Calibri Light" panose="020F0302020204030204" pitchFamily="34" charset="0"/>
              </a:rPr>
              <a:t>if the </a:t>
            </a:r>
            <a:r>
              <a:rPr lang="en-US" dirty="0">
                <a:latin typeface="Calibri Light" panose="020F0302020204030204" pitchFamily="34" charset="0"/>
              </a:rPr>
              <a:t>working point becomes </a:t>
            </a:r>
            <a:r>
              <a:rPr lang="en-US" dirty="0" smtClean="0">
                <a:latin typeface="Calibri Light" panose="020F0302020204030204" pitchFamily="34" charset="0"/>
              </a:rPr>
              <a:t>close </a:t>
            </a:r>
            <a:r>
              <a:rPr lang="en-US" dirty="0">
                <a:latin typeface="Calibri Light" panose="020F0302020204030204" pitchFamily="34" charset="0"/>
              </a:rPr>
              <a:t>to </a:t>
            </a:r>
            <a:r>
              <a:rPr lang="en-US" dirty="0" smtClean="0">
                <a:latin typeface="Calibri Light" panose="020F0302020204030204" pitchFamily="34" charset="0"/>
              </a:rPr>
              <a:t>saturation – which is not an issue if the magnet works at low field, like a corrector.</a:t>
            </a:r>
            <a:endParaRPr lang="en-US" dirty="0">
              <a:latin typeface="Calibri Light" panose="020F0302020204030204" pitchFamily="34" charset="0"/>
            </a:endParaRP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6469579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magnetic circuit is designed in 2D as follows:</a:t>
            </a:r>
          </a:p>
          <a:p>
            <a:r>
              <a:rPr lang="en-GB" dirty="0">
                <a:latin typeface="Calibri Light" panose="020F0302020204030204" pitchFamily="34" charset="0"/>
              </a:rPr>
              <a:t> </a:t>
            </a:r>
            <a:r>
              <a:rPr lang="en-GB" dirty="0" smtClean="0">
                <a:latin typeface="Calibri Light" panose="020F0302020204030204" pitchFamily="34" charset="0"/>
              </a:rPr>
              <a:t>* the pole is wide enough to provide the required field homogeneity in the good field region; its actual width depends if we have (or not) pole shims, if the magnet is saturated, if we want a field uniformity in the 10</a:t>
            </a:r>
            <a:r>
              <a:rPr lang="en-GB" baseline="30000" dirty="0" smtClean="0">
                <a:latin typeface="Calibri Light" panose="020F0302020204030204" pitchFamily="34" charset="0"/>
              </a:rPr>
              <a:t>-2</a:t>
            </a:r>
            <a:r>
              <a:rPr lang="en-GB" dirty="0" smtClean="0">
                <a:latin typeface="Calibri Light" panose="020F0302020204030204" pitchFamily="34" charset="0"/>
              </a:rPr>
              <a:t>, 10</a:t>
            </a:r>
            <a:r>
              <a:rPr lang="en-GB" baseline="30000" dirty="0" smtClean="0">
                <a:latin typeface="Calibri Light" panose="020F0302020204030204" pitchFamily="34" charset="0"/>
              </a:rPr>
              <a:t>-3</a:t>
            </a:r>
            <a:r>
              <a:rPr lang="en-GB" dirty="0" smtClean="0">
                <a:latin typeface="Calibri Light" panose="020F0302020204030204" pitchFamily="34" charset="0"/>
              </a:rPr>
              <a:t> or 10</a:t>
            </a:r>
            <a:r>
              <a:rPr lang="en-GB" baseline="30000" dirty="0" smtClean="0">
                <a:latin typeface="Calibri Light" panose="020F0302020204030204" pitchFamily="34" charset="0"/>
              </a:rPr>
              <a:t>-4</a:t>
            </a:r>
            <a:r>
              <a:rPr lang="en-GB" dirty="0">
                <a:latin typeface="Calibri Light" panose="020F0302020204030204" pitchFamily="34" charset="0"/>
              </a:rPr>
              <a:t> </a:t>
            </a:r>
            <a:r>
              <a:rPr lang="en-GB" dirty="0" smtClean="0">
                <a:latin typeface="Calibri Light" panose="020F0302020204030204" pitchFamily="34" charset="0"/>
              </a:rPr>
              <a:t>level, etc., though the above formula provides a good first guess in many cases;</a:t>
            </a:r>
          </a:p>
          <a:p>
            <a:r>
              <a:rPr lang="en-GB" dirty="0" smtClean="0">
                <a:latin typeface="Calibri Light" panose="020F0302020204030204" pitchFamily="34" charset="0"/>
              </a:rPr>
              <a:t> * to dimension the return legs, we consider that the flux </a:t>
            </a:r>
            <a:r>
              <a:rPr lang="en-GB" dirty="0">
                <a:latin typeface="Calibri Light" panose="020F0302020204030204" pitchFamily="34" charset="0"/>
              </a:rPr>
              <a:t>in the yoke includes the </a:t>
            </a:r>
            <a:r>
              <a:rPr lang="en-GB" dirty="0" smtClean="0">
                <a:latin typeface="Calibri Light" panose="020F0302020204030204" pitchFamily="34" charset="0"/>
              </a:rPr>
              <a:t>flux in the gap, but also some stray flux. The stray flux extends about one gap width on either side of the aperture. The width of the legs is chosen to limit the B in the yoke, usually below saturation, so to work in the high permeability regime of the material.</a:t>
            </a:r>
          </a:p>
          <a:p>
            <a:endParaRPr lang="en-GB" dirty="0">
              <a:latin typeface="Calibri Light" panose="020F0302020204030204" pitchFamily="34" charset="0"/>
            </a:endParaRPr>
          </a:p>
          <a:p>
            <a:r>
              <a:rPr lang="en-GB" u="sng" dirty="0" smtClean="0">
                <a:latin typeface="Calibri Light" panose="020F0302020204030204" pitchFamily="34" charset="0"/>
              </a:rPr>
              <a:t>Note</a:t>
            </a:r>
            <a:r>
              <a:rPr lang="en-GB" dirty="0" smtClean="0">
                <a:latin typeface="Calibri Light" panose="020F0302020204030204" pitchFamily="34" charset="0"/>
              </a:rPr>
              <a:t>: the density of the flux lines in the figure is – well – the flux density, that is, the B </a:t>
            </a:r>
            <a:r>
              <a:rPr lang="en-GB" dirty="0">
                <a:latin typeface="Calibri Light" panose="020F0302020204030204" pitchFamily="34" charset="0"/>
              </a:rPr>
              <a:t>field (</a:t>
            </a:r>
            <a:r>
              <a:rPr lang="en-GB" dirty="0" smtClean="0">
                <a:latin typeface="Calibri Light" panose="020F0302020204030204" pitchFamily="34" charset="0"/>
              </a:rPr>
              <a:t>Faraday); in this example, B is higher in the top / bottom legs than in the back one.</a:t>
            </a:r>
            <a:endParaRPr lang="en-GB" dirty="0">
              <a:latin typeface="Calibri Light" panose="020F0302020204030204" pitchFamily="34" charset="0"/>
            </a:endParaRPr>
          </a:p>
        </p:txBody>
      </p:sp>
    </p:spTree>
    <p:extLst>
      <p:ext uri="{BB962C8B-B14F-4D97-AF65-F5344CB8AC3E}">
        <p14:creationId xmlns:p14="http://schemas.microsoft.com/office/powerpoint/2010/main" val="42940915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basic formula</a:t>
            </a:r>
            <a:r>
              <a:rPr lang="en-US" dirty="0" smtClean="0">
                <a:latin typeface="Calibri Light" panose="020F0302020204030204" pitchFamily="34" charset="0"/>
              </a:rPr>
              <a:t> to compute the Ampere-turns needed for a given field and vertical gap can be derived from the </a:t>
            </a:r>
            <a:r>
              <a:rPr lang="en-US" dirty="0" err="1" smtClean="0">
                <a:latin typeface="Calibri Light" panose="020F0302020204030204" pitchFamily="34" charset="0"/>
              </a:rPr>
              <a:t>circuitation</a:t>
            </a:r>
            <a:r>
              <a:rPr lang="en-US" dirty="0" smtClean="0">
                <a:latin typeface="Calibri Light" panose="020F0302020204030204" pitchFamily="34" charset="0"/>
              </a:rPr>
              <a:t> of H around a flux line (Ampere’s law).</a:t>
            </a:r>
          </a:p>
          <a:p>
            <a:endParaRPr lang="en-US" dirty="0" smtClean="0">
              <a:latin typeface="Calibri Light" panose="020F0302020204030204" pitchFamily="34" charset="0"/>
            </a:endParaRPr>
          </a:p>
          <a:p>
            <a:r>
              <a:rPr lang="en-US" dirty="0" smtClean="0">
                <a:latin typeface="Calibri Light" panose="020F0302020204030204" pitchFamily="34" charset="0"/>
              </a:rPr>
              <a:t>The term with </a:t>
            </a:r>
            <a:r>
              <a:rPr lang="en-US" dirty="0" err="1" smtClean="0">
                <a:latin typeface="Calibri Light" panose="020F0302020204030204" pitchFamily="34" charset="0"/>
              </a:rPr>
              <a:t>B</a:t>
            </a:r>
            <a:r>
              <a:rPr lang="en-US" baseline="-25000" dirty="0" err="1" smtClean="0">
                <a:latin typeface="Calibri Light" panose="020F0302020204030204" pitchFamily="34" charset="0"/>
              </a:rPr>
              <a:t>Fe</a:t>
            </a:r>
            <a:r>
              <a:rPr lang="en-US" dirty="0" smtClean="0">
                <a:latin typeface="Calibri Light" panose="020F0302020204030204" pitchFamily="34" charset="0"/>
              </a:rPr>
              <a:t>,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and </a:t>
            </a:r>
            <a:r>
              <a:rPr lang="en-US" dirty="0" err="1" smtClean="0">
                <a:latin typeface="Symbol" panose="05050102010706020507" pitchFamily="18" charset="2"/>
              </a:rPr>
              <a:t>m</a:t>
            </a:r>
            <a:r>
              <a:rPr lang="en-US" baseline="-25000" dirty="0" err="1" smtClean="0">
                <a:latin typeface="Calibri Light" panose="020F0302020204030204" pitchFamily="34" charset="0"/>
              </a:rPr>
              <a:t>r</a:t>
            </a:r>
            <a:r>
              <a:rPr lang="en-US" dirty="0" smtClean="0">
                <a:latin typeface="Calibri Light" panose="020F0302020204030204" pitchFamily="34" charset="0"/>
              </a:rPr>
              <a:t> is difficult to expand exactly – those can actually be interpreted as average ones along the integral – however it does not matter. In fact</a:t>
            </a:r>
            <a:r>
              <a:rPr lang="en-US" dirty="0">
                <a:latin typeface="Calibri Light" panose="020F0302020204030204" pitchFamily="34" charset="0"/>
              </a:rPr>
              <a:t>, </a:t>
            </a:r>
            <a:r>
              <a:rPr lang="en-US" dirty="0" err="1">
                <a:latin typeface="Calibri Light" panose="020F0302020204030204" pitchFamily="34" charset="0"/>
              </a:rPr>
              <a:t>B</a:t>
            </a:r>
            <a:r>
              <a:rPr lang="en-US" baseline="-25000" dirty="0" err="1">
                <a:latin typeface="Calibri Light" panose="020F0302020204030204" pitchFamily="34" charset="0"/>
              </a:rPr>
              <a:t>Fe</a:t>
            </a:r>
            <a:r>
              <a:rPr lang="en-US" dirty="0">
                <a:latin typeface="Calibri Light" panose="020F0302020204030204" pitchFamily="34" charset="0"/>
              </a:rPr>
              <a:t> is </a:t>
            </a:r>
            <a:r>
              <a:rPr lang="en-US" dirty="0" smtClean="0">
                <a:latin typeface="Calibri Light" panose="020F0302020204030204" pitchFamily="34" charset="0"/>
              </a:rPr>
              <a:t>similar to </a:t>
            </a:r>
            <a:r>
              <a:rPr lang="en-US" dirty="0" err="1" smtClean="0">
                <a:latin typeface="Calibri Light" panose="020F0302020204030204" pitchFamily="34" charset="0"/>
              </a:rPr>
              <a:t>B</a:t>
            </a:r>
            <a:r>
              <a:rPr lang="en-US" baseline="-25000" dirty="0" err="1" smtClean="0">
                <a:latin typeface="Calibri Light" panose="020F0302020204030204" pitchFamily="34" charset="0"/>
              </a:rPr>
              <a:t>gap</a:t>
            </a:r>
            <a:r>
              <a:rPr lang="en-US" dirty="0" smtClean="0">
                <a:latin typeface="Calibri Light" panose="020F0302020204030204" pitchFamily="34" charset="0"/>
              </a:rPr>
              <a:t>, while</a:t>
            </a:r>
            <a:r>
              <a:rPr lang="en-US" dirty="0">
                <a:latin typeface="Symbol" panose="05050102010706020507" pitchFamily="18" charset="2"/>
              </a:rPr>
              <a:t> </a:t>
            </a:r>
            <a:r>
              <a:rPr lang="en-US" dirty="0" err="1">
                <a:latin typeface="Symbol" panose="05050102010706020507" pitchFamily="18" charset="2"/>
              </a:rPr>
              <a:t>m</a:t>
            </a:r>
            <a:r>
              <a:rPr lang="en-US" baseline="-25000" dirty="0" err="1">
                <a:latin typeface="Calibri Light" panose="020F0302020204030204" pitchFamily="34" charset="0"/>
              </a:rPr>
              <a:t>r</a:t>
            </a:r>
            <a:r>
              <a:rPr lang="en-US" dirty="0">
                <a:latin typeface="Calibri Light" panose="020F0302020204030204" pitchFamily="34" charset="0"/>
              </a:rPr>
              <a:t> </a:t>
            </a:r>
            <a:r>
              <a:rPr lang="en-US" dirty="0" smtClean="0">
                <a:latin typeface="Calibri Light" panose="020F0302020204030204" pitchFamily="34" charset="0"/>
              </a:rPr>
              <a:t>has a high value (thousands, unless the iron is </a:t>
            </a:r>
            <a:r>
              <a:rPr lang="en-US" dirty="0" err="1" smtClean="0">
                <a:latin typeface="Calibri Light" panose="020F0302020204030204" pitchFamily="34" charset="0"/>
              </a:rPr>
              <a:t>heavyly</a:t>
            </a:r>
            <a:r>
              <a:rPr lang="en-US" dirty="0" smtClean="0">
                <a:latin typeface="Calibri Light" panose="020F0302020204030204" pitchFamily="34" charset="0"/>
              </a:rPr>
              <a:t> saturated) which makes that contribution small. </a:t>
            </a:r>
            <a:r>
              <a:rPr lang="en-US" dirty="0">
                <a:latin typeface="Calibri Light" panose="020F0302020204030204" pitchFamily="34" charset="0"/>
              </a:rPr>
              <a:t> </a:t>
            </a:r>
            <a:r>
              <a:rPr lang="en-US" dirty="0" smtClean="0">
                <a:latin typeface="Calibri Light" panose="020F0302020204030204" pitchFamily="34" charset="0"/>
              </a:rPr>
              <a:t>For this reason, the simple formula on the bottom, with just B, can be used.</a:t>
            </a:r>
          </a:p>
          <a:p>
            <a:endParaRPr lang="en-US" dirty="0" smtClean="0">
              <a:latin typeface="Calibri Light" panose="020F0302020204030204" pitchFamily="34" charset="0"/>
            </a:endParaRPr>
          </a:p>
          <a:p>
            <a:r>
              <a:rPr lang="en-US" dirty="0" smtClean="0">
                <a:latin typeface="Calibri Light" panose="020F0302020204030204" pitchFamily="34" charset="0"/>
              </a:rPr>
              <a:t>The concept of magnetic efficiency </a:t>
            </a:r>
            <a:r>
              <a:rPr lang="en-US" dirty="0" smtClean="0">
                <a:latin typeface="Symbol" panose="05050102010706020507" pitchFamily="18" charset="2"/>
              </a:rPr>
              <a:t>h</a:t>
            </a:r>
            <a:r>
              <a:rPr lang="en-US" dirty="0" smtClean="0">
                <a:latin typeface="Calibri Light" panose="020F0302020204030204" pitchFamily="34" charset="0"/>
              </a:rPr>
              <a:t> can also be introduced. Typical values are above 95%.</a:t>
            </a:r>
          </a:p>
        </p:txBody>
      </p:sp>
    </p:spTree>
    <p:extLst>
      <p:ext uri="{BB962C8B-B14F-4D97-AF65-F5344CB8AC3E}">
        <p14:creationId xmlns:p14="http://schemas.microsoft.com/office/powerpoint/2010/main" val="19052846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There </a:t>
            </a:r>
            <a:r>
              <a:rPr lang="en-US" dirty="0">
                <a:latin typeface="Calibri Light" panose="020F0302020204030204" pitchFamily="34" charset="0"/>
              </a:rPr>
              <a:t>is </a:t>
            </a:r>
            <a:r>
              <a:rPr lang="en-US" dirty="0" smtClean="0">
                <a:latin typeface="Calibri Light" panose="020F0302020204030204" pitchFamily="34" charset="0"/>
              </a:rPr>
              <a:t>a </a:t>
            </a:r>
            <a:r>
              <a:rPr lang="en-US" dirty="0">
                <a:latin typeface="Calibri Light" panose="020F0302020204030204" pitchFamily="34" charset="0"/>
              </a:rPr>
              <a:t>simple parallel between magnetic circuits and electrical ones:</a:t>
            </a:r>
          </a:p>
          <a:p>
            <a:r>
              <a:rPr lang="en-US" dirty="0" smtClean="0">
                <a:latin typeface="Calibri Light" panose="020F0302020204030204" pitchFamily="34" charset="0"/>
              </a:rPr>
              <a:t> * </a:t>
            </a:r>
            <a:r>
              <a:rPr lang="en-US" dirty="0">
                <a:latin typeface="Calibri Light" panose="020F0302020204030204" pitchFamily="34" charset="0"/>
              </a:rPr>
              <a:t>voltage drop ---&gt; magnetomotive force</a:t>
            </a:r>
          </a:p>
          <a:p>
            <a:r>
              <a:rPr lang="en-US" dirty="0" smtClean="0">
                <a:latin typeface="Calibri Light" panose="020F0302020204030204" pitchFamily="34" charset="0"/>
              </a:rPr>
              <a:t> * </a:t>
            </a:r>
            <a:r>
              <a:rPr lang="en-US" dirty="0">
                <a:latin typeface="Calibri Light" panose="020F0302020204030204" pitchFamily="34" charset="0"/>
              </a:rPr>
              <a:t>resistance ---&gt; </a:t>
            </a:r>
            <a:r>
              <a:rPr lang="en-US" dirty="0" smtClean="0">
                <a:latin typeface="Calibri Light" panose="020F0302020204030204" pitchFamily="34" charset="0"/>
              </a:rPr>
              <a:t>reluctance </a:t>
            </a:r>
            <a:endParaRPr lang="en-US" dirty="0">
              <a:latin typeface="Calibri Light" panose="020F0302020204030204" pitchFamily="34" charset="0"/>
            </a:endParaRPr>
          </a:p>
          <a:p>
            <a:r>
              <a:rPr lang="en-US" dirty="0" smtClean="0">
                <a:latin typeface="Calibri Light" panose="020F0302020204030204" pitchFamily="34" charset="0"/>
              </a:rPr>
              <a:t> * </a:t>
            </a:r>
            <a:r>
              <a:rPr lang="en-US" dirty="0">
                <a:latin typeface="Calibri Light" panose="020F0302020204030204" pitchFamily="34" charset="0"/>
              </a:rPr>
              <a:t>current ---&gt; flux</a:t>
            </a:r>
          </a:p>
          <a:p>
            <a:r>
              <a:rPr lang="en-US" dirty="0" smtClean="0">
                <a:latin typeface="Calibri Light" panose="020F0302020204030204" pitchFamily="34" charset="0"/>
              </a:rPr>
              <a:t> * Ohm’s law ---&gt; Hopkinson’s law</a:t>
            </a:r>
            <a:endParaRPr lang="en-US" baseline="0" dirty="0" smtClean="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NI – the Ampere-turns – is </a:t>
            </a:r>
            <a:r>
              <a:rPr lang="en-US" dirty="0">
                <a:latin typeface="Calibri Light" panose="020F0302020204030204" pitchFamily="34" charset="0"/>
              </a:rPr>
              <a:t>the magnetomotive </a:t>
            </a:r>
            <a:r>
              <a:rPr lang="en-US" dirty="0" smtClean="0">
                <a:latin typeface="Calibri Light" panose="020F0302020204030204" pitchFamily="34" charset="0"/>
              </a:rPr>
              <a:t>force.</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A and l are the cross section of the magnetic</a:t>
            </a:r>
            <a:r>
              <a:rPr lang="en-US" dirty="0" smtClean="0">
                <a:latin typeface="Calibri Light" panose="020F0302020204030204" pitchFamily="34" charset="0"/>
              </a:rPr>
              <a:t> circuit and its length. </a:t>
            </a:r>
            <a:r>
              <a:rPr lang="en-US" dirty="0" smtClean="0">
                <a:latin typeface="Calibri Light" panose="020F0302020204030204" pitchFamily="34" charset="0"/>
                <a:ea typeface="ＭＳ Ｐゴシック" pitchFamily="34" charset="-128"/>
              </a:rPr>
              <a:t>In 2D, the area A is the width of the magnetic circuit * 1 m.</a:t>
            </a:r>
            <a:endParaRPr lang="en-US" baseline="0" dirty="0" smtClean="0">
              <a:latin typeface="Calibri Light" panose="020F0302020204030204" pitchFamily="34" charset="0"/>
            </a:endParaRPr>
          </a:p>
          <a:p>
            <a:endParaRPr lang="en-US" dirty="0">
              <a:latin typeface="Calibri Light" panose="020F0302020204030204" pitchFamily="34" charset="0"/>
            </a:endParaRPr>
          </a:p>
          <a:p>
            <a:r>
              <a:rPr lang="en-US" baseline="0" dirty="0" smtClean="0">
                <a:latin typeface="Calibri Light" panose="020F0302020204030204" pitchFamily="34" charset="0"/>
              </a:rPr>
              <a:t>The</a:t>
            </a:r>
            <a:r>
              <a:rPr lang="en-US" dirty="0" smtClean="0">
                <a:latin typeface="Calibri Light" panose="020F0302020204030204" pitchFamily="34" charset="0"/>
              </a:rPr>
              <a:t> B field (flux density) is then the flux </a:t>
            </a:r>
            <a:r>
              <a:rPr lang="el-GR" dirty="0" smtClean="0">
                <a:latin typeface="Calibri Light" panose="020F0302020204030204" pitchFamily="34" charset="0"/>
              </a:rPr>
              <a:t>Φ</a:t>
            </a:r>
            <a:r>
              <a:rPr lang="en-GB" dirty="0" smtClean="0">
                <a:latin typeface="Calibri Light" panose="020F0302020204030204" pitchFamily="34" charset="0"/>
              </a:rPr>
              <a:t> </a:t>
            </a:r>
            <a:r>
              <a:rPr lang="en-US" dirty="0" smtClean="0">
                <a:latin typeface="Calibri Light" panose="020F0302020204030204" pitchFamily="34" charset="0"/>
              </a:rPr>
              <a:t>divided by the section A.</a:t>
            </a:r>
          </a:p>
          <a:p>
            <a:endParaRPr lang="en-US" baseline="0" dirty="0">
              <a:latin typeface="Calibri Light" panose="020F0302020204030204" pitchFamily="34" charset="0"/>
            </a:endParaRPr>
          </a:p>
          <a:p>
            <a:r>
              <a:rPr lang="en-US" dirty="0">
                <a:latin typeface="Calibri Light" panose="020F0302020204030204" pitchFamily="34" charset="0"/>
              </a:rPr>
              <a:t>The Ampere-turns spent in the yoke are like the voltage drop spent in connection wires in an electric circuit. </a:t>
            </a:r>
          </a:p>
          <a:p>
            <a:endParaRPr lang="en-US" dirty="0" smtClean="0">
              <a:latin typeface="Calibri Light" panose="020F0302020204030204" pitchFamily="34" charset="0"/>
            </a:endParaRPr>
          </a:p>
          <a:p>
            <a:r>
              <a:rPr lang="en-US" dirty="0" smtClean="0">
                <a:latin typeface="Calibri Light" panose="020F0302020204030204" pitchFamily="34" charset="0"/>
              </a:rPr>
              <a:t>For a C dipole, there are two main magnetic reluctances in </a:t>
            </a:r>
            <a:r>
              <a:rPr lang="en-US" dirty="0">
                <a:latin typeface="Calibri Light" panose="020F0302020204030204" pitchFamily="34" charset="0"/>
              </a:rPr>
              <a:t>series: the one for the air gap (usually predominant) and the one for the iron.</a:t>
            </a:r>
          </a:p>
          <a:p>
            <a:endParaRPr lang="en-US" dirty="0">
              <a:latin typeface="Calibri Light" panose="020F0302020204030204" pitchFamily="34" charset="0"/>
            </a:endParaRPr>
          </a:p>
          <a:p>
            <a:endParaRPr lang="en-US" baseline="0" dirty="0">
              <a:latin typeface="Calibri Light" panose="020F0302020204030204" pitchFamily="34" charset="0"/>
            </a:endParaRPr>
          </a:p>
          <a:p>
            <a:endParaRPr lang="en-US"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100072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latin typeface="Calibri Light" panose="020F0302020204030204" pitchFamily="34" charset="0"/>
              </a:rPr>
              <a:t>sources:</a:t>
            </a:r>
          </a:p>
          <a:p>
            <a:r>
              <a:rPr lang="en-GB" sz="1000" dirty="0">
                <a:latin typeface="Calibri Light" panose="020F0302020204030204" pitchFamily="34" charset="0"/>
              </a:rPr>
              <a:t>Wikipedia</a:t>
            </a:r>
          </a:p>
          <a:p>
            <a:r>
              <a:rPr lang="en-GB" sz="1000" dirty="0">
                <a:latin typeface="Calibri Light" panose="020F0302020204030204" pitchFamily="34" charset="0"/>
              </a:rPr>
              <a:t>http://physics.kenyon.edu/EarlyApparatus/Electricity/Electromagnet/Electromagnet.html</a:t>
            </a:r>
          </a:p>
          <a:p>
            <a:endParaRPr lang="en-GB" dirty="0" smtClean="0">
              <a:latin typeface="Calibri Light" panose="020F0302020204030204" pitchFamily="34" charset="0"/>
            </a:endParaRPr>
          </a:p>
          <a:p>
            <a:r>
              <a:rPr lang="en-GB" dirty="0" smtClean="0">
                <a:latin typeface="Calibri Light" panose="020F0302020204030204" pitchFamily="34" charset="0"/>
              </a:rPr>
              <a:t>In </a:t>
            </a:r>
            <a:r>
              <a:rPr lang="en-GB" dirty="0">
                <a:latin typeface="Calibri Light" panose="020F0302020204030204" pitchFamily="34" charset="0"/>
              </a:rPr>
              <a:t>1820 Hans Christian </a:t>
            </a:r>
            <a:r>
              <a:rPr lang="en-GB" u="sng" dirty="0" err="1" smtClean="0">
                <a:latin typeface="Calibri Light" panose="020F0302020204030204" pitchFamily="34" charset="0"/>
              </a:rPr>
              <a:t>Oersted</a:t>
            </a:r>
            <a:r>
              <a:rPr lang="en-GB" dirty="0" smtClean="0">
                <a:latin typeface="Calibri Light" panose="020F0302020204030204" pitchFamily="34" charset="0"/>
              </a:rPr>
              <a:t> </a:t>
            </a:r>
            <a:r>
              <a:rPr lang="en-GB" dirty="0">
                <a:latin typeface="Calibri Light" panose="020F0302020204030204" pitchFamily="34" charset="0"/>
              </a:rPr>
              <a:t>discovered that a current-carrying wire set up a magnetic </a:t>
            </a:r>
            <a:r>
              <a:rPr lang="en-GB" dirty="0" smtClean="0">
                <a:latin typeface="Calibri Light" panose="020F0302020204030204" pitchFamily="34" charset="0"/>
              </a:rPr>
              <a:t>field.</a:t>
            </a:r>
          </a:p>
          <a:p>
            <a:endParaRPr lang="en-GB" dirty="0" smtClean="0">
              <a:latin typeface="Calibri Light" panose="020F0302020204030204" pitchFamily="34" charset="0"/>
            </a:endParaRPr>
          </a:p>
          <a:p>
            <a:r>
              <a:rPr lang="en-GB" dirty="0" smtClean="0">
                <a:latin typeface="Calibri Light" panose="020F0302020204030204" pitchFamily="34" charset="0"/>
              </a:rPr>
              <a:t>In the same year, </a:t>
            </a:r>
            <a:r>
              <a:rPr lang="en-GB" dirty="0">
                <a:latin typeface="Calibri Light" panose="020F0302020204030204" pitchFamily="34" charset="0"/>
              </a:rPr>
              <a:t>André-Marie </a:t>
            </a:r>
            <a:r>
              <a:rPr lang="en-GB" u="sng" dirty="0">
                <a:latin typeface="Calibri Light" panose="020F0302020204030204" pitchFamily="34" charset="0"/>
              </a:rPr>
              <a:t>Ampère</a:t>
            </a:r>
            <a:r>
              <a:rPr lang="en-GB" dirty="0">
                <a:latin typeface="Calibri Light" panose="020F0302020204030204" pitchFamily="34" charset="0"/>
              </a:rPr>
              <a:t> </a:t>
            </a:r>
            <a:r>
              <a:rPr lang="en-GB" dirty="0" smtClean="0">
                <a:latin typeface="Calibri Light" panose="020F0302020204030204" pitchFamily="34" charset="0"/>
              </a:rPr>
              <a:t>discovered </a:t>
            </a:r>
            <a:r>
              <a:rPr lang="en-GB" dirty="0">
                <a:latin typeface="Calibri Light" panose="020F0302020204030204" pitchFamily="34" charset="0"/>
              </a:rPr>
              <a:t>that a helix of wire acted like a permanent </a:t>
            </a:r>
            <a:r>
              <a:rPr lang="en-GB" dirty="0" smtClean="0">
                <a:latin typeface="Calibri Light" panose="020F0302020204030204" pitchFamily="34" charset="0"/>
              </a:rPr>
              <a:t>magnet, and Dominique </a:t>
            </a:r>
            <a:r>
              <a:rPr lang="en-GB" dirty="0">
                <a:latin typeface="Calibri Light" panose="020F0302020204030204" pitchFamily="34" charset="0"/>
              </a:rPr>
              <a:t>François Jean </a:t>
            </a:r>
            <a:r>
              <a:rPr lang="en-GB" u="sng" dirty="0" err="1">
                <a:latin typeface="Calibri Light" panose="020F0302020204030204" pitchFamily="34" charset="0"/>
              </a:rPr>
              <a:t>Arago</a:t>
            </a:r>
            <a:r>
              <a:rPr lang="en-GB" dirty="0">
                <a:latin typeface="Calibri Light" panose="020F0302020204030204" pitchFamily="34" charset="0"/>
              </a:rPr>
              <a:t> </a:t>
            </a:r>
            <a:r>
              <a:rPr lang="en-GB" dirty="0" smtClean="0">
                <a:latin typeface="Calibri Light" panose="020F0302020204030204" pitchFamily="34" charset="0"/>
              </a:rPr>
              <a:t>found </a:t>
            </a:r>
            <a:r>
              <a:rPr lang="en-GB" dirty="0">
                <a:latin typeface="Calibri Light" panose="020F0302020204030204" pitchFamily="34" charset="0"/>
              </a:rPr>
              <a:t>that an iron or steel bar could be magnetized by putting it inside the helix of current-carrying wire. </a:t>
            </a:r>
            <a:endParaRPr lang="en-GB" dirty="0" smtClean="0">
              <a:latin typeface="Calibri Light" panose="020F0302020204030204" pitchFamily="34" charset="0"/>
            </a:endParaRPr>
          </a:p>
          <a:p>
            <a:endParaRPr lang="en-GB" dirty="0" smtClean="0">
              <a:latin typeface="Calibri Light" panose="020F0302020204030204" pitchFamily="34" charset="0"/>
            </a:endParaRPr>
          </a:p>
          <a:p>
            <a:r>
              <a:rPr lang="en-GB" dirty="0" smtClean="0">
                <a:latin typeface="Calibri Light" panose="020F0302020204030204" pitchFamily="34" charset="0"/>
              </a:rPr>
              <a:t>In 1824 William </a:t>
            </a:r>
            <a:r>
              <a:rPr lang="en-GB" u="sng" dirty="0">
                <a:latin typeface="Calibri Light" panose="020F0302020204030204" pitchFamily="34" charset="0"/>
              </a:rPr>
              <a:t>Sturgeon</a:t>
            </a:r>
            <a:r>
              <a:rPr lang="en-GB" dirty="0">
                <a:latin typeface="Calibri Light" panose="020F0302020204030204" pitchFamily="34" charset="0"/>
              </a:rPr>
              <a:t> </a:t>
            </a:r>
            <a:r>
              <a:rPr lang="en-GB" dirty="0" smtClean="0">
                <a:latin typeface="Calibri Light" panose="020F0302020204030204" pitchFamily="34" charset="0"/>
              </a:rPr>
              <a:t>found </a:t>
            </a:r>
            <a:r>
              <a:rPr lang="en-GB" dirty="0">
                <a:latin typeface="Calibri Light" panose="020F0302020204030204" pitchFamily="34" charset="0"/>
              </a:rPr>
              <a:t>that leaving the iron inside the coil greatly increased the resulting magnetic field. Sturgeon also bent the iron core into a U-shape to bring the poles closer together, thus concentrating the magnetic field lines. </a:t>
            </a:r>
            <a:r>
              <a:rPr lang="en-GB" dirty="0" smtClean="0">
                <a:latin typeface="Calibri Light" panose="020F0302020204030204" pitchFamily="34" charset="0"/>
              </a:rPr>
              <a:t>The electromagnet was </a:t>
            </a:r>
            <a:r>
              <a:rPr lang="en-GB" dirty="0">
                <a:latin typeface="Calibri Light" panose="020F0302020204030204" pitchFamily="34" charset="0"/>
              </a:rPr>
              <a:t>made of 18 turns of bare copper wire (insulated wire had not yet been invented</a:t>
            </a:r>
            <a:r>
              <a:rPr lang="en-GB" dirty="0" smtClean="0">
                <a:latin typeface="Calibri Light" panose="020F0302020204030204" pitchFamily="34" charset="0"/>
              </a:rPr>
              <a:t>), with mercury </a:t>
            </a:r>
            <a:r>
              <a:rPr lang="en-GB" dirty="0">
                <a:latin typeface="Calibri Light" panose="020F0302020204030204" pitchFamily="34" charset="0"/>
              </a:rPr>
              <a:t>cups </a:t>
            </a:r>
            <a:r>
              <a:rPr lang="en-GB" dirty="0" smtClean="0">
                <a:latin typeface="Calibri Light" panose="020F0302020204030204" pitchFamily="34" charset="0"/>
              </a:rPr>
              <a:t>acting as switches. He </a:t>
            </a:r>
            <a:r>
              <a:rPr lang="en-GB" dirty="0">
                <a:latin typeface="Calibri Light" panose="020F0302020204030204" pitchFamily="34" charset="0"/>
              </a:rPr>
              <a:t>displayed its power by lifting nine pounds (4.1 kg) with a seven ounce (200 g) piece of iron wrapped with wire through which a current from a single battery was sent</a:t>
            </a:r>
            <a:r>
              <a:rPr lang="en-GB" dirty="0" smtClean="0">
                <a:latin typeface="Calibri Light" panose="020F0302020204030204" pitchFamily="34" charset="0"/>
              </a:rPr>
              <a:t>.</a:t>
            </a:r>
            <a:endParaRPr lang="en-US" dirty="0">
              <a:latin typeface="Calibri Light" panose="020F0302020204030204" pitchFamily="34" charset="0"/>
            </a:endParaRPr>
          </a:p>
        </p:txBody>
      </p:sp>
    </p:spTree>
    <p:extLst>
      <p:ext uri="{BB962C8B-B14F-4D97-AF65-F5344CB8AC3E}">
        <p14:creationId xmlns:p14="http://schemas.microsoft.com/office/powerpoint/2010/main" val="6408203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These values </a:t>
            </a:r>
            <a:r>
              <a:rPr lang="en-US" dirty="0" smtClean="0">
                <a:latin typeface="Calibri Light" panose="020F0302020204030204" pitchFamily="34" charset="0"/>
              </a:rPr>
              <a:t>are </a:t>
            </a:r>
            <a:r>
              <a:rPr lang="en-US" dirty="0">
                <a:latin typeface="Calibri Light" panose="020F0302020204030204" pitchFamily="34" charset="0"/>
              </a:rPr>
              <a:t>actually taken </a:t>
            </a:r>
            <a:r>
              <a:rPr lang="en-US" dirty="0" smtClean="0">
                <a:latin typeface="Calibri Light" panose="020F0302020204030204" pitchFamily="34" charset="0"/>
              </a:rPr>
              <a:t>from existing magnets, designed in the 1970s at CERN: the so-called MCAs and MCBs. The yoke is identical in the two cases, just the coils are </a:t>
            </a:r>
            <a:r>
              <a:rPr lang="en-US" dirty="0">
                <a:latin typeface="Calibri Light" panose="020F0302020204030204" pitchFamily="34" charset="0"/>
              </a:rPr>
              <a:t>different, with </a:t>
            </a:r>
            <a:r>
              <a:rPr lang="en-US" dirty="0" smtClean="0">
                <a:latin typeface="Calibri Light" panose="020F0302020204030204" pitchFamily="34" charset="0"/>
              </a:rPr>
              <a:t>a high current / low inductance and a low current / high inductance designs. The iron length is 2.5 m. </a:t>
            </a:r>
            <a:r>
              <a:rPr lang="en-US" dirty="0" smtClean="0">
                <a:latin typeface="Calibri Light" panose="020F0302020204030204" pitchFamily="34" charset="0"/>
                <a:ea typeface="ＭＳ Ｐゴシック" pitchFamily="34" charset="-128"/>
              </a:rPr>
              <a:t>As the </a:t>
            </a:r>
            <a:r>
              <a:rPr lang="en-GB" dirty="0" smtClean="0">
                <a:latin typeface="Calibri Light" panose="020F0302020204030204" pitchFamily="34" charset="0"/>
                <a:ea typeface="ＭＳ Ｐゴシック" pitchFamily="34" charset="-128"/>
              </a:rPr>
              <a:t>magnetic </a:t>
            </a:r>
            <a:r>
              <a:rPr lang="en-GB" dirty="0">
                <a:latin typeface="Calibri Light" panose="020F0302020204030204" pitchFamily="34" charset="0"/>
                <a:ea typeface="ＭＳ Ｐゴシック" pitchFamily="34" charset="-128"/>
              </a:rPr>
              <a:t>energy (1/2*L*I^2) </a:t>
            </a:r>
            <a:r>
              <a:rPr lang="en-GB" dirty="0" smtClean="0">
                <a:latin typeface="Calibri Light" panose="020F0302020204030204" pitchFamily="34" charset="0"/>
                <a:ea typeface="ＭＳ Ｐゴシック" pitchFamily="34" charset="-128"/>
              </a:rPr>
              <a:t>is basically the same, the inductance </a:t>
            </a:r>
            <a:r>
              <a:rPr lang="en-GB" dirty="0">
                <a:latin typeface="Calibri Light" panose="020F0302020204030204" pitchFamily="34" charset="0"/>
                <a:ea typeface="ＭＳ Ｐゴシック" pitchFamily="34" charset="-128"/>
              </a:rPr>
              <a:t>scales with (number of turns)^</a:t>
            </a:r>
            <a:r>
              <a:rPr lang="en-GB" dirty="0" smtClean="0">
                <a:latin typeface="Calibri Light" panose="020F0302020204030204" pitchFamily="34" charset="0"/>
                <a:ea typeface="ＭＳ Ｐゴシック" pitchFamily="34" charset="-128"/>
              </a:rPr>
              <a:t>2.</a:t>
            </a:r>
            <a:endParaRPr lang="en-US" dirty="0">
              <a:latin typeface="Symbol" panose="05050102010706020507" pitchFamily="18" charset="2"/>
              <a:ea typeface="ＭＳ Ｐゴシック" pitchFamily="34" charset="-128"/>
            </a:endParaRPr>
          </a:p>
          <a:p>
            <a:endParaRPr lang="en-US" dirty="0" smtClean="0">
              <a:latin typeface="Calibri Light" panose="020F0302020204030204" pitchFamily="34" charset="0"/>
            </a:endParaRPr>
          </a:p>
          <a:p>
            <a:r>
              <a:rPr lang="en-US" dirty="0" smtClean="0">
                <a:latin typeface="Calibri Light" panose="020F0302020204030204" pitchFamily="34" charset="0"/>
              </a:rPr>
              <a:t>Having a small number of turns carrying a large current brings down the inductance. This can be convenient if the machine is ramped or pulsed, as the inductive voltage L*</a:t>
            </a:r>
            <a:r>
              <a:rPr lang="en-US" dirty="0" err="1" smtClean="0">
                <a:latin typeface="Calibri Light" panose="020F0302020204030204" pitchFamily="34" charset="0"/>
              </a:rPr>
              <a:t>dI</a:t>
            </a:r>
            <a:r>
              <a:rPr lang="en-US" dirty="0" smtClean="0">
                <a:latin typeface="Calibri Light" panose="020F0302020204030204" pitchFamily="34" charset="0"/>
              </a:rPr>
              <a:t>/</a:t>
            </a:r>
            <a:r>
              <a:rPr lang="en-US" dirty="0" err="1" smtClean="0">
                <a:latin typeface="Calibri Light" panose="020F0302020204030204" pitchFamily="34" charset="0"/>
              </a:rPr>
              <a:t>dt</a:t>
            </a:r>
            <a:r>
              <a:rPr lang="en-US" dirty="0" smtClean="0">
                <a:latin typeface="Calibri Light" panose="020F0302020204030204" pitchFamily="34" charset="0"/>
              </a:rPr>
              <a:t> is the main voltage. On the other hand, high current means larger cables and connections.</a:t>
            </a:r>
          </a:p>
          <a:p>
            <a:endParaRPr lang="en-US" dirty="0">
              <a:latin typeface="Calibri Light" panose="020F0302020204030204" pitchFamily="34" charset="0"/>
            </a:endParaRPr>
          </a:p>
          <a:p>
            <a:r>
              <a:rPr lang="en-US" dirty="0" smtClean="0">
                <a:latin typeface="Calibri Light" panose="020F0302020204030204" pitchFamily="34" charset="0"/>
              </a:rPr>
              <a:t>The same Ampere-turns can be achieved with a higher number of turns carrying a smaller current each. In this case the inductance is high, which is not an issue if the magnet is almost dc. The size of the cables and of the connections is smaller if the current is smaller.</a:t>
            </a:r>
            <a:endParaRPr lang="en-US" dirty="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Best practice wants to design the coil considering also iterations of the parameters with the colleagues of power converters.</a:t>
            </a:r>
            <a:endParaRPr lang="en-US" dirty="0">
              <a:latin typeface="Calibri Light" panose="020F0302020204030204" pitchFamily="34" charset="0"/>
            </a:endParaRPr>
          </a:p>
        </p:txBody>
      </p:sp>
    </p:spTree>
    <p:extLst>
      <p:ext uri="{BB962C8B-B14F-4D97-AF65-F5344CB8AC3E}">
        <p14:creationId xmlns:p14="http://schemas.microsoft.com/office/powerpoint/2010/main" val="30528128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Given the Ampere-turns</a:t>
            </a:r>
            <a:r>
              <a:rPr lang="en-US" dirty="0" smtClean="0">
                <a:latin typeface="Calibri Light" panose="020F0302020204030204" pitchFamily="34" charset="0"/>
              </a:rPr>
              <a:t> – which depend basically on the field strength B, the gap h and (to a lesser degree) the saturation level of the iron – the size of the coil depends from the current density j.</a:t>
            </a:r>
          </a:p>
          <a:p>
            <a:endParaRPr lang="en-US" sz="800" dirty="0">
              <a:latin typeface="Calibri Light" panose="020F0302020204030204" pitchFamily="34" charset="0"/>
            </a:endParaRPr>
          </a:p>
          <a:p>
            <a:r>
              <a:rPr lang="en-US" dirty="0" smtClean="0">
                <a:latin typeface="Calibri Light" panose="020F0302020204030204" pitchFamily="34" charset="0"/>
              </a:rPr>
              <a:t>The dc resistive power dissipated in the windings scales linearly with j – at fixed field (that is, for the same Ampere-turns).</a:t>
            </a:r>
          </a:p>
          <a:p>
            <a:endParaRPr lang="en-US" sz="800" dirty="0">
              <a:latin typeface="Calibri Light" panose="020F0302020204030204" pitchFamily="34" charset="0"/>
            </a:endParaRPr>
          </a:p>
          <a:p>
            <a:r>
              <a:rPr lang="en-US" dirty="0">
                <a:latin typeface="Calibri Light" panose="020F0302020204030204" pitchFamily="34" charset="0"/>
              </a:rPr>
              <a:t>Below 1 – 1.5 A/mm</a:t>
            </a:r>
            <a:r>
              <a:rPr lang="en-US" baseline="30000" dirty="0">
                <a:latin typeface="Calibri Light" panose="020F0302020204030204" pitchFamily="34" charset="0"/>
              </a:rPr>
              <a:t>2</a:t>
            </a:r>
            <a:r>
              <a:rPr lang="en-US" dirty="0">
                <a:latin typeface="Calibri Light" panose="020F0302020204030204" pitchFamily="34" charset="0"/>
              </a:rPr>
              <a:t> (</a:t>
            </a:r>
            <a:r>
              <a:rPr lang="en-US" dirty="0" err="1">
                <a:latin typeface="Calibri Light" panose="020F0302020204030204" pitchFamily="34" charset="0"/>
              </a:rPr>
              <a:t>rms</a:t>
            </a:r>
            <a:r>
              <a:rPr lang="en-US" dirty="0">
                <a:latin typeface="Calibri Light" panose="020F0302020204030204" pitchFamily="34" charset="0"/>
              </a:rPr>
              <a:t>) the coils are usually not directly cooled, that is, they are “air cooled” on the exterior by natural air convection. Above </a:t>
            </a:r>
            <a:r>
              <a:rPr lang="en-US" dirty="0" smtClean="0">
                <a:latin typeface="Calibri Light" panose="020F0302020204030204" pitchFamily="34" charset="0"/>
              </a:rPr>
              <a:t>those current densities, direct </a:t>
            </a:r>
            <a:r>
              <a:rPr lang="en-US" dirty="0">
                <a:latin typeface="Calibri Light" panose="020F0302020204030204" pitchFamily="34" charset="0"/>
              </a:rPr>
              <a:t>water cooling (with demineralized water circulating inside the conductor) is </a:t>
            </a:r>
            <a:r>
              <a:rPr lang="en-US" dirty="0" smtClean="0">
                <a:latin typeface="Calibri Light" panose="020F0302020204030204" pitchFamily="34" charset="0"/>
              </a:rPr>
              <a:t>used. A typical value is now around 5 A/mm</a:t>
            </a:r>
            <a:r>
              <a:rPr lang="en-US" baseline="30000" dirty="0" smtClean="0">
                <a:latin typeface="Calibri Light" panose="020F0302020204030204" pitchFamily="34" charset="0"/>
              </a:rPr>
              <a:t>2</a:t>
            </a:r>
            <a:r>
              <a:rPr lang="en-US" dirty="0">
                <a:latin typeface="Calibri Light" panose="020F0302020204030204" pitchFamily="34" charset="0"/>
              </a:rPr>
              <a:t> </a:t>
            </a:r>
            <a:r>
              <a:rPr lang="en-US" dirty="0" smtClean="0">
                <a:latin typeface="Calibri Light" panose="020F0302020204030204" pitchFamily="34" charset="0"/>
              </a:rPr>
              <a:t>(</a:t>
            </a:r>
            <a:r>
              <a:rPr lang="en-US" dirty="0" err="1" smtClean="0">
                <a:latin typeface="Calibri Light" panose="020F0302020204030204" pitchFamily="34" charset="0"/>
              </a:rPr>
              <a:t>rms</a:t>
            </a:r>
            <a:r>
              <a:rPr lang="en-US" dirty="0" smtClean="0">
                <a:latin typeface="Calibri Light" panose="020F0302020204030204" pitchFamily="34" charset="0"/>
              </a:rPr>
              <a:t>) for dipoles, usually higher for quadrupoles. For both air and water cooled cases, for dc or slow magnets, what needs to be removed is the resistive electrical power, that is R*I^2. For very fast magnets, there are also eddy currents inside the conductor, which are not treated here.</a:t>
            </a:r>
            <a:endParaRPr lang="en-US" dirty="0">
              <a:latin typeface="Calibri Light" panose="020F0302020204030204" pitchFamily="34" charset="0"/>
            </a:endParaRPr>
          </a:p>
          <a:p>
            <a:endParaRPr lang="en-US" sz="800" dirty="0">
              <a:latin typeface="Calibri Light" panose="020F0302020204030204" pitchFamily="34" charset="0"/>
            </a:endParaRPr>
          </a:p>
          <a:p>
            <a:r>
              <a:rPr lang="en-US" dirty="0" smtClean="0">
                <a:latin typeface="Calibri Light" panose="020F0302020204030204" pitchFamily="34" charset="0"/>
              </a:rPr>
              <a:t>The choice of j depends on several factors. For large machines, we look for a balance between an overall optimum of capital + running cost: large coils = large capital cost = low running (electricity) cost, and vice versa.</a:t>
            </a:r>
          </a:p>
          <a:p>
            <a:endParaRPr lang="en-US" sz="800" dirty="0">
              <a:latin typeface="Calibri Light" panose="020F0302020204030204" pitchFamily="34" charset="0"/>
            </a:endParaRPr>
          </a:p>
          <a:p>
            <a:r>
              <a:rPr lang="en-US" dirty="0" smtClean="0">
                <a:latin typeface="Calibri Light" panose="020F0302020204030204" pitchFamily="34" charset="0"/>
              </a:rPr>
              <a:t>In other cases and for single or few magnets that need to be very compact, the current density can be much higher, like tens of A/mm</a:t>
            </a:r>
            <a:r>
              <a:rPr lang="en-US" baseline="30000" dirty="0" smtClean="0">
                <a:latin typeface="Calibri Light" panose="020F0302020204030204" pitchFamily="34" charset="0"/>
              </a:rPr>
              <a:t>2</a:t>
            </a:r>
            <a:r>
              <a:rPr lang="en-US" dirty="0" smtClean="0">
                <a:latin typeface="Calibri Light" panose="020F0302020204030204" pitchFamily="34" charset="0"/>
              </a:rPr>
              <a:t>.</a:t>
            </a:r>
          </a:p>
          <a:p>
            <a:endParaRPr lang="en-US" dirty="0">
              <a:latin typeface="Calibri Light" panose="020F0302020204030204" pitchFamily="34" charset="0"/>
            </a:endParaRPr>
          </a:p>
        </p:txBody>
      </p:sp>
    </p:spTree>
    <p:extLst>
      <p:ext uri="{BB962C8B-B14F-4D97-AF65-F5344CB8AC3E}">
        <p14:creationId xmlns:p14="http://schemas.microsoft.com/office/powerpoint/2010/main" val="8499989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0"/>
              </a:spcBef>
              <a:tabLst>
                <a:tab pos="355977" algn="l"/>
                <a:tab pos="803310" algn="l"/>
              </a:tabLst>
            </a:pPr>
            <a:r>
              <a:rPr lang="en-US" dirty="0" smtClean="0">
                <a:latin typeface="Calibri Light" panose="020F0302020204030204" pitchFamily="34" charset="0"/>
              </a:rPr>
              <a:t>NI	[A]	</a:t>
            </a:r>
            <a:r>
              <a:rPr lang="en-US" dirty="0">
                <a:latin typeface="Calibri Light" panose="020F0302020204030204" pitchFamily="34" charset="0"/>
              </a:rPr>
              <a:t>total (not per pole </a:t>
            </a:r>
            <a:r>
              <a:rPr lang="en-US" dirty="0" smtClean="0">
                <a:latin typeface="Calibri Light" panose="020F0302020204030204" pitchFamily="34" charset="0"/>
              </a:rPr>
              <a:t>) Ampere-turns</a:t>
            </a:r>
          </a:p>
          <a:p>
            <a:pPr>
              <a:spcBef>
                <a:spcPts val="50"/>
              </a:spcBef>
              <a:tabLst>
                <a:tab pos="355977" algn="l"/>
                <a:tab pos="803310" algn="l"/>
              </a:tabLst>
            </a:pPr>
            <a:r>
              <a:rPr lang="en-US" dirty="0" smtClean="0">
                <a:latin typeface="Calibri Light" panose="020F0302020204030204" pitchFamily="34" charset="0"/>
              </a:rPr>
              <a:t>B</a:t>
            </a:r>
            <a:r>
              <a:rPr lang="en-US" dirty="0">
                <a:latin typeface="Calibri Light" panose="020F0302020204030204" pitchFamily="34" charset="0"/>
              </a:rPr>
              <a:t>	</a:t>
            </a:r>
            <a:r>
              <a:rPr lang="en-US" dirty="0" smtClean="0">
                <a:latin typeface="Calibri Light" panose="020F0302020204030204" pitchFamily="34" charset="0"/>
              </a:rPr>
              <a:t>[T]	field in the aperture</a:t>
            </a:r>
          </a:p>
          <a:p>
            <a:pPr>
              <a:spcBef>
                <a:spcPts val="50"/>
              </a:spcBef>
              <a:tabLst>
                <a:tab pos="355977" algn="l"/>
                <a:tab pos="803310" algn="l"/>
              </a:tabLst>
            </a:pPr>
            <a:r>
              <a:rPr lang="en-US" dirty="0" smtClean="0">
                <a:latin typeface="Calibri Light" panose="020F0302020204030204" pitchFamily="34" charset="0"/>
              </a:rPr>
              <a:t>h	[m]	full vertical gap</a:t>
            </a:r>
          </a:p>
          <a:p>
            <a:pPr>
              <a:spcBef>
                <a:spcPts val="50"/>
              </a:spcBef>
              <a:tabLst>
                <a:tab pos="355977" algn="l"/>
                <a:tab pos="803310" algn="l"/>
              </a:tabLst>
            </a:pPr>
            <a:r>
              <a:rPr lang="en-US" dirty="0">
                <a:latin typeface="Symbol" panose="05050102010706020507" pitchFamily="18" charset="2"/>
              </a:rPr>
              <a:t>m</a:t>
            </a:r>
            <a:r>
              <a:rPr lang="en-US" baseline="-25000" dirty="0">
                <a:latin typeface="Calibri Light" panose="020F0302020204030204" pitchFamily="34" charset="0"/>
              </a:rPr>
              <a:t>0</a:t>
            </a:r>
            <a:r>
              <a:rPr lang="en-US" dirty="0">
                <a:latin typeface="Calibri Light" panose="020F0302020204030204" pitchFamily="34" charset="0"/>
              </a:rPr>
              <a:t>	[H/m]	vacuum permeability, 4</a:t>
            </a:r>
            <a:r>
              <a:rPr lang="en-US" dirty="0">
                <a:latin typeface="Symbol" panose="05050102010706020507" pitchFamily="18" charset="2"/>
              </a:rPr>
              <a:t>p</a:t>
            </a:r>
            <a:r>
              <a:rPr lang="en-US" dirty="0">
                <a:latin typeface="Calibri Light" panose="020F0302020204030204" pitchFamily="34" charset="0"/>
              </a:rPr>
              <a:t>∙</a:t>
            </a:r>
            <a:r>
              <a:rPr lang="en-US" dirty="0" smtClean="0">
                <a:latin typeface="Calibri Light" panose="020F0302020204030204" pitchFamily="34" charset="0"/>
              </a:rPr>
              <a:t>10</a:t>
            </a:r>
            <a:r>
              <a:rPr lang="en-US" baseline="30000" dirty="0" smtClean="0">
                <a:latin typeface="Calibri Light" panose="020F0302020204030204" pitchFamily="34" charset="0"/>
              </a:rPr>
              <a:t>-7</a:t>
            </a:r>
            <a:r>
              <a:rPr lang="en-US" dirty="0" smtClean="0">
                <a:latin typeface="Calibri Light" panose="020F0302020204030204" pitchFamily="34" charset="0"/>
              </a:rPr>
              <a:t> H/m</a:t>
            </a:r>
          </a:p>
          <a:p>
            <a:pPr>
              <a:spcBef>
                <a:spcPts val="50"/>
              </a:spcBef>
              <a:tabLst>
                <a:tab pos="355977" algn="l"/>
                <a:tab pos="803310" algn="l"/>
              </a:tabLst>
            </a:pPr>
            <a:r>
              <a:rPr lang="en-US" dirty="0" smtClean="0">
                <a:latin typeface="Symbol" panose="05050102010706020507" pitchFamily="18" charset="2"/>
              </a:rPr>
              <a:t>h</a:t>
            </a:r>
            <a:r>
              <a:rPr lang="en-US" dirty="0" smtClean="0">
                <a:latin typeface="Calibri Light" panose="020F0302020204030204" pitchFamily="34" charset="0"/>
              </a:rPr>
              <a:t>	[/]	magnetic efficiency, ≈0.95-0.98 (depends on iron saturation)</a:t>
            </a:r>
          </a:p>
          <a:p>
            <a:pPr>
              <a:spcBef>
                <a:spcPts val="50"/>
              </a:spcBef>
              <a:tabLst>
                <a:tab pos="355977" algn="l"/>
                <a:tab pos="803310" algn="l"/>
              </a:tabLst>
            </a:pPr>
            <a:r>
              <a:rPr lang="en-US" dirty="0" smtClean="0">
                <a:latin typeface="Calibri Light" panose="020F0302020204030204" pitchFamily="34" charset="0"/>
              </a:rPr>
              <a:t>I	[A]	current</a:t>
            </a:r>
          </a:p>
          <a:p>
            <a:pPr>
              <a:spcBef>
                <a:spcPts val="50"/>
              </a:spcBef>
              <a:tabLst>
                <a:tab pos="355977" algn="l"/>
                <a:tab pos="803310" algn="l"/>
              </a:tabLst>
            </a:pPr>
            <a:r>
              <a:rPr lang="en-US" dirty="0" smtClean="0">
                <a:latin typeface="Calibri Light" panose="020F0302020204030204" pitchFamily="34" charset="0"/>
              </a:rPr>
              <a:t>N	[/]	total (not per pole) number of turns</a:t>
            </a:r>
          </a:p>
          <a:p>
            <a:pPr>
              <a:spcBef>
                <a:spcPts val="50"/>
              </a:spcBef>
              <a:tabLst>
                <a:tab pos="355977" algn="l"/>
                <a:tab pos="803310" algn="l"/>
              </a:tabLst>
            </a:pPr>
            <a:r>
              <a:rPr lang="en-US" dirty="0" smtClean="0">
                <a:latin typeface="Calibri Light" panose="020F0302020204030204" pitchFamily="34" charset="0"/>
              </a:rPr>
              <a:t>R	[</a:t>
            </a:r>
            <a:r>
              <a:rPr lang="en-US" dirty="0" smtClean="0">
                <a:latin typeface="Symbol" panose="05050102010706020507" pitchFamily="18" charset="2"/>
              </a:rPr>
              <a:t>W</a:t>
            </a:r>
            <a:r>
              <a:rPr lang="en-US" dirty="0" smtClean="0">
                <a:latin typeface="Calibri Light" panose="020F0302020204030204" pitchFamily="34" charset="0"/>
              </a:rPr>
              <a:t>]	resistance</a:t>
            </a:r>
          </a:p>
          <a:p>
            <a:pPr>
              <a:spcBef>
                <a:spcPts val="50"/>
              </a:spcBef>
              <a:tabLst>
                <a:tab pos="355977" algn="l"/>
                <a:tab pos="803310" algn="l"/>
              </a:tabLst>
            </a:pPr>
            <a:r>
              <a:rPr lang="en-US" dirty="0" smtClean="0">
                <a:latin typeface="Calibri Light" panose="020F0302020204030204" pitchFamily="34" charset="0"/>
              </a:rPr>
              <a:t>L	[H]	inductance</a:t>
            </a:r>
          </a:p>
          <a:p>
            <a:pPr>
              <a:spcBef>
                <a:spcPts val="50"/>
              </a:spcBef>
              <a:tabLst>
                <a:tab pos="355977" algn="l"/>
                <a:tab pos="803310" algn="l"/>
              </a:tabLst>
            </a:pPr>
            <a:r>
              <a:rPr lang="en-US" dirty="0" smtClean="0">
                <a:latin typeface="Symbol" panose="05050102010706020507" pitchFamily="18" charset="2"/>
              </a:rPr>
              <a:t>r</a:t>
            </a:r>
            <a:r>
              <a:rPr lang="en-US" dirty="0" smtClean="0">
                <a:latin typeface="Calibri Light" panose="020F0302020204030204" pitchFamily="34" charset="0"/>
              </a:rPr>
              <a:t>	[</a:t>
            </a:r>
            <a:r>
              <a:rPr lang="en-US" dirty="0" smtClean="0">
                <a:latin typeface="Symbol" panose="05050102010706020507" pitchFamily="18" charset="2"/>
              </a:rPr>
              <a:t>W</a:t>
            </a:r>
            <a:r>
              <a:rPr lang="en-US" dirty="0" smtClean="0">
                <a:latin typeface="Calibri Light" panose="020F0302020204030204" pitchFamily="34" charset="0"/>
              </a:rPr>
              <a:t>m]	resistivity, </a:t>
            </a:r>
            <a:r>
              <a:rPr lang="en-GB" kern="0" dirty="0">
                <a:latin typeface="Calibri Light" panose="020F0302020204030204" pitchFamily="34" charset="0"/>
              </a:rPr>
              <a:t>1.72∙10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smtClean="0">
                <a:latin typeface="Calibri Light" panose="020F0302020204030204" pitchFamily="34" charset="0"/>
              </a:rPr>
              <a:t>for Cu, 2.65∙10</a:t>
            </a:r>
            <a:r>
              <a:rPr lang="en-GB" kern="0" baseline="30000" dirty="0" smtClean="0">
                <a:latin typeface="Calibri Light" panose="020F0302020204030204" pitchFamily="34" charset="0"/>
              </a:rPr>
              <a:t>-8</a:t>
            </a:r>
            <a:r>
              <a:rPr lang="en-GB" kern="0" dirty="0" smtClean="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smtClean="0">
                <a:latin typeface="Calibri Light" panose="020F0302020204030204" pitchFamily="34" charset="0"/>
              </a:rPr>
              <a:t>for Al, at 20 °C</a:t>
            </a:r>
          </a:p>
          <a:p>
            <a:pPr>
              <a:spcBef>
                <a:spcPts val="50"/>
              </a:spcBef>
              <a:tabLst>
                <a:tab pos="355977" algn="l"/>
                <a:tab pos="803310" algn="l"/>
              </a:tabLst>
            </a:pPr>
            <a:r>
              <a:rPr lang="en-US" dirty="0" err="1" smtClean="0">
                <a:latin typeface="Calibri Light" panose="020F0302020204030204" pitchFamily="34" charset="0"/>
              </a:rPr>
              <a:t>L</a:t>
            </a:r>
            <a:r>
              <a:rPr lang="en-US" baseline="-25000" dirty="0" err="1" smtClean="0">
                <a:latin typeface="Calibri Light" panose="020F0302020204030204" pitchFamily="34" charset="0"/>
              </a:rPr>
              <a:t>turn</a:t>
            </a:r>
            <a:r>
              <a:rPr lang="en-US" dirty="0">
                <a:latin typeface="Calibri Light" panose="020F0302020204030204" pitchFamily="34" charset="0"/>
              </a:rPr>
              <a:t>	</a:t>
            </a:r>
            <a:r>
              <a:rPr lang="en-US" dirty="0" smtClean="0">
                <a:latin typeface="Calibri Light" panose="020F0302020204030204" pitchFamily="34" charset="0"/>
              </a:rPr>
              <a:t>[m]	average length of a coil turn</a:t>
            </a:r>
          </a:p>
          <a:p>
            <a:pPr>
              <a:spcBef>
                <a:spcPts val="50"/>
              </a:spcBef>
              <a:tabLst>
                <a:tab pos="355977" algn="l"/>
                <a:tab pos="803310" algn="l"/>
              </a:tabLst>
            </a:pPr>
            <a:r>
              <a:rPr lang="en-US" dirty="0" err="1" smtClean="0">
                <a:latin typeface="Calibri Light" panose="020F0302020204030204" pitchFamily="34" charset="0"/>
              </a:rPr>
              <a:t>A</a:t>
            </a:r>
            <a:r>
              <a:rPr lang="en-US" baseline="-25000" dirty="0" err="1" smtClean="0">
                <a:latin typeface="Calibri Light" panose="020F0302020204030204" pitchFamily="34" charset="0"/>
              </a:rPr>
              <a:t>cond</a:t>
            </a:r>
            <a:r>
              <a:rPr lang="en-US" dirty="0" smtClean="0">
                <a:latin typeface="Calibri Light" panose="020F0302020204030204" pitchFamily="34" charset="0"/>
              </a:rPr>
              <a:t> 	[m</a:t>
            </a:r>
            <a:r>
              <a:rPr lang="en-US" baseline="30000" dirty="0" smtClean="0">
                <a:latin typeface="Calibri Light" panose="020F0302020204030204" pitchFamily="34" charset="0"/>
              </a:rPr>
              <a:t>2</a:t>
            </a:r>
            <a:r>
              <a:rPr lang="en-US" dirty="0" smtClean="0">
                <a:latin typeface="Calibri Light" panose="020F0302020204030204" pitchFamily="34" charset="0"/>
              </a:rPr>
              <a:t>]	cross section of a single conductor (counting only the metal)</a:t>
            </a:r>
          </a:p>
          <a:p>
            <a:pPr>
              <a:spcBef>
                <a:spcPts val="50"/>
              </a:spcBef>
              <a:tabLst>
                <a:tab pos="355977" algn="l"/>
                <a:tab pos="803310" algn="l"/>
              </a:tabLst>
            </a:pP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[m]	iron length, in 3D (longitudinal direction)</a:t>
            </a:r>
          </a:p>
          <a:p>
            <a:pPr>
              <a:spcBef>
                <a:spcPts val="50"/>
              </a:spcBef>
              <a:tabLst>
                <a:tab pos="355977" algn="l"/>
                <a:tab pos="803310" algn="l"/>
              </a:tabLst>
            </a:pPr>
            <a:r>
              <a:rPr lang="en-US" dirty="0" err="1" smtClean="0">
                <a:latin typeface="Calibri Light" panose="020F0302020204030204" pitchFamily="34" charset="0"/>
              </a:rPr>
              <a:t>w</a:t>
            </a:r>
            <a:r>
              <a:rPr lang="en-US" baseline="-25000" dirty="0" err="1" smtClean="0">
                <a:latin typeface="Calibri Light" panose="020F0302020204030204" pitchFamily="34" charset="0"/>
              </a:rPr>
              <a:t>pole</a:t>
            </a:r>
            <a:r>
              <a:rPr lang="en-US" dirty="0" smtClean="0">
                <a:latin typeface="Calibri Light" panose="020F0302020204030204" pitchFamily="34" charset="0"/>
              </a:rPr>
              <a:t> 	[m]	pole width</a:t>
            </a:r>
          </a:p>
          <a:p>
            <a:pPr>
              <a:tabLst>
                <a:tab pos="355977" algn="l"/>
                <a:tab pos="803310" algn="l"/>
              </a:tabLst>
            </a:pPr>
            <a:endParaRPr lang="en-US" sz="600" baseline="30000" dirty="0">
              <a:latin typeface="Calibri Light" panose="020F0302020204030204" pitchFamily="34" charset="0"/>
            </a:endParaRPr>
          </a:p>
          <a:p>
            <a:r>
              <a:rPr lang="en-US" dirty="0" smtClean="0">
                <a:latin typeface="Calibri Light" panose="020F0302020204030204" pitchFamily="34" charset="0"/>
              </a:rPr>
              <a:t>The </a:t>
            </a:r>
            <a:r>
              <a:rPr lang="en-US" u="sng" dirty="0" smtClean="0">
                <a:latin typeface="Calibri Light" panose="020F0302020204030204" pitchFamily="34" charset="0"/>
              </a:rPr>
              <a:t>Ampere-turns</a:t>
            </a:r>
            <a:r>
              <a:rPr lang="en-US" dirty="0" smtClean="0">
                <a:latin typeface="Calibri Light" panose="020F0302020204030204" pitchFamily="34" charset="0"/>
              </a:rPr>
              <a:t> NI are directly proportional to the field B and the vertical gap h. The formula holds in all cases, with the exception of the window frame layout with windings on both </a:t>
            </a:r>
            <a:r>
              <a:rPr lang="en-US" dirty="0" err="1" smtClean="0">
                <a:latin typeface="Calibri Light" panose="020F0302020204030204" pitchFamily="34" charset="0"/>
              </a:rPr>
              <a:t>backlegs</a:t>
            </a:r>
            <a:r>
              <a:rPr lang="en-US" dirty="0" smtClean="0">
                <a:latin typeface="Calibri Light" panose="020F0302020204030204" pitchFamily="34" charset="0"/>
              </a:rPr>
              <a:t>, where the Ampere-turns need to be doubled. </a:t>
            </a:r>
            <a:r>
              <a:rPr lang="en-US" baseline="0" dirty="0" smtClean="0">
                <a:latin typeface="Calibri Light" panose="020F0302020204030204" pitchFamily="34" charset="0"/>
              </a:rPr>
              <a:t>The </a:t>
            </a:r>
            <a:r>
              <a:rPr lang="en-US" u="sng" baseline="0" dirty="0" smtClean="0">
                <a:latin typeface="Calibri Light" panose="020F0302020204030204" pitchFamily="34" charset="0"/>
              </a:rPr>
              <a:t>resistance</a:t>
            </a:r>
            <a:r>
              <a:rPr lang="en-US" dirty="0" smtClean="0">
                <a:latin typeface="Calibri Light" panose="020F0302020204030204" pitchFamily="34" charset="0"/>
              </a:rPr>
              <a:t> depends on the resistivity </a:t>
            </a:r>
            <a:r>
              <a:rPr lang="en-US" dirty="0" smtClean="0">
                <a:latin typeface="Symbol" panose="05050102010706020507" pitchFamily="18" charset="2"/>
              </a:rPr>
              <a:t>r</a:t>
            </a:r>
            <a:r>
              <a:rPr lang="en-US" dirty="0" smtClean="0">
                <a:latin typeface="Calibri Light" panose="020F0302020204030204" pitchFamily="34" charset="0"/>
              </a:rPr>
              <a:t> of the conductor and its cross section. The </a:t>
            </a:r>
            <a:r>
              <a:rPr lang="en-US" u="sng" dirty="0" smtClean="0">
                <a:latin typeface="Calibri Light" panose="020F0302020204030204" pitchFamily="34" charset="0"/>
              </a:rPr>
              <a:t>inductance</a:t>
            </a:r>
            <a:r>
              <a:rPr lang="en-US" dirty="0" smtClean="0">
                <a:latin typeface="Calibri Light" panose="020F0302020204030204" pitchFamily="34" charset="0"/>
              </a:rPr>
              <a:t> depends quadratically on the number of turns; </a:t>
            </a:r>
            <a:r>
              <a:rPr lang="en-US" dirty="0">
                <a:latin typeface="Calibri Light" panose="020F0302020204030204" pitchFamily="34" charset="0"/>
              </a:rPr>
              <a:t>f</a:t>
            </a:r>
            <a:r>
              <a:rPr lang="en-US" dirty="0" smtClean="0">
                <a:latin typeface="Calibri Light" panose="020F0302020204030204" pitchFamily="34" charset="0"/>
              </a:rPr>
              <a:t>or the same gap, L is larger for a wider pole.</a:t>
            </a:r>
          </a:p>
          <a:p>
            <a:endParaRPr lang="en-US" baseline="0" dirty="0" smtClean="0">
              <a:solidFill>
                <a:srgbClr val="FF0000"/>
              </a:solidFill>
              <a:latin typeface="Calibri Light" panose="020F0302020204030204" pitchFamily="34" charset="0"/>
            </a:endParaRPr>
          </a:p>
          <a:p>
            <a:endParaRPr lang="en-US" baseline="0" dirty="0" smtClean="0">
              <a:solidFill>
                <a:srgbClr val="FF0000"/>
              </a:solidFill>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9687768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0"/>
              </a:spcBef>
              <a:tabLst>
                <a:tab pos="355977" algn="l"/>
                <a:tab pos="803310" algn="l"/>
              </a:tabLst>
            </a:pPr>
            <a:r>
              <a:rPr lang="en-US" dirty="0" smtClean="0">
                <a:latin typeface="Calibri Light" panose="020F0302020204030204" pitchFamily="34" charset="0"/>
              </a:rPr>
              <a:t>V</a:t>
            </a:r>
            <a:r>
              <a:rPr lang="en-US" dirty="0">
                <a:latin typeface="Calibri Light" panose="020F0302020204030204" pitchFamily="34" charset="0"/>
              </a:rPr>
              <a:t>	</a:t>
            </a:r>
            <a:r>
              <a:rPr lang="en-US" dirty="0" smtClean="0">
                <a:latin typeface="Calibri Light" panose="020F0302020204030204" pitchFamily="34" charset="0"/>
              </a:rPr>
              <a:t>[V]</a:t>
            </a:r>
            <a:r>
              <a:rPr lang="en-US" dirty="0">
                <a:latin typeface="Calibri Light" panose="020F0302020204030204" pitchFamily="34" charset="0"/>
              </a:rPr>
              <a:t>	</a:t>
            </a:r>
            <a:r>
              <a:rPr lang="en-US" dirty="0" smtClean="0">
                <a:latin typeface="Calibri Light" panose="020F0302020204030204" pitchFamily="34" charset="0"/>
              </a:rPr>
              <a:t>voltage</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dI</a:t>
            </a:r>
            <a:r>
              <a:rPr lang="en-US" dirty="0" smtClean="0">
                <a:latin typeface="Calibri Light" panose="020F0302020204030204" pitchFamily="34" charset="0"/>
              </a:rPr>
              <a:t>/</a:t>
            </a:r>
            <a:r>
              <a:rPr lang="en-US" dirty="0" err="1" smtClean="0">
                <a:latin typeface="Calibri Light" panose="020F0302020204030204" pitchFamily="34" charset="0"/>
              </a:rPr>
              <a:t>dt</a:t>
            </a:r>
            <a:r>
              <a:rPr lang="en-US" dirty="0">
                <a:latin typeface="Calibri Light" panose="020F0302020204030204" pitchFamily="34" charset="0"/>
              </a:rPr>
              <a:t>	</a:t>
            </a:r>
            <a:r>
              <a:rPr lang="en-US" dirty="0" smtClean="0">
                <a:latin typeface="Calibri Light" panose="020F0302020204030204" pitchFamily="34" charset="0"/>
              </a:rPr>
              <a:t>[A/s]</a:t>
            </a:r>
            <a:r>
              <a:rPr lang="en-US" dirty="0">
                <a:latin typeface="Calibri Light" panose="020F0302020204030204" pitchFamily="34" charset="0"/>
              </a:rPr>
              <a:t>	</a:t>
            </a:r>
            <a:r>
              <a:rPr lang="en-US" dirty="0" smtClean="0">
                <a:latin typeface="Calibri Light" panose="020F0302020204030204" pitchFamily="34" charset="0"/>
              </a:rPr>
              <a:t>current ramp rate</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P</a:t>
            </a:r>
            <a:r>
              <a:rPr lang="en-US" baseline="-25000" dirty="0" err="1" smtClean="0">
                <a:latin typeface="Calibri Light" panose="020F0302020204030204" pitchFamily="34" charset="0"/>
              </a:rPr>
              <a:t>rms</a:t>
            </a:r>
            <a:r>
              <a:rPr lang="en-US" dirty="0">
                <a:latin typeface="Calibri Light" panose="020F0302020204030204" pitchFamily="34" charset="0"/>
              </a:rPr>
              <a:t>	</a:t>
            </a:r>
            <a:r>
              <a:rPr lang="en-US" dirty="0" smtClean="0">
                <a:latin typeface="Calibri Light" panose="020F0302020204030204" pitchFamily="34" charset="0"/>
              </a:rPr>
              <a:t>[W]</a:t>
            </a:r>
            <a:r>
              <a:rPr lang="en-US" dirty="0">
                <a:latin typeface="Calibri Light" panose="020F0302020204030204" pitchFamily="34" charset="0"/>
              </a:rPr>
              <a:t>	</a:t>
            </a:r>
            <a:r>
              <a:rPr lang="en-US" dirty="0" smtClean="0">
                <a:latin typeface="Calibri Light" panose="020F0302020204030204" pitchFamily="34" charset="0"/>
              </a:rPr>
              <a:t>resistive power (</a:t>
            </a:r>
            <a:r>
              <a:rPr lang="en-US" dirty="0" err="1" smtClean="0">
                <a:latin typeface="Calibri Light" panose="020F0302020204030204" pitchFamily="34" charset="0"/>
              </a:rPr>
              <a:t>rms</a:t>
            </a:r>
            <a:r>
              <a:rPr lang="en-US" dirty="0" smtClean="0">
                <a:latin typeface="Calibri Light" panose="020F0302020204030204" pitchFamily="34" charset="0"/>
              </a:rPr>
              <a:t>)</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j</a:t>
            </a:r>
            <a:r>
              <a:rPr lang="en-US" baseline="-25000" dirty="0" err="1">
                <a:latin typeface="Calibri Light" panose="020F0302020204030204" pitchFamily="34" charset="0"/>
              </a:rPr>
              <a:t>r</a:t>
            </a:r>
            <a:r>
              <a:rPr lang="en-US" baseline="-25000" dirty="0" err="1" smtClean="0">
                <a:latin typeface="Calibri Light" panose="020F0302020204030204" pitchFamily="34" charset="0"/>
              </a:rPr>
              <a:t>ms</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[A/m</a:t>
            </a:r>
            <a:r>
              <a:rPr lang="en-US" baseline="30000" dirty="0" smtClean="0">
                <a:latin typeface="Calibri Light" panose="020F0302020204030204" pitchFamily="34" charset="0"/>
              </a:rPr>
              <a:t>2</a:t>
            </a:r>
            <a:r>
              <a:rPr lang="en-US" dirty="0">
                <a:latin typeface="Calibri Light" panose="020F0302020204030204" pitchFamily="34" charset="0"/>
              </a:rPr>
              <a:t>]	</a:t>
            </a:r>
            <a:r>
              <a:rPr lang="en-US" dirty="0" smtClean="0">
                <a:latin typeface="Calibri Light" panose="020F0302020204030204" pitchFamily="34" charset="0"/>
              </a:rPr>
              <a:t>current density (</a:t>
            </a:r>
            <a:r>
              <a:rPr lang="en-US" dirty="0" err="1" smtClean="0">
                <a:latin typeface="Calibri Light" panose="020F0302020204030204" pitchFamily="34" charset="0"/>
              </a:rPr>
              <a:t>rms</a:t>
            </a:r>
            <a:r>
              <a:rPr lang="en-US" dirty="0" smtClean="0">
                <a:latin typeface="Calibri Light" panose="020F0302020204030204" pitchFamily="34" charset="0"/>
              </a:rPr>
              <a:t>)</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V</a:t>
            </a:r>
            <a:r>
              <a:rPr lang="en-US" baseline="-25000" dirty="0" err="1" smtClean="0">
                <a:latin typeface="Calibri Light" panose="020F0302020204030204" pitchFamily="34" charset="0"/>
              </a:rPr>
              <a:t>cond</a:t>
            </a:r>
            <a:r>
              <a:rPr lang="en-US" dirty="0">
                <a:latin typeface="Calibri Light" panose="020F0302020204030204" pitchFamily="34" charset="0"/>
              </a:rPr>
              <a:t>	[</a:t>
            </a:r>
            <a:r>
              <a:rPr lang="en-US" dirty="0" smtClean="0">
                <a:latin typeface="Calibri Light" panose="020F0302020204030204" pitchFamily="34" charset="0"/>
              </a:rPr>
              <a:t>m</a:t>
            </a:r>
            <a:r>
              <a:rPr lang="en-US" baseline="30000" dirty="0" smtClean="0">
                <a:latin typeface="Calibri Light" panose="020F0302020204030204" pitchFamily="34" charset="0"/>
              </a:rPr>
              <a:t>3</a:t>
            </a:r>
            <a:r>
              <a:rPr lang="en-US" dirty="0" smtClean="0">
                <a:latin typeface="Calibri Light" panose="020F0302020204030204" pitchFamily="34" charset="0"/>
              </a:rPr>
              <a:t>]</a:t>
            </a:r>
            <a:r>
              <a:rPr lang="en-US" dirty="0">
                <a:latin typeface="Calibri Light" panose="020F0302020204030204" pitchFamily="34" charset="0"/>
              </a:rPr>
              <a:t>	</a:t>
            </a:r>
            <a:r>
              <a:rPr lang="en-US" dirty="0" smtClean="0">
                <a:latin typeface="Calibri Light" panose="020F0302020204030204" pitchFamily="34" charset="0"/>
              </a:rPr>
              <a:t>volume of conductor</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E</a:t>
            </a:r>
            <a:r>
              <a:rPr lang="en-US" baseline="-25000" dirty="0" err="1" smtClean="0">
                <a:latin typeface="Calibri Light" panose="020F0302020204030204" pitchFamily="34" charset="0"/>
              </a:rPr>
              <a:t>m</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[J]</a:t>
            </a:r>
            <a:r>
              <a:rPr lang="en-US" dirty="0">
                <a:latin typeface="Calibri Light" panose="020F0302020204030204" pitchFamily="34" charset="0"/>
              </a:rPr>
              <a:t>	</a:t>
            </a:r>
            <a:r>
              <a:rPr lang="en-US" dirty="0" smtClean="0">
                <a:latin typeface="Calibri Light" panose="020F0302020204030204" pitchFamily="34" charset="0"/>
              </a:rPr>
              <a:t>magnetic stored energy</a:t>
            </a:r>
            <a:endParaRPr lang="en-US" dirty="0">
              <a:latin typeface="Calibri Light" panose="020F0302020204030204" pitchFamily="34" charset="0"/>
            </a:endParaRPr>
          </a:p>
          <a:p>
            <a:pPr>
              <a:tabLst>
                <a:tab pos="355977" algn="l"/>
                <a:tab pos="803310"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u="sng" dirty="0" smtClean="0">
                <a:latin typeface="Calibri Light" panose="020F0302020204030204" pitchFamily="34" charset="0"/>
              </a:rPr>
              <a:t>voltag</a:t>
            </a:r>
            <a:r>
              <a:rPr lang="en-US" u="sng" dirty="0">
                <a:latin typeface="Calibri Light" panose="020F0302020204030204" pitchFamily="34" charset="0"/>
              </a:rPr>
              <a:t>e</a:t>
            </a:r>
            <a:r>
              <a:rPr lang="en-US" dirty="0" smtClean="0">
                <a:latin typeface="Calibri Light" panose="020F0302020204030204" pitchFamily="34" charset="0"/>
              </a:rPr>
              <a:t> has a resistive and an inductive part. In cycled magnets, often the inductive voltage is larger than the resistive one.</a:t>
            </a:r>
            <a:endParaRPr lang="en-US" dirty="0">
              <a:latin typeface="Calibri Light" panose="020F0302020204030204" pitchFamily="34" charset="0"/>
            </a:endParaRPr>
          </a:p>
          <a:p>
            <a:r>
              <a:rPr lang="en-US" dirty="0">
                <a:latin typeface="Calibri Light" panose="020F0302020204030204" pitchFamily="34" charset="0"/>
              </a:rPr>
              <a:t>The </a:t>
            </a:r>
            <a:r>
              <a:rPr lang="en-US" u="sng" dirty="0" smtClean="0">
                <a:latin typeface="Calibri Light" panose="020F0302020204030204" pitchFamily="34" charset="0"/>
              </a:rPr>
              <a:t>resistive power</a:t>
            </a:r>
            <a:r>
              <a:rPr lang="en-US" dirty="0">
                <a:latin typeface="Calibri Light" panose="020F0302020204030204" pitchFamily="34" charset="0"/>
              </a:rPr>
              <a:t> </a:t>
            </a:r>
            <a:r>
              <a:rPr lang="en-US" dirty="0" smtClean="0">
                <a:latin typeface="Calibri Light" panose="020F0302020204030204" pitchFamily="34" charset="0"/>
              </a:rPr>
              <a:t>is usually looked at in </a:t>
            </a:r>
            <a:r>
              <a:rPr lang="en-US" dirty="0" err="1" smtClean="0">
                <a:latin typeface="Calibri Light" panose="020F0302020204030204" pitchFamily="34" charset="0"/>
              </a:rPr>
              <a:t>rms</a:t>
            </a:r>
            <a:r>
              <a:rPr lang="en-US" dirty="0" smtClean="0">
                <a:latin typeface="Calibri Light" panose="020F0302020204030204" pitchFamily="34" charset="0"/>
              </a:rPr>
              <a:t> terms. The </a:t>
            </a:r>
            <a:r>
              <a:rPr lang="en-US" dirty="0">
                <a:latin typeface="Calibri Light" panose="020F0302020204030204" pitchFamily="34" charset="0"/>
              </a:rPr>
              <a:t>formula can be used </a:t>
            </a:r>
            <a:r>
              <a:rPr lang="en-US" dirty="0" smtClean="0">
                <a:latin typeface="Calibri Light" panose="020F0302020204030204" pitchFamily="34" charset="0"/>
              </a:rPr>
              <a:t>also for </a:t>
            </a:r>
            <a:r>
              <a:rPr lang="en-US" dirty="0">
                <a:latin typeface="Calibri Light" panose="020F0302020204030204" pitchFamily="34" charset="0"/>
              </a:rPr>
              <a:t>the peak </a:t>
            </a:r>
            <a:r>
              <a:rPr lang="en-US" dirty="0" smtClean="0">
                <a:latin typeface="Calibri Light" panose="020F0302020204030204" pitchFamily="34" charset="0"/>
              </a:rPr>
              <a:t>power, just with the peak current instead of the </a:t>
            </a:r>
            <a:r>
              <a:rPr lang="en-US" dirty="0" err="1" smtClean="0">
                <a:latin typeface="Calibri Light" panose="020F0302020204030204" pitchFamily="34" charset="0"/>
              </a:rPr>
              <a:t>rms</a:t>
            </a:r>
            <a:r>
              <a:rPr lang="en-US" dirty="0" smtClean="0">
                <a:latin typeface="Calibri Light" panose="020F0302020204030204" pitchFamily="34" charset="0"/>
              </a:rPr>
              <a:t> one. For a given coil size, the power scales linearly with the field B, the gap h and the current density j. </a:t>
            </a:r>
            <a:endParaRPr lang="en-US" dirty="0">
              <a:latin typeface="Calibri Light" panose="020F0302020204030204" pitchFamily="34" charset="0"/>
            </a:endParaRPr>
          </a:p>
          <a:p>
            <a:r>
              <a:rPr lang="en-US" dirty="0">
                <a:latin typeface="Calibri Light" panose="020F0302020204030204" pitchFamily="34" charset="0"/>
              </a:rPr>
              <a:t>The </a:t>
            </a:r>
            <a:r>
              <a:rPr lang="en-US" u="sng" dirty="0" smtClean="0">
                <a:latin typeface="Calibri Light" panose="020F0302020204030204" pitchFamily="34" charset="0"/>
              </a:rPr>
              <a:t>magnetic stored energy</a:t>
            </a:r>
            <a:r>
              <a:rPr lang="en-US" dirty="0" smtClean="0">
                <a:latin typeface="Calibri Light" panose="020F0302020204030204" pitchFamily="34" charset="0"/>
              </a:rPr>
              <a:t> could be computed also from the energy per unit volume (B</a:t>
            </a:r>
            <a:r>
              <a:rPr lang="en-US" baseline="30000" dirty="0" smtClean="0">
                <a:latin typeface="Calibri Light" panose="020F0302020204030204" pitchFamily="34" charset="0"/>
              </a:rPr>
              <a:t>2</a:t>
            </a:r>
            <a:r>
              <a:rPr lang="en-US" dirty="0" smtClean="0">
                <a:latin typeface="Calibri Light" panose="020F0302020204030204" pitchFamily="34" charset="0"/>
              </a:rPr>
              <a:t>)/(2</a:t>
            </a:r>
            <a:r>
              <a:rPr lang="en-US" dirty="0" smtClean="0">
                <a:latin typeface="Symbol" panose="05050102010706020507" pitchFamily="18" charset="2"/>
              </a:rPr>
              <a:t>m</a:t>
            </a:r>
            <a:r>
              <a:rPr lang="en-US" dirty="0" smtClean="0">
                <a:latin typeface="Calibri Light" panose="020F0302020204030204" pitchFamily="34" charset="0"/>
              </a:rPr>
              <a:t>). Since the permeability is usually quite high in the yoke, the magnetic energy is basically all stored in the air volume.</a:t>
            </a:r>
          </a:p>
          <a:p>
            <a:endParaRPr lang="en-US" dirty="0">
              <a:latin typeface="Calibri Light" panose="020F0302020204030204" pitchFamily="34" charset="0"/>
            </a:endParaRPr>
          </a:p>
          <a:p>
            <a:r>
              <a:rPr lang="en-US" dirty="0" smtClean="0">
                <a:latin typeface="Calibri Light" panose="020F0302020204030204" pitchFamily="34" charset="0"/>
              </a:rPr>
              <a:t>In their more general form, these equations hold also for other magnets, not just dipoles.</a:t>
            </a:r>
            <a:endParaRPr lang="en-US" dirty="0">
              <a:latin typeface="Calibri Light" panose="020F0302020204030204" pitchFamily="34" charset="0"/>
            </a:endParaRPr>
          </a:p>
        </p:txBody>
      </p:sp>
    </p:spTree>
    <p:extLst>
      <p:ext uri="{BB962C8B-B14F-4D97-AF65-F5344CB8AC3E}">
        <p14:creationId xmlns:p14="http://schemas.microsoft.com/office/powerpoint/2010/main" val="19835784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0"/>
              </a:spcBef>
              <a:tabLst>
                <a:tab pos="355977" algn="l"/>
                <a:tab pos="803310" algn="l"/>
              </a:tabLst>
            </a:pPr>
            <a:r>
              <a:rPr lang="en-US" dirty="0" smtClean="0">
                <a:latin typeface="Calibri Light" panose="020F0302020204030204" pitchFamily="34" charset="0"/>
              </a:rPr>
              <a:t>Technical units are used in these formulae, taken from [2].</a:t>
            </a:r>
          </a:p>
          <a:p>
            <a:pPr>
              <a:spcBef>
                <a:spcPts val="50"/>
              </a:spcBef>
              <a:tabLst>
                <a:tab pos="355977" algn="l"/>
                <a:tab pos="803310" algn="l"/>
              </a:tabLst>
            </a:pPr>
            <a:r>
              <a:rPr lang="en-US" dirty="0">
                <a:latin typeface="Calibri Light" panose="020F0302020204030204" pitchFamily="34" charset="0"/>
              </a:rPr>
              <a:t>P	[kW]	power to be dissipated, that is, </a:t>
            </a:r>
            <a:r>
              <a:rPr lang="en-US" dirty="0" err="1">
                <a:latin typeface="Calibri Light" panose="020F0302020204030204" pitchFamily="34" charset="0"/>
              </a:rPr>
              <a:t>P</a:t>
            </a:r>
            <a:r>
              <a:rPr lang="en-US" baseline="-25000" dirty="0" err="1">
                <a:latin typeface="Calibri Light" panose="020F0302020204030204" pitchFamily="34" charset="0"/>
              </a:rPr>
              <a:t>rms</a:t>
            </a:r>
            <a:r>
              <a:rPr lang="en-US" dirty="0">
                <a:latin typeface="Calibri Light" panose="020F0302020204030204" pitchFamily="34" charset="0"/>
              </a:rPr>
              <a:t> in most cases</a:t>
            </a:r>
          </a:p>
          <a:p>
            <a:pPr>
              <a:spcBef>
                <a:spcPts val="50"/>
              </a:spcBef>
              <a:tabLst>
                <a:tab pos="355977" algn="l"/>
                <a:tab pos="803310" algn="l"/>
              </a:tabLst>
            </a:pPr>
            <a:r>
              <a:rPr lang="en-US" dirty="0">
                <a:latin typeface="Symbol" panose="05050102010706020507" pitchFamily="18" charset="2"/>
              </a:rPr>
              <a:t>D</a:t>
            </a:r>
            <a:r>
              <a:rPr lang="en-US" dirty="0">
                <a:latin typeface="Calibri Light" panose="020F0302020204030204" pitchFamily="34" charset="0"/>
              </a:rPr>
              <a:t>T	[°C]	water temperature increase between inlet and outlet</a:t>
            </a:r>
          </a:p>
          <a:p>
            <a:pPr>
              <a:spcBef>
                <a:spcPts val="50"/>
              </a:spcBef>
              <a:tabLst>
                <a:tab pos="355977" algn="l"/>
                <a:tab pos="803310" algn="l"/>
              </a:tabLst>
            </a:pPr>
            <a:r>
              <a:rPr lang="en-US" dirty="0">
                <a:latin typeface="Calibri Light" panose="020F0302020204030204" pitchFamily="34" charset="0"/>
              </a:rPr>
              <a:t>		typically up to 30 °C, in many cases lower</a:t>
            </a:r>
          </a:p>
          <a:p>
            <a:pPr>
              <a:spcBef>
                <a:spcPts val="50"/>
              </a:spcBef>
              <a:tabLst>
                <a:tab pos="355977" algn="l"/>
                <a:tab pos="803310" algn="l"/>
              </a:tabLst>
            </a:pPr>
            <a:r>
              <a:rPr lang="en-US" dirty="0" err="1" smtClean="0">
                <a:latin typeface="Calibri Light" panose="020F0302020204030204" pitchFamily="34" charset="0"/>
              </a:rPr>
              <a:t>Q</a:t>
            </a:r>
            <a:r>
              <a:rPr lang="en-US" baseline="-25000" dirty="0" err="1" smtClean="0">
                <a:latin typeface="Calibri Light" panose="020F0302020204030204" pitchFamily="34" charset="0"/>
              </a:rPr>
              <a:t>tot</a:t>
            </a:r>
            <a:r>
              <a:rPr lang="en-US" dirty="0">
                <a:latin typeface="Calibri Light" panose="020F0302020204030204" pitchFamily="34" charset="0"/>
              </a:rPr>
              <a:t>	</a:t>
            </a:r>
            <a:r>
              <a:rPr lang="en-US" dirty="0" smtClean="0">
                <a:latin typeface="Calibri Light" panose="020F0302020204030204" pitchFamily="34" charset="0"/>
              </a:rPr>
              <a:t>[l/min]</a:t>
            </a:r>
            <a:r>
              <a:rPr lang="en-US" dirty="0">
                <a:latin typeface="Calibri Light" panose="020F0302020204030204" pitchFamily="34" charset="0"/>
              </a:rPr>
              <a:t>	</a:t>
            </a:r>
            <a:r>
              <a:rPr lang="en-US" dirty="0" smtClean="0">
                <a:latin typeface="Calibri Light" panose="020F0302020204030204" pitchFamily="34" charset="0"/>
              </a:rPr>
              <a:t>total </a:t>
            </a:r>
            <a:r>
              <a:rPr lang="en-US" dirty="0">
                <a:latin typeface="Calibri Light" panose="020F0302020204030204" pitchFamily="34" charset="0"/>
              </a:rPr>
              <a:t>(not per hydraulic </a:t>
            </a:r>
            <a:r>
              <a:rPr lang="en-US" dirty="0" smtClean="0">
                <a:latin typeface="Calibri Light" panose="020F0302020204030204" pitchFamily="34" charset="0"/>
              </a:rPr>
              <a:t>circuit) flow rate</a:t>
            </a:r>
          </a:p>
          <a:p>
            <a:pPr>
              <a:spcBef>
                <a:spcPts val="50"/>
              </a:spcBef>
              <a:tabLst>
                <a:tab pos="355977" algn="l"/>
                <a:tab pos="803310" algn="l"/>
              </a:tabLst>
            </a:pPr>
            <a:r>
              <a:rPr lang="en-US" dirty="0">
                <a:latin typeface="Calibri Light" panose="020F0302020204030204" pitchFamily="34" charset="0"/>
              </a:rPr>
              <a:t>Q	[l/min]	flow rate per hydraulic circuit</a:t>
            </a:r>
          </a:p>
          <a:p>
            <a:pPr>
              <a:spcBef>
                <a:spcPts val="50"/>
              </a:spcBef>
              <a:tabLst>
                <a:tab pos="355977" algn="l"/>
                <a:tab pos="803310" algn="l"/>
              </a:tabLst>
            </a:pPr>
            <a:r>
              <a:rPr lang="en-US" dirty="0" err="1" smtClean="0">
                <a:latin typeface="Calibri Light" panose="020F0302020204030204" pitchFamily="34" charset="0"/>
              </a:rPr>
              <a:t>N</a:t>
            </a:r>
            <a:r>
              <a:rPr lang="en-US" baseline="-25000" dirty="0" err="1" smtClean="0">
                <a:latin typeface="Calibri Light" panose="020F0302020204030204" pitchFamily="34" charset="0"/>
              </a:rPr>
              <a:t>hydr</a:t>
            </a:r>
            <a:r>
              <a:rPr lang="en-US" dirty="0" smtClean="0">
                <a:latin typeface="Calibri Light" panose="020F0302020204030204" pitchFamily="34" charset="0"/>
              </a:rPr>
              <a:t> 	[/]	number of hydraulic circuits in parallel</a:t>
            </a:r>
            <a:endParaRPr lang="en-US" dirty="0">
              <a:latin typeface="Calibri Light" panose="020F0302020204030204" pitchFamily="34" charset="0"/>
            </a:endParaRPr>
          </a:p>
          <a:p>
            <a:pPr>
              <a:spcBef>
                <a:spcPts val="50"/>
              </a:spcBef>
              <a:tabLst>
                <a:tab pos="355977" algn="l"/>
                <a:tab pos="803310" algn="l"/>
              </a:tabLst>
            </a:pPr>
            <a:r>
              <a:rPr lang="en-US" dirty="0" smtClean="0">
                <a:latin typeface="Calibri Light" panose="020F0302020204030204" pitchFamily="34" charset="0"/>
              </a:rPr>
              <a:t>v	[m/s]	water velocity; for Cu conductor, typically &lt; 3 m/s to avoid 			erosion problems, which could start already at 1.5 m/s </a:t>
            </a:r>
          </a:p>
          <a:p>
            <a:pPr>
              <a:spcBef>
                <a:spcPts val="50"/>
              </a:spcBef>
              <a:tabLst>
                <a:tab pos="355977" algn="l"/>
                <a:tab pos="803310" algn="l"/>
              </a:tabLst>
            </a:pPr>
            <a:r>
              <a:rPr lang="en-US" dirty="0" smtClean="0">
                <a:latin typeface="Calibri Light" panose="020F0302020204030204" pitchFamily="34" charset="0"/>
              </a:rPr>
              <a:t>d 	[mm]	diameter of the cooling duct</a:t>
            </a:r>
          </a:p>
          <a:p>
            <a:pPr>
              <a:spcBef>
                <a:spcPts val="50"/>
              </a:spcBef>
              <a:tabLst>
                <a:tab pos="355977" algn="l"/>
                <a:tab pos="803310" algn="l"/>
              </a:tabLst>
            </a:pPr>
            <a:r>
              <a:rPr lang="en-US" dirty="0" smtClean="0">
                <a:latin typeface="Calibri Light" panose="020F0302020204030204" pitchFamily="34" charset="0"/>
              </a:rPr>
              <a:t>Re</a:t>
            </a:r>
            <a:r>
              <a:rPr lang="en-US" dirty="0">
                <a:latin typeface="Calibri Light" panose="020F0302020204030204" pitchFamily="34" charset="0"/>
              </a:rPr>
              <a:t>	</a:t>
            </a:r>
            <a:r>
              <a:rPr lang="en-US" dirty="0" smtClean="0">
                <a:latin typeface="Calibri Light" panose="020F0302020204030204" pitchFamily="34" charset="0"/>
              </a:rPr>
              <a:t>[/]</a:t>
            </a:r>
            <a:r>
              <a:rPr lang="en-US" dirty="0">
                <a:latin typeface="Calibri Light" panose="020F0302020204030204" pitchFamily="34" charset="0"/>
              </a:rPr>
              <a:t>	</a:t>
            </a:r>
            <a:r>
              <a:rPr lang="en-US" dirty="0" smtClean="0">
                <a:latin typeface="Calibri Light" panose="020F0302020204030204" pitchFamily="34" charset="0"/>
              </a:rPr>
              <a:t>Reynolds number, typically 2000 &lt; Re &lt; 10</a:t>
            </a:r>
            <a:r>
              <a:rPr lang="en-US" baseline="30000" dirty="0" smtClean="0">
                <a:latin typeface="Calibri Light" panose="020F0302020204030204" pitchFamily="34" charset="0"/>
              </a:rPr>
              <a:t>5</a:t>
            </a:r>
            <a:r>
              <a:rPr lang="en-US" dirty="0" smtClean="0">
                <a:latin typeface="Calibri Light" panose="020F0302020204030204" pitchFamily="34" charset="0"/>
              </a:rPr>
              <a:t>, to have moderately 		turbulent flow</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Symbol" panose="05050102010706020507" pitchFamily="18" charset="2"/>
              </a:rPr>
              <a:t>D</a:t>
            </a:r>
            <a:r>
              <a:rPr lang="en-US" dirty="0" err="1" smtClean="0">
                <a:latin typeface="Calibri Light" panose="020F0302020204030204" pitchFamily="34" charset="0"/>
              </a:rPr>
              <a:t>p</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[bar]</a:t>
            </a:r>
            <a:r>
              <a:rPr lang="en-US" dirty="0">
                <a:latin typeface="Calibri Light" panose="020F0302020204030204" pitchFamily="34" charset="0"/>
              </a:rPr>
              <a:t>	</a:t>
            </a:r>
            <a:r>
              <a:rPr lang="en-US" dirty="0" smtClean="0">
                <a:latin typeface="Calibri Light" panose="020F0302020204030204" pitchFamily="34" charset="0"/>
              </a:rPr>
              <a:t>pressure drop, typically around 10 bar</a:t>
            </a:r>
          </a:p>
          <a:p>
            <a:pPr>
              <a:spcBef>
                <a:spcPts val="50"/>
              </a:spcBef>
              <a:tabLst>
                <a:tab pos="355977" algn="l"/>
                <a:tab pos="803310" algn="l"/>
              </a:tabLst>
            </a:pPr>
            <a:r>
              <a:rPr lang="en-US" dirty="0" err="1" smtClean="0">
                <a:latin typeface="Calibri Light" panose="020F0302020204030204" pitchFamily="34" charset="0"/>
              </a:rPr>
              <a:t>L</a:t>
            </a:r>
            <a:r>
              <a:rPr lang="en-US" baseline="-25000" dirty="0" err="1" smtClean="0">
                <a:latin typeface="Calibri Light" panose="020F0302020204030204" pitchFamily="34" charset="0"/>
              </a:rPr>
              <a:t>hydr</a:t>
            </a:r>
            <a:r>
              <a:rPr lang="en-US" dirty="0" smtClean="0">
                <a:latin typeface="Calibri Light" panose="020F0302020204030204" pitchFamily="34" charset="0"/>
              </a:rPr>
              <a:t>	[m]	length of each hydraulic circuit in parallel</a:t>
            </a:r>
          </a:p>
          <a:p>
            <a:pPr>
              <a:spcBef>
                <a:spcPts val="50"/>
              </a:spcBef>
              <a:tabLst>
                <a:tab pos="355977" algn="l"/>
                <a:tab pos="803310" algn="l"/>
              </a:tabLst>
            </a:pPr>
            <a:r>
              <a:rPr lang="en-US" dirty="0">
                <a:latin typeface="Calibri Light" panose="020F0302020204030204" pitchFamily="34" charset="0"/>
              </a:rPr>
              <a:t>	</a:t>
            </a:r>
            <a:r>
              <a:rPr lang="en-US" dirty="0" smtClean="0">
                <a:latin typeface="Calibri Light" panose="020F0302020204030204" pitchFamily="34" charset="0"/>
              </a:rPr>
              <a:t>	this can be different from </a:t>
            </a:r>
            <a:r>
              <a:rPr lang="en-US" dirty="0" err="1" smtClean="0">
                <a:latin typeface="Calibri Light" panose="020F0302020204030204" pitchFamily="34" charset="0"/>
              </a:rPr>
              <a:t>NL</a:t>
            </a:r>
            <a:r>
              <a:rPr lang="en-US" baseline="-25000" dirty="0" err="1" smtClean="0">
                <a:latin typeface="Calibri Light" panose="020F0302020204030204" pitchFamily="34" charset="0"/>
              </a:rPr>
              <a:t>turn</a:t>
            </a:r>
            <a:r>
              <a:rPr lang="en-US" dirty="0" smtClean="0">
                <a:latin typeface="Calibri Light" panose="020F0302020204030204" pitchFamily="34" charset="0"/>
              </a:rPr>
              <a:t>, as there could be a difference 		between electrical and hydraulic circuits, with for example 			sub-coils all electrically in series, but hydraulically in parallel</a:t>
            </a:r>
            <a:endParaRPr lang="en-US" dirty="0">
              <a:latin typeface="Calibri Light" panose="020F0302020204030204" pitchFamily="34" charset="0"/>
            </a:endParaRPr>
          </a:p>
          <a:p>
            <a:pPr>
              <a:tabLst>
                <a:tab pos="355977" algn="l"/>
                <a:tab pos="803310" algn="l"/>
              </a:tabLst>
            </a:pPr>
            <a:endParaRPr lang="en-US" sz="600" baseline="30000" dirty="0">
              <a:latin typeface="Calibri Light" panose="020F0302020204030204" pitchFamily="34" charset="0"/>
            </a:endParaRPr>
          </a:p>
          <a:p>
            <a:r>
              <a:rPr lang="en-US" dirty="0" smtClean="0">
                <a:latin typeface="Calibri Light" panose="020F0302020204030204" pitchFamily="34" charset="0"/>
              </a:rPr>
              <a:t>The expressions are valid for water at around 40 °C. Other formulae are also used, see for ex. [4] and [6].</a:t>
            </a:r>
          </a:p>
          <a:p>
            <a:endParaRPr lang="en-US" dirty="0">
              <a:latin typeface="Calibri Light" panose="020F0302020204030204" pitchFamily="34" charset="0"/>
            </a:endParaRPr>
          </a:p>
          <a:p>
            <a:pPr>
              <a:defRPr/>
            </a:pPr>
            <a:r>
              <a:rPr lang="en-US" dirty="0" smtClean="0">
                <a:latin typeface="Calibri Light" panose="020F0302020204030204" pitchFamily="34" charset="0"/>
              </a:rPr>
              <a:t>Also in this case, the </a:t>
            </a:r>
            <a:r>
              <a:rPr lang="en-US" dirty="0">
                <a:latin typeface="Calibri Light" panose="020F0302020204030204" pitchFamily="34" charset="0"/>
              </a:rPr>
              <a:t>equations hold </a:t>
            </a:r>
            <a:r>
              <a:rPr lang="en-US" dirty="0" smtClean="0">
                <a:latin typeface="Calibri Light" panose="020F0302020204030204" pitchFamily="34" charset="0"/>
              </a:rPr>
              <a:t>for </a:t>
            </a:r>
            <a:r>
              <a:rPr lang="en-US" dirty="0">
                <a:latin typeface="Calibri Light" panose="020F0302020204030204" pitchFamily="34" charset="0"/>
              </a:rPr>
              <a:t>other magnets, not just dipoles.</a:t>
            </a:r>
          </a:p>
          <a:p>
            <a:pPr>
              <a:defRPr/>
            </a:pPr>
            <a:endParaRPr lang="en-GB" kern="0" dirty="0" smtClean="0">
              <a:solidFill>
                <a:srgbClr val="FF0000"/>
              </a:solidFill>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2689166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allowed harmonics </a:t>
            </a:r>
            <a:r>
              <a:rPr lang="en-US" dirty="0" smtClean="0">
                <a:latin typeface="Calibri Light" panose="020F0302020204030204" pitchFamily="34" charset="0"/>
              </a:rPr>
              <a:t>for the C and H designs contains rather </a:t>
            </a:r>
            <a:r>
              <a:rPr lang="en-US" dirty="0">
                <a:latin typeface="Calibri Light" panose="020F0302020204030204" pitchFamily="34" charset="0"/>
              </a:rPr>
              <a:t>large sextupoles </a:t>
            </a:r>
            <a:r>
              <a:rPr lang="en-US" dirty="0" smtClean="0">
                <a:latin typeface="Calibri Light" panose="020F0302020204030204" pitchFamily="34" charset="0"/>
              </a:rPr>
              <a:t>b</a:t>
            </a:r>
            <a:r>
              <a:rPr lang="en-US" baseline="-25000" dirty="0" smtClean="0">
                <a:latin typeface="Calibri Light" panose="020F0302020204030204" pitchFamily="34" charset="0"/>
              </a:rPr>
              <a:t>3</a:t>
            </a:r>
            <a:r>
              <a:rPr lang="en-US" dirty="0" smtClean="0">
                <a:latin typeface="Calibri Light" panose="020F0302020204030204" pitchFamily="34" charset="0"/>
              </a:rPr>
              <a:t> </a:t>
            </a:r>
            <a:r>
              <a:rPr lang="en-US" dirty="0">
                <a:latin typeface="Calibri Light" panose="020F0302020204030204" pitchFamily="34" charset="0"/>
              </a:rPr>
              <a:t>and </a:t>
            </a:r>
            <a:r>
              <a:rPr lang="en-US" dirty="0" err="1">
                <a:latin typeface="Calibri Light" panose="020F0302020204030204" pitchFamily="34" charset="0"/>
              </a:rPr>
              <a:t>decapoles</a:t>
            </a:r>
            <a:r>
              <a:rPr lang="en-US" dirty="0">
                <a:latin typeface="Calibri Light" panose="020F0302020204030204" pitchFamily="34" charset="0"/>
              </a:rPr>
              <a:t> </a:t>
            </a:r>
            <a:r>
              <a:rPr lang="en-US" dirty="0" smtClean="0">
                <a:latin typeface="Calibri Light" panose="020F0302020204030204" pitchFamily="34" charset="0"/>
              </a:rPr>
              <a:t>b</a:t>
            </a:r>
            <a:r>
              <a:rPr lang="en-US" baseline="-25000" dirty="0" smtClean="0">
                <a:latin typeface="Calibri Light" panose="020F0302020204030204" pitchFamily="34" charset="0"/>
              </a:rPr>
              <a:t>5</a:t>
            </a:r>
            <a:r>
              <a:rPr lang="en-US" dirty="0" smtClean="0">
                <a:latin typeface="Calibri Light" panose="020F0302020204030204" pitchFamily="34" charset="0"/>
              </a:rPr>
              <a:t>. Solutions to improve field quality involve adding side shims </a:t>
            </a:r>
            <a:r>
              <a:rPr lang="en-US" dirty="0">
                <a:latin typeface="Calibri Light" panose="020F0302020204030204" pitchFamily="34" charset="0"/>
              </a:rPr>
              <a:t>(discussed later) </a:t>
            </a:r>
            <a:r>
              <a:rPr lang="en-US" dirty="0" smtClean="0">
                <a:latin typeface="Calibri Light" panose="020F0302020204030204" pitchFamily="34" charset="0"/>
              </a:rPr>
              <a:t>or widening the pole. Still, the differences </a:t>
            </a:r>
            <a:r>
              <a:rPr lang="en-US" dirty="0">
                <a:latin typeface="Calibri Light" panose="020F0302020204030204" pitchFamily="34" charset="0"/>
              </a:rPr>
              <a:t>between </a:t>
            </a:r>
            <a:r>
              <a:rPr lang="en-US" dirty="0" smtClean="0">
                <a:latin typeface="Calibri Light" panose="020F0302020204030204" pitchFamily="34" charset="0"/>
              </a:rPr>
              <a:t>the asymmetric C </a:t>
            </a:r>
            <a:r>
              <a:rPr lang="en-US" dirty="0">
                <a:latin typeface="Calibri Light" panose="020F0302020204030204" pitchFamily="34" charset="0"/>
              </a:rPr>
              <a:t>and </a:t>
            </a:r>
            <a:r>
              <a:rPr lang="en-US" dirty="0" smtClean="0">
                <a:latin typeface="Calibri Light" panose="020F0302020204030204" pitchFamily="34" charset="0"/>
              </a:rPr>
              <a:t>the symmetric H layouts are </a:t>
            </a:r>
            <a:r>
              <a:rPr lang="en-US" dirty="0">
                <a:latin typeface="Calibri Light" panose="020F0302020204030204" pitchFamily="34" charset="0"/>
              </a:rPr>
              <a:t>rather small.</a:t>
            </a:r>
          </a:p>
          <a:p>
            <a:endParaRPr lang="en-US" sz="1000" dirty="0">
              <a:latin typeface="Calibri Light" panose="020F0302020204030204" pitchFamily="34" charset="0"/>
            </a:endParaRPr>
          </a:p>
          <a:p>
            <a:r>
              <a:rPr lang="en-US" dirty="0" smtClean="0">
                <a:latin typeface="Calibri Light" panose="020F0302020204030204" pitchFamily="34" charset="0"/>
              </a:rPr>
              <a:t>The window frame – as expected – is better, as the pole is indeed much wider.</a:t>
            </a:r>
          </a:p>
          <a:p>
            <a:endParaRPr lang="en-US" sz="1000" dirty="0">
              <a:latin typeface="Calibri Light" panose="020F0302020204030204" pitchFamily="34" charset="0"/>
            </a:endParaRPr>
          </a:p>
          <a:p>
            <a:r>
              <a:rPr lang="en-US" u="sng" dirty="0">
                <a:latin typeface="Calibri Light" panose="020F0302020204030204" pitchFamily="34" charset="0"/>
              </a:rPr>
              <a:t>Note </a:t>
            </a:r>
            <a:r>
              <a:rPr lang="en-US" u="sng" dirty="0" smtClean="0">
                <a:latin typeface="Calibri Light" panose="020F0302020204030204" pitchFamily="34" charset="0"/>
              </a:rPr>
              <a:t>1</a:t>
            </a:r>
            <a:r>
              <a:rPr lang="en-US" dirty="0" smtClean="0">
                <a:latin typeface="Calibri Light" panose="020F0302020204030204" pitchFamily="34" charset="0"/>
              </a:rPr>
              <a:t>: in these examples, </a:t>
            </a:r>
            <a:r>
              <a:rPr lang="en-US" dirty="0" err="1" smtClean="0">
                <a:latin typeface="Calibri Light" panose="020F0302020204030204" pitchFamily="34" charset="0"/>
              </a:rPr>
              <a:t>w</a:t>
            </a:r>
            <a:r>
              <a:rPr lang="en-US" baseline="-25000" dirty="0" err="1" smtClean="0">
                <a:latin typeface="Calibri Light" panose="020F0302020204030204" pitchFamily="34" charset="0"/>
              </a:rPr>
              <a:t>pole</a:t>
            </a:r>
            <a:r>
              <a:rPr lang="en-US" dirty="0" smtClean="0">
                <a:latin typeface="Calibri Light" panose="020F0302020204030204" pitchFamily="34" charset="0"/>
              </a:rPr>
              <a:t> does not follow the rule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a:t>
            </a:r>
            <a:r>
              <a:rPr lang="en-US" dirty="0" smtClean="0">
                <a:latin typeface="Calibri Light" panose="020F0302020204030204" pitchFamily="34" charset="0"/>
              </a:rPr>
              <a:t>≈ </a:t>
            </a:r>
            <a:r>
              <a:rPr lang="en-US" dirty="0" err="1" smtClean="0">
                <a:latin typeface="Calibri Light" panose="020F0302020204030204" pitchFamily="34" charset="0"/>
              </a:rPr>
              <a:t>w</a:t>
            </a:r>
            <a:r>
              <a:rPr lang="en-US" baseline="-25000" dirty="0" err="1" smtClean="0">
                <a:latin typeface="Calibri Light" panose="020F0302020204030204" pitchFamily="34" charset="0"/>
              </a:rPr>
              <a:t>GFR</a:t>
            </a:r>
            <a:r>
              <a:rPr lang="en-US" dirty="0" smtClean="0">
                <a:latin typeface="Calibri Light" panose="020F0302020204030204" pitchFamily="34" charset="0"/>
              </a:rPr>
              <a:t> + 2.5h, as here it is rather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 </a:t>
            </a:r>
            <a:r>
              <a:rPr lang="en-US" dirty="0" err="1">
                <a:latin typeface="Calibri Light" panose="020F0302020204030204" pitchFamily="34" charset="0"/>
              </a:rPr>
              <a:t>w</a:t>
            </a:r>
            <a:r>
              <a:rPr lang="en-US" baseline="-25000" dirty="0" err="1">
                <a:latin typeface="Calibri Light" panose="020F0302020204030204" pitchFamily="34" charset="0"/>
              </a:rPr>
              <a:t>GFR</a:t>
            </a:r>
            <a:r>
              <a:rPr lang="en-US" dirty="0">
                <a:latin typeface="Calibri Light" panose="020F0302020204030204" pitchFamily="34" charset="0"/>
              </a:rPr>
              <a:t> + </a:t>
            </a:r>
            <a:r>
              <a:rPr lang="en-US" dirty="0" smtClean="0">
                <a:latin typeface="Calibri Light" panose="020F0302020204030204" pitchFamily="34" charset="0"/>
              </a:rPr>
              <a:t>h; this is why the field quality is somehow poor, in the 10</a:t>
            </a:r>
            <a:r>
              <a:rPr lang="en-US" baseline="30000" dirty="0" smtClean="0">
                <a:latin typeface="Calibri Light" panose="020F0302020204030204" pitchFamily="34" charset="0"/>
              </a:rPr>
              <a:t>-2</a:t>
            </a:r>
            <a:r>
              <a:rPr lang="en-US" dirty="0" smtClean="0">
                <a:latin typeface="Calibri Light" panose="020F0302020204030204" pitchFamily="34" charset="0"/>
              </a:rPr>
              <a:t> region.</a:t>
            </a:r>
          </a:p>
          <a:p>
            <a:endParaRPr lang="en-US" sz="1000" u="sng" dirty="0">
              <a:latin typeface="Calibri Light" panose="020F0302020204030204" pitchFamily="34" charset="0"/>
            </a:endParaRPr>
          </a:p>
          <a:p>
            <a:r>
              <a:rPr lang="en-US" u="sng" dirty="0" smtClean="0">
                <a:latin typeface="Calibri Light" panose="020F0302020204030204" pitchFamily="34" charset="0"/>
              </a:rPr>
              <a:t>Note 2</a:t>
            </a:r>
            <a:r>
              <a:rPr lang="en-US" dirty="0" smtClean="0">
                <a:latin typeface="Calibri Light" panose="020F0302020204030204" pitchFamily="34" charset="0"/>
              </a:rPr>
              <a:t>: entries with a “0” correspond to not allowed harmonics</a:t>
            </a:r>
            <a:endParaRPr lang="en-US" u="sng" dirty="0">
              <a:latin typeface="Calibri Light" panose="020F0302020204030204" pitchFamily="34" charset="0"/>
            </a:endParaRPr>
          </a:p>
          <a:p>
            <a:endParaRPr lang="en-US" sz="1000" u="sng" dirty="0">
              <a:latin typeface="Calibri Light" panose="020F0302020204030204" pitchFamily="34" charset="0"/>
            </a:endParaRPr>
          </a:p>
          <a:p>
            <a:r>
              <a:rPr lang="en-US" u="sng" dirty="0" smtClean="0">
                <a:latin typeface="Calibri Light" panose="020F0302020204030204" pitchFamily="34" charset="0"/>
              </a:rPr>
              <a:t>Note 3</a:t>
            </a:r>
            <a:r>
              <a:rPr lang="en-US" dirty="0" smtClean="0">
                <a:latin typeface="Calibri Light" panose="020F0302020204030204" pitchFamily="34" charset="0"/>
              </a:rPr>
              <a:t>: </a:t>
            </a:r>
            <a:r>
              <a:rPr lang="en-US" dirty="0">
                <a:latin typeface="Calibri Light" panose="020F0302020204030204" pitchFamily="34" charset="0"/>
              </a:rPr>
              <a:t>it is possible to take the </a:t>
            </a:r>
            <a:r>
              <a:rPr lang="en-US" dirty="0" smtClean="0">
                <a:latin typeface="Calibri Light" panose="020F0302020204030204" pitchFamily="34" charset="0"/>
              </a:rPr>
              <a:t>center </a:t>
            </a:r>
            <a:r>
              <a:rPr lang="en-US" dirty="0">
                <a:latin typeface="Calibri Light" panose="020F0302020204030204" pitchFamily="34" charset="0"/>
              </a:rPr>
              <a:t>of the C (for the beam) not in the middle of the pole, but where the good field region is wider. The improvement is minor. </a:t>
            </a:r>
            <a:endParaRPr lang="en-US" dirty="0" smtClean="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17468520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Resistive quadrupoles are most often of the standard type shown in the central top figure, with four symmetrical quadrants.</a:t>
            </a:r>
          </a:p>
          <a:p>
            <a:endParaRPr lang="en-US" baseline="0" dirty="0">
              <a:latin typeface="Calibri Light" panose="020F0302020204030204" pitchFamily="34" charset="0"/>
            </a:endParaRPr>
          </a:p>
          <a:p>
            <a:r>
              <a:rPr lang="en-US" dirty="0" smtClean="0">
                <a:latin typeface="Calibri Light" panose="020F0302020204030204" pitchFamily="34" charset="0"/>
              </a:rPr>
              <a:t>Sometimes </a:t>
            </a:r>
            <a:r>
              <a:rPr lang="en-US" u="sng" dirty="0" smtClean="0">
                <a:latin typeface="Calibri Light" panose="020F0302020204030204" pitchFamily="34" charset="0"/>
              </a:rPr>
              <a:t>figure-of-8</a:t>
            </a:r>
            <a:r>
              <a:rPr lang="en-US" dirty="0" smtClean="0">
                <a:latin typeface="Calibri Light" panose="020F0302020204030204" pitchFamily="34" charset="0"/>
              </a:rPr>
              <a:t> (referred to also as </a:t>
            </a:r>
            <a:r>
              <a:rPr lang="en-US" u="sng" dirty="0" smtClean="0">
                <a:latin typeface="Calibri Light" panose="020F0302020204030204" pitchFamily="34" charset="0"/>
              </a:rPr>
              <a:t>Collins</a:t>
            </a:r>
            <a:r>
              <a:rPr lang="en-US" dirty="0" smtClean="0">
                <a:latin typeface="Calibri Light" panose="020F0302020204030204" pitchFamily="34" charset="0"/>
              </a:rPr>
              <a:t>) </a:t>
            </a:r>
            <a:r>
              <a:rPr lang="en-US" dirty="0">
                <a:latin typeface="Calibri Light" panose="020F0302020204030204" pitchFamily="34" charset="0"/>
              </a:rPr>
              <a:t>quadrupoles </a:t>
            </a:r>
            <a:r>
              <a:rPr lang="en-US" dirty="0" smtClean="0">
                <a:latin typeface="Calibri Light" panose="020F0302020204030204" pitchFamily="34" charset="0"/>
              </a:rPr>
              <a:t>are used, with the magnetic circuit split in two halves. In this way, the magnets can be quite compact transversally, which might be needed in very crowded regions. For example, some quadrupoles in light sources are of this kind, to make room for outgoing photon beam lines. We also have a few of these at CERN, as first quadrupoles in a extraction line or after a switch dipole. This layout breaks the symmetry, somehow like the C-shape does in dipoles.</a:t>
            </a:r>
          </a:p>
          <a:p>
            <a:endParaRPr lang="en-US" baseline="0" dirty="0">
              <a:latin typeface="Calibri Light" panose="020F0302020204030204" pitchFamily="34" charset="0"/>
            </a:endParaRPr>
          </a:p>
          <a:p>
            <a:r>
              <a:rPr lang="en-US" dirty="0" smtClean="0">
                <a:latin typeface="Calibri Light" panose="020F0302020204030204" pitchFamily="34" charset="0"/>
              </a:rPr>
              <a:t>A quadrupole with only half the coils also works just fine for weak strengths, though it is seldom used to my knowledge. </a:t>
            </a:r>
          </a:p>
          <a:p>
            <a:endParaRPr lang="en-US" baseline="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in the simulations, the same current density is applied to the various configurations, corresponding to a pole tip field (for the standard quadrupole in the top) of 0.8 T. This value starts to be on the high side for quadrupoles, as extra flux is then collected in the yoke from the pole sides. As a term of comparison, the SPS quadrupoles – which are quite “pushed” – have 1.0 T on the pole tip. </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9385327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0"/>
              </a:spcBef>
              <a:tabLst>
                <a:tab pos="355977" algn="l"/>
                <a:tab pos="803310" algn="l"/>
              </a:tabLst>
            </a:pPr>
            <a:r>
              <a:rPr lang="en-US" dirty="0" smtClean="0">
                <a:latin typeface="Calibri Light" panose="020F0302020204030204" pitchFamily="34" charset="0"/>
              </a:rPr>
              <a:t>These formulae consider a standard quadrupole with 4 coils.</a:t>
            </a:r>
          </a:p>
          <a:p>
            <a:pPr>
              <a:spcBef>
                <a:spcPts val="50"/>
              </a:spcBef>
              <a:tabLst>
                <a:tab pos="355977" algn="l"/>
                <a:tab pos="803310" algn="l"/>
              </a:tabLst>
            </a:pPr>
            <a:r>
              <a:rPr lang="en-US" dirty="0" smtClean="0">
                <a:latin typeface="Calibri Light" panose="020F0302020204030204" pitchFamily="34" charset="0"/>
              </a:rPr>
              <a:t>NI</a:t>
            </a:r>
            <a:r>
              <a:rPr lang="en-US" dirty="0">
                <a:latin typeface="Calibri Light" panose="020F0302020204030204" pitchFamily="34" charset="0"/>
              </a:rPr>
              <a:t>	[A]	</a:t>
            </a:r>
            <a:r>
              <a:rPr lang="en-US" dirty="0" smtClean="0">
                <a:latin typeface="Calibri Light" panose="020F0302020204030204" pitchFamily="34" charset="0"/>
              </a:rPr>
              <a:t>Ampere-turns per pole</a:t>
            </a:r>
            <a:endParaRPr lang="en-US" dirty="0">
              <a:latin typeface="Calibri Light" panose="020F0302020204030204" pitchFamily="34" charset="0"/>
            </a:endParaRPr>
          </a:p>
          <a:p>
            <a:pPr>
              <a:spcBef>
                <a:spcPts val="50"/>
              </a:spcBef>
              <a:tabLst>
                <a:tab pos="355977" algn="l"/>
                <a:tab pos="803310" algn="l"/>
              </a:tabLst>
            </a:pPr>
            <a:r>
              <a:rPr lang="en-US" dirty="0" smtClean="0">
                <a:latin typeface="Calibri Light" panose="020F0302020204030204" pitchFamily="34" charset="0"/>
              </a:rPr>
              <a:t>G</a:t>
            </a:r>
            <a:r>
              <a:rPr lang="en-US" dirty="0">
                <a:latin typeface="Calibri Light" panose="020F0302020204030204" pitchFamily="34" charset="0"/>
              </a:rPr>
              <a:t>	[</a:t>
            </a:r>
            <a:r>
              <a:rPr lang="en-US" dirty="0" smtClean="0">
                <a:latin typeface="Calibri Light" panose="020F0302020204030204" pitchFamily="34" charset="0"/>
              </a:rPr>
              <a:t>T/m]</a:t>
            </a:r>
            <a:r>
              <a:rPr lang="en-US" dirty="0">
                <a:latin typeface="Calibri Light" panose="020F0302020204030204" pitchFamily="34" charset="0"/>
              </a:rPr>
              <a:t>	field </a:t>
            </a:r>
            <a:r>
              <a:rPr lang="en-US" dirty="0" smtClean="0">
                <a:latin typeface="Calibri Light" panose="020F0302020204030204" pitchFamily="34" charset="0"/>
              </a:rPr>
              <a:t>gradient in </a:t>
            </a:r>
            <a:r>
              <a:rPr lang="en-US" dirty="0">
                <a:latin typeface="Calibri Light" panose="020F0302020204030204" pitchFamily="34" charset="0"/>
              </a:rPr>
              <a:t>the aperture</a:t>
            </a:r>
          </a:p>
          <a:p>
            <a:pPr>
              <a:spcBef>
                <a:spcPts val="50"/>
              </a:spcBef>
              <a:tabLst>
                <a:tab pos="355977" algn="l"/>
                <a:tab pos="803310" algn="l"/>
              </a:tabLst>
            </a:pPr>
            <a:r>
              <a:rPr lang="en-US" dirty="0" smtClean="0">
                <a:latin typeface="Calibri Light" panose="020F0302020204030204" pitchFamily="34" charset="0"/>
              </a:rPr>
              <a:t>r</a:t>
            </a:r>
            <a:r>
              <a:rPr lang="en-US" dirty="0">
                <a:latin typeface="Calibri Light" panose="020F0302020204030204" pitchFamily="34" charset="0"/>
              </a:rPr>
              <a:t>	[m]	</a:t>
            </a:r>
            <a:r>
              <a:rPr lang="en-US" dirty="0" smtClean="0">
                <a:latin typeface="Calibri Light" panose="020F0302020204030204" pitchFamily="34" charset="0"/>
              </a:rPr>
              <a:t>aperture radius</a:t>
            </a:r>
            <a:endParaRPr lang="en-US" dirty="0">
              <a:latin typeface="Calibri Light" panose="020F0302020204030204" pitchFamily="34" charset="0"/>
            </a:endParaRPr>
          </a:p>
          <a:p>
            <a:pPr>
              <a:spcBef>
                <a:spcPts val="50"/>
              </a:spcBef>
              <a:tabLst>
                <a:tab pos="355977" algn="l"/>
                <a:tab pos="803310" algn="l"/>
              </a:tabLst>
            </a:pPr>
            <a:r>
              <a:rPr lang="en-US" dirty="0">
                <a:latin typeface="Symbol" panose="05050102010706020507" pitchFamily="18" charset="2"/>
              </a:rPr>
              <a:t>m</a:t>
            </a:r>
            <a:r>
              <a:rPr lang="en-US" baseline="-25000" dirty="0">
                <a:latin typeface="Calibri Light" panose="020F0302020204030204" pitchFamily="34" charset="0"/>
              </a:rPr>
              <a:t>0</a:t>
            </a:r>
            <a:r>
              <a:rPr lang="en-US" dirty="0">
                <a:latin typeface="Calibri Light" panose="020F0302020204030204" pitchFamily="34" charset="0"/>
              </a:rPr>
              <a:t>	[H/m]	vacuum permeability, 4</a:t>
            </a:r>
            <a:r>
              <a:rPr lang="en-US" dirty="0">
                <a:latin typeface="Symbol" panose="05050102010706020507" pitchFamily="18" charset="2"/>
              </a:rPr>
              <a:t>p</a:t>
            </a:r>
            <a:r>
              <a:rPr lang="en-US" dirty="0">
                <a:latin typeface="Calibri Light" panose="020F0302020204030204" pitchFamily="34" charset="0"/>
              </a:rPr>
              <a:t>∙</a:t>
            </a:r>
            <a:r>
              <a:rPr lang="en-US" dirty="0" smtClean="0">
                <a:latin typeface="Calibri Light" panose="020F0302020204030204" pitchFamily="34" charset="0"/>
              </a:rPr>
              <a:t>10</a:t>
            </a:r>
            <a:r>
              <a:rPr lang="en-US" baseline="30000" dirty="0" smtClean="0">
                <a:latin typeface="Calibri Light" panose="020F0302020204030204" pitchFamily="34" charset="0"/>
              </a:rPr>
              <a:t>-7</a:t>
            </a:r>
            <a:r>
              <a:rPr lang="en-US" dirty="0">
                <a:latin typeface="Calibri Light" panose="020F0302020204030204" pitchFamily="34" charset="0"/>
              </a:rPr>
              <a:t> </a:t>
            </a:r>
            <a:r>
              <a:rPr lang="en-US" dirty="0" smtClean="0">
                <a:latin typeface="Calibri Light" panose="020F0302020204030204" pitchFamily="34" charset="0"/>
              </a:rPr>
              <a:t>H/m</a:t>
            </a:r>
            <a:endParaRPr lang="en-US" dirty="0">
              <a:latin typeface="Calibri Light" panose="020F0302020204030204" pitchFamily="34" charset="0"/>
            </a:endParaRPr>
          </a:p>
          <a:p>
            <a:pPr>
              <a:spcBef>
                <a:spcPts val="50"/>
              </a:spcBef>
              <a:tabLst>
                <a:tab pos="355977" algn="l"/>
                <a:tab pos="803310" algn="l"/>
              </a:tabLst>
            </a:pPr>
            <a:r>
              <a:rPr lang="en-US" dirty="0">
                <a:latin typeface="Symbol" panose="05050102010706020507" pitchFamily="18" charset="2"/>
              </a:rPr>
              <a:t>h</a:t>
            </a:r>
            <a:r>
              <a:rPr lang="en-US" dirty="0">
                <a:latin typeface="Calibri Light" panose="020F0302020204030204" pitchFamily="34" charset="0"/>
              </a:rPr>
              <a:t>	[/]	magnetic efficiency, ≈0.95-0.98 (depends on iron saturation)</a:t>
            </a:r>
          </a:p>
          <a:p>
            <a:pPr>
              <a:spcBef>
                <a:spcPts val="50"/>
              </a:spcBef>
              <a:tabLst>
                <a:tab pos="355977" algn="l"/>
                <a:tab pos="803310" algn="l"/>
              </a:tabLst>
            </a:pPr>
            <a:r>
              <a:rPr lang="en-US" dirty="0">
                <a:latin typeface="Calibri Light" panose="020F0302020204030204" pitchFamily="34" charset="0"/>
              </a:rPr>
              <a:t>I	[A]	current</a:t>
            </a:r>
          </a:p>
          <a:p>
            <a:pPr>
              <a:spcBef>
                <a:spcPts val="50"/>
              </a:spcBef>
              <a:tabLst>
                <a:tab pos="355977" algn="l"/>
                <a:tab pos="803310" algn="l"/>
              </a:tabLst>
            </a:pPr>
            <a:r>
              <a:rPr lang="en-US" dirty="0">
                <a:latin typeface="Calibri Light" panose="020F0302020204030204" pitchFamily="34" charset="0"/>
              </a:rPr>
              <a:t>N	[/]	number of </a:t>
            </a:r>
            <a:r>
              <a:rPr lang="en-US" dirty="0" smtClean="0">
                <a:latin typeface="Calibri Light" panose="020F0302020204030204" pitchFamily="34" charset="0"/>
              </a:rPr>
              <a:t>turns per pole</a:t>
            </a:r>
            <a:endParaRPr lang="en-US" dirty="0">
              <a:latin typeface="Calibri Light" panose="020F0302020204030204" pitchFamily="34" charset="0"/>
            </a:endParaRPr>
          </a:p>
          <a:p>
            <a:pPr>
              <a:spcBef>
                <a:spcPts val="50"/>
              </a:spcBef>
              <a:tabLst>
                <a:tab pos="355977" algn="l"/>
                <a:tab pos="803310" algn="l"/>
              </a:tabLst>
            </a:pPr>
            <a:r>
              <a:rPr lang="en-US" dirty="0">
                <a:latin typeface="Calibri Light" panose="020F0302020204030204" pitchFamily="34" charset="0"/>
              </a:rPr>
              <a:t>R	[</a:t>
            </a:r>
            <a:r>
              <a:rPr lang="en-US" dirty="0">
                <a:latin typeface="Symbol" panose="05050102010706020507" pitchFamily="18" charset="2"/>
              </a:rPr>
              <a:t>W</a:t>
            </a:r>
            <a:r>
              <a:rPr lang="en-US" dirty="0">
                <a:latin typeface="Calibri Light" panose="020F0302020204030204" pitchFamily="34" charset="0"/>
              </a:rPr>
              <a:t>]	</a:t>
            </a:r>
            <a:r>
              <a:rPr lang="en-US" dirty="0" smtClean="0">
                <a:latin typeface="Calibri Light" panose="020F0302020204030204" pitchFamily="34" charset="0"/>
              </a:rPr>
              <a:t>total (not per coil) resistance</a:t>
            </a:r>
            <a:endParaRPr lang="en-US" dirty="0">
              <a:latin typeface="Calibri Light" panose="020F0302020204030204" pitchFamily="34" charset="0"/>
            </a:endParaRPr>
          </a:p>
          <a:p>
            <a:pPr>
              <a:spcBef>
                <a:spcPts val="50"/>
              </a:spcBef>
              <a:tabLst>
                <a:tab pos="355977" algn="l"/>
                <a:tab pos="803310" algn="l"/>
              </a:tabLst>
            </a:pPr>
            <a:r>
              <a:rPr lang="en-US" dirty="0" smtClean="0">
                <a:latin typeface="Symbol" panose="05050102010706020507" pitchFamily="18" charset="2"/>
              </a:rPr>
              <a:t>r</a:t>
            </a:r>
            <a:r>
              <a:rPr lang="en-US"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resistivity, </a:t>
            </a:r>
            <a:r>
              <a:rPr lang="en-GB" kern="0" dirty="0">
                <a:latin typeface="Calibri Light" panose="020F0302020204030204" pitchFamily="34" charset="0"/>
              </a:rPr>
              <a:t>1.72∙10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smtClean="0">
                <a:latin typeface="Calibri Light" panose="020F0302020204030204" pitchFamily="34" charset="0"/>
              </a:rPr>
              <a:t>for </a:t>
            </a:r>
            <a:r>
              <a:rPr lang="en-GB" kern="0" dirty="0">
                <a:latin typeface="Calibri Light" panose="020F0302020204030204" pitchFamily="34" charset="0"/>
              </a:rPr>
              <a:t>Cu, 2.65∙10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smtClean="0">
                <a:latin typeface="Calibri Light" panose="020F0302020204030204" pitchFamily="34" charset="0"/>
              </a:rPr>
              <a:t>for Al, </a:t>
            </a:r>
            <a:r>
              <a:rPr lang="en-GB" kern="0" dirty="0">
                <a:latin typeface="Calibri Light" panose="020F0302020204030204" pitchFamily="34" charset="0"/>
              </a:rPr>
              <a:t>at 20 °C</a:t>
            </a:r>
          </a:p>
          <a:p>
            <a:pPr>
              <a:spcBef>
                <a:spcPts val="50"/>
              </a:spcBef>
              <a:tabLst>
                <a:tab pos="355977" algn="l"/>
                <a:tab pos="803310" algn="l"/>
              </a:tabLst>
            </a:pPr>
            <a:r>
              <a:rPr lang="en-US" dirty="0" err="1">
                <a:latin typeface="Calibri Light" panose="020F0302020204030204" pitchFamily="34" charset="0"/>
              </a:rPr>
              <a:t>L</a:t>
            </a:r>
            <a:r>
              <a:rPr lang="en-US" baseline="-25000" dirty="0" err="1">
                <a:latin typeface="Calibri Light" panose="020F0302020204030204" pitchFamily="34" charset="0"/>
              </a:rPr>
              <a:t>turn</a:t>
            </a:r>
            <a:r>
              <a:rPr lang="en-US" dirty="0">
                <a:latin typeface="Calibri Light" panose="020F0302020204030204" pitchFamily="34" charset="0"/>
              </a:rPr>
              <a:t>	[m]	average length of a coil turn</a:t>
            </a:r>
          </a:p>
          <a:p>
            <a:pPr>
              <a:spcBef>
                <a:spcPts val="50"/>
              </a:spcBef>
              <a:tabLst>
                <a:tab pos="355977" algn="l"/>
                <a:tab pos="803310" algn="l"/>
              </a:tabLst>
            </a:pPr>
            <a:r>
              <a:rPr lang="en-US" dirty="0" err="1">
                <a:latin typeface="Calibri Light" panose="020F0302020204030204" pitchFamily="34" charset="0"/>
              </a:rPr>
              <a:t>A</a:t>
            </a:r>
            <a:r>
              <a:rPr lang="en-US" baseline="-25000" dirty="0" err="1">
                <a:latin typeface="Calibri Light" panose="020F0302020204030204" pitchFamily="34" charset="0"/>
              </a:rPr>
              <a:t>cond</a:t>
            </a:r>
            <a:r>
              <a:rPr lang="en-US" dirty="0">
                <a:latin typeface="Calibri Light" panose="020F0302020204030204" pitchFamily="34" charset="0"/>
              </a:rPr>
              <a:t> 	[m</a:t>
            </a:r>
            <a:r>
              <a:rPr lang="en-US" baseline="30000" dirty="0">
                <a:latin typeface="Calibri Light" panose="020F0302020204030204" pitchFamily="34" charset="0"/>
              </a:rPr>
              <a:t>2</a:t>
            </a:r>
            <a:r>
              <a:rPr lang="en-US" dirty="0">
                <a:latin typeface="Calibri Light" panose="020F0302020204030204" pitchFamily="34" charset="0"/>
              </a:rPr>
              <a:t>]	cross section of a single conductor (counting only the metal)</a:t>
            </a:r>
          </a:p>
          <a:p>
            <a:pPr>
              <a:tabLst>
                <a:tab pos="355977" algn="l"/>
                <a:tab pos="803310"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Ampere-turns</a:t>
            </a:r>
            <a:r>
              <a:rPr lang="en-US" dirty="0">
                <a:latin typeface="Calibri Light" panose="020F0302020204030204" pitchFamily="34" charset="0"/>
              </a:rPr>
              <a:t> NI </a:t>
            </a:r>
            <a:r>
              <a:rPr lang="en-US" dirty="0" smtClean="0">
                <a:latin typeface="Calibri Light" panose="020F0302020204030204" pitchFamily="34" charset="0"/>
              </a:rPr>
              <a:t>depend now quadratically on the gap (r</a:t>
            </a:r>
            <a:r>
              <a:rPr lang="en-US" baseline="30000" dirty="0" smtClean="0">
                <a:latin typeface="Calibri Light" panose="020F0302020204030204" pitchFamily="34" charset="0"/>
              </a:rPr>
              <a:t>2</a:t>
            </a:r>
            <a:r>
              <a:rPr lang="en-US" dirty="0" smtClean="0">
                <a:latin typeface="Calibri Light" panose="020F0302020204030204" pitchFamily="34" charset="0"/>
              </a:rPr>
              <a:t>), not linearly as in the dipoles. The derivation is similar to that for the dipoles and it can be found in the references, ex. [4] and [6].</a:t>
            </a:r>
          </a:p>
          <a:p>
            <a:r>
              <a:rPr lang="en-US" dirty="0" smtClean="0">
                <a:latin typeface="Calibri Light" panose="020F0302020204030204" pitchFamily="34" charset="0"/>
              </a:rPr>
              <a:t>For the </a:t>
            </a:r>
            <a:r>
              <a:rPr lang="en-US" u="sng" dirty="0" smtClean="0">
                <a:latin typeface="Calibri Light" panose="020F0302020204030204" pitchFamily="34" charset="0"/>
              </a:rPr>
              <a:t>inductance</a:t>
            </a:r>
            <a:r>
              <a:rPr lang="en-US" dirty="0" smtClean="0">
                <a:latin typeface="Calibri Light" panose="020F0302020204030204" pitchFamily="34" charset="0"/>
              </a:rPr>
              <a:t>, there is an approximate formula in [2]. For short magnets, 3D simulations or measurements are needed.</a:t>
            </a:r>
          </a:p>
          <a:p>
            <a:r>
              <a:rPr lang="en-US" dirty="0" smtClean="0">
                <a:latin typeface="Calibri Light" panose="020F0302020204030204" pitchFamily="34" charset="0"/>
              </a:rPr>
              <a:t>The </a:t>
            </a:r>
            <a:r>
              <a:rPr lang="en-US" u="sng" dirty="0" smtClean="0">
                <a:latin typeface="Calibri Light" panose="020F0302020204030204" pitchFamily="34" charset="0"/>
              </a:rPr>
              <a:t>resistive power</a:t>
            </a:r>
            <a:r>
              <a:rPr lang="en-US" dirty="0" smtClean="0">
                <a:latin typeface="Calibri Light" panose="020F0302020204030204" pitchFamily="34" charset="0"/>
              </a:rPr>
              <a:t> can be computed from the current and the resistance, as for the dipoles.</a:t>
            </a:r>
          </a:p>
        </p:txBody>
      </p:sp>
    </p:spTree>
    <p:extLst>
      <p:ext uri="{BB962C8B-B14F-4D97-AF65-F5344CB8AC3E}">
        <p14:creationId xmlns:p14="http://schemas.microsoft.com/office/powerpoint/2010/main" val="19893921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It </a:t>
            </a:r>
            <a:r>
              <a:rPr lang="en-US" dirty="0" smtClean="0">
                <a:latin typeface="Calibri Light" panose="020F0302020204030204" pitchFamily="34" charset="0"/>
              </a:rPr>
              <a:t>can be shown – see for ex. [1] – that the ideal </a:t>
            </a:r>
            <a:r>
              <a:rPr lang="en-US" dirty="0">
                <a:latin typeface="Calibri Light" panose="020F0302020204030204" pitchFamily="34" charset="0"/>
              </a:rPr>
              <a:t>pole profiles are curves of constant scalar </a:t>
            </a:r>
            <a:r>
              <a:rPr lang="en-US" dirty="0" smtClean="0">
                <a:latin typeface="Calibri Light" panose="020F0302020204030204" pitchFamily="34" charset="0"/>
              </a:rPr>
              <a:t>potential.</a:t>
            </a:r>
            <a:r>
              <a:rPr lang="en-US" dirty="0">
                <a:latin typeface="Calibri Light" panose="020F0302020204030204" pitchFamily="34" charset="0"/>
              </a:rPr>
              <a:t> </a:t>
            </a:r>
            <a:r>
              <a:rPr lang="en-US" dirty="0" smtClean="0">
                <a:latin typeface="Calibri Light" panose="020F0302020204030204" pitchFamily="34" charset="0"/>
              </a:rPr>
              <a:t>This follows from the definition of the scalar potential itself (not covered here) and from the fact that </a:t>
            </a:r>
            <a:r>
              <a:rPr lang="en-US" dirty="0">
                <a:latin typeface="Calibri Light" panose="020F0302020204030204" pitchFamily="34" charset="0"/>
              </a:rPr>
              <a:t>the flux lines are perpendicular to the iron </a:t>
            </a:r>
            <a:r>
              <a:rPr lang="en-US" dirty="0" smtClean="0">
                <a:latin typeface="Calibri Light" panose="020F0302020204030204" pitchFamily="34" charset="0"/>
              </a:rPr>
              <a:t>pole, if the iron permeability is infinite.</a:t>
            </a:r>
          </a:p>
          <a:p>
            <a:endParaRPr lang="en-US" sz="800" dirty="0">
              <a:latin typeface="Calibri Light" panose="020F0302020204030204" pitchFamily="34" charset="0"/>
            </a:endParaRPr>
          </a:p>
          <a:p>
            <a:r>
              <a:rPr lang="en-US" dirty="0" smtClean="0">
                <a:latin typeface="Calibri Light" panose="020F0302020204030204" pitchFamily="34" charset="0"/>
              </a:rPr>
              <a:t>The expressions are quite neat in polar coordinates, though they become cumbersome – already for a sextupole – in Cartesian coordinates. </a:t>
            </a:r>
          </a:p>
          <a:p>
            <a:endParaRPr lang="en-US" sz="800" dirty="0">
              <a:latin typeface="Calibri Light" panose="020F0302020204030204" pitchFamily="34" charset="0"/>
            </a:endParaRPr>
          </a:p>
          <a:p>
            <a:r>
              <a:rPr lang="en-US" dirty="0" smtClean="0">
                <a:latin typeface="Calibri Light" panose="020F0302020204030204" pitchFamily="34" charset="0"/>
              </a:rPr>
              <a:t>The ideal pole profile for a </a:t>
            </a:r>
            <a:r>
              <a:rPr lang="en-US" u="sng" dirty="0" smtClean="0">
                <a:latin typeface="Calibri Light" panose="020F0302020204030204" pitchFamily="34" charset="0"/>
              </a:rPr>
              <a:t>dipole</a:t>
            </a:r>
            <a:r>
              <a:rPr lang="en-US" dirty="0" smtClean="0">
                <a:latin typeface="Calibri Light" panose="020F0302020204030204" pitchFamily="34" charset="0"/>
              </a:rPr>
              <a:t> is simply a pair of straight lines.</a:t>
            </a:r>
          </a:p>
          <a:p>
            <a:endParaRPr lang="en-US" sz="800" dirty="0">
              <a:latin typeface="Calibri Light" panose="020F0302020204030204" pitchFamily="34" charset="0"/>
            </a:endParaRPr>
          </a:p>
          <a:p>
            <a:r>
              <a:rPr lang="en-US" dirty="0" smtClean="0">
                <a:latin typeface="Calibri Light" panose="020F0302020204030204" pitchFamily="34" charset="0"/>
              </a:rPr>
              <a:t>The ideal pole profile for a quadrupole is a </a:t>
            </a:r>
            <a:r>
              <a:rPr lang="en-US" u="sng" dirty="0" smtClean="0">
                <a:latin typeface="Calibri Light" panose="020F0302020204030204" pitchFamily="34" charset="0"/>
              </a:rPr>
              <a:t>hyperbola</a:t>
            </a:r>
            <a:r>
              <a:rPr lang="en-US" dirty="0" smtClean="0">
                <a:latin typeface="Calibri Light" panose="020F0302020204030204" pitchFamily="34" charset="0"/>
              </a:rPr>
              <a:t>. </a:t>
            </a:r>
          </a:p>
          <a:p>
            <a:endParaRPr lang="en-US" sz="800" dirty="0">
              <a:latin typeface="Calibri Light" panose="020F0302020204030204" pitchFamily="34" charset="0"/>
            </a:endParaRPr>
          </a:p>
          <a:p>
            <a:r>
              <a:rPr lang="en-US" dirty="0" smtClean="0">
                <a:latin typeface="Calibri Light" panose="020F0302020204030204" pitchFamily="34" charset="0"/>
              </a:rPr>
              <a:t>In my opinion, these formulae are more of academic interest, as anyway the pole is of finite width and its profile is optimized using some simulation tools. My personal preference is for simple profiles – i.e., profiles that can be described with line segments and circular arcs. This is often possible without any detrimental effect on field quality, especially when the pole is not very wide. </a:t>
            </a:r>
          </a:p>
          <a:p>
            <a:endParaRPr lang="en-US" sz="800" dirty="0">
              <a:latin typeface="Calibri Light" panose="020F0302020204030204" pitchFamily="34" charset="0"/>
            </a:endParaRPr>
          </a:p>
          <a:p>
            <a:r>
              <a:rPr lang="en-US" dirty="0" smtClean="0">
                <a:latin typeface="Calibri Light" panose="020F0302020204030204" pitchFamily="34" charset="0"/>
              </a:rPr>
              <a:t>All these profiles can be derived also using conformal mapping. There is quite a bit of elegant complex mathematics in it, details can be found in some of the references.</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37453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As an example of theoretical vs. real pole tip profile, we consider the quadrupoles for the SESAME light source.</a:t>
            </a:r>
          </a:p>
          <a:p>
            <a:endParaRPr lang="en-US" dirty="0">
              <a:latin typeface="Calibri Light" panose="020F0302020204030204" pitchFamily="34" charset="0"/>
            </a:endParaRPr>
          </a:p>
          <a:p>
            <a:r>
              <a:rPr lang="en-US" dirty="0" smtClean="0">
                <a:latin typeface="Calibri Light" panose="020F0302020204030204" pitchFamily="34" charset="0"/>
              </a:rPr>
              <a:t>The hyperbola extends till infinity, without space for the coils: this is not practical. The real pole shape is not far from the theoretical one, and then it is terminated with </a:t>
            </a:r>
            <a:r>
              <a:rPr lang="en-US" u="sng" dirty="0" smtClean="0">
                <a:latin typeface="Calibri Light" panose="020F0302020204030204" pitchFamily="34" charset="0"/>
              </a:rPr>
              <a:t>shims</a:t>
            </a:r>
            <a:r>
              <a:rPr lang="en-US" dirty="0" smtClean="0">
                <a:latin typeface="Calibri Light" panose="020F0302020204030204" pitchFamily="34" charset="0"/>
              </a:rPr>
              <a:t>, which are used at the design stage to minimize the allowed harmonics, that is, to improve field quality. In a way, those shims bring in extra material, which is in a way substituting the one going all the way to infinity in the theoretical profiles.</a:t>
            </a:r>
          </a:p>
          <a:p>
            <a:endParaRPr lang="en-US" dirty="0">
              <a:latin typeface="Calibri Light" panose="020F0302020204030204" pitchFamily="34" charset="0"/>
            </a:endParaRPr>
          </a:p>
          <a:p>
            <a:r>
              <a:rPr lang="en-US" dirty="0" smtClean="0">
                <a:latin typeface="Calibri Light" panose="020F0302020204030204" pitchFamily="34" charset="0"/>
              </a:rPr>
              <a:t>In this specific case, the central part of the pole tip is not a hyperbola and the profile is described with lines and circular arcs – with no compromise on field quality. When designed the pole tip in 2D (with OPERA), the starting point for the radius of the central part of the pole was the curvature radius of the theoretical hyperbola – which turns out to be simply equal to the aperture radius, 35 mm in this case. </a:t>
            </a:r>
          </a:p>
        </p:txBody>
      </p:sp>
    </p:spTree>
    <p:extLst>
      <p:ext uri="{BB962C8B-B14F-4D97-AF65-F5344CB8AC3E}">
        <p14:creationId xmlns:p14="http://schemas.microsoft.com/office/powerpoint/2010/main" val="1594978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This</a:t>
            </a:r>
            <a:r>
              <a:rPr lang="en-US" baseline="0" dirty="0" smtClean="0">
                <a:latin typeface="Calibri Light" panose="020F0302020204030204" pitchFamily="34" charset="0"/>
              </a:rPr>
              <a:t> </a:t>
            </a:r>
            <a:r>
              <a:rPr lang="en-US" u="sng" baseline="0" dirty="0" smtClean="0">
                <a:latin typeface="Calibri Light" panose="020F0302020204030204" pitchFamily="34" charset="0"/>
              </a:rPr>
              <a:t>cyclotron</a:t>
            </a:r>
            <a:r>
              <a:rPr lang="en-US" baseline="0" dirty="0" smtClean="0">
                <a:latin typeface="Calibri Light" panose="020F0302020204030204" pitchFamily="34" charset="0"/>
              </a:rPr>
              <a:t> </a:t>
            </a:r>
            <a:r>
              <a:rPr lang="en-US" dirty="0" smtClean="0">
                <a:latin typeface="Calibri Light" panose="020F0302020204030204" pitchFamily="34" charset="0"/>
              </a:rPr>
              <a:t>magnet</a:t>
            </a:r>
            <a:r>
              <a:rPr lang="en-US" baseline="0" dirty="0" smtClean="0">
                <a:latin typeface="Calibri Light" panose="020F0302020204030204" pitchFamily="34" charset="0"/>
              </a:rPr>
              <a:t> was built with 4000 tons of iron and 300 tons of copper. The maximum field was 2.34 T, for a dissipated power of 2.5 MW. </a:t>
            </a:r>
            <a:r>
              <a:rPr lang="en-GB" dirty="0" smtClean="0">
                <a:latin typeface="Calibri Light" panose="020F0302020204030204" pitchFamily="34" charset="0"/>
              </a:rPr>
              <a:t>By the way, that should be the largest single-magnet (synchro)cyclotron ever built.</a:t>
            </a:r>
          </a:p>
          <a:p>
            <a:endParaRPr lang="en-GB" dirty="0">
              <a:latin typeface="Calibri Light" panose="020F0302020204030204" pitchFamily="34" charset="0"/>
            </a:endParaRPr>
          </a:p>
          <a:p>
            <a:r>
              <a:rPr lang="en-GB" dirty="0" smtClean="0">
                <a:latin typeface="Calibri Light" panose="020F0302020204030204" pitchFamily="34" charset="0"/>
              </a:rPr>
              <a:t>It was  able to accelerate </a:t>
            </a:r>
            <a:r>
              <a:rPr lang="en-GB" dirty="0">
                <a:latin typeface="Calibri Light" panose="020F0302020204030204" pitchFamily="34" charset="0"/>
              </a:rPr>
              <a:t>protons </a:t>
            </a:r>
            <a:r>
              <a:rPr lang="en-GB" dirty="0" smtClean="0">
                <a:latin typeface="Calibri Light" panose="020F0302020204030204" pitchFamily="34" charset="0"/>
              </a:rPr>
              <a:t>up to 730 </a:t>
            </a:r>
            <a:r>
              <a:rPr lang="en-GB" dirty="0">
                <a:latin typeface="Calibri Light" panose="020F0302020204030204" pitchFamily="34" charset="0"/>
              </a:rPr>
              <a:t>MeV. </a:t>
            </a:r>
            <a:r>
              <a:rPr lang="en-GB" dirty="0" smtClean="0">
                <a:latin typeface="Calibri Light" panose="020F0302020204030204" pitchFamily="34" charset="0"/>
              </a:rPr>
              <a:t> The </a:t>
            </a:r>
            <a:r>
              <a:rPr lang="en-GB" dirty="0">
                <a:latin typeface="Calibri Light" panose="020F0302020204030204" pitchFamily="34" charset="0"/>
              </a:rPr>
              <a:t>CERN </a:t>
            </a:r>
            <a:r>
              <a:rPr lang="en-GB" dirty="0" smtClean="0">
                <a:latin typeface="Calibri Light" panose="020F0302020204030204" pitchFamily="34" charset="0"/>
              </a:rPr>
              <a:t>synchrocyclotron made it up to (only) 600 MeV.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We will not look into this kind of accelerator magnets, sticking to the ones found in (strong focusing) </a:t>
            </a:r>
            <a:r>
              <a:rPr lang="en-US" u="sng" baseline="0" dirty="0" smtClean="0">
                <a:latin typeface="Calibri Light" panose="020F0302020204030204" pitchFamily="34" charset="0"/>
              </a:rPr>
              <a:t>synchrotrons</a:t>
            </a:r>
            <a:r>
              <a:rPr lang="en-US" baseline="0" dirty="0" smtClean="0">
                <a:latin typeface="Calibri Light" panose="020F0302020204030204" pitchFamily="34" charset="0"/>
              </a:rPr>
              <a:t> and related </a:t>
            </a:r>
            <a:r>
              <a:rPr lang="en-US" u="sng" baseline="0" dirty="0" smtClean="0">
                <a:latin typeface="Calibri Light" panose="020F0302020204030204" pitchFamily="34" charset="0"/>
              </a:rPr>
              <a:t>transfer lines</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5172402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ideal </a:t>
            </a:r>
            <a:r>
              <a:rPr lang="en-US" dirty="0">
                <a:latin typeface="Calibri Light" panose="020F0302020204030204" pitchFamily="34" charset="0"/>
              </a:rPr>
              <a:t>poles </a:t>
            </a:r>
            <a:r>
              <a:rPr lang="en-US" dirty="0" smtClean="0">
                <a:latin typeface="Calibri Light" panose="020F0302020204030204" pitchFamily="34" charset="0"/>
              </a:rPr>
              <a:t>for </a:t>
            </a:r>
            <a:r>
              <a:rPr lang="en-US" dirty="0">
                <a:latin typeface="Calibri Light" panose="020F0302020204030204" pitchFamily="34" charset="0"/>
              </a:rPr>
              <a:t>a dipole are </a:t>
            </a:r>
            <a:r>
              <a:rPr lang="en-US" baseline="0" dirty="0" smtClean="0">
                <a:latin typeface="Calibri Light" panose="020F0302020204030204" pitchFamily="34" charset="0"/>
              </a:rPr>
              <a:t>two infinite</a:t>
            </a:r>
            <a:r>
              <a:rPr lang="en-US" dirty="0" smtClean="0">
                <a:latin typeface="Calibri Light" panose="020F0302020204030204" pitchFamily="34" charset="0"/>
              </a:rPr>
              <a:t> parallel lines. Wide poles indeed help for field quality – though they need to be terminated somewhere. At the extremes, </a:t>
            </a:r>
            <a:r>
              <a:rPr lang="en-US" u="sng" dirty="0" smtClean="0">
                <a:latin typeface="Calibri Light" panose="020F0302020204030204" pitchFamily="34" charset="0"/>
              </a:rPr>
              <a:t>shims</a:t>
            </a:r>
            <a:r>
              <a:rPr lang="en-US" dirty="0" smtClean="0">
                <a:latin typeface="Calibri Light" panose="020F0302020204030204" pitchFamily="34" charset="0"/>
              </a:rPr>
              <a:t> are then introduced. For long magnets</a:t>
            </a:r>
            <a:r>
              <a:rPr lang="en-US" dirty="0">
                <a:latin typeface="Calibri Light" panose="020F0302020204030204" pitchFamily="34" charset="0"/>
              </a:rPr>
              <a:t>, their </a:t>
            </a:r>
            <a:r>
              <a:rPr lang="en-US" dirty="0" smtClean="0">
                <a:latin typeface="Calibri Light" panose="020F0302020204030204" pitchFamily="34" charset="0"/>
              </a:rPr>
              <a:t>size and </a:t>
            </a:r>
            <a:r>
              <a:rPr lang="en-US" dirty="0">
                <a:latin typeface="Calibri Light" panose="020F0302020204030204" pitchFamily="34" charset="0"/>
              </a:rPr>
              <a:t>shape </a:t>
            </a:r>
            <a:r>
              <a:rPr lang="en-US" dirty="0" smtClean="0">
                <a:latin typeface="Calibri Light" panose="020F0302020204030204" pitchFamily="34" charset="0"/>
              </a:rPr>
              <a:t>can be simulated in 2D to optimize the field quality. The real field quality will depend also on the mechanical tolerances and the possible asymmetry in the magnetic properties of the material.</a:t>
            </a:r>
          </a:p>
          <a:p>
            <a:endParaRPr lang="en-US" u="sng" baseline="0" dirty="0">
              <a:latin typeface="Calibri Light" panose="020F0302020204030204" pitchFamily="34" charset="0"/>
            </a:endParaRPr>
          </a:p>
          <a:p>
            <a:r>
              <a:rPr lang="en-US" dirty="0" smtClean="0">
                <a:latin typeface="Calibri Light" panose="020F0302020204030204" pitchFamily="34" charset="0"/>
              </a:rPr>
              <a:t>Here the lamination for the LEP magnets is shown, where about ¼ of the pole width is actually used for shims.</a:t>
            </a:r>
          </a:p>
          <a:p>
            <a:endParaRPr lang="en-US" baseline="0" dirty="0">
              <a:latin typeface="Calibri Light" panose="020F0302020204030204" pitchFamily="34" charset="0"/>
            </a:endParaRPr>
          </a:p>
          <a:p>
            <a:r>
              <a:rPr lang="en-US" dirty="0" smtClean="0">
                <a:latin typeface="Calibri Light" panose="020F0302020204030204" pitchFamily="34" charset="0"/>
              </a:rPr>
              <a:t>These magnets were rather particular – see the right picture. The top field was only 110 </a:t>
            </a:r>
            <a:r>
              <a:rPr lang="en-US" dirty="0" err="1" smtClean="0">
                <a:latin typeface="Calibri Light" panose="020F0302020204030204" pitchFamily="34" charset="0"/>
              </a:rPr>
              <a:t>mT</a:t>
            </a:r>
            <a:r>
              <a:rPr lang="en-US" dirty="0" smtClean="0">
                <a:latin typeface="Calibri Light" panose="020F0302020204030204" pitchFamily="34" charset="0"/>
              </a:rPr>
              <a:t>, which allowed the yoke to be made in steel / concrete, with the steel being 30% in volume</a:t>
            </a:r>
            <a:r>
              <a:rPr lang="en-US" dirty="0">
                <a:latin typeface="Calibri Light" panose="020F0302020204030204" pitchFamily="34" charset="0"/>
              </a:rPr>
              <a:t>. This is referred to as </a:t>
            </a:r>
            <a:r>
              <a:rPr lang="en-US" u="sng" dirty="0">
                <a:latin typeface="Calibri Light" panose="020F0302020204030204" pitchFamily="34" charset="0"/>
              </a:rPr>
              <a:t>dilution</a:t>
            </a:r>
            <a:r>
              <a:rPr lang="en-US" dirty="0">
                <a:latin typeface="Calibri Light" panose="020F0302020204030204" pitchFamily="34" charset="0"/>
              </a:rPr>
              <a:t>. We </a:t>
            </a:r>
            <a:r>
              <a:rPr lang="en-US" dirty="0" smtClean="0">
                <a:latin typeface="Calibri Light" panose="020F0302020204030204" pitchFamily="34" charset="0"/>
              </a:rPr>
              <a:t>say that the </a:t>
            </a:r>
            <a:r>
              <a:rPr lang="en-US" u="sng" dirty="0" smtClean="0">
                <a:latin typeface="Calibri Light" panose="020F0302020204030204" pitchFamily="34" charset="0"/>
              </a:rPr>
              <a:t>stacking factor</a:t>
            </a:r>
            <a:r>
              <a:rPr lang="en-US" dirty="0" smtClean="0">
                <a:latin typeface="Calibri Light" panose="020F0302020204030204" pitchFamily="34" charset="0"/>
              </a:rPr>
              <a:t> is 0.30. In the great majority of cases, the stacking factor is above 97%; the few % unoccupied by iron is taken up by insulation in within the laminations and voids.</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0688098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Looking along the longitudinal (z) direction, the field B</a:t>
            </a:r>
            <a:r>
              <a:rPr lang="en-US" dirty="0" smtClean="0">
                <a:latin typeface="Calibri Light" panose="020F0302020204030204" pitchFamily="34" charset="0"/>
              </a:rPr>
              <a:t> is maximum at the center (z = 0) of the magnet, it is more or less constant till reaching the ends, where it rolls off to reach a 0 value outside. The magnetic length l</a:t>
            </a:r>
            <a:r>
              <a:rPr lang="en-US" baseline="-25000" dirty="0" smtClean="0">
                <a:latin typeface="Calibri Light" panose="020F0302020204030204" pitchFamily="34" charset="0"/>
              </a:rPr>
              <a:t>m</a:t>
            </a:r>
            <a:r>
              <a:rPr lang="en-US" dirty="0" smtClean="0">
                <a:latin typeface="Calibri Light" panose="020F0302020204030204" pitchFamily="34" charset="0"/>
              </a:rPr>
              <a:t> is defined as that length which – multiplied by the central field value B</a:t>
            </a:r>
            <a:r>
              <a:rPr lang="en-US" baseline="-25000" dirty="0" smtClean="0">
                <a:latin typeface="Calibri Light" panose="020F0302020204030204" pitchFamily="34" charset="0"/>
              </a:rPr>
              <a:t>0</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provides the same integrated field.</a:t>
            </a:r>
          </a:p>
          <a:p>
            <a:endParaRPr lang="en-US" baseline="0" dirty="0">
              <a:latin typeface="Calibri Light" panose="020F0302020204030204" pitchFamily="34" charset="0"/>
            </a:endParaRPr>
          </a:p>
          <a:p>
            <a:r>
              <a:rPr lang="en-US" dirty="0" smtClean="0">
                <a:latin typeface="Calibri Light" panose="020F0302020204030204" pitchFamily="34" charset="0"/>
              </a:rPr>
              <a:t>The same holds substituting the field B with the gradient G, or with any multipole </a:t>
            </a:r>
            <a:r>
              <a:rPr lang="en-US" dirty="0" err="1" smtClean="0">
                <a:latin typeface="Calibri Light" panose="020F0302020204030204" pitchFamily="34" charset="0"/>
              </a:rPr>
              <a:t>B</a:t>
            </a:r>
            <a:r>
              <a:rPr lang="en-US" baseline="-25000" dirty="0" err="1" smtClean="0">
                <a:latin typeface="Calibri Light" panose="020F0302020204030204" pitchFamily="34" charset="0"/>
              </a:rPr>
              <a:t>n</a:t>
            </a:r>
            <a:r>
              <a:rPr lang="en-US" dirty="0" smtClean="0">
                <a:latin typeface="Calibri Light" panose="020F0302020204030204" pitchFamily="34" charset="0"/>
              </a:rPr>
              <a:t>, A</a:t>
            </a:r>
            <a:r>
              <a:rPr lang="en-US" baseline="-25000" dirty="0" smtClean="0">
                <a:latin typeface="Calibri Light" panose="020F0302020204030204" pitchFamily="34" charset="0"/>
              </a:rPr>
              <a:t>n</a:t>
            </a:r>
            <a:r>
              <a:rPr lang="en-US" dirty="0" smtClean="0">
                <a:latin typeface="Calibri Light" panose="020F0302020204030204" pitchFamily="34" charset="0"/>
              </a:rPr>
              <a:t>. In this case, the integrals are carried out on the not-normalized (upper case) coefficients, and the normalized terms (lower case) are then obtained by dividing by the integral by the fundamental harmonic.</a:t>
            </a:r>
          </a:p>
          <a:p>
            <a:endParaRPr lang="en-US" baseline="0" dirty="0">
              <a:latin typeface="Calibri Light" panose="020F0302020204030204" pitchFamily="34" charset="0"/>
            </a:endParaRPr>
          </a:p>
          <a:p>
            <a:r>
              <a:rPr lang="en-US" dirty="0" smtClean="0">
                <a:latin typeface="Calibri Light" panose="020F0302020204030204" pitchFamily="34" charset="0"/>
              </a:rPr>
              <a:t>For long magnets – where the longitudinal dimension is much larger than the gap – the behavior is dominated by the (long) central part, so taking the values of 2D simulations and multiplying by a length yields good results. For short magnets, the behavior is intrinsically 3D.</a:t>
            </a:r>
            <a:endParaRPr lang="en-US" baseline="0" dirty="0" smtClean="0">
              <a:latin typeface="Calibri Light" panose="020F0302020204030204" pitchFamily="34" charset="0"/>
            </a:endParaRPr>
          </a:p>
          <a:p>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90461430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magnetic</a:t>
            </a:r>
            <a:r>
              <a:rPr lang="en-US" dirty="0" smtClean="0">
                <a:latin typeface="Calibri Light" panose="020F0302020204030204" pitchFamily="34" charset="0"/>
              </a:rPr>
              <a:t> length is larger than the iron length: there is some stray flux, that is, there is still some field left after the iron yoke terminates, since B rolls off in a continuous way.</a:t>
            </a:r>
          </a:p>
          <a:p>
            <a:endParaRPr lang="en-US" sz="800" dirty="0">
              <a:latin typeface="Calibri Light" panose="020F0302020204030204" pitchFamily="34" charset="0"/>
            </a:endParaRPr>
          </a:p>
          <a:p>
            <a:r>
              <a:rPr lang="en-US" dirty="0" smtClean="0">
                <a:latin typeface="Calibri Light" panose="020F0302020204030204" pitchFamily="34" charset="0"/>
              </a:rPr>
              <a:t>The actual value of l</a:t>
            </a:r>
            <a:r>
              <a:rPr lang="en-US" baseline="-25000" dirty="0" smtClean="0">
                <a:latin typeface="Calibri Light" panose="020F0302020204030204" pitchFamily="34" charset="0"/>
              </a:rPr>
              <a:t>m</a:t>
            </a:r>
            <a:r>
              <a:rPr lang="en-US" dirty="0" smtClean="0">
                <a:latin typeface="Calibri Light" panose="020F0302020204030204" pitchFamily="34" charset="0"/>
              </a:rPr>
              <a:t> depends mainly on the geometry of the pole ends – abrupt, with shims, with chamfers, with some rounded (</a:t>
            </a:r>
            <a:r>
              <a:rPr lang="en-US" dirty="0" err="1" smtClean="0">
                <a:latin typeface="Calibri Light" panose="020F0302020204030204" pitchFamily="34" charset="0"/>
              </a:rPr>
              <a:t>Rogowski</a:t>
            </a:r>
            <a:r>
              <a:rPr lang="en-US" dirty="0" smtClean="0">
                <a:latin typeface="Calibri Light" panose="020F0302020204030204" pitchFamily="34" charset="0"/>
              </a:rPr>
              <a:t>-like) profile – and on the iron saturation. The same magnet can actually have slightly different magnetic lengths when the excitation current – hence, the field level – is different. All these effects can be assessed precisely only by 3D simulations and measurements.</a:t>
            </a:r>
          </a:p>
          <a:p>
            <a:endParaRPr lang="en-US" sz="800" dirty="0">
              <a:latin typeface="Calibri Light" panose="020F0302020204030204" pitchFamily="34" charset="0"/>
            </a:endParaRPr>
          </a:p>
          <a:p>
            <a:r>
              <a:rPr lang="en-US" dirty="0" smtClean="0">
                <a:latin typeface="Calibri Light" panose="020F0302020204030204" pitchFamily="34" charset="0"/>
              </a:rPr>
              <a:t>In most cases, though, it is possible to estimate at first order the length with the given simple formulae. </a:t>
            </a:r>
            <a:r>
              <a:rPr lang="en-US" baseline="0" dirty="0" smtClean="0">
                <a:latin typeface="Calibri Light" panose="020F0302020204030204" pitchFamily="34" charset="0"/>
              </a:rPr>
              <a:t>In</a:t>
            </a:r>
            <a:r>
              <a:rPr lang="en-US" dirty="0" smtClean="0">
                <a:latin typeface="Calibri Light" panose="020F0302020204030204" pitchFamily="34" charset="0"/>
              </a:rPr>
              <a:t> general, the higher the order of a magnet (quadrupole, sextupole, octupole, </a:t>
            </a:r>
            <a:r>
              <a:rPr lang="en-US" dirty="0" err="1" smtClean="0">
                <a:latin typeface="Calibri Light" panose="020F0302020204030204" pitchFamily="34" charset="0"/>
              </a:rPr>
              <a:t>etc</a:t>
            </a:r>
            <a:r>
              <a:rPr lang="en-US" dirty="0" smtClean="0">
                <a:latin typeface="Calibri Light" panose="020F0302020204030204" pitchFamily="34" charset="0"/>
              </a:rPr>
              <a:t>), the less stray field is found on the axis at the ends, and the closer are the values of l</a:t>
            </a:r>
            <a:r>
              <a:rPr lang="en-US" baseline="-25000" dirty="0" smtClean="0">
                <a:latin typeface="Calibri Light" panose="020F0302020204030204" pitchFamily="34" charset="0"/>
              </a:rPr>
              <a:t>m</a:t>
            </a:r>
            <a:r>
              <a:rPr lang="en-US" dirty="0" smtClean="0">
                <a:latin typeface="Calibri Light" panose="020F0302020204030204" pitchFamily="34" charset="0"/>
              </a:rPr>
              <a:t> and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a:t>
            </a:r>
            <a:endParaRPr lang="en-US" baseline="0" dirty="0" smtClean="0">
              <a:latin typeface="Calibri Light" panose="020F0302020204030204" pitchFamily="34" charset="0"/>
            </a:endParaRPr>
          </a:p>
          <a:p>
            <a:endParaRPr lang="en-US" sz="80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since in lattice codes l</a:t>
            </a:r>
            <a:r>
              <a:rPr lang="en-US" baseline="-25000" dirty="0" smtClean="0">
                <a:latin typeface="Calibri Light" panose="020F0302020204030204" pitchFamily="34" charset="0"/>
              </a:rPr>
              <a:t>m</a:t>
            </a:r>
            <a:r>
              <a:rPr lang="en-US" dirty="0" smtClean="0">
                <a:latin typeface="Calibri Light" panose="020F0302020204030204" pitchFamily="34" charset="0"/>
              </a:rPr>
              <a:t> is used, crowded regions – with many nearby magnets – might have to be looked at in detail, to make sure there is enough physical space for the magnets and their coil ends. Moreover, there might be also some </a:t>
            </a:r>
            <a:r>
              <a:rPr lang="en-US" u="sng" dirty="0" smtClean="0">
                <a:latin typeface="Calibri Light" panose="020F0302020204030204" pitchFamily="34" charset="0"/>
              </a:rPr>
              <a:t>magnetic coupling</a:t>
            </a:r>
            <a:r>
              <a:rPr lang="en-US" dirty="0" smtClean="0">
                <a:latin typeface="Calibri Light" panose="020F0302020204030204" pitchFamily="34" charset="0"/>
              </a:rPr>
              <a:t> between magnets which are installed very close to each other.</a:t>
            </a:r>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5851955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One option</a:t>
            </a:r>
            <a:r>
              <a:rPr lang="en-US" dirty="0" smtClean="0">
                <a:latin typeface="Calibri Light" panose="020F0302020204030204" pitchFamily="34" charset="0"/>
              </a:rPr>
              <a:t> is to have </a:t>
            </a:r>
            <a:r>
              <a:rPr lang="en-US" u="sng" dirty="0" smtClean="0">
                <a:latin typeface="Calibri Light" panose="020F0302020204030204" pitchFamily="34" charset="0"/>
              </a:rPr>
              <a:t>square</a:t>
            </a:r>
            <a:r>
              <a:rPr lang="en-US" dirty="0" smtClean="0">
                <a:latin typeface="Calibri Light" panose="020F0302020204030204" pitchFamily="34" charset="0"/>
              </a:rPr>
              <a:t> ends – the pole profile is simply extruded in 3D and then terminated abruptly (left figure). This introduces some field amplification in the end of the iron, that has to carry also the stray field that extends past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This might lead to saturation and possible non-linear behavior at different excitation currents. </a:t>
            </a:r>
          </a:p>
          <a:p>
            <a:endParaRPr lang="en-US" sz="600" dirty="0">
              <a:latin typeface="Calibri Light" panose="020F0302020204030204" pitchFamily="34" charset="0"/>
            </a:endParaRPr>
          </a:p>
          <a:p>
            <a:r>
              <a:rPr lang="en-US" dirty="0" smtClean="0">
                <a:latin typeface="Calibri Light" panose="020F0302020204030204" pitchFamily="34" charset="0"/>
              </a:rPr>
              <a:t>Another possibility is to have </a:t>
            </a:r>
            <a:r>
              <a:rPr lang="en-US" u="sng" dirty="0" smtClean="0">
                <a:latin typeface="Calibri Light" panose="020F0302020204030204" pitchFamily="34" charset="0"/>
              </a:rPr>
              <a:t>end shims</a:t>
            </a:r>
            <a:r>
              <a:rPr lang="en-US" dirty="0" smtClean="0">
                <a:latin typeface="Calibri Light" panose="020F0302020204030204" pitchFamily="34" charset="0"/>
              </a:rPr>
              <a:t>. These are also used to trim the actual iron length so to have a closer magnet-to-magnet reproducibility of the field integrals. The bottom right figure shows the design used for the SESAME combined function bending magnets, with three separate stacks to control integrated dipole, quadrupole and sextupole component separately (if needed).</a:t>
            </a:r>
            <a:endParaRPr lang="en-US" dirty="0">
              <a:latin typeface="Calibri Light" panose="020F0302020204030204" pitchFamily="34" charset="0"/>
            </a:endParaRPr>
          </a:p>
          <a:p>
            <a:endParaRPr lang="en-US" sz="600" dirty="0">
              <a:latin typeface="Calibri Light" panose="020F0302020204030204" pitchFamily="34" charset="0"/>
            </a:endParaRPr>
          </a:p>
          <a:p>
            <a:r>
              <a:rPr lang="en-US" dirty="0" smtClean="0">
                <a:latin typeface="Calibri Light" panose="020F0302020204030204" pitchFamily="34" charset="0"/>
              </a:rPr>
              <a:t>Popular options are also 45 </a:t>
            </a:r>
            <a:r>
              <a:rPr lang="en-US" dirty="0" err="1" smtClean="0">
                <a:latin typeface="Calibri Light" panose="020F0302020204030204" pitchFamily="34" charset="0"/>
              </a:rPr>
              <a:t>deg</a:t>
            </a:r>
            <a:r>
              <a:rPr lang="en-US" dirty="0" smtClean="0">
                <a:latin typeface="Calibri Light" panose="020F0302020204030204" pitchFamily="34" charset="0"/>
              </a:rPr>
              <a:t> </a:t>
            </a:r>
            <a:r>
              <a:rPr lang="en-US" u="sng" dirty="0" smtClean="0">
                <a:latin typeface="Calibri Light" panose="020F0302020204030204" pitchFamily="34" charset="0"/>
              </a:rPr>
              <a:t>chamfers</a:t>
            </a:r>
            <a:r>
              <a:rPr lang="en-US" dirty="0" smtClean="0">
                <a:latin typeface="Calibri Light" panose="020F0302020204030204" pitchFamily="34" charset="0"/>
              </a:rPr>
              <a:t>, which are often used for quadrupoles and sextupoles.</a:t>
            </a:r>
          </a:p>
          <a:p>
            <a:endParaRPr lang="en-US" sz="600" dirty="0">
              <a:latin typeface="Calibri Light" panose="020F0302020204030204" pitchFamily="34" charset="0"/>
            </a:endParaRPr>
          </a:p>
          <a:p>
            <a:r>
              <a:rPr lang="en-US" dirty="0" smtClean="0">
                <a:latin typeface="Calibri Light" panose="020F0302020204030204" pitchFamily="34" charset="0"/>
              </a:rPr>
              <a:t>In some cases, a </a:t>
            </a:r>
            <a:r>
              <a:rPr lang="en-US" u="sng" dirty="0">
                <a:latin typeface="Calibri Light" panose="020F0302020204030204" pitchFamily="34" charset="0"/>
              </a:rPr>
              <a:t>rounded </a:t>
            </a:r>
            <a:r>
              <a:rPr lang="en-US" u="sng" dirty="0" err="1">
                <a:latin typeface="Calibri Light" panose="020F0302020204030204" pitchFamily="34" charset="0"/>
              </a:rPr>
              <a:t>Rogowski</a:t>
            </a:r>
            <a:r>
              <a:rPr lang="en-US" u="sng" dirty="0">
                <a:latin typeface="Calibri Light" panose="020F0302020204030204" pitchFamily="34" charset="0"/>
              </a:rPr>
              <a:t>-like</a:t>
            </a:r>
            <a:r>
              <a:rPr lang="en-US" dirty="0">
                <a:latin typeface="Calibri Light" panose="020F0302020204030204" pitchFamily="34" charset="0"/>
              </a:rPr>
              <a:t> </a:t>
            </a:r>
            <a:r>
              <a:rPr lang="en-US" dirty="0" smtClean="0">
                <a:latin typeface="Calibri Light" panose="020F0302020204030204" pitchFamily="34" charset="0"/>
              </a:rPr>
              <a:t>profile, is used, to avoid flux concentration in the ends, like for the DIAMOND dipole shown in the top right figure.</a:t>
            </a:r>
          </a:p>
          <a:p>
            <a:endParaRPr lang="en-US" sz="600" dirty="0">
              <a:latin typeface="Calibri Light" panose="020F0302020204030204" pitchFamily="34" charset="0"/>
            </a:endParaRPr>
          </a:p>
          <a:p>
            <a:r>
              <a:rPr lang="en-US" dirty="0" smtClean="0">
                <a:latin typeface="Calibri Light" panose="020F0302020204030204" pitchFamily="34" charset="0"/>
              </a:rPr>
              <a:t>In all cases, there is an impact on the magnetic length and on the integrated field quality; indeed, optimizing the termination of the poles is a main reason to set up 3D magnetic simulations.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9896508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A sector dipole</a:t>
            </a:r>
            <a:r>
              <a:rPr lang="en-US" dirty="0" smtClean="0">
                <a:latin typeface="Calibri Light" panose="020F0302020204030204" pitchFamily="34" charset="0"/>
              </a:rPr>
              <a:t> and a parallel faces (or rectangular) one both provide a region of space with constant field, though they have different focusing effects on the beam.</a:t>
            </a:r>
          </a:p>
          <a:p>
            <a:endParaRPr lang="en-US" sz="800" dirty="0">
              <a:latin typeface="Calibri Light" panose="020F0302020204030204" pitchFamily="34" charset="0"/>
            </a:endParaRPr>
          </a:p>
          <a:p>
            <a:r>
              <a:rPr lang="en-US" dirty="0" smtClean="0">
                <a:latin typeface="Calibri Light" panose="020F0302020204030204" pitchFamily="34" charset="0"/>
              </a:rPr>
              <a:t>Other cases are possible, if the dipole ends are shaped with another angle with respect to the incoming / outgoing beam. This is not treated here.</a:t>
            </a:r>
            <a:endParaRPr lang="en-US" dirty="0">
              <a:latin typeface="Calibri Light" panose="020F0302020204030204" pitchFamily="34" charset="0"/>
            </a:endParaRPr>
          </a:p>
          <a:p>
            <a:endParaRPr lang="en-US" sz="80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the curvature </a:t>
            </a:r>
            <a:r>
              <a:rPr lang="en-US" dirty="0">
                <a:latin typeface="Calibri Light" panose="020F0302020204030204" pitchFamily="34" charset="0"/>
              </a:rPr>
              <a:t>h</a:t>
            </a:r>
            <a:r>
              <a:rPr lang="en-US" dirty="0" smtClean="0">
                <a:latin typeface="Calibri Light" panose="020F0302020204030204" pitchFamily="34" charset="0"/>
              </a:rPr>
              <a:t>as no effect, it is just for saving material, otherwise the pole would have to be wider. In jargon, people talk about the </a:t>
            </a:r>
            <a:r>
              <a:rPr lang="en-US" i="1" dirty="0" smtClean="0">
                <a:latin typeface="Calibri Light" panose="020F0302020204030204" pitchFamily="34" charset="0"/>
              </a:rPr>
              <a:t>sagitta </a:t>
            </a:r>
            <a:r>
              <a:rPr lang="en-US" dirty="0" smtClean="0">
                <a:latin typeface="Calibri Light" panose="020F0302020204030204" pitchFamily="34" charset="0"/>
              </a:rPr>
              <a:t>of the beam going through a dipole and then evaluate whether to curve the magnet or not. The LHC dipoles are actually bent, by 9.1 mm. The SPS dipoles are not, that is, they are straight. In most light sources – where the bending radii are a few meters – the main dipoles are curved.</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807905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In a </a:t>
            </a:r>
            <a:r>
              <a:rPr lang="en-US" dirty="0" smtClean="0">
                <a:latin typeface="Calibri Light" panose="020F0302020204030204" pitchFamily="34" charset="0"/>
              </a:rPr>
              <a:t>dipole, since the field is constant, particles are bent according to the same bending radius – given by the field and the beam rigidity.</a:t>
            </a:r>
          </a:p>
          <a:p>
            <a:endParaRPr lang="en-US" sz="800" dirty="0">
              <a:latin typeface="Calibri Light" panose="020F0302020204030204" pitchFamily="34" charset="0"/>
            </a:endParaRPr>
          </a:p>
          <a:p>
            <a:r>
              <a:rPr lang="en-US" dirty="0" smtClean="0">
                <a:latin typeface="Calibri Light" panose="020F0302020204030204" pitchFamily="34" charset="0"/>
              </a:rPr>
              <a:t>In a </a:t>
            </a:r>
            <a:r>
              <a:rPr lang="en-US" u="sng" dirty="0" smtClean="0">
                <a:latin typeface="Calibri Light" panose="020F0302020204030204" pitchFamily="34" charset="0"/>
              </a:rPr>
              <a:t>sector</a:t>
            </a:r>
            <a:r>
              <a:rPr lang="en-US" dirty="0" smtClean="0">
                <a:latin typeface="Calibri Light" panose="020F0302020204030204" pitchFamily="34" charset="0"/>
              </a:rPr>
              <a:t> dipole, there is a difference in how much space is travelled within the uniform field depending on the transverse position: a sector dipole focuses horizontally.</a:t>
            </a:r>
          </a:p>
          <a:p>
            <a:endParaRPr lang="en-US" sz="800" dirty="0">
              <a:latin typeface="Calibri Light" panose="020F0302020204030204" pitchFamily="34" charset="0"/>
            </a:endParaRPr>
          </a:p>
          <a:p>
            <a:r>
              <a:rPr lang="en-US" dirty="0" smtClean="0">
                <a:latin typeface="Calibri Light" panose="020F0302020204030204" pitchFamily="34" charset="0"/>
              </a:rPr>
              <a:t>This effect is not there in </a:t>
            </a:r>
            <a:r>
              <a:rPr lang="en-US" u="sng" dirty="0" smtClean="0">
                <a:latin typeface="Calibri Light" panose="020F0302020204030204" pitchFamily="34" charset="0"/>
              </a:rPr>
              <a:t>parallel ended</a:t>
            </a:r>
            <a:r>
              <a:rPr lang="en-US" dirty="0" smtClean="0">
                <a:latin typeface="Calibri Light" panose="020F0302020204030204" pitchFamily="34" charset="0"/>
              </a:rPr>
              <a:t> dipoles. However, these have a </a:t>
            </a:r>
            <a:r>
              <a:rPr lang="en-US" u="sng" dirty="0" smtClean="0">
                <a:latin typeface="Calibri Light" panose="020F0302020204030204" pitchFamily="34" charset="0"/>
              </a:rPr>
              <a:t>edge effect</a:t>
            </a:r>
            <a:r>
              <a:rPr lang="en-US" dirty="0" smtClean="0">
                <a:latin typeface="Calibri Light" panose="020F0302020204030204" pitchFamily="34" charset="0"/>
              </a:rPr>
              <a:t>. Actually, the edges are defocusing, but the overall magnet has zero focusing horizontally. Still it remains some vertical focusing at the edges. Most often, if the</a:t>
            </a:r>
            <a:r>
              <a:rPr lang="en-US" baseline="0" dirty="0" smtClean="0">
                <a:latin typeface="Calibri Light" panose="020F0302020204030204" pitchFamily="34" charset="0"/>
              </a:rPr>
              <a:t> bending angle is not so high (at least up to 45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a:t>
            </a:r>
            <a:r>
              <a:rPr lang="en-US" dirty="0" smtClean="0">
                <a:latin typeface="Calibri Light" panose="020F0302020204030204" pitchFamily="34" charset="0"/>
              </a:rPr>
              <a:t>parallel ended dipoles are more convenient to manufacture, as the yoke is built stacking up sheets of laminations (like a deck of cards) and the pole width is reduced because the </a:t>
            </a:r>
            <a:r>
              <a:rPr lang="en-US" dirty="0" err="1" smtClean="0">
                <a:latin typeface="Calibri Light" panose="020F0302020204030204" pitchFamily="34" charset="0"/>
              </a:rPr>
              <a:t>sagitta</a:t>
            </a:r>
            <a:r>
              <a:rPr lang="en-US" dirty="0" smtClean="0">
                <a:latin typeface="Calibri Light" panose="020F0302020204030204" pitchFamily="34" charset="0"/>
              </a:rPr>
              <a:t> of the beam does</a:t>
            </a:r>
            <a:r>
              <a:rPr lang="en-US" baseline="0" dirty="0" smtClean="0">
                <a:latin typeface="Calibri Light" panose="020F0302020204030204" pitchFamily="34" charset="0"/>
              </a:rPr>
              <a:t> not need to be added</a:t>
            </a:r>
            <a:r>
              <a:rPr lang="en-US" dirty="0" smtClean="0">
                <a:latin typeface="Calibri Light" panose="020F0302020204030204" pitchFamily="34" charset="0"/>
              </a:rPr>
              <a:t>.</a:t>
            </a:r>
          </a:p>
          <a:p>
            <a:endParaRPr lang="en-US" sz="800" dirty="0">
              <a:latin typeface="Calibri Light" panose="020F0302020204030204" pitchFamily="34" charset="0"/>
            </a:endParaRPr>
          </a:p>
          <a:p>
            <a:r>
              <a:rPr lang="en-US" dirty="0" smtClean="0">
                <a:latin typeface="Calibri Light" panose="020F0302020204030204" pitchFamily="34" charset="0"/>
              </a:rPr>
              <a:t>These effects are handled differently in the various lattice codes, according to some assumptions on the field roll-off in the ends, that somehow gradually goes from a constant value (inside the dipole) to zero (outside). Some details about what MAD-X does are given in its documentation, in </a:t>
            </a:r>
            <a:r>
              <a:rPr lang="en-US" dirty="0">
                <a:latin typeface="Calibri Light" panose="020F0302020204030204" pitchFamily="34" charset="0"/>
              </a:rPr>
              <a:t>the section </a:t>
            </a:r>
            <a:r>
              <a:rPr lang="en-US" i="1" dirty="0">
                <a:latin typeface="Calibri Light" panose="020F0302020204030204" pitchFamily="34" charset="0"/>
              </a:rPr>
              <a:t>Bending </a:t>
            </a:r>
            <a:r>
              <a:rPr lang="en-US" i="1" dirty="0" smtClean="0">
                <a:latin typeface="Calibri Light" panose="020F0302020204030204" pitchFamily="34" charset="0"/>
              </a:rPr>
              <a:t>Magnet</a:t>
            </a:r>
            <a:r>
              <a:rPr lang="en-US" dirty="0" smtClean="0">
                <a:latin typeface="Calibri Light" panose="020F0302020204030204" pitchFamily="34" charset="0"/>
              </a:rPr>
              <a:t>.</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6908763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9952143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Superconductivity was discovered in the lab of Heike </a:t>
            </a:r>
            <a:r>
              <a:rPr lang="en-US" dirty="0" err="1" smtClean="0">
                <a:latin typeface="Calibri Light" panose="020F0302020204030204" pitchFamily="34" charset="0"/>
              </a:rPr>
              <a:t>Kamerlingh-Onnes</a:t>
            </a:r>
            <a:r>
              <a:rPr lang="en-US" dirty="0" smtClean="0">
                <a:latin typeface="Calibri Light" panose="020F0302020204030204" pitchFamily="34" charset="0"/>
              </a:rPr>
              <a:t> in Leiden (Netherlands) in 1911:</a:t>
            </a:r>
          </a:p>
          <a:p>
            <a:r>
              <a:rPr lang="en-US" i="1" dirty="0" smtClean="0">
                <a:latin typeface="Calibri Light" panose="020F0302020204030204" pitchFamily="34" charset="0"/>
              </a:rPr>
              <a:t> </a:t>
            </a:r>
            <a:r>
              <a:rPr lang="en-GB" i="1" dirty="0" smtClean="0">
                <a:latin typeface="Calibri Light" panose="020F0302020204030204" pitchFamily="34" charset="0"/>
              </a:rPr>
              <a:t>… mercury </a:t>
            </a:r>
            <a:r>
              <a:rPr lang="en-GB" i="1" dirty="0">
                <a:latin typeface="Calibri Light" panose="020F0302020204030204" pitchFamily="34" charset="0"/>
              </a:rPr>
              <a:t>at 4.2 K has entered a new state, which, owing to its </a:t>
            </a:r>
            <a:r>
              <a:rPr lang="en-GB" i="1" dirty="0" smtClean="0">
                <a:latin typeface="Calibri Light" panose="020F0302020204030204" pitchFamily="34" charset="0"/>
              </a:rPr>
              <a:t>particular </a:t>
            </a:r>
            <a:r>
              <a:rPr lang="en-GB" i="1" dirty="0">
                <a:latin typeface="Calibri Light" panose="020F0302020204030204" pitchFamily="34" charset="0"/>
              </a:rPr>
              <a:t>electrical properties, can be called the state of </a:t>
            </a:r>
            <a:r>
              <a:rPr lang="en-GB" i="1" dirty="0" smtClean="0">
                <a:latin typeface="Calibri Light" panose="020F0302020204030204" pitchFamily="34" charset="0"/>
              </a:rPr>
              <a:t>superconductivity …</a:t>
            </a:r>
            <a:endParaRPr lang="en-GB" i="1" dirty="0">
              <a:latin typeface="Calibri Light" panose="020F0302020204030204" pitchFamily="34" charset="0"/>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Since then, many superconducting material have been found, but only a few of them have some practical interest. </a:t>
            </a:r>
            <a:r>
              <a:rPr lang="en-US" baseline="0" dirty="0" smtClean="0">
                <a:latin typeface="Calibri Light" panose="020F0302020204030204" pitchFamily="34" charset="0"/>
              </a:rPr>
              <a:t>The quest is (will </a:t>
            </a:r>
            <a:r>
              <a:rPr lang="en-US" dirty="0" smtClean="0">
                <a:latin typeface="Calibri Light" panose="020F0302020204030204" pitchFamily="34" charset="0"/>
              </a:rPr>
              <a:t>ever be?) not </a:t>
            </a:r>
            <a:r>
              <a:rPr lang="en-US" baseline="0" dirty="0" smtClean="0">
                <a:latin typeface="Calibri Light" panose="020F0302020204030204" pitchFamily="34" charset="0"/>
              </a:rPr>
              <a:t>over yet!</a:t>
            </a:r>
          </a:p>
          <a:p>
            <a:endParaRPr lang="en-US" dirty="0">
              <a:latin typeface="Calibri Light" panose="020F0302020204030204" pitchFamily="34" charset="0"/>
            </a:endParaRPr>
          </a:p>
          <a:p>
            <a:r>
              <a:rPr lang="en-US" u="sng" baseline="0" dirty="0" smtClean="0">
                <a:latin typeface="Calibri Light" panose="020F0302020204030204" pitchFamily="34" charset="0"/>
              </a:rPr>
              <a:t>Note</a:t>
            </a:r>
            <a:r>
              <a:rPr lang="en-US" baseline="0" dirty="0" smtClean="0">
                <a:latin typeface="Calibri Light" panose="020F0302020204030204" pitchFamily="34" charset="0"/>
              </a:rPr>
              <a:t>: the most used superconductor,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is not shown on this plot… It was discovered in 1961 and it has a critical temperature of 9.2 K.</a:t>
            </a:r>
          </a:p>
        </p:txBody>
      </p:sp>
    </p:spTree>
    <p:extLst>
      <p:ext uri="{BB962C8B-B14F-4D97-AF65-F5344CB8AC3E}">
        <p14:creationId xmlns:p14="http://schemas.microsoft.com/office/powerpoint/2010/main" val="268784688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Superconductivity implies zero electrical resistance, so that there is no power dissipated as Joule heating (in dc). The drawback is that refrigeration power is needed, as known superconductors work at cryogenic temperatures.</a:t>
            </a:r>
          </a:p>
          <a:p>
            <a:endParaRPr lang="en-GB" dirty="0">
              <a:latin typeface="Calibri Light" panose="020F0302020204030204" pitchFamily="34" charset="0"/>
            </a:endParaRPr>
          </a:p>
          <a:p>
            <a:r>
              <a:rPr lang="en-GB" dirty="0" smtClean="0">
                <a:latin typeface="Calibri Light" panose="020F0302020204030204" pitchFamily="34" charset="0"/>
              </a:rPr>
              <a:t>The figure shows a typical example of how much current density j can be sustained by </a:t>
            </a:r>
            <a:r>
              <a:rPr lang="en-GB" dirty="0" err="1" smtClean="0">
                <a:latin typeface="Calibri Light" panose="020F0302020204030204" pitchFamily="34" charset="0"/>
              </a:rPr>
              <a:t>Nb-Ti</a:t>
            </a:r>
            <a:r>
              <a:rPr lang="en-GB" dirty="0" smtClean="0">
                <a:latin typeface="Calibri Light" panose="020F0302020204030204" pitchFamily="34" charset="0"/>
              </a:rPr>
              <a:t>, the most widespread technical superconductor at the moment, vs. the B field: this is the so-called </a:t>
            </a:r>
            <a:r>
              <a:rPr lang="en-GB" u="sng" dirty="0" smtClean="0">
                <a:latin typeface="Calibri Light" panose="020F0302020204030204" pitchFamily="34" charset="0"/>
              </a:rPr>
              <a:t>critical </a:t>
            </a:r>
            <a:r>
              <a:rPr lang="en-GB" dirty="0" smtClean="0">
                <a:latin typeface="Calibri Light" panose="020F0302020204030204" pitchFamily="34" charset="0"/>
              </a:rPr>
              <a:t>curve. The current density j goes up by order of magnitudes with respect to normal conductors, and the wall of 2 T field is breached.</a:t>
            </a:r>
          </a:p>
          <a:p>
            <a:endParaRPr lang="en-GB" dirty="0">
              <a:latin typeface="Calibri Light" panose="020F0302020204030204" pitchFamily="34" charset="0"/>
            </a:endParaRPr>
          </a:p>
          <a:p>
            <a:r>
              <a:rPr lang="en-GB" dirty="0" smtClean="0">
                <a:latin typeface="Calibri Light" panose="020F0302020204030204" pitchFamily="34" charset="0"/>
              </a:rPr>
              <a:t>We often say that the Ampere-turns are then </a:t>
            </a:r>
            <a:r>
              <a:rPr lang="en-GB" i="1" dirty="0" smtClean="0">
                <a:latin typeface="Calibri Light" panose="020F0302020204030204" pitchFamily="34" charset="0"/>
              </a:rPr>
              <a:t>cheap</a:t>
            </a:r>
            <a:r>
              <a:rPr lang="en-GB" dirty="0" smtClean="0">
                <a:latin typeface="Calibri Light" panose="020F0302020204030204" pitchFamily="34" charset="0"/>
              </a:rPr>
              <a:t>: no power consumption, no need of large coils.</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1762778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Nowadays, </a:t>
            </a:r>
            <a:r>
              <a:rPr lang="en-US" dirty="0">
                <a:latin typeface="Calibri Light" panose="020F0302020204030204" pitchFamily="34" charset="0"/>
              </a:rPr>
              <a:t>we have </a:t>
            </a:r>
            <a:r>
              <a:rPr lang="en-US" dirty="0" smtClean="0">
                <a:latin typeface="Calibri Light" panose="020F0302020204030204" pitchFamily="34" charset="0"/>
              </a:rPr>
              <a:t>basically two families of superconductors.</a:t>
            </a:r>
          </a:p>
          <a:p>
            <a:pPr algn="ctr"/>
            <a:r>
              <a:rPr lang="en-US" u="sng" dirty="0" smtClean="0">
                <a:latin typeface="Calibri Light" panose="020F0302020204030204" pitchFamily="34" charset="0"/>
              </a:rPr>
              <a:t>LTS</a:t>
            </a:r>
            <a:r>
              <a:rPr lang="en-US" dirty="0" smtClean="0">
                <a:latin typeface="Calibri Light" panose="020F0302020204030204" pitchFamily="34" charset="0"/>
              </a:rPr>
              <a:t> </a:t>
            </a:r>
            <a:r>
              <a:rPr lang="en-US" dirty="0">
                <a:latin typeface="Calibri Light" panose="020F0302020204030204" pitchFamily="34" charset="0"/>
              </a:rPr>
              <a:t>(low temperature superconductors</a:t>
            </a:r>
            <a:r>
              <a:rPr lang="en-US" dirty="0" smtClean="0">
                <a:latin typeface="Calibri Light" panose="020F0302020204030204" pitchFamily="34" charset="0"/>
              </a:rPr>
              <a:t>)</a:t>
            </a:r>
            <a:endParaRPr lang="en-US" baseline="-25000" dirty="0">
              <a:latin typeface="Calibri Light" panose="020F0302020204030204" pitchFamily="34" charset="0"/>
            </a:endParaRPr>
          </a:p>
          <a:p>
            <a:r>
              <a:rPr lang="en-US" dirty="0" smtClean="0">
                <a:latin typeface="Calibri Light" panose="020F0302020204030204" pitchFamily="34" charset="0"/>
              </a:rPr>
              <a:t> * </a:t>
            </a:r>
            <a:r>
              <a:rPr lang="en-US" u="sng" dirty="0" err="1" smtClean="0">
                <a:latin typeface="Calibri Light" panose="020F0302020204030204" pitchFamily="34" charset="0"/>
              </a:rPr>
              <a:t>Nb-Ti</a:t>
            </a:r>
            <a:r>
              <a:rPr lang="en-US" dirty="0" smtClean="0">
                <a:latin typeface="Calibri Light" panose="020F0302020204030204" pitchFamily="34" charset="0"/>
              </a:rPr>
              <a:t> is </a:t>
            </a:r>
            <a:r>
              <a:rPr lang="en-US" dirty="0">
                <a:latin typeface="Calibri Light" panose="020F0302020204030204" pitchFamily="34" charset="0"/>
              </a:rPr>
              <a:t>the workhorse </a:t>
            </a:r>
            <a:r>
              <a:rPr lang="en-US" dirty="0" smtClean="0">
                <a:latin typeface="Calibri Light" panose="020F0302020204030204" pitchFamily="34" charset="0"/>
              </a:rPr>
              <a:t>material, not only for accelerator magnets. It has the lowest critical current of the family, though it is easy to make into wires and cables ready for winding.</a:t>
            </a: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Nb</a:t>
            </a:r>
            <a:r>
              <a:rPr lang="en-US" u="sng" baseline="-25000" dirty="0" smtClean="0">
                <a:latin typeface="Calibri Light" panose="020F0302020204030204" pitchFamily="34" charset="0"/>
              </a:rPr>
              <a:t>3</a:t>
            </a:r>
            <a:r>
              <a:rPr lang="en-US" u="sng" dirty="0" smtClean="0">
                <a:latin typeface="Calibri Light" panose="020F0302020204030204" pitchFamily="34" charset="0"/>
              </a:rPr>
              <a:t>Sn</a:t>
            </a:r>
            <a:r>
              <a:rPr lang="en-US" dirty="0" smtClean="0">
                <a:latin typeface="Calibri Light" panose="020F0302020204030204" pitchFamily="34" charset="0"/>
              </a:rPr>
              <a:t> </a:t>
            </a:r>
            <a:r>
              <a:rPr lang="en-US" dirty="0">
                <a:latin typeface="Calibri Light" panose="020F0302020204030204" pitchFamily="34" charset="0"/>
              </a:rPr>
              <a:t>also works </a:t>
            </a:r>
            <a:r>
              <a:rPr lang="en-US" dirty="0" smtClean="0">
                <a:latin typeface="Calibri Light" panose="020F0302020204030204" pitchFamily="34" charset="0"/>
              </a:rPr>
              <a:t>around liquid </a:t>
            </a:r>
            <a:r>
              <a:rPr lang="en-US" dirty="0">
                <a:latin typeface="Calibri Light" panose="020F0302020204030204" pitchFamily="34" charset="0"/>
              </a:rPr>
              <a:t>helium </a:t>
            </a:r>
            <a:r>
              <a:rPr lang="en-US" dirty="0" smtClean="0">
                <a:latin typeface="Calibri Light" panose="020F0302020204030204" pitchFamily="34" charset="0"/>
              </a:rPr>
              <a:t>temperatures. It can sustain higher field w.r.t. </a:t>
            </a:r>
            <a:r>
              <a:rPr lang="en-US" dirty="0" err="1" smtClean="0">
                <a:latin typeface="Calibri Light" panose="020F0302020204030204" pitchFamily="34" charset="0"/>
              </a:rPr>
              <a:t>Nb-Ti</a:t>
            </a:r>
            <a:r>
              <a:rPr lang="en-US" dirty="0" smtClean="0">
                <a:latin typeface="Calibri Light" panose="020F0302020204030204" pitchFamily="34" charset="0"/>
              </a:rPr>
              <a:t>, thought it is brittle. It often requires a heat treatment at high temperature (of the order of 650 °C) after winding. It is being used </a:t>
            </a:r>
            <a:r>
              <a:rPr lang="en-US" dirty="0">
                <a:latin typeface="Calibri Light" panose="020F0302020204030204" pitchFamily="34" charset="0"/>
              </a:rPr>
              <a:t>for some magnets of the HL-LHC upgrade. This is also being used in </a:t>
            </a:r>
            <a:r>
              <a:rPr lang="en-US" dirty="0" smtClean="0">
                <a:latin typeface="Calibri Light" panose="020F0302020204030204" pitchFamily="34" charset="0"/>
              </a:rPr>
              <a:t>parts of ITER.</a:t>
            </a:r>
            <a:endParaRPr lang="en-US" dirty="0">
              <a:latin typeface="Calibri Light" panose="020F0302020204030204" pitchFamily="34" charset="0"/>
            </a:endParaRP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MgB</a:t>
            </a:r>
            <a:r>
              <a:rPr lang="en-US" u="sng" baseline="-25000" dirty="0" smtClean="0">
                <a:latin typeface="Calibri Light" panose="020F0302020204030204" pitchFamily="34" charset="0"/>
              </a:rPr>
              <a:t>2</a:t>
            </a:r>
            <a:r>
              <a:rPr lang="en-US" dirty="0" smtClean="0">
                <a:latin typeface="Calibri Light" panose="020F0302020204030204" pitchFamily="34" charset="0"/>
              </a:rPr>
              <a:t> is a more recent material, with a higher critical temperature than the classical LTS. This has not been used for accelerator magnets (yet), though mostly for power transmission cables, including in the future for superconducting links for the HL-LHC upgrade.</a:t>
            </a:r>
          </a:p>
          <a:p>
            <a:pPr algn="ctr"/>
            <a:r>
              <a:rPr lang="en-US" u="sng" dirty="0" smtClean="0">
                <a:latin typeface="Calibri Light" panose="020F0302020204030204" pitchFamily="34" charset="0"/>
              </a:rPr>
              <a:t>HTS</a:t>
            </a:r>
            <a:r>
              <a:rPr lang="en-US" dirty="0" smtClean="0">
                <a:latin typeface="Calibri Light" panose="020F0302020204030204" pitchFamily="34" charset="0"/>
              </a:rPr>
              <a:t> </a:t>
            </a:r>
            <a:r>
              <a:rPr lang="en-US" dirty="0">
                <a:latin typeface="Calibri Light" panose="020F0302020204030204" pitchFamily="34" charset="0"/>
              </a:rPr>
              <a:t>(high temperature </a:t>
            </a:r>
            <a:r>
              <a:rPr lang="en-US" dirty="0" smtClean="0">
                <a:latin typeface="Calibri Light" panose="020F0302020204030204" pitchFamily="34" charset="0"/>
              </a:rPr>
              <a:t>superconductors)</a:t>
            </a:r>
            <a:endParaRPr lang="en-US" dirty="0">
              <a:latin typeface="Calibri Light" panose="020F0302020204030204" pitchFamily="34" charset="0"/>
            </a:endParaRPr>
          </a:p>
          <a:p>
            <a:r>
              <a:rPr lang="en-US" dirty="0" smtClean="0">
                <a:latin typeface="Calibri Light" panose="020F0302020204030204" pitchFamily="34" charset="0"/>
              </a:rPr>
              <a:t>These materials have much higher critical currents / temperatures / fields, but – due also to their cost – they have seen limited application so far. For example, a type of BSCCO is used in the LHC current leads, to carry the current from the copper (room temperature) side to the </a:t>
            </a:r>
            <a:r>
              <a:rPr lang="en-US" dirty="0" err="1" smtClean="0">
                <a:latin typeface="Calibri Light" panose="020F0302020204030204" pitchFamily="34" charset="0"/>
              </a:rPr>
              <a:t>Nb-Ti</a:t>
            </a:r>
            <a:r>
              <a:rPr lang="en-US" dirty="0" smtClean="0">
                <a:latin typeface="Calibri Light" panose="020F0302020204030204" pitchFamily="34" charset="0"/>
              </a:rPr>
              <a:t> (liquid helium temperature) part. These materials open up possibilities, on paper, to reach even </a:t>
            </a:r>
            <a:r>
              <a:rPr lang="en-US" dirty="0">
                <a:latin typeface="Calibri Light" panose="020F0302020204030204" pitchFamily="34" charset="0"/>
              </a:rPr>
              <a:t>higher </a:t>
            </a:r>
            <a:r>
              <a:rPr lang="en-US" dirty="0" smtClean="0">
                <a:latin typeface="Calibri Light" panose="020F0302020204030204" pitchFamily="34" charset="0"/>
              </a:rPr>
              <a:t>fields; some prototype magnets are being built.</a:t>
            </a:r>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85930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26306610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baseline="0" dirty="0" smtClean="0">
                <a:latin typeface="Calibri Light" panose="020F0302020204030204" pitchFamily="34" charset="0"/>
              </a:rPr>
              <a:t>Since the iron plays a secondary role for the central B</a:t>
            </a:r>
            <a:r>
              <a:rPr lang="en-US" dirty="0" smtClean="0">
                <a:latin typeface="Calibri Light" panose="020F0302020204030204" pitchFamily="34" charset="0"/>
              </a:rPr>
              <a:t> field, instead of reasoning in terms of magnetic reluctances and Hopkinson’s law (as for resistive magnets), it is possible to integrate the field in 2D given by the coils directly with </a:t>
            </a:r>
            <a:r>
              <a:rPr lang="en-US" dirty="0" err="1" smtClean="0">
                <a:latin typeface="Calibri Light" panose="020F0302020204030204" pitchFamily="34" charset="0"/>
              </a:rPr>
              <a:t>Biot</a:t>
            </a:r>
            <a:r>
              <a:rPr lang="en-US" dirty="0" smtClean="0">
                <a:latin typeface="Calibri Light" panose="020F0302020204030204" pitchFamily="34" charset="0"/>
              </a:rPr>
              <a:t>-Savart law.</a:t>
            </a:r>
            <a:endParaRPr lang="en-US" baseline="0" dirty="0" smtClean="0">
              <a:latin typeface="Calibri Light" panose="020F0302020204030204" pitchFamily="34" charset="0"/>
            </a:endParaRPr>
          </a:p>
          <a:p>
            <a:pPr defTabSz="907268">
              <a:defRPr/>
            </a:pPr>
            <a:endParaRPr lang="en-US" dirty="0" smtClean="0">
              <a:latin typeface="Calibri Light" panose="020F0302020204030204" pitchFamily="34" charset="0"/>
            </a:endParaRPr>
          </a:p>
          <a:p>
            <a:pPr defTabSz="907268">
              <a:defRPr/>
            </a:pPr>
            <a:r>
              <a:rPr lang="en-US" dirty="0" smtClean="0">
                <a:latin typeface="Calibri Light" panose="020F0302020204030204" pitchFamily="34" charset="0"/>
              </a:rPr>
              <a:t>There are several coil layouts that can be used. Besides personal preferences of the designers, the choice depends mainly on magnetic efficiency (how much B can you get with a given amount of superconductor), field quality in the bore and mechanical considerations (for the forces when cooling down / powering the magnet).</a:t>
            </a:r>
          </a:p>
          <a:p>
            <a:pPr defTabSz="907268">
              <a:defRPr/>
            </a:pPr>
            <a:endParaRPr lang="en-US" dirty="0">
              <a:latin typeface="Calibri Light" panose="020F0302020204030204" pitchFamily="34" charset="0"/>
            </a:endParaRPr>
          </a:p>
          <a:p>
            <a:r>
              <a:rPr lang="en-US" dirty="0" smtClean="0">
                <a:latin typeface="Calibri Light" panose="020F0302020204030204" pitchFamily="34" charset="0"/>
              </a:rPr>
              <a:t>Here we give the formula for sector dipoles, which are representative of the accelerator magnets built so far. The </a:t>
            </a:r>
            <a:r>
              <a:rPr lang="en-US" dirty="0">
                <a:latin typeface="Calibri Light" panose="020F0302020204030204" pitchFamily="34" charset="0"/>
              </a:rPr>
              <a:t>choice of the 60 </a:t>
            </a:r>
            <a:r>
              <a:rPr lang="en-US" dirty="0" err="1">
                <a:latin typeface="Calibri Light" panose="020F0302020204030204" pitchFamily="34" charset="0"/>
              </a:rPr>
              <a:t>deg</a:t>
            </a:r>
            <a:r>
              <a:rPr lang="en-US" dirty="0">
                <a:latin typeface="Calibri Light" panose="020F0302020204030204" pitchFamily="34" charset="0"/>
              </a:rPr>
              <a:t> </a:t>
            </a:r>
            <a:r>
              <a:rPr lang="en-US" dirty="0" smtClean="0">
                <a:latin typeface="Calibri Light" panose="020F0302020204030204" pitchFamily="34" charset="0"/>
              </a:rPr>
              <a:t>angle (formula on the bottom) for the sector cancels out the </a:t>
            </a:r>
            <a:r>
              <a:rPr lang="en-US" dirty="0">
                <a:latin typeface="Calibri Light" panose="020F0302020204030204" pitchFamily="34" charset="0"/>
              </a:rPr>
              <a:t>first allowed </a:t>
            </a:r>
            <a:r>
              <a:rPr lang="en-US" dirty="0" smtClean="0">
                <a:latin typeface="Calibri Light" panose="020F0302020204030204" pitchFamily="34" charset="0"/>
              </a:rPr>
              <a:t>harmonic, that is, b</a:t>
            </a:r>
            <a:r>
              <a:rPr lang="en-US" baseline="-25000" dirty="0" smtClean="0">
                <a:latin typeface="Calibri Light" panose="020F0302020204030204" pitchFamily="34" charset="0"/>
              </a:rPr>
              <a:t>3</a:t>
            </a:r>
            <a:r>
              <a:rPr lang="en-US" dirty="0" smtClean="0">
                <a:latin typeface="Calibri Light" panose="020F0302020204030204" pitchFamily="34" charset="0"/>
              </a:rPr>
              <a:t>.</a:t>
            </a:r>
            <a:endParaRPr lang="en-US" dirty="0">
              <a:latin typeface="Calibri Light" panose="020F0302020204030204" pitchFamily="34" charset="0"/>
            </a:endParaRPr>
          </a:p>
          <a:p>
            <a:endParaRPr lang="en-US" dirty="0">
              <a:latin typeface="Calibri Light" panose="020F0302020204030204" pitchFamily="34" charset="0"/>
            </a:endParaRPr>
          </a:p>
          <a:p>
            <a:r>
              <a:rPr lang="en-US" dirty="0">
                <a:latin typeface="Calibri Light" panose="020F0302020204030204" pitchFamily="34" charset="0"/>
              </a:rPr>
              <a:t>The aperture radius r does not enter into the equation. </a:t>
            </a:r>
            <a:r>
              <a:rPr lang="en-US" dirty="0" smtClean="0">
                <a:latin typeface="Calibri Light" panose="020F0302020204030204" pitchFamily="34" charset="0"/>
              </a:rPr>
              <a:t>Besides a geometric factor, the </a:t>
            </a:r>
            <a:r>
              <a:rPr lang="en-US" dirty="0">
                <a:latin typeface="Calibri Light" panose="020F0302020204030204" pitchFamily="34" charset="0"/>
              </a:rPr>
              <a:t>field </a:t>
            </a:r>
            <a:r>
              <a:rPr lang="en-US" dirty="0" smtClean="0">
                <a:latin typeface="Calibri Light" panose="020F0302020204030204" pitchFamily="34" charset="0"/>
              </a:rPr>
              <a:t>is simply a product </a:t>
            </a:r>
            <a:endParaRPr lang="en-US" dirty="0">
              <a:latin typeface="Calibri Light" panose="020F0302020204030204" pitchFamily="34" charset="0"/>
            </a:endParaRPr>
          </a:p>
          <a:p>
            <a:pPr algn="ctr"/>
            <a:r>
              <a:rPr lang="en-US" dirty="0" smtClean="0">
                <a:latin typeface="Calibri Light" panose="020F0302020204030204" pitchFamily="34" charset="0"/>
              </a:rPr>
              <a:t> B  ∝  j w</a:t>
            </a:r>
            <a:endParaRPr lang="en-US" dirty="0">
              <a:latin typeface="Calibri Light" panose="020F0302020204030204" pitchFamily="34" charset="0"/>
            </a:endParaRPr>
          </a:p>
          <a:p>
            <a:pPr algn="ctr"/>
            <a:r>
              <a:rPr lang="en-US" dirty="0" smtClean="0">
                <a:latin typeface="Calibri Light" panose="020F0302020204030204" pitchFamily="34" charset="0"/>
              </a:rPr>
              <a:t>field  ∝  current </a:t>
            </a:r>
            <a:r>
              <a:rPr lang="en-US" dirty="0">
                <a:latin typeface="Calibri Light" panose="020F0302020204030204" pitchFamily="34" charset="0"/>
              </a:rPr>
              <a:t>density (overall) × coil </a:t>
            </a:r>
            <a:r>
              <a:rPr lang="en-US" dirty="0" smtClean="0">
                <a:latin typeface="Calibri Light" panose="020F0302020204030204" pitchFamily="34" charset="0"/>
              </a:rPr>
              <a:t>width.</a:t>
            </a:r>
            <a:endParaRPr lang="en-US" dirty="0">
              <a:latin typeface="Calibri Light" panose="020F0302020204030204" pitchFamily="34" charset="0"/>
            </a:endParaRPr>
          </a:p>
        </p:txBody>
      </p:sp>
    </p:spTree>
    <p:extLst>
      <p:ext uri="{BB962C8B-B14F-4D97-AF65-F5344CB8AC3E}">
        <p14:creationId xmlns:p14="http://schemas.microsoft.com/office/powerpoint/2010/main" val="373426874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baseline="0" dirty="0" smtClean="0">
                <a:latin typeface="Calibri Light" panose="020F0302020204030204" pitchFamily="34" charset="0"/>
              </a:rPr>
              <a:t>You can</a:t>
            </a:r>
            <a:r>
              <a:rPr lang="en-US" dirty="0" smtClean="0">
                <a:latin typeface="Calibri Light" panose="020F0302020204030204" pitchFamily="34" charset="0"/>
              </a:rPr>
              <a:t> get 8.3 T with</a:t>
            </a:r>
            <a:endParaRPr lang="en-US" dirty="0">
              <a:latin typeface="Calibri Light" panose="020F0302020204030204" pitchFamily="34" charset="0"/>
            </a:endParaRPr>
          </a:p>
          <a:p>
            <a:pPr algn="ctr"/>
            <a:r>
              <a:rPr lang="en-US" dirty="0" smtClean="0">
                <a:latin typeface="Calibri Light" panose="020F0302020204030204" pitchFamily="34" charset="0"/>
              </a:rPr>
              <a:t>400 A/mm</a:t>
            </a:r>
            <a:r>
              <a:rPr lang="en-US" baseline="30000" dirty="0" smtClean="0">
                <a:latin typeface="Calibri Light" panose="020F0302020204030204" pitchFamily="34" charset="0"/>
              </a:rPr>
              <a:t>2</a:t>
            </a:r>
            <a:r>
              <a:rPr lang="en-US" dirty="0" smtClean="0">
                <a:latin typeface="Calibri Light" panose="020F0302020204030204" pitchFamily="34" charset="0"/>
              </a:rPr>
              <a:t> × 30 mm coil width (left figure, similar to LHC)</a:t>
            </a:r>
          </a:p>
          <a:p>
            <a:r>
              <a:rPr lang="en-US" dirty="0" smtClean="0">
                <a:latin typeface="Calibri Light" panose="020F0302020204030204" pitchFamily="34" charset="0"/>
              </a:rPr>
              <a:t>or</a:t>
            </a:r>
            <a:endParaRPr lang="en-US" dirty="0">
              <a:latin typeface="Calibri Light" panose="020F0302020204030204" pitchFamily="34" charset="0"/>
            </a:endParaRPr>
          </a:p>
          <a:p>
            <a:pPr algn="ctr"/>
            <a:r>
              <a:rPr lang="en-US" dirty="0" smtClean="0">
                <a:latin typeface="Calibri Light" panose="020F0302020204030204" pitchFamily="34" charset="0"/>
              </a:rPr>
              <a:t>40 </a:t>
            </a:r>
            <a:r>
              <a:rPr lang="en-US" dirty="0">
                <a:latin typeface="Calibri Light" panose="020F0302020204030204" pitchFamily="34" charset="0"/>
              </a:rPr>
              <a:t>A/mm</a:t>
            </a:r>
            <a:r>
              <a:rPr lang="en-US" baseline="30000" dirty="0">
                <a:latin typeface="Calibri Light" panose="020F0302020204030204" pitchFamily="34" charset="0"/>
              </a:rPr>
              <a:t>2</a:t>
            </a:r>
            <a:r>
              <a:rPr lang="en-US" dirty="0">
                <a:latin typeface="Calibri Light" panose="020F0302020204030204" pitchFamily="34" charset="0"/>
              </a:rPr>
              <a:t> × </a:t>
            </a:r>
            <a:r>
              <a:rPr lang="en-US" dirty="0" smtClean="0">
                <a:latin typeface="Calibri Light" panose="020F0302020204030204" pitchFamily="34" charset="0"/>
              </a:rPr>
              <a:t>300 </a:t>
            </a:r>
            <a:r>
              <a:rPr lang="en-US" dirty="0">
                <a:latin typeface="Calibri Light" panose="020F0302020204030204" pitchFamily="34" charset="0"/>
              </a:rPr>
              <a:t>mm coil width </a:t>
            </a:r>
            <a:r>
              <a:rPr lang="en-US" dirty="0" smtClean="0">
                <a:latin typeface="Calibri Light" panose="020F0302020204030204" pitchFamily="34" charset="0"/>
              </a:rPr>
              <a:t>(right figure</a:t>
            </a:r>
            <a:r>
              <a:rPr lang="en-US" dirty="0">
                <a:latin typeface="Calibri Light" panose="020F0302020204030204" pitchFamily="34" charset="0"/>
              </a:rPr>
              <a:t>, </a:t>
            </a:r>
            <a:r>
              <a:rPr lang="en-US" dirty="0" smtClean="0">
                <a:latin typeface="Calibri Light" panose="020F0302020204030204" pitchFamily="34" charset="0"/>
              </a:rPr>
              <a:t>very hypothetical).</a:t>
            </a:r>
          </a:p>
          <a:p>
            <a:pPr algn="ctr"/>
            <a:endParaRPr lang="en-US" dirty="0">
              <a:latin typeface="Calibri Light" panose="020F0302020204030204" pitchFamily="34" charset="0"/>
            </a:endParaRPr>
          </a:p>
          <a:p>
            <a:r>
              <a:rPr lang="en-US" dirty="0" smtClean="0">
                <a:latin typeface="Calibri Light" panose="020F0302020204030204" pitchFamily="34" charset="0"/>
              </a:rPr>
              <a:t>Besides the Ampere-turns, the power dissipation – if the coil were in normal conducting Cu at room temperature – would be prohibitive, without counting the amount of conductor needed, and the large stray field on the outside, as much more flux is generated.</a:t>
            </a:r>
          </a:p>
          <a:p>
            <a:endParaRPr lang="en-US" dirty="0">
              <a:latin typeface="Calibri Light" panose="020F0302020204030204" pitchFamily="34" charset="0"/>
            </a:endParaRPr>
          </a:p>
        </p:txBody>
      </p:sp>
    </p:spTree>
    <p:extLst>
      <p:ext uri="{BB962C8B-B14F-4D97-AF65-F5344CB8AC3E}">
        <p14:creationId xmlns:p14="http://schemas.microsoft.com/office/powerpoint/2010/main" val="15096461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sector layout in practice is modified to a configuration with several blocks, 6 per quadrant in the case of the LHC (in its final version). Each coil is wound with superconducting cable, that is usually slightly tapered (keystone angle) so to help follow the azimuthal angle as the turns pile up. Spacers (wedges) are inserted in between the blocks. The overall geometry is optimized to improve field quality and maximize magnetic efficiency, which in this case implies avoiding field concentration on the coil w.r.t. the bore.</a:t>
            </a:r>
          </a:p>
          <a:p>
            <a:endParaRPr lang="en-US" dirty="0">
              <a:latin typeface="Calibri Light" panose="020F0302020204030204" pitchFamily="34" charset="0"/>
            </a:endParaRPr>
          </a:p>
          <a:p>
            <a:r>
              <a:rPr lang="en-US" dirty="0" smtClean="0">
                <a:latin typeface="Calibri Light" panose="020F0302020204030204" pitchFamily="34" charset="0"/>
              </a:rPr>
              <a:t>In the LHC dipoles the inner and outer layer are electrically in series, though they are wound with a slightly different conductor (</a:t>
            </a:r>
            <a:r>
              <a:rPr lang="en-US" u="sng" dirty="0" smtClean="0">
                <a:latin typeface="Calibri Light" panose="020F0302020204030204" pitchFamily="34" charset="0"/>
              </a:rPr>
              <a:t>grading</a:t>
            </a:r>
            <a:r>
              <a:rPr lang="en-US" dirty="0" smtClean="0">
                <a:latin typeface="Calibri Light" panose="020F0302020204030204" pitchFamily="34" charset="0"/>
              </a:rPr>
              <a:t>): the current density is higher in the outer shell, where the field is lower. This allows saving of material.</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5841491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Also in this case the LHC dipole is taken as an example. The figure though</a:t>
            </a:r>
            <a:r>
              <a:rPr lang="en-US" dirty="0" smtClean="0">
                <a:latin typeface="Calibri Light" panose="020F0302020204030204" pitchFamily="34" charset="0"/>
              </a:rPr>
              <a:t> </a:t>
            </a:r>
            <a:r>
              <a:rPr lang="en-US" baseline="0" dirty="0" smtClean="0">
                <a:latin typeface="Calibri Light" panose="020F0302020204030204" pitchFamily="34" charset="0"/>
              </a:rPr>
              <a:t>is not the final</a:t>
            </a:r>
            <a:r>
              <a:rPr lang="en-US" dirty="0" smtClean="0">
                <a:latin typeface="Calibri Light" panose="020F0302020204030204" pitchFamily="34" charset="0"/>
              </a:rPr>
              <a:t> design, it is actually among the very first ones: it dates back to 1987… more than 20 years before first beams in the machine!</a:t>
            </a:r>
          </a:p>
          <a:p>
            <a:endParaRPr lang="en-US" baseline="0" dirty="0">
              <a:latin typeface="Calibri Light" panose="020F0302020204030204" pitchFamily="34" charset="0"/>
            </a:endParaRPr>
          </a:p>
          <a:p>
            <a:r>
              <a:rPr lang="en-US" dirty="0" smtClean="0">
                <a:latin typeface="Calibri Light" panose="020F0302020204030204" pitchFamily="34" charset="0"/>
              </a:rPr>
              <a:t>The gap between the coil and the yoke is space reserved for </a:t>
            </a:r>
            <a:r>
              <a:rPr lang="en-US" u="sng" dirty="0" smtClean="0">
                <a:latin typeface="Calibri Light" panose="020F0302020204030204" pitchFamily="34" charset="0"/>
              </a:rPr>
              <a:t>collars</a:t>
            </a:r>
            <a:r>
              <a:rPr lang="en-US" dirty="0" smtClean="0">
                <a:latin typeface="Calibri Light" panose="020F0302020204030204" pitchFamily="34" charset="0"/>
              </a:rPr>
              <a:t>, made in stainless steel (not magnetic) material. The collars are meant to counteract the Lorentz force on the coils when the magnet is powered.</a:t>
            </a:r>
          </a:p>
          <a:p>
            <a:endParaRPr lang="en-US" baseline="0" dirty="0">
              <a:latin typeface="Calibri Light" panose="020F0302020204030204" pitchFamily="34" charset="0"/>
            </a:endParaRPr>
          </a:p>
          <a:p>
            <a:r>
              <a:rPr lang="en-US" dirty="0" smtClean="0">
                <a:latin typeface="Calibri Light" panose="020F0302020204030204" pitchFamily="34" charset="0"/>
              </a:rPr>
              <a:t>The main function of the iron is to provide a return path for the flux, although it does also contribute to the field in the bore.</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186557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Superconductors carry a high current density, but they have an upper limit: this is described by the so-called </a:t>
            </a:r>
            <a:r>
              <a:rPr lang="en-US" u="sng" dirty="0" smtClean="0">
                <a:latin typeface="Calibri Light" panose="020F0302020204030204" pitchFamily="34" charset="0"/>
              </a:rPr>
              <a:t>critical surface</a:t>
            </a:r>
            <a:r>
              <a:rPr lang="en-US" dirty="0" smtClean="0">
                <a:latin typeface="Calibri Light" panose="020F0302020204030204" pitchFamily="34" charset="0"/>
              </a:rPr>
              <a:t>. </a:t>
            </a:r>
            <a:r>
              <a:rPr lang="en-US" baseline="0" dirty="0" smtClean="0">
                <a:latin typeface="Calibri Light" panose="020F0302020204030204" pitchFamily="34" charset="0"/>
              </a:rPr>
              <a:t>The 3D plot is the critica</a:t>
            </a:r>
            <a:r>
              <a:rPr lang="en-US" dirty="0" smtClean="0">
                <a:latin typeface="Calibri Light" panose="020F0302020204030204" pitchFamily="34" charset="0"/>
              </a:rPr>
              <a:t>l surface of an LHC </a:t>
            </a:r>
            <a:r>
              <a:rPr lang="en-US" dirty="0" err="1" smtClean="0">
                <a:latin typeface="Calibri Light" panose="020F0302020204030204" pitchFamily="34" charset="0"/>
              </a:rPr>
              <a:t>Nb-Ti</a:t>
            </a:r>
            <a:r>
              <a:rPr lang="en-US" dirty="0" smtClean="0">
                <a:latin typeface="Calibri Light" panose="020F0302020204030204" pitchFamily="34" charset="0"/>
              </a:rPr>
              <a:t> wire.</a:t>
            </a:r>
            <a:r>
              <a:rPr lang="en-US" baseline="0" dirty="0" smtClean="0">
                <a:latin typeface="Calibri Light" panose="020F0302020204030204" pitchFamily="34" charset="0"/>
              </a:rPr>
              <a:t> Generally speaking, this</a:t>
            </a:r>
            <a:r>
              <a:rPr lang="en-US" dirty="0" smtClean="0">
                <a:latin typeface="Calibri Light" panose="020F0302020204030204" pitchFamily="34" charset="0"/>
              </a:rPr>
              <a:t> depends on the temperature T and the field B, and it is monotonically decreasing for increasing T and B.</a:t>
            </a:r>
            <a:endParaRPr lang="en-US" dirty="0">
              <a:latin typeface="Calibri Light" panose="020F0302020204030204" pitchFamily="34" charset="0"/>
            </a:endParaRPr>
          </a:p>
          <a:p>
            <a:endParaRPr lang="en-GB" dirty="0" smtClean="0">
              <a:latin typeface="Calibri Light" panose="020F0302020204030204" pitchFamily="34" charset="0"/>
            </a:endParaRPr>
          </a:p>
          <a:p>
            <a:r>
              <a:rPr lang="en-GB" dirty="0" smtClean="0">
                <a:latin typeface="Calibri Light" panose="020F0302020204030204" pitchFamily="34" charset="0"/>
              </a:rPr>
              <a:t>To give an order of magnitude, the critical density at 5 </a:t>
            </a:r>
            <a:r>
              <a:rPr lang="en-GB" dirty="0">
                <a:latin typeface="Calibri Light" panose="020F0302020204030204" pitchFamily="34" charset="0"/>
              </a:rPr>
              <a:t>T, 4.2 </a:t>
            </a:r>
            <a:r>
              <a:rPr lang="en-GB" dirty="0" smtClean="0">
                <a:latin typeface="Calibri Light" panose="020F0302020204030204" pitchFamily="34" charset="0"/>
              </a:rPr>
              <a:t>K as shown on the graph is about </a:t>
            </a:r>
            <a:r>
              <a:rPr lang="en-GB" dirty="0">
                <a:latin typeface="Calibri Light" panose="020F0302020204030204" pitchFamily="34" charset="0"/>
              </a:rPr>
              <a:t>3000 </a:t>
            </a:r>
            <a:r>
              <a:rPr lang="en-GB" dirty="0" smtClean="0">
                <a:latin typeface="Calibri Light" panose="020F0302020204030204" pitchFamily="34" charset="0"/>
              </a:rPr>
              <a:t>A/mm</a:t>
            </a:r>
            <a:r>
              <a:rPr lang="en-GB" baseline="30000" dirty="0" smtClean="0">
                <a:latin typeface="Calibri Light" panose="020F0302020204030204" pitchFamily="34" charset="0"/>
              </a:rPr>
              <a:t>2</a:t>
            </a:r>
            <a:r>
              <a:rPr lang="en-GB" dirty="0" smtClean="0">
                <a:latin typeface="Calibri Light" panose="020F0302020204030204" pitchFamily="34" charset="0"/>
              </a:rPr>
              <a:t>.</a:t>
            </a:r>
            <a:endParaRPr lang="en-GB" dirty="0">
              <a:latin typeface="Calibri Light" panose="020F0302020204030204" pitchFamily="34" charset="0"/>
            </a:endParaRPr>
          </a:p>
          <a:p>
            <a:endParaRPr lang="en-GB" dirty="0">
              <a:latin typeface="Calibri Light" panose="020F0302020204030204" pitchFamily="34" charset="0"/>
            </a:endParaRPr>
          </a:p>
          <a:p>
            <a:r>
              <a:rPr lang="en-GB" u="sng" dirty="0" smtClean="0">
                <a:latin typeface="Calibri Light" panose="020F0302020204030204" pitchFamily="34" charset="0"/>
              </a:rPr>
              <a:t>Note</a:t>
            </a:r>
            <a:r>
              <a:rPr lang="en-GB" dirty="0" smtClean="0">
                <a:latin typeface="Calibri Light" panose="020F0302020204030204" pitchFamily="34" charset="0"/>
              </a:rPr>
              <a:t>: the plot actually describes the current density in the superconductor itself. The current density that we used before – for example 400 A/mm</a:t>
            </a:r>
            <a:r>
              <a:rPr lang="en-GB" baseline="30000" dirty="0" smtClean="0">
                <a:latin typeface="Calibri Light" panose="020F0302020204030204" pitchFamily="34" charset="0"/>
              </a:rPr>
              <a:t>2</a:t>
            </a:r>
            <a:r>
              <a:rPr lang="en-GB" dirty="0" smtClean="0">
                <a:latin typeface="Calibri Light" panose="020F0302020204030204" pitchFamily="34" charset="0"/>
              </a:rPr>
              <a:t> – is more an </a:t>
            </a:r>
            <a:r>
              <a:rPr lang="en-GB" u="sng" dirty="0" smtClean="0">
                <a:latin typeface="Calibri Light" panose="020F0302020204030204" pitchFamily="34" charset="0"/>
              </a:rPr>
              <a:t>engineering current density</a:t>
            </a:r>
            <a:r>
              <a:rPr lang="en-GB" dirty="0" smtClean="0">
                <a:latin typeface="Calibri Light" panose="020F0302020204030204" pitchFamily="34" charset="0"/>
              </a:rPr>
              <a:t>, or </a:t>
            </a:r>
            <a:r>
              <a:rPr lang="en-GB" u="sng" dirty="0" smtClean="0">
                <a:latin typeface="Calibri Light" panose="020F0302020204030204" pitchFamily="34" charset="0"/>
              </a:rPr>
              <a:t>overall current density</a:t>
            </a:r>
            <a:r>
              <a:rPr lang="en-GB" dirty="0" smtClean="0">
                <a:latin typeface="Calibri Light" panose="020F0302020204030204" pitchFamily="34" charset="0"/>
              </a:rPr>
              <a:t>, that includes the stabilizer in the superconducting wire, the insulation, the voids (filled by helium), etc.</a:t>
            </a:r>
            <a:endParaRPr lang="en-GB" dirty="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17982786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critical surface of the superconductor (the 3D</a:t>
            </a:r>
            <a:r>
              <a:rPr lang="en-US" dirty="0" smtClean="0">
                <a:latin typeface="Calibri Light" panose="020F0302020204030204" pitchFamily="34" charset="0"/>
              </a:rPr>
              <a:t> plot for </a:t>
            </a:r>
            <a:r>
              <a:rPr lang="en-US" dirty="0" err="1" smtClean="0">
                <a:latin typeface="Calibri Light" panose="020F0302020204030204" pitchFamily="34" charset="0"/>
              </a:rPr>
              <a:t>Nb-Ti</a:t>
            </a:r>
            <a:r>
              <a:rPr lang="en-US" dirty="0" smtClean="0">
                <a:latin typeface="Calibri Light" panose="020F0302020204030204" pitchFamily="34" charset="0"/>
              </a:rPr>
              <a:t> on the left) is reduced to 2D fixing the temperature, 4.2 K in this case (</a:t>
            </a:r>
            <a:r>
              <a:rPr lang="en-US" dirty="0" err="1" smtClean="0">
                <a:latin typeface="Calibri Light" panose="020F0302020204030204" pitchFamily="34" charset="0"/>
              </a:rPr>
              <a:t>I</a:t>
            </a:r>
            <a:r>
              <a:rPr lang="en-US" baseline="-25000" dirty="0" err="1" smtClean="0">
                <a:latin typeface="Calibri Light" panose="020F0302020204030204" pitchFamily="34" charset="0"/>
              </a:rPr>
              <a:t>c</a:t>
            </a:r>
            <a:r>
              <a:rPr lang="en-US" dirty="0" smtClean="0">
                <a:latin typeface="Calibri Light" panose="020F0302020204030204" pitchFamily="34" charset="0"/>
              </a:rPr>
              <a:t> plot on the right). For convenience, the current is given instead of the current density, just multiplying by the superconductor area </a:t>
            </a:r>
            <a:r>
              <a:rPr lang="en-US" dirty="0" err="1" smtClean="0">
                <a:latin typeface="Calibri Light" panose="020F0302020204030204" pitchFamily="34" charset="0"/>
              </a:rPr>
              <a:t>A</a:t>
            </a:r>
            <a:r>
              <a:rPr lang="en-US" baseline="-25000" dirty="0" err="1" smtClean="0">
                <a:latin typeface="Calibri Light" panose="020F0302020204030204" pitchFamily="34" charset="0"/>
              </a:rPr>
              <a:t>sc</a:t>
            </a:r>
            <a:r>
              <a:rPr lang="en-US" dirty="0" smtClean="0">
                <a:latin typeface="Calibri Light" panose="020F0302020204030204" pitchFamily="34" charset="0"/>
              </a:rPr>
              <a:t>.</a:t>
            </a:r>
          </a:p>
          <a:p>
            <a:endParaRPr lang="en-US" dirty="0">
              <a:latin typeface="Calibri Light" panose="020F0302020204030204" pitchFamily="34" charset="0"/>
            </a:endParaRPr>
          </a:p>
          <a:p>
            <a:r>
              <a:rPr lang="en-US" dirty="0" smtClean="0">
                <a:latin typeface="Calibri Light" panose="020F0302020204030204" pitchFamily="34" charset="0"/>
              </a:rPr>
              <a:t>On the magnet side, there are two curves, which are very close to straight lines: the peak field on the conductor, at different currents, and the bore field (in the aperture). The intersection of the peak field line with the critical curve gives the maximum (theoretical) field that can be reached by the magnet. In jargon, this is often referred to as the </a:t>
            </a:r>
            <a:r>
              <a:rPr lang="en-US" u="sng" dirty="0" smtClean="0">
                <a:latin typeface="Calibri Light" panose="020F0302020204030204" pitchFamily="34" charset="0"/>
              </a:rPr>
              <a:t>short sample</a:t>
            </a:r>
            <a:r>
              <a:rPr lang="en-US" dirty="0" smtClean="0">
                <a:latin typeface="Calibri Light" panose="020F0302020204030204" pitchFamily="34" charset="0"/>
              </a:rPr>
              <a:t> limit. There </a:t>
            </a:r>
            <a:r>
              <a:rPr lang="en-GB" dirty="0">
                <a:latin typeface="Calibri Light" panose="020F0302020204030204" pitchFamily="34" charset="0"/>
              </a:rPr>
              <a:t>we expect the magnet to go </a:t>
            </a:r>
            <a:r>
              <a:rPr lang="en-GB" dirty="0" smtClean="0">
                <a:latin typeface="Calibri Light" panose="020F0302020204030204" pitchFamily="34" charset="0"/>
              </a:rPr>
              <a:t>resistive, </a:t>
            </a:r>
            <a:r>
              <a:rPr lang="en-GB" dirty="0">
                <a:latin typeface="Calibri Light" panose="020F0302020204030204" pitchFamily="34" charset="0"/>
              </a:rPr>
              <a:t>i.e. to </a:t>
            </a:r>
            <a:r>
              <a:rPr lang="en-GB" u="sng" dirty="0" smtClean="0">
                <a:latin typeface="Calibri Light" panose="020F0302020204030204" pitchFamily="34" charset="0"/>
              </a:rPr>
              <a:t>quench</a:t>
            </a:r>
            <a:r>
              <a:rPr lang="en-GB" dirty="0" smtClean="0">
                <a:latin typeface="Calibri Light" panose="020F0302020204030204" pitchFamily="34" charset="0"/>
              </a:rPr>
              <a:t>. In practice magnets are trained (</a:t>
            </a:r>
            <a:r>
              <a:rPr lang="en-GB" u="sng" dirty="0" smtClean="0">
                <a:latin typeface="Calibri Light" panose="020F0302020204030204" pitchFamily="34" charset="0"/>
              </a:rPr>
              <a:t>training</a:t>
            </a:r>
            <a:r>
              <a:rPr lang="en-GB" dirty="0" smtClean="0">
                <a:latin typeface="Calibri Light" panose="020F0302020204030204" pitchFamily="34" charset="0"/>
              </a:rPr>
              <a:t>) to get close to that limit, with successive powering and quenches.</a:t>
            </a:r>
          </a:p>
          <a:p>
            <a:endParaRPr lang="en-GB" baseline="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a:t>
            </a:r>
            <a:r>
              <a:rPr lang="en-US" dirty="0" smtClean="0">
                <a:latin typeface="Calibri Light" panose="020F0302020204030204" pitchFamily="34" charset="0"/>
              </a:rPr>
              <a:t>short samples refer to performance of the superconducting wire (or cable) measured, well, in </a:t>
            </a:r>
            <a:r>
              <a:rPr lang="en-US" i="1" dirty="0" smtClean="0">
                <a:latin typeface="Calibri Light" panose="020F0302020204030204" pitchFamily="34" charset="0"/>
              </a:rPr>
              <a:t>short samples</a:t>
            </a:r>
            <a:r>
              <a:rPr lang="en-US" dirty="0" smtClean="0">
                <a:latin typeface="Calibri Light" panose="020F0302020204030204" pitchFamily="34" charset="0"/>
              </a:rPr>
              <a:t>… Often when doing the design one accounts also for a few % allowance, as cabling degradation. </a:t>
            </a:r>
            <a:endParaRPr lang="en-US" dirty="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0671598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90000"/>
              </a:lnSpc>
              <a:spcBef>
                <a:spcPct val="20000"/>
              </a:spcBef>
              <a:buClr>
                <a:srgbClr val="3333CC"/>
              </a:buClr>
              <a:buSzPct val="60000"/>
              <a:defRPr/>
            </a:pPr>
            <a:r>
              <a:rPr lang="en-US" dirty="0" smtClean="0">
                <a:latin typeface="Calibri Light" panose="020F0302020204030204" pitchFamily="34" charset="0"/>
              </a:rPr>
              <a:t>The margin needed depends – among other things – on the superconducting material, the design (for example, coils impregnated, typically in epoxy, </a:t>
            </a:r>
            <a:r>
              <a:rPr lang="en-US" dirty="0">
                <a:latin typeface="Calibri Light" panose="020F0302020204030204" pitchFamily="34" charset="0"/>
              </a:rPr>
              <a:t>or </a:t>
            </a:r>
            <a:r>
              <a:rPr lang="en-US" dirty="0" smtClean="0">
                <a:latin typeface="Calibri Light" panose="020F0302020204030204" pitchFamily="34" charset="0"/>
              </a:rPr>
              <a:t>not), the operating temperature.</a:t>
            </a:r>
          </a:p>
          <a:p>
            <a:pPr lvl="0">
              <a:lnSpc>
                <a:spcPct val="90000"/>
              </a:lnSpc>
              <a:spcBef>
                <a:spcPct val="20000"/>
              </a:spcBef>
              <a:buClr>
                <a:srgbClr val="3333CC"/>
              </a:buClr>
              <a:buSzPct val="60000"/>
              <a:defRPr/>
            </a:pPr>
            <a:endParaRPr lang="en-US" dirty="0">
              <a:latin typeface="Calibri Light" panose="020F0302020204030204" pitchFamily="34" charset="0"/>
            </a:endParaRPr>
          </a:p>
          <a:p>
            <a:pPr lvl="0">
              <a:lnSpc>
                <a:spcPct val="90000"/>
              </a:lnSpc>
              <a:spcBef>
                <a:spcPct val="20000"/>
              </a:spcBef>
              <a:buClr>
                <a:srgbClr val="3333CC"/>
              </a:buClr>
              <a:buSzPct val="60000"/>
              <a:defRPr/>
            </a:pPr>
            <a:r>
              <a:rPr lang="en-US" dirty="0" smtClean="0">
                <a:latin typeface="Calibri Light" panose="020F0302020204030204" pitchFamily="34" charset="0"/>
              </a:rPr>
              <a:t>Margins are ratios between an operating point (temperature, field, current) and the limit on the critical surface of the superconductor. Typical values for </a:t>
            </a:r>
            <a:r>
              <a:rPr lang="en-US" dirty="0" err="1" smtClean="0">
                <a:latin typeface="Calibri Light" panose="020F0302020204030204" pitchFamily="34" charset="0"/>
              </a:rPr>
              <a:t>Nb-Ti</a:t>
            </a:r>
            <a:r>
              <a:rPr lang="en-US" dirty="0" smtClean="0">
                <a:latin typeface="Calibri Light" panose="020F0302020204030204" pitchFamily="34" charset="0"/>
              </a:rPr>
              <a:t> at its limits (LHC main magnets) for the various margins are:</a:t>
            </a:r>
          </a:p>
          <a:p>
            <a:pPr lvl="0">
              <a:lnSpc>
                <a:spcPct val="90000"/>
              </a:lnSpc>
              <a:spcBef>
                <a:spcPct val="20000"/>
              </a:spcBef>
              <a:buClr>
                <a:srgbClr val="3333CC"/>
              </a:buClr>
              <a:buSzPct val="60000"/>
              <a:defRPr/>
            </a:pPr>
            <a:r>
              <a:rPr lang="en-US" baseline="0" dirty="0" smtClean="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margin along the </a:t>
            </a:r>
            <a:r>
              <a:rPr lang="en-US" u="sng" dirty="0" err="1" smtClean="0">
                <a:latin typeface="Calibri Light" panose="020F0302020204030204" pitchFamily="34" charset="0"/>
              </a:rPr>
              <a:t>loadline</a:t>
            </a:r>
            <a:r>
              <a:rPr lang="en-US" dirty="0">
                <a:latin typeface="Calibri Light" panose="020F0302020204030204" pitchFamily="34" charset="0"/>
              </a:rPr>
              <a:t>	</a:t>
            </a:r>
            <a:r>
              <a:rPr lang="en-US" dirty="0" err="1" smtClean="0">
                <a:latin typeface="Calibri Light" panose="020F0302020204030204" pitchFamily="34" charset="0"/>
              </a:rPr>
              <a:t>I</a:t>
            </a:r>
            <a:r>
              <a:rPr lang="en-US" baseline="-25000" dirty="0" err="1" smtClean="0">
                <a:latin typeface="Calibri Light" panose="020F0302020204030204" pitchFamily="34" charset="0"/>
              </a:rPr>
              <a:t>op</a:t>
            </a:r>
            <a:r>
              <a:rPr lang="en-US" dirty="0" smtClean="0">
                <a:latin typeface="Calibri Light" panose="020F0302020204030204" pitchFamily="34" charset="0"/>
              </a:rPr>
              <a:t> / I</a:t>
            </a:r>
            <a:r>
              <a:rPr lang="en-US" baseline="-25000" dirty="0" smtClean="0">
                <a:latin typeface="Calibri Light" panose="020F0302020204030204" pitchFamily="34" charset="0"/>
              </a:rPr>
              <a:t>max</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85%</a:t>
            </a:r>
          </a:p>
          <a:p>
            <a:pPr lvl="0">
              <a:lnSpc>
                <a:spcPct val="90000"/>
              </a:lnSpc>
              <a:spcBef>
                <a:spcPct val="20000"/>
              </a:spcBef>
              <a:buClr>
                <a:srgbClr val="3333CC"/>
              </a:buClr>
              <a:buSzPct val="60000"/>
              <a:defRPr/>
            </a:pPr>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critical </a:t>
            </a:r>
            <a:r>
              <a:rPr lang="en-US" u="sng" dirty="0">
                <a:latin typeface="Calibri Light" panose="020F0302020204030204" pitchFamily="34" charset="0"/>
              </a:rPr>
              <a:t>current </a:t>
            </a:r>
            <a:r>
              <a:rPr lang="en-US" u="sng" dirty="0" smtClean="0">
                <a:latin typeface="Calibri Light" panose="020F0302020204030204" pitchFamily="34" charset="0"/>
              </a:rPr>
              <a:t>margin</a:t>
            </a:r>
            <a:r>
              <a:rPr lang="en-US" dirty="0" smtClean="0">
                <a:latin typeface="Calibri Light" panose="020F0302020204030204" pitchFamily="34" charset="0"/>
              </a:rPr>
              <a:t>	</a:t>
            </a:r>
            <a:r>
              <a:rPr lang="en-US" dirty="0" err="1" smtClean="0">
                <a:latin typeface="Calibri Light" panose="020F0302020204030204" pitchFamily="34" charset="0"/>
              </a:rPr>
              <a:t>I</a:t>
            </a:r>
            <a:r>
              <a:rPr lang="en-US" baseline="-25000" dirty="0" err="1" smtClean="0">
                <a:latin typeface="Calibri Light" panose="020F0302020204030204" pitchFamily="34" charset="0"/>
              </a:rPr>
              <a:t>op</a:t>
            </a:r>
            <a:r>
              <a:rPr lang="en-US" dirty="0">
                <a:latin typeface="Calibri Light" panose="020F0302020204030204" pitchFamily="34" charset="0"/>
              </a:rPr>
              <a:t> </a:t>
            </a:r>
            <a:r>
              <a:rPr lang="en-US" dirty="0" smtClean="0">
                <a:latin typeface="Calibri Light" panose="020F0302020204030204" pitchFamily="34" charset="0"/>
              </a:rPr>
              <a:t>/ I</a:t>
            </a:r>
            <a:r>
              <a:rPr lang="en-US" baseline="-25000" dirty="0" smtClean="0">
                <a:latin typeface="Calibri Light" panose="020F0302020204030204" pitchFamily="34" charset="0"/>
              </a:rPr>
              <a:t>Q</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50%</a:t>
            </a:r>
            <a:endParaRPr lang="en-US" dirty="0">
              <a:latin typeface="Calibri Light" panose="020F0302020204030204" pitchFamily="34" charset="0"/>
            </a:endParaRPr>
          </a:p>
          <a:p>
            <a:pPr lvl="0">
              <a:lnSpc>
                <a:spcPct val="90000"/>
              </a:lnSpc>
              <a:spcBef>
                <a:spcPct val="20000"/>
              </a:spcBef>
              <a:buClr>
                <a:srgbClr val="3333CC"/>
              </a:buClr>
              <a:buSzPct val="60000"/>
              <a:defRPr/>
            </a:pPr>
            <a:r>
              <a:rPr lang="en-US" dirty="0" smtClean="0">
                <a:latin typeface="Calibri Light" panose="020F0302020204030204" pitchFamily="34" charset="0"/>
              </a:rPr>
              <a:t> * </a:t>
            </a:r>
            <a:r>
              <a:rPr lang="en-US" u="sng" dirty="0" smtClean="0">
                <a:latin typeface="Calibri Light" panose="020F0302020204030204" pitchFamily="34" charset="0"/>
              </a:rPr>
              <a:t>critical </a:t>
            </a:r>
            <a:r>
              <a:rPr lang="en-US" u="sng" dirty="0">
                <a:latin typeface="Calibri Light" panose="020F0302020204030204" pitchFamily="34" charset="0"/>
              </a:rPr>
              <a:t>field </a:t>
            </a:r>
            <a:r>
              <a:rPr lang="en-US" u="sng" dirty="0" smtClean="0">
                <a:latin typeface="Calibri Light" panose="020F0302020204030204" pitchFamily="34" charset="0"/>
              </a:rPr>
              <a:t>margin</a:t>
            </a:r>
            <a:r>
              <a:rPr lang="en-US" dirty="0" smtClean="0">
                <a:latin typeface="Calibri Light" panose="020F0302020204030204" pitchFamily="34" charset="0"/>
              </a:rPr>
              <a:t>	B</a:t>
            </a:r>
            <a:r>
              <a:rPr lang="en-US" baseline="-25000" dirty="0" smtClean="0">
                <a:latin typeface="Calibri Light" panose="020F0302020204030204" pitchFamily="34" charset="0"/>
              </a:rPr>
              <a:t>op</a:t>
            </a:r>
            <a:r>
              <a:rPr lang="en-US" dirty="0">
                <a:latin typeface="Calibri Light" panose="020F0302020204030204" pitchFamily="34" charset="0"/>
              </a:rPr>
              <a:t> </a:t>
            </a:r>
            <a:r>
              <a:rPr lang="en-US" dirty="0" smtClean="0">
                <a:latin typeface="Calibri Light" panose="020F0302020204030204" pitchFamily="34" charset="0"/>
              </a:rPr>
              <a:t>/ B</a:t>
            </a:r>
            <a:r>
              <a:rPr lang="en-US" baseline="-25000" dirty="0" smtClean="0">
                <a:latin typeface="Calibri Light" panose="020F0302020204030204" pitchFamily="34" charset="0"/>
              </a:rPr>
              <a:t>Q</a:t>
            </a:r>
            <a:r>
              <a:rPr lang="en-US" dirty="0" smtClean="0">
                <a:latin typeface="Calibri Light" panose="020F0302020204030204" pitchFamily="34" charset="0"/>
              </a:rPr>
              <a:t> </a:t>
            </a:r>
            <a:r>
              <a:rPr lang="en-US" dirty="0">
                <a:latin typeface="Calibri Light" panose="020F0302020204030204" pitchFamily="34" charset="0"/>
              </a:rPr>
              <a:t>≈ 75 %</a:t>
            </a:r>
          </a:p>
          <a:p>
            <a:pPr lvl="0">
              <a:lnSpc>
                <a:spcPct val="90000"/>
              </a:lnSpc>
              <a:spcBef>
                <a:spcPct val="20000"/>
              </a:spcBef>
              <a:buClr>
                <a:srgbClr val="3333CC"/>
              </a:buClr>
              <a:buSzPct val="60000"/>
              <a:defRPr/>
            </a:pPr>
            <a:r>
              <a:rPr lang="en-US" dirty="0" smtClean="0">
                <a:latin typeface="Calibri Light" panose="020F0302020204030204" pitchFamily="34" charset="0"/>
              </a:rPr>
              <a:t> * </a:t>
            </a:r>
            <a:r>
              <a:rPr lang="en-US" u="sng" dirty="0" smtClean="0">
                <a:latin typeface="Calibri Light" panose="020F0302020204030204" pitchFamily="34" charset="0"/>
              </a:rPr>
              <a:t>temperature margin</a:t>
            </a:r>
            <a:r>
              <a:rPr lang="en-US" dirty="0" smtClean="0">
                <a:latin typeface="Calibri Light" panose="020F0302020204030204" pitchFamily="34" charset="0"/>
              </a:rPr>
              <a:t>	T</a:t>
            </a:r>
            <a:r>
              <a:rPr lang="en-US" baseline="-25000" dirty="0" smtClean="0">
                <a:latin typeface="Calibri Light" panose="020F0302020204030204" pitchFamily="34" charset="0"/>
              </a:rPr>
              <a:t>CS</a:t>
            </a:r>
            <a:r>
              <a:rPr lang="en-US" dirty="0" smtClean="0">
                <a:latin typeface="Calibri Light" panose="020F0302020204030204" pitchFamily="34" charset="0"/>
              </a:rPr>
              <a:t> </a:t>
            </a:r>
            <a:r>
              <a:rPr lang="en-US" dirty="0">
                <a:latin typeface="Calibri Light" panose="020F0302020204030204" pitchFamily="34" charset="0"/>
              </a:rPr>
              <a:t>- T</a:t>
            </a:r>
            <a:r>
              <a:rPr lang="en-US" baseline="-25000" dirty="0">
                <a:latin typeface="Calibri Light" panose="020F0302020204030204" pitchFamily="34" charset="0"/>
              </a:rPr>
              <a:t>op</a:t>
            </a:r>
            <a:r>
              <a:rPr lang="en-US" dirty="0">
                <a:latin typeface="Calibri Light" panose="020F0302020204030204" pitchFamily="34" charset="0"/>
              </a:rPr>
              <a:t> ≈ 1…2 </a:t>
            </a:r>
            <a:r>
              <a:rPr lang="en-US" dirty="0" smtClean="0">
                <a:latin typeface="Calibri Light" panose="020F0302020204030204" pitchFamily="34" charset="0"/>
              </a:rPr>
              <a:t>K</a:t>
            </a:r>
            <a:endParaRPr lang="en-US" sz="2400" kern="0" dirty="0">
              <a:solidFill>
                <a:srgbClr val="000000"/>
              </a:solidFill>
              <a:latin typeface="Tahoma"/>
              <a:ea typeface="ＭＳ Ｐゴシック"/>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The most used margin is probably the margin along the </a:t>
            </a:r>
            <a:r>
              <a:rPr lang="en-US" dirty="0" err="1" smtClean="0">
                <a:latin typeface="Calibri Light" panose="020F0302020204030204" pitchFamily="34" charset="0"/>
              </a:rPr>
              <a:t>loadline</a:t>
            </a:r>
            <a:r>
              <a:rPr lang="en-US" dirty="0" smtClean="0">
                <a:latin typeface="Calibri Light" panose="020F0302020204030204" pitchFamily="34" charset="0"/>
              </a:rPr>
              <a:t>, which is typically just referred to as </a:t>
            </a:r>
            <a:r>
              <a:rPr lang="en-US" i="1" dirty="0" smtClean="0">
                <a:latin typeface="Calibri Light" panose="020F0302020204030204" pitchFamily="34" charset="0"/>
              </a:rPr>
              <a:t>margin</a:t>
            </a:r>
            <a:r>
              <a:rPr lang="en-US" dirty="0" smtClean="0">
                <a:latin typeface="Calibri Light" panose="020F0302020204030204" pitchFamily="34" charset="0"/>
              </a:rPr>
              <a:t>. Other definitions are possible (and meaningful), for example the </a:t>
            </a:r>
            <a:r>
              <a:rPr lang="en-US" u="sng" dirty="0" smtClean="0">
                <a:latin typeface="Calibri Light" panose="020F0302020204030204" pitchFamily="34" charset="0"/>
              </a:rPr>
              <a:t>enthalpy margin</a:t>
            </a:r>
            <a:r>
              <a:rPr lang="en-US" dirty="0" smtClean="0">
                <a:latin typeface="Calibri Light" panose="020F0302020204030204" pitchFamily="34" charset="0"/>
              </a:rPr>
              <a:t>, which is the integral of the heat capacity from the operating temperature up to T</a:t>
            </a:r>
            <a:r>
              <a:rPr lang="en-US" baseline="-25000" dirty="0" smtClean="0">
                <a:latin typeface="Calibri Light" panose="020F0302020204030204" pitchFamily="34" charset="0"/>
              </a:rPr>
              <a:t>CS</a:t>
            </a:r>
            <a:r>
              <a:rPr lang="en-US" dirty="0" smtClean="0">
                <a:latin typeface="Calibri Light" panose="020F0302020204030204" pitchFamily="34" charset="0"/>
              </a:rPr>
              <a:t>.</a:t>
            </a:r>
            <a:endParaRPr lang="en-US" dirty="0">
              <a:latin typeface="Calibri Light" panose="020F0302020204030204" pitchFamily="34" charset="0"/>
            </a:endParaRPr>
          </a:p>
          <a:p>
            <a:endParaRPr lang="en-US" baseline="0" dirty="0" smtClean="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the subscript CS refers to </a:t>
            </a:r>
            <a:r>
              <a:rPr lang="en-US" i="1" dirty="0" smtClean="0">
                <a:latin typeface="Calibri Light" panose="020F0302020204030204" pitchFamily="34" charset="0"/>
              </a:rPr>
              <a:t>current sharing</a:t>
            </a:r>
            <a:r>
              <a:rPr lang="en-US" dirty="0" smtClean="0">
                <a:latin typeface="Calibri Light" panose="020F0302020204030204" pitchFamily="34" charset="0"/>
              </a:rPr>
              <a:t> temperature, because superconductivity is lost and the current starts to be shared with the resistive matrix of the stabilizer.</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787322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latin typeface="Calibri Light" panose="020F0302020204030204" pitchFamily="34" charset="0"/>
              </a:rPr>
              <a:t>source:</a:t>
            </a:r>
          </a:p>
          <a:p>
            <a:r>
              <a:rPr lang="en-US" sz="1000" dirty="0">
                <a:latin typeface="Calibri Light" panose="020F0302020204030204" pitchFamily="34" charset="0"/>
              </a:rPr>
              <a:t>https://nationalmaglab.org/magnet-development/applied-superconductivity-center/plots</a:t>
            </a:r>
          </a:p>
          <a:p>
            <a:endParaRPr lang="en-US" baseline="0" dirty="0" smtClean="0">
              <a:latin typeface="Calibri Light" panose="020F0302020204030204" pitchFamily="34" charset="0"/>
            </a:endParaRPr>
          </a:p>
          <a:p>
            <a:r>
              <a:rPr lang="en-US" dirty="0" smtClean="0">
                <a:latin typeface="Calibri Light" panose="020F0302020204030204" pitchFamily="34" charset="0"/>
              </a:rPr>
              <a:t>Not only there is a range of superconducting materials, but also the technological route along which they are produced makes quite a difference in their performance. Some materials already show on a laboratory scale the possibility of further enhancing their critical current density, others (in particular, </a:t>
            </a:r>
            <a:r>
              <a:rPr lang="en-US" dirty="0" err="1" smtClean="0">
                <a:latin typeface="Calibri Light" panose="020F0302020204030204" pitchFamily="34" charset="0"/>
              </a:rPr>
              <a:t>Nb-Ti</a:t>
            </a:r>
            <a:r>
              <a:rPr lang="en-US" dirty="0" smtClean="0">
                <a:latin typeface="Calibri Light" panose="020F0302020204030204" pitchFamily="34" charset="0"/>
              </a:rPr>
              <a:t>) have already reached industrial maturity.</a:t>
            </a:r>
          </a:p>
          <a:p>
            <a:endParaRPr lang="en-US" dirty="0">
              <a:latin typeface="Calibri Light" panose="020F0302020204030204" pitchFamily="34" charset="0"/>
            </a:endParaRPr>
          </a:p>
          <a:p>
            <a:r>
              <a:rPr lang="en-US" dirty="0" err="1" smtClean="0">
                <a:latin typeface="Calibri Light" panose="020F0302020204030204" pitchFamily="34" charset="0"/>
              </a:rPr>
              <a:t>Nb-Ti</a:t>
            </a:r>
            <a:r>
              <a:rPr lang="en-US" dirty="0" smtClean="0">
                <a:latin typeface="Calibri Light" panose="020F0302020204030204" pitchFamily="34" charset="0"/>
              </a:rPr>
              <a:t> provides useful current density till about 10 T: this is basically what set the limit for LHC.</a:t>
            </a:r>
          </a:p>
          <a:p>
            <a:endParaRPr lang="en-US" dirty="0">
              <a:latin typeface="Calibri Light" panose="020F0302020204030204" pitchFamily="34" charset="0"/>
            </a:endParaRPr>
          </a:p>
          <a:p>
            <a:r>
              <a:rPr lang="en-US" dirty="0" smtClean="0">
                <a:latin typeface="Calibri Light" panose="020F0302020204030204" pitchFamily="34" charset="0"/>
              </a:rPr>
              <a:t>Nb</a:t>
            </a:r>
            <a:r>
              <a:rPr lang="en-US" baseline="-25000" dirty="0" smtClean="0">
                <a:latin typeface="Calibri Light" panose="020F0302020204030204" pitchFamily="34" charset="0"/>
              </a:rPr>
              <a:t>3</a:t>
            </a:r>
            <a:r>
              <a:rPr lang="en-US" dirty="0" smtClean="0">
                <a:latin typeface="Calibri Light" panose="020F0302020204030204" pitchFamily="34" charset="0"/>
              </a:rPr>
              <a:t>Sn can be pushed a little further. The records for prototype dipole magnets (not yet ready for an accelerator) today is 16 T.</a:t>
            </a:r>
          </a:p>
          <a:p>
            <a:endParaRPr lang="en-US" dirty="0">
              <a:latin typeface="Calibri Light" panose="020F0302020204030204" pitchFamily="34" charset="0"/>
            </a:endParaRPr>
          </a:p>
          <a:p>
            <a:r>
              <a:rPr lang="en-US" dirty="0" smtClean="0">
                <a:latin typeface="Calibri Light" panose="020F0302020204030204" pitchFamily="34" charset="0"/>
              </a:rPr>
              <a:t>HTS open theoretically the way to even higher fields, entering a region where the mechanical aspects – the containment of Lorentz forces and their stress on the materials – will become even more critical. </a:t>
            </a:r>
          </a:p>
        </p:txBody>
      </p:sp>
    </p:spTree>
    <p:extLst>
      <p:ext uri="{BB962C8B-B14F-4D97-AF65-F5344CB8AC3E}">
        <p14:creationId xmlns:p14="http://schemas.microsoft.com/office/powerpoint/2010/main" val="43337831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There are two current</a:t>
            </a:r>
            <a:r>
              <a:rPr lang="en-US" dirty="0" smtClean="0">
                <a:latin typeface="Calibri Light" panose="020F0302020204030204" pitchFamily="34" charset="0"/>
              </a:rPr>
              <a:t> densities that matter the most:</a:t>
            </a:r>
          </a:p>
          <a:p>
            <a:pPr marL="170113" indent="-170113">
              <a:buFontTx/>
              <a:buChar char="-"/>
            </a:pPr>
            <a:r>
              <a:rPr lang="en-US" i="1" dirty="0" err="1" smtClean="0">
                <a:latin typeface="Calibri Light" panose="020F0302020204030204" pitchFamily="34" charset="0"/>
              </a:rPr>
              <a:t>j</a:t>
            </a:r>
            <a:r>
              <a:rPr lang="en-US" i="1" baseline="-25000" dirty="0" err="1" smtClean="0">
                <a:latin typeface="Calibri Light" panose="020F0302020204030204" pitchFamily="34" charset="0"/>
              </a:rPr>
              <a:t>overall</a:t>
            </a:r>
            <a:r>
              <a:rPr lang="en-US" dirty="0" smtClean="0">
                <a:latin typeface="Calibri Light" panose="020F0302020204030204" pitchFamily="34" charset="0"/>
              </a:rPr>
              <a:t>, which are the A/mm</a:t>
            </a:r>
            <a:r>
              <a:rPr lang="en-US" baseline="30000" dirty="0" smtClean="0">
                <a:latin typeface="Calibri Light" panose="020F0302020204030204" pitchFamily="34" charset="0"/>
              </a:rPr>
              <a:t>2</a:t>
            </a:r>
            <a:r>
              <a:rPr lang="en-US" dirty="0" smtClean="0">
                <a:latin typeface="Calibri Light" panose="020F0302020204030204" pitchFamily="34" charset="0"/>
              </a:rPr>
              <a:t> overall, that is dividing the Ampere-turns by the whole section of the coil, including insulation, voids, etc.</a:t>
            </a:r>
          </a:p>
          <a:p>
            <a:pPr marL="170113" indent="-170113">
              <a:buFontTx/>
              <a:buChar char="-"/>
            </a:pPr>
            <a:r>
              <a:rPr lang="en-US" i="1" dirty="0" err="1">
                <a:latin typeface="Calibri Light" panose="020F0302020204030204" pitchFamily="34" charset="0"/>
              </a:rPr>
              <a:t>j</a:t>
            </a:r>
            <a:r>
              <a:rPr lang="en-US" i="1" baseline="-25000" dirty="0" err="1" smtClean="0">
                <a:latin typeface="Calibri Light" panose="020F0302020204030204" pitchFamily="34" charset="0"/>
              </a:rPr>
              <a:t>sc</a:t>
            </a:r>
            <a:r>
              <a:rPr lang="en-US" dirty="0" smtClean="0">
                <a:latin typeface="Calibri Light" panose="020F0302020204030204" pitchFamily="34" charset="0"/>
              </a:rPr>
              <a:t>, which are the A/mm</a:t>
            </a:r>
            <a:r>
              <a:rPr lang="en-US" baseline="30000" dirty="0" smtClean="0">
                <a:latin typeface="Calibri Light" panose="020F0302020204030204" pitchFamily="34" charset="0"/>
              </a:rPr>
              <a:t>2</a:t>
            </a:r>
            <a:r>
              <a:rPr lang="en-US" dirty="0" smtClean="0">
                <a:latin typeface="Calibri Light" panose="020F0302020204030204" pitchFamily="34" charset="0"/>
              </a:rPr>
              <a:t> just in the superconducting filaments, which are only a part of the strands, since there is a stabilizing matrix (usually in copper): this is the one that is used in the critical current plot.</a:t>
            </a:r>
          </a:p>
          <a:p>
            <a:pPr marL="170113" indent="-170113">
              <a:buFontTx/>
              <a:buChar char="-"/>
            </a:pPr>
            <a:endParaRPr lang="en-US" dirty="0">
              <a:latin typeface="Calibri Light" panose="020F0302020204030204" pitchFamily="34" charset="0"/>
            </a:endParaRPr>
          </a:p>
          <a:p>
            <a:r>
              <a:rPr lang="en-US" dirty="0" smtClean="0">
                <a:latin typeface="Calibri Light" panose="020F0302020204030204" pitchFamily="34" charset="0"/>
              </a:rPr>
              <a:t>Sometimes the ratio </a:t>
            </a:r>
            <a:r>
              <a:rPr lang="en-US" dirty="0" err="1" smtClean="0">
                <a:latin typeface="Symbol" panose="05050102010706020507" pitchFamily="18" charset="2"/>
              </a:rPr>
              <a:t>n</a:t>
            </a:r>
            <a:r>
              <a:rPr lang="en-US" baseline="-25000" dirty="0" err="1" smtClean="0">
                <a:latin typeface="Calibri Light" panose="020F0302020204030204" pitchFamily="34" charset="0"/>
              </a:rPr>
              <a:t>Cu-sc</a:t>
            </a:r>
            <a:r>
              <a:rPr lang="en-US" dirty="0" smtClean="0">
                <a:latin typeface="Calibri Light" panose="020F0302020204030204" pitchFamily="34" charset="0"/>
              </a:rPr>
              <a:t> is referred to as to copper over non-copper.</a:t>
            </a:r>
          </a:p>
        </p:txBody>
      </p:sp>
    </p:spTree>
    <p:extLst>
      <p:ext uri="{BB962C8B-B14F-4D97-AF65-F5344CB8AC3E}">
        <p14:creationId xmlns:p14="http://schemas.microsoft.com/office/powerpoint/2010/main" val="273804454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For superconducting magnets, the combination of high current density and high field results in very high electromagnetic forces.</a:t>
            </a:r>
          </a:p>
          <a:p>
            <a:endParaRPr lang="en-GB" dirty="0">
              <a:latin typeface="Calibri Light" panose="020F0302020204030204" pitchFamily="34" charset="0"/>
            </a:endParaRPr>
          </a:p>
          <a:p>
            <a:r>
              <a:rPr lang="en-GB" dirty="0" smtClean="0">
                <a:latin typeface="Calibri Light" panose="020F0302020204030204" pitchFamily="34" charset="0"/>
              </a:rPr>
              <a:t>As an example, the values for the LHC dipoles are reported. The axial force on the coil is comparable to the weight </a:t>
            </a:r>
            <a:r>
              <a:rPr lang="en-GB" dirty="0">
                <a:latin typeface="Calibri Light" panose="020F0302020204030204" pitchFamily="34" charset="0"/>
              </a:rPr>
              <a:t>of the cold </a:t>
            </a:r>
            <a:r>
              <a:rPr lang="en-GB" dirty="0" smtClean="0">
                <a:latin typeface="Calibri Light" panose="020F0302020204030204" pitchFamily="34" charset="0"/>
              </a:rPr>
              <a:t>mass.</a:t>
            </a:r>
          </a:p>
          <a:p>
            <a:endParaRPr lang="en-GB" dirty="0">
              <a:latin typeface="Calibri Light" panose="020F0302020204030204" pitchFamily="34" charset="0"/>
            </a:endParaRPr>
          </a:p>
          <a:p>
            <a:r>
              <a:rPr lang="en-GB" dirty="0" smtClean="0">
                <a:latin typeface="Calibri Light" panose="020F0302020204030204" pitchFamily="34" charset="0"/>
              </a:rPr>
              <a:t>The deformations induced by these forces have to be controlled, as the position of the coil determines the field quality.</a:t>
            </a:r>
          </a:p>
          <a:p>
            <a:endParaRPr lang="en-GB" dirty="0">
              <a:latin typeface="Calibri Light" panose="020F0302020204030204" pitchFamily="34" charset="0"/>
            </a:endParaRPr>
          </a:p>
          <a:p>
            <a:r>
              <a:rPr lang="en-GB" dirty="0" smtClean="0">
                <a:latin typeface="Calibri Light" panose="020F0302020204030204" pitchFamily="34" charset="0"/>
              </a:rPr>
              <a:t>Moreover, a proper mechanical pre-stress is often used to minimize coil movements, which can trigger a quench, involving a longer training of the magnet to reach its design field.</a:t>
            </a:r>
            <a:endParaRPr lang="en-GB" dirty="0">
              <a:latin typeface="Calibri Light" panose="020F0302020204030204" pitchFamily="34" charset="0"/>
            </a:endParaRP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1167618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brief:</a:t>
            </a: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dipoles</a:t>
            </a:r>
            <a:r>
              <a:rPr lang="en-US" dirty="0" smtClean="0">
                <a:latin typeface="Calibri Light" panose="020F0302020204030204" pitchFamily="34" charset="0"/>
              </a:rPr>
              <a:t> bend the beam, in fact they are also called </a:t>
            </a:r>
            <a:r>
              <a:rPr lang="en-US" u="sng" dirty="0" smtClean="0">
                <a:latin typeface="Calibri Light" panose="020F0302020204030204" pitchFamily="34" charset="0"/>
              </a:rPr>
              <a:t>bending magnets</a:t>
            </a:r>
            <a:endParaRPr lang="en-US" dirty="0" smtClean="0">
              <a:latin typeface="Calibri Light" panose="020F0302020204030204" pitchFamily="34" charset="0"/>
            </a:endParaRP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quadrupoles</a:t>
            </a:r>
            <a:r>
              <a:rPr lang="en-US" dirty="0" smtClean="0">
                <a:latin typeface="Calibri Light" panose="020F0302020204030204" pitchFamily="34" charset="0"/>
              </a:rPr>
              <a:t> focus the beam</a:t>
            </a:r>
          </a:p>
          <a:p>
            <a:r>
              <a:rPr lang="en-US" dirty="0" smtClean="0">
                <a:latin typeface="Calibri Light" panose="020F0302020204030204" pitchFamily="34" charset="0"/>
              </a:rPr>
              <a:t>These are usually the main magnets in synchrotrons and transfer lines; thus, we will focus on them.</a:t>
            </a:r>
          </a:p>
          <a:p>
            <a:endParaRPr lang="en-US" dirty="0" smtClean="0">
              <a:latin typeface="Calibri Light" panose="020F0302020204030204" pitchFamily="34" charset="0"/>
            </a:endParaRPr>
          </a:p>
          <a:p>
            <a:r>
              <a:rPr lang="en-US" dirty="0" smtClean="0">
                <a:latin typeface="Calibri Light" panose="020F0302020204030204" pitchFamily="34" charset="0"/>
              </a:rPr>
              <a:t>A </a:t>
            </a:r>
            <a:r>
              <a:rPr lang="en-US" u="sng" dirty="0" smtClean="0">
                <a:latin typeface="Calibri Light" panose="020F0302020204030204" pitchFamily="34" charset="0"/>
              </a:rPr>
              <a:t>combined function bending</a:t>
            </a:r>
            <a:r>
              <a:rPr lang="en-US" dirty="0" smtClean="0">
                <a:latin typeface="Calibri Light" panose="020F0302020204030204" pitchFamily="34" charset="0"/>
              </a:rPr>
              <a:t> magnet is a superposition of a dipole and a quadrupole: it bends and focuses the beam at the same time. They are less popular now with respect to the early days of synchrotrons; still, they are used in some modern machines, for ex. light sources.</a:t>
            </a:r>
          </a:p>
        </p:txBody>
      </p:sp>
    </p:spTree>
    <p:extLst>
      <p:ext uri="{BB962C8B-B14F-4D97-AF65-F5344CB8AC3E}">
        <p14:creationId xmlns:p14="http://schemas.microsoft.com/office/powerpoint/2010/main" val="404609106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cross sections (to scale) of four </a:t>
            </a:r>
            <a:r>
              <a:rPr lang="en-GB" baseline="0" dirty="0" smtClean="0">
                <a:latin typeface="Calibri Light" panose="020F0302020204030204" pitchFamily="34" charset="0"/>
              </a:rPr>
              <a:t>superconducting colliders show different design choices, such as single</a:t>
            </a:r>
            <a:r>
              <a:rPr lang="en-GB" dirty="0" smtClean="0">
                <a:latin typeface="Calibri Light" panose="020F0302020204030204" pitchFamily="34" charset="0"/>
              </a:rPr>
              <a:t> or double layers, wedges, coil blocks, in an effort to achieve high magnetic efficiency and field homogeneity.</a:t>
            </a:r>
          </a:p>
          <a:p>
            <a:endParaRPr lang="en-GB" baseline="0" dirty="0">
              <a:latin typeface="Calibri Light" panose="020F0302020204030204" pitchFamily="34" charset="0"/>
            </a:endParaRPr>
          </a:p>
          <a:p>
            <a:r>
              <a:rPr lang="en-GB" dirty="0" smtClean="0">
                <a:latin typeface="Calibri Light" panose="020F0302020204030204" pitchFamily="34" charset="0"/>
              </a:rPr>
              <a:t>All these designs are of the so-called </a:t>
            </a:r>
            <a:r>
              <a:rPr lang="en-GB" u="sng" dirty="0" smtClean="0">
                <a:latin typeface="Calibri Light" panose="020F0302020204030204" pitchFamily="34" charset="0"/>
              </a:rPr>
              <a:t>cos-theta</a:t>
            </a:r>
            <a:r>
              <a:rPr lang="en-GB" dirty="0" smtClean="0">
                <a:latin typeface="Calibri Light" panose="020F0302020204030204" pitchFamily="34" charset="0"/>
              </a:rPr>
              <a:t> family. A cos-theta distribution of the current density with the azimuthal (theta) angle is known to yield a perfect dipolar field. These windings – which wrap around a cylindrical mandrel – are imagined to approximate this distribution, hence the name. An advantage with respect to other layouts is that they do not require an inner support structure, which eats in the available aperture.</a:t>
            </a:r>
          </a:p>
          <a:p>
            <a:endParaRPr lang="en-GB"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10767157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All these machines are cooled with He. LHC is the only one to work with superfluid helium. These extra 2 K mean a lot – the cryogenic system becomes at once more complex and less thermodynamically efficient – though the heat transfer between the bath and the coil is much improved. From a magnetic viewpoint, working at 1.9 K instead of 4.2 K shifts the critical current curve of </a:t>
            </a:r>
            <a:r>
              <a:rPr lang="en-US" dirty="0" err="1" smtClean="0">
                <a:latin typeface="Calibri Light" panose="020F0302020204030204" pitchFamily="34" charset="0"/>
              </a:rPr>
              <a:t>Nb-Ti</a:t>
            </a:r>
            <a:r>
              <a:rPr lang="en-US" dirty="0" smtClean="0">
                <a:latin typeface="Calibri Light" panose="020F0302020204030204" pitchFamily="34" charset="0"/>
              </a:rPr>
              <a:t> significantly. </a:t>
            </a:r>
          </a:p>
          <a:p>
            <a:endParaRPr lang="en-US" baseline="0" dirty="0" smtClean="0">
              <a:latin typeface="Calibri Light" panose="020F0302020204030204" pitchFamily="34" charset="0"/>
            </a:endParaRPr>
          </a:p>
          <a:p>
            <a:r>
              <a:rPr lang="en-US" dirty="0" smtClean="0">
                <a:latin typeface="Calibri Light" panose="020F0302020204030204" pitchFamily="34" charset="0"/>
              </a:rPr>
              <a:t>LHC is the only twin bore layout of these four.</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The </a:t>
            </a:r>
            <a:r>
              <a:rPr lang="en-US" dirty="0" err="1" smtClean="0">
                <a:latin typeface="Calibri Light" panose="020F0302020204030204" pitchFamily="34" charset="0"/>
              </a:rPr>
              <a:t>Tevatron</a:t>
            </a:r>
            <a:r>
              <a:rPr lang="en-US" dirty="0" smtClean="0">
                <a:latin typeface="Calibri Light" panose="020F0302020204030204" pitchFamily="34" charset="0"/>
              </a:rPr>
              <a:t> is the only one with a warm iron yoke, that is, the iron is not in liquid helium.</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81945886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In most superconducting machines, not much can be seen of the magnets</a:t>
            </a:r>
            <a:r>
              <a:rPr lang="en-US" dirty="0" smtClean="0">
                <a:latin typeface="Calibri Light" panose="020F0302020204030204" pitchFamily="34" charset="0"/>
              </a:rPr>
              <a:t> once installed if not their cryostats. An exception is the </a:t>
            </a:r>
            <a:r>
              <a:rPr lang="en-US" dirty="0" err="1" smtClean="0">
                <a:latin typeface="Calibri Light" panose="020F0302020204030204" pitchFamily="34" charset="0"/>
              </a:rPr>
              <a:t>Tevatron</a:t>
            </a:r>
            <a:r>
              <a:rPr lang="en-US" dirty="0" smtClean="0">
                <a:latin typeface="Calibri Light" panose="020F0302020204030204" pitchFamily="34" charset="0"/>
              </a:rPr>
              <a:t>, with its warm iron yokes.</a:t>
            </a:r>
          </a:p>
          <a:p>
            <a:endParaRPr lang="en-US" baseline="0" dirty="0">
              <a:latin typeface="Calibri Light" panose="020F0302020204030204" pitchFamily="34" charset="0"/>
            </a:endParaRPr>
          </a:p>
          <a:p>
            <a:r>
              <a:rPr lang="en-US" dirty="0" smtClean="0">
                <a:latin typeface="Calibri Light" panose="020F0302020204030204" pitchFamily="34" charset="0"/>
              </a:rPr>
              <a:t>There are also resistive magnets in the pictures:</a:t>
            </a:r>
          </a:p>
          <a:p>
            <a:r>
              <a:rPr lang="en-US" dirty="0">
                <a:latin typeface="Calibri Light" panose="020F0302020204030204" pitchFamily="34" charset="0"/>
              </a:rPr>
              <a:t> </a:t>
            </a:r>
            <a:r>
              <a:rPr lang="en-US" dirty="0" smtClean="0">
                <a:latin typeface="Calibri Light" panose="020F0302020204030204" pitchFamily="34" charset="0"/>
              </a:rPr>
              <a:t>* at HERA, for the electron ring, below the proton machine (C dipoles);</a:t>
            </a:r>
          </a:p>
          <a:p>
            <a:r>
              <a:rPr lang="en-US" baseline="0" dirty="0">
                <a:latin typeface="Calibri Light" panose="020F0302020204030204" pitchFamily="34" charset="0"/>
              </a:rPr>
              <a:t> </a:t>
            </a:r>
            <a:r>
              <a:rPr lang="en-US" baseline="0" dirty="0" smtClean="0">
                <a:latin typeface="Calibri Light" panose="020F0302020204030204" pitchFamily="34" charset="0"/>
              </a:rPr>
              <a:t>* at </a:t>
            </a:r>
            <a:r>
              <a:rPr lang="en-US" baseline="0" dirty="0" err="1" smtClean="0">
                <a:latin typeface="Calibri Light" panose="020F0302020204030204" pitchFamily="34" charset="0"/>
              </a:rPr>
              <a:t>Tevatron</a:t>
            </a:r>
            <a:r>
              <a:rPr lang="en-US" baseline="0" dirty="0" smtClean="0">
                <a:latin typeface="Calibri Light" panose="020F0302020204030204" pitchFamily="34" charset="0"/>
              </a:rPr>
              <a:t>, on top of the superconducting</a:t>
            </a:r>
            <a:r>
              <a:rPr lang="en-US" dirty="0" smtClean="0">
                <a:latin typeface="Calibri Light" panose="020F0302020204030204" pitchFamily="34" charset="0"/>
              </a:rPr>
              <a:t> machine (H dipoles), for the main ring, which was a normal conducting synchrotron built before the superconducting one, for which it also was as an injector at the beginning, before the construction of a separate machine.</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10988481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17071075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spcBef>
                <a:spcPts val="0"/>
              </a:spcBef>
              <a:defRPr/>
            </a:pPr>
            <a:r>
              <a:rPr lang="en-US" dirty="0" smtClean="0">
                <a:latin typeface="Calibri Light" panose="020F0302020204030204" pitchFamily="34" charset="0"/>
              </a:rPr>
              <a:t>There are many magnetic simulation software available. Back in the days, many individuals / institutes developed their own codes.</a:t>
            </a:r>
          </a:p>
          <a:p>
            <a:pPr defTabSz="907268">
              <a:spcBef>
                <a:spcPts val="99"/>
              </a:spcBef>
              <a:tabLst>
                <a:tab pos="181139" algn="l"/>
              </a:tabLst>
              <a:defRPr/>
            </a:pPr>
            <a:r>
              <a:rPr lang="en-US" dirty="0" smtClean="0">
                <a:latin typeface="Calibri Light" panose="020F0302020204030204" pitchFamily="34" charset="0"/>
              </a:rPr>
              <a:t>1.	OPERA, http</a:t>
            </a:r>
            <a:r>
              <a:rPr lang="en-US" dirty="0">
                <a:latin typeface="Calibri Light" panose="020F0302020204030204" pitchFamily="34" charset="0"/>
              </a:rPr>
              <a:t>://</a:t>
            </a:r>
            <a:r>
              <a:rPr lang="en-US" dirty="0" smtClean="0">
                <a:latin typeface="Calibri Light" panose="020F0302020204030204" pitchFamily="34" charset="0"/>
              </a:rPr>
              <a:t>operafea.com</a:t>
            </a:r>
          </a:p>
          <a:p>
            <a:pPr>
              <a:spcBef>
                <a:spcPts val="0"/>
              </a:spcBef>
              <a:tabLst>
                <a:tab pos="181139" algn="l"/>
              </a:tabLst>
              <a:defRPr/>
            </a:pPr>
            <a:r>
              <a:rPr lang="en-US" dirty="0">
                <a:latin typeface="Calibri Light" panose="020F0302020204030204" pitchFamily="34" charset="0"/>
              </a:rPr>
              <a:t>	This started in Rutherford Appleton </a:t>
            </a:r>
            <a:r>
              <a:rPr lang="en-US" dirty="0" smtClean="0">
                <a:latin typeface="Calibri Light" panose="020F0302020204030204" pitchFamily="34" charset="0"/>
              </a:rPr>
              <a:t>Laboratory to then become one of the 	most used programs in this field, </a:t>
            </a:r>
            <a:r>
              <a:rPr lang="en-US" dirty="0">
                <a:latin typeface="Calibri Light" panose="020F0302020204030204" pitchFamily="34" charset="0"/>
              </a:rPr>
              <a:t>for both 2D and </a:t>
            </a:r>
            <a:r>
              <a:rPr lang="en-US" dirty="0" smtClean="0">
                <a:latin typeface="Calibri Light" panose="020F0302020204030204" pitchFamily="34" charset="0"/>
              </a:rPr>
              <a:t>3D.</a:t>
            </a:r>
          </a:p>
          <a:p>
            <a:pPr>
              <a:spcBef>
                <a:spcPts val="99"/>
              </a:spcBef>
              <a:tabLst>
                <a:tab pos="181139" algn="l"/>
              </a:tabLst>
              <a:defRPr/>
            </a:pPr>
            <a:r>
              <a:rPr lang="en-US" dirty="0" smtClean="0">
                <a:latin typeface="Calibri Light" panose="020F0302020204030204" pitchFamily="34" charset="0"/>
              </a:rPr>
              <a:t>2.	ROXIE</a:t>
            </a:r>
            <a:r>
              <a:rPr lang="en-US" dirty="0">
                <a:latin typeface="Calibri Light" panose="020F0302020204030204" pitchFamily="34" charset="0"/>
              </a:rPr>
              <a:t>, https://</a:t>
            </a:r>
            <a:r>
              <a:rPr lang="en-US" dirty="0" smtClean="0">
                <a:latin typeface="Calibri Light" panose="020F0302020204030204" pitchFamily="34" charset="0"/>
              </a:rPr>
              <a:t>cern.ch/roxie</a:t>
            </a:r>
          </a:p>
          <a:p>
            <a:pPr>
              <a:spcBef>
                <a:spcPts val="0"/>
              </a:spcBef>
              <a:tabLst>
                <a:tab pos="181139" algn="l"/>
              </a:tabLst>
              <a:defRPr/>
            </a:pPr>
            <a:r>
              <a:rPr lang="en-US" dirty="0" smtClean="0">
                <a:latin typeface="Calibri Light" panose="020F0302020204030204" pitchFamily="34" charset="0"/>
              </a:rPr>
              <a:t>	This started at CERN, especially for superconducting magnets.</a:t>
            </a:r>
          </a:p>
          <a:p>
            <a:pPr>
              <a:spcBef>
                <a:spcPts val="99"/>
              </a:spcBef>
              <a:tabLst>
                <a:tab pos="181139" algn="l"/>
              </a:tabLst>
              <a:defRPr/>
            </a:pPr>
            <a:r>
              <a:rPr lang="en-US" dirty="0" smtClean="0">
                <a:latin typeface="Calibri Light" panose="020F0302020204030204" pitchFamily="34" charset="0"/>
              </a:rPr>
              <a:t>3.	POISSON</a:t>
            </a:r>
            <a:r>
              <a:rPr lang="en-US" dirty="0">
                <a:latin typeface="Calibri Light" panose="020F0302020204030204" pitchFamily="34" charset="0"/>
              </a:rPr>
              <a:t>, http://</a:t>
            </a:r>
            <a:r>
              <a:rPr lang="en-US" dirty="0" smtClean="0">
                <a:latin typeface="Calibri Light" panose="020F0302020204030204" pitchFamily="34" charset="0"/>
              </a:rPr>
              <a:t>laacg.lanl.gov/laacg/services/download_sf.phtml</a:t>
            </a:r>
          </a:p>
          <a:p>
            <a:pPr>
              <a:spcBef>
                <a:spcPts val="0"/>
              </a:spcBef>
              <a:tabLst>
                <a:tab pos="181139" algn="l"/>
              </a:tabLst>
              <a:defRPr/>
            </a:pPr>
            <a:r>
              <a:rPr lang="en-US" dirty="0" smtClean="0">
                <a:latin typeface="Calibri Light" panose="020F0302020204030204" pitchFamily="34" charset="0"/>
              </a:rPr>
              <a:t>	This is a historical code, still used for </a:t>
            </a:r>
            <a:r>
              <a:rPr lang="en-US" dirty="0" err="1" smtClean="0">
                <a:latin typeface="Calibri Light" panose="020F0302020204030204" pitchFamily="34" charset="0"/>
              </a:rPr>
              <a:t>magnetostatic</a:t>
            </a:r>
            <a:r>
              <a:rPr lang="en-US" dirty="0" smtClean="0">
                <a:latin typeface="Calibri Light" panose="020F0302020204030204" pitchFamily="34" charset="0"/>
              </a:rPr>
              <a:t> simulations in 2D, 	developed at Los Alamos. It is based on a finite difference – not finite 	element, like many of the others, approach. (free)</a:t>
            </a:r>
          </a:p>
          <a:p>
            <a:pPr>
              <a:spcBef>
                <a:spcPts val="99"/>
              </a:spcBef>
              <a:tabLst>
                <a:tab pos="181139" algn="l"/>
              </a:tabLst>
              <a:defRPr/>
            </a:pPr>
            <a:r>
              <a:rPr lang="en-US" dirty="0" smtClean="0">
                <a:latin typeface="Calibri Light" panose="020F0302020204030204" pitchFamily="34" charset="0"/>
              </a:rPr>
              <a:t>4.	FEMM</a:t>
            </a:r>
            <a:r>
              <a:rPr lang="en-US" dirty="0">
                <a:latin typeface="Calibri Light" panose="020F0302020204030204" pitchFamily="34" charset="0"/>
              </a:rPr>
              <a:t>, </a:t>
            </a:r>
            <a:r>
              <a:rPr lang="en-US" dirty="0" smtClean="0">
                <a:latin typeface="Calibri Light" panose="020F0302020204030204" pitchFamily="34" charset="0"/>
              </a:rPr>
              <a:t>www.femm.info</a:t>
            </a:r>
          </a:p>
          <a:p>
            <a:pPr>
              <a:spcBef>
                <a:spcPts val="0"/>
              </a:spcBef>
              <a:tabLst>
                <a:tab pos="181139" algn="l"/>
              </a:tabLst>
              <a:defRPr/>
            </a:pPr>
            <a:r>
              <a:rPr lang="en-US" dirty="0" smtClean="0">
                <a:latin typeface="Calibri Light" panose="020F0302020204030204" pitchFamily="34" charset="0"/>
              </a:rPr>
              <a:t>	It’s a user friendly 2D program. (free)</a:t>
            </a:r>
          </a:p>
          <a:p>
            <a:pPr>
              <a:spcBef>
                <a:spcPts val="99"/>
              </a:spcBef>
              <a:tabLst>
                <a:tab pos="181139" algn="l"/>
              </a:tabLst>
              <a:defRPr/>
            </a:pPr>
            <a:r>
              <a:rPr lang="en-US" dirty="0" smtClean="0">
                <a:latin typeface="Calibri Light" panose="020F0302020204030204" pitchFamily="34" charset="0"/>
              </a:rPr>
              <a:t>5.	RADIA</a:t>
            </a:r>
            <a:r>
              <a:rPr lang="en-US" dirty="0">
                <a:latin typeface="Calibri Light" panose="020F0302020204030204" pitchFamily="34" charset="0"/>
              </a:rPr>
              <a:t>, </a:t>
            </a:r>
            <a:r>
              <a:rPr lang="en-US" dirty="0" smtClean="0">
                <a:latin typeface="Calibri Light" panose="020F0302020204030204" pitchFamily="34" charset="0"/>
              </a:rPr>
              <a:t>developed at ESRF (free)</a:t>
            </a:r>
          </a:p>
          <a:p>
            <a:pPr>
              <a:spcBef>
                <a:spcPts val="0"/>
              </a:spcBef>
              <a:tabLst>
                <a:tab pos="181139" algn="l"/>
              </a:tabLst>
              <a:defRPr/>
            </a:pPr>
            <a:r>
              <a:rPr lang="en-US" dirty="0" smtClean="0">
                <a:latin typeface="Calibri Light" panose="020F0302020204030204" pitchFamily="34" charset="0"/>
              </a:rPr>
              <a:t>	http</a:t>
            </a:r>
            <a:r>
              <a:rPr lang="en-US" dirty="0">
                <a:latin typeface="Calibri Light" panose="020F0302020204030204" pitchFamily="34" charset="0"/>
              </a:rPr>
              <a:t>://</a:t>
            </a:r>
            <a:r>
              <a:rPr lang="en-US" dirty="0" smtClean="0">
                <a:latin typeface="Calibri Light" panose="020F0302020204030204" pitchFamily="34" charset="0"/>
              </a:rPr>
              <a:t>www.esrf.eu/Accelerators/Groups/InsertionDevices/Software/Radia</a:t>
            </a:r>
          </a:p>
          <a:p>
            <a:pPr>
              <a:spcBef>
                <a:spcPts val="0"/>
              </a:spcBef>
              <a:tabLst>
                <a:tab pos="181139" algn="l"/>
              </a:tabLst>
              <a:defRPr/>
            </a:pPr>
            <a:r>
              <a:rPr lang="en-US" dirty="0">
                <a:latin typeface="Calibri Light" panose="020F0302020204030204" pitchFamily="34" charset="0"/>
              </a:rPr>
              <a:t>	I</a:t>
            </a:r>
            <a:r>
              <a:rPr lang="en-US" dirty="0" smtClean="0">
                <a:latin typeface="Calibri Light" panose="020F0302020204030204" pitchFamily="34" charset="0"/>
              </a:rPr>
              <a:t>t has quite some users, as it handles also 3D. It has been used much for 	insertion devices (ex. </a:t>
            </a:r>
            <a:r>
              <a:rPr lang="en-US" dirty="0" err="1" smtClean="0">
                <a:latin typeface="Calibri Light" panose="020F0302020204030204" pitchFamily="34" charset="0"/>
              </a:rPr>
              <a:t>undulators</a:t>
            </a:r>
            <a:r>
              <a:rPr lang="en-US" dirty="0" smtClean="0">
                <a:latin typeface="Calibri Light" panose="020F0302020204030204" pitchFamily="34" charset="0"/>
              </a:rPr>
              <a:t>), but not only.</a:t>
            </a:r>
          </a:p>
          <a:p>
            <a:pPr>
              <a:spcBef>
                <a:spcPts val="99"/>
              </a:spcBef>
              <a:tabLst>
                <a:tab pos="181139" algn="l"/>
              </a:tabLst>
              <a:defRPr/>
            </a:pPr>
            <a:r>
              <a:rPr lang="en-US" dirty="0" smtClean="0">
                <a:latin typeface="Calibri Light" panose="020F0302020204030204" pitchFamily="34" charset="0"/>
              </a:rPr>
              <a:t>6.	ANSYS, www.ansys.com</a:t>
            </a:r>
          </a:p>
          <a:p>
            <a:pPr>
              <a:spcBef>
                <a:spcPts val="0"/>
              </a:spcBef>
              <a:tabLst>
                <a:tab pos="181139" algn="l"/>
              </a:tabLst>
              <a:defRPr/>
            </a:pPr>
            <a:r>
              <a:rPr lang="en-US" dirty="0" smtClean="0">
                <a:latin typeface="Calibri Light" panose="020F0302020204030204" pitchFamily="34" charset="0"/>
              </a:rPr>
              <a:t>	It is not particularly specialized for magnetic simulations.</a:t>
            </a:r>
          </a:p>
          <a:p>
            <a:pPr>
              <a:spcBef>
                <a:spcPts val="99"/>
              </a:spcBef>
              <a:tabLst>
                <a:tab pos="181139" algn="l"/>
              </a:tabLst>
              <a:defRPr/>
            </a:pPr>
            <a:r>
              <a:rPr lang="en-US" dirty="0" smtClean="0">
                <a:latin typeface="Calibri Light" panose="020F0302020204030204" pitchFamily="34" charset="0"/>
              </a:rPr>
              <a:t>7.	Mermaid</a:t>
            </a:r>
          </a:p>
          <a:p>
            <a:pPr>
              <a:spcBef>
                <a:spcPts val="0"/>
              </a:spcBef>
              <a:tabLst>
                <a:tab pos="181139" algn="l"/>
              </a:tabLst>
              <a:defRPr/>
            </a:pPr>
            <a:r>
              <a:rPr lang="en-US" dirty="0" smtClean="0">
                <a:latin typeface="Calibri Light" panose="020F0302020204030204" pitchFamily="34" charset="0"/>
              </a:rPr>
              <a:t>	It is a Russian code, developed at the </a:t>
            </a:r>
            <a:r>
              <a:rPr lang="en-GB" dirty="0" err="1" smtClean="0">
                <a:latin typeface="Calibri Light" panose="020F0302020204030204" pitchFamily="34" charset="0"/>
              </a:rPr>
              <a:t>Budker</a:t>
            </a:r>
            <a:r>
              <a:rPr lang="en-GB" dirty="0" smtClean="0">
                <a:latin typeface="Calibri Light" panose="020F0302020204030204" pitchFamily="34" charset="0"/>
              </a:rPr>
              <a:t> </a:t>
            </a:r>
            <a:r>
              <a:rPr lang="en-GB" dirty="0">
                <a:latin typeface="Calibri Light" panose="020F0302020204030204" pitchFamily="34" charset="0"/>
              </a:rPr>
              <a:t>Institute of Nuclear </a:t>
            </a:r>
            <a:r>
              <a:rPr lang="en-GB" dirty="0" smtClean="0">
                <a:latin typeface="Calibri Light" panose="020F0302020204030204" pitchFamily="34" charset="0"/>
              </a:rPr>
              <a:t>Physics.</a:t>
            </a:r>
            <a:endParaRPr lang="en-US" dirty="0" smtClean="0">
              <a:latin typeface="Calibri Light" panose="020F0302020204030204" pitchFamily="34" charset="0"/>
            </a:endParaRPr>
          </a:p>
          <a:p>
            <a:pPr>
              <a:spcBef>
                <a:spcPts val="99"/>
              </a:spcBef>
              <a:tabLst>
                <a:tab pos="181139" algn="l"/>
              </a:tabLst>
              <a:defRPr/>
            </a:pPr>
            <a:r>
              <a:rPr lang="en-US" dirty="0" smtClean="0">
                <a:latin typeface="Calibri Light" panose="020F0302020204030204" pitchFamily="34" charset="0"/>
              </a:rPr>
              <a:t>8.	COMSOL</a:t>
            </a:r>
          </a:p>
          <a:p>
            <a:pPr>
              <a:spcBef>
                <a:spcPts val="0"/>
              </a:spcBef>
              <a:tabLst>
                <a:tab pos="181139" algn="l"/>
              </a:tabLst>
              <a:defRPr/>
            </a:pPr>
            <a:r>
              <a:rPr lang="en-US" dirty="0" smtClean="0">
                <a:latin typeface="Calibri Light" panose="020F0302020204030204" pitchFamily="34" charset="0"/>
              </a:rPr>
              <a:t>	This is also a multi-physics environment.</a:t>
            </a:r>
            <a:endParaRPr lang="en-US" dirty="0">
              <a:latin typeface="Calibri Light" panose="020F0302020204030204" pitchFamily="34" charset="0"/>
            </a:endParaRPr>
          </a:p>
          <a:p>
            <a:pPr defTabSz="907268">
              <a:defRPr/>
            </a:pPr>
            <a:endParaRPr lang="en-US" dirty="0" smtClean="0">
              <a:latin typeface="Calibri Light" panose="020F0302020204030204" pitchFamily="34" charset="0"/>
            </a:endParaRPr>
          </a:p>
        </p:txBody>
      </p:sp>
    </p:spTree>
    <p:extLst>
      <p:ext uri="{BB962C8B-B14F-4D97-AF65-F5344CB8AC3E}">
        <p14:creationId xmlns:p14="http://schemas.microsoft.com/office/powerpoint/2010/main" val="373460740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dirty="0" smtClean="0">
                <a:latin typeface="Calibri Light" panose="020F0302020204030204" pitchFamily="34" charset="0"/>
              </a:rPr>
              <a:t>FRESCA2 is the magnet we are going to model</a:t>
            </a:r>
            <a:r>
              <a:rPr lang="en-US" baseline="0" dirty="0" smtClean="0">
                <a:latin typeface="Calibri Light" panose="020F0302020204030204" pitchFamily="34" charset="0"/>
              </a:rPr>
              <a:t> in the tutorial.</a:t>
            </a:r>
          </a:p>
          <a:p>
            <a:pPr defTabSz="907268">
              <a:defRPr/>
            </a:pPr>
            <a:endParaRPr lang="en-US" dirty="0">
              <a:latin typeface="Calibri Light" panose="020F0302020204030204" pitchFamily="34" charset="0"/>
            </a:endParaRPr>
          </a:p>
          <a:p>
            <a:pPr defTabSz="907268">
              <a:defRPr/>
            </a:pPr>
            <a:r>
              <a:rPr lang="en-US" baseline="0" dirty="0" smtClean="0">
                <a:latin typeface="Calibri Light" panose="020F0302020204030204" pitchFamily="34" charset="0"/>
              </a:rPr>
              <a:t>In this</a:t>
            </a:r>
            <a:r>
              <a:rPr lang="en-US" dirty="0" smtClean="0">
                <a:latin typeface="Calibri Light" panose="020F0302020204030204" pitchFamily="34" charset="0"/>
              </a:rPr>
              <a:t> list, there are early papers on the design, such as [1] and [2], then papers reporting on the fabrication, like [3] and [4], followed finally with the results [5].</a:t>
            </a:r>
          </a:p>
          <a:p>
            <a:pPr defTabSz="907268">
              <a:defRPr/>
            </a:pPr>
            <a:endParaRPr lang="en-US" baseline="0" dirty="0">
              <a:latin typeface="Calibri Light" panose="020F0302020204030204" pitchFamily="34" charset="0"/>
            </a:endParaRPr>
          </a:p>
          <a:p>
            <a:pPr defTabSz="907268">
              <a:defRPr/>
            </a:pPr>
            <a:r>
              <a:rPr lang="en-US" dirty="0" smtClean="0">
                <a:latin typeface="Calibri Light" panose="020F0302020204030204" pitchFamily="34" charset="0"/>
              </a:rPr>
              <a:t>This gives also an idea of the time needed to develop this (single) superconducting dipole.</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65121842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For more information,</a:t>
            </a:r>
            <a:r>
              <a:rPr lang="en-GB" baseline="0" dirty="0" smtClean="0">
                <a:latin typeface="Calibri Light" panose="020F0302020204030204" pitchFamily="34" charset="0"/>
              </a:rPr>
              <a:t> please refer for example to the references </a:t>
            </a:r>
            <a:r>
              <a:rPr lang="en-GB" dirty="0" smtClean="0">
                <a:latin typeface="Calibri Light" panose="020F0302020204030204" pitchFamily="34" charset="0"/>
              </a:rPr>
              <a:t>of the previous page or the </a:t>
            </a:r>
            <a:r>
              <a:rPr lang="en-GB" baseline="0" dirty="0" smtClean="0">
                <a:latin typeface="Calibri Light" panose="020F0302020204030204" pitchFamily="34" charset="0"/>
              </a:rPr>
              <a:t>MT-22 poster (uploaded</a:t>
            </a:r>
            <a:r>
              <a:rPr lang="en-GB" dirty="0" smtClean="0">
                <a:latin typeface="Calibri Light" panose="020F0302020204030204" pitchFamily="34" charset="0"/>
              </a:rPr>
              <a:t> with this tutorial)</a:t>
            </a:r>
            <a:r>
              <a:rPr lang="en-GB" baseline="0" dirty="0" smtClean="0">
                <a:latin typeface="Calibri Light" panose="020F0302020204030204" pitchFamily="34" charset="0"/>
              </a:rPr>
              <a:t>.</a:t>
            </a:r>
            <a:endParaRPr lang="en-US" dirty="0" smtClean="0">
              <a:latin typeface="Calibri Light" panose="020F0302020204030204" pitchFamily="34" charset="0"/>
            </a:endParaRPr>
          </a:p>
        </p:txBody>
      </p:sp>
    </p:spTree>
    <p:extLst>
      <p:ext uri="{BB962C8B-B14F-4D97-AF65-F5344CB8AC3E}">
        <p14:creationId xmlns:p14="http://schemas.microsoft.com/office/powerpoint/2010/main" val="219180591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Each coil is</a:t>
            </a:r>
            <a:r>
              <a:rPr lang="en-US" baseline="0" dirty="0" smtClean="0">
                <a:latin typeface="Calibri Light" panose="020F0302020204030204" pitchFamily="34" charset="0"/>
              </a:rPr>
              <a:t> a double-pancake.</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After winding, each coil undergoes a heat treatment (to react the Nb</a:t>
            </a:r>
            <a:r>
              <a:rPr lang="en-US" baseline="-25000" dirty="0" smtClean="0">
                <a:latin typeface="Calibri Light" panose="020F0302020204030204" pitchFamily="34" charset="0"/>
              </a:rPr>
              <a:t>3</a:t>
            </a:r>
            <a:r>
              <a:rPr lang="en-US" baseline="0" dirty="0" smtClean="0">
                <a:latin typeface="Calibri Light" panose="020F0302020204030204" pitchFamily="34" charset="0"/>
              </a:rPr>
              <a:t>Sn). It is then instrumented with voltage taps and quench heaters, before being impregnated in epoxy under vacuum.</a:t>
            </a:r>
            <a:endParaRPr lang="en-US" dirty="0" smtClean="0">
              <a:latin typeface="Calibri Light" panose="020F0302020204030204" pitchFamily="34" charset="0"/>
            </a:endParaRPr>
          </a:p>
        </p:txBody>
      </p:sp>
    </p:spTree>
    <p:extLst>
      <p:ext uri="{BB962C8B-B14F-4D97-AF65-F5344CB8AC3E}">
        <p14:creationId xmlns:p14="http://schemas.microsoft.com/office/powerpoint/2010/main" val="204268607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This picture</a:t>
            </a:r>
            <a:r>
              <a:rPr lang="en-US" baseline="0" dirty="0" smtClean="0">
                <a:latin typeface="Calibri Light" panose="020F0302020204030204" pitchFamily="34" charset="0"/>
              </a:rPr>
              <a:t> was taken at CERN in January 2017 – one year ago.</a:t>
            </a:r>
            <a:endParaRPr lang="en-US" dirty="0" smtClean="0">
              <a:latin typeface="Calibri Light" panose="020F0302020204030204" pitchFamily="34" charset="0"/>
            </a:endParaRPr>
          </a:p>
        </p:txBody>
      </p:sp>
    </p:spTree>
    <p:extLst>
      <p:ext uri="{BB962C8B-B14F-4D97-AF65-F5344CB8AC3E}">
        <p14:creationId xmlns:p14="http://schemas.microsoft.com/office/powerpoint/2010/main" val="30298991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latin typeface="Calibri Light" panose="020F0302020204030204" pitchFamily="34" charset="0"/>
              </a:rPr>
              <a:t>J</a:t>
            </a:r>
            <a:r>
              <a:rPr lang="en-US" baseline="-25000" dirty="0" err="1" smtClean="0">
                <a:latin typeface="Calibri Light" panose="020F0302020204030204" pitchFamily="34" charset="0"/>
              </a:rPr>
              <a:t>c</a:t>
            </a:r>
            <a:r>
              <a:rPr lang="en-US" dirty="0" smtClean="0">
                <a:latin typeface="Calibri Light" panose="020F0302020204030204" pitchFamily="34" charset="0"/>
              </a:rPr>
              <a:t> is the critical current,</a:t>
            </a:r>
            <a:r>
              <a:rPr lang="en-US" baseline="0" dirty="0" smtClean="0">
                <a:latin typeface="Calibri Light" panose="020F0302020204030204" pitchFamily="34" charset="0"/>
              </a:rPr>
              <a:t> in A/mm</a:t>
            </a:r>
            <a:r>
              <a:rPr lang="en-US" baseline="30000" dirty="0" smtClean="0">
                <a:latin typeface="Calibri Light" panose="020F0302020204030204" pitchFamily="34" charset="0"/>
              </a:rPr>
              <a:t>2</a:t>
            </a:r>
            <a:r>
              <a:rPr lang="en-US" baseline="0" dirty="0" smtClean="0">
                <a:latin typeface="Calibri Light" panose="020F0302020204030204" pitchFamily="34" charset="0"/>
              </a:rPr>
              <a:t>, in the superconductor.</a:t>
            </a:r>
          </a:p>
          <a:p>
            <a:r>
              <a:rPr lang="en-US" baseline="0" dirty="0" smtClean="0">
                <a:latin typeface="Calibri Light" panose="020F0302020204030204" pitchFamily="34" charset="0"/>
              </a:rPr>
              <a:t>B is the field in T.</a:t>
            </a:r>
          </a:p>
          <a:p>
            <a:r>
              <a:rPr lang="en-US" baseline="0" dirty="0" smtClean="0">
                <a:latin typeface="Calibri Light" panose="020F0302020204030204" pitchFamily="34" charset="0"/>
              </a:rPr>
              <a:t>T is the operating temperature in K.</a:t>
            </a:r>
          </a:p>
          <a:p>
            <a:endParaRPr lang="en-US" dirty="0">
              <a:latin typeface="Calibri Light" panose="020F0302020204030204" pitchFamily="34" charset="0"/>
            </a:endParaRPr>
          </a:p>
          <a:p>
            <a:r>
              <a:rPr lang="en-US" dirty="0" smtClean="0">
                <a:latin typeface="Calibri Light" panose="020F0302020204030204" pitchFamily="34" charset="0"/>
              </a:rPr>
              <a:t>This particular fit is called Summers</a:t>
            </a:r>
            <a:r>
              <a:rPr lang="en-US" dirty="0">
                <a:latin typeface="Calibri Light" panose="020F0302020204030204" pitchFamily="34" charset="0"/>
              </a:rPr>
              <a:t>’ </a:t>
            </a:r>
            <a:r>
              <a:rPr lang="en-US" dirty="0" smtClean="0">
                <a:latin typeface="Calibri Light" panose="020F0302020204030204" pitchFamily="34" charset="0"/>
              </a:rPr>
              <a:t>parametrization. </a:t>
            </a:r>
          </a:p>
        </p:txBody>
      </p:sp>
    </p:spTree>
    <p:extLst>
      <p:ext uri="{BB962C8B-B14F-4D97-AF65-F5344CB8AC3E}">
        <p14:creationId xmlns:p14="http://schemas.microsoft.com/office/powerpoint/2010/main" val="3401017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LHC main dipoles (MB = Main Bending)</a:t>
            </a:r>
            <a:r>
              <a:rPr lang="en-US" baseline="0" dirty="0" smtClean="0">
                <a:latin typeface="Calibri Light" panose="020F0302020204030204" pitchFamily="34" charset="0"/>
              </a:rPr>
              <a:t> are superconducting magnets, built in the 2000’s.</a:t>
            </a:r>
          </a:p>
          <a:p>
            <a:endParaRPr lang="en-US" sz="600" dirty="0">
              <a:latin typeface="Calibri Light" panose="020F0302020204030204" pitchFamily="34" charset="0"/>
            </a:endParaRPr>
          </a:p>
          <a:p>
            <a:r>
              <a:rPr lang="en-US" baseline="0" dirty="0" smtClean="0">
                <a:latin typeface="Calibri Light" panose="020F0302020204030204" pitchFamily="34" charset="0"/>
              </a:rPr>
              <a:t>The coils are wound in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and they are cooled by superfluid helium at</a:t>
            </a:r>
            <a:r>
              <a:rPr lang="en-US" dirty="0" smtClean="0">
                <a:latin typeface="Calibri Light" panose="020F0302020204030204" pitchFamily="34" charset="0"/>
              </a:rPr>
              <a:t> </a:t>
            </a:r>
            <a:r>
              <a:rPr lang="en-US" baseline="0" dirty="0" smtClean="0">
                <a:latin typeface="Calibri Light" panose="020F0302020204030204" pitchFamily="34" charset="0"/>
              </a:rPr>
              <a:t>1.9 K.</a:t>
            </a:r>
          </a:p>
          <a:p>
            <a:endParaRPr lang="en-US" sz="600" dirty="0">
              <a:latin typeface="Calibri Light" panose="020F0302020204030204" pitchFamily="34" charset="0"/>
            </a:endParaRPr>
          </a:p>
          <a:p>
            <a:r>
              <a:rPr lang="en-US" baseline="0" dirty="0" smtClean="0">
                <a:latin typeface="Calibri Light" panose="020F0302020204030204" pitchFamily="34" charset="0"/>
              </a:rPr>
              <a:t>At the nominal current of 11.8 kA, the dipole field is 8.3 T, in a  56 mm diameter circular aperture.</a:t>
            </a:r>
          </a:p>
          <a:p>
            <a:endParaRPr lang="en-US" sz="600" dirty="0">
              <a:latin typeface="Calibri Light" panose="020F0302020204030204" pitchFamily="34" charset="0"/>
            </a:endParaRPr>
          </a:p>
          <a:p>
            <a:r>
              <a:rPr lang="en-US" baseline="0" dirty="0" smtClean="0">
                <a:latin typeface="Calibri Light" panose="020F0302020204030204" pitchFamily="34" charset="0"/>
              </a:rPr>
              <a:t>Each dipole bends the beam by 360 / 1232 = 0.29 deg.</a:t>
            </a:r>
          </a:p>
          <a:p>
            <a:endParaRPr lang="en-US" sz="600" dirty="0">
              <a:latin typeface="Calibri Light" panose="020F0302020204030204" pitchFamily="34" charset="0"/>
            </a:endParaRPr>
          </a:p>
          <a:p>
            <a:r>
              <a:rPr lang="en-US" baseline="0" dirty="0" smtClean="0">
                <a:latin typeface="Calibri Light" panose="020F0302020204030204" pitchFamily="34" charset="0"/>
              </a:rPr>
              <a:t>They are slowly ramped </a:t>
            </a:r>
            <a:r>
              <a:rPr lang="en-US" dirty="0" smtClean="0">
                <a:latin typeface="Calibri Light" panose="020F0302020204030204" pitchFamily="34" charset="0"/>
              </a:rPr>
              <a:t>(about 20 min.</a:t>
            </a:r>
            <a:r>
              <a:rPr lang="en-US" baseline="0" dirty="0" smtClean="0">
                <a:latin typeface="Calibri Light" panose="020F0302020204030204" pitchFamily="34" charset="0"/>
              </a:rPr>
              <a:t>) and then used in dc mode, as the LHC operates as a collider.</a:t>
            </a:r>
          </a:p>
          <a:p>
            <a:endParaRPr lang="en-US" sz="600" dirty="0">
              <a:latin typeface="Calibri Light" panose="020F0302020204030204" pitchFamily="34" charset="0"/>
            </a:endParaRPr>
          </a:p>
          <a:p>
            <a:r>
              <a:rPr lang="en-US" baseline="0" dirty="0" smtClean="0">
                <a:latin typeface="Calibri Light" panose="020F0302020204030204" pitchFamily="34" charset="0"/>
              </a:rPr>
              <a:t>These magnets are the result</a:t>
            </a:r>
            <a:r>
              <a:rPr lang="en-US" dirty="0" smtClean="0">
                <a:latin typeface="Calibri Light" panose="020F0302020204030204" pitchFamily="34" charset="0"/>
              </a:rPr>
              <a:t> </a:t>
            </a:r>
            <a:r>
              <a:rPr lang="en-US" baseline="0" dirty="0" smtClean="0">
                <a:latin typeface="Calibri Light" panose="020F0302020204030204" pitchFamily="34" charset="0"/>
              </a:rPr>
              <a:t>of many years of R&amp;D</a:t>
            </a:r>
            <a:r>
              <a:rPr lang="en-US" dirty="0">
                <a:latin typeface="Calibri Light" panose="020F0302020204030204" pitchFamily="34" charset="0"/>
              </a:rPr>
              <a:t> </a:t>
            </a:r>
            <a:r>
              <a:rPr lang="en-US" dirty="0" smtClean="0">
                <a:latin typeface="Calibri Light" panose="020F0302020204030204" pitchFamily="34" charset="0"/>
              </a:rPr>
              <a:t>and t</a:t>
            </a:r>
            <a:r>
              <a:rPr lang="en-US" baseline="0" dirty="0" smtClean="0">
                <a:latin typeface="Calibri Light" panose="020F0302020204030204" pitchFamily="34" charset="0"/>
              </a:rPr>
              <a:t>hey are</a:t>
            </a:r>
            <a:r>
              <a:rPr lang="en-US" dirty="0" smtClean="0">
                <a:latin typeface="Calibri Light" panose="020F0302020204030204" pitchFamily="34" charset="0"/>
              </a:rPr>
              <a:t> very close </a:t>
            </a:r>
            <a:r>
              <a:rPr lang="en-US" baseline="0" dirty="0" smtClean="0">
                <a:latin typeface="Calibri Light" panose="020F0302020204030204" pitchFamily="34" charset="0"/>
              </a:rPr>
              <a:t>to what</a:t>
            </a:r>
            <a:r>
              <a:rPr lang="en-US" dirty="0" smtClean="0">
                <a:latin typeface="Calibri Light" panose="020F0302020204030204" pitchFamily="34" charset="0"/>
              </a:rPr>
              <a:t> </a:t>
            </a:r>
            <a:r>
              <a:rPr lang="en-US" baseline="0" dirty="0" smtClean="0">
                <a:latin typeface="Calibri Light" panose="020F0302020204030204" pitchFamily="34" charset="0"/>
              </a:rPr>
              <a:t>can be achieved with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superconducting technology.</a:t>
            </a:r>
          </a:p>
          <a:p>
            <a:endParaRPr lang="en-US" sz="600" dirty="0">
              <a:latin typeface="Calibri Light" panose="020F0302020204030204" pitchFamily="34" charset="0"/>
            </a:endParaRPr>
          </a:p>
          <a:p>
            <a:r>
              <a:rPr lang="en-US" u="sng" dirty="0" smtClean="0">
                <a:latin typeface="Calibri Light" panose="020F0302020204030204" pitchFamily="34" charset="0"/>
              </a:rPr>
              <a:t>Note as of Jan. 2018</a:t>
            </a:r>
            <a:r>
              <a:rPr lang="en-US" dirty="0" smtClean="0">
                <a:latin typeface="Calibri Light" panose="020F0302020204030204" pitchFamily="34" charset="0"/>
              </a:rPr>
              <a:t>: the LHC ran in 2017 at 6.5 TeV, corresponding to 7.71 T; 2 out of the 8 sectors have already been “trained” – with quenches – up to about 8.1 T.</a:t>
            </a:r>
            <a:endParaRPr lang="en-US" dirty="0">
              <a:latin typeface="Calibri Light" panose="020F0302020204030204" pitchFamily="34" charset="0"/>
            </a:endParaRPr>
          </a:p>
        </p:txBody>
      </p:sp>
    </p:spTree>
    <p:extLst>
      <p:ext uri="{BB962C8B-B14F-4D97-AF65-F5344CB8AC3E}">
        <p14:creationId xmlns:p14="http://schemas.microsoft.com/office/powerpoint/2010/main" val="155398216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a:t>
            </a:r>
            <a:r>
              <a:rPr lang="en-US" baseline="0" dirty="0" smtClean="0">
                <a:latin typeface="Calibri Light" panose="020F0302020204030204" pitchFamily="34" charset="0"/>
              </a:rPr>
              <a:t> is the current. The nominal current for FRESCA2 is taken here as 11100 A,</a:t>
            </a:r>
            <a:r>
              <a:rPr lang="en-US" dirty="0" smtClean="0">
                <a:latin typeface="Calibri Light" panose="020F0302020204030204" pitchFamily="34" charset="0"/>
              </a:rPr>
              <a:t> which in our</a:t>
            </a:r>
            <a:r>
              <a:rPr lang="en-US" baseline="0" dirty="0" smtClean="0">
                <a:latin typeface="Calibri Light" panose="020F0302020204030204" pitchFamily="34" charset="0"/>
              </a:rPr>
              <a:t> OPERA 2D model yields </a:t>
            </a:r>
            <a:r>
              <a:rPr lang="en-US" dirty="0" smtClean="0">
                <a:latin typeface="Calibri Light" panose="020F0302020204030204" pitchFamily="34" charset="0"/>
              </a:rPr>
              <a:t>a central field of 13 T.</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err="1" smtClean="0">
                <a:latin typeface="Calibri Light" panose="020F0302020204030204" pitchFamily="34" charset="0"/>
              </a:rPr>
              <a:t>J</a:t>
            </a:r>
            <a:r>
              <a:rPr lang="en-US" baseline="-25000" dirty="0" err="1" smtClean="0">
                <a:latin typeface="Calibri Light" panose="020F0302020204030204" pitchFamily="34" charset="0"/>
              </a:rPr>
              <a:t>ovr</a:t>
            </a:r>
            <a:r>
              <a:rPr lang="en-US" baseline="0" dirty="0" smtClean="0">
                <a:latin typeface="Calibri Light" panose="020F0302020204030204" pitchFamily="34" charset="0"/>
              </a:rPr>
              <a:t> is the overall current density, that is, including voids and insulation.</a:t>
            </a:r>
          </a:p>
          <a:p>
            <a:r>
              <a:rPr lang="en-US" dirty="0" err="1" smtClean="0">
                <a:latin typeface="Calibri Light" panose="020F0302020204030204" pitchFamily="34" charset="0"/>
              </a:rPr>
              <a:t>J</a:t>
            </a:r>
            <a:r>
              <a:rPr lang="en-US" baseline="-25000" dirty="0" err="1" smtClean="0">
                <a:latin typeface="Calibri Light" panose="020F0302020204030204" pitchFamily="34" charset="0"/>
              </a:rPr>
              <a:t>cond</a:t>
            </a:r>
            <a:r>
              <a:rPr lang="en-US" baseline="0" dirty="0" smtClean="0">
                <a:latin typeface="Calibri Light" panose="020F0302020204030204" pitchFamily="34" charset="0"/>
              </a:rPr>
              <a:t> is the current density on each strand.</a:t>
            </a:r>
          </a:p>
          <a:p>
            <a:r>
              <a:rPr lang="en-US" baseline="0" dirty="0" err="1" smtClean="0">
                <a:latin typeface="Calibri Light" panose="020F0302020204030204" pitchFamily="34" charset="0"/>
              </a:rPr>
              <a:t>J</a:t>
            </a:r>
            <a:r>
              <a:rPr lang="en-US" baseline="-25000" dirty="0" err="1" smtClean="0">
                <a:latin typeface="Calibri Light" panose="020F0302020204030204" pitchFamily="34" charset="0"/>
              </a:rPr>
              <a:t>sc</a:t>
            </a:r>
            <a:r>
              <a:rPr lang="en-US" baseline="0" dirty="0" smtClean="0">
                <a:latin typeface="Calibri Light" panose="020F0302020204030204" pitchFamily="34" charset="0"/>
              </a:rPr>
              <a:t> is finally the current density on the superconducting part of the strand.</a:t>
            </a:r>
          </a:p>
          <a:p>
            <a:endParaRPr lang="en-US" baseline="0" dirty="0" smtClean="0">
              <a:latin typeface="Calibri Light" panose="020F0302020204030204" pitchFamily="34" charset="0"/>
            </a:endParaRPr>
          </a:p>
          <a:p>
            <a:r>
              <a:rPr lang="en-US" baseline="0" dirty="0" err="1" smtClean="0">
                <a:latin typeface="Calibri Light" panose="020F0302020204030204" pitchFamily="34" charset="0"/>
              </a:rPr>
              <a:t>N</a:t>
            </a:r>
            <a:r>
              <a:rPr lang="en-US" baseline="-25000" dirty="0" err="1" smtClean="0">
                <a:latin typeface="Calibri Light" panose="020F0302020204030204" pitchFamily="34" charset="0"/>
              </a:rPr>
              <a:t>str</a:t>
            </a:r>
            <a:r>
              <a:rPr lang="en-US" baseline="0" dirty="0" smtClean="0">
                <a:latin typeface="Calibri Light" panose="020F0302020204030204" pitchFamily="34" charset="0"/>
              </a:rPr>
              <a:t> is the number of strands in the cable.</a:t>
            </a:r>
          </a:p>
          <a:p>
            <a:r>
              <a:rPr lang="en-US" baseline="0" dirty="0" smtClean="0">
                <a:latin typeface="Calibri Light" panose="020F0302020204030204" pitchFamily="34" charset="0"/>
              </a:rPr>
              <a:t>Each strand has a diameter </a:t>
            </a:r>
            <a:r>
              <a:rPr lang="en-US" baseline="0" dirty="0" err="1" smtClean="0">
                <a:latin typeface="Calibri Light" panose="020F0302020204030204" pitchFamily="34" charset="0"/>
              </a:rPr>
              <a:t>d</a:t>
            </a:r>
            <a:r>
              <a:rPr lang="en-US" baseline="-25000" dirty="0" err="1" smtClean="0">
                <a:latin typeface="Calibri Light" panose="020F0302020204030204" pitchFamily="34" charset="0"/>
              </a:rPr>
              <a:t>str</a:t>
            </a:r>
            <a:r>
              <a:rPr lang="en-US" baseline="0" dirty="0" smtClean="0">
                <a:latin typeface="Calibri Light" panose="020F0302020204030204" pitchFamily="34" charset="0"/>
              </a:rPr>
              <a:t>.</a:t>
            </a:r>
          </a:p>
          <a:p>
            <a:r>
              <a:rPr lang="en-US" baseline="0" dirty="0" smtClean="0">
                <a:latin typeface="Calibri Light" panose="020F0302020204030204" pitchFamily="34" charset="0"/>
              </a:rPr>
              <a:t>The copper to superconductor (or copper to non-copper) ratio is </a:t>
            </a:r>
            <a:r>
              <a:rPr lang="en-US" baseline="0" dirty="0" err="1" smtClean="0">
                <a:latin typeface="Symbol" panose="05050102010706020507" pitchFamily="18" charset="2"/>
              </a:rPr>
              <a:t>n</a:t>
            </a:r>
            <a:r>
              <a:rPr lang="en-US" baseline="-25000" dirty="0" err="1" smtClean="0">
                <a:latin typeface="Calibri Light" panose="020F0302020204030204" pitchFamily="34" charset="0"/>
              </a:rPr>
              <a:t>Cu</a:t>
            </a:r>
            <a:r>
              <a:rPr lang="en-US" baseline="-25000" dirty="0" smtClean="0">
                <a:latin typeface="Calibri Light" panose="020F0302020204030204" pitchFamily="34" charset="0"/>
              </a:rPr>
              <a:t>-sc</a:t>
            </a:r>
            <a:r>
              <a:rPr lang="en-US" baseline="0" dirty="0" smtClean="0">
                <a:latin typeface="Calibri Light" panose="020F0302020204030204" pitchFamily="34" charset="0"/>
              </a:rPr>
              <a:t>.</a:t>
            </a:r>
          </a:p>
          <a:p>
            <a:endParaRPr lang="en-US" dirty="0">
              <a:latin typeface="Calibri Light" panose="020F0302020204030204" pitchFamily="34" charset="0"/>
            </a:endParaRPr>
          </a:p>
          <a:p>
            <a:r>
              <a:rPr lang="en-US" baseline="0" dirty="0" smtClean="0">
                <a:latin typeface="Calibri Light" panose="020F0302020204030204" pitchFamily="34" charset="0"/>
              </a:rPr>
              <a:t>The picture of the Rutherford cable is taken from</a:t>
            </a:r>
          </a:p>
          <a:p>
            <a:r>
              <a:rPr lang="en-US" dirty="0" smtClean="0">
                <a:latin typeface="Calibri Light" panose="020F0302020204030204" pitchFamily="34" charset="0"/>
              </a:rPr>
              <a:t>Luc </a:t>
            </a:r>
            <a:r>
              <a:rPr lang="en-US" dirty="0" err="1" smtClean="0">
                <a:latin typeface="Calibri Light" panose="020F0302020204030204" pitchFamily="34" charset="0"/>
              </a:rPr>
              <a:t>Oberli</a:t>
            </a:r>
            <a:r>
              <a:rPr lang="en-US" dirty="0" smtClean="0">
                <a:latin typeface="Calibri Light" panose="020F0302020204030204" pitchFamily="34" charset="0"/>
              </a:rPr>
              <a:t>, </a:t>
            </a:r>
            <a:r>
              <a:rPr lang="en-GB" dirty="0">
                <a:latin typeface="Calibri Light" panose="020F0302020204030204" pitchFamily="34" charset="0"/>
              </a:rPr>
              <a:t>Development of the Nb</a:t>
            </a:r>
            <a:r>
              <a:rPr lang="en-GB" baseline="-25000" dirty="0">
                <a:latin typeface="Calibri Light" panose="020F0302020204030204" pitchFamily="34" charset="0"/>
              </a:rPr>
              <a:t>3</a:t>
            </a:r>
            <a:r>
              <a:rPr lang="en-GB" dirty="0">
                <a:latin typeface="Calibri Light" panose="020F0302020204030204" pitchFamily="34" charset="0"/>
              </a:rPr>
              <a:t>Sn Rutherford Cable for </a:t>
            </a:r>
            <a:r>
              <a:rPr lang="en-GB" dirty="0" smtClean="0">
                <a:latin typeface="Calibri Light" panose="020F0302020204030204" pitchFamily="34" charset="0"/>
              </a:rPr>
              <a:t>the </a:t>
            </a:r>
            <a:r>
              <a:rPr lang="en-GB" dirty="0" err="1" smtClean="0">
                <a:latin typeface="Calibri Light" panose="020F0302020204030204" pitchFamily="34" charset="0"/>
              </a:rPr>
              <a:t>EuCARD</a:t>
            </a:r>
            <a:r>
              <a:rPr lang="en-GB" dirty="0" smtClean="0">
                <a:latin typeface="Calibri Light" panose="020F0302020204030204" pitchFamily="34" charset="0"/>
              </a:rPr>
              <a:t> </a:t>
            </a:r>
            <a:r>
              <a:rPr lang="en-GB" dirty="0">
                <a:latin typeface="Calibri Light" panose="020F0302020204030204" pitchFamily="34" charset="0"/>
              </a:rPr>
              <a:t>High Field Dipole Magnet </a:t>
            </a:r>
            <a:r>
              <a:rPr lang="en-GB" dirty="0" smtClean="0">
                <a:latin typeface="Calibri Light" panose="020F0302020204030204" pitchFamily="34" charset="0"/>
              </a:rPr>
              <a:t>FRESCA2, </a:t>
            </a:r>
            <a:r>
              <a:rPr lang="en-GB" dirty="0">
                <a:latin typeface="Calibri Light" panose="020F0302020204030204" pitchFamily="34" charset="0"/>
                <a:cs typeface="Courier New" panose="02070309020205020404" pitchFamily="49" charset="0"/>
              </a:rPr>
              <a:t>ASC conference, </a:t>
            </a:r>
            <a:r>
              <a:rPr lang="en-GB" dirty="0" smtClean="0">
                <a:latin typeface="Calibri Light" panose="020F0302020204030204" pitchFamily="34" charset="0"/>
                <a:cs typeface="Courier New" panose="02070309020205020404" pitchFamily="49" charset="0"/>
              </a:rPr>
              <a:t>2012</a:t>
            </a:r>
            <a:endParaRPr lang="en-GB"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162675465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simulation is run with a current of 11100 A.</a:t>
            </a:r>
          </a:p>
          <a:p>
            <a:r>
              <a:rPr lang="en-GB" dirty="0" smtClean="0">
                <a:latin typeface="Calibri Light" panose="020F0302020204030204" pitchFamily="34" charset="0"/>
              </a:rPr>
              <a:t>A nonlinear BH iron curve is used, namely “</a:t>
            </a:r>
            <a:r>
              <a:rPr lang="en-GB" dirty="0" err="1" smtClean="0">
                <a:latin typeface="Calibri Light" panose="020F0302020204030204" pitchFamily="34" charset="0"/>
              </a:rPr>
              <a:t>tenten</a:t>
            </a:r>
            <a:r>
              <a:rPr lang="en-GB" dirty="0" smtClean="0">
                <a:latin typeface="Calibri Light" panose="020F0302020204030204" pitchFamily="34" charset="0"/>
              </a:rPr>
              <a:t>”, which features typical values for a low carbon steel.</a:t>
            </a:r>
          </a:p>
          <a:p>
            <a:r>
              <a:rPr lang="en-GB" dirty="0" smtClean="0">
                <a:latin typeface="Calibri Light" panose="020F0302020204030204" pitchFamily="34" charset="0"/>
              </a:rPr>
              <a:t>As an exercise, you can run the model without iron – you can leave it there, set a relative permeability </a:t>
            </a:r>
            <a:r>
              <a:rPr lang="en-GB" dirty="0" err="1" smtClean="0">
                <a:latin typeface="Symbol" panose="05050102010706020507" pitchFamily="18" charset="2"/>
              </a:rPr>
              <a:t>m</a:t>
            </a:r>
            <a:r>
              <a:rPr lang="en-GB" baseline="-25000" dirty="0" err="1" smtClean="0">
                <a:latin typeface="Calibri Light" panose="020F0302020204030204" pitchFamily="34" charset="0"/>
              </a:rPr>
              <a:t>r</a:t>
            </a:r>
            <a:r>
              <a:rPr lang="en-GB" dirty="0" smtClean="0">
                <a:latin typeface="Calibri Light" panose="020F0302020204030204" pitchFamily="34" charset="0"/>
              </a:rPr>
              <a:t> = 1, and solve the model linearly. For the same current of 11100 A, the field in the </a:t>
            </a:r>
            <a:r>
              <a:rPr lang="en-GB" dirty="0" err="1" smtClean="0">
                <a:latin typeface="Calibri Light" panose="020F0302020204030204" pitchFamily="34" charset="0"/>
              </a:rPr>
              <a:t>center</a:t>
            </a:r>
            <a:r>
              <a:rPr lang="en-GB" dirty="0" smtClean="0">
                <a:latin typeface="Calibri Light" panose="020F0302020204030204" pitchFamily="34" charset="0"/>
              </a:rPr>
              <a:t> decreases to 10.98 T. The iron provides in this case a boost of 18% for the field, as it adds 2 T.</a:t>
            </a:r>
          </a:p>
          <a:p>
            <a:r>
              <a:rPr lang="en-GB" dirty="0" smtClean="0">
                <a:latin typeface="Calibri Light" panose="020F0302020204030204" pitchFamily="34" charset="0"/>
              </a:rPr>
              <a:t>You can also evaluate the stray field outside of the return yoke.</a:t>
            </a:r>
            <a:endParaRPr lang="en-US" dirty="0" smtClean="0">
              <a:latin typeface="Calibri Light" panose="020F0302020204030204" pitchFamily="34" charset="0"/>
            </a:endParaRPr>
          </a:p>
        </p:txBody>
      </p:sp>
    </p:spTree>
    <p:extLst>
      <p:ext uri="{BB962C8B-B14F-4D97-AF65-F5344CB8AC3E}">
        <p14:creationId xmlns:p14="http://schemas.microsoft.com/office/powerpoint/2010/main" val="309611096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peak field in the coil is what is seen by the superconducting material. Usually for a dipole it is a few % higher than the central field. In this case, for 13 T in the </a:t>
            </a:r>
            <a:r>
              <a:rPr lang="en-GB" dirty="0" err="1" smtClean="0">
                <a:latin typeface="Calibri Light" panose="020F0302020204030204" pitchFamily="34" charset="0"/>
              </a:rPr>
              <a:t>center</a:t>
            </a:r>
            <a:r>
              <a:rPr lang="en-GB" dirty="0" smtClean="0">
                <a:latin typeface="Calibri Light" panose="020F0302020204030204" pitchFamily="34" charset="0"/>
              </a:rPr>
              <a:t>, we have a peak of 13.31 T in the coil closer to the midplane, which is 2.4 %. The other coil sees a peak field of 12.76 T, as the ferromagnetic pole draws away flux lines.</a:t>
            </a:r>
          </a:p>
          <a:p>
            <a:endParaRPr lang="en-GB" dirty="0" smtClean="0">
              <a:latin typeface="Calibri Light" panose="020F0302020204030204" pitchFamily="34" charset="0"/>
            </a:endParaRPr>
          </a:p>
          <a:p>
            <a:r>
              <a:rPr lang="en-GB" dirty="0" smtClean="0">
                <a:latin typeface="Calibri Light" panose="020F0302020204030204" pitchFamily="34" charset="0"/>
              </a:rPr>
              <a:t>To do this plot in OPERA, you can select only the regions spanned by the coils:</a:t>
            </a:r>
          </a:p>
          <a:p>
            <a:r>
              <a:rPr lang="en-GB" sz="1000" dirty="0">
                <a:solidFill>
                  <a:srgbClr val="FF0000"/>
                </a:solidFill>
                <a:latin typeface="Courier New" panose="02070309020205020404" pitchFamily="49" charset="0"/>
                <a:cs typeface="Courier New" panose="02070309020205020404" pitchFamily="49" charset="0"/>
              </a:rPr>
              <a:t>contour</a:t>
            </a:r>
            <a:r>
              <a:rPr lang="en-GB" sz="1000" dirty="0">
                <a:latin typeface="Courier New" panose="02070309020205020404" pitchFamily="49" charset="0"/>
                <a:cs typeface="Courier New" panose="02070309020205020404" pitchFamily="49" charset="0"/>
              </a:rPr>
              <a:t> </a:t>
            </a:r>
            <a:r>
              <a:rPr lang="en-GB" sz="1000" dirty="0">
                <a:solidFill>
                  <a:srgbClr val="0000FF"/>
                </a:solidFill>
                <a:latin typeface="Courier New" panose="02070309020205020404" pitchFamily="49" charset="0"/>
                <a:cs typeface="Courier New" panose="02070309020205020404" pitchFamily="49" charset="0"/>
              </a:rPr>
              <a:t>component</a:t>
            </a:r>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bmod</a:t>
            </a:r>
            <a:r>
              <a:rPr lang="en-GB" sz="1000" dirty="0">
                <a:latin typeface="Courier New" panose="02070309020205020404" pitchFamily="49" charset="0"/>
                <a:cs typeface="Courier New" panose="02070309020205020404" pitchFamily="49" charset="0"/>
              </a:rPr>
              <a:t> </a:t>
            </a:r>
            <a:r>
              <a:rPr lang="en-GB" sz="1000" dirty="0">
                <a:solidFill>
                  <a:srgbClr val="0000FF"/>
                </a:solidFill>
                <a:latin typeface="Courier New" panose="02070309020205020404" pitchFamily="49" charset="0"/>
                <a:cs typeface="Courier New" panose="02070309020205020404" pitchFamily="49" charset="0"/>
              </a:rPr>
              <a:t>style</a:t>
            </a:r>
            <a:r>
              <a:rPr lang="en-GB" sz="1000" dirty="0">
                <a:latin typeface="Courier New" panose="02070309020205020404" pitchFamily="49" charset="0"/>
                <a:cs typeface="Courier New" panose="02070309020205020404" pitchFamily="49" charset="0"/>
              </a:rPr>
              <a:t>=zone </a:t>
            </a:r>
            <a:r>
              <a:rPr lang="en-GB" sz="1000" dirty="0">
                <a:solidFill>
                  <a:srgbClr val="0000FF"/>
                </a:solidFill>
                <a:latin typeface="Courier New" panose="02070309020205020404" pitchFamily="49" charset="0"/>
                <a:cs typeface="Courier New" panose="02070309020205020404" pitchFamily="49" charset="0"/>
              </a:rPr>
              <a:t>label</a:t>
            </a:r>
            <a:r>
              <a:rPr lang="en-GB" sz="1000" dirty="0">
                <a:latin typeface="Courier New" panose="02070309020205020404" pitchFamily="49" charset="0"/>
                <a:cs typeface="Courier New" panose="02070309020205020404" pitchFamily="49" charset="0"/>
              </a:rPr>
              <a:t>=values </a:t>
            </a:r>
            <a:r>
              <a:rPr lang="en-GB" sz="1000" dirty="0">
                <a:solidFill>
                  <a:srgbClr val="0000FF"/>
                </a:solidFill>
                <a:latin typeface="Courier New" panose="02070309020205020404" pitchFamily="49" charset="0"/>
                <a:cs typeface="Courier New" panose="02070309020205020404" pitchFamily="49" charset="0"/>
              </a:rPr>
              <a:t>automatic</a:t>
            </a:r>
            <a:r>
              <a:rPr lang="en-GB" sz="1000" dirty="0">
                <a:latin typeface="Courier New" panose="02070309020205020404" pitchFamily="49" charset="0"/>
                <a:cs typeface="Courier New" panose="02070309020205020404" pitchFamily="49" charset="0"/>
              </a:rPr>
              <a:t>=yes </a:t>
            </a:r>
            <a:r>
              <a:rPr lang="en-GB" sz="1000" dirty="0">
                <a:solidFill>
                  <a:srgbClr val="0000FF"/>
                </a:solidFill>
                <a:latin typeface="Courier New" panose="02070309020205020404" pitchFamily="49" charset="0"/>
                <a:cs typeface="Courier New" panose="02070309020205020404" pitchFamily="49" charset="0"/>
              </a:rPr>
              <a:t>lines</a:t>
            </a:r>
            <a:r>
              <a:rPr lang="en-GB" sz="1000" dirty="0">
                <a:latin typeface="Courier New" panose="02070309020205020404" pitchFamily="49" charset="0"/>
                <a:cs typeface="Courier New" panose="02070309020205020404" pitchFamily="49" charset="0"/>
              </a:rPr>
              <a:t>=100 </a:t>
            </a:r>
            <a:r>
              <a:rPr lang="en-GB" sz="1000" dirty="0">
                <a:solidFill>
                  <a:srgbClr val="0000FF"/>
                </a:solidFill>
                <a:latin typeface="Courier New" panose="02070309020205020404" pitchFamily="49" charset="0"/>
                <a:cs typeface="Courier New" panose="02070309020205020404" pitchFamily="49" charset="0"/>
              </a:rPr>
              <a:t>reg1</a:t>
            </a:r>
            <a:r>
              <a:rPr lang="en-GB" sz="1000" dirty="0">
                <a:latin typeface="Courier New" panose="02070309020205020404" pitchFamily="49" charset="0"/>
                <a:cs typeface="Courier New" panose="02070309020205020404" pitchFamily="49" charset="0"/>
              </a:rPr>
              <a:t>=1 </a:t>
            </a:r>
            <a:r>
              <a:rPr lang="en-GB" sz="1000" dirty="0">
                <a:solidFill>
                  <a:srgbClr val="0000FF"/>
                </a:solidFill>
                <a:latin typeface="Courier New" panose="02070309020205020404" pitchFamily="49" charset="0"/>
                <a:cs typeface="Courier New" panose="02070309020205020404" pitchFamily="49" charset="0"/>
              </a:rPr>
              <a:t>reg2</a:t>
            </a:r>
            <a:r>
              <a:rPr lang="en-GB" sz="1000" dirty="0">
                <a:latin typeface="Courier New" panose="02070309020205020404" pitchFamily="49" charset="0"/>
                <a:cs typeface="Courier New" panose="02070309020205020404" pitchFamily="49" charset="0"/>
              </a:rPr>
              <a:t>=2 </a:t>
            </a:r>
            <a:r>
              <a:rPr lang="en-GB" sz="1000" dirty="0">
                <a:solidFill>
                  <a:srgbClr val="0000FF"/>
                </a:solidFill>
                <a:latin typeface="Courier New" panose="02070309020205020404" pitchFamily="49" charset="0"/>
                <a:cs typeface="Courier New" panose="02070309020205020404" pitchFamily="49" charset="0"/>
              </a:rPr>
              <a:t>erase</a:t>
            </a:r>
            <a:r>
              <a:rPr lang="en-GB" sz="1000" dirty="0">
                <a:latin typeface="Courier New" panose="02070309020205020404" pitchFamily="49" charset="0"/>
                <a:cs typeface="Courier New" panose="02070309020205020404" pitchFamily="49" charset="0"/>
              </a:rPr>
              <a:t>=yes</a:t>
            </a:r>
          </a:p>
          <a:p>
            <a:r>
              <a:rPr lang="en-GB" dirty="0" smtClean="0">
                <a:latin typeface="Calibri Light" panose="020F0302020204030204" pitchFamily="34" charset="0"/>
              </a:rPr>
              <a:t>This shows B in regions 1 and 2; the automatic scale makes it easy to read the peak level.</a:t>
            </a:r>
          </a:p>
          <a:p>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Bpeak</a:t>
            </a:r>
            <a:r>
              <a:rPr lang="en-GB" sz="1000" dirty="0">
                <a:latin typeface="Courier New" panose="02070309020205020404" pitchFamily="49" charset="0"/>
                <a:cs typeface="Courier New" panose="02070309020205020404" pitchFamily="49" charset="0"/>
              </a:rPr>
              <a:t>=maximum</a:t>
            </a:r>
          </a:p>
          <a:p>
            <a:r>
              <a:rPr lang="en-US" dirty="0" smtClean="0">
                <a:latin typeface="Calibri Light" panose="020F0302020204030204" pitchFamily="34" charset="0"/>
              </a:rPr>
              <a:t>This other command line stores the maximum field in a variable.</a:t>
            </a:r>
          </a:p>
          <a:p>
            <a:endParaRPr lang="en-US" dirty="0">
              <a:latin typeface="Calibri Light" panose="020F0302020204030204" pitchFamily="34" charset="0"/>
            </a:endParaRPr>
          </a:p>
          <a:p>
            <a:r>
              <a:rPr lang="en-US" dirty="0" smtClean="0">
                <a:latin typeface="Calibri Light" panose="020F0302020204030204" pitchFamily="34" charset="0"/>
              </a:rPr>
              <a:t>In this kind of dipoles, part of the coil also works at low field levels, and even at no field at all – notice the blue island next to the midplane. For this reason, also </a:t>
            </a:r>
            <a:r>
              <a:rPr lang="en-US" u="sng" dirty="0" smtClean="0">
                <a:latin typeface="Calibri Light" panose="020F0302020204030204" pitchFamily="34" charset="0"/>
              </a:rPr>
              <a:t>grading</a:t>
            </a:r>
            <a:r>
              <a:rPr lang="en-US" dirty="0" smtClean="0">
                <a:latin typeface="Calibri Light" panose="020F0302020204030204" pitchFamily="34" charset="0"/>
              </a:rPr>
              <a:t> is often used (for ex., in the LHC dipoles), where you have the part of the coil in low field packed with a higher current density superconductor, to be more efficient and save material.</a:t>
            </a:r>
          </a:p>
          <a:p>
            <a:endParaRPr lang="en-US" dirty="0">
              <a:latin typeface="Calibri Light" panose="020F0302020204030204" pitchFamily="34" charset="0"/>
            </a:endParaRP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124557049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This kind of plots is usually called the </a:t>
            </a:r>
            <a:r>
              <a:rPr lang="en-GB" u="sng" dirty="0" smtClean="0">
                <a:latin typeface="Calibri Light" panose="020F0302020204030204" pitchFamily="34" charset="0"/>
              </a:rPr>
              <a:t>load line</a:t>
            </a:r>
            <a:r>
              <a:rPr lang="en-GB" dirty="0" smtClean="0">
                <a:latin typeface="Calibri Light" panose="020F0302020204030204" pitchFamily="34" charset="0"/>
              </a:rPr>
              <a:t> of a magnet.</a:t>
            </a:r>
          </a:p>
          <a:p>
            <a:endParaRPr lang="en-GB" dirty="0">
              <a:latin typeface="Calibri Light" panose="020F0302020204030204" pitchFamily="34" charset="0"/>
            </a:endParaRPr>
          </a:p>
          <a:p>
            <a:r>
              <a:rPr lang="en-GB" dirty="0" smtClean="0">
                <a:latin typeface="Calibri Light" panose="020F0302020204030204" pitchFamily="34" charset="0"/>
              </a:rPr>
              <a:t>On one side, there is the central field and peak field (in the coil) as a function of the current. This is a characteristic of the magnet. This is close to be a line, besides some nonlinearity introduced by the saturation of the iron.</a:t>
            </a:r>
          </a:p>
          <a:p>
            <a:endParaRPr lang="en-GB" dirty="0">
              <a:latin typeface="Calibri Light" panose="020F0302020204030204" pitchFamily="34" charset="0"/>
            </a:endParaRPr>
          </a:p>
          <a:p>
            <a:r>
              <a:rPr lang="en-GB" dirty="0" smtClean="0">
                <a:latin typeface="Calibri Light" panose="020F0302020204030204" pitchFamily="34" charset="0"/>
              </a:rPr>
              <a:t>On the other side, there is the maximum current that can be provided by the superconducting material at a given field and temperature. This sets the maximum theoretical field that the magnet can achieve.</a:t>
            </a:r>
            <a:endParaRPr lang="en-US" dirty="0" smtClean="0">
              <a:latin typeface="Calibri Light" panose="020F0302020204030204" pitchFamily="34" charset="0"/>
            </a:endParaRPr>
          </a:p>
        </p:txBody>
      </p:sp>
    </p:spTree>
    <p:extLst>
      <p:ext uri="{BB962C8B-B14F-4D97-AF65-F5344CB8AC3E}">
        <p14:creationId xmlns:p14="http://schemas.microsoft.com/office/powerpoint/2010/main" val="160272823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Most often, just the zoom of the load line around the nominal / high field part is shown.</a:t>
            </a:r>
          </a:p>
          <a:p>
            <a:endParaRPr lang="en-GB" dirty="0">
              <a:latin typeface="Calibri Light" panose="020F0302020204030204" pitchFamily="34" charset="0"/>
            </a:endParaRPr>
          </a:p>
          <a:p>
            <a:r>
              <a:rPr lang="en-GB" dirty="0" smtClean="0">
                <a:latin typeface="Calibri Light" panose="020F0302020204030204" pitchFamily="34" charset="0"/>
              </a:rPr>
              <a:t>The intersection between the </a:t>
            </a:r>
            <a:r>
              <a:rPr lang="en-GB" dirty="0" err="1" smtClean="0">
                <a:latin typeface="Calibri Light" panose="020F0302020204030204" pitchFamily="34" charset="0"/>
              </a:rPr>
              <a:t>B</a:t>
            </a:r>
            <a:r>
              <a:rPr lang="en-GB" baseline="-25000" dirty="0" err="1" smtClean="0">
                <a:latin typeface="Calibri Light" panose="020F0302020204030204" pitchFamily="34" charset="0"/>
              </a:rPr>
              <a:t>peak</a:t>
            </a:r>
            <a:r>
              <a:rPr lang="en-GB" dirty="0" smtClean="0">
                <a:latin typeface="Calibri Light" panose="020F0302020204030204" pitchFamily="34" charset="0"/>
              </a:rPr>
              <a:t> curve (a characteristic of the magnet) and the </a:t>
            </a:r>
            <a:r>
              <a:rPr lang="en-GB" dirty="0" err="1" smtClean="0">
                <a:latin typeface="Calibri Light" panose="020F0302020204030204" pitchFamily="34" charset="0"/>
              </a:rPr>
              <a:t>J</a:t>
            </a:r>
            <a:r>
              <a:rPr lang="en-GB" baseline="-25000" dirty="0" err="1" smtClean="0">
                <a:latin typeface="Calibri Light" panose="020F0302020204030204" pitchFamily="34" charset="0"/>
              </a:rPr>
              <a:t>c</a:t>
            </a:r>
            <a:r>
              <a:rPr lang="en-GB" baseline="-25000" dirty="0" smtClean="0">
                <a:latin typeface="Calibri Light" panose="020F0302020204030204" pitchFamily="34" charset="0"/>
              </a:rPr>
              <a:t> </a:t>
            </a:r>
            <a:r>
              <a:rPr lang="en-GB" dirty="0" smtClean="0">
                <a:latin typeface="Calibri Light" panose="020F0302020204030204" pitchFamily="34" charset="0"/>
              </a:rPr>
              <a:t>curve (a characteristic of the material) gives the so called </a:t>
            </a:r>
            <a:r>
              <a:rPr lang="en-GB" u="sng" dirty="0" smtClean="0">
                <a:latin typeface="Calibri Light" panose="020F0302020204030204" pitchFamily="34" charset="0"/>
              </a:rPr>
              <a:t>short sample</a:t>
            </a:r>
            <a:r>
              <a:rPr lang="en-GB" dirty="0" smtClean="0">
                <a:latin typeface="Calibri Light" panose="020F0302020204030204" pitchFamily="34" charset="0"/>
              </a:rPr>
              <a:t> current. The </a:t>
            </a:r>
            <a:r>
              <a:rPr lang="en-GB" dirty="0" err="1" smtClean="0">
                <a:latin typeface="Calibri Light" panose="020F0302020204030204" pitchFamily="34" charset="0"/>
              </a:rPr>
              <a:t>B</a:t>
            </a:r>
            <a:r>
              <a:rPr lang="en-GB" baseline="-25000" dirty="0" err="1" smtClean="0">
                <a:latin typeface="Calibri Light" panose="020F0302020204030204" pitchFamily="34" charset="0"/>
              </a:rPr>
              <a:t>center</a:t>
            </a:r>
            <a:r>
              <a:rPr lang="en-GB" dirty="0" smtClean="0">
                <a:latin typeface="Calibri Light" panose="020F0302020204030204" pitchFamily="34" charset="0"/>
              </a:rPr>
              <a:t> value corresponding to this current in jargon is the short sample field.</a:t>
            </a:r>
          </a:p>
          <a:p>
            <a:endParaRPr lang="en-GB" dirty="0" smtClean="0">
              <a:latin typeface="Calibri Light" panose="020F0302020204030204" pitchFamily="34" charset="0"/>
            </a:endParaRPr>
          </a:p>
          <a:p>
            <a:r>
              <a:rPr lang="en-GB" dirty="0" smtClean="0">
                <a:latin typeface="Calibri Light" panose="020F0302020204030204" pitchFamily="34" charset="0"/>
              </a:rPr>
              <a:t>Besides other limitations – for example, of mechanical nature – the magnet can get at most up to this value. Usually this is attained with several quenches, following some </a:t>
            </a:r>
            <a:r>
              <a:rPr lang="en-GB" u="sng" dirty="0" smtClean="0">
                <a:latin typeface="Calibri Light" panose="020F0302020204030204" pitchFamily="34" charset="0"/>
              </a:rPr>
              <a:t>training</a:t>
            </a:r>
            <a:r>
              <a:rPr lang="en-GB" dirty="0" smtClean="0">
                <a:latin typeface="Calibri Light" panose="020F0302020204030204" pitchFamily="34" charset="0"/>
              </a:rPr>
              <a:t>.</a:t>
            </a:r>
          </a:p>
          <a:p>
            <a:endParaRPr lang="en-GB" dirty="0">
              <a:latin typeface="Calibri Light" panose="020F0302020204030204" pitchFamily="34" charset="0"/>
            </a:endParaRPr>
          </a:p>
          <a:p>
            <a:r>
              <a:rPr lang="en-GB" dirty="0" smtClean="0">
                <a:latin typeface="Calibri Light" panose="020F0302020204030204" pitchFamily="34" charset="0"/>
              </a:rPr>
              <a:t>In the slide, 83% and 76% are the load line margins of the magnet when operated at 11100 A (that is, 13 T) at 4.2 K and 1.9 K, respectively.</a:t>
            </a:r>
          </a:p>
        </p:txBody>
      </p:sp>
    </p:spTree>
    <p:extLst>
      <p:ext uri="{BB962C8B-B14F-4D97-AF65-F5344CB8AC3E}">
        <p14:creationId xmlns:p14="http://schemas.microsoft.com/office/powerpoint/2010/main" val="397036056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mechanics of these magnets is one of their main challenges. Not only these large Lorentz forces need to be contained, but the structure has to be stiff enough to limit the deformation of the coil pack (at least in a traditional approach).</a:t>
            </a:r>
          </a:p>
          <a:p>
            <a:endParaRPr lang="en-GB" dirty="0">
              <a:latin typeface="Calibri Light" panose="020F0302020204030204" pitchFamily="34" charset="0"/>
            </a:endParaRPr>
          </a:p>
          <a:p>
            <a:r>
              <a:rPr lang="en-GB" dirty="0" smtClean="0">
                <a:latin typeface="Calibri Light" panose="020F0302020204030204" pitchFamily="34" charset="0"/>
              </a:rPr>
              <a:t>Usually some </a:t>
            </a:r>
            <a:r>
              <a:rPr lang="en-GB" u="sng" dirty="0" smtClean="0">
                <a:latin typeface="Calibri Light" panose="020F0302020204030204" pitchFamily="34" charset="0"/>
              </a:rPr>
              <a:t>pre-stress</a:t>
            </a:r>
            <a:r>
              <a:rPr lang="en-GB" dirty="0" smtClean="0">
                <a:latin typeface="Calibri Light" panose="020F0302020204030204" pitchFamily="34" charset="0"/>
              </a:rPr>
              <a:t> is applied at room temperature to the superconducting coils by means of their supporting structure during assembly. The differential contractions of the different materials then might change the pre-stress experienced by the coil after cool-down and it has to be carefully taken into account.</a:t>
            </a:r>
          </a:p>
          <a:p>
            <a:endParaRPr lang="en-GB" dirty="0">
              <a:latin typeface="Calibri Light" panose="020F0302020204030204" pitchFamily="34" charset="0"/>
            </a:endParaRPr>
          </a:p>
          <a:p>
            <a:r>
              <a:rPr lang="en-GB" dirty="0" smtClean="0">
                <a:latin typeface="Calibri Light" panose="020F0302020204030204" pitchFamily="34" charset="0"/>
              </a:rPr>
              <a:t>Most often, these mechanical computations are performed with ANSYS.</a:t>
            </a:r>
          </a:p>
          <a:p>
            <a:endParaRPr lang="en-GB" dirty="0">
              <a:latin typeface="Calibri Light" panose="020F0302020204030204" pitchFamily="34" charset="0"/>
            </a:endParaRPr>
          </a:p>
          <a:p>
            <a:r>
              <a:rPr lang="en-GB" dirty="0" smtClean="0">
                <a:latin typeface="Calibri Light" panose="020F0302020204030204" pitchFamily="34" charset="0"/>
              </a:rPr>
              <a:t>In OPERA, you can easily compute the transversal forces for example with the command</a:t>
            </a:r>
          </a:p>
          <a:p>
            <a:r>
              <a:rPr lang="en-GB" sz="1000" dirty="0" err="1">
                <a:solidFill>
                  <a:srgbClr val="FF0000"/>
                </a:solidFill>
                <a:latin typeface="Courier New" panose="02070309020205020404" pitchFamily="49" charset="0"/>
                <a:cs typeface="Courier New" panose="02070309020205020404" pitchFamily="49" charset="0"/>
              </a:rPr>
              <a:t>intarea</a:t>
            </a:r>
            <a:r>
              <a:rPr lang="en-GB" sz="1000" dirty="0">
                <a:latin typeface="Courier New" panose="02070309020205020404" pitchFamily="49" charset="0"/>
                <a:cs typeface="Courier New" panose="02070309020205020404" pitchFamily="49" charset="0"/>
              </a:rPr>
              <a:t> </a:t>
            </a:r>
            <a:r>
              <a:rPr lang="en-GB" sz="1000" dirty="0">
                <a:solidFill>
                  <a:srgbClr val="0000FF"/>
                </a:solidFill>
                <a:latin typeface="Courier New" panose="02070309020205020404" pitchFamily="49" charset="0"/>
                <a:cs typeface="Courier New" panose="02070309020205020404" pitchFamily="49" charset="0"/>
              </a:rPr>
              <a:t>reg1</a:t>
            </a:r>
            <a:r>
              <a:rPr lang="en-GB" sz="1000" dirty="0">
                <a:latin typeface="Courier New" panose="02070309020205020404" pitchFamily="49" charset="0"/>
                <a:cs typeface="Courier New" panose="02070309020205020404" pitchFamily="49" charset="0"/>
              </a:rPr>
              <a:t>=1 </a:t>
            </a:r>
            <a:r>
              <a:rPr lang="en-GB" sz="1000" dirty="0">
                <a:solidFill>
                  <a:srgbClr val="0000FF"/>
                </a:solidFill>
                <a:latin typeface="Courier New" panose="02070309020205020404" pitchFamily="49" charset="0"/>
                <a:cs typeface="Courier New" panose="02070309020205020404" pitchFamily="49" charset="0"/>
              </a:rPr>
              <a:t>reg2</a:t>
            </a:r>
            <a:r>
              <a:rPr lang="en-GB" sz="1000" dirty="0">
                <a:latin typeface="Courier New" panose="02070309020205020404" pitchFamily="49" charset="0"/>
                <a:cs typeface="Courier New" panose="02070309020205020404" pitchFamily="49" charset="0"/>
              </a:rPr>
              <a:t>=2</a:t>
            </a:r>
          </a:p>
          <a:p>
            <a:r>
              <a:rPr lang="en-GB" dirty="0" smtClean="0">
                <a:latin typeface="Calibri Light" panose="020F0302020204030204" pitchFamily="34" charset="0"/>
              </a:rPr>
              <a:t>where the numbers after </a:t>
            </a:r>
            <a:r>
              <a:rPr lang="en-GB" sz="1000" dirty="0">
                <a:latin typeface="Courier New" panose="02070309020205020404" pitchFamily="49" charset="0"/>
                <a:cs typeface="Courier New" panose="02070309020205020404" pitchFamily="49" charset="0"/>
              </a:rPr>
              <a:t>reg1</a:t>
            </a:r>
            <a:r>
              <a:rPr lang="en-GB" dirty="0" smtClean="0">
                <a:latin typeface="Calibri Light" panose="020F0302020204030204" pitchFamily="34" charset="0"/>
              </a:rPr>
              <a:t> and </a:t>
            </a:r>
            <a:r>
              <a:rPr lang="en-GB" sz="1000" dirty="0">
                <a:latin typeface="Courier New" panose="02070309020205020404" pitchFamily="49" charset="0"/>
                <a:cs typeface="Courier New" panose="02070309020205020404" pitchFamily="49" charset="0"/>
              </a:rPr>
              <a:t>reg2</a:t>
            </a:r>
            <a:r>
              <a:rPr lang="en-GB" dirty="0" smtClean="0">
                <a:latin typeface="Calibri Light" panose="020F0302020204030204" pitchFamily="34" charset="0"/>
              </a:rPr>
              <a:t> define the regions where the integration is carried out.</a:t>
            </a:r>
            <a:endParaRPr lang="en-GB" dirty="0">
              <a:latin typeface="Calibri Light" panose="020F0302020204030204" pitchFamily="34" charset="0"/>
            </a:endParaRP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374189771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Here we show the allowed harmonics (i.e., the field quality) according to our model. All the even normal harmonics as well as all the skew harmonics are not-allowed (that is, zero on paper) thanks to the symmetries. Other effects, coming from example from persistent currents, also affect field quality; there are not covered here.</a:t>
            </a:r>
            <a:endParaRPr lang="en-GB" dirty="0">
              <a:latin typeface="Calibri Light" panose="020F0302020204030204" pitchFamily="34" charset="0"/>
            </a:endParaRPr>
          </a:p>
          <a:p>
            <a:endParaRPr lang="en-GB" sz="600" dirty="0">
              <a:latin typeface="Calibri Light" panose="020F0302020204030204" pitchFamily="34" charset="0"/>
            </a:endParaRPr>
          </a:p>
          <a:p>
            <a:r>
              <a:rPr lang="en-GB" dirty="0" smtClean="0">
                <a:latin typeface="Calibri Light" panose="020F0302020204030204" pitchFamily="34" charset="0"/>
              </a:rPr>
              <a:t>Here the coefficients vary considerably with the field level. This is due to the saturation of the iron, and most likely in particular of the pole, which is quite close to the aperture. Such variations are quite large, but FRESCA2 is not an “accelerator magnet”, but a one off to be used in a cable test station. This also explains the rather generous size of the coil, that works at a reduced current density with respect to more compact magnets designed for efficiency.</a:t>
            </a:r>
          </a:p>
          <a:p>
            <a:endParaRPr lang="en-GB" sz="600" dirty="0">
              <a:latin typeface="Calibri Light" panose="020F0302020204030204" pitchFamily="34" charset="0"/>
            </a:endParaRPr>
          </a:p>
          <a:p>
            <a:r>
              <a:rPr lang="en-GB" dirty="0" smtClean="0">
                <a:latin typeface="Calibri Light" panose="020F0302020204030204" pitchFamily="34" charset="0"/>
              </a:rPr>
              <a:t>The multipoles can be computed directly in OPERA, for ex. with this script (valid for a one quarter model of a dipole with the aperture centred in 0,0)</a:t>
            </a:r>
          </a:p>
          <a:p>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rref</a:t>
            </a:r>
            <a:r>
              <a:rPr lang="en-GB" sz="1000" dirty="0">
                <a:latin typeface="Courier New" panose="02070309020205020404" pitchFamily="49" charset="0"/>
                <a:cs typeface="Courier New" panose="02070309020205020404" pitchFamily="49" charset="0"/>
              </a:rPr>
              <a:t>=50*2/3 </a:t>
            </a:r>
            <a:r>
              <a:rPr lang="en-GB" sz="1000" dirty="0">
                <a:solidFill>
                  <a:srgbClr val="00B050"/>
                </a:solidFill>
                <a:latin typeface="Courier New" panose="02070309020205020404" pitchFamily="49" charset="0"/>
                <a:cs typeface="Courier New" panose="02070309020205020404" pitchFamily="49" charset="0"/>
              </a:rPr>
              <a:t>|/ reference radius for the multipoles</a:t>
            </a:r>
          </a:p>
          <a:p>
            <a:r>
              <a:rPr lang="en-GB" sz="1000" dirty="0">
                <a:solidFill>
                  <a:srgbClr val="C00000"/>
                </a:solidFill>
                <a:latin typeface="Courier New" panose="02070309020205020404" pitchFamily="49" charset="0"/>
                <a:cs typeface="Courier New" panose="02070309020205020404" pitchFamily="49" charset="0"/>
              </a:rPr>
              <a:t>harm</a:t>
            </a:r>
            <a:r>
              <a:rPr lang="en-GB" sz="1000" dirty="0">
                <a:latin typeface="Courier New" panose="02070309020205020404" pitchFamily="49" charset="0"/>
                <a:cs typeface="Courier New" panose="02070309020205020404" pitchFamily="49" charset="0"/>
              </a:rPr>
              <a:t> </a:t>
            </a:r>
            <a:r>
              <a:rPr lang="en-GB" sz="1000" dirty="0">
                <a:solidFill>
                  <a:srgbClr val="0000FF"/>
                </a:solidFill>
                <a:latin typeface="Courier New" panose="02070309020205020404" pitchFamily="49" charset="0"/>
                <a:cs typeface="Courier New" panose="02070309020205020404" pitchFamily="49" charset="0"/>
              </a:rPr>
              <a:t>x1</a:t>
            </a:r>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rref</a:t>
            </a:r>
            <a:r>
              <a:rPr lang="en-GB" sz="1000" dirty="0">
                <a:latin typeface="Courier New" panose="02070309020205020404" pitchFamily="49" charset="0"/>
                <a:cs typeface="Courier New" panose="02070309020205020404" pitchFamily="49" charset="0"/>
              </a:rPr>
              <a:t> </a:t>
            </a:r>
            <a:r>
              <a:rPr lang="en-GB" sz="1000" dirty="0">
                <a:solidFill>
                  <a:srgbClr val="0000FF"/>
                </a:solidFill>
                <a:latin typeface="Courier New" panose="02070309020205020404" pitchFamily="49" charset="0"/>
                <a:cs typeface="Courier New" panose="02070309020205020404" pitchFamily="49" charset="0"/>
              </a:rPr>
              <a:t>y1</a:t>
            </a:r>
            <a:r>
              <a:rPr lang="en-GB" sz="1000" dirty="0">
                <a:latin typeface="Courier New" panose="02070309020205020404" pitchFamily="49" charset="0"/>
                <a:cs typeface="Courier New" panose="02070309020205020404" pitchFamily="49" charset="0"/>
              </a:rPr>
              <a:t>=0 </a:t>
            </a:r>
            <a:r>
              <a:rPr lang="en-GB" sz="1000" dirty="0">
                <a:solidFill>
                  <a:srgbClr val="0000FF"/>
                </a:solidFill>
                <a:latin typeface="Courier New" panose="02070309020205020404" pitchFamily="49" charset="0"/>
                <a:cs typeface="Courier New" panose="02070309020205020404" pitchFamily="49" charset="0"/>
              </a:rPr>
              <a:t>x2</a:t>
            </a:r>
            <a:r>
              <a:rPr lang="en-GB" sz="1000" dirty="0">
                <a:latin typeface="Courier New" panose="02070309020205020404" pitchFamily="49" charset="0"/>
                <a:cs typeface="Courier New" panose="02070309020205020404" pitchFamily="49" charset="0"/>
              </a:rPr>
              <a:t>=0 </a:t>
            </a:r>
            <a:r>
              <a:rPr lang="en-GB" sz="1000" dirty="0">
                <a:solidFill>
                  <a:srgbClr val="0000FF"/>
                </a:solidFill>
                <a:latin typeface="Courier New" panose="02070309020205020404" pitchFamily="49" charset="0"/>
                <a:cs typeface="Courier New" panose="02070309020205020404" pitchFamily="49" charset="0"/>
              </a:rPr>
              <a:t>y2</a:t>
            </a:r>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rref</a:t>
            </a:r>
            <a:r>
              <a:rPr lang="en-GB" sz="1000" dirty="0">
                <a:latin typeface="Courier New" panose="02070309020205020404" pitchFamily="49" charset="0"/>
                <a:cs typeface="Courier New" panose="02070309020205020404" pitchFamily="49" charset="0"/>
              </a:rPr>
              <a:t> </a:t>
            </a:r>
            <a:r>
              <a:rPr lang="en-GB" sz="1000" dirty="0" err="1">
                <a:solidFill>
                  <a:srgbClr val="0000FF"/>
                </a:solidFill>
                <a:latin typeface="Courier New" panose="02070309020205020404" pitchFamily="49" charset="0"/>
                <a:cs typeface="Courier New" panose="02070309020205020404" pitchFamily="49" charset="0"/>
              </a:rPr>
              <a:t>curv</a:t>
            </a:r>
            <a:r>
              <a:rPr lang="en-GB" sz="1000" dirty="0">
                <a:latin typeface="Courier New" panose="02070309020205020404" pitchFamily="49" charset="0"/>
                <a:cs typeface="Courier New" panose="02070309020205020404" pitchFamily="49" charset="0"/>
              </a:rPr>
              <a:t>=-1/#</a:t>
            </a:r>
            <a:r>
              <a:rPr lang="en-GB" sz="1000" dirty="0" err="1">
                <a:latin typeface="Courier New" panose="02070309020205020404" pitchFamily="49" charset="0"/>
                <a:cs typeface="Courier New" panose="02070309020205020404" pitchFamily="49" charset="0"/>
              </a:rPr>
              <a:t>rref</a:t>
            </a:r>
            <a:r>
              <a:rPr lang="en-GB" sz="1000" dirty="0">
                <a:latin typeface="Courier New" panose="02070309020205020404" pitchFamily="49" charset="0"/>
                <a:cs typeface="Courier New" panose="02070309020205020404" pitchFamily="49" charset="0"/>
              </a:rPr>
              <a:t> </a:t>
            </a:r>
            <a:r>
              <a:rPr lang="en-GB" sz="1000" dirty="0">
                <a:solidFill>
                  <a:srgbClr val="0000FF"/>
                </a:solidFill>
                <a:latin typeface="Courier New" panose="02070309020205020404" pitchFamily="49" charset="0"/>
                <a:cs typeface="Courier New" panose="02070309020205020404" pitchFamily="49" charset="0"/>
              </a:rPr>
              <a:t>np</a:t>
            </a:r>
            <a:r>
              <a:rPr lang="en-GB" sz="1000" dirty="0">
                <a:latin typeface="Courier New" panose="02070309020205020404" pitchFamily="49" charset="0"/>
                <a:cs typeface="Courier New" panose="02070309020205020404" pitchFamily="49" charset="0"/>
              </a:rPr>
              <a:t>=100 </a:t>
            </a:r>
            <a:r>
              <a:rPr lang="en-GB" sz="1000" dirty="0">
                <a:solidFill>
                  <a:srgbClr val="0000FF"/>
                </a:solidFill>
                <a:latin typeface="Courier New" panose="02070309020205020404" pitchFamily="49" charset="0"/>
                <a:cs typeface="Courier New" panose="02070309020205020404" pitchFamily="49" charset="0"/>
              </a:rPr>
              <a:t>comp</a:t>
            </a:r>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br</a:t>
            </a:r>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rref</a:t>
            </a:r>
            <a:r>
              <a:rPr lang="en-GB" sz="1000" dirty="0">
                <a:latin typeface="Courier New" panose="02070309020205020404" pitchFamily="49" charset="0"/>
                <a:cs typeface="Courier New" panose="02070309020205020404" pitchFamily="49" charset="0"/>
              </a:rPr>
              <a:t> </a:t>
            </a:r>
            <a:r>
              <a:rPr lang="en-GB" sz="1000" dirty="0">
                <a:solidFill>
                  <a:srgbClr val="0000FF"/>
                </a:solidFill>
                <a:latin typeface="Courier New" panose="02070309020205020404" pitchFamily="49" charset="0"/>
                <a:cs typeface="Courier New" panose="02070309020205020404" pitchFamily="49" charset="0"/>
              </a:rPr>
              <a:t>type</a:t>
            </a:r>
            <a:r>
              <a:rPr lang="en-GB" sz="1000" dirty="0">
                <a:latin typeface="Courier New" panose="02070309020205020404" pitchFamily="49" charset="0"/>
                <a:cs typeface="Courier New" panose="02070309020205020404" pitchFamily="49" charset="0"/>
              </a:rPr>
              <a:t>=four </a:t>
            </a:r>
            <a:r>
              <a:rPr lang="en-GB" sz="1000" dirty="0" err="1">
                <a:solidFill>
                  <a:srgbClr val="0000FF"/>
                </a:solidFill>
                <a:latin typeface="Courier New" panose="02070309020205020404" pitchFamily="49" charset="0"/>
                <a:cs typeface="Courier New" panose="02070309020205020404" pitchFamily="49" charset="0"/>
              </a:rPr>
              <a:t>seri</a:t>
            </a:r>
            <a:r>
              <a:rPr lang="en-GB" sz="1000" dirty="0">
                <a:latin typeface="Courier New" panose="02070309020205020404" pitchFamily="49" charset="0"/>
                <a:cs typeface="Courier New" panose="02070309020205020404" pitchFamily="49" charset="0"/>
              </a:rPr>
              <a:t>=odd </a:t>
            </a:r>
            <a:r>
              <a:rPr lang="en-GB" sz="1000" dirty="0" err="1">
                <a:solidFill>
                  <a:srgbClr val="0000FF"/>
                </a:solidFill>
                <a:latin typeface="Courier New" panose="02070309020205020404" pitchFamily="49" charset="0"/>
                <a:cs typeface="Courier New" panose="02070309020205020404" pitchFamily="49" charset="0"/>
              </a:rPr>
              <a:t>peri</a:t>
            </a:r>
            <a:r>
              <a:rPr lang="en-GB" sz="1000" dirty="0">
                <a:latin typeface="Courier New" panose="02070309020205020404" pitchFamily="49" charset="0"/>
                <a:cs typeface="Courier New" panose="02070309020205020404" pitchFamily="49" charset="0"/>
              </a:rPr>
              <a:t>=4</a:t>
            </a:r>
          </a:p>
          <a:p>
            <a:r>
              <a:rPr lang="en-GB" sz="1000" dirty="0">
                <a:solidFill>
                  <a:srgbClr val="FF0000"/>
                </a:solidFill>
                <a:latin typeface="Courier New" panose="02070309020205020404" pitchFamily="49" charset="0"/>
                <a:cs typeface="Courier New" panose="02070309020205020404" pitchFamily="49" charset="0"/>
              </a:rPr>
              <a:t>$do</a:t>
            </a:r>
            <a:r>
              <a:rPr lang="en-GB" sz="1000" dirty="0">
                <a:latin typeface="Courier New" panose="02070309020205020404" pitchFamily="49" charset="0"/>
                <a:cs typeface="Courier New" panose="02070309020205020404" pitchFamily="49" charset="0"/>
              </a:rPr>
              <a:t> #</a:t>
            </a:r>
            <a:r>
              <a:rPr lang="en-GB" sz="1000" dirty="0" err="1">
                <a:latin typeface="Courier New" panose="02070309020205020404" pitchFamily="49" charset="0"/>
                <a:cs typeface="Courier New" panose="02070309020205020404" pitchFamily="49" charset="0"/>
              </a:rPr>
              <a:t>i_harm</a:t>
            </a:r>
            <a:r>
              <a:rPr lang="en-GB" sz="1000" dirty="0">
                <a:latin typeface="Courier New" panose="02070309020205020404" pitchFamily="49" charset="0"/>
                <a:cs typeface="Courier New" panose="02070309020205020404" pitchFamily="49" charset="0"/>
              </a:rPr>
              <a:t> 3 11 2</a:t>
            </a:r>
          </a:p>
          <a:p>
            <a:r>
              <a:rPr lang="en-GB" sz="1000" dirty="0">
                <a:latin typeface="Courier New" panose="02070309020205020404" pitchFamily="49" charset="0"/>
                <a:cs typeface="Courier New" panose="02070309020205020404" pitchFamily="49" charset="0"/>
              </a:rPr>
              <a:t>  #</a:t>
            </a:r>
            <a:r>
              <a:rPr lang="en-GB" sz="1000" dirty="0" err="1">
                <a:latin typeface="Courier New" panose="02070309020205020404" pitchFamily="49" charset="0"/>
                <a:cs typeface="Courier New" panose="02070309020205020404" pitchFamily="49" charset="0"/>
              </a:rPr>
              <a:t>b%int</a:t>
            </a:r>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i_harm</a:t>
            </a:r>
            <a:r>
              <a:rPr lang="en-GB" sz="1000" dirty="0">
                <a:latin typeface="Courier New" panose="02070309020205020404" pitchFamily="49" charset="0"/>
                <a:cs typeface="Courier New" panose="02070309020205020404" pitchFamily="49" charset="0"/>
              </a:rPr>
              <a:t>)=A_%</a:t>
            </a:r>
            <a:r>
              <a:rPr lang="en-GB" sz="1000" dirty="0" err="1">
                <a:latin typeface="Courier New" panose="02070309020205020404" pitchFamily="49" charset="0"/>
                <a:cs typeface="Courier New" panose="02070309020205020404" pitchFamily="49" charset="0"/>
              </a:rPr>
              <a:t>int</a:t>
            </a:r>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i_harm</a:t>
            </a:r>
            <a:r>
              <a:rPr lang="en-GB" sz="1000" dirty="0">
                <a:latin typeface="Courier New" panose="02070309020205020404" pitchFamily="49" charset="0"/>
                <a:cs typeface="Courier New" panose="02070309020205020404" pitchFamily="49" charset="0"/>
              </a:rPr>
              <a:t>)/A_1*10000</a:t>
            </a:r>
          </a:p>
          <a:p>
            <a:r>
              <a:rPr lang="en-GB" sz="1000" dirty="0">
                <a:solidFill>
                  <a:srgbClr val="FF0000"/>
                </a:solidFill>
                <a:latin typeface="Courier New" panose="02070309020205020404" pitchFamily="49" charset="0"/>
                <a:cs typeface="Courier New" panose="02070309020205020404" pitchFamily="49" charset="0"/>
              </a:rPr>
              <a:t>$end</a:t>
            </a:r>
            <a:r>
              <a:rPr lang="en-GB" sz="1000" dirty="0">
                <a:latin typeface="Courier New" panose="02070309020205020404" pitchFamily="49" charset="0"/>
                <a:cs typeface="Courier New" panose="02070309020205020404" pitchFamily="49" charset="0"/>
              </a:rPr>
              <a:t> do</a:t>
            </a:r>
          </a:p>
          <a:p>
            <a:r>
              <a:rPr lang="en-GB" dirty="0" smtClean="0">
                <a:latin typeface="Calibri Light" panose="020F0302020204030204" pitchFamily="34" charset="0"/>
              </a:rPr>
              <a:t>The multipoles can then be read in variables </a:t>
            </a:r>
            <a:r>
              <a:rPr lang="en-GB" sz="1000" dirty="0">
                <a:latin typeface="Courier New" panose="02070309020205020404" pitchFamily="49" charset="0"/>
                <a:cs typeface="Courier New" panose="02070309020205020404" pitchFamily="49" charset="0"/>
              </a:rPr>
              <a:t>#b3</a:t>
            </a:r>
            <a:r>
              <a:rPr lang="en-GB" dirty="0" smtClean="0">
                <a:latin typeface="Calibri Light" panose="020F0302020204030204" pitchFamily="34" charset="0"/>
              </a:rPr>
              <a:t>, </a:t>
            </a:r>
            <a:r>
              <a:rPr lang="en-GB" sz="1000" dirty="0">
                <a:latin typeface="Courier New" panose="02070309020205020404" pitchFamily="49" charset="0"/>
                <a:cs typeface="Courier New" panose="02070309020205020404" pitchFamily="49" charset="0"/>
              </a:rPr>
              <a:t>#b5</a:t>
            </a:r>
            <a:r>
              <a:rPr lang="en-GB" dirty="0" smtClean="0">
                <a:latin typeface="Calibri Light" panose="020F0302020204030204" pitchFamily="34" charset="0"/>
              </a:rPr>
              <a:t>, etc.</a:t>
            </a:r>
            <a:endParaRPr lang="en-US" sz="1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0913350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dirty="0" smtClean="0">
                <a:latin typeface="Calibri Light" panose="020F0302020204030204" pitchFamily="34" charset="0"/>
              </a:rPr>
              <a:t>These references are sorted chronologically (thanks to Davide Tommasini for the help).</a:t>
            </a:r>
          </a:p>
          <a:p>
            <a:pPr defTabSz="907268">
              <a:defRPr/>
            </a:pPr>
            <a:r>
              <a:rPr lang="en-US" dirty="0" smtClean="0">
                <a:latin typeface="Calibri Light" panose="020F0302020204030204" pitchFamily="34" charset="0"/>
              </a:rPr>
              <a:t>[1] is an early collection of papers about HE-LHC, with in particular a conceptual design of high field dipoles.</a:t>
            </a:r>
          </a:p>
          <a:p>
            <a:pPr defTabSz="907268">
              <a:defRPr/>
            </a:pPr>
            <a:r>
              <a:rPr lang="en-US" dirty="0" smtClean="0">
                <a:latin typeface="Calibri Light" panose="020F0302020204030204" pitchFamily="34" charset="0"/>
              </a:rPr>
              <a:t>[2] contains a parametric study of dipoles for HE-LHC, with an evolution of the design of [1].</a:t>
            </a:r>
          </a:p>
          <a:p>
            <a:pPr>
              <a:defRPr/>
            </a:pPr>
            <a:r>
              <a:rPr lang="en-US" dirty="0" smtClean="0">
                <a:latin typeface="Calibri Light" panose="020F0302020204030204" pitchFamily="34" charset="0"/>
              </a:rPr>
              <a:t>[3] is a milestone report for </a:t>
            </a:r>
            <a:r>
              <a:rPr lang="en-US" dirty="0" err="1" smtClean="0">
                <a:latin typeface="Calibri Light" panose="020F0302020204030204" pitchFamily="34" charset="0"/>
              </a:rPr>
              <a:t>EuroCirCol</a:t>
            </a:r>
            <a:r>
              <a:rPr lang="en-US" dirty="0" smtClean="0">
                <a:latin typeface="Calibri Light" panose="020F0302020204030204" pitchFamily="34" charset="0"/>
              </a:rPr>
              <a:t>, a EU funded study for a 100 TeV circular machine. The note is a compilation of common assumptions / functional specifications for the high field dipole, to be used among the various institutes. It is available on </a:t>
            </a:r>
            <a:r>
              <a:rPr lang="en-GB" u="sng" dirty="0" smtClean="0">
                <a:latin typeface="Calibri Light" panose="020F0302020204030204" pitchFamily="34" charset="0"/>
                <a:cs typeface="Courier New" panose="02070309020205020404" pitchFamily="49" charset="0"/>
              </a:rPr>
              <a:t>cds.cern.ch/record/2150689</a:t>
            </a:r>
            <a:r>
              <a:rPr lang="en-GB" dirty="0" smtClean="0">
                <a:latin typeface="Calibri Light" panose="020F0302020204030204" pitchFamily="34" charset="0"/>
                <a:cs typeface="Courier New" panose="02070309020205020404" pitchFamily="49" charset="0"/>
              </a:rPr>
              <a:t>.</a:t>
            </a:r>
            <a:endParaRPr lang="en-US" dirty="0" smtClean="0">
              <a:latin typeface="Calibri Light" panose="020F0302020204030204" pitchFamily="34" charset="0"/>
            </a:endParaRPr>
          </a:p>
          <a:p>
            <a:pPr lvl="0">
              <a:defRPr/>
            </a:pPr>
            <a:r>
              <a:rPr lang="en-US" dirty="0" smtClean="0">
                <a:latin typeface="Calibri Light" panose="020F0302020204030204" pitchFamily="34" charset="0"/>
              </a:rPr>
              <a:t>FCC stands for Future Circular Colliders. HE-LHC is now covered by the FCC study. FCC week 2017 took place in late May, beginning of June 2017 – a few months before the MT conference. The presentations are available online at </a:t>
            </a:r>
            <a:r>
              <a:rPr lang="en-US" u="sng" dirty="0" smtClean="0">
                <a:latin typeface="Calibri Light" panose="020F0302020204030204" pitchFamily="34" charset="0"/>
              </a:rPr>
              <a:t>indico.cern.ch/event/556692</a:t>
            </a:r>
            <a:r>
              <a:rPr lang="en-US" dirty="0" smtClean="0">
                <a:latin typeface="Calibri Light" panose="020F0302020204030204" pitchFamily="34" charset="0"/>
              </a:rPr>
              <a:t>. You might find quite a bit of interesting material, not just related to the dipole. For the 16 T dipole in particular, you can look at the four presentations [4.1] to [4.4].</a:t>
            </a:r>
          </a:p>
          <a:p>
            <a:pPr>
              <a:defRPr/>
            </a:pPr>
            <a:r>
              <a:rPr lang="en-US" dirty="0" smtClean="0">
                <a:latin typeface="Calibri Light" panose="020F0302020204030204" pitchFamily="34" charset="0"/>
              </a:rPr>
              <a:t>[5] </a:t>
            </a:r>
            <a:r>
              <a:rPr lang="en-US" dirty="0">
                <a:latin typeface="Calibri Light" panose="020F0302020204030204" pitchFamily="34" charset="0"/>
              </a:rPr>
              <a:t>is a concise but comprehensive review of the status of the 16 T dipole development program – with 55 authors affiliated to 11 different institutes! This has been presented about 4 months </a:t>
            </a:r>
            <a:r>
              <a:rPr lang="en-US" dirty="0" smtClean="0">
                <a:latin typeface="Calibri Light" panose="020F0302020204030204" pitchFamily="34" charset="0"/>
              </a:rPr>
              <a:t>ago, at </a:t>
            </a:r>
            <a:r>
              <a:rPr lang="en-US" dirty="0">
                <a:latin typeface="Calibri Light" panose="020F0302020204030204" pitchFamily="34" charset="0"/>
              </a:rPr>
              <a:t>the </a:t>
            </a:r>
            <a:r>
              <a:rPr lang="en-US" dirty="0" smtClean="0">
                <a:latin typeface="Calibri Light" panose="020F0302020204030204" pitchFamily="34" charset="0"/>
              </a:rPr>
              <a:t>last Magnet </a:t>
            </a:r>
            <a:r>
              <a:rPr lang="en-US" dirty="0">
                <a:latin typeface="Calibri Light" panose="020F0302020204030204" pitchFamily="34" charset="0"/>
              </a:rPr>
              <a:t>Technology conference and it is rather up to date. It goes over the various design options and it also provides links to other papers – going more into the details of each layout – that have been presented at the same conference.</a:t>
            </a:r>
          </a:p>
          <a:p>
            <a:pPr lvl="0">
              <a:defRPr/>
            </a:pPr>
            <a:endParaRPr lang="en-US" dirty="0" smtClean="0">
              <a:latin typeface="Calibri Light" panose="020F0302020204030204" pitchFamily="34" charset="0"/>
            </a:endParaRPr>
          </a:p>
        </p:txBody>
      </p:sp>
    </p:spTree>
    <p:extLst>
      <p:ext uri="{BB962C8B-B14F-4D97-AF65-F5344CB8AC3E}">
        <p14:creationId xmlns:p14="http://schemas.microsoft.com/office/powerpoint/2010/main" val="2107820940"/>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For FRESCA2, the early design values are used (equation given in a previous slide) while for the 16 T case we use the assumed values (different fit provided in reference [3]).</a:t>
            </a:r>
          </a:p>
          <a:p>
            <a:endParaRPr lang="en-US" dirty="0">
              <a:latin typeface="Calibri Light" panose="020F0302020204030204" pitchFamily="34" charset="0"/>
            </a:endParaRPr>
          </a:p>
          <a:p>
            <a:r>
              <a:rPr lang="en-US" dirty="0" smtClean="0">
                <a:latin typeface="Calibri Light" panose="020F0302020204030204" pitchFamily="34" charset="0"/>
              </a:rPr>
              <a:t>In both cases, there is a considerable gain – from the critical current perspective at high field – to operate at 1.9 K instead of 4.2 K.</a:t>
            </a:r>
          </a:p>
          <a:p>
            <a:endParaRPr lang="en-US" dirty="0">
              <a:latin typeface="Calibri Light" panose="020F0302020204030204" pitchFamily="34" charset="0"/>
            </a:endParaRPr>
          </a:p>
          <a:p>
            <a:r>
              <a:rPr lang="en-US" dirty="0" smtClean="0">
                <a:latin typeface="Calibri Light" panose="020F0302020204030204" pitchFamily="34" charset="0"/>
              </a:rPr>
              <a:t>The performances assumed for the 16 T conductor are improved with respect to what has already been used for FRESCA2, but they are quite close to the best Nb</a:t>
            </a:r>
            <a:r>
              <a:rPr lang="en-US" baseline="-25000" dirty="0" smtClean="0">
                <a:latin typeface="Calibri Light" panose="020F0302020204030204" pitchFamily="34" charset="0"/>
              </a:rPr>
              <a:t>3</a:t>
            </a:r>
            <a:r>
              <a:rPr lang="en-US" dirty="0" smtClean="0">
                <a:latin typeface="Calibri Light" panose="020F0302020204030204" pitchFamily="34" charset="0"/>
              </a:rPr>
              <a:t>Sn material developed for HL-LHC.</a:t>
            </a:r>
          </a:p>
        </p:txBody>
      </p:sp>
    </p:spTree>
    <p:extLst>
      <p:ext uri="{BB962C8B-B14F-4D97-AF65-F5344CB8AC3E}">
        <p14:creationId xmlns:p14="http://schemas.microsoft.com/office/powerpoint/2010/main" val="88577528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dirty="0" smtClean="0">
                <a:latin typeface="Calibri Light" panose="020F0302020204030204" pitchFamily="34" charset="0"/>
              </a:rPr>
              <a:t>This is just a proposal to give you some ideas and make sure you touch the basic points needed for a conceptual 2D magnetic design.</a:t>
            </a:r>
          </a:p>
          <a:p>
            <a:pPr defTabSz="907268">
              <a:defRPr/>
            </a:pPr>
            <a:endParaRPr lang="en-US" dirty="0">
              <a:latin typeface="Calibri Light" panose="020F0302020204030204" pitchFamily="34" charset="0"/>
            </a:endParaRPr>
          </a:p>
          <a:p>
            <a:pPr defTabSz="907268">
              <a:defRPr/>
            </a:pPr>
            <a:r>
              <a:rPr lang="en-US" dirty="0" smtClean="0">
                <a:latin typeface="Calibri Light" panose="020F0302020204030204" pitchFamily="34" charset="0"/>
              </a:rPr>
              <a:t>There are no mechanical computations – for ex., for the peak stress on the conductor, or for dimensioning the support structure – besides the evaluation of the Lorentz forces.</a:t>
            </a:r>
          </a:p>
          <a:p>
            <a:pPr defTabSz="907268">
              <a:defRPr/>
            </a:pPr>
            <a:endParaRPr lang="en-US" dirty="0">
              <a:latin typeface="Calibri Light" panose="020F0302020204030204" pitchFamily="34" charset="0"/>
            </a:endParaRPr>
          </a:p>
          <a:p>
            <a:pPr defTabSz="907268">
              <a:defRPr/>
            </a:pPr>
            <a:r>
              <a:rPr lang="en-US" dirty="0" smtClean="0">
                <a:latin typeface="Calibri Light" panose="020F0302020204030204" pitchFamily="34" charset="0"/>
              </a:rPr>
              <a:t>The references given in brackets refer to p. 87.</a:t>
            </a:r>
          </a:p>
          <a:p>
            <a:pPr defTabSz="907268">
              <a:defRPr/>
            </a:pPr>
            <a:endParaRPr lang="en-US" dirty="0">
              <a:latin typeface="Calibri Light" panose="020F0302020204030204" pitchFamily="34" charset="0"/>
            </a:endParaRPr>
          </a:p>
          <a:p>
            <a:pPr defTabSz="907268">
              <a:defRPr/>
            </a:pPr>
            <a:r>
              <a:rPr lang="en-US" dirty="0" smtClean="0">
                <a:latin typeface="Calibri Light" panose="020F0302020204030204" pitchFamily="34" charset="0"/>
              </a:rPr>
              <a:t>An alternative could be to pick one of the designs found in the literature and to set up a corresponding OPERA 2D magnetic model.</a:t>
            </a:r>
          </a:p>
        </p:txBody>
      </p:sp>
    </p:spTree>
    <p:extLst>
      <p:ext uri="{BB962C8B-B14F-4D97-AF65-F5344CB8AC3E}">
        <p14:creationId xmlns:p14="http://schemas.microsoft.com/office/powerpoint/2010/main" val="3807132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SPS main dipoles</a:t>
            </a:r>
            <a:r>
              <a:rPr lang="en-US" baseline="0" dirty="0" smtClean="0">
                <a:latin typeface="Calibri Light" panose="020F0302020204030204" pitchFamily="34" charset="0"/>
              </a:rPr>
              <a:t> are resistive magnets, with coils in copper. Demineralized water flows in the conductor to remove the Joule heating.</a:t>
            </a:r>
          </a:p>
          <a:p>
            <a:endParaRPr lang="en-US" sz="600" dirty="0">
              <a:latin typeface="Calibri Light" panose="020F0302020204030204" pitchFamily="34" charset="0"/>
            </a:endParaRPr>
          </a:p>
          <a:p>
            <a:r>
              <a:rPr lang="en-US" baseline="0" dirty="0" smtClean="0">
                <a:latin typeface="Calibri Light" panose="020F0302020204030204" pitchFamily="34" charset="0"/>
              </a:rPr>
              <a:t>At the peak current of 5.8 kA, they provide a dipole field of 2.0 T in a rectangular aperture. Two types of magnets with a smaller (36 mm, MBA) and larger (52 mm, MBB) vertical aperture are used.</a:t>
            </a:r>
          </a:p>
          <a:p>
            <a:endParaRPr lang="en-US" sz="600" dirty="0">
              <a:latin typeface="Calibri Light" panose="020F0302020204030204" pitchFamily="34" charset="0"/>
            </a:endParaRPr>
          </a:p>
          <a:p>
            <a:r>
              <a:rPr lang="en-US" baseline="0" dirty="0" smtClean="0">
                <a:latin typeface="Calibri Light" panose="020F0302020204030204" pitchFamily="34" charset="0"/>
              </a:rPr>
              <a:t>Each dipole bends the beam by 360 / 744 = 0.48</a:t>
            </a:r>
            <a:r>
              <a:rPr lang="en-US" dirty="0" smtClean="0">
                <a:latin typeface="Calibri Light" panose="020F0302020204030204" pitchFamily="34" charset="0"/>
              </a:rPr>
              <a:t> deg</a:t>
            </a:r>
            <a:r>
              <a:rPr lang="en-US" baseline="0" dirty="0" smtClean="0">
                <a:latin typeface="Calibri Light" panose="020F0302020204030204" pitchFamily="34" charset="0"/>
              </a:rPr>
              <a:t>.</a:t>
            </a:r>
          </a:p>
          <a:p>
            <a:endParaRPr lang="en-US" sz="600" dirty="0">
              <a:latin typeface="Calibri Light" panose="020F0302020204030204" pitchFamily="34" charset="0"/>
            </a:endParaRPr>
          </a:p>
          <a:p>
            <a:r>
              <a:rPr lang="en-US" baseline="0" dirty="0" smtClean="0">
                <a:latin typeface="Calibri Light" panose="020F0302020204030204" pitchFamily="34" charset="0"/>
              </a:rPr>
              <a:t>They now work in a cycled mode and they can be ramped in a few seconds.</a:t>
            </a:r>
          </a:p>
          <a:p>
            <a:endParaRPr lang="en-US" sz="600" dirty="0">
              <a:latin typeface="Calibri Light" panose="020F0302020204030204" pitchFamily="34" charset="0"/>
            </a:endParaRPr>
          </a:p>
          <a:p>
            <a:r>
              <a:rPr lang="en-US" baseline="0" dirty="0" smtClean="0">
                <a:latin typeface="Calibri Light" panose="020F0302020204030204" pitchFamily="34" charset="0"/>
              </a:rPr>
              <a:t>In the 1970s, also a superconducting option was studied</a:t>
            </a:r>
            <a:r>
              <a:rPr lang="en-US" dirty="0" smtClean="0">
                <a:latin typeface="Calibri Light" panose="020F0302020204030204" pitchFamily="34" charset="0"/>
              </a:rPr>
              <a:t> for the SPS, then abandoned.</a:t>
            </a:r>
          </a:p>
          <a:p>
            <a:endParaRPr lang="en-US" sz="600" dirty="0">
              <a:latin typeface="Calibri Light" panose="020F0302020204030204" pitchFamily="34" charset="0"/>
            </a:endParaRPr>
          </a:p>
          <a:p>
            <a:r>
              <a:rPr lang="en-US" dirty="0" smtClean="0">
                <a:latin typeface="Calibri Light" panose="020F0302020204030204" pitchFamily="34" charset="0"/>
              </a:rPr>
              <a:t>The main SPS converters are designed for a peak (active) power of 144 MW, which is drawn directly from the 400 kV line. The average (rms) power depends on the duty cycle, though it is usually a factor of 2 less.</a:t>
            </a:r>
          </a:p>
          <a:p>
            <a:endParaRPr lang="en-US" sz="600" dirty="0">
              <a:latin typeface="Calibri Light" panose="020F0302020204030204" pitchFamily="34" charset="0"/>
            </a:endParaRPr>
          </a:p>
          <a:p>
            <a:r>
              <a:rPr lang="en-US" dirty="0" smtClean="0">
                <a:latin typeface="Calibri Light" panose="020F0302020204030204" pitchFamily="34" charset="0"/>
              </a:rPr>
              <a:t>The photo was taken in 1974.</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452976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6"/>
          <p:cNvSpPr txBox="1">
            <a:spLocks noChangeArrowheads="1"/>
          </p:cNvSpPr>
          <p:nvPr userDrawn="1"/>
        </p:nvSpPr>
        <p:spPr>
          <a:xfrm>
            <a:off x="8712000" y="6570000"/>
            <a:ext cx="432000" cy="288000"/>
          </a:xfrm>
          <a:prstGeom prst="rect">
            <a:avLst/>
          </a:prstGeom>
          <a:ln/>
        </p:spPr>
        <p:txBody>
          <a:bodyPr/>
          <a:ls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a:lstStyle>
          <a:p>
            <a:pPr algn="r">
              <a:defRPr/>
            </a:pPr>
            <a:fld id="{57C56237-DB4A-4DAD-B516-6786BA5B7607}" type="slidenum">
              <a:rPr lang="en-US" sz="1400" i="0" smtClean="0">
                <a:solidFill>
                  <a:srgbClr val="777777"/>
                </a:solidFill>
                <a:latin typeface="Calibri Light" panose="020F0302020204030204" pitchFamily="34" charset="0"/>
              </a:rPr>
              <a:pPr algn="r">
                <a:defRPr/>
              </a:pPr>
              <a:t>‹#›</a:t>
            </a:fld>
            <a:endParaRPr lang="en-US" sz="1400" i="0" dirty="0">
              <a:solidFill>
                <a:srgbClr val="777777"/>
              </a:solidFill>
              <a:latin typeface="Calibri Light" panose="020F030202020403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0"/>
          </a:srgbClr>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58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6"/>
          <p:cNvSpPr>
            <a:spLocks noGrp="1" noChangeArrowheads="1"/>
          </p:cNvSpPr>
          <p:nvPr>
            <p:ph type="sldNum" sz="quarter" idx="4"/>
          </p:nvPr>
        </p:nvSpPr>
        <p:spPr>
          <a:xfrm>
            <a:off x="6948264" y="6381328"/>
            <a:ext cx="1905000" cy="333375"/>
          </a:xfrm>
          <a:prstGeom prst="rect">
            <a:avLst/>
          </a:prstGeom>
          <a:ln/>
        </p:spPr>
        <p:txBody>
          <a:bodyPr/>
          <a:lstStyle>
            <a:lvl1pPr>
              <a:defRPr/>
            </a:lvl1pPr>
          </a:lstStyle>
          <a:p>
            <a:pPr>
              <a:defRPr/>
            </a:pPr>
            <a:fld id="{57C56237-DB4A-4DAD-B516-6786BA5B7607}"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41.png"/><Relationship Id="rId7" Type="http://schemas.openxmlformats.org/officeDocument/2006/relationships/image" Target="../media/image20.png"/><Relationship Id="rId12" Type="http://schemas.openxmlformats.org/officeDocument/2006/relationships/image" Target="../media/image200.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190.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51.png"/><Relationship Id="rId9"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2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9.png"/><Relationship Id="rId11" Type="http://schemas.openxmlformats.org/officeDocument/2006/relationships/image" Target="../media/image2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3.emf"/><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220.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4.emf"/></Relationships>
</file>

<file path=ppt/slides/_rels/slide28.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511.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3.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71.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461.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540.png"/><Relationship Id="rId7" Type="http://schemas.openxmlformats.org/officeDocument/2006/relationships/image" Target="../media/image57.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0.png"/><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80.png"/><Relationship Id="rId7" Type="http://schemas.openxmlformats.org/officeDocument/2006/relationships/image" Target="../media/image60.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49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62.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60.png"/><Relationship Id="rId7" Type="http://schemas.openxmlformats.org/officeDocument/2006/relationships/image" Target="../media/image483.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472.png"/><Relationship Id="rId5" Type="http://schemas.openxmlformats.org/officeDocument/2006/relationships/image" Target="../media/image481.png"/><Relationship Id="rId4" Type="http://schemas.openxmlformats.org/officeDocument/2006/relationships/image" Target="../media/image470.png"/></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91.png"/><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8" Type="http://schemas.openxmlformats.org/officeDocument/2006/relationships/image" Target="../media/image482.png"/><Relationship Id="rId3" Type="http://schemas.openxmlformats.org/officeDocument/2006/relationships/image" Target="../media/image450.png"/><Relationship Id="rId7"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463.png"/><Relationship Id="rId5" Type="http://schemas.openxmlformats.org/officeDocument/2006/relationships/image" Target="../media/image67.png"/><Relationship Id="rId4" Type="http://schemas.openxmlformats.org/officeDocument/2006/relationships/image" Target="../media/image66.pn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49.png"/></Relationships>
</file>

<file path=ppt/slides/_rels/slide47.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5.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8.xml.rels><?xml version="1.0" encoding="UTF-8" standalone="yes"?>
<Relationships xmlns="http://schemas.openxmlformats.org/package/2006/relationships"><Relationship Id="rId8" Type="http://schemas.openxmlformats.org/officeDocument/2006/relationships/image" Target="../media/image720.png"/><Relationship Id="rId3" Type="http://schemas.openxmlformats.org/officeDocument/2006/relationships/image" Target="../media/image670.png"/><Relationship Id="rId7" Type="http://schemas.openxmlformats.org/officeDocument/2006/relationships/image" Target="../media/image710.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700.png"/><Relationship Id="rId5" Type="http://schemas.openxmlformats.org/officeDocument/2006/relationships/image" Target="../media/image690.png"/><Relationship Id="rId4" Type="http://schemas.openxmlformats.org/officeDocument/2006/relationships/image" Target="../media/image680.png"/></Relationships>
</file>

<file path=ppt/slides/_rels/slide49.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56.emf"/></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1.xml"/><Relationship Id="rId1" Type="http://schemas.openxmlformats.org/officeDocument/2006/relationships/slideLayout" Target="../slideLayouts/slideLayout1.xml"/><Relationship Id="rId5" Type="http://schemas.openxmlformats.org/officeDocument/2006/relationships/image" Target="../media/image730.png"/><Relationship Id="rId4" Type="http://schemas.openxmlformats.org/officeDocument/2006/relationships/image" Target="../media/image64.png"/></Relationships>
</file>

<file path=ppt/slides/_rels/slide52.xml.rels><?xml version="1.0" encoding="UTF-8" standalone="yes"?>
<Relationships xmlns="http://schemas.openxmlformats.org/package/2006/relationships"><Relationship Id="rId3" Type="http://schemas.openxmlformats.org/officeDocument/2006/relationships/image" Target="../media/image760.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80.png"/><Relationship Id="rId4" Type="http://schemas.openxmlformats.org/officeDocument/2006/relationships/image" Target="../media/image770.png"/></Relationships>
</file>

<file path=ppt/slides/_rels/slide53.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67.emf"/><Relationship Id="rId4" Type="http://schemas.openxmlformats.org/officeDocument/2006/relationships/image" Target="../media/image66.emf"/></Relationships>
</file>

<file path=ppt/slides/_rels/slide5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820.png"/><Relationship Id="rId7" Type="http://schemas.openxmlformats.org/officeDocument/2006/relationships/image" Target="../media/image78.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77.png"/><Relationship Id="rId5" Type="http://schemas.openxmlformats.org/officeDocument/2006/relationships/image" Target="../media/image761.png"/><Relationship Id="rId4" Type="http://schemas.openxmlformats.org/officeDocument/2006/relationships/image" Target="../media/image830.png"/><Relationship Id="rId9" Type="http://schemas.openxmlformats.org/officeDocument/2006/relationships/image" Target="../media/image88.png"/></Relationships>
</file>

<file path=ppt/slides/_rels/slide6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6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6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5.xml"/><Relationship Id="rId1" Type="http://schemas.openxmlformats.org/officeDocument/2006/relationships/slideLayout" Target="../slideLayouts/slideLayout1.xml"/><Relationship Id="rId4" Type="http://schemas.openxmlformats.org/officeDocument/2006/relationships/image" Target="../media/image85.png"/></Relationships>
</file>

<file path=ppt/slides/_rels/slide6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 Id="rId9" Type="http://schemas.openxmlformats.org/officeDocument/2006/relationships/image" Target="../media/image95.png"/></Relationships>
</file>

<file path=ppt/slides/_rels/slide6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9.xml"/><Relationship Id="rId1" Type="http://schemas.openxmlformats.org/officeDocument/2006/relationships/slideLayout" Target="../slideLayouts/slideLayout1.xml"/><Relationship Id="rId5" Type="http://schemas.openxmlformats.org/officeDocument/2006/relationships/image" Target="../media/image98.jpeg"/><Relationship Id="rId4" Type="http://schemas.openxmlformats.org/officeDocument/2006/relationships/image" Target="../media/image9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71.xml"/><Relationship Id="rId1" Type="http://schemas.openxmlformats.org/officeDocument/2006/relationships/slideLayout" Target="../slideLayouts/slideLayout1.xml"/><Relationship Id="rId6" Type="http://schemas.openxmlformats.org/officeDocument/2006/relationships/image" Target="../media/image103.jpeg"/><Relationship Id="rId5" Type="http://schemas.openxmlformats.org/officeDocument/2006/relationships/image" Target="../media/image102.jpeg"/><Relationship Id="rId4" Type="http://schemas.openxmlformats.org/officeDocument/2006/relationships/image" Target="../media/image101.jpeg"/></Relationships>
</file>

<file path=ppt/slides/_rels/slide72.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image" Target="../media/image107.jpeg"/><Relationship Id="rId5" Type="http://schemas.openxmlformats.org/officeDocument/2006/relationships/image" Target="../media/image106.jpg"/><Relationship Id="rId4" Type="http://schemas.openxmlformats.org/officeDocument/2006/relationships/image" Target="../media/image105.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111.emf"/><Relationship Id="rId7" Type="http://schemas.openxmlformats.org/officeDocument/2006/relationships/image" Target="../media/image115.png"/><Relationship Id="rId2" Type="http://schemas.openxmlformats.org/officeDocument/2006/relationships/notesSlide" Target="../notesSlides/notesSlide79.xml"/><Relationship Id="rId1" Type="http://schemas.openxmlformats.org/officeDocument/2006/relationships/slideLayout" Target="../slideLayouts/slideLayout1.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8" Type="http://schemas.openxmlformats.org/officeDocument/2006/relationships/image" Target="../media/image1150.png"/><Relationship Id="rId3" Type="http://schemas.openxmlformats.org/officeDocument/2006/relationships/image" Target="../media/image117.png"/><Relationship Id="rId7" Type="http://schemas.openxmlformats.org/officeDocument/2006/relationships/image" Target="../media/image1140.png"/><Relationship Id="rId2" Type="http://schemas.openxmlformats.org/officeDocument/2006/relationships/notesSlide" Target="../notesSlides/notesSlide80.xml"/><Relationship Id="rId1" Type="http://schemas.openxmlformats.org/officeDocument/2006/relationships/slideLayout" Target="../slideLayouts/slideLayout1.xml"/><Relationship Id="rId6" Type="http://schemas.openxmlformats.org/officeDocument/2006/relationships/image" Target="../media/image1170.png"/><Relationship Id="rId5" Type="http://schemas.openxmlformats.org/officeDocument/2006/relationships/image" Target="../media/image118.png"/><Relationship Id="rId10" Type="http://schemas.openxmlformats.org/officeDocument/2006/relationships/image" Target="../media/image1180.png"/><Relationship Id="rId4" Type="http://schemas.openxmlformats.org/officeDocument/2006/relationships/image" Target="../media/image1151.png"/><Relationship Id="rId9" Type="http://schemas.openxmlformats.org/officeDocument/2006/relationships/image" Target="../media/image1160.png"/></Relationships>
</file>

<file path=ppt/slides/_rels/slide81.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81.xml"/><Relationship Id="rId1" Type="http://schemas.openxmlformats.org/officeDocument/2006/relationships/slideLayout" Target="../slideLayouts/slideLayout1.xml"/><Relationship Id="rId4" Type="http://schemas.openxmlformats.org/officeDocument/2006/relationships/image" Target="../media/image120.png"/></Relationships>
</file>

<file path=ppt/slides/_rels/slide8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82.xml"/><Relationship Id="rId1" Type="http://schemas.openxmlformats.org/officeDocument/2006/relationships/slideLayout" Target="../slideLayouts/slideLayout1.xml"/><Relationship Id="rId4" Type="http://schemas.openxmlformats.org/officeDocument/2006/relationships/image" Target="../media/image120.png"/></Relationships>
</file>

<file path=ppt/slides/_rels/slide83.xml.rels><?xml version="1.0" encoding="UTF-8" standalone="yes"?>
<Relationships xmlns="http://schemas.openxmlformats.org/package/2006/relationships"><Relationship Id="rId3" Type="http://schemas.openxmlformats.org/officeDocument/2006/relationships/image" Target="../media/image122.emf"/><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123.emf"/><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125.emf"/><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ctrTitle" idx="4294967295"/>
          </p:nvPr>
        </p:nvSpPr>
        <p:spPr>
          <a:xfrm>
            <a:off x="577850" y="3436417"/>
            <a:ext cx="7988300" cy="928687"/>
          </a:xfrm>
        </p:spPr>
        <p:txBody>
          <a:bodyPr/>
          <a:lstStyle/>
          <a:p>
            <a:pPr>
              <a:lnSpc>
                <a:spcPct val="110000"/>
              </a:lnSpc>
            </a:pPr>
            <a:r>
              <a:rPr lang="en-US" b="1" dirty="0" smtClean="0">
                <a:solidFill>
                  <a:srgbClr val="0033CC"/>
                </a:solidFill>
                <a:latin typeface="Calibri Light" panose="020F0302020204030204" pitchFamily="34" charset="0"/>
              </a:rPr>
              <a:t>An introduction to                      Magnets for Accelerators</a:t>
            </a:r>
            <a:br>
              <a:rPr lang="en-US"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3200" b="1" dirty="0" smtClean="0">
                <a:solidFill>
                  <a:schemeClr val="tx1"/>
                </a:solidFill>
                <a:latin typeface="Calibri Light" panose="020F0302020204030204" pitchFamily="34" charset="0"/>
              </a:rPr>
              <a:t>Attilio Milanese        </a:t>
            </a:r>
            <a:br>
              <a:rPr lang="en-US" sz="3200" b="1" dirty="0" smtClean="0">
                <a:solidFill>
                  <a:schemeClr val="tx1"/>
                </a:solidFill>
                <a:latin typeface="Calibri Light" panose="020F0302020204030204" pitchFamily="34" charset="0"/>
              </a:rPr>
            </a:br>
            <a:r>
              <a:rPr lang="en-US" sz="3200" b="1" dirty="0" smtClean="0">
                <a:solidFill>
                  <a:schemeClr val="tx1"/>
                </a:solidFill>
                <a:latin typeface="Calibri Light" panose="020F0302020204030204" pitchFamily="34" charset="0"/>
              </a:rPr>
              <a:t/>
            </a:r>
            <a:br>
              <a:rPr lang="en-US" sz="3200" b="1" dirty="0" smtClean="0">
                <a:solidFill>
                  <a:schemeClr val="tx1"/>
                </a:solidFill>
                <a:latin typeface="Calibri Light" panose="020F0302020204030204" pitchFamily="34" charset="0"/>
              </a:rPr>
            </a:br>
            <a:r>
              <a:rPr lang="en-US" sz="3200" b="1" dirty="0" smtClean="0">
                <a:solidFill>
                  <a:schemeClr val="tx1"/>
                </a:solidFill>
                <a:latin typeface="Calibri Light" panose="020F0302020204030204" pitchFamily="34" charset="0"/>
              </a:rPr>
              <a:t/>
            </a:r>
            <a:br>
              <a:rPr lang="en-US" sz="3200" b="1" dirty="0" smtClean="0">
                <a:solidFill>
                  <a:schemeClr val="tx1"/>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969696"/>
                </a:solidFill>
                <a:latin typeface="Calibri Light" panose="020F0302020204030204" pitchFamily="34" charset="0"/>
              </a:rPr>
              <a:t>John Adams Institute</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Accelerator Course</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 </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17 – 18 Jan. 2018</a:t>
            </a: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3600" b="1" dirty="0" smtClean="0">
                <a:solidFill>
                  <a:schemeClr val="tx1">
                    <a:lumMod val="50000"/>
                    <a:lumOff val="50000"/>
                  </a:schemeClr>
                </a:solidFill>
                <a:latin typeface="Calibri Light" panose="020F0302020204030204" pitchFamily="34" charset="0"/>
              </a:rPr>
              <a:t/>
            </a:r>
            <a:br>
              <a:rPr lang="en-US" sz="3600" b="1" dirty="0" smtClean="0">
                <a:solidFill>
                  <a:schemeClr val="tx1">
                    <a:lumMod val="50000"/>
                    <a:lumOff val="50000"/>
                  </a:schemeClr>
                </a:solidFill>
                <a:latin typeface="Calibri Light" panose="020F0302020204030204" pitchFamily="34" charset="0"/>
              </a:rPr>
            </a:br>
            <a:r>
              <a:rPr lang="en-US" sz="2200" b="1" dirty="0" smtClean="0">
                <a:solidFill>
                  <a:schemeClr val="tx1">
                    <a:lumMod val="50000"/>
                    <a:lumOff val="50000"/>
                  </a:schemeClr>
                </a:solidFill>
                <a:latin typeface="Calibri Light" panose="020F0302020204030204" pitchFamily="34" charset="0"/>
              </a:rPr>
              <a:t/>
            </a:r>
            <a:br>
              <a:rPr lang="en-US" sz="2200" b="1" dirty="0" smtClean="0">
                <a:solidFill>
                  <a:schemeClr val="tx1">
                    <a:lumMod val="50000"/>
                    <a:lumOff val="50000"/>
                  </a:schemeClr>
                </a:solidFill>
                <a:latin typeface="Calibri Light" panose="020F0302020204030204" pitchFamily="34" charset="0"/>
              </a:rPr>
            </a:br>
            <a:endParaRPr lang="en-US" sz="2000" dirty="0" smtClean="0">
              <a:solidFill>
                <a:srgbClr val="0033CC"/>
              </a:solidFill>
              <a:latin typeface="Calibri Light" panose="020F0302020204030204" pitchFamily="34" charset="0"/>
            </a:endParaRPr>
          </a:p>
        </p:txBody>
      </p:sp>
      <p:sp>
        <p:nvSpPr>
          <p:cNvPr id="3" name="AutoShape 3"/>
          <p:cNvSpPr>
            <a:spLocks noChangeAspect="1" noChangeArrowheads="1" noTextEdit="1"/>
          </p:cNvSpPr>
          <p:nvPr/>
        </p:nvSpPr>
        <p:spPr bwMode="auto">
          <a:xfrm>
            <a:off x="5967710" y="1648803"/>
            <a:ext cx="2224087"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 name="Rectangle 5"/>
          <p:cNvSpPr>
            <a:spLocks noChangeArrowheads="1"/>
          </p:cNvSpPr>
          <p:nvPr/>
        </p:nvSpPr>
        <p:spPr bwMode="auto">
          <a:xfrm>
            <a:off x="7175797" y="222665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8133060" y="22330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6" name="Rectangle 17"/>
          <p:cNvSpPr>
            <a:spLocks noChangeArrowheads="1"/>
          </p:cNvSpPr>
          <p:nvPr/>
        </p:nvSpPr>
        <p:spPr bwMode="auto">
          <a:xfrm>
            <a:off x="13278146" y="2159978"/>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7" name="Rectangle 18"/>
          <p:cNvSpPr>
            <a:spLocks noChangeArrowheads="1"/>
          </p:cNvSpPr>
          <p:nvPr/>
        </p:nvSpPr>
        <p:spPr bwMode="auto">
          <a:xfrm>
            <a:off x="6074072" y="25251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2076" y="3591709"/>
            <a:ext cx="559848" cy="557371"/>
          </a:xfrm>
          <a:prstGeom prst="rect">
            <a:avLst/>
          </a:prstGeom>
        </p:spPr>
      </p:pic>
      <p:pic>
        <p:nvPicPr>
          <p:cNvPr id="2" name="Picture 1"/>
          <p:cNvPicPr>
            <a:picLocks noChangeAspect="1"/>
          </p:cNvPicPr>
          <p:nvPr/>
        </p:nvPicPr>
        <p:blipFill>
          <a:blip r:embed="rId4"/>
          <a:stretch>
            <a:fillRect/>
          </a:stretch>
        </p:blipFill>
        <p:spPr>
          <a:xfrm>
            <a:off x="2865047" y="2790905"/>
            <a:ext cx="3409524" cy="638095"/>
          </a:xfrm>
          <a:prstGeom prst="rect">
            <a:avLst/>
          </a:prstGeom>
        </p:spPr>
      </p:pic>
    </p:spTree>
    <p:extLst>
      <p:ext uri="{BB962C8B-B14F-4D97-AF65-F5344CB8AC3E}">
        <p14:creationId xmlns:p14="http://schemas.microsoft.com/office/powerpoint/2010/main" val="34196653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cross section of a main quadrupole of the LHC at CERN: 223 T/m × 3.2 m</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18" t="13222" r="-118" b="3316"/>
          <a:stretch/>
        </p:blipFill>
        <p:spPr>
          <a:xfrm>
            <a:off x="972000" y="1197272"/>
            <a:ext cx="7200000" cy="4680000"/>
          </a:xfrm>
          <a:prstGeom prst="rect">
            <a:avLst/>
          </a:prstGeom>
        </p:spPr>
      </p:pic>
    </p:spTree>
    <p:extLst>
      <p:ext uri="{BB962C8B-B14F-4D97-AF65-F5344CB8AC3E}">
        <p14:creationId xmlns:p14="http://schemas.microsoft.com/office/powerpoint/2010/main" val="3351930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324528"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main quadrupoles of the SPS at CERN: 22 T/m × 3.2 m</a:t>
            </a:r>
            <a:endParaRPr lang="en-US" sz="2800" b="0" i="0" kern="0" dirty="0">
              <a:solidFill>
                <a:srgbClr val="0033CC"/>
              </a:solidFill>
              <a:latin typeface="Calibri Light" panose="020F0302020204030204"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 b="2499"/>
          <a:stretch/>
        </p:blipFill>
        <p:spPr>
          <a:xfrm>
            <a:off x="972000" y="1197272"/>
            <a:ext cx="7200000" cy="4680000"/>
          </a:xfrm>
          <a:prstGeom prst="rect">
            <a:avLst/>
          </a:prstGeom>
        </p:spPr>
      </p:pic>
    </p:spTree>
    <p:extLst>
      <p:ext uri="{BB962C8B-B14F-4D97-AF65-F5344CB8AC3E}">
        <p14:creationId xmlns:p14="http://schemas.microsoft.com/office/powerpoint/2010/main" val="13829579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combined function bending magnet of the ELETTRA light source</a:t>
            </a:r>
            <a:endParaRPr lang="en-US" sz="2800" b="0" i="0" kern="0" dirty="0">
              <a:solidFill>
                <a:srgbClr val="0033CC"/>
              </a:solidFill>
              <a:latin typeface="Calibri Light" panose="020F0302020204030204" pitchFamily="34" charset="0"/>
            </a:endParaRPr>
          </a:p>
        </p:txBody>
      </p:sp>
      <p:pic>
        <p:nvPicPr>
          <p:cNvPr id="4" name="Picture 5" descr="P5.jpg"/>
          <p:cNvPicPr>
            <a:picLocks noChangeAspect="1"/>
          </p:cNvPicPr>
          <p:nvPr/>
        </p:nvPicPr>
        <p:blipFill rotWithShape="1">
          <a:blip r:embed="rId3" cstate="print"/>
          <a:srcRect t="11864" b="23137"/>
          <a:stretch/>
        </p:blipFill>
        <p:spPr bwMode="auto">
          <a:xfrm flipH="1">
            <a:off x="972000" y="1197272"/>
            <a:ext cx="7200000" cy="4680000"/>
          </a:xfrm>
          <a:prstGeom prst="rect">
            <a:avLst/>
          </a:prstGeom>
          <a:noFill/>
          <a:ln w="9525">
            <a:noFill/>
            <a:miter lim="800000"/>
            <a:headEnd/>
            <a:tailEnd/>
          </a:ln>
        </p:spPr>
      </p:pic>
    </p:spTree>
    <p:extLst>
      <p:ext uri="{BB962C8B-B14F-4D97-AF65-F5344CB8AC3E}">
        <p14:creationId xmlns:p14="http://schemas.microsoft.com/office/powerpoint/2010/main" val="19566509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sextupoles (with embedded correctors) of the main ring of the SESAME light source</a:t>
            </a:r>
            <a:endParaRPr lang="en-US" sz="2800" b="0" i="0" kern="0" dirty="0">
              <a:solidFill>
                <a:srgbClr val="0033CC"/>
              </a:solidFill>
              <a:latin typeface="Calibri Light" panose="020F0302020204030204" pitchFamily="34"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4644" r="8818"/>
          <a:stretch/>
        </p:blipFill>
        <p:spPr>
          <a:xfrm>
            <a:off x="972000" y="1197272"/>
            <a:ext cx="7200000" cy="4680000"/>
          </a:xfrm>
          <a:prstGeom prst="rect">
            <a:avLst/>
          </a:prstGeom>
        </p:spPr>
      </p:pic>
    </p:spTree>
    <p:extLst>
      <p:ext uri="{BB962C8B-B14F-4D97-AF65-F5344CB8AC3E}">
        <p14:creationId xmlns:p14="http://schemas.microsoft.com/office/powerpoint/2010/main" val="795993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Different classifications of magnets are also possible, for example based on technology</a:t>
            </a:r>
            <a:endParaRPr lang="en-US" sz="2800" b="0" i="0" kern="0" dirty="0" smtClean="0">
              <a:solidFill>
                <a:srgbClr val="0033CC"/>
              </a:solidFill>
              <a:latin typeface="Calibri Light" panose="020F0302020204030204" pitchFamily="34" charset="0"/>
            </a:endParaRPr>
          </a:p>
        </p:txBody>
      </p:sp>
      <p:sp>
        <p:nvSpPr>
          <p:cNvPr id="17" name="TextBox 16"/>
          <p:cNvSpPr txBox="1"/>
          <p:nvPr/>
        </p:nvSpPr>
        <p:spPr>
          <a:xfrm>
            <a:off x="1177428" y="278092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iron dominated</a:t>
            </a:r>
            <a:endParaRPr lang="en-GB" i="0" dirty="0">
              <a:latin typeface="Calibri Light" panose="020F0302020204030204" pitchFamily="34" charset="0"/>
            </a:endParaRPr>
          </a:p>
        </p:txBody>
      </p:sp>
      <p:sp>
        <p:nvSpPr>
          <p:cNvPr id="18" name="TextBox 17"/>
          <p:cNvSpPr txBox="1"/>
          <p:nvPr/>
        </p:nvSpPr>
        <p:spPr>
          <a:xfrm>
            <a:off x="1177428" y="1628800"/>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electromagnet</a:t>
            </a:r>
            <a:endParaRPr lang="en-GB" i="0" dirty="0">
              <a:latin typeface="Calibri Light" panose="020F0302020204030204" pitchFamily="34" charset="0"/>
            </a:endParaRPr>
          </a:p>
        </p:txBody>
      </p:sp>
      <p:sp>
        <p:nvSpPr>
          <p:cNvPr id="19" name="TextBox 18"/>
          <p:cNvSpPr txBox="1"/>
          <p:nvPr/>
        </p:nvSpPr>
        <p:spPr>
          <a:xfrm>
            <a:off x="5497908" y="1628800"/>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permanent magnet</a:t>
            </a:r>
            <a:endParaRPr lang="en-GB" i="0" dirty="0">
              <a:solidFill>
                <a:schemeClr val="tx1">
                  <a:lumMod val="50000"/>
                  <a:lumOff val="50000"/>
                </a:schemeClr>
              </a:solidFill>
              <a:latin typeface="Calibri Light" panose="020F0302020204030204" pitchFamily="34" charset="0"/>
            </a:endParaRPr>
          </a:p>
        </p:txBody>
      </p:sp>
      <p:sp>
        <p:nvSpPr>
          <p:cNvPr id="20" name="TextBox 19"/>
          <p:cNvSpPr txBox="1"/>
          <p:nvPr/>
        </p:nvSpPr>
        <p:spPr>
          <a:xfrm>
            <a:off x="5497908" y="278092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coil dominated</a:t>
            </a:r>
            <a:endParaRPr lang="en-GB" i="0" dirty="0">
              <a:latin typeface="Calibri Light" panose="020F0302020204030204" pitchFamily="34" charset="0"/>
            </a:endParaRPr>
          </a:p>
        </p:txBody>
      </p:sp>
      <p:sp>
        <p:nvSpPr>
          <p:cNvPr id="21" name="TextBox 20"/>
          <p:cNvSpPr txBox="1"/>
          <p:nvPr/>
        </p:nvSpPr>
        <p:spPr>
          <a:xfrm>
            <a:off x="5497908" y="3933056"/>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superconducting</a:t>
            </a:r>
            <a:endParaRPr lang="en-GB" i="0" dirty="0">
              <a:latin typeface="Calibri Light" panose="020F0302020204030204" pitchFamily="34" charset="0"/>
            </a:endParaRPr>
          </a:p>
        </p:txBody>
      </p:sp>
      <p:sp>
        <p:nvSpPr>
          <p:cNvPr id="22" name="TextBox 21"/>
          <p:cNvSpPr txBox="1"/>
          <p:nvPr/>
        </p:nvSpPr>
        <p:spPr>
          <a:xfrm>
            <a:off x="1177428" y="3933056"/>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normal conducting (resistive)</a:t>
            </a:r>
            <a:endParaRPr lang="en-GB" i="0" dirty="0">
              <a:latin typeface="Calibri Light" panose="020F0302020204030204" pitchFamily="34" charset="0"/>
            </a:endParaRPr>
          </a:p>
        </p:txBody>
      </p:sp>
      <p:sp>
        <p:nvSpPr>
          <p:cNvPr id="23" name="TextBox 22"/>
          <p:cNvSpPr txBox="1"/>
          <p:nvPr/>
        </p:nvSpPr>
        <p:spPr>
          <a:xfrm>
            <a:off x="1177428" y="5085184"/>
            <a:ext cx="2016224"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static</a:t>
            </a:r>
            <a:endParaRPr lang="en-GB" i="0" dirty="0">
              <a:latin typeface="Calibri Light" panose="020F0302020204030204" pitchFamily="34" charset="0"/>
            </a:endParaRPr>
          </a:p>
        </p:txBody>
      </p:sp>
      <p:sp>
        <p:nvSpPr>
          <p:cNvPr id="24" name="TextBox 23"/>
          <p:cNvSpPr txBox="1"/>
          <p:nvPr/>
        </p:nvSpPr>
        <p:spPr>
          <a:xfrm>
            <a:off x="3536065" y="5085184"/>
            <a:ext cx="2160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cycled / ramped  slow pulsed</a:t>
            </a:r>
            <a:endParaRPr lang="en-GB" i="0" dirty="0">
              <a:latin typeface="Calibri Light" panose="020F0302020204030204" pitchFamily="34" charset="0"/>
            </a:endParaRPr>
          </a:p>
        </p:txBody>
      </p:sp>
      <p:sp>
        <p:nvSpPr>
          <p:cNvPr id="27" name="TextBox 26"/>
          <p:cNvSpPr txBox="1"/>
          <p:nvPr/>
        </p:nvSpPr>
        <p:spPr>
          <a:xfrm>
            <a:off x="6037684" y="5085184"/>
            <a:ext cx="2016224"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fast pulsed</a:t>
            </a:r>
            <a:endParaRPr lang="en-GB" i="0" dirty="0">
              <a:solidFill>
                <a:schemeClr val="tx1">
                  <a:lumMod val="50000"/>
                  <a:lumOff val="50000"/>
                </a:schemeClr>
              </a:solidFill>
              <a:latin typeface="Calibri Light" panose="020F0302020204030204" pitchFamily="34" charset="0"/>
            </a:endParaRPr>
          </a:p>
        </p:txBody>
      </p:sp>
    </p:spTree>
    <p:extLst>
      <p:ext uri="{BB962C8B-B14F-4D97-AF65-F5344CB8AC3E}">
        <p14:creationId xmlns:p14="http://schemas.microsoft.com/office/powerpoint/2010/main" val="3422564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Nomenclature</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902325"/>
            <a:ext cx="8640960" cy="5262979"/>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B	magnetic field			T (Tesla)</a:t>
            </a:r>
          </a:p>
          <a:p>
            <a:r>
              <a:rPr lang="en-US" i="0" dirty="0" smtClean="0">
                <a:solidFill>
                  <a:schemeClr val="tx1">
                    <a:lumMod val="50000"/>
                    <a:lumOff val="50000"/>
                  </a:schemeClr>
                </a:solidFill>
                <a:latin typeface="Calibri Light" panose="020F0302020204030204" pitchFamily="34" charset="0"/>
              </a:rPr>
              <a:t>	B field</a:t>
            </a:r>
          </a:p>
          <a:p>
            <a:r>
              <a:rPr lang="en-US" i="0" dirty="0" smtClean="0">
                <a:solidFill>
                  <a:schemeClr val="tx1">
                    <a:lumMod val="50000"/>
                    <a:lumOff val="50000"/>
                  </a:schemeClr>
                </a:solidFill>
                <a:latin typeface="Calibri Light" panose="020F0302020204030204" pitchFamily="34" charset="0"/>
              </a:rPr>
              <a:t>	magnetic flux density</a:t>
            </a:r>
          </a:p>
          <a:p>
            <a:r>
              <a:rPr lang="en-US" i="0" dirty="0" smtClean="0">
                <a:solidFill>
                  <a:schemeClr val="tx1">
                    <a:lumMod val="50000"/>
                    <a:lumOff val="50000"/>
                  </a:schemeClr>
                </a:solidFill>
                <a:latin typeface="Calibri Light" panose="020F0302020204030204" pitchFamily="34" charset="0"/>
              </a:rPr>
              <a:t>	magnetic </a:t>
            </a:r>
            <a:r>
              <a:rPr lang="en-US" i="0" dirty="0">
                <a:solidFill>
                  <a:schemeClr val="tx1">
                    <a:lumMod val="50000"/>
                    <a:lumOff val="50000"/>
                  </a:schemeClr>
                </a:solidFill>
                <a:latin typeface="Calibri Light" panose="020F0302020204030204" pitchFamily="34" charset="0"/>
              </a:rPr>
              <a:t>induction</a:t>
            </a:r>
          </a:p>
          <a:p>
            <a:endParaRPr lang="en-US" i="0" dirty="0" smtClean="0">
              <a:latin typeface="Calibri Light" panose="020F0302020204030204" pitchFamily="34" charset="0"/>
            </a:endParaRPr>
          </a:p>
          <a:p>
            <a:r>
              <a:rPr lang="en-US" i="0" dirty="0" smtClean="0">
                <a:latin typeface="Calibri Light" panose="020F0302020204030204" pitchFamily="34" charset="0"/>
              </a:rPr>
              <a:t>H 	H field				A/m (</a:t>
            </a:r>
            <a:r>
              <a:rPr lang="en-US" i="0" dirty="0" err="1" smtClean="0">
                <a:latin typeface="Calibri Light" panose="020F0302020204030204" pitchFamily="34" charset="0"/>
              </a:rPr>
              <a:t>Ampe</a:t>
            </a:r>
            <a:r>
              <a:rPr lang="it-IT" i="0" dirty="0" smtClean="0">
                <a:latin typeface="Calibri Light" panose="020F0302020204030204" pitchFamily="34" charset="0"/>
              </a:rPr>
              <a:t>re/m)</a:t>
            </a:r>
            <a:endParaRPr lang="en-US" i="0" dirty="0" smtClean="0">
              <a:latin typeface="Calibri Light" panose="020F0302020204030204" pitchFamily="34" charset="0"/>
            </a:endParaRPr>
          </a:p>
          <a:p>
            <a:r>
              <a:rPr lang="en-US" i="0" dirty="0">
                <a:solidFill>
                  <a:schemeClr val="tx1">
                    <a:lumMod val="50000"/>
                    <a:lumOff val="50000"/>
                  </a:schemeClr>
                </a:solidFill>
                <a:latin typeface="Calibri Light" panose="020F0302020204030204" pitchFamily="34" charset="0"/>
              </a:rPr>
              <a:t>	</a:t>
            </a:r>
            <a:r>
              <a:rPr lang="en-US" i="0" dirty="0" smtClean="0">
                <a:solidFill>
                  <a:schemeClr val="tx1">
                    <a:lumMod val="50000"/>
                    <a:lumOff val="50000"/>
                  </a:schemeClr>
                </a:solidFill>
                <a:latin typeface="Calibri Light" panose="020F0302020204030204" pitchFamily="34" charset="0"/>
              </a:rPr>
              <a:t>magnetic field strength</a:t>
            </a:r>
          </a:p>
          <a:p>
            <a:r>
              <a:rPr lang="en-US" i="0" dirty="0">
                <a:solidFill>
                  <a:schemeClr val="tx1">
                    <a:lumMod val="50000"/>
                    <a:lumOff val="50000"/>
                  </a:schemeClr>
                </a:solidFill>
                <a:latin typeface="Calibri Light" panose="020F0302020204030204" pitchFamily="34" charset="0"/>
              </a:rPr>
              <a:t>	</a:t>
            </a:r>
            <a:r>
              <a:rPr lang="en-US" i="0" dirty="0" smtClean="0">
                <a:solidFill>
                  <a:schemeClr val="tx1">
                    <a:lumMod val="50000"/>
                    <a:lumOff val="50000"/>
                  </a:schemeClr>
                </a:solidFill>
                <a:latin typeface="Calibri Light" panose="020F0302020204030204" pitchFamily="34" charset="0"/>
              </a:rPr>
              <a:t>magnetic field</a:t>
            </a:r>
          </a:p>
          <a:p>
            <a:endParaRPr lang="en-US" i="0" dirty="0">
              <a:latin typeface="Calibri Light" panose="020F0302020204030204" pitchFamily="34" charset="0"/>
            </a:endParaRPr>
          </a:p>
          <a:p>
            <a:r>
              <a:rPr lang="en-US" i="0" dirty="0" smtClean="0">
                <a:latin typeface="Symbol" panose="05050102010706020507" pitchFamily="18" charset="2"/>
              </a:rPr>
              <a:t>m</a:t>
            </a:r>
            <a:r>
              <a:rPr lang="en-US" i="0" baseline="-25000" dirty="0" smtClean="0">
                <a:latin typeface="Calibri Light" panose="020F0302020204030204" pitchFamily="34" charset="0"/>
              </a:rPr>
              <a:t>0</a:t>
            </a:r>
            <a:r>
              <a:rPr lang="en-US" i="0" dirty="0" smtClean="0">
                <a:latin typeface="Calibri Light" panose="020F0302020204030204" pitchFamily="34" charset="0"/>
              </a:rPr>
              <a:t>	permeability of vacuum	4</a:t>
            </a:r>
            <a:r>
              <a:rPr lang="en-US" i="0" dirty="0" smtClean="0">
                <a:latin typeface="Symbol" panose="05050102010706020507" pitchFamily="18" charset="2"/>
              </a:rPr>
              <a:t>p</a:t>
            </a:r>
            <a:r>
              <a:rPr lang="en-US" i="0" dirty="0" smtClean="0">
                <a:latin typeface="Calibri Light" panose="020F0302020204030204" pitchFamily="34" charset="0"/>
              </a:rPr>
              <a:t>·10</a:t>
            </a:r>
            <a:r>
              <a:rPr lang="en-US" i="0" baseline="30000" dirty="0" smtClean="0">
                <a:latin typeface="Calibri Light" panose="020F0302020204030204" pitchFamily="34" charset="0"/>
              </a:rPr>
              <a:t>-7</a:t>
            </a:r>
            <a:r>
              <a:rPr lang="en-US" i="0" dirty="0" smtClean="0">
                <a:latin typeface="Calibri Light" panose="020F0302020204030204" pitchFamily="34" charset="0"/>
              </a:rPr>
              <a:t> H/m (Henry/m)</a:t>
            </a:r>
          </a:p>
          <a:p>
            <a:endParaRPr lang="en-US" i="0" dirty="0" smtClean="0">
              <a:latin typeface="Calibri Light" panose="020F0302020204030204" pitchFamily="34" charset="0"/>
            </a:endParaRPr>
          </a:p>
          <a:p>
            <a:r>
              <a:rPr lang="en-US" i="0" dirty="0" err="1" smtClean="0">
                <a:latin typeface="Symbol" panose="05050102010706020507" pitchFamily="18" charset="2"/>
              </a:rPr>
              <a:t>m</a:t>
            </a:r>
            <a:r>
              <a:rPr lang="en-US" i="0" baseline="-25000" dirty="0" err="1" smtClean="0">
                <a:latin typeface="Calibri Light" panose="020F0302020204030204" pitchFamily="34" charset="0"/>
              </a:rPr>
              <a:t>r</a:t>
            </a:r>
            <a:r>
              <a:rPr lang="en-US" i="0" dirty="0">
                <a:latin typeface="Calibri Light" panose="020F0302020204030204" pitchFamily="34" charset="0"/>
              </a:rPr>
              <a:t>	</a:t>
            </a:r>
            <a:r>
              <a:rPr lang="en-US" i="0" dirty="0" smtClean="0">
                <a:latin typeface="Calibri Light" panose="020F0302020204030204" pitchFamily="34" charset="0"/>
              </a:rPr>
              <a:t>relative permeability </a:t>
            </a:r>
            <a:r>
              <a:rPr lang="en-US" i="0" dirty="0">
                <a:latin typeface="Calibri Light" panose="020F0302020204030204" pitchFamily="34" charset="0"/>
              </a:rPr>
              <a:t>	</a:t>
            </a:r>
            <a:r>
              <a:rPr lang="en-US" i="0" dirty="0" smtClean="0">
                <a:latin typeface="Calibri Light" panose="020F0302020204030204" pitchFamily="34" charset="0"/>
              </a:rPr>
              <a:t>	dimensionless</a:t>
            </a:r>
          </a:p>
          <a:p>
            <a:endParaRPr lang="en-US" i="0" dirty="0">
              <a:latin typeface="Calibri Light" panose="020F0302020204030204" pitchFamily="34" charset="0"/>
            </a:endParaRPr>
          </a:p>
          <a:p>
            <a:r>
              <a:rPr lang="en-US" i="0" dirty="0" smtClean="0">
                <a:latin typeface="Symbol" panose="05050102010706020507" pitchFamily="18" charset="2"/>
              </a:rPr>
              <a:t>m</a:t>
            </a:r>
            <a:r>
              <a:rPr lang="en-US" i="0" dirty="0">
                <a:latin typeface="Calibri Light" panose="020F0302020204030204" pitchFamily="34" charset="0"/>
              </a:rPr>
              <a:t>	</a:t>
            </a:r>
            <a:r>
              <a:rPr lang="en-US" i="0" dirty="0" smtClean="0">
                <a:latin typeface="Calibri Light" panose="020F0302020204030204" pitchFamily="34" charset="0"/>
              </a:rPr>
              <a:t>permeability, </a:t>
            </a:r>
            <a:r>
              <a:rPr lang="en-US" i="0" dirty="0" smtClean="0">
                <a:latin typeface="Symbol" panose="05050102010706020507" pitchFamily="18" charset="2"/>
              </a:rPr>
              <a:t>m</a:t>
            </a:r>
            <a:r>
              <a:rPr lang="en-US" i="0" dirty="0" smtClean="0">
                <a:latin typeface="Calibri Light" panose="020F0302020204030204" pitchFamily="34" charset="0"/>
              </a:rPr>
              <a:t> = </a:t>
            </a:r>
            <a:r>
              <a:rPr lang="en-US" i="0" dirty="0" smtClean="0">
                <a:latin typeface="Symbol" panose="05050102010706020507" pitchFamily="18" charset="2"/>
              </a:rPr>
              <a:t>m</a:t>
            </a:r>
            <a:r>
              <a:rPr lang="en-US" i="0" baseline="-25000" dirty="0" smtClean="0">
                <a:latin typeface="Calibri Light" panose="020F0302020204030204" pitchFamily="34" charset="0"/>
              </a:rPr>
              <a:t>0</a:t>
            </a:r>
            <a:r>
              <a:rPr lang="en-US" i="0" dirty="0" smtClean="0">
                <a:latin typeface="Symbol" panose="05050102010706020507" pitchFamily="18" charset="2"/>
              </a:rPr>
              <a:t>m</a:t>
            </a:r>
            <a:r>
              <a:rPr lang="en-US" i="0" baseline="-25000" dirty="0" smtClean="0">
                <a:latin typeface="Calibri Light" panose="020F0302020204030204" pitchFamily="34" charset="0"/>
              </a:rPr>
              <a:t>r </a:t>
            </a:r>
            <a:r>
              <a:rPr lang="en-US" i="0" dirty="0">
                <a:latin typeface="Calibri Light" panose="020F0302020204030204" pitchFamily="34" charset="0"/>
              </a:rPr>
              <a:t>	 </a:t>
            </a:r>
            <a:r>
              <a:rPr lang="en-US" i="0" dirty="0" smtClean="0">
                <a:latin typeface="Calibri Light" panose="020F0302020204030204" pitchFamily="34" charset="0"/>
              </a:rPr>
              <a:t>	H/m</a:t>
            </a:r>
            <a:endParaRPr lang="en-US" i="0" dirty="0">
              <a:latin typeface="Calibri Light" panose="020F0302020204030204" pitchFamily="34" charset="0"/>
            </a:endParaRPr>
          </a:p>
        </p:txBody>
      </p:sp>
    </p:spTree>
    <p:extLst>
      <p:ext uri="{BB962C8B-B14F-4D97-AF65-F5344CB8AC3E}">
        <p14:creationId xmlns:p14="http://schemas.microsoft.com/office/powerpoint/2010/main" val="3119705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polarity comes from the direction of the flux lines, that go from a North to a South pole</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5589240"/>
            <a:ext cx="8640960" cy="830997"/>
          </a:xfrm>
          <a:prstGeom prst="rect">
            <a:avLst/>
          </a:prstGeom>
          <a:solidFill>
            <a:srgbClr val="FFFFFF"/>
          </a:solidFill>
          <a:ln w="12700">
            <a:noFill/>
          </a:ln>
        </p:spPr>
        <p:txBody>
          <a:bodyPr wrap="square" rtlCol="0">
            <a:spAutoFit/>
          </a:bodyPr>
          <a:lstStyle/>
          <a:p>
            <a:pPr algn="ctr"/>
            <a:r>
              <a:rPr lang="en-GB" i="0" dirty="0" smtClean="0">
                <a:latin typeface="Calibri Light" panose="020F0302020204030204" pitchFamily="34" charset="0"/>
              </a:rPr>
              <a:t>in Oxford, on 25/01/2017</a:t>
            </a:r>
          </a:p>
          <a:p>
            <a:pPr algn="ctr"/>
            <a:r>
              <a:rPr lang="en-GB" i="0" dirty="0" smtClean="0">
                <a:latin typeface="Calibri Light" panose="020F0302020204030204" pitchFamily="34" charset="0"/>
              </a:rPr>
              <a:t>|B| = 48728 </a:t>
            </a:r>
            <a:r>
              <a:rPr lang="en-GB" i="0" dirty="0" err="1" smtClean="0">
                <a:latin typeface="Calibri Light" panose="020F0302020204030204" pitchFamily="34" charset="0"/>
              </a:rPr>
              <a:t>nT</a:t>
            </a:r>
            <a:r>
              <a:rPr lang="en-GB" i="0" dirty="0" smtClean="0">
                <a:latin typeface="Calibri Light" panose="020F0302020204030204" pitchFamily="34" charset="0"/>
              </a:rPr>
              <a:t> </a:t>
            </a:r>
            <a:r>
              <a:rPr lang="en-GB" i="0" dirty="0">
                <a:latin typeface="Calibri Light" panose="020F0302020204030204" pitchFamily="34" charset="0"/>
              </a:rPr>
              <a:t>= </a:t>
            </a:r>
            <a:r>
              <a:rPr lang="en-GB" i="0" dirty="0" smtClean="0">
                <a:latin typeface="Calibri Light" panose="020F0302020204030204" pitchFamily="34" charset="0"/>
              </a:rPr>
              <a:t>0.048728 </a:t>
            </a:r>
            <a:r>
              <a:rPr lang="en-GB" i="0" dirty="0" err="1" smtClean="0">
                <a:latin typeface="Calibri Light" panose="020F0302020204030204" pitchFamily="34" charset="0"/>
              </a:rPr>
              <a:t>mT</a:t>
            </a:r>
            <a:r>
              <a:rPr lang="en-GB" i="0" dirty="0" smtClean="0">
                <a:latin typeface="Calibri Light" panose="020F0302020204030204" pitchFamily="34" charset="0"/>
              </a:rPr>
              <a:t> = 0.000048728 T</a:t>
            </a:r>
            <a:endParaRPr lang="en-US" i="0" dirty="0" smtClean="0">
              <a:latin typeface="Calibri Light" panose="020F03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7372" y="1570455"/>
            <a:ext cx="4209256" cy="3514729"/>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5808875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err="1" smtClean="0">
                <a:solidFill>
                  <a:srgbClr val="0033CC"/>
                </a:solidFill>
                <a:latin typeface="Calibri Light" panose="020F0302020204030204" pitchFamily="34" charset="0"/>
              </a:rPr>
              <a:t>Magnetostatic</a:t>
            </a:r>
            <a:r>
              <a:rPr lang="en-US" sz="2800" i="0" kern="0" dirty="0" smtClean="0">
                <a:solidFill>
                  <a:srgbClr val="0033CC"/>
                </a:solidFill>
                <a:latin typeface="Calibri Light" panose="020F0302020204030204" pitchFamily="34" charset="0"/>
              </a:rPr>
              <a:t> fields are described by Maxwell’s equations, coupled with a law describing the material</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683568" y="1471299"/>
                <a:ext cx="1326966" cy="41415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=0</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683568" y="1471299"/>
                <a:ext cx="1326966" cy="41415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683568" y="3259609"/>
                <a:ext cx="1295291"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r>
                        <a:rPr lang="en-GB" b="0">
                          <a:latin typeface="Cambria Math" panose="02040503050406030204" pitchFamily="18" charset="0"/>
                        </a:rPr>
                        <m:t>=</m:t>
                      </m:r>
                      <m:acc>
                        <m:accPr>
                          <m:chr m:val="⃗"/>
                          <m:ctrlPr>
                            <a:rPr lang="en-GB" b="0" i="1">
                              <a:latin typeface="Cambria Math" panose="02040503050406030204" pitchFamily="18" charset="0"/>
                            </a:rPr>
                          </m:ctrlPr>
                        </m:accPr>
                        <m:e>
                          <m:r>
                            <a:rPr lang="en-GB" b="0" i="1" smtClean="0">
                              <a:latin typeface="Cambria Math" panose="02040503050406030204" pitchFamily="18" charset="0"/>
                            </a:rPr>
                            <m:t>𝐽</m:t>
                          </m:r>
                        </m:e>
                      </m:acc>
                    </m:oMath>
                  </m:oMathPara>
                </a14:m>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683568" y="3259609"/>
                <a:ext cx="1295291" cy="41408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686578" y="5751216"/>
                <a:ext cx="1538563"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26" name="TextBox 25"/>
              <p:cNvSpPr txBox="1">
                <a:spLocks noRot="1" noChangeAspect="1" noMove="1" noResize="1" noEditPoints="1" noAdjustHandles="1" noChangeArrowheads="1" noChangeShapeType="1" noTextEdit="1"/>
              </p:cNvSpPr>
              <p:nvPr/>
            </p:nvSpPr>
            <p:spPr>
              <a:xfrm>
                <a:off x="686578" y="5751216"/>
                <a:ext cx="1538563" cy="414088"/>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683568" y="3717943"/>
                <a:ext cx="3567002"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m:rPr>
                              <m:brk m:alnAt="23"/>
                            </m:rPr>
                            <a:rPr lang="en-GB" b="0" i="1" smtClean="0">
                              <a:solidFill>
                                <a:srgbClr val="969696"/>
                              </a:solidFill>
                              <a:latin typeface="Cambria Math" panose="02040503050406030204" pitchFamily="18" charset="0"/>
                            </a:rPr>
                            <m:t>𝐶</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𝐻</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𝑑𝑙</m:t>
                              </m:r>
                            </m:e>
                          </m:acc>
                        </m:e>
                      </m:nary>
                      <m:r>
                        <a:rPr lang="en-GB" b="0">
                          <a:solidFill>
                            <a:srgbClr val="969696"/>
                          </a:solidFill>
                          <a:latin typeface="Cambria Math" panose="02040503050406030204" pitchFamily="18" charset="0"/>
                        </a:rPr>
                        <m:t>=</m:t>
                      </m:r>
                      <m:nary>
                        <m:naryPr>
                          <m:ctrlPr>
                            <a:rPr lang="en-GB" b="0" i="1">
                              <a:solidFill>
                                <a:srgbClr val="969696"/>
                              </a:solidFill>
                              <a:latin typeface="Cambria Math" panose="02040503050406030204" pitchFamily="18" charset="0"/>
                            </a:rPr>
                          </m:ctrlPr>
                        </m:naryPr>
                        <m:sub>
                          <m:r>
                            <a:rPr lang="en-GB" b="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𝑗</m:t>
                              </m:r>
                            </m:e>
                          </m:acc>
                        </m:e>
                      </m:nary>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𝑑𝑆</m:t>
                          </m:r>
                        </m:e>
                      </m:acc>
                      <m:r>
                        <a:rPr lang="en-GB" b="0">
                          <a:solidFill>
                            <a:srgbClr val="969696"/>
                          </a:solidFill>
                          <a:latin typeface="Cambria Math" panose="02040503050406030204" pitchFamily="18" charset="0"/>
                        </a:rPr>
                        <m:t>=</m:t>
                      </m:r>
                      <m:r>
                        <a:rPr lang="en-GB" b="0" i="1" smtClean="0">
                          <a:solidFill>
                            <a:srgbClr val="969696"/>
                          </a:solidFill>
                          <a:latin typeface="Cambria Math" panose="02040503050406030204" pitchFamily="18" charset="0"/>
                        </a:rPr>
                        <m:t>𝑁𝐼</m:t>
                      </m:r>
                    </m:oMath>
                  </m:oMathPara>
                </a14:m>
                <a:endParaRPr lang="en-GB" b="0" dirty="0">
                  <a:solidFill>
                    <a:srgbClr val="969696"/>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83568" y="3717943"/>
                <a:ext cx="3567002" cy="863185"/>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683568" y="1929634"/>
                <a:ext cx="1883208"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a:rPr lang="en-GB" b="0" i="1" smtClean="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𝐵</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m:t>
                              </m:r>
                              <m:r>
                                <a:rPr lang="en-GB" b="0" i="1" smtClean="0">
                                  <a:solidFill>
                                    <a:srgbClr val="969696"/>
                                  </a:solidFill>
                                  <a:latin typeface="Cambria Math" panose="02040503050406030204" pitchFamily="18" charset="0"/>
                                </a:rPr>
                                <m:t>𝑆</m:t>
                              </m:r>
                            </m:e>
                          </m:acc>
                          <m:r>
                            <a:rPr lang="en-GB" b="0" i="1" smtClean="0">
                              <a:solidFill>
                                <a:srgbClr val="969696"/>
                              </a:solidFill>
                              <a:latin typeface="Cambria Math" panose="02040503050406030204" pitchFamily="18" charset="0"/>
                            </a:rPr>
                            <m:t>=0</m:t>
                          </m:r>
                        </m:e>
                      </m:nary>
                    </m:oMath>
                  </m:oMathPara>
                </a14:m>
                <a:endParaRPr lang="en-GB" b="0" dirty="0">
                  <a:solidFill>
                    <a:srgbClr val="969696"/>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683568" y="1929634"/>
                <a:ext cx="1883208" cy="863185"/>
              </a:xfrm>
              <a:prstGeom prst="rect">
                <a:avLst/>
              </a:prstGeom>
              <a:blipFill rotWithShape="0">
                <a:blip r:embed="rId7"/>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8">
            <a:extLst>
              <a:ext uri="{28A0092B-C50C-407E-A947-70E740481C1C}">
                <a14:useLocalDpi xmlns:a14="http://schemas.microsoft.com/office/drawing/2010/main" val="0"/>
              </a:ext>
            </a:extLst>
          </a:blip>
          <a:srcRect l="31323" r="3345"/>
          <a:stretch/>
        </p:blipFill>
        <p:spPr>
          <a:xfrm>
            <a:off x="4824228" y="1834665"/>
            <a:ext cx="3600000" cy="3826583"/>
          </a:xfrm>
          <a:prstGeom prst="rect">
            <a:avLst/>
          </a:prstGeom>
        </p:spPr>
      </p:pic>
      <p:sp>
        <p:nvSpPr>
          <p:cNvPr id="10" name="Text Box 36"/>
          <p:cNvSpPr txBox="1">
            <a:spLocks noChangeArrowheads="1"/>
          </p:cNvSpPr>
          <p:nvPr/>
        </p:nvSpPr>
        <p:spPr bwMode="auto">
          <a:xfrm>
            <a:off x="4499992" y="5687807"/>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 James Clerk Maxwell</a:t>
            </a:r>
          </a:p>
        </p:txBody>
      </p:sp>
    </p:spTree>
    <p:extLst>
      <p:ext uri="{BB962C8B-B14F-4D97-AF65-F5344CB8AC3E}">
        <p14:creationId xmlns:p14="http://schemas.microsoft.com/office/powerpoint/2010/main" val="21528325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Lorentz </a:t>
            </a:r>
            <a:r>
              <a:rPr lang="en-US" sz="2800" i="0" kern="0" dirty="0">
                <a:solidFill>
                  <a:srgbClr val="0033CC"/>
                </a:solidFill>
                <a:latin typeface="Calibri Light" panose="020F0302020204030204" pitchFamily="34" charset="0"/>
              </a:rPr>
              <a:t>force </a:t>
            </a:r>
            <a:r>
              <a:rPr lang="en-US" sz="2800" i="0" kern="0" dirty="0" smtClean="0">
                <a:solidFill>
                  <a:srgbClr val="0033CC"/>
                </a:solidFill>
                <a:latin typeface="Calibri Light" panose="020F0302020204030204" pitchFamily="34" charset="0"/>
              </a:rPr>
              <a:t>is the main link between electromagnetism and mechanics</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971600" y="1340768"/>
                <a:ext cx="2650084" cy="44377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r>
                        <a:rPr lang="en-GB" b="0" i="1" smtClean="0">
                          <a:latin typeface="Cambria Math" panose="02040503050406030204" pitchFamily="18" charset="0"/>
                        </a:rPr>
                        <m:t>𝑞</m:t>
                      </m:r>
                      <m:d>
                        <m:dPr>
                          <m:begChr m:val="["/>
                          <m:endChr m:val="]"/>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𝐸</m:t>
                              </m:r>
                            </m:e>
                          </m:acc>
                          <m:r>
                            <a:rPr lang="en-GB" b="0" i="1" smtClean="0">
                              <a:latin typeface="Cambria Math" panose="02040503050406030204" pitchFamily="18" charset="0"/>
                            </a:rPr>
                            <m:t>+</m:t>
                          </m:r>
                          <m:d>
                            <m:dPr>
                              <m:ctrlPr>
                                <a:rPr lang="en-GB" b="0" i="1" smtClean="0">
                                  <a:latin typeface="Cambria Math" panose="02040503050406030204" pitchFamily="18" charset="0"/>
                                </a:rPr>
                              </m:ctrlPr>
                            </m:dPr>
                            <m:e>
                              <m:acc>
                                <m:accPr>
                                  <m:chr m:val="⃗"/>
                                  <m:ctrlPr>
                                    <a:rPr lang="en-GB" b="0" i="1">
                                      <a:latin typeface="Cambria Math" panose="02040503050406030204" pitchFamily="18" charset="0"/>
                                    </a:rPr>
                                  </m:ctrlPr>
                                </m:accPr>
                                <m:e>
                                  <m:r>
                                    <a:rPr lang="en-GB" b="0" i="1" smtClean="0">
                                      <a:latin typeface="Cambria Math" panose="02040503050406030204" pitchFamily="18" charset="0"/>
                                    </a:rPr>
                                    <m:t>𝑣</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e>
                          </m:d>
                        </m:e>
                      </m:d>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971600" y="1340768"/>
                <a:ext cx="2650084" cy="443776"/>
              </a:xfrm>
              <a:prstGeom prst="rect">
                <a:avLst/>
              </a:prstGeom>
              <a:blipFill rotWithShape="0">
                <a:blip r:embed="rId3"/>
                <a:stretch>
                  <a:fillRect/>
                </a:stretch>
              </a:blipFill>
            </p:spPr>
            <p:txBody>
              <a:bodyPr/>
              <a:lstStyle/>
              <a:p>
                <a:r>
                  <a:rPr lang="en-GB">
                    <a:noFill/>
                  </a:rPr>
                  <a:t> </a:t>
                </a:r>
              </a:p>
            </p:txBody>
          </p:sp>
        </mc:Fallback>
      </mc:AlternateContent>
      <p:sp>
        <p:nvSpPr>
          <p:cNvPr id="10" name="Text Box 36"/>
          <p:cNvSpPr txBox="1">
            <a:spLocks noChangeArrowheads="1"/>
          </p:cNvSpPr>
          <p:nvPr/>
        </p:nvSpPr>
        <p:spPr bwMode="auto">
          <a:xfrm>
            <a:off x="971600" y="1784544"/>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charged beams</a:t>
            </a:r>
            <a:endParaRPr lang="en-US" i="0" dirty="0">
              <a:latin typeface="Calibri Light" panose="020F0302020204030204" pitchFamily="34" charset="0"/>
              <a:ea typeface="ＭＳ Ｐゴシック" pitchFamily="34" charset="-128"/>
            </a:endParaRPr>
          </a:p>
        </p:txBody>
      </p:sp>
      <p:sp>
        <p:nvSpPr>
          <p:cNvPr id="11" name="Text Box 36"/>
          <p:cNvSpPr txBox="1">
            <a:spLocks noChangeArrowheads="1"/>
          </p:cNvSpPr>
          <p:nvPr/>
        </p:nvSpPr>
        <p:spPr bwMode="auto">
          <a:xfrm>
            <a:off x="5220072" y="1784544"/>
            <a:ext cx="3636000"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conductors</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2" name="TextBox 11"/>
              <p:cNvSpPr txBox="1"/>
              <p:nvPr/>
            </p:nvSpPr>
            <p:spPr>
              <a:xfrm>
                <a:off x="5220072" y="1361351"/>
                <a:ext cx="1519262" cy="42319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r>
                        <a:rPr lang="en-GB" b="0">
                          <a:latin typeface="Cambria Math" panose="02040503050406030204" pitchFamily="18" charset="0"/>
                        </a:rPr>
                        <m:t>𝐼</m:t>
                      </m:r>
                      <m:acc>
                        <m:accPr>
                          <m:chr m:val="⃗"/>
                          <m:ctrlPr>
                            <a:rPr lang="en-GB" b="0" i="1">
                              <a:latin typeface="Cambria Math" panose="02040503050406030204" pitchFamily="18" charset="0"/>
                            </a:rPr>
                          </m:ctrlPr>
                        </m:accPr>
                        <m:e>
                          <m:r>
                            <a:rPr lang="en-GB" b="0">
                              <a:latin typeface="Cambria Math" panose="02040503050406030204" pitchFamily="18" charset="0"/>
                              <a:ea typeface="Cambria Math" panose="02040503050406030204" pitchFamily="18" charset="0"/>
                            </a:rPr>
                            <m:t>ℓ</m:t>
                          </m:r>
                        </m:e>
                      </m:acc>
                      <m:r>
                        <a:rPr lang="en-GB" b="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5220072" y="1361351"/>
                <a:ext cx="1519262" cy="423193"/>
              </a:xfrm>
              <a:prstGeom prst="rect">
                <a:avLst/>
              </a:prstGeom>
              <a:blipFill rotWithShape="0">
                <a:blip r:embed="rId4"/>
                <a:stretch>
                  <a:fillRect/>
                </a:stretch>
              </a:blipFill>
            </p:spPr>
            <p:txBody>
              <a:bodyPr/>
              <a:lstStyle/>
              <a:p>
                <a:r>
                  <a:rPr lang="en-GB">
                    <a:noFill/>
                  </a:rPr>
                  <a:t> </a:t>
                </a:r>
              </a:p>
            </p:txBody>
          </p:sp>
        </mc:Fallback>
      </mc:AlternateContent>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8352" y="2853296"/>
            <a:ext cx="2106616" cy="3240000"/>
          </a:xfrm>
          <a:prstGeom prst="rect">
            <a:avLst/>
          </a:prstGeom>
        </p:spPr>
      </p:pic>
      <p:sp>
        <p:nvSpPr>
          <p:cNvPr id="9" name="Text Box 36"/>
          <p:cNvSpPr txBox="1">
            <a:spLocks noChangeArrowheads="1"/>
          </p:cNvSpPr>
          <p:nvPr/>
        </p:nvSpPr>
        <p:spPr bwMode="auto">
          <a:xfrm>
            <a:off x="-612576" y="6097003"/>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Oliver Heaviside</a:t>
            </a:r>
          </a:p>
        </p:txBody>
      </p:sp>
      <p:sp>
        <p:nvSpPr>
          <p:cNvPr id="13" name="Text Box 36"/>
          <p:cNvSpPr txBox="1">
            <a:spLocks noChangeArrowheads="1"/>
          </p:cNvSpPr>
          <p:nvPr/>
        </p:nvSpPr>
        <p:spPr bwMode="auto">
          <a:xfrm>
            <a:off x="1979712" y="6097003"/>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Hendrik Lorentz</a:t>
            </a: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47825" y="2853296"/>
            <a:ext cx="2312247" cy="3240000"/>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35167" y="2521491"/>
            <a:ext cx="3330250" cy="3600000"/>
          </a:xfrm>
          <a:prstGeom prst="rect">
            <a:avLst/>
          </a:prstGeom>
        </p:spPr>
      </p:pic>
      <p:sp>
        <p:nvSpPr>
          <p:cNvPr id="14" name="Text Box 36"/>
          <p:cNvSpPr txBox="1">
            <a:spLocks noChangeArrowheads="1"/>
          </p:cNvSpPr>
          <p:nvPr/>
        </p:nvSpPr>
        <p:spPr bwMode="auto">
          <a:xfrm>
            <a:off x="5076056" y="6097003"/>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Pierre-Simon, marquis de Laplace </a:t>
            </a:r>
          </a:p>
        </p:txBody>
      </p:sp>
    </p:spTree>
    <p:extLst>
      <p:ext uri="{BB962C8B-B14F-4D97-AF65-F5344CB8AC3E}">
        <p14:creationId xmlns:p14="http://schemas.microsoft.com/office/powerpoint/2010/main" val="26408464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synchrotrons / transfer lines magnets the B field as seen from the beam is usually expressed as a series of multipoles</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251520" y="1383735"/>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𝑟</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251520" y="1383735"/>
                <a:ext cx="7139929" cy="931537"/>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51520" y="2713487"/>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ea typeface="Cambria Math" panose="02040503050406030204" pitchFamily="18" charset="0"/>
                            </a:rPr>
                            <m:t>𝜃</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b="1" i="0"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a:off x="251520" y="2713487"/>
                <a:ext cx="7139929" cy="931537"/>
              </a:xfrm>
              <a:prstGeom prst="rect">
                <a:avLst/>
              </a:prstGeom>
              <a:blipFill rotWithShape="0">
                <a:blip r:embed="rId4"/>
                <a:stretch>
                  <a:fillRect/>
                </a:stretch>
              </a:blipFill>
            </p:spPr>
            <p:txBody>
              <a:bodyPr/>
              <a:lstStyle/>
              <a:p>
                <a:r>
                  <a:rPr lang="en-GB">
                    <a:noFill/>
                  </a:rPr>
                  <a:t> </a:t>
                </a:r>
              </a:p>
            </p:txBody>
          </p:sp>
        </mc:Fallback>
      </mc:AlternateContent>
      <p:cxnSp>
        <p:nvCxnSpPr>
          <p:cNvPr id="9" name="Straight Connector 8"/>
          <p:cNvCxnSpPr/>
          <p:nvPr/>
        </p:nvCxnSpPr>
        <p:spPr bwMode="auto">
          <a:xfrm>
            <a:off x="5618680" y="3366253"/>
            <a:ext cx="3024336"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6" name="Straight Connector 15"/>
          <p:cNvCxnSpPr/>
          <p:nvPr/>
        </p:nvCxnSpPr>
        <p:spPr bwMode="auto">
          <a:xfrm flipV="1">
            <a:off x="5618680" y="1566053"/>
            <a:ext cx="0" cy="18002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9" name="Straight Connector 18"/>
          <p:cNvCxnSpPr/>
          <p:nvPr/>
        </p:nvCxnSpPr>
        <p:spPr bwMode="auto">
          <a:xfrm flipV="1">
            <a:off x="5618680" y="2574165"/>
            <a:ext cx="2304256" cy="792088"/>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w="med" len="lg"/>
          </a:ln>
          <a:effectLst/>
        </p:spPr>
      </p:cxnSp>
      <p:cxnSp>
        <p:nvCxnSpPr>
          <p:cNvPr id="22" name="Straight Connector 21"/>
          <p:cNvCxnSpPr/>
          <p:nvPr/>
        </p:nvCxnSpPr>
        <p:spPr bwMode="auto">
          <a:xfrm flipV="1">
            <a:off x="7922936" y="2319531"/>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p:cxnSp>
        <p:nvCxnSpPr>
          <p:cNvPr id="27" name="Straight Connector 26"/>
          <p:cNvCxnSpPr/>
          <p:nvPr/>
        </p:nvCxnSpPr>
        <p:spPr bwMode="auto">
          <a:xfrm rot="16200000" flipV="1">
            <a:off x="7425244" y="2076472"/>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9" name="Rectangle 28"/>
              <p:cNvSpPr/>
              <p:nvPr/>
            </p:nvSpPr>
            <p:spPr>
              <a:xfrm>
                <a:off x="8571008" y="3294245"/>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i="1" smtClean="0">
                          <a:latin typeface="Cambria Math" panose="02040503050406030204" pitchFamily="18" charset="0"/>
                        </a:rPr>
                        <m:t>𝑥</m:t>
                      </m:r>
                    </m:oMath>
                  </m:oMathPara>
                </a14:m>
                <a:endParaRPr lang="en-GB" sz="2000" dirty="0"/>
              </a:p>
            </p:txBody>
          </p:sp>
        </mc:Choice>
        <mc:Fallback xmlns="">
          <p:sp>
            <p:nvSpPr>
              <p:cNvPr id="29" name="Rectangle 28"/>
              <p:cNvSpPr>
                <a:spLocks noRot="1" noChangeAspect="1" noMove="1" noResize="1" noEditPoints="1" noAdjustHandles="1" noChangeArrowheads="1" noChangeShapeType="1" noTextEdit="1"/>
              </p:cNvSpPr>
              <p:nvPr/>
            </p:nvSpPr>
            <p:spPr>
              <a:xfrm>
                <a:off x="8571008" y="3294245"/>
                <a:ext cx="360040" cy="400110"/>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Rectangle 31"/>
              <p:cNvSpPr/>
              <p:nvPr/>
            </p:nvSpPr>
            <p:spPr>
              <a:xfrm>
                <a:off x="5268532" y="1267575"/>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𝑦</m:t>
                      </m:r>
                    </m:oMath>
                  </m:oMathPara>
                </a14:m>
                <a:endParaRPr lang="en-GB" sz="2000" b="0" dirty="0"/>
              </a:p>
            </p:txBody>
          </p:sp>
        </mc:Choice>
        <mc:Fallback xmlns="">
          <p:sp>
            <p:nvSpPr>
              <p:cNvPr id="32" name="Rectangle 31"/>
              <p:cNvSpPr>
                <a:spLocks noRot="1" noChangeAspect="1" noMove="1" noResize="1" noEditPoints="1" noAdjustHandles="1" noChangeArrowheads="1" noChangeShapeType="1" noTextEdit="1"/>
              </p:cNvSpPr>
              <p:nvPr/>
            </p:nvSpPr>
            <p:spPr>
              <a:xfrm>
                <a:off x="5268532" y="1267575"/>
                <a:ext cx="360040" cy="400110"/>
              </a:xfrm>
              <a:prstGeom prst="rect">
                <a:avLst/>
              </a:prstGeom>
              <a:blipFill rotWithShape="0">
                <a:blip r:embed="rId6"/>
                <a:stretch>
                  <a:fillRect b="-757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8633476" y="2063985"/>
                <a:ext cx="51052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𝑟</m:t>
                          </m:r>
                        </m:sub>
                      </m:sSub>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8633476" y="2063985"/>
                <a:ext cx="510524" cy="400110"/>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7190154" y="1482843"/>
                <a:ext cx="54059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b="0">
                              <a:solidFill>
                                <a:srgbClr val="0033CC"/>
                              </a:solidFill>
                              <a:latin typeface="Cambria Math" panose="02040503050406030204" pitchFamily="18" charset="0"/>
                              <a:ea typeface="Cambria Math" panose="02040503050406030204" pitchFamily="18" charset="0"/>
                            </a:rPr>
                            <m:t>𝜃</m:t>
                          </m:r>
                        </m:sub>
                      </m:sSub>
                    </m:oMath>
                  </m:oMathPara>
                </a14:m>
                <a:endParaRPr lang="en-GB" dirty="0"/>
              </a:p>
            </p:txBody>
          </p:sp>
        </mc:Choice>
        <mc:Fallback xmlns="">
          <p:sp>
            <p:nvSpPr>
              <p:cNvPr id="20" name="Rectangle 19"/>
              <p:cNvSpPr>
                <a:spLocks noRot="1" noChangeAspect="1" noMove="1" noResize="1" noEditPoints="1" noAdjustHandles="1" noChangeArrowheads="1" noChangeShapeType="1" noTextEdit="1"/>
              </p:cNvSpPr>
              <p:nvPr/>
            </p:nvSpPr>
            <p:spPr>
              <a:xfrm>
                <a:off x="7190154" y="1482843"/>
                <a:ext cx="540596" cy="400110"/>
              </a:xfrm>
              <a:prstGeom prst="rect">
                <a:avLst/>
              </a:prstGeom>
              <a:blipFill rotWithShape="0">
                <a:blip r:embed="rId8"/>
                <a:stretch>
                  <a:fillRect b="-30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6649128" y="2560289"/>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solidFill>
                            <a:schemeClr val="tx1">
                              <a:lumMod val="50000"/>
                              <a:lumOff val="50000"/>
                            </a:schemeClr>
                          </a:solidFill>
                          <a:latin typeface="Cambria Math" panose="02040503050406030204" pitchFamily="18" charset="0"/>
                        </a:rPr>
                        <m:t>𝑟</m:t>
                      </m:r>
                    </m:oMath>
                  </m:oMathPara>
                </a14:m>
                <a:endParaRPr lang="en-GB" sz="2000" b="0" dirty="0"/>
              </a:p>
            </p:txBody>
          </p:sp>
        </mc:Choice>
        <mc:Fallback xmlns="">
          <p:sp>
            <p:nvSpPr>
              <p:cNvPr id="33" name="Rectangle 32"/>
              <p:cNvSpPr>
                <a:spLocks noRot="1" noChangeAspect="1" noMove="1" noResize="1" noEditPoints="1" noAdjustHandles="1" noChangeArrowheads="1" noChangeShapeType="1" noTextEdit="1"/>
              </p:cNvSpPr>
              <p:nvPr/>
            </p:nvSpPr>
            <p:spPr>
              <a:xfrm>
                <a:off x="6649128" y="2560289"/>
                <a:ext cx="360040" cy="400110"/>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7330191" y="2865266"/>
                <a:ext cx="40055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smtClean="0">
                          <a:solidFill>
                            <a:schemeClr val="tx1">
                              <a:lumMod val="50000"/>
                              <a:lumOff val="50000"/>
                            </a:schemeClr>
                          </a:solidFill>
                          <a:latin typeface="Cambria Math" panose="02040503050406030204" pitchFamily="18" charset="0"/>
                        </a:rPr>
                        <m:t>𝜃</m:t>
                      </m:r>
                    </m:oMath>
                  </m:oMathPara>
                </a14:m>
                <a:endParaRPr lang="en-GB" sz="2000" dirty="0">
                  <a:solidFill>
                    <a:schemeClr val="tx1">
                      <a:lumMod val="50000"/>
                      <a:lumOff val="50000"/>
                    </a:schemeClr>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7330191" y="2865266"/>
                <a:ext cx="400559" cy="400110"/>
              </a:xfrm>
              <a:prstGeom prst="rect">
                <a:avLst/>
              </a:prstGeom>
              <a:blipFill rotWithShape="0">
                <a:blip r:embed="rId10"/>
                <a:stretch>
                  <a:fillRect/>
                </a:stretch>
              </a:blipFill>
            </p:spPr>
            <p:txBody>
              <a:bodyPr/>
              <a:lstStyle/>
              <a:p>
                <a:r>
                  <a:rPr lang="en-GB">
                    <a:noFill/>
                  </a:rPr>
                  <a:t> </a:t>
                </a:r>
              </a:p>
            </p:txBody>
          </p:sp>
        </mc:Fallback>
      </mc:AlternateContent>
      <p:sp>
        <p:nvSpPr>
          <p:cNvPr id="24" name="Arc 23"/>
          <p:cNvSpPr/>
          <p:nvPr/>
        </p:nvSpPr>
        <p:spPr bwMode="auto">
          <a:xfrm>
            <a:off x="3743399" y="1567769"/>
            <a:ext cx="3600400" cy="3600400"/>
          </a:xfrm>
          <a:prstGeom prst="arc">
            <a:avLst>
              <a:gd name="adj1" fmla="val 20464564"/>
              <a:gd name="adj2" fmla="val 0"/>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3" name="Rectangle 22"/>
              <p:cNvSpPr/>
              <p:nvPr/>
            </p:nvSpPr>
            <p:spPr>
              <a:xfrm>
                <a:off x="611560" y="5017743"/>
                <a:ext cx="6444208"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d>
                            <m:dPr>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e>
                          </m:d>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𝑧</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oMath>
                  </m:oMathPara>
                </a14:m>
                <a:endParaRPr lang="en-GB" sz="2000" dirty="0"/>
              </a:p>
            </p:txBody>
          </p:sp>
        </mc:Choice>
        <mc:Fallback xmlns="">
          <p:sp>
            <p:nvSpPr>
              <p:cNvPr id="23" name="Rectangle 22"/>
              <p:cNvSpPr>
                <a:spLocks noRot="1" noChangeAspect="1" noMove="1" noResize="1" noEditPoints="1" noAdjustHandles="1" noChangeArrowheads="1" noChangeShapeType="1" noTextEdit="1"/>
              </p:cNvSpPr>
              <p:nvPr/>
            </p:nvSpPr>
            <p:spPr>
              <a:xfrm>
                <a:off x="611560" y="5017743"/>
                <a:ext cx="6444208" cy="931537"/>
              </a:xfrm>
              <a:prstGeom prst="rect">
                <a:avLst/>
              </a:prstGeom>
              <a:blipFill rotWithShape="0">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121008" y="5359383"/>
                <a:ext cx="2195408" cy="413703"/>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GB" sz="2000">
                          <a:latin typeface="Cambria Math" panose="02040503050406030204" pitchFamily="18" charset="0"/>
                        </a:rPr>
                        <m:t>𝑧</m:t>
                      </m:r>
                      <m:r>
                        <a:rPr lang="en-GB" sz="2000" i="0">
                          <a:latin typeface="Cambria Math" panose="02040503050406030204" pitchFamily="18" charset="0"/>
                        </a:rPr>
                        <m:t>=</m:t>
                      </m:r>
                      <m:r>
                        <a:rPr lang="en-GB" sz="2000">
                          <a:latin typeface="Cambria Math" panose="02040503050406030204" pitchFamily="18" charset="0"/>
                        </a:rPr>
                        <m:t>𝑥</m:t>
                      </m:r>
                      <m:r>
                        <a:rPr lang="en-GB" sz="2000" i="0">
                          <a:latin typeface="Cambria Math" panose="02040503050406030204" pitchFamily="18" charset="0"/>
                        </a:rPr>
                        <m:t>+</m:t>
                      </m:r>
                      <m:r>
                        <a:rPr lang="en-GB" sz="2000">
                          <a:latin typeface="Cambria Math" panose="02040503050406030204" pitchFamily="18" charset="0"/>
                        </a:rPr>
                        <m:t>𝑖𝑦</m:t>
                      </m:r>
                      <m:r>
                        <a:rPr lang="en-GB" sz="2000" i="0">
                          <a:latin typeface="Cambria Math" panose="02040503050406030204" pitchFamily="18" charset="0"/>
                        </a:rPr>
                        <m:t>=</m:t>
                      </m:r>
                      <m:r>
                        <a:rPr lang="en-GB" sz="2000">
                          <a:latin typeface="Cambria Math" panose="02040503050406030204" pitchFamily="18" charset="0"/>
                        </a:rPr>
                        <m:t>𝑟</m:t>
                      </m:r>
                      <m:sSup>
                        <m:sSupPr>
                          <m:ctrlPr>
                            <a:rPr lang="en-GB" sz="2000" i="1">
                              <a:latin typeface="Cambria Math" panose="02040503050406030204" pitchFamily="18" charset="0"/>
                            </a:rPr>
                          </m:ctrlPr>
                        </m:sSupPr>
                        <m:e>
                          <m:r>
                            <a:rPr lang="en-GB" sz="2000">
                              <a:latin typeface="Cambria Math" panose="02040503050406030204" pitchFamily="18" charset="0"/>
                            </a:rPr>
                            <m:t>𝑒</m:t>
                          </m:r>
                        </m:e>
                        <m:sup>
                          <m:r>
                            <a:rPr lang="en-GB" sz="2000">
                              <a:latin typeface="Cambria Math" panose="02040503050406030204" pitchFamily="18" charset="0"/>
                            </a:rPr>
                            <m:t>𝑖</m:t>
                          </m:r>
                          <m:r>
                            <a:rPr lang="en-GB" sz="2000">
                              <a:latin typeface="Cambria Math" panose="02040503050406030204" pitchFamily="18" charset="0"/>
                            </a:rPr>
                            <m:t>𝜃</m:t>
                          </m:r>
                        </m:sup>
                      </m:sSup>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6121008" y="5359383"/>
                <a:ext cx="2195408" cy="413703"/>
              </a:xfrm>
              <a:prstGeom prst="rect">
                <a:avLst/>
              </a:prstGeom>
              <a:blipFill rotWithShape="0">
                <a:blip r:embed="rId12"/>
                <a:stretch>
                  <a:fillRect b="-16176"/>
                </a:stretch>
              </a:blipFill>
            </p:spPr>
            <p:txBody>
              <a:bodyPr/>
              <a:lstStyle/>
              <a:p>
                <a:r>
                  <a:rPr lang="en-GB">
                    <a:noFill/>
                  </a:rPr>
                  <a:t> </a:t>
                </a:r>
              </a:p>
            </p:txBody>
          </p:sp>
        </mc:Fallback>
      </mc:AlternateContent>
      <p:sp>
        <p:nvSpPr>
          <p:cNvPr id="4" name="Oval 3"/>
          <p:cNvSpPr/>
          <p:nvPr/>
        </p:nvSpPr>
        <p:spPr bwMode="auto">
          <a:xfrm>
            <a:off x="5456679" y="3204253"/>
            <a:ext cx="324000" cy="324000"/>
          </a:xfrm>
          <a:prstGeom prst="ellipse">
            <a:avLst/>
          </a:prstGeom>
          <a:solidFill>
            <a:srgbClr val="00B050">
              <a:alpha val="50000"/>
            </a:srgb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 name="Text Box 36"/>
          <p:cNvSpPr txBox="1">
            <a:spLocks noChangeArrowheads="1"/>
          </p:cNvSpPr>
          <p:nvPr/>
        </p:nvSpPr>
        <p:spPr bwMode="auto">
          <a:xfrm>
            <a:off x="4415215" y="3816251"/>
            <a:ext cx="4248472" cy="830997"/>
          </a:xfrm>
          <a:prstGeom prst="rect">
            <a:avLst/>
          </a:prstGeom>
          <a:noFill/>
          <a:ln w="9525" algn="ctr">
            <a:noFill/>
            <a:miter lim="800000"/>
            <a:headEnd/>
            <a:tailEnd/>
          </a:ln>
        </p:spPr>
        <p:txBody>
          <a:bodyPr wrap="square">
            <a:spAutoFit/>
          </a:bodyPr>
          <a:lstStyle/>
          <a:p>
            <a:pPr algn="ctr" eaLnBrk="0" hangingPunct="0"/>
            <a:r>
              <a:rPr lang="en-US" i="0" dirty="0" smtClean="0">
                <a:solidFill>
                  <a:srgbClr val="00B050"/>
                </a:solidFill>
                <a:latin typeface="Calibri Light" panose="020F0302020204030204" pitchFamily="34" charset="0"/>
                <a:ea typeface="ＭＳ Ｐゴシック" pitchFamily="34" charset="-128"/>
              </a:rPr>
              <a:t>direction of the beam</a:t>
            </a:r>
          </a:p>
          <a:p>
            <a:pPr algn="ctr" eaLnBrk="0" hangingPunct="0"/>
            <a:r>
              <a:rPr lang="en-US" i="0" dirty="0" smtClean="0">
                <a:solidFill>
                  <a:srgbClr val="00B050"/>
                </a:solidFill>
                <a:latin typeface="Calibri Light" panose="020F0302020204030204" pitchFamily="34" charset="0"/>
                <a:ea typeface="ＭＳ Ｐゴシック" pitchFamily="34" charset="-128"/>
              </a:rPr>
              <a:t>(orthogonal to plane)</a:t>
            </a:r>
            <a:endParaRPr lang="en-US" i="0" dirty="0">
              <a:solidFill>
                <a:srgbClr val="00B050"/>
              </a:solidFill>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4220132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an introduction to magnets as building blocks of synchrotrons / transfer lines</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467544" y="1124744"/>
            <a:ext cx="8136904" cy="5509200"/>
          </a:xfrm>
          <a:prstGeom prst="rect">
            <a:avLst/>
          </a:prstGeom>
          <a:solidFill>
            <a:srgbClr val="FFFFFF"/>
          </a:solidFill>
          <a:ln w="12700">
            <a:noFill/>
          </a:ln>
        </p:spPr>
        <p:txBody>
          <a:bodyPr wrap="square" rtlCol="0">
            <a:spAutoFit/>
          </a:bodyPr>
          <a:lstStyle/>
          <a:p>
            <a:r>
              <a:rPr lang="en-US" sz="1600" i="0" dirty="0">
                <a:latin typeface="Courier New" panose="02070309020205020404" pitchFamily="49" charset="0"/>
                <a:cs typeface="Courier New" panose="02070309020205020404" pitchFamily="49" charset="0"/>
              </a:rPr>
              <a:t>//</a:t>
            </a:r>
          </a:p>
          <a:p>
            <a:r>
              <a:rPr lang="en-US" sz="1600" i="0" dirty="0">
                <a:latin typeface="Courier New" panose="02070309020205020404" pitchFamily="49" charset="0"/>
                <a:cs typeface="Courier New" panose="02070309020205020404" pitchFamily="49" charset="0"/>
              </a:rPr>
              <a:t>// MADX Example 2: FODO cell with dipoles</a:t>
            </a:r>
          </a:p>
          <a:p>
            <a:r>
              <a:rPr lang="en-US" sz="1600" i="0" dirty="0">
                <a:latin typeface="Courier New" panose="02070309020205020404" pitchFamily="49" charset="0"/>
                <a:cs typeface="Courier New" panose="02070309020205020404" pitchFamily="49" charset="0"/>
              </a:rPr>
              <a:t>// Author: V. </a:t>
            </a:r>
            <a:r>
              <a:rPr lang="en-US" sz="1600" i="0" dirty="0" err="1">
                <a:latin typeface="Courier New" panose="02070309020205020404" pitchFamily="49" charset="0"/>
                <a:cs typeface="Courier New" panose="02070309020205020404" pitchFamily="49" charset="0"/>
              </a:rPr>
              <a:t>Ziemann</a:t>
            </a:r>
            <a:r>
              <a:rPr lang="en-US" sz="1600" i="0" dirty="0">
                <a:latin typeface="Courier New" panose="02070309020205020404" pitchFamily="49" charset="0"/>
                <a:cs typeface="Courier New" panose="02070309020205020404" pitchFamily="49" charset="0"/>
              </a:rPr>
              <a:t>, Uppsala University</a:t>
            </a:r>
          </a:p>
          <a:p>
            <a:r>
              <a:rPr lang="en-US" sz="1600" i="0" dirty="0">
                <a:latin typeface="Courier New" panose="02070309020205020404" pitchFamily="49" charset="0"/>
                <a:cs typeface="Courier New" panose="02070309020205020404" pitchFamily="49" charset="0"/>
              </a:rPr>
              <a:t>// Date: 060911</a:t>
            </a:r>
          </a:p>
          <a:p>
            <a:endParaRPr lang="en-US" sz="1600" i="0" dirty="0">
              <a:latin typeface="Courier New" panose="02070309020205020404" pitchFamily="49" charset="0"/>
              <a:cs typeface="Courier New" panose="02070309020205020404" pitchFamily="49" charset="0"/>
            </a:endParaRPr>
          </a:p>
          <a:p>
            <a:r>
              <a:rPr lang="en-US" sz="1600" i="0" dirty="0" err="1">
                <a:latin typeface="Courier New" panose="02070309020205020404" pitchFamily="49" charset="0"/>
                <a:cs typeface="Courier New" panose="02070309020205020404" pitchFamily="49" charset="0"/>
              </a:rPr>
              <a:t>TITLE,'Example</a:t>
            </a:r>
            <a:r>
              <a:rPr lang="en-US" sz="1600" i="0" dirty="0">
                <a:latin typeface="Courier New" panose="02070309020205020404" pitchFamily="49" charset="0"/>
                <a:cs typeface="Courier New" panose="02070309020205020404" pitchFamily="49" charset="0"/>
              </a:rPr>
              <a:t> 2: FODO2.MADX';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BEAM, PARTICLE=ELECTRON,PC=3.0;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DEGREE:=PI/180.0</a:t>
            </a:r>
            <a:r>
              <a:rPr lang="en-US" sz="1600" i="0" dirty="0" smtClean="0">
                <a:latin typeface="Courier New" panose="02070309020205020404" pitchFamily="49" charset="0"/>
                <a:cs typeface="Courier New" panose="02070309020205020404" pitchFamily="49" charset="0"/>
              </a:rPr>
              <a:t>;</a:t>
            </a:r>
          </a:p>
          <a:p>
            <a:endParaRPr lang="en-US" sz="1600" i="0" dirty="0" smtClean="0">
              <a:latin typeface="Courier New" panose="02070309020205020404" pitchFamily="49" charset="0"/>
              <a:cs typeface="Courier New" panose="02070309020205020404" pitchFamily="49" charset="0"/>
            </a:endParaRPr>
          </a:p>
          <a:p>
            <a:r>
              <a:rPr lang="en-US" sz="1600" i="0" dirty="0" smtClean="0">
                <a:latin typeface="Courier New" panose="02070309020205020404" pitchFamily="49" charset="0"/>
                <a:cs typeface="Courier New" panose="02070309020205020404" pitchFamily="49" charset="0"/>
              </a:rPr>
              <a:t>QF</a:t>
            </a:r>
            <a:r>
              <a:rPr lang="en-US" sz="1600" i="0" dirty="0">
                <a:latin typeface="Courier New" panose="02070309020205020404" pitchFamily="49" charset="0"/>
                <a:cs typeface="Courier New" panose="02070309020205020404" pitchFamily="49" charset="0"/>
              </a:rPr>
              <a:t>: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a:t>
            </a:r>
          </a:p>
          <a:p>
            <a:r>
              <a:rPr lang="en-US" sz="1600" i="0" dirty="0">
                <a:latin typeface="Courier New" panose="02070309020205020404" pitchFamily="49" charset="0"/>
                <a:cs typeface="Courier New" panose="02070309020205020404" pitchFamily="49" charset="0"/>
              </a:rPr>
              <a:t>QD: QUADRUPOLE,L=1.0,K1=-0.2;      </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FODO: SEQUENCE,REFER=ENTRY,L=12.0;</a:t>
            </a:r>
          </a:p>
          <a:p>
            <a:r>
              <a:rPr lang="en-US" sz="1600" i="0" dirty="0">
                <a:latin typeface="Courier New" panose="02070309020205020404" pitchFamily="49" charset="0"/>
                <a:cs typeface="Courier New" panose="02070309020205020404" pitchFamily="49" charset="0"/>
              </a:rPr>
              <a:t>  QF1:   QF,      AT=0.0;</a:t>
            </a:r>
          </a:p>
          <a:p>
            <a:r>
              <a:rPr lang="en-US" sz="1600" i="0" dirty="0">
                <a:latin typeface="Courier New" panose="02070309020205020404" pitchFamily="49" charset="0"/>
                <a:cs typeface="Courier New" panose="02070309020205020404" pitchFamily="49" charset="0"/>
              </a:rPr>
              <a:t>  B1:    B,       AT=2.5;</a:t>
            </a:r>
          </a:p>
          <a:p>
            <a:r>
              <a:rPr lang="en-US" sz="1600" i="0" dirty="0">
                <a:latin typeface="Courier New" panose="02070309020205020404" pitchFamily="49" charset="0"/>
                <a:cs typeface="Courier New" panose="02070309020205020404" pitchFamily="49" charset="0"/>
              </a:rPr>
              <a:t>  QD1:   QD,      AT=5.5;</a:t>
            </a:r>
          </a:p>
          <a:p>
            <a:r>
              <a:rPr lang="en-US" sz="1600" i="0" dirty="0">
                <a:latin typeface="Courier New" panose="02070309020205020404" pitchFamily="49" charset="0"/>
                <a:cs typeface="Courier New" panose="02070309020205020404" pitchFamily="49" charset="0"/>
              </a:rPr>
              <a:t>  B2:    B,       AT=8.5;</a:t>
            </a:r>
          </a:p>
          <a:p>
            <a:r>
              <a:rPr lang="en-US" sz="1600" i="0" dirty="0">
                <a:latin typeface="Courier New" panose="02070309020205020404" pitchFamily="49" charset="0"/>
                <a:cs typeface="Courier New" panose="02070309020205020404" pitchFamily="49" charset="0"/>
              </a:rPr>
              <a:t>  QF2:   QF,      AT=11.5;</a:t>
            </a:r>
          </a:p>
          <a:p>
            <a:r>
              <a:rPr lang="en-US" sz="1600" i="0" dirty="0">
                <a:latin typeface="Courier New" panose="02070309020205020404" pitchFamily="49" charset="0"/>
                <a:cs typeface="Courier New" panose="02070309020205020404" pitchFamily="49" charset="0"/>
              </a:rPr>
              <a:t>ENDSEQUENCE;</a:t>
            </a:r>
          </a:p>
        </p:txBody>
      </p:sp>
    </p:spTree>
    <p:extLst>
      <p:ext uri="{BB962C8B-B14F-4D97-AF65-F5344CB8AC3E}">
        <p14:creationId xmlns:p14="http://schemas.microsoft.com/office/powerpoint/2010/main" val="13809324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Each multipole term corresponds to a field distribution; they can be added up</a:t>
            </a:r>
            <a:endParaRPr lang="en-US" sz="2800" b="0" i="0" kern="0" dirty="0" smtClean="0">
              <a:solidFill>
                <a:srgbClr val="0033CC"/>
              </a:solidFill>
              <a:latin typeface="Calibri Light" panose="020F0302020204030204" pitchFamily="34" charset="0"/>
            </a:endParaRPr>
          </a:p>
        </p:txBody>
      </p:sp>
      <p:sp>
        <p:nvSpPr>
          <p:cNvPr id="50" name="TextBox 49"/>
          <p:cNvSpPr txBox="1"/>
          <p:nvPr/>
        </p:nvSpPr>
        <p:spPr>
          <a:xfrm>
            <a:off x="466069" y="140238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normal dipole</a:t>
            </a:r>
          </a:p>
        </p:txBody>
      </p:sp>
      <p:pic>
        <p:nvPicPr>
          <p:cNvPr id="5" name="Picture 4"/>
          <p:cNvPicPr>
            <a:picLocks noChangeAspect="1"/>
          </p:cNvPicPr>
          <p:nvPr/>
        </p:nvPicPr>
        <p:blipFill rotWithShape="1">
          <a:blip r:embed="rId3"/>
          <a:srcRect l="5337" t="9216" r="6038" b="2133"/>
          <a:stretch/>
        </p:blipFill>
        <p:spPr>
          <a:xfrm>
            <a:off x="831467" y="4581328"/>
            <a:ext cx="1800000" cy="1800000"/>
          </a:xfrm>
          <a:prstGeom prst="rect">
            <a:avLst/>
          </a:prstGeom>
        </p:spPr>
      </p:pic>
      <p:pic>
        <p:nvPicPr>
          <p:cNvPr id="8" name="Picture 7"/>
          <p:cNvPicPr>
            <a:picLocks noChangeAspect="1"/>
          </p:cNvPicPr>
          <p:nvPr/>
        </p:nvPicPr>
        <p:blipFill rotWithShape="1">
          <a:blip r:embed="rId4"/>
          <a:srcRect l="5321" t="9216" r="6054" b="2133"/>
          <a:stretch/>
        </p:blipFill>
        <p:spPr>
          <a:xfrm>
            <a:off x="3672000" y="4581328"/>
            <a:ext cx="1800000" cy="1800000"/>
          </a:xfrm>
          <a:prstGeom prst="rect">
            <a:avLst/>
          </a:prstGeom>
        </p:spPr>
      </p:pic>
      <p:pic>
        <p:nvPicPr>
          <p:cNvPr id="7" name="Picture 6"/>
          <p:cNvPicPr>
            <a:picLocks noChangeAspect="1"/>
          </p:cNvPicPr>
          <p:nvPr/>
        </p:nvPicPr>
        <p:blipFill rotWithShape="1">
          <a:blip r:embed="rId5"/>
          <a:srcRect l="5687" t="9298" r="5688" b="2050"/>
          <a:stretch/>
        </p:blipFill>
        <p:spPr>
          <a:xfrm>
            <a:off x="3672000" y="1845360"/>
            <a:ext cx="1800000" cy="1800000"/>
          </a:xfrm>
          <a:prstGeom prst="rect">
            <a:avLst/>
          </a:prstGeom>
        </p:spPr>
      </p:pic>
      <p:pic>
        <p:nvPicPr>
          <p:cNvPr id="10" name="Picture 9"/>
          <p:cNvPicPr>
            <a:picLocks noChangeAspect="1"/>
          </p:cNvPicPr>
          <p:nvPr/>
        </p:nvPicPr>
        <p:blipFill rotWithShape="1">
          <a:blip r:embed="rId6"/>
          <a:srcRect l="4986" t="9298" r="6389" b="2050"/>
          <a:stretch/>
        </p:blipFill>
        <p:spPr>
          <a:xfrm>
            <a:off x="6515952" y="1845360"/>
            <a:ext cx="1800000" cy="1800000"/>
          </a:xfrm>
          <a:prstGeom prst="rect">
            <a:avLst/>
          </a:prstGeom>
        </p:spPr>
      </p:pic>
      <p:pic>
        <p:nvPicPr>
          <p:cNvPr id="11" name="Picture 10"/>
          <p:cNvPicPr>
            <a:picLocks noChangeAspect="1"/>
          </p:cNvPicPr>
          <p:nvPr/>
        </p:nvPicPr>
        <p:blipFill rotWithShape="1">
          <a:blip r:embed="rId7"/>
          <a:srcRect l="5482" t="9216" r="5892" b="2133"/>
          <a:stretch/>
        </p:blipFill>
        <p:spPr>
          <a:xfrm>
            <a:off x="6515952" y="4581328"/>
            <a:ext cx="1800000" cy="1800000"/>
          </a:xfrm>
          <a:prstGeom prst="rect">
            <a:avLst/>
          </a:prstGeom>
        </p:spPr>
      </p:pic>
      <p:sp>
        <p:nvSpPr>
          <p:cNvPr id="30" name="TextBox 29"/>
          <p:cNvSpPr txBox="1"/>
          <p:nvPr/>
        </p:nvSpPr>
        <p:spPr>
          <a:xfrm>
            <a:off x="3347864" y="140238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normal quadrupole</a:t>
            </a:r>
          </a:p>
        </p:txBody>
      </p:sp>
      <p:sp>
        <p:nvSpPr>
          <p:cNvPr id="31" name="TextBox 30"/>
          <p:cNvSpPr txBox="1"/>
          <p:nvPr/>
        </p:nvSpPr>
        <p:spPr>
          <a:xfrm>
            <a:off x="6084168" y="140238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normal sextupole</a:t>
            </a:r>
          </a:p>
        </p:txBody>
      </p:sp>
      <p:sp>
        <p:nvSpPr>
          <p:cNvPr id="34" name="TextBox 33"/>
          <p:cNvSpPr txBox="1"/>
          <p:nvPr/>
        </p:nvSpPr>
        <p:spPr>
          <a:xfrm>
            <a:off x="466069" y="4178725"/>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skew dipole</a:t>
            </a:r>
          </a:p>
        </p:txBody>
      </p:sp>
      <p:sp>
        <p:nvSpPr>
          <p:cNvPr id="35" name="TextBox 34"/>
          <p:cNvSpPr txBox="1"/>
          <p:nvPr/>
        </p:nvSpPr>
        <p:spPr>
          <a:xfrm>
            <a:off x="3347864" y="416766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skew quadrupole</a:t>
            </a:r>
          </a:p>
        </p:txBody>
      </p:sp>
      <p:sp>
        <p:nvSpPr>
          <p:cNvPr id="36" name="TextBox 35"/>
          <p:cNvSpPr txBox="1"/>
          <p:nvPr/>
        </p:nvSpPr>
        <p:spPr>
          <a:xfrm>
            <a:off x="6154701" y="416766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skew sextupole</a:t>
            </a:r>
          </a:p>
        </p:txBody>
      </p:sp>
      <p:grpSp>
        <p:nvGrpSpPr>
          <p:cNvPr id="9" name="Group 8"/>
          <p:cNvGrpSpPr/>
          <p:nvPr/>
        </p:nvGrpSpPr>
        <p:grpSpPr>
          <a:xfrm>
            <a:off x="831467" y="1700808"/>
            <a:ext cx="2346634" cy="2088232"/>
            <a:chOff x="831467" y="1196752"/>
            <a:chExt cx="2346634" cy="2088232"/>
          </a:xfrm>
        </p:grpSpPr>
        <p:pic>
          <p:nvPicPr>
            <p:cNvPr id="4" name="Picture 3"/>
            <p:cNvPicPr>
              <a:picLocks noChangeAspect="1"/>
            </p:cNvPicPr>
            <p:nvPr/>
          </p:nvPicPr>
          <p:blipFill rotWithShape="1">
            <a:blip r:embed="rId8"/>
            <a:srcRect l="6363" t="9298" r="5000" b="2041"/>
            <a:stretch/>
          </p:blipFill>
          <p:spPr>
            <a:xfrm>
              <a:off x="831467" y="1341304"/>
              <a:ext cx="1800200" cy="1800201"/>
            </a:xfrm>
            <a:prstGeom prst="rect">
              <a:avLst/>
            </a:prstGeom>
          </p:spPr>
        </p:pic>
        <p:sp>
          <p:nvSpPr>
            <p:cNvPr id="3" name="Rectangle 2"/>
            <p:cNvSpPr/>
            <p:nvPr/>
          </p:nvSpPr>
          <p:spPr bwMode="auto">
            <a:xfrm>
              <a:off x="2602037" y="1196752"/>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433821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field profile in the horizontal plane follows a polynomial expansion</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719572" y="1129311"/>
                <a:ext cx="7704856" cy="93153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𝑥</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1</m:t>
                          </m:r>
                        </m:sub>
                      </m:sSub>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2</m:t>
                          </m:r>
                        </m:sub>
                      </m:sSub>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3</m:t>
                          </m:r>
                        </m:sub>
                      </m:sSub>
                      <m:f>
                        <m:fPr>
                          <m:ctrlPr>
                            <a:rPr lang="en-GB" sz="2000" i="1">
                              <a:latin typeface="Cambria Math" panose="02040503050406030204" pitchFamily="18" charset="0"/>
                            </a:rPr>
                          </m:ctrlPr>
                        </m:fPr>
                        <m:num>
                          <m:sSup>
                            <m:sSupPr>
                              <m:ctrlPr>
                                <a:rPr lang="en-GB" sz="2000" i="1">
                                  <a:latin typeface="Cambria Math" panose="02040503050406030204" pitchFamily="18" charset="0"/>
                                </a:rPr>
                              </m:ctrlPr>
                            </m:sSupPr>
                            <m:e>
                              <m:r>
                                <a:rPr lang="en-GB" sz="2000">
                                  <a:latin typeface="Cambria Math" panose="02040503050406030204" pitchFamily="18" charset="0"/>
                                </a:rPr>
                                <m:t>𝑥</m:t>
                              </m:r>
                            </m:e>
                            <m:sup>
                              <m:r>
                                <a:rPr lang="en-GB" sz="2000" i="0">
                                  <a:latin typeface="Cambria Math" panose="02040503050406030204" pitchFamily="18" charset="0"/>
                                </a:rPr>
                                <m:t>2</m:t>
                              </m:r>
                            </m:sup>
                          </m:sSup>
                        </m:num>
                        <m:den>
                          <m:sSup>
                            <m:sSupPr>
                              <m:ctrlPr>
                                <a:rPr lang="en-GB" sz="2000" i="1">
                                  <a:latin typeface="Cambria Math" panose="02040503050406030204" pitchFamily="18" charset="0"/>
                                </a:rPr>
                              </m:ctrlPr>
                            </m:sSupPr>
                            <m:e>
                              <m:r>
                                <a:rPr lang="en-GB" sz="2000">
                                  <a:latin typeface="Cambria Math" panose="02040503050406030204" pitchFamily="18" charset="0"/>
                                </a:rPr>
                                <m:t>𝑅</m:t>
                              </m:r>
                            </m:e>
                            <m:sup>
                              <m:r>
                                <a:rPr lang="en-GB" sz="2000" i="0">
                                  <a:latin typeface="Cambria Math" panose="02040503050406030204" pitchFamily="18" charset="0"/>
                                </a:rPr>
                                <m:t>2</m:t>
                              </m:r>
                            </m:sup>
                          </m:sSup>
                        </m:den>
                      </m:f>
                      <m:r>
                        <a:rPr lang="en-GB" sz="2000" i="0">
                          <a:latin typeface="Cambria Math" panose="02040503050406030204" pitchFamily="18" charset="0"/>
                        </a:rPr>
                        <m:t>+…</m:t>
                      </m:r>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719572" y="1129311"/>
                <a:ext cx="7704856" cy="931537"/>
              </a:xfrm>
              <a:prstGeom prst="rect">
                <a:avLst/>
              </a:prstGeom>
              <a:blipFill rotWithShape="0">
                <a:blip r:embed="rId3"/>
                <a:stretch>
                  <a:fillRect/>
                </a:stretch>
              </a:blipFill>
            </p:spPr>
            <p:txBody>
              <a:bodyPr/>
              <a:lstStyle/>
              <a:p>
                <a:r>
                  <a:rPr lang="en-GB">
                    <a:noFill/>
                  </a:rPr>
                  <a:t> </a:t>
                </a:r>
              </a:p>
            </p:txBody>
          </p:sp>
        </mc:Fallback>
      </mc:AlternateContent>
      <p:sp>
        <p:nvSpPr>
          <p:cNvPr id="13" name="Freeform 12"/>
          <p:cNvSpPr/>
          <p:nvPr/>
        </p:nvSpPr>
        <p:spPr bwMode="auto">
          <a:xfrm>
            <a:off x="6410325" y="3123512"/>
            <a:ext cx="1698625" cy="856527"/>
          </a:xfrm>
          <a:custGeom>
            <a:avLst/>
            <a:gdLst>
              <a:gd name="connsiteX0" fmla="*/ 0 w 1698625"/>
              <a:gd name="connsiteY0" fmla="*/ 3175 h 1705118"/>
              <a:gd name="connsiteX1" fmla="*/ 422275 w 1698625"/>
              <a:gd name="connsiteY1" fmla="*/ 1285875 h 1705118"/>
              <a:gd name="connsiteX2" fmla="*/ 844550 w 1698625"/>
              <a:gd name="connsiteY2" fmla="*/ 1704975 h 1705118"/>
              <a:gd name="connsiteX3" fmla="*/ 1282700 w 1698625"/>
              <a:gd name="connsiteY3" fmla="*/ 1254125 h 1705118"/>
              <a:gd name="connsiteX4" fmla="*/ 1698625 w 1698625"/>
              <a:gd name="connsiteY4" fmla="*/ 0 h 1705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625" h="1705118">
                <a:moveTo>
                  <a:pt x="0" y="3175"/>
                </a:moveTo>
                <a:cubicBezTo>
                  <a:pt x="140758" y="502708"/>
                  <a:pt x="281517" y="1002242"/>
                  <a:pt x="422275" y="1285875"/>
                </a:cubicBezTo>
                <a:cubicBezTo>
                  <a:pt x="563033" y="1569508"/>
                  <a:pt x="701146" y="1710267"/>
                  <a:pt x="844550" y="1704975"/>
                </a:cubicBezTo>
                <a:cubicBezTo>
                  <a:pt x="987954" y="1699683"/>
                  <a:pt x="1140354" y="1538287"/>
                  <a:pt x="1282700" y="1254125"/>
                </a:cubicBezTo>
                <a:cubicBezTo>
                  <a:pt x="1425046" y="969963"/>
                  <a:pt x="1561835" y="484981"/>
                  <a:pt x="1698625" y="0"/>
                </a:cubicBezTo>
              </a:path>
            </a:pathLst>
          </a:custGeom>
          <a:noFill/>
          <a:ln w="12700" cap="flat" cmpd="sng" algn="ctr">
            <a:solidFill>
              <a:srgbClr val="0033CC"/>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21" name="Straight Connector 20"/>
          <p:cNvCxnSpPr/>
          <p:nvPr/>
        </p:nvCxnSpPr>
        <p:spPr bwMode="auto">
          <a:xfrm>
            <a:off x="6300192" y="398003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23" name="Straight Connector 22"/>
          <p:cNvCxnSpPr/>
          <p:nvPr/>
        </p:nvCxnSpPr>
        <p:spPr bwMode="auto">
          <a:xfrm flipV="1">
            <a:off x="7236296" y="268701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7" name="Rectangle 26"/>
              <p:cNvSpPr/>
              <p:nvPr/>
            </p:nvSpPr>
            <p:spPr>
              <a:xfrm>
                <a:off x="6741083" y="235296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27" name="Rectangle 26"/>
              <p:cNvSpPr>
                <a:spLocks noRot="1" noChangeAspect="1" noMove="1" noResize="1" noEditPoints="1" noAdjustHandles="1" noChangeArrowheads="1" noChangeShapeType="1" noTextEdit="1"/>
              </p:cNvSpPr>
              <p:nvPr/>
            </p:nvSpPr>
            <p:spPr>
              <a:xfrm>
                <a:off x="6741083" y="2352964"/>
                <a:ext cx="528350" cy="424283"/>
              </a:xfrm>
              <a:prstGeom prst="rect">
                <a:avLst/>
              </a:prstGeom>
              <a:blipFill rotWithShape="0">
                <a:blip r:embed="rId4"/>
                <a:stretch>
                  <a:fillRect b="-42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a:off x="8085378" y="395209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28" name="Rectangle 27"/>
              <p:cNvSpPr>
                <a:spLocks noRot="1" noChangeAspect="1" noMove="1" noResize="1" noEditPoints="1" noAdjustHandles="1" noChangeArrowheads="1" noChangeShapeType="1" noTextEdit="1"/>
              </p:cNvSpPr>
              <p:nvPr/>
            </p:nvSpPr>
            <p:spPr>
              <a:xfrm>
                <a:off x="8085378" y="3952096"/>
                <a:ext cx="396262" cy="400110"/>
              </a:xfrm>
              <a:prstGeom prst="rect">
                <a:avLst/>
              </a:prstGeom>
              <a:blipFill rotWithShape="0">
                <a:blip r:embed="rId5"/>
                <a:stretch>
                  <a:fillRect/>
                </a:stretch>
              </a:blipFill>
            </p:spPr>
            <p:txBody>
              <a:bodyPr/>
              <a:lstStyle/>
              <a:p>
                <a:r>
                  <a:rPr lang="en-GB">
                    <a:noFill/>
                  </a:rPr>
                  <a:t> </a:t>
                </a:r>
              </a:p>
            </p:txBody>
          </p:sp>
        </mc:Fallback>
      </mc:AlternateContent>
      <p:sp>
        <p:nvSpPr>
          <p:cNvPr id="30" name="TextBox 29"/>
          <p:cNvSpPr txBox="1"/>
          <p:nvPr/>
        </p:nvSpPr>
        <p:spPr>
          <a:xfrm>
            <a:off x="5959885" y="497310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sextupole</a:t>
            </a:r>
          </a:p>
        </p:txBody>
      </p:sp>
      <p:sp>
        <p:nvSpPr>
          <p:cNvPr id="46" name="TextBox 45"/>
          <p:cNvSpPr txBox="1"/>
          <p:nvPr/>
        </p:nvSpPr>
        <p:spPr>
          <a:xfrm>
            <a:off x="3131840" y="497310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quadrupole</a:t>
            </a:r>
          </a:p>
        </p:txBody>
      </p:sp>
      <p:cxnSp>
        <p:nvCxnSpPr>
          <p:cNvPr id="48" name="Straight Connector 47"/>
          <p:cNvCxnSpPr/>
          <p:nvPr/>
        </p:nvCxnSpPr>
        <p:spPr bwMode="auto">
          <a:xfrm flipV="1">
            <a:off x="3893374" y="2941534"/>
            <a:ext cx="1149428" cy="1913170"/>
          </a:xfrm>
          <a:prstGeom prst="line">
            <a:avLst/>
          </a:prstGeom>
          <a:solidFill>
            <a:schemeClr val="accent1"/>
          </a:solidFill>
          <a:ln w="12700" cap="flat" cmpd="sng" algn="ctr">
            <a:solidFill>
              <a:srgbClr val="0033CC"/>
            </a:solidFill>
            <a:prstDash val="solid"/>
            <a:round/>
            <a:headEnd type="none" w="med" len="med"/>
            <a:tailEnd type="none" w="med" len="med"/>
          </a:ln>
          <a:effectLst/>
        </p:spPr>
      </p:cxnSp>
      <p:sp>
        <p:nvSpPr>
          <p:cNvPr id="57" name="TextBox 56"/>
          <p:cNvSpPr txBox="1"/>
          <p:nvPr/>
        </p:nvSpPr>
        <p:spPr>
          <a:xfrm>
            <a:off x="323528" y="497310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dipole</a:t>
            </a:r>
          </a:p>
        </p:txBody>
      </p:sp>
      <p:cxnSp>
        <p:nvCxnSpPr>
          <p:cNvPr id="58" name="Straight Connector 57"/>
          <p:cNvCxnSpPr/>
          <p:nvPr/>
        </p:nvCxnSpPr>
        <p:spPr bwMode="auto">
          <a:xfrm>
            <a:off x="566611" y="3260270"/>
            <a:ext cx="1808927" cy="0"/>
          </a:xfrm>
          <a:prstGeom prst="line">
            <a:avLst/>
          </a:prstGeom>
          <a:solidFill>
            <a:schemeClr val="accent1"/>
          </a:solidFill>
          <a:ln w="12700" cap="flat" cmpd="sng" algn="ctr">
            <a:solidFill>
              <a:srgbClr val="0033CC"/>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26" name="Rectangle 25"/>
              <p:cNvSpPr/>
              <p:nvPr/>
            </p:nvSpPr>
            <p:spPr>
              <a:xfrm>
                <a:off x="3351097" y="5433381"/>
                <a:ext cx="2076494" cy="6899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𝐺</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0">
                                  <a:latin typeface="Cambria Math" panose="02040503050406030204" pitchFamily="18" charset="0"/>
                                </a:rPr>
                                <m:t>2</m:t>
                              </m:r>
                            </m:sub>
                          </m:sSub>
                        </m:num>
                        <m:den>
                          <m:r>
                            <a:rPr lang="en-GB" sz="2000" b="0" i="1">
                              <a:latin typeface="Cambria Math" panose="02040503050406030204" pitchFamily="18" charset="0"/>
                            </a:rPr>
                            <m:t>𝑅</m:t>
                          </m:r>
                        </m:den>
                      </m:f>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b="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𝑥</m:t>
                          </m:r>
                        </m:den>
                      </m:f>
                    </m:oMath>
                  </m:oMathPara>
                </a14:m>
                <a:endParaRPr lang="en-GB" sz="2000" b="0" dirty="0"/>
              </a:p>
            </p:txBody>
          </p:sp>
        </mc:Choice>
        <mc:Fallback xmlns="">
          <p:sp>
            <p:nvSpPr>
              <p:cNvPr id="26" name="Rectangle 25"/>
              <p:cNvSpPr>
                <a:spLocks noRot="1" noChangeAspect="1" noMove="1" noResize="1" noEditPoints="1" noAdjustHandles="1" noChangeArrowheads="1" noChangeShapeType="1" noTextEdit="1"/>
              </p:cNvSpPr>
              <p:nvPr/>
            </p:nvSpPr>
            <p:spPr>
              <a:xfrm>
                <a:off x="3351097" y="5433381"/>
                <a:ext cx="2076494" cy="689932"/>
              </a:xfrm>
              <a:prstGeom prst="rect">
                <a:avLst/>
              </a:prstGeom>
              <a:blipFill rotWithShape="0">
                <a:blip r:embed="rId6"/>
                <a:stretch>
                  <a:fillRect/>
                </a:stretch>
              </a:blipFill>
            </p:spPr>
            <p:txBody>
              <a:bodyPr/>
              <a:lstStyle/>
              <a:p>
                <a:r>
                  <a:rPr lang="en-GB">
                    <a:noFill/>
                  </a:rPr>
                  <a:t> </a:t>
                </a:r>
              </a:p>
            </p:txBody>
          </p:sp>
        </mc:Fallback>
      </mc:AlternateContent>
      <p:cxnSp>
        <p:nvCxnSpPr>
          <p:cNvPr id="31" name="Straight Connector 30"/>
          <p:cNvCxnSpPr/>
          <p:nvPr/>
        </p:nvCxnSpPr>
        <p:spPr bwMode="auto">
          <a:xfrm>
            <a:off x="3475404" y="3975955"/>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32" name="Straight Connector 31"/>
          <p:cNvCxnSpPr/>
          <p:nvPr/>
        </p:nvCxnSpPr>
        <p:spPr bwMode="auto">
          <a:xfrm flipV="1">
            <a:off x="4411508" y="2682932"/>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3" name="Rectangle 32"/>
              <p:cNvSpPr/>
              <p:nvPr/>
            </p:nvSpPr>
            <p:spPr>
              <a:xfrm>
                <a:off x="3916295" y="2348880"/>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33" name="Rectangle 32"/>
              <p:cNvSpPr>
                <a:spLocks noRot="1" noChangeAspect="1" noMove="1" noResize="1" noEditPoints="1" noAdjustHandles="1" noChangeArrowheads="1" noChangeShapeType="1" noTextEdit="1"/>
              </p:cNvSpPr>
              <p:nvPr/>
            </p:nvSpPr>
            <p:spPr>
              <a:xfrm>
                <a:off x="3916295" y="2348880"/>
                <a:ext cx="528350" cy="424283"/>
              </a:xfrm>
              <a:prstGeom prst="rect">
                <a:avLst/>
              </a:prstGeom>
              <a:blipFill rotWithShape="0">
                <a:blip r:embed="rId7"/>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5260590" y="3948012"/>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34" name="Rectangle 33"/>
              <p:cNvSpPr>
                <a:spLocks noRot="1" noChangeAspect="1" noMove="1" noResize="1" noEditPoints="1" noAdjustHandles="1" noChangeArrowheads="1" noChangeShapeType="1" noTextEdit="1"/>
              </p:cNvSpPr>
              <p:nvPr/>
            </p:nvSpPr>
            <p:spPr>
              <a:xfrm>
                <a:off x="5260590" y="3948012"/>
                <a:ext cx="396262" cy="400110"/>
              </a:xfrm>
              <a:prstGeom prst="rect">
                <a:avLst/>
              </a:prstGeom>
              <a:blipFill rotWithShape="0">
                <a:blip r:embed="rId8"/>
                <a:stretch>
                  <a:fillRect/>
                </a:stretch>
              </a:blipFill>
            </p:spPr>
            <p:txBody>
              <a:bodyPr/>
              <a:lstStyle/>
              <a:p>
                <a:r>
                  <a:rPr lang="en-GB">
                    <a:noFill/>
                  </a:rPr>
                  <a:t> </a:t>
                </a:r>
              </a:p>
            </p:txBody>
          </p:sp>
        </mc:Fallback>
      </mc:AlternateContent>
      <p:cxnSp>
        <p:nvCxnSpPr>
          <p:cNvPr id="38" name="Straight Connector 37"/>
          <p:cNvCxnSpPr/>
          <p:nvPr/>
        </p:nvCxnSpPr>
        <p:spPr bwMode="auto">
          <a:xfrm>
            <a:off x="590352" y="398205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40" name="Straight Connector 39"/>
          <p:cNvCxnSpPr/>
          <p:nvPr/>
        </p:nvCxnSpPr>
        <p:spPr bwMode="auto">
          <a:xfrm flipV="1">
            <a:off x="1526456" y="268903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41" name="Rectangle 40"/>
              <p:cNvSpPr/>
              <p:nvPr/>
            </p:nvSpPr>
            <p:spPr>
              <a:xfrm>
                <a:off x="1031243" y="235498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41" name="Rectangle 40"/>
              <p:cNvSpPr>
                <a:spLocks noRot="1" noChangeAspect="1" noMove="1" noResize="1" noEditPoints="1" noAdjustHandles="1" noChangeArrowheads="1" noChangeShapeType="1" noTextEdit="1"/>
              </p:cNvSpPr>
              <p:nvPr/>
            </p:nvSpPr>
            <p:spPr>
              <a:xfrm>
                <a:off x="1031243" y="2354984"/>
                <a:ext cx="528350" cy="424283"/>
              </a:xfrm>
              <a:prstGeom prst="rect">
                <a:avLst/>
              </a:prstGeom>
              <a:blipFill rotWithShape="0">
                <a:blip r:embed="rId9"/>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Rectangle 46"/>
              <p:cNvSpPr/>
              <p:nvPr/>
            </p:nvSpPr>
            <p:spPr>
              <a:xfrm>
                <a:off x="2375538" y="395411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47" name="Rectangle 46"/>
              <p:cNvSpPr>
                <a:spLocks noRot="1" noChangeAspect="1" noMove="1" noResize="1" noEditPoints="1" noAdjustHandles="1" noChangeArrowheads="1" noChangeShapeType="1" noTextEdit="1"/>
              </p:cNvSpPr>
              <p:nvPr/>
            </p:nvSpPr>
            <p:spPr>
              <a:xfrm>
                <a:off x="2375538" y="3954116"/>
                <a:ext cx="396262" cy="400110"/>
              </a:xfrm>
              <a:prstGeom prst="rect">
                <a:avLst/>
              </a:prstGeom>
              <a:blipFill rotWithShape="0">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206976" y="5429868"/>
                <a:ext cx="2076494" cy="6871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𝐵</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rPr>
                            <m:t>2</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3</m:t>
                              </m:r>
                            </m:sub>
                          </m:sSub>
                        </m:num>
                        <m:den>
                          <m:sSup>
                            <m:sSupPr>
                              <m:ctrlPr>
                                <a:rPr lang="en-GB" sz="2000" b="0" i="1" smtClean="0">
                                  <a:latin typeface="Cambria Math" panose="02040503050406030204" pitchFamily="18" charset="0"/>
                                </a:rPr>
                              </m:ctrlPr>
                            </m:sSupPr>
                            <m:e>
                              <m:r>
                                <a:rPr lang="en-GB" sz="2000" b="0" i="1" smtClean="0">
                                  <a:latin typeface="Cambria Math" panose="02040503050406030204" pitchFamily="18" charset="0"/>
                                </a:rPr>
                                <m:t>𝑅</m:t>
                              </m:r>
                            </m:e>
                            <m:sup>
                              <m:r>
                                <a:rPr lang="en-GB" sz="2000" b="0" i="1" smtClean="0">
                                  <a:latin typeface="Cambria Math" panose="02040503050406030204" pitchFamily="18" charset="0"/>
                                </a:rPr>
                                <m:t>2</m:t>
                              </m:r>
                            </m:sup>
                          </m:sSup>
                        </m:den>
                      </m:f>
                    </m:oMath>
                  </m:oMathPara>
                </a14:m>
                <a:endParaRPr lang="en-GB" sz="2000" b="0" dirty="0"/>
              </a:p>
            </p:txBody>
          </p:sp>
        </mc:Choice>
        <mc:Fallback xmlns="">
          <p:sp>
            <p:nvSpPr>
              <p:cNvPr id="25" name="Rectangle 24"/>
              <p:cNvSpPr>
                <a:spLocks noRot="1" noChangeAspect="1" noMove="1" noResize="1" noEditPoints="1" noAdjustHandles="1" noChangeArrowheads="1" noChangeShapeType="1" noTextEdit="1"/>
              </p:cNvSpPr>
              <p:nvPr/>
            </p:nvSpPr>
            <p:spPr>
              <a:xfrm>
                <a:off x="6206976" y="5429868"/>
                <a:ext cx="2076494" cy="687176"/>
              </a:xfrm>
              <a:prstGeom prst="rect">
                <a:avLst/>
              </a:prstGeom>
              <a:blipFill>
                <a:blip r:embed="rId11"/>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0686727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F</a:t>
            </a:r>
            <a:r>
              <a:rPr lang="en-US" sz="2800" i="0" kern="0" dirty="0" smtClean="0">
                <a:solidFill>
                  <a:srgbClr val="0033CC"/>
                </a:solidFill>
                <a:latin typeface="Calibri Light" panose="020F0302020204030204" pitchFamily="34" charset="0"/>
              </a:rPr>
              <a:t>or </a:t>
            </a:r>
            <a:r>
              <a:rPr lang="en-US" sz="2800" i="0" kern="0" dirty="0">
                <a:solidFill>
                  <a:srgbClr val="0033CC"/>
                </a:solidFill>
                <a:latin typeface="Calibri Light" panose="020F0302020204030204" pitchFamily="34" charset="0"/>
              </a:rPr>
              <a:t>optics </a:t>
            </a:r>
            <a:r>
              <a:rPr lang="en-US" sz="2800" i="0" kern="0" dirty="0" smtClean="0">
                <a:solidFill>
                  <a:srgbClr val="0033CC"/>
                </a:solidFill>
                <a:latin typeface="Calibri Light" panose="020F0302020204030204" pitchFamily="34" charset="0"/>
              </a:rPr>
              <a:t>calculation, usually the field or multipole component is given, together with the (magnetic) length: ex. from MAD-X</a:t>
            </a:r>
            <a:endParaRPr lang="en-US" sz="2800" b="0" i="0" kern="0" dirty="0" smtClean="0">
              <a:solidFill>
                <a:srgbClr val="FF0000"/>
              </a:solidFill>
              <a:latin typeface="Calibri Light" panose="020F0302020204030204" pitchFamily="34" charset="0"/>
            </a:endParaRPr>
          </a:p>
        </p:txBody>
      </p:sp>
      <p:sp>
        <p:nvSpPr>
          <p:cNvPr id="11" name="Text Box 36"/>
          <p:cNvSpPr txBox="1">
            <a:spLocks noChangeArrowheads="1"/>
          </p:cNvSpPr>
          <p:nvPr/>
        </p:nvSpPr>
        <p:spPr bwMode="auto">
          <a:xfrm>
            <a:off x="755576" y="1196752"/>
            <a:ext cx="8424936" cy="5632311"/>
          </a:xfrm>
          <a:prstGeom prst="rect">
            <a:avLst/>
          </a:prstGeom>
          <a:noFill/>
          <a:ln w="9525" algn="ctr">
            <a:noFill/>
            <a:miter lim="800000"/>
            <a:headEnd/>
            <a:tailEnd/>
          </a:ln>
        </p:spPr>
        <p:txBody>
          <a:bodyPr wrap="square">
            <a:spAutoFit/>
          </a:bodyPr>
          <a:lstStyle/>
          <a:p>
            <a:pPr eaLnBrk="0" hangingPunct="0"/>
            <a:r>
              <a:rPr lang="en-US" i="0" u="sng" dirty="0" smtClean="0">
                <a:latin typeface="Calibri Light" panose="020F0302020204030204" pitchFamily="34" charset="0"/>
                <a:ea typeface="ＭＳ Ｐゴシック" pitchFamily="34" charset="-128"/>
              </a:rPr>
              <a:t>Dipole</a:t>
            </a:r>
          </a:p>
          <a:p>
            <a:pPr eaLnBrk="0" hangingPunct="0"/>
            <a:r>
              <a:rPr lang="en-US" i="0" dirty="0" smtClean="0">
                <a:latin typeface="Calibri Light" panose="020F0302020204030204" pitchFamily="34" charset="0"/>
                <a:ea typeface="ＭＳ Ｐゴシック" pitchFamily="34" charset="-128"/>
              </a:rPr>
              <a:t>bend angle </a:t>
            </a:r>
            <a:r>
              <a:rPr lang="en-US" i="0" dirty="0" smtClean="0">
                <a:latin typeface="Symbol" panose="05050102010706020507" pitchFamily="18" charset="2"/>
                <a:ea typeface="ＭＳ Ｐゴシック" pitchFamily="34" charset="-128"/>
              </a:rPr>
              <a:t>a</a:t>
            </a:r>
            <a:r>
              <a:rPr lang="en-US" i="0" dirty="0" smtClean="0">
                <a:latin typeface="Calibri Light" panose="020F0302020204030204" pitchFamily="34" charset="0"/>
                <a:ea typeface="ＭＳ Ｐゴシック" pitchFamily="34" charset="-128"/>
              </a:rPr>
              <a:t> [rad] &amp; length L [m]</a:t>
            </a:r>
          </a:p>
          <a:p>
            <a:pPr eaLnBrk="0" hangingPunct="0"/>
            <a:r>
              <a:rPr lang="en-US" i="0" dirty="0" smtClean="0">
                <a:solidFill>
                  <a:srgbClr val="777777"/>
                </a:solidFill>
                <a:latin typeface="Calibri Light" panose="020F0302020204030204" pitchFamily="34" charset="0"/>
                <a:ea typeface="ＭＳ Ｐゴシック" pitchFamily="34" charset="-128"/>
              </a:rPr>
              <a:t>k</a:t>
            </a:r>
            <a:r>
              <a:rPr lang="en-US" i="0" baseline="-25000" dirty="0" smtClean="0">
                <a:solidFill>
                  <a:srgbClr val="777777"/>
                </a:solidFill>
                <a:latin typeface="Calibri Light" panose="020F0302020204030204" pitchFamily="34" charset="0"/>
                <a:ea typeface="ＭＳ Ｐゴシック" pitchFamily="34" charset="-128"/>
              </a:rPr>
              <a:t>0</a:t>
            </a:r>
            <a:r>
              <a:rPr lang="en-US" i="0" dirty="0" smtClean="0">
                <a:solidFill>
                  <a:srgbClr val="777777"/>
                </a:solidFill>
                <a:latin typeface="Calibri Light" panose="020F0302020204030204" pitchFamily="34" charset="0"/>
                <a:ea typeface="ＭＳ Ｐゴシック" pitchFamily="34" charset="-128"/>
              </a:rPr>
              <a:t> [1/m] &amp; length L [</a:t>
            </a:r>
            <a:r>
              <a:rPr lang="en-US" i="0" dirty="0">
                <a:solidFill>
                  <a:srgbClr val="777777"/>
                </a:solidFill>
                <a:latin typeface="Calibri Light" panose="020F0302020204030204" pitchFamily="34" charset="0"/>
                <a:ea typeface="ＭＳ Ｐゴシック" pitchFamily="34" charset="-128"/>
              </a:rPr>
              <a:t>m]	 obsolete</a:t>
            </a:r>
            <a:endParaRPr lang="en-US" i="0" dirty="0" smtClean="0">
              <a:solidFill>
                <a:srgbClr val="777777"/>
              </a:solidFill>
              <a:latin typeface="Calibri Light" panose="020F0302020204030204" pitchFamily="34" charset="0"/>
              <a:ea typeface="ＭＳ Ｐゴシック" pitchFamily="34" charset="-128"/>
            </a:endParaRPr>
          </a:p>
          <a:p>
            <a:pPr eaLnBrk="0" hangingPunct="0"/>
            <a:r>
              <a:rPr lang="en-US" i="0" dirty="0" smtClean="0">
                <a:solidFill>
                  <a:srgbClr val="777777"/>
                </a:solidFill>
                <a:latin typeface="Calibri Light" panose="020F0302020204030204" pitchFamily="34" charset="0"/>
                <a:ea typeface="ＭＳ Ｐゴシック" pitchFamily="34" charset="-128"/>
              </a:rPr>
              <a:t>	k</a:t>
            </a:r>
            <a:r>
              <a:rPr lang="en-US" i="0" baseline="-25000" dirty="0" smtClean="0">
                <a:solidFill>
                  <a:srgbClr val="777777"/>
                </a:solidFill>
                <a:latin typeface="Calibri Light" panose="020F0302020204030204" pitchFamily="34" charset="0"/>
                <a:ea typeface="ＭＳ Ｐゴシック" pitchFamily="34" charset="-128"/>
              </a:rPr>
              <a:t>0</a:t>
            </a:r>
            <a:r>
              <a:rPr lang="en-US" i="0" dirty="0" smtClean="0">
                <a:solidFill>
                  <a:srgbClr val="777777"/>
                </a:solidFill>
                <a:latin typeface="Calibri Light" panose="020F0302020204030204" pitchFamily="34" charset="0"/>
                <a:ea typeface="ＭＳ Ｐゴシック" pitchFamily="34" charset="-128"/>
              </a:rPr>
              <a:t> = B / (B</a:t>
            </a:r>
            <a:r>
              <a:rPr lang="en-US" i="0" dirty="0" smtClean="0">
                <a:solidFill>
                  <a:srgbClr val="777777"/>
                </a:solidFill>
                <a:latin typeface="Symbol" panose="05050102010706020507" pitchFamily="18" charset="2"/>
                <a:ea typeface="ＭＳ Ｐゴシック" pitchFamily="34" charset="-128"/>
              </a:rPr>
              <a:t>r</a:t>
            </a:r>
            <a:r>
              <a:rPr lang="en-US" i="0" dirty="0" smtClean="0">
                <a:solidFill>
                  <a:srgbClr val="777777"/>
                </a:solidFill>
                <a:latin typeface="Calibri Light" panose="020F0302020204030204" pitchFamily="34" charset="0"/>
                <a:ea typeface="ＭＳ Ｐゴシック" pitchFamily="34" charset="-128"/>
              </a:rPr>
              <a:t>)</a:t>
            </a:r>
            <a:r>
              <a:rPr lang="en-US" i="0" dirty="0">
                <a:solidFill>
                  <a:srgbClr val="777777"/>
                </a:solidFill>
                <a:latin typeface="Calibri Light" panose="020F0302020204030204" pitchFamily="34" charset="0"/>
                <a:ea typeface="ＭＳ Ｐゴシック" pitchFamily="34" charset="-128"/>
              </a:rPr>
              <a:t>		 B = B</a:t>
            </a:r>
            <a:r>
              <a:rPr lang="en-US" i="0" baseline="-25000" dirty="0">
                <a:solidFill>
                  <a:srgbClr val="777777"/>
                </a:solidFill>
                <a:latin typeface="Calibri Light" panose="020F0302020204030204" pitchFamily="34" charset="0"/>
                <a:ea typeface="ＭＳ Ｐゴシック" pitchFamily="34" charset="-128"/>
              </a:rPr>
              <a:t>1 </a:t>
            </a:r>
            <a:r>
              <a:rPr lang="en-US" i="0" dirty="0" smtClean="0">
                <a:solidFill>
                  <a:srgbClr val="777777"/>
                </a:solidFill>
                <a:latin typeface="Calibri Light" panose="020F0302020204030204" pitchFamily="34" charset="0"/>
                <a:ea typeface="ＭＳ Ｐゴシック" pitchFamily="34" charset="-128"/>
              </a:rPr>
              <a:t>	</a:t>
            </a:r>
          </a:p>
          <a:p>
            <a:pPr eaLnBrk="0" hangingPunct="0"/>
            <a:r>
              <a:rPr lang="en-US" i="0" dirty="0" smtClean="0">
                <a:solidFill>
                  <a:srgbClr val="777777"/>
                </a:solidFill>
                <a:latin typeface="Calibri Light" panose="020F0302020204030204" pitchFamily="34" charset="0"/>
                <a:ea typeface="ＭＳ Ｐゴシック" pitchFamily="34" charset="-128"/>
              </a:rPr>
              <a:t>				</a:t>
            </a:r>
            <a:r>
              <a:rPr lang="en-US" i="0" dirty="0">
                <a:solidFill>
                  <a:srgbClr val="777777"/>
                </a:solidFill>
                <a:latin typeface="Calibri Light" panose="020F0302020204030204" pitchFamily="34" charset="0"/>
                <a:ea typeface="ＭＳ Ｐゴシック" pitchFamily="34" charset="-128"/>
              </a:rPr>
              <a:t>		</a:t>
            </a:r>
            <a:endParaRPr lang="en-US" i="0" dirty="0" smtClean="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Quadrupole</a:t>
            </a:r>
          </a:p>
          <a:p>
            <a:pPr eaLnBrk="0" hangingPunct="0"/>
            <a:r>
              <a:rPr lang="en-US" i="0" dirty="0" smtClean="0">
                <a:latin typeface="Calibri Light" panose="020F0302020204030204" pitchFamily="34" charset="0"/>
                <a:ea typeface="ＭＳ Ｐゴシック" pitchFamily="34" charset="-128"/>
              </a:rPr>
              <a:t>quadrupole coefficient k</a:t>
            </a:r>
            <a:r>
              <a:rPr lang="en-US" i="0" baseline="-25000" dirty="0" smtClean="0">
                <a:latin typeface="Calibri Light" panose="020F0302020204030204" pitchFamily="34" charset="0"/>
                <a:ea typeface="ＭＳ Ｐゴシック" pitchFamily="34" charset="-128"/>
              </a:rPr>
              <a:t>1</a:t>
            </a:r>
            <a:r>
              <a:rPr lang="en-US" i="0" dirty="0" smtClean="0">
                <a:latin typeface="Calibri Light" panose="020F0302020204030204" pitchFamily="34" charset="0"/>
                <a:ea typeface="ＭＳ Ｐゴシック" pitchFamily="34" charset="-128"/>
              </a:rPr>
              <a:t> [1/m</a:t>
            </a:r>
            <a:r>
              <a:rPr lang="en-US" i="0" baseline="30000" dirty="0" smtClean="0">
                <a:latin typeface="Calibri Light" panose="020F0302020204030204" pitchFamily="34" charset="0"/>
                <a:ea typeface="ＭＳ Ｐゴシック" pitchFamily="34" charset="-128"/>
              </a:rPr>
              <a:t>2</a:t>
            </a:r>
            <a:r>
              <a:rPr lang="en-US" i="0" dirty="0" smtClean="0">
                <a:latin typeface="Calibri Light" panose="020F0302020204030204" pitchFamily="34" charset="0"/>
                <a:ea typeface="ＭＳ Ｐゴシック" pitchFamily="34" charset="-128"/>
              </a:rPr>
              <a:t>] × length L [m]</a:t>
            </a:r>
          </a:p>
          <a:p>
            <a:pPr eaLnBrk="0" hangingPunct="0"/>
            <a:r>
              <a:rPr lang="en-US" i="0" dirty="0" smtClean="0">
                <a:latin typeface="Calibri Light" panose="020F0302020204030204" pitchFamily="34" charset="0"/>
                <a:ea typeface="ＭＳ Ｐゴシック" pitchFamily="34" charset="-128"/>
              </a:rPr>
              <a:t>	k</a:t>
            </a:r>
            <a:r>
              <a:rPr lang="en-US" i="0" baseline="-25000" dirty="0" smtClean="0">
                <a:latin typeface="Calibri Light" panose="020F0302020204030204" pitchFamily="34" charset="0"/>
                <a:ea typeface="ＭＳ Ｐゴシック" pitchFamily="34" charset="-128"/>
              </a:rPr>
              <a:t>1</a:t>
            </a:r>
            <a:r>
              <a:rPr lang="en-US" i="0" dirty="0" smtClean="0">
                <a:latin typeface="Calibri Light" panose="020F0302020204030204" pitchFamily="34" charset="0"/>
                <a:ea typeface="ＭＳ Ｐゴシック" pitchFamily="34" charset="-128"/>
              </a:rPr>
              <a:t> = (</a:t>
            </a:r>
            <a:r>
              <a:rPr lang="en-US" i="0" dirty="0" err="1" smtClean="0">
                <a:latin typeface="Calibri Light" panose="020F0302020204030204" pitchFamily="34" charset="0"/>
              </a:rPr>
              <a:t>dB</a:t>
            </a:r>
            <a:r>
              <a:rPr lang="en-US" i="0" baseline="-25000" dirty="0" err="1" smtClean="0">
                <a:latin typeface="Calibri Light" panose="020F0302020204030204" pitchFamily="34" charset="0"/>
              </a:rPr>
              <a:t>y</a:t>
            </a:r>
            <a:r>
              <a:rPr lang="en-US" i="0" dirty="0" smtClean="0">
                <a:latin typeface="Calibri Light" panose="020F0302020204030204" pitchFamily="34" charset="0"/>
              </a:rPr>
              <a:t>/dx) </a:t>
            </a:r>
            <a:r>
              <a:rPr lang="en-US" i="0" dirty="0" smtClean="0">
                <a:latin typeface="Calibri Light" panose="020F0302020204030204" pitchFamily="34" charset="0"/>
                <a:ea typeface="ＭＳ Ｐゴシック" pitchFamily="34" charset="-128"/>
              </a:rPr>
              <a:t>/ (B</a:t>
            </a:r>
            <a:r>
              <a:rPr lang="en-US" i="0" dirty="0" smtClean="0">
                <a:latin typeface="Symbol" panose="05050102010706020507" pitchFamily="18" charset="2"/>
                <a:ea typeface="ＭＳ Ｐゴシック" pitchFamily="34" charset="-128"/>
              </a:rPr>
              <a:t>r</a:t>
            </a:r>
            <a:r>
              <a:rPr lang="en-US" i="0" dirty="0" smtClean="0">
                <a:latin typeface="Calibri Light" panose="020F0302020204030204" pitchFamily="34" charset="0"/>
                <a:ea typeface="ＭＳ Ｐゴシック" pitchFamily="34" charset="-128"/>
              </a:rPr>
              <a:t>)</a:t>
            </a:r>
          </a:p>
          <a:p>
            <a:pPr eaLnBrk="0" hangingPunct="0"/>
            <a:r>
              <a:rPr lang="en-US" i="0" dirty="0" smtClean="0">
                <a:latin typeface="Calibri Light" panose="020F0302020204030204" pitchFamily="34" charset="0"/>
                <a:ea typeface="ＭＳ Ｐゴシック" pitchFamily="34" charset="-128"/>
              </a:rPr>
              <a:t>				G </a:t>
            </a:r>
            <a:r>
              <a:rPr lang="en-US" i="0" dirty="0">
                <a:latin typeface="Calibri Light" panose="020F0302020204030204" pitchFamily="34" charset="0"/>
                <a:ea typeface="ＭＳ Ｐゴシック" pitchFamily="34" charset="-128"/>
              </a:rPr>
              <a:t>= </a:t>
            </a:r>
            <a:r>
              <a:rPr lang="en-US" i="0" dirty="0" err="1" smtClean="0">
                <a:latin typeface="Calibri Light" panose="020F0302020204030204" pitchFamily="34" charset="0"/>
              </a:rPr>
              <a:t>dB</a:t>
            </a:r>
            <a:r>
              <a:rPr lang="en-US" i="0" baseline="-25000" dirty="0" err="1" smtClean="0">
                <a:latin typeface="Calibri Light" panose="020F0302020204030204" pitchFamily="34" charset="0"/>
              </a:rPr>
              <a:t>y</a:t>
            </a:r>
            <a:r>
              <a:rPr lang="en-US" i="0" dirty="0" smtClean="0">
                <a:latin typeface="Calibri Light" panose="020F0302020204030204" pitchFamily="34" charset="0"/>
              </a:rPr>
              <a:t>/dx = B</a:t>
            </a:r>
            <a:r>
              <a:rPr lang="en-US" i="0" baseline="-25000" dirty="0" smtClean="0">
                <a:latin typeface="Calibri Light" panose="020F0302020204030204" pitchFamily="34" charset="0"/>
              </a:rPr>
              <a:t>2</a:t>
            </a:r>
            <a:r>
              <a:rPr lang="en-US" i="0" dirty="0" smtClean="0">
                <a:latin typeface="Calibri Light" panose="020F0302020204030204" pitchFamily="34" charset="0"/>
              </a:rPr>
              <a:t>/R</a:t>
            </a:r>
          </a:p>
          <a:p>
            <a:pPr eaLnBrk="0" hangingPunct="0"/>
            <a:endParaRPr lang="en-US" i="0" dirty="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Sextupole</a:t>
            </a:r>
            <a:endParaRPr lang="en-US" i="0" u="sng" dirty="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sextupole </a:t>
            </a:r>
            <a:r>
              <a:rPr lang="en-US" i="0" dirty="0">
                <a:latin typeface="Calibri Light" panose="020F0302020204030204" pitchFamily="34" charset="0"/>
                <a:ea typeface="ＭＳ Ｐゴシック" pitchFamily="34" charset="-128"/>
              </a:rPr>
              <a:t>coefficient </a:t>
            </a:r>
            <a:r>
              <a:rPr lang="en-US" i="0" dirty="0" smtClean="0">
                <a:latin typeface="Calibri Light" panose="020F0302020204030204" pitchFamily="34" charset="0"/>
                <a:ea typeface="ＭＳ Ｐゴシック" pitchFamily="34" charset="-128"/>
              </a:rPr>
              <a:t>k</a:t>
            </a:r>
            <a:r>
              <a:rPr lang="en-US" i="0" baseline="-25000" dirty="0" smtClean="0">
                <a:latin typeface="Calibri Light" panose="020F0302020204030204" pitchFamily="34" charset="0"/>
                <a:ea typeface="ＭＳ Ｐゴシック" pitchFamily="34" charset="-128"/>
              </a:rPr>
              <a:t>2</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a:t>
            </a:r>
            <a:r>
              <a:rPr lang="en-US" i="0" dirty="0" smtClean="0">
                <a:latin typeface="Calibri Light" panose="020F0302020204030204" pitchFamily="34" charset="0"/>
                <a:ea typeface="ＭＳ Ｐゴシック" pitchFamily="34" charset="-128"/>
              </a:rPr>
              <a:t>1/m</a:t>
            </a:r>
            <a:r>
              <a:rPr lang="en-US" i="0" baseline="30000" dirty="0" smtClean="0">
                <a:latin typeface="Calibri Light" panose="020F0302020204030204" pitchFamily="34" charset="0"/>
                <a:ea typeface="ＭＳ Ｐゴシック" pitchFamily="34" charset="-128"/>
              </a:rPr>
              <a:t>3</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length </a:t>
            </a:r>
            <a:r>
              <a:rPr lang="en-US" i="0" dirty="0">
                <a:latin typeface="Calibri Light" panose="020F0302020204030204" pitchFamily="34" charset="0"/>
                <a:ea typeface="ＭＳ Ｐゴシック" pitchFamily="34" charset="-128"/>
              </a:rPr>
              <a:t>L [m]</a:t>
            </a:r>
          </a:p>
          <a:p>
            <a:pPr eaLnBrk="0" hangingPunct="0"/>
            <a:r>
              <a:rPr lang="en-US" i="0" dirty="0" smtClean="0">
                <a:latin typeface="Calibri Light" panose="020F0302020204030204" pitchFamily="34" charset="0"/>
                <a:ea typeface="ＭＳ Ｐゴシック" pitchFamily="34" charset="-128"/>
              </a:rPr>
              <a:t>	k</a:t>
            </a:r>
            <a:r>
              <a:rPr lang="en-US" i="0" baseline="-25000" dirty="0" smtClean="0">
                <a:latin typeface="Calibri Light" panose="020F0302020204030204" pitchFamily="34" charset="0"/>
                <a:ea typeface="ＭＳ Ｐゴシック" pitchFamily="34" charset="-128"/>
              </a:rPr>
              <a:t>2</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rPr>
              <a:t>d</a:t>
            </a:r>
            <a:r>
              <a:rPr lang="en-US" i="0" baseline="30000" dirty="0" smtClean="0">
                <a:latin typeface="Calibri Light" panose="020F0302020204030204" pitchFamily="34" charset="0"/>
              </a:rPr>
              <a:t>2</a:t>
            </a:r>
            <a:r>
              <a:rPr lang="en-US" i="0" dirty="0" smtClean="0">
                <a:latin typeface="Calibri Light" panose="020F0302020204030204" pitchFamily="34" charset="0"/>
              </a:rPr>
              <a:t>B</a:t>
            </a:r>
            <a:r>
              <a:rPr lang="en-US" i="0" baseline="-25000" dirty="0" smtClean="0">
                <a:latin typeface="Calibri Light" panose="020F0302020204030204" pitchFamily="34" charset="0"/>
              </a:rPr>
              <a:t>y</a:t>
            </a:r>
            <a:r>
              <a:rPr lang="en-US" i="0" dirty="0" smtClean="0">
                <a:latin typeface="Calibri Light" panose="020F0302020204030204" pitchFamily="34" charset="0"/>
              </a:rPr>
              <a:t>/dx</a:t>
            </a:r>
            <a:r>
              <a:rPr lang="en-US" i="0" baseline="30000" dirty="0" smtClean="0">
                <a:latin typeface="Calibri Light" panose="020F0302020204030204" pitchFamily="34" charset="0"/>
              </a:rPr>
              <a:t>2</a:t>
            </a:r>
            <a:r>
              <a:rPr lang="en-US" i="0" dirty="0" smtClean="0">
                <a:latin typeface="Calibri Light" panose="020F0302020204030204" pitchFamily="34" charset="0"/>
              </a:rPr>
              <a:t>) </a:t>
            </a:r>
            <a:r>
              <a:rPr lang="en-US" i="0" dirty="0">
                <a:latin typeface="Calibri Light" panose="020F0302020204030204" pitchFamily="34" charset="0"/>
                <a:ea typeface="ＭＳ Ｐゴシック" pitchFamily="34" charset="-128"/>
              </a:rPr>
              <a:t>/ (B</a:t>
            </a:r>
            <a:r>
              <a:rPr lang="en-US" i="0" dirty="0">
                <a:latin typeface="Symbol" panose="05050102010706020507" pitchFamily="18" charset="2"/>
                <a:ea typeface="ＭＳ Ｐゴシック" pitchFamily="34" charset="-128"/>
              </a:rPr>
              <a:t>r</a:t>
            </a:r>
            <a:r>
              <a:rPr lang="en-US" i="0" dirty="0">
                <a:latin typeface="Calibri Light" panose="020F0302020204030204" pitchFamily="34" charset="0"/>
                <a:ea typeface="ＭＳ Ｐゴシック" pitchFamily="34" charset="-128"/>
              </a:rPr>
              <a:t>)</a:t>
            </a:r>
          </a:p>
          <a:p>
            <a:pPr eaLnBrk="0" hangingPunct="0"/>
            <a:r>
              <a:rPr lang="en-US" i="0" dirty="0" smtClean="0">
                <a:latin typeface="Calibri Light" panose="020F0302020204030204" pitchFamily="34" charset="0"/>
              </a:rPr>
              <a:t>				(d</a:t>
            </a:r>
            <a:r>
              <a:rPr lang="en-US" i="0" baseline="30000" dirty="0" smtClean="0">
                <a:latin typeface="Calibri Light" panose="020F0302020204030204" pitchFamily="34" charset="0"/>
              </a:rPr>
              <a:t>2</a:t>
            </a:r>
            <a:r>
              <a:rPr lang="en-US" i="0" dirty="0" smtClean="0">
                <a:latin typeface="Calibri Light" panose="020F0302020204030204" pitchFamily="34" charset="0"/>
              </a:rPr>
              <a:t>B</a:t>
            </a:r>
            <a:r>
              <a:rPr lang="en-US" i="0" baseline="-25000" dirty="0" smtClean="0">
                <a:latin typeface="Calibri Light" panose="020F0302020204030204" pitchFamily="34" charset="0"/>
              </a:rPr>
              <a:t>y</a:t>
            </a:r>
            <a:r>
              <a:rPr lang="en-US" i="0" dirty="0" smtClean="0">
                <a:latin typeface="Calibri Light" panose="020F0302020204030204" pitchFamily="34" charset="0"/>
              </a:rPr>
              <a:t>/dx</a:t>
            </a:r>
            <a:r>
              <a:rPr lang="en-US" i="0" baseline="30000" dirty="0" smtClean="0">
                <a:latin typeface="Calibri Light" panose="020F0302020204030204" pitchFamily="34" charset="0"/>
              </a:rPr>
              <a:t>2</a:t>
            </a:r>
            <a:r>
              <a:rPr lang="en-US" i="0" dirty="0" smtClean="0">
                <a:latin typeface="Calibri Light" panose="020F0302020204030204" pitchFamily="34" charset="0"/>
              </a:rPr>
              <a:t>)/2! = B</a:t>
            </a:r>
            <a:r>
              <a:rPr lang="en-US" i="0" baseline="-25000" dirty="0" smtClean="0">
                <a:latin typeface="Calibri Light" panose="020F0302020204030204" pitchFamily="34" charset="0"/>
              </a:rPr>
              <a:t>3</a:t>
            </a:r>
            <a:r>
              <a:rPr lang="en-US" i="0" dirty="0" smtClean="0">
                <a:latin typeface="Calibri Light" panose="020F0302020204030204" pitchFamily="34" charset="0"/>
              </a:rPr>
              <a:t>/R</a:t>
            </a:r>
            <a:r>
              <a:rPr lang="en-US" i="0" baseline="30000" dirty="0" smtClean="0">
                <a:latin typeface="Calibri Light" panose="020F0302020204030204" pitchFamily="34" charset="0"/>
              </a:rPr>
              <a:t>2</a:t>
            </a:r>
            <a:r>
              <a:rPr lang="en-US" i="0" dirty="0" smtClean="0">
                <a:latin typeface="Calibri Light" panose="020F0302020204030204" pitchFamily="34" charset="0"/>
              </a:rPr>
              <a:t> </a:t>
            </a:r>
          </a:p>
          <a:p>
            <a:pPr eaLnBrk="0" hangingPunct="0"/>
            <a:endParaRPr lang="en-US" i="0" dirty="0">
              <a:latin typeface="Calibri Light" panose="020F0302020204030204" pitchFamily="34" charset="0"/>
              <a:ea typeface="ＭＳ Ｐゴシック" pitchFamily="34" charset="-128"/>
            </a:endParaRPr>
          </a:p>
        </p:txBody>
      </p:sp>
      <p:pic>
        <p:nvPicPr>
          <p:cNvPr id="5" name="Picture 4"/>
          <p:cNvPicPr>
            <a:picLocks noChangeAspect="1"/>
          </p:cNvPicPr>
          <p:nvPr/>
        </p:nvPicPr>
        <p:blipFill>
          <a:blip r:embed="rId3">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37443233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Here is how to compute magnetic quantities from MAD-X entries, and vice versa</a:t>
            </a:r>
            <a:endParaRPr lang="en-US" sz="2800" b="0" i="0" kern="0" dirty="0" smtClean="0">
              <a:solidFill>
                <a:srgbClr val="0033CC"/>
              </a:solidFill>
              <a:latin typeface="Symbol" panose="05050102010706020507" pitchFamily="18" charset="2"/>
            </a:endParaRPr>
          </a:p>
        </p:txBody>
      </p:sp>
      <p:sp>
        <p:nvSpPr>
          <p:cNvPr id="4" name="TextBox 3"/>
          <p:cNvSpPr txBox="1"/>
          <p:nvPr/>
        </p:nvSpPr>
        <p:spPr>
          <a:xfrm>
            <a:off x="2411760" y="1249124"/>
            <a:ext cx="4320480" cy="1323439"/>
          </a:xfrm>
          <a:prstGeom prst="rect">
            <a:avLst/>
          </a:prstGeom>
          <a:solidFill>
            <a:srgbClr val="FFFFFF"/>
          </a:solidFill>
          <a:ln w="12700">
            <a:solidFill>
              <a:schemeClr val="tx1"/>
            </a:solidFill>
          </a:ln>
        </p:spPr>
        <p:txBody>
          <a:bodyPr wrap="square" rtlCol="0">
            <a:spAutoFit/>
          </a:bodyPr>
          <a:lstStyle/>
          <a:p>
            <a:r>
              <a:rPr lang="en-US" sz="1600" i="0" dirty="0" smtClean="0">
                <a:latin typeface="Courier New" panose="02070309020205020404" pitchFamily="49" charset="0"/>
                <a:cs typeface="Courier New" panose="02070309020205020404" pitchFamily="49" charset="0"/>
              </a:rPr>
              <a:t>BEAM</a:t>
            </a:r>
            <a:r>
              <a:rPr lang="en-US" sz="1600" i="0" dirty="0">
                <a:latin typeface="Courier New" panose="02070309020205020404" pitchFamily="49" charset="0"/>
                <a:cs typeface="Courier New" panose="02070309020205020404" pitchFamily="49" charset="0"/>
              </a:rPr>
              <a:t>, PARTICLE=ELECTRON,PC=</a:t>
            </a:r>
            <a:r>
              <a:rPr lang="en-US" sz="1600" i="0" dirty="0">
                <a:solidFill>
                  <a:srgbClr val="0033CC"/>
                </a:solidFill>
                <a:latin typeface="Courier New" panose="02070309020205020404" pitchFamily="49" charset="0"/>
                <a:cs typeface="Courier New" panose="02070309020205020404" pitchFamily="49" charset="0"/>
              </a:rPr>
              <a:t>3.0</a:t>
            </a:r>
            <a:r>
              <a:rPr lang="en-US" sz="1600" i="0" dirty="0">
                <a:latin typeface="Courier New" panose="02070309020205020404" pitchFamily="49" charset="0"/>
                <a:cs typeface="Courier New" panose="02070309020205020404" pitchFamily="49" charset="0"/>
              </a:rPr>
              <a:t>;     </a:t>
            </a:r>
          </a:p>
          <a:p>
            <a:r>
              <a:rPr lang="en-US" sz="1600" i="0" dirty="0" smtClean="0">
                <a:latin typeface="Courier New" panose="02070309020205020404" pitchFamily="49" charset="0"/>
                <a:cs typeface="Courier New" panose="02070309020205020404" pitchFamily="49" charset="0"/>
              </a:rPr>
              <a:t>DEGREE</a:t>
            </a:r>
            <a:r>
              <a:rPr lang="en-US" sz="1600" i="0" dirty="0">
                <a:latin typeface="Courier New" panose="02070309020205020404" pitchFamily="49" charset="0"/>
                <a:cs typeface="Courier New" panose="02070309020205020404" pitchFamily="49" charset="0"/>
              </a:rPr>
              <a:t>:=PI/180.0</a:t>
            </a:r>
            <a:r>
              <a:rPr lang="en-US" sz="1600" i="0" dirty="0" smtClean="0">
                <a:latin typeface="Courier New" panose="02070309020205020404" pitchFamily="49" charset="0"/>
                <a:cs typeface="Courier New" panose="02070309020205020404" pitchFamily="49" charset="0"/>
              </a:rPr>
              <a:t>;</a:t>
            </a:r>
            <a:endParaRPr lang="en-US" sz="1600" i="0" dirty="0">
              <a:latin typeface="Courier New" panose="02070309020205020404" pitchFamily="49" charset="0"/>
              <a:cs typeface="Courier New" panose="02070309020205020404" pitchFamily="49" charset="0"/>
            </a:endParaRPr>
          </a:p>
          <a:p>
            <a:r>
              <a:rPr lang="en-US" sz="1600" i="0" dirty="0" smtClean="0">
                <a:latin typeface="Courier New" panose="02070309020205020404" pitchFamily="49" charset="0"/>
                <a:cs typeface="Courier New" panose="02070309020205020404" pitchFamily="49" charset="0"/>
              </a:rPr>
              <a:t>QF</a:t>
            </a:r>
            <a:r>
              <a:rPr lang="en-US" sz="1600" i="0" dirty="0">
                <a:latin typeface="Courier New" panose="02070309020205020404" pitchFamily="49" charset="0"/>
                <a:cs typeface="Courier New" panose="02070309020205020404" pitchFamily="49" charset="0"/>
              </a:rPr>
              <a:t>: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a:t>
            </a:r>
            <a:endParaRPr lang="en-US" sz="1600" i="0" dirty="0" smtClean="0">
              <a:latin typeface="Courier New" panose="02070309020205020404" pitchFamily="49" charset="0"/>
              <a:cs typeface="Courier New" panose="02070309020205020404" pitchFamily="49" charset="0"/>
            </a:endParaRPr>
          </a:p>
          <a:p>
            <a:r>
              <a:rPr lang="en-US" sz="1600" i="0" dirty="0" smtClean="0">
                <a:latin typeface="Courier New" panose="02070309020205020404" pitchFamily="49" charset="0"/>
                <a:cs typeface="Courier New" panose="02070309020205020404" pitchFamily="49" charset="0"/>
              </a:rPr>
              <a:t>QD</a:t>
            </a:r>
            <a:r>
              <a:rPr lang="en-US" sz="1600" i="0" dirty="0">
                <a:latin typeface="Courier New" panose="02070309020205020404" pitchFamily="49" charset="0"/>
                <a:cs typeface="Courier New" panose="02070309020205020404" pitchFamily="49" charset="0"/>
              </a:rPr>
              <a:t>: QUADRUPOLE,L=1.0,K1=-0.2;      </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a:t>
            </a:r>
          </a:p>
        </p:txBody>
      </p:sp>
      <p:sp>
        <p:nvSpPr>
          <p:cNvPr id="5" name="TextBox 4"/>
          <p:cNvSpPr txBox="1"/>
          <p:nvPr/>
        </p:nvSpPr>
        <p:spPr>
          <a:xfrm>
            <a:off x="1403648" y="3068960"/>
            <a:ext cx="6768272" cy="3416320"/>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(B</a:t>
            </a:r>
            <a:r>
              <a:rPr lang="en-US" i="0" dirty="0" smtClean="0">
                <a:latin typeface="Symbol" panose="05050102010706020507" pitchFamily="18" charset="2"/>
              </a:rPr>
              <a:t>r</a:t>
            </a:r>
            <a:r>
              <a:rPr lang="en-US" i="0" dirty="0" smtClean="0">
                <a:latin typeface="Calibri Light" panose="020F0302020204030204" pitchFamily="34" charset="0"/>
              </a:rPr>
              <a:t>) = 10</a:t>
            </a:r>
            <a:r>
              <a:rPr lang="en-US" i="0" baseline="30000" dirty="0" smtClean="0">
                <a:latin typeface="Calibri Light" panose="020F0302020204030204" pitchFamily="34" charset="0"/>
              </a:rPr>
              <a:t>9</a:t>
            </a:r>
            <a:r>
              <a:rPr lang="en-US" i="0" dirty="0" smtClean="0">
                <a:latin typeface="Calibri Light" panose="020F0302020204030204" pitchFamily="34" charset="0"/>
              </a:rPr>
              <a:t>/c*PC = 10^9/299792485*3.0 = 10.01 Tm</a:t>
            </a:r>
          </a:p>
          <a:p>
            <a:endParaRPr lang="en-US" i="0" dirty="0" smtClean="0">
              <a:latin typeface="Calibri Light" panose="020F0302020204030204" pitchFamily="34" charset="0"/>
            </a:endParaRPr>
          </a:p>
          <a:p>
            <a:endParaRPr lang="en-US" i="0" dirty="0" smtClean="0">
              <a:latin typeface="Calibri Light" panose="020F0302020204030204" pitchFamily="34" charset="0"/>
            </a:endParaRPr>
          </a:p>
          <a:p>
            <a:r>
              <a:rPr lang="en-US" i="0" u="sng" dirty="0" smtClean="0">
                <a:latin typeface="Calibri Light" panose="020F0302020204030204" pitchFamily="34" charset="0"/>
              </a:rPr>
              <a:t>dipole</a:t>
            </a:r>
            <a:r>
              <a:rPr lang="en-US" i="0" dirty="0" smtClean="0">
                <a:latin typeface="Calibri Light" panose="020F0302020204030204" pitchFamily="34" charset="0"/>
              </a:rPr>
              <a:t> (SBEND)</a:t>
            </a:r>
          </a:p>
          <a:p>
            <a:r>
              <a:rPr lang="en-US" i="0" dirty="0" smtClean="0">
                <a:latin typeface="Calibri Light" panose="020F0302020204030204" pitchFamily="34" charset="0"/>
              </a:rPr>
              <a:t>B = |ANGLE|/L*(</a:t>
            </a:r>
            <a:r>
              <a:rPr lang="en-US" i="0" dirty="0">
                <a:latin typeface="Calibri Light" panose="020F0302020204030204" pitchFamily="34" charset="0"/>
              </a:rPr>
              <a:t>B</a:t>
            </a:r>
            <a:r>
              <a:rPr lang="en-US" i="0" dirty="0">
                <a:latin typeface="Symbol" panose="05050102010706020507" pitchFamily="18" charset="2"/>
              </a:rPr>
              <a:t>r</a:t>
            </a:r>
            <a:r>
              <a:rPr lang="en-US" i="0" dirty="0">
                <a:latin typeface="Calibri Light" panose="020F0302020204030204" pitchFamily="34" charset="0"/>
              </a:rPr>
              <a:t>) </a:t>
            </a:r>
            <a:r>
              <a:rPr lang="en-US" i="0" dirty="0" smtClean="0">
                <a:latin typeface="Calibri Light" panose="020F0302020204030204" pitchFamily="34" charset="0"/>
              </a:rPr>
              <a:t>= (15*pi/180)/1.0*10.01 = 2.62 T</a:t>
            </a:r>
          </a:p>
          <a:p>
            <a:endParaRPr lang="en-US" i="0" dirty="0" smtClean="0">
              <a:latin typeface="Calibri Light" panose="020F0302020204030204" pitchFamily="34" charset="0"/>
            </a:endParaRPr>
          </a:p>
          <a:p>
            <a:endParaRPr lang="en-US" i="0" dirty="0" smtClean="0">
              <a:latin typeface="Calibri Light" panose="020F0302020204030204" pitchFamily="34" charset="0"/>
            </a:endParaRPr>
          </a:p>
          <a:p>
            <a:r>
              <a:rPr lang="en-US" i="0" u="sng" dirty="0" smtClean="0">
                <a:latin typeface="Calibri Light" panose="020F0302020204030204" pitchFamily="34" charset="0"/>
              </a:rPr>
              <a:t>quadrupole</a:t>
            </a:r>
          </a:p>
          <a:p>
            <a:r>
              <a:rPr lang="en-US" i="0" dirty="0" smtClean="0">
                <a:latin typeface="Calibri Light" panose="020F0302020204030204" pitchFamily="34" charset="0"/>
              </a:rPr>
              <a:t>G = |K1|*(</a:t>
            </a:r>
            <a:r>
              <a:rPr lang="en-US" i="0" dirty="0">
                <a:latin typeface="Calibri Light" panose="020F0302020204030204" pitchFamily="34" charset="0"/>
              </a:rPr>
              <a:t>B</a:t>
            </a:r>
            <a:r>
              <a:rPr lang="en-US" i="0" dirty="0">
                <a:latin typeface="Symbol" panose="05050102010706020507" pitchFamily="18" charset="2"/>
              </a:rPr>
              <a:t>r</a:t>
            </a:r>
            <a:r>
              <a:rPr lang="en-US" i="0" dirty="0" smtClean="0">
                <a:latin typeface="Calibri Light" panose="020F0302020204030204" pitchFamily="34" charset="0"/>
              </a:rPr>
              <a:t>) = 0.2*10.01 = 2.00 T/m</a:t>
            </a:r>
          </a:p>
        </p:txBody>
      </p:sp>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rot="964680">
            <a:off x="7912692" y="766938"/>
            <a:ext cx="706600" cy="1113228"/>
          </a:xfrm>
          <a:prstGeom prst="rect">
            <a:avLst/>
          </a:prstGeom>
        </p:spPr>
      </p:pic>
    </p:spTree>
    <p:extLst>
      <p:ext uri="{BB962C8B-B14F-4D97-AF65-F5344CB8AC3E}">
        <p14:creationId xmlns:p14="http://schemas.microsoft.com/office/powerpoint/2010/main" val="42614696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 harmonic decomposition is </a:t>
            </a:r>
            <a:r>
              <a:rPr lang="en-US" sz="2800" i="0" kern="0" dirty="0" smtClean="0">
                <a:solidFill>
                  <a:srgbClr val="0033CC"/>
                </a:solidFill>
                <a:latin typeface="Calibri Light" panose="020F0302020204030204" pitchFamily="34" charset="0"/>
              </a:rPr>
              <a:t>used also to describe </a:t>
            </a:r>
            <a:r>
              <a:rPr lang="en-US" sz="2800" i="0" kern="0" dirty="0">
                <a:solidFill>
                  <a:srgbClr val="0033CC"/>
                </a:solidFill>
                <a:latin typeface="Calibri Light" panose="020F0302020204030204" pitchFamily="34" charset="0"/>
              </a:rPr>
              <a:t>the field </a:t>
            </a:r>
            <a:r>
              <a:rPr lang="en-US" sz="2800" i="0" kern="0" dirty="0" smtClean="0">
                <a:solidFill>
                  <a:srgbClr val="0033CC"/>
                </a:solidFill>
                <a:latin typeface="Calibri Light" panose="020F0302020204030204" pitchFamily="34" charset="0"/>
              </a:rPr>
              <a:t>quality (or field homogeneity), that is, the deviations </a:t>
            </a:r>
            <a:r>
              <a:rPr lang="en-US" sz="2800" i="0" kern="0" dirty="0">
                <a:solidFill>
                  <a:srgbClr val="0033CC"/>
                </a:solidFill>
                <a:latin typeface="Calibri Light" panose="020F0302020204030204" pitchFamily="34" charset="0"/>
              </a:rPr>
              <a:t>of the actual B </a:t>
            </a:r>
            <a:r>
              <a:rPr lang="en-US" sz="2800" i="0" kern="0" dirty="0" smtClean="0">
                <a:solidFill>
                  <a:srgbClr val="0033CC"/>
                </a:solidFill>
                <a:latin typeface="Calibri Light" panose="020F0302020204030204" pitchFamily="34" charset="0"/>
              </a:rPr>
              <a:t>with respect to </a:t>
            </a:r>
            <a:r>
              <a:rPr lang="en-US" sz="2800" i="0" kern="0" dirty="0">
                <a:solidFill>
                  <a:srgbClr val="0033CC"/>
                </a:solidFill>
                <a:latin typeface="Calibri Light" panose="020F0302020204030204" pitchFamily="34" charset="0"/>
              </a:rPr>
              <a:t>the ideal </a:t>
            </a:r>
            <a:r>
              <a:rPr lang="en-US" sz="2800" i="0" kern="0" dirty="0" smtClean="0">
                <a:solidFill>
                  <a:srgbClr val="0033CC"/>
                </a:solidFill>
                <a:latin typeface="Calibri Light" panose="020F0302020204030204" pitchFamily="34" charset="0"/>
              </a:rPr>
              <a:t>one</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5220072" y="2210545"/>
                <a:ext cx="2376264" cy="4374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rPr>
                            <m:t>1</m:t>
                          </m:r>
                        </m:sub>
                      </m:sSub>
                      <m:acc>
                        <m:accPr>
                          <m:chr m:val="⃗"/>
                          <m:ctrlPr>
                            <a:rPr lang="en-GB" sz="2000" b="0" i="1">
                              <a:latin typeface="Cambria Math" panose="02040503050406030204" pitchFamily="18" charset="0"/>
                            </a:rPr>
                          </m:ctrlPr>
                        </m:accPr>
                        <m:e>
                          <m:r>
                            <a:rPr lang="en-GB" sz="2000" b="0" i="1" smtClean="0">
                              <a:latin typeface="Cambria Math" panose="02040503050406030204" pitchFamily="18" charset="0"/>
                            </a:rPr>
                            <m:t>𝑗</m:t>
                          </m:r>
                        </m:e>
                      </m:acc>
                    </m:oMath>
                  </m:oMathPara>
                </a14:m>
                <a:endParaRPr lang="en-GB" sz="2000" b="0" dirty="0"/>
              </a:p>
            </p:txBody>
          </p:sp>
        </mc:Choice>
        <mc:Fallback xmlns="">
          <p:sp>
            <p:nvSpPr>
              <p:cNvPr id="5" name="Rectangle 4"/>
              <p:cNvSpPr>
                <a:spLocks noRot="1" noChangeAspect="1" noMove="1" noResize="1" noEditPoints="1" noAdjustHandles="1" noChangeArrowheads="1" noChangeShapeType="1" noTextEdit="1"/>
              </p:cNvSpPr>
              <p:nvPr/>
            </p:nvSpPr>
            <p:spPr>
              <a:xfrm>
                <a:off x="5220072" y="2210545"/>
                <a:ext cx="2376264" cy="437492"/>
              </a:xfrm>
              <a:prstGeom prst="rect">
                <a:avLst/>
              </a:prstGeom>
              <a:blipFill rotWithShape="0">
                <a:blip r:embed="rId3"/>
                <a:stretch>
                  <a:fillRect t="-704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79512" y="3937434"/>
                <a:ext cx="9145016" cy="114775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2</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2</m:t>
                                  </m:r>
                                </m:sub>
                              </m:sSub>
                            </m:e>
                          </m:d>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8" name="Rectangle 7"/>
              <p:cNvSpPr>
                <a:spLocks noRot="1" noChangeAspect="1" noMove="1" noResize="1" noEditPoints="1" noAdjustHandles="1" noChangeArrowheads="1" noChangeShapeType="1" noTextEdit="1"/>
              </p:cNvSpPr>
              <p:nvPr/>
            </p:nvSpPr>
            <p:spPr>
              <a:xfrm>
                <a:off x="179512" y="3937434"/>
                <a:ext cx="9145016" cy="1147750"/>
              </a:xfrm>
              <a:prstGeom prst="rect">
                <a:avLst/>
              </a:prstGeom>
              <a:blipFill rotWithShape="0">
                <a:blip r:embed="rId4"/>
                <a:stretch>
                  <a:fillRect/>
                </a:stretch>
              </a:blipFill>
            </p:spPr>
            <p:txBody>
              <a:bodyPr/>
              <a:lstStyle/>
              <a:p>
                <a:r>
                  <a:rPr lang="en-GB">
                    <a:noFill/>
                  </a:rPr>
                  <a:t> </a:t>
                </a:r>
              </a:p>
            </p:txBody>
          </p:sp>
        </mc:Fallback>
      </mc:AlternateContent>
      <p:sp>
        <p:nvSpPr>
          <p:cNvPr id="9" name="TextBox 8"/>
          <p:cNvSpPr txBox="1"/>
          <p:nvPr/>
        </p:nvSpPr>
        <p:spPr>
          <a:xfrm>
            <a:off x="1902346" y="155679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(normal) dipole</a:t>
            </a:r>
          </a:p>
        </p:txBody>
      </p:sp>
      <mc:AlternateContent xmlns:mc="http://schemas.openxmlformats.org/markup-compatibility/2006" xmlns:a14="http://schemas.microsoft.com/office/drawing/2010/main">
        <mc:Choice Requires="a14">
          <p:sp>
            <p:nvSpPr>
              <p:cNvPr id="11" name="Rectangle 10"/>
              <p:cNvSpPr/>
              <p:nvPr/>
            </p:nvSpPr>
            <p:spPr>
              <a:xfrm>
                <a:off x="467544" y="5660490"/>
                <a:ext cx="881182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𝐴</m:t>
                              </m:r>
                            </m:e>
                            <m:sub>
                              <m:r>
                                <a:rPr lang="en-GB" sz="2000" b="0" i="1" smtClean="0">
                                  <a:latin typeface="Cambria Math" panose="02040503050406030204" pitchFamily="18" charset="0"/>
                                </a:rPr>
                                <m:t>1</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467544" y="5660490"/>
                <a:ext cx="8811822" cy="720838"/>
              </a:xfrm>
              <a:prstGeom prst="rect">
                <a:avLst/>
              </a:prstGeom>
              <a:blipFill rotWithShape="0">
                <a:blip r:embed="rId5"/>
                <a:stretch>
                  <a:fillRect/>
                </a:stretch>
              </a:blipFill>
            </p:spPr>
            <p:txBody>
              <a:bodyPr/>
              <a:lstStyle/>
              <a:p>
                <a:r>
                  <a:rPr lang="en-GB">
                    <a:noFill/>
                  </a:rPr>
                  <a:t> </a:t>
                </a:r>
              </a:p>
            </p:txBody>
          </p:sp>
        </mc:Fallback>
      </mc:AlternateContent>
      <p:grpSp>
        <p:nvGrpSpPr>
          <p:cNvPr id="3" name="Group 2"/>
          <p:cNvGrpSpPr/>
          <p:nvPr/>
        </p:nvGrpSpPr>
        <p:grpSpPr>
          <a:xfrm>
            <a:off x="2267744" y="1999764"/>
            <a:ext cx="2347692" cy="2088232"/>
            <a:chOff x="2267744" y="1710393"/>
            <a:chExt cx="2347692" cy="2088232"/>
          </a:xfrm>
        </p:grpSpPr>
        <p:pic>
          <p:nvPicPr>
            <p:cNvPr id="10" name="Picture 9"/>
            <p:cNvPicPr>
              <a:picLocks noChangeAspect="1"/>
            </p:cNvPicPr>
            <p:nvPr/>
          </p:nvPicPr>
          <p:blipFill rotWithShape="1">
            <a:blip r:embed="rId6"/>
            <a:srcRect l="6363" t="9298" r="5000" b="2041"/>
            <a:stretch/>
          </p:blipFill>
          <p:spPr>
            <a:xfrm>
              <a:off x="2267744" y="1710393"/>
              <a:ext cx="1800200" cy="1800201"/>
            </a:xfrm>
            <a:prstGeom prst="rect">
              <a:avLst/>
            </a:prstGeom>
          </p:spPr>
        </p:pic>
        <p:sp>
          <p:nvSpPr>
            <p:cNvPr id="14" name="Rectangle 13"/>
            <p:cNvSpPr/>
            <p:nvPr/>
          </p:nvSpPr>
          <p:spPr bwMode="auto">
            <a:xfrm>
              <a:off x="4039372" y="1710393"/>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pic>
        <p:nvPicPr>
          <p:cNvPr id="13" name="Picture 12"/>
          <p:cNvPicPr>
            <a:picLocks noChangeAspect="1"/>
          </p:cNvPicPr>
          <p:nvPr/>
        </p:nvPicPr>
        <p:blipFill>
          <a:blip r:embed="rId7">
            <a:clrChange>
              <a:clrFrom>
                <a:srgbClr val="FFFFFF"/>
              </a:clrFrom>
              <a:clrTo>
                <a:srgbClr val="FFFFFF">
                  <a:alpha val="0"/>
                </a:srgbClr>
              </a:clrTo>
            </a:clrChange>
          </a:blip>
          <a:stretch>
            <a:fillRect/>
          </a:stretch>
        </p:blipFill>
        <p:spPr>
          <a:xfrm rot="964680">
            <a:off x="8051414" y="1125181"/>
            <a:ext cx="706600" cy="1113228"/>
          </a:xfrm>
          <a:prstGeom prst="rect">
            <a:avLst/>
          </a:prstGeom>
        </p:spPr>
      </p:pic>
    </p:spTree>
    <p:extLst>
      <p:ext uri="{BB962C8B-B14F-4D97-AF65-F5344CB8AC3E}">
        <p14:creationId xmlns:p14="http://schemas.microsoft.com/office/powerpoint/2010/main" val="3748680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5687" t="9298" r="5688" b="2050"/>
          <a:stretch/>
        </p:blipFill>
        <p:spPr>
          <a:xfrm>
            <a:off x="2231840" y="1701008"/>
            <a:ext cx="1800000" cy="1800000"/>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same expression can be written for a quadrupole</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1" name="Rectangle 10"/>
              <p:cNvSpPr/>
              <p:nvPr/>
            </p:nvSpPr>
            <p:spPr>
              <a:xfrm>
                <a:off x="1664834" y="5732498"/>
                <a:ext cx="737166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4</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4</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1664834" y="5732498"/>
                <a:ext cx="7371662" cy="720838"/>
              </a:xfrm>
              <a:prstGeom prst="rect">
                <a:avLst/>
              </a:prstGeom>
              <a:blipFill rotWithShape="0">
                <a:blip r:embed="rId4"/>
                <a:stretch>
                  <a:fillRect/>
                </a:stretch>
              </a:blipFill>
            </p:spPr>
            <p:txBody>
              <a:bodyPr/>
              <a:lstStyle/>
              <a:p>
                <a:r>
                  <a:rPr lang="en-GB">
                    <a:noFill/>
                  </a:rPr>
                  <a:t> </a:t>
                </a:r>
              </a:p>
            </p:txBody>
          </p:sp>
        </mc:Fallback>
      </mc:AlternateContent>
      <p:sp>
        <p:nvSpPr>
          <p:cNvPr id="13" name="TextBox 12"/>
          <p:cNvSpPr txBox="1"/>
          <p:nvPr/>
        </p:nvSpPr>
        <p:spPr>
          <a:xfrm>
            <a:off x="1907704" y="125803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(normal) quadrupole</a:t>
            </a:r>
          </a:p>
        </p:txBody>
      </p:sp>
      <mc:AlternateContent xmlns:mc="http://schemas.openxmlformats.org/markup-compatibility/2006" xmlns:a14="http://schemas.microsoft.com/office/drawing/2010/main">
        <mc:Choice Requires="a14">
          <p:sp>
            <p:nvSpPr>
              <p:cNvPr id="14" name="Rectangle 13"/>
              <p:cNvSpPr/>
              <p:nvPr/>
            </p:nvSpPr>
            <p:spPr>
              <a:xfrm>
                <a:off x="5220072" y="2210545"/>
                <a:ext cx="3168352" cy="69506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a:latin typeface="Cambria Math" panose="02040503050406030204" pitchFamily="18" charset="0"/>
                            </a:rPr>
                            <m:t>2</m:t>
                          </m:r>
                        </m:sub>
                      </m:sSub>
                      <m:d>
                        <m:dPr>
                          <m:begChr m:val="["/>
                          <m:endChr m:val="]"/>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acc>
                            <m:accPr>
                              <m:chr m:val="⃗"/>
                              <m:ctrlPr>
                                <a:rPr lang="en-GB" sz="2000" b="0" i="1">
                                  <a:latin typeface="Cambria Math" panose="02040503050406030204" pitchFamily="18" charset="0"/>
                                </a:rPr>
                              </m:ctrlPr>
                            </m:accPr>
                            <m:e>
                              <m:r>
                                <a:rPr lang="en-GB" sz="2000" b="0">
                                  <a:latin typeface="Cambria Math" panose="02040503050406030204" pitchFamily="18" charset="0"/>
                                </a:rPr>
                                <m:t>𝑗</m:t>
                              </m:r>
                            </m:e>
                          </m:acc>
                          <m:r>
                            <a:rPr lang="en-GB" sz="2000" b="0" i="1" smtClean="0">
                              <a:latin typeface="Cambria Math" panose="02040503050406030204" pitchFamily="18" charset="0"/>
                            </a:rPr>
                            <m:t>+</m:t>
                          </m:r>
                          <m:r>
                            <a:rPr lang="en-GB" sz="2000" b="0" i="1" smtClean="0">
                              <a:latin typeface="Cambria Math" panose="02040503050406030204" pitchFamily="18" charset="0"/>
                            </a:rPr>
                            <m:t>𝑦</m:t>
                          </m:r>
                          <m:acc>
                            <m:accPr>
                              <m:chr m:val="⃗"/>
                              <m:ctrlPr>
                                <a:rPr lang="en-GB" sz="2000" b="0" i="1">
                                  <a:latin typeface="Cambria Math" panose="02040503050406030204" pitchFamily="18" charset="0"/>
                                </a:rPr>
                              </m:ctrlPr>
                            </m:accPr>
                            <m:e>
                              <m:r>
                                <a:rPr lang="en-GB" sz="2000" b="0">
                                  <a:latin typeface="Cambria Math" panose="02040503050406030204" pitchFamily="18" charset="0"/>
                                </a:rPr>
                                <m:t>𝑖</m:t>
                              </m:r>
                            </m:e>
                          </m:acc>
                        </m:e>
                      </m:d>
                      <m:f>
                        <m:fPr>
                          <m:ctrlPr>
                            <a:rPr lang="en-GB" sz="2000" b="0" i="1">
                              <a:latin typeface="Cambria Math" panose="02040503050406030204" pitchFamily="18" charset="0"/>
                            </a:rPr>
                          </m:ctrlPr>
                        </m:fPr>
                        <m:num>
                          <m:r>
                            <a:rPr lang="en-GB" sz="2000" b="0" i="1" smtClean="0">
                              <a:latin typeface="Cambria Math" panose="02040503050406030204" pitchFamily="18" charset="0"/>
                            </a:rPr>
                            <m:t>1</m:t>
                          </m:r>
                        </m:num>
                        <m:den>
                          <m:r>
                            <a:rPr lang="en-GB" sz="2000" b="0">
                              <a:latin typeface="Cambria Math" panose="02040503050406030204" pitchFamily="18" charset="0"/>
                            </a:rPr>
                            <m:t>𝑅</m:t>
                          </m:r>
                        </m:den>
                      </m:f>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5220072" y="2210545"/>
                <a:ext cx="3168352" cy="69506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755576" y="4140000"/>
                <a:ext cx="9145016" cy="11092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𝑧</m:t>
                          </m:r>
                        </m:num>
                        <m:den>
                          <m:r>
                            <a:rPr lang="en-GB" sz="2000" b="0" i="1" smtClean="0">
                              <a:latin typeface="Cambria Math" panose="02040503050406030204" pitchFamily="18" charset="0"/>
                            </a:rPr>
                            <m:t>𝑅</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2</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a:latin typeface="Cambria Math" panose="02040503050406030204" pitchFamily="18" charset="0"/>
                                    </a:rPr>
                                    <m:t>𝑧</m:t>
                                  </m:r>
                                </m:num>
                                <m:den>
                                  <m:r>
                                    <a:rPr lang="en-GB" sz="2000" b="0">
                                      <a:latin typeface="Cambria Math" panose="02040503050406030204" pitchFamily="18" charset="0"/>
                                    </a:rPr>
                                    <m:t>𝑅</m:t>
                                  </m:r>
                                </m:den>
                              </m:f>
                            </m:e>
                          </m:d>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755576" y="4140000"/>
                <a:ext cx="9145016" cy="1109214"/>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7952693" y="480738"/>
            <a:ext cx="706600" cy="1113228"/>
          </a:xfrm>
          <a:prstGeom prst="rect">
            <a:avLst/>
          </a:prstGeom>
        </p:spPr>
      </p:pic>
    </p:spTree>
    <p:extLst>
      <p:ext uri="{BB962C8B-B14F-4D97-AF65-F5344CB8AC3E}">
        <p14:creationId xmlns:p14="http://schemas.microsoft.com/office/powerpoint/2010/main" val="1871836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t>
            </a:r>
            <a:r>
              <a:rPr lang="en-US" sz="2800" kern="0" dirty="0" smtClean="0">
                <a:solidFill>
                  <a:srgbClr val="0033CC"/>
                </a:solidFill>
                <a:latin typeface="Calibri Light" panose="020F0302020204030204" pitchFamily="34" charset="0"/>
              </a:rPr>
              <a:t>allowed </a:t>
            </a:r>
            <a:r>
              <a:rPr lang="en-US" sz="2800" i="0" kern="0" dirty="0" smtClean="0">
                <a:solidFill>
                  <a:srgbClr val="0033CC"/>
                </a:solidFill>
                <a:latin typeface="Calibri Light" panose="020F0302020204030204" pitchFamily="34" charset="0"/>
              </a:rPr>
              <a:t>/</a:t>
            </a:r>
            <a:r>
              <a:rPr lang="en-US" sz="2800" kern="0" dirty="0" smtClean="0">
                <a:solidFill>
                  <a:srgbClr val="0033CC"/>
                </a:solidFill>
                <a:latin typeface="Calibri Light" panose="020F0302020204030204" pitchFamily="34" charset="0"/>
              </a:rPr>
              <a:t> not-allowed </a:t>
            </a:r>
            <a:r>
              <a:rPr lang="en-US" sz="2800" i="0" kern="0" dirty="0" smtClean="0">
                <a:solidFill>
                  <a:srgbClr val="0033CC"/>
                </a:solidFill>
                <a:latin typeface="Calibri Light" panose="020F0302020204030204" pitchFamily="34" charset="0"/>
              </a:rPr>
              <a:t>harmonics refer to some terms that shall / shall not cancel out thanks to design symmetries</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1196752"/>
            <a:ext cx="8640960" cy="5632311"/>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	</a:t>
            </a:r>
            <a:r>
              <a:rPr lang="en-US" i="0" u="sng" dirty="0" smtClean="0">
                <a:latin typeface="Calibri Light" panose="020F0302020204030204" pitchFamily="34" charset="0"/>
              </a:rPr>
              <a:t>fully symmetric dipoles</a:t>
            </a:r>
            <a:endParaRPr lang="en-US" i="0" dirty="0" smtClean="0">
              <a:latin typeface="Calibri Light" panose="020F0302020204030204" pitchFamily="34" charset="0"/>
            </a:endParaRPr>
          </a:p>
          <a:p>
            <a:r>
              <a:rPr lang="en-US" i="0" dirty="0" smtClean="0">
                <a:latin typeface="Calibri Light" panose="020F0302020204030204" pitchFamily="34" charset="0"/>
              </a:rPr>
              <a:t>	allowed: B</a:t>
            </a:r>
            <a:r>
              <a:rPr lang="en-US" i="0" baseline="-25000" dirty="0" smtClean="0">
                <a:latin typeface="Calibri Light" panose="020F0302020204030204" pitchFamily="34" charset="0"/>
              </a:rPr>
              <a:t>1</a:t>
            </a:r>
            <a:r>
              <a:rPr lang="en-US" i="0" dirty="0" smtClean="0">
                <a:latin typeface="Calibri Light" panose="020F0302020204030204" pitchFamily="34" charset="0"/>
              </a:rPr>
              <a:t>, b</a:t>
            </a:r>
            <a:r>
              <a:rPr lang="en-US" i="0" baseline="-25000" dirty="0" smtClean="0">
                <a:latin typeface="Calibri Light" panose="020F0302020204030204" pitchFamily="34" charset="0"/>
              </a:rPr>
              <a:t>3</a:t>
            </a:r>
            <a:r>
              <a:rPr lang="en-US" i="0" dirty="0" smtClean="0">
                <a:latin typeface="Calibri Light" panose="020F0302020204030204" pitchFamily="34" charset="0"/>
              </a:rPr>
              <a:t>, b</a:t>
            </a:r>
            <a:r>
              <a:rPr lang="en-US" i="0" baseline="-25000" dirty="0" smtClean="0">
                <a:latin typeface="Calibri Light" panose="020F0302020204030204" pitchFamily="34" charset="0"/>
              </a:rPr>
              <a:t>5</a:t>
            </a:r>
            <a:r>
              <a:rPr lang="en-US" i="0" dirty="0" smtClean="0">
                <a:latin typeface="Calibri Light" panose="020F0302020204030204" pitchFamily="34" charset="0"/>
              </a:rPr>
              <a:t>, b</a:t>
            </a:r>
            <a:r>
              <a:rPr lang="en-US" i="0" baseline="-25000" dirty="0" smtClean="0">
                <a:latin typeface="Calibri Light" panose="020F0302020204030204" pitchFamily="34" charset="0"/>
              </a:rPr>
              <a:t>7</a:t>
            </a:r>
            <a:r>
              <a:rPr lang="en-US" i="0" dirty="0" smtClean="0">
                <a:latin typeface="Calibri Light" panose="020F0302020204030204" pitchFamily="34" charset="0"/>
              </a:rPr>
              <a:t>, b</a:t>
            </a:r>
            <a:r>
              <a:rPr lang="en-US" i="0" baseline="-25000" dirty="0" smtClean="0">
                <a:latin typeface="Calibri Light" panose="020F0302020204030204" pitchFamily="34" charset="0"/>
              </a:rPr>
              <a:t>9</a:t>
            </a:r>
            <a:r>
              <a:rPr lang="en-US" i="0" dirty="0" smtClean="0">
                <a:latin typeface="Calibri Light" panose="020F0302020204030204" pitchFamily="34" charset="0"/>
              </a:rPr>
              <a:t>, etc.</a:t>
            </a:r>
          </a:p>
          <a:p>
            <a:r>
              <a:rPr lang="en-US" i="0" dirty="0" smtClean="0">
                <a:latin typeface="Calibri Light" panose="020F0302020204030204" pitchFamily="34" charset="0"/>
              </a:rPr>
              <a:t>	not-allowed: all the others</a:t>
            </a:r>
          </a:p>
          <a:p>
            <a:endParaRPr lang="en-US" sz="2000" i="0" dirty="0" smtClean="0">
              <a:latin typeface="Calibri Light" panose="020F0302020204030204" pitchFamily="34" charset="0"/>
            </a:endParaRPr>
          </a:p>
          <a:p>
            <a:r>
              <a:rPr lang="en-US" i="0" dirty="0" smtClean="0">
                <a:latin typeface="Calibri Light" panose="020F0302020204030204" pitchFamily="34" charset="0"/>
              </a:rPr>
              <a:t>				</a:t>
            </a:r>
            <a:r>
              <a:rPr lang="en-US" i="0" u="sng" dirty="0" smtClean="0">
                <a:latin typeface="Calibri Light" panose="020F0302020204030204" pitchFamily="34" charset="0"/>
              </a:rPr>
              <a:t>half symmetric dipoles</a:t>
            </a:r>
            <a:endParaRPr lang="en-US" i="0" dirty="0">
              <a:latin typeface="Calibri Light" panose="020F0302020204030204" pitchFamily="34" charset="0"/>
            </a:endParaRPr>
          </a:p>
          <a:p>
            <a:r>
              <a:rPr lang="en-US" i="0" dirty="0" smtClean="0">
                <a:latin typeface="Calibri Light" panose="020F0302020204030204" pitchFamily="34" charset="0"/>
              </a:rPr>
              <a:t>				allowed</a:t>
            </a:r>
            <a:r>
              <a:rPr lang="en-US" i="0" dirty="0">
                <a:latin typeface="Calibri Light" panose="020F0302020204030204" pitchFamily="34" charset="0"/>
              </a:rPr>
              <a:t>: B</a:t>
            </a:r>
            <a:r>
              <a:rPr lang="en-US" i="0" baseline="-25000" dirty="0">
                <a:latin typeface="Calibri Light" panose="020F0302020204030204" pitchFamily="34" charset="0"/>
              </a:rPr>
              <a:t>1</a:t>
            </a:r>
            <a:r>
              <a:rPr lang="en-US" i="0" dirty="0">
                <a:latin typeface="Calibri Light" panose="020F0302020204030204" pitchFamily="34" charset="0"/>
              </a:rPr>
              <a:t>, b</a:t>
            </a:r>
            <a:r>
              <a:rPr lang="en-US" i="0" baseline="-25000" dirty="0" smtClean="0">
                <a:latin typeface="Calibri Light" panose="020F0302020204030204" pitchFamily="34" charset="0"/>
              </a:rPr>
              <a:t>2</a:t>
            </a:r>
            <a:r>
              <a:rPr lang="en-US" i="0" dirty="0" smtClean="0">
                <a:latin typeface="Calibri Light" panose="020F0302020204030204" pitchFamily="34" charset="0"/>
              </a:rPr>
              <a:t>, b</a:t>
            </a:r>
            <a:r>
              <a:rPr lang="en-US" i="0" baseline="-25000" dirty="0" smtClean="0">
                <a:latin typeface="Calibri Light" panose="020F0302020204030204" pitchFamily="34" charset="0"/>
              </a:rPr>
              <a:t>3</a:t>
            </a:r>
            <a:r>
              <a:rPr lang="en-US" i="0" dirty="0" smtClean="0">
                <a:latin typeface="Calibri Light" panose="020F0302020204030204" pitchFamily="34" charset="0"/>
              </a:rPr>
              <a:t>, b</a:t>
            </a:r>
            <a:r>
              <a:rPr lang="en-US" i="0" baseline="-25000" dirty="0" smtClean="0">
                <a:latin typeface="Calibri Light" panose="020F0302020204030204" pitchFamily="34" charset="0"/>
              </a:rPr>
              <a:t>4</a:t>
            </a:r>
            <a:r>
              <a:rPr lang="en-US" i="0" dirty="0" smtClean="0">
                <a:latin typeface="Calibri Light" panose="020F0302020204030204" pitchFamily="34" charset="0"/>
              </a:rPr>
              <a:t>, b</a:t>
            </a:r>
            <a:r>
              <a:rPr lang="en-US" i="0" baseline="-25000" dirty="0" smtClean="0">
                <a:latin typeface="Calibri Light" panose="020F0302020204030204" pitchFamily="34" charset="0"/>
              </a:rPr>
              <a:t>5</a:t>
            </a:r>
            <a:r>
              <a:rPr lang="en-US" i="0" dirty="0" smtClean="0">
                <a:latin typeface="Calibri Light" panose="020F0302020204030204" pitchFamily="34" charset="0"/>
              </a:rPr>
              <a:t>, </a:t>
            </a:r>
            <a:r>
              <a:rPr lang="en-US" i="0" dirty="0">
                <a:latin typeface="Calibri Light" panose="020F0302020204030204" pitchFamily="34" charset="0"/>
              </a:rPr>
              <a:t>etc.</a:t>
            </a:r>
          </a:p>
          <a:p>
            <a:r>
              <a:rPr lang="en-US" i="0" dirty="0" smtClean="0">
                <a:latin typeface="Calibri Light" panose="020F0302020204030204" pitchFamily="34" charset="0"/>
              </a:rPr>
              <a:t>				not-allowed</a:t>
            </a:r>
            <a:r>
              <a:rPr lang="en-US" i="0" dirty="0">
                <a:latin typeface="Calibri Light" panose="020F0302020204030204" pitchFamily="34" charset="0"/>
              </a:rPr>
              <a:t>: all the </a:t>
            </a:r>
            <a:r>
              <a:rPr lang="en-US" i="0" dirty="0" smtClean="0">
                <a:latin typeface="Calibri Light" panose="020F0302020204030204" pitchFamily="34" charset="0"/>
              </a:rPr>
              <a:t>others </a:t>
            </a:r>
            <a:endParaRPr lang="en-US" i="0" dirty="0">
              <a:latin typeface="Calibri Light" panose="020F0302020204030204" pitchFamily="34" charset="0"/>
            </a:endParaRPr>
          </a:p>
          <a:p>
            <a:endParaRPr lang="en-US" sz="2000" i="0" dirty="0" smtClean="0">
              <a:latin typeface="Calibri Light" panose="020F0302020204030204" pitchFamily="34" charset="0"/>
            </a:endParaRPr>
          </a:p>
          <a:p>
            <a:r>
              <a:rPr lang="en-US" i="0" dirty="0" smtClean="0">
                <a:latin typeface="Calibri Light" panose="020F0302020204030204" pitchFamily="34" charset="0"/>
              </a:rPr>
              <a:t>	</a:t>
            </a:r>
            <a:r>
              <a:rPr lang="en-US" i="0" u="sng" dirty="0" smtClean="0">
                <a:latin typeface="Calibri Light" panose="020F0302020204030204" pitchFamily="34" charset="0"/>
              </a:rPr>
              <a:t>fully </a:t>
            </a:r>
            <a:r>
              <a:rPr lang="en-US" i="0" u="sng" dirty="0">
                <a:latin typeface="Calibri Light" panose="020F0302020204030204" pitchFamily="34" charset="0"/>
              </a:rPr>
              <a:t>symmetric </a:t>
            </a:r>
            <a:r>
              <a:rPr lang="en-US" i="0" u="sng" dirty="0" smtClean="0">
                <a:latin typeface="Calibri Light" panose="020F0302020204030204" pitchFamily="34" charset="0"/>
              </a:rPr>
              <a:t>quadrupoles</a:t>
            </a:r>
            <a:endParaRPr lang="en-US" i="0" u="sng" dirty="0">
              <a:latin typeface="Calibri Light" panose="020F0302020204030204" pitchFamily="34" charset="0"/>
            </a:endParaRPr>
          </a:p>
          <a:p>
            <a:r>
              <a:rPr lang="en-US" i="0" dirty="0" smtClean="0">
                <a:latin typeface="Calibri Light" panose="020F0302020204030204" pitchFamily="34" charset="0"/>
              </a:rPr>
              <a:t>	allowed</a:t>
            </a:r>
            <a:r>
              <a:rPr lang="en-US" i="0" dirty="0">
                <a:latin typeface="Calibri Light" panose="020F0302020204030204" pitchFamily="34" charset="0"/>
              </a:rPr>
              <a:t>: </a:t>
            </a:r>
            <a:r>
              <a:rPr lang="en-US" i="0" dirty="0" smtClean="0">
                <a:latin typeface="Calibri Light" panose="020F0302020204030204" pitchFamily="34" charset="0"/>
              </a:rPr>
              <a:t>B</a:t>
            </a:r>
            <a:r>
              <a:rPr lang="en-US" i="0" baseline="-25000" dirty="0" smtClean="0">
                <a:latin typeface="Calibri Light" panose="020F0302020204030204" pitchFamily="34" charset="0"/>
              </a:rPr>
              <a:t>2</a:t>
            </a:r>
            <a:r>
              <a:rPr lang="en-US" i="0" dirty="0" smtClean="0">
                <a:latin typeface="Calibri Light" panose="020F0302020204030204" pitchFamily="34" charset="0"/>
              </a:rPr>
              <a:t>, </a:t>
            </a:r>
            <a:r>
              <a:rPr lang="en-US" i="0" dirty="0">
                <a:latin typeface="Calibri Light" panose="020F0302020204030204" pitchFamily="34" charset="0"/>
              </a:rPr>
              <a:t>b</a:t>
            </a:r>
            <a:r>
              <a:rPr lang="en-US" i="0" baseline="-25000" dirty="0" smtClean="0">
                <a:latin typeface="Calibri Light" panose="020F0302020204030204" pitchFamily="34" charset="0"/>
              </a:rPr>
              <a:t>6</a:t>
            </a:r>
            <a:r>
              <a:rPr lang="en-US" i="0" dirty="0" smtClean="0">
                <a:latin typeface="Calibri Light" panose="020F0302020204030204" pitchFamily="34" charset="0"/>
              </a:rPr>
              <a:t>, b</a:t>
            </a:r>
            <a:r>
              <a:rPr lang="en-US" i="0" baseline="-25000" dirty="0" smtClean="0">
                <a:latin typeface="Calibri Light" panose="020F0302020204030204" pitchFamily="34" charset="0"/>
              </a:rPr>
              <a:t>10</a:t>
            </a:r>
            <a:r>
              <a:rPr lang="en-US" i="0" dirty="0" smtClean="0">
                <a:latin typeface="Calibri Light" panose="020F0302020204030204" pitchFamily="34" charset="0"/>
              </a:rPr>
              <a:t>, b</a:t>
            </a:r>
            <a:r>
              <a:rPr lang="en-US" i="0" baseline="-25000" dirty="0" smtClean="0">
                <a:latin typeface="Calibri Light" panose="020F0302020204030204" pitchFamily="34" charset="0"/>
              </a:rPr>
              <a:t>14</a:t>
            </a:r>
            <a:r>
              <a:rPr lang="en-US" i="0" dirty="0" smtClean="0">
                <a:latin typeface="Calibri Light" panose="020F0302020204030204" pitchFamily="34" charset="0"/>
              </a:rPr>
              <a:t>, b</a:t>
            </a:r>
            <a:r>
              <a:rPr lang="en-US" i="0" baseline="-25000" dirty="0" smtClean="0">
                <a:latin typeface="Calibri Light" panose="020F0302020204030204" pitchFamily="34" charset="0"/>
              </a:rPr>
              <a:t>18</a:t>
            </a:r>
            <a:r>
              <a:rPr lang="en-US" i="0" dirty="0" smtClean="0">
                <a:latin typeface="Calibri Light" panose="020F0302020204030204" pitchFamily="34" charset="0"/>
              </a:rPr>
              <a:t>, </a:t>
            </a:r>
            <a:r>
              <a:rPr lang="en-US" i="0" dirty="0">
                <a:latin typeface="Calibri Light" panose="020F0302020204030204" pitchFamily="34" charset="0"/>
              </a:rPr>
              <a:t>etc.</a:t>
            </a:r>
          </a:p>
          <a:p>
            <a:r>
              <a:rPr lang="en-US" i="0" dirty="0" smtClean="0">
                <a:latin typeface="Calibri Light" panose="020F0302020204030204" pitchFamily="34" charset="0"/>
              </a:rPr>
              <a:t>	not-allowed</a:t>
            </a:r>
            <a:r>
              <a:rPr lang="en-US" i="0" dirty="0">
                <a:latin typeface="Calibri Light" panose="020F0302020204030204" pitchFamily="34" charset="0"/>
              </a:rPr>
              <a:t>: all the others</a:t>
            </a:r>
          </a:p>
          <a:p>
            <a:endParaRPr lang="en-US" sz="2000" i="0" dirty="0" smtClean="0">
              <a:latin typeface="Calibri Light" panose="020F0302020204030204" pitchFamily="34" charset="0"/>
            </a:endParaRPr>
          </a:p>
          <a:p>
            <a:r>
              <a:rPr lang="en-US" i="0" dirty="0" smtClean="0">
                <a:latin typeface="Calibri Light" panose="020F0302020204030204" pitchFamily="34" charset="0"/>
              </a:rPr>
              <a:t>				</a:t>
            </a:r>
            <a:r>
              <a:rPr lang="en-US" i="0" u="sng" dirty="0" smtClean="0">
                <a:latin typeface="Calibri Light" panose="020F0302020204030204" pitchFamily="34" charset="0"/>
              </a:rPr>
              <a:t>fully </a:t>
            </a:r>
            <a:r>
              <a:rPr lang="en-US" i="0" u="sng" dirty="0">
                <a:latin typeface="Calibri Light" panose="020F0302020204030204" pitchFamily="34" charset="0"/>
              </a:rPr>
              <a:t>symmetric </a:t>
            </a:r>
            <a:r>
              <a:rPr lang="en-US" i="0" u="sng" dirty="0" smtClean="0">
                <a:latin typeface="Calibri Light" panose="020F0302020204030204" pitchFamily="34" charset="0"/>
              </a:rPr>
              <a:t>sextupoles</a:t>
            </a:r>
            <a:endParaRPr lang="en-US" i="0" u="sng" dirty="0">
              <a:latin typeface="Calibri Light" panose="020F0302020204030204" pitchFamily="34" charset="0"/>
            </a:endParaRPr>
          </a:p>
          <a:p>
            <a:r>
              <a:rPr lang="en-US" i="0" dirty="0" smtClean="0">
                <a:latin typeface="Calibri Light" panose="020F0302020204030204" pitchFamily="34" charset="0"/>
              </a:rPr>
              <a:t>				allowed</a:t>
            </a:r>
            <a:r>
              <a:rPr lang="en-US" i="0" dirty="0">
                <a:latin typeface="Calibri Light" panose="020F0302020204030204" pitchFamily="34" charset="0"/>
              </a:rPr>
              <a:t>: </a:t>
            </a:r>
            <a:r>
              <a:rPr lang="en-US" i="0" dirty="0" smtClean="0">
                <a:latin typeface="Calibri Light" panose="020F0302020204030204" pitchFamily="34" charset="0"/>
              </a:rPr>
              <a:t>B</a:t>
            </a:r>
            <a:r>
              <a:rPr lang="en-US" i="0" baseline="-25000" dirty="0" smtClean="0">
                <a:latin typeface="Calibri Light" panose="020F0302020204030204" pitchFamily="34" charset="0"/>
              </a:rPr>
              <a:t>3</a:t>
            </a:r>
            <a:r>
              <a:rPr lang="en-US" i="0" dirty="0" smtClean="0">
                <a:latin typeface="Calibri Light" panose="020F0302020204030204" pitchFamily="34" charset="0"/>
              </a:rPr>
              <a:t>, </a:t>
            </a:r>
            <a:r>
              <a:rPr lang="en-US" i="0" dirty="0">
                <a:latin typeface="Calibri Light" panose="020F0302020204030204" pitchFamily="34" charset="0"/>
              </a:rPr>
              <a:t>b</a:t>
            </a:r>
            <a:r>
              <a:rPr lang="en-US" i="0" baseline="-25000" dirty="0" smtClean="0">
                <a:latin typeface="Calibri Light" panose="020F0302020204030204" pitchFamily="34" charset="0"/>
              </a:rPr>
              <a:t>9</a:t>
            </a:r>
            <a:r>
              <a:rPr lang="en-US" i="0" dirty="0" smtClean="0">
                <a:latin typeface="Calibri Light" panose="020F0302020204030204" pitchFamily="34" charset="0"/>
              </a:rPr>
              <a:t>, b</a:t>
            </a:r>
            <a:r>
              <a:rPr lang="en-US" i="0" baseline="-25000" dirty="0" smtClean="0">
                <a:latin typeface="Calibri Light" panose="020F0302020204030204" pitchFamily="34" charset="0"/>
              </a:rPr>
              <a:t>15</a:t>
            </a:r>
            <a:r>
              <a:rPr lang="en-US" i="0" dirty="0" smtClean="0">
                <a:latin typeface="Calibri Light" panose="020F0302020204030204" pitchFamily="34" charset="0"/>
              </a:rPr>
              <a:t>, b</a:t>
            </a:r>
            <a:r>
              <a:rPr lang="en-US" i="0" baseline="-25000" dirty="0" smtClean="0">
                <a:latin typeface="Calibri Light" panose="020F0302020204030204" pitchFamily="34" charset="0"/>
              </a:rPr>
              <a:t>21</a:t>
            </a:r>
            <a:r>
              <a:rPr lang="en-US" i="0" dirty="0" smtClean="0">
                <a:latin typeface="Calibri Light" panose="020F0302020204030204" pitchFamily="34" charset="0"/>
              </a:rPr>
              <a:t>, etc</a:t>
            </a:r>
            <a:r>
              <a:rPr lang="en-US" i="0" dirty="0">
                <a:latin typeface="Calibri Light" panose="020F0302020204030204" pitchFamily="34" charset="0"/>
              </a:rPr>
              <a:t>.</a:t>
            </a:r>
          </a:p>
          <a:p>
            <a:r>
              <a:rPr lang="en-US" i="0" dirty="0" smtClean="0">
                <a:latin typeface="Calibri Light" panose="020F0302020204030204" pitchFamily="34" charset="0"/>
              </a:rPr>
              <a:t>				not-allowed</a:t>
            </a:r>
            <a:r>
              <a:rPr lang="en-US" i="0" dirty="0">
                <a:latin typeface="Calibri Light" panose="020F0302020204030204" pitchFamily="34" charset="0"/>
              </a:rPr>
              <a:t>: all the </a:t>
            </a:r>
            <a:r>
              <a:rPr lang="en-US" i="0" dirty="0" smtClean="0">
                <a:latin typeface="Calibri Light" panose="020F0302020204030204" pitchFamily="34" charset="0"/>
              </a:rPr>
              <a:t>others</a:t>
            </a:r>
            <a:endParaRPr lang="en-US" i="0" dirty="0">
              <a:latin typeface="Calibri Light" panose="020F0302020204030204" pitchFamily="34" charset="0"/>
            </a:endParaRPr>
          </a:p>
        </p:txBody>
      </p:sp>
      <p:grpSp>
        <p:nvGrpSpPr>
          <p:cNvPr id="11" name="Group 10"/>
          <p:cNvGrpSpPr>
            <a:grpSpLocks noChangeAspect="1"/>
          </p:cNvGrpSpPr>
          <p:nvPr/>
        </p:nvGrpSpPr>
        <p:grpSpPr>
          <a:xfrm>
            <a:off x="5940152" y="1268760"/>
            <a:ext cx="1117800" cy="1117800"/>
            <a:chOff x="5760000" y="1008000"/>
            <a:chExt cx="1620000" cy="1620000"/>
          </a:xfrm>
        </p:grpSpPr>
        <p:cxnSp>
          <p:nvCxnSpPr>
            <p:cNvPr id="5" name="Straight Connector 4"/>
            <p:cNvCxnSpPr/>
            <p:nvPr/>
          </p:nvCxnSpPr>
          <p:spPr bwMode="auto">
            <a:xfrm>
              <a:off x="5760000" y="1818000"/>
              <a:ext cx="16200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0" name="Straight Connector 9"/>
            <p:cNvCxnSpPr/>
            <p:nvPr/>
          </p:nvCxnSpPr>
          <p:spPr bwMode="auto">
            <a:xfrm>
              <a:off x="6570000" y="1008000"/>
              <a:ext cx="0" cy="16200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cxnSp>
        <p:nvCxnSpPr>
          <p:cNvPr id="13" name="Straight Connector 12"/>
          <p:cNvCxnSpPr/>
          <p:nvPr/>
        </p:nvCxnSpPr>
        <p:spPr bwMode="auto">
          <a:xfrm>
            <a:off x="2411760" y="3212976"/>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nvGrpSpPr>
          <p:cNvPr id="20" name="Group 19"/>
          <p:cNvGrpSpPr/>
          <p:nvPr/>
        </p:nvGrpSpPr>
        <p:grpSpPr>
          <a:xfrm>
            <a:off x="5940152" y="4039392"/>
            <a:ext cx="1119547" cy="1117800"/>
            <a:chOff x="5940152" y="3987483"/>
            <a:chExt cx="1119547" cy="1117800"/>
          </a:xfrm>
        </p:grpSpPr>
        <p:cxnSp>
          <p:nvCxnSpPr>
            <p:cNvPr id="16" name="Straight Connector 15"/>
            <p:cNvCxnSpPr/>
            <p:nvPr/>
          </p:nvCxnSpPr>
          <p:spPr bwMode="auto">
            <a:xfrm>
              <a:off x="5940152"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7" name="Straight Connector 16"/>
            <p:cNvCxnSpPr/>
            <p:nvPr/>
          </p:nvCxnSpPr>
          <p:spPr bwMode="auto">
            <a:xfrm>
              <a:off x="6499052"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8" name="Straight Connector 17"/>
            <p:cNvCxnSpPr/>
            <p:nvPr/>
          </p:nvCxnSpPr>
          <p:spPr bwMode="auto">
            <a:xfrm rot="2700000">
              <a:off x="5941899"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9" name="Straight Connector 18"/>
            <p:cNvCxnSpPr/>
            <p:nvPr/>
          </p:nvCxnSpPr>
          <p:spPr bwMode="auto">
            <a:xfrm rot="2700000">
              <a:off x="6500799"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grpSp>
        <p:nvGrpSpPr>
          <p:cNvPr id="28" name="Group 27"/>
          <p:cNvGrpSpPr/>
          <p:nvPr/>
        </p:nvGrpSpPr>
        <p:grpSpPr>
          <a:xfrm>
            <a:off x="2401596" y="5464274"/>
            <a:ext cx="1129711" cy="1117802"/>
            <a:chOff x="2401596" y="5551558"/>
            <a:chExt cx="1129711" cy="1117802"/>
          </a:xfrm>
        </p:grpSpPr>
        <p:cxnSp>
          <p:nvCxnSpPr>
            <p:cNvPr id="22" name="Straight Connector 21"/>
            <p:cNvCxnSpPr/>
            <p:nvPr/>
          </p:nvCxnSpPr>
          <p:spPr bwMode="auto">
            <a:xfrm>
              <a:off x="2411760"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3" name="Straight Connector 22"/>
            <p:cNvCxnSpPr/>
            <p:nvPr/>
          </p:nvCxnSpPr>
          <p:spPr bwMode="auto">
            <a:xfrm>
              <a:off x="2970660"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4" name="Straight Connector 23"/>
            <p:cNvCxnSpPr/>
            <p:nvPr/>
          </p:nvCxnSpPr>
          <p:spPr bwMode="auto">
            <a:xfrm rot="3600000">
              <a:off x="2413507"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5" name="Straight Connector 24"/>
            <p:cNvCxnSpPr/>
            <p:nvPr/>
          </p:nvCxnSpPr>
          <p:spPr bwMode="auto">
            <a:xfrm rot="3600000">
              <a:off x="2972407"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6" name="Straight Connector 25"/>
            <p:cNvCxnSpPr/>
            <p:nvPr/>
          </p:nvCxnSpPr>
          <p:spPr bwMode="auto">
            <a:xfrm rot="7200000">
              <a:off x="2401596" y="6110458"/>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7" name="Straight Connector 26"/>
            <p:cNvCxnSpPr/>
            <p:nvPr/>
          </p:nvCxnSpPr>
          <p:spPr bwMode="auto">
            <a:xfrm rot="7200000">
              <a:off x="2960496" y="5551558"/>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pic>
        <p:nvPicPr>
          <p:cNvPr id="21" name="Picture 20"/>
          <p:cNvPicPr>
            <a:picLocks noChangeAspect="1"/>
          </p:cNvPicPr>
          <p:nvPr/>
        </p:nvPicPr>
        <p:blipFill>
          <a:blip r:embed="rId3">
            <a:clrChange>
              <a:clrFrom>
                <a:srgbClr val="FFFFFF"/>
              </a:clrFrom>
              <a:clrTo>
                <a:srgbClr val="FFFFFF">
                  <a:alpha val="0"/>
                </a:srgbClr>
              </a:clrTo>
            </a:clrChange>
          </a:blip>
          <a:stretch>
            <a:fillRect/>
          </a:stretch>
        </p:blipFill>
        <p:spPr>
          <a:xfrm rot="964680">
            <a:off x="7841480" y="1344833"/>
            <a:ext cx="706600" cy="1113228"/>
          </a:xfrm>
          <a:prstGeom prst="rect">
            <a:avLst/>
          </a:prstGeom>
        </p:spPr>
      </p:pic>
    </p:spTree>
    <p:extLst>
      <p:ext uri="{BB962C8B-B14F-4D97-AF65-F5344CB8AC3E}">
        <p14:creationId xmlns:p14="http://schemas.microsoft.com/office/powerpoint/2010/main" val="12726926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field quality is often also shown with a </a:t>
            </a:r>
            <a:r>
              <a:rPr lang="en-US" sz="2800" i="0" kern="0" dirty="0" smtClean="0">
                <a:solidFill>
                  <a:srgbClr val="0033CC"/>
                </a:solidFill>
                <a:latin typeface="Symbol" panose="05050102010706020507" pitchFamily="18" charset="2"/>
              </a:rPr>
              <a:t>D</a:t>
            </a:r>
            <a:r>
              <a:rPr lang="en-US" sz="2800" i="0" kern="0" dirty="0" smtClean="0">
                <a:solidFill>
                  <a:srgbClr val="0033CC"/>
                </a:solidFill>
                <a:latin typeface="Calibri Light" panose="020F0302020204030204" pitchFamily="34" charset="0"/>
              </a:rPr>
              <a:t>B/B plot</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Rectangle 11"/>
              <p:cNvSpPr/>
              <p:nvPr/>
            </p:nvSpPr>
            <p:spPr>
              <a:xfrm>
                <a:off x="2627784" y="1412776"/>
                <a:ext cx="3888432" cy="742254"/>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f>
                        <m:fPr>
                          <m:ctrlPr>
                            <a:rPr lang="el-GR" sz="2000" b="0" i="1" smtClean="0">
                              <a:latin typeface="Cambria Math" panose="02040503050406030204" pitchFamily="18" charset="0"/>
                              <a:ea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ea typeface="Cambria Math" panose="02040503050406030204" pitchFamily="18" charset="0"/>
                            </a:rPr>
                            <m:t>𝐵</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a:latin typeface="Cambria Math" panose="02040503050406030204" pitchFamily="18" charset="0"/>
                            </a:rPr>
                            <m:t>𝐵</m:t>
                          </m:r>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den>
                      </m:f>
                    </m:oMath>
                  </m:oMathPara>
                </a14:m>
                <a:endParaRPr lang="en-GB" sz="2000" dirty="0"/>
              </a:p>
            </p:txBody>
          </p:sp>
        </mc:Choice>
        <mc:Fallback xmlns="">
          <p:sp>
            <p:nvSpPr>
              <p:cNvPr id="12" name="Rectangle 11"/>
              <p:cNvSpPr>
                <a:spLocks noRot="1" noChangeAspect="1" noMove="1" noResize="1" noEditPoints="1" noAdjustHandles="1" noChangeArrowheads="1" noChangeShapeType="1" noTextEdit="1"/>
              </p:cNvSpPr>
              <p:nvPr/>
            </p:nvSpPr>
            <p:spPr>
              <a:xfrm>
                <a:off x="2627784" y="1412776"/>
                <a:ext cx="3888432" cy="742254"/>
              </a:xfrm>
              <a:prstGeom prst="rect">
                <a:avLst/>
              </a:prstGeom>
              <a:blipFill rotWithShape="0">
                <a:blip r:embed="rId3"/>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4"/>
          <a:srcRect l="14805" t="9392" r="51111" b="7983"/>
          <a:stretch/>
        </p:blipFill>
        <p:spPr>
          <a:xfrm rot="5400000">
            <a:off x="3284045" y="-220635"/>
            <a:ext cx="2690755" cy="9217026"/>
          </a:xfrm>
          <a:prstGeom prst="rect">
            <a:avLst/>
          </a:prstGeom>
        </p:spPr>
      </p:pic>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rot="964680">
            <a:off x="8128693" y="372073"/>
            <a:ext cx="706600" cy="1113228"/>
          </a:xfrm>
          <a:prstGeom prst="rect">
            <a:avLst/>
          </a:prstGeom>
        </p:spPr>
      </p:pic>
      <p:sp>
        <p:nvSpPr>
          <p:cNvPr id="8" name="TextBox 7"/>
          <p:cNvSpPr txBox="1"/>
          <p:nvPr/>
        </p:nvSpPr>
        <p:spPr>
          <a:xfrm>
            <a:off x="5738810" y="2055870"/>
            <a:ext cx="3395514" cy="707886"/>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done on one component, usually B</a:t>
            </a:r>
            <a:r>
              <a:rPr lang="en-US" sz="2000" i="0" baseline="-25000" dirty="0" smtClean="0">
                <a:latin typeface="Calibri Light" panose="020F0302020204030204" pitchFamily="34" charset="0"/>
              </a:rPr>
              <a:t>y</a:t>
            </a:r>
            <a:r>
              <a:rPr lang="en-US" sz="2000" i="0" dirty="0" smtClean="0">
                <a:latin typeface="Calibri Light" panose="020F0302020204030204" pitchFamily="34" charset="0"/>
              </a:rPr>
              <a:t> for a dipole</a:t>
            </a:r>
          </a:p>
        </p:txBody>
      </p:sp>
    </p:spTree>
    <p:extLst>
      <p:ext uri="{BB962C8B-B14F-4D97-AF65-F5344CB8AC3E}">
        <p14:creationId xmlns:p14="http://schemas.microsoft.com/office/powerpoint/2010/main" val="38322421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Symbol" panose="05050102010706020507" pitchFamily="18" charset="2"/>
              </a:rPr>
              <a:t>D</a:t>
            </a:r>
            <a:r>
              <a:rPr lang="en-US" sz="2800" i="0" kern="0" dirty="0" smtClean="0">
                <a:solidFill>
                  <a:srgbClr val="0033CC"/>
                </a:solidFill>
                <a:latin typeface="Calibri Light" panose="020F0302020204030204" pitchFamily="34" charset="0"/>
              </a:rPr>
              <a:t>B/B can (at least locally) be expressed from the harmonics</a:t>
            </a:r>
            <a:r>
              <a:rPr lang="en-US" sz="2800" i="0" kern="0" dirty="0">
                <a:solidFill>
                  <a:srgbClr val="0033CC"/>
                </a:solidFill>
                <a:latin typeface="Calibri Light" panose="020F0302020204030204" pitchFamily="34" charset="0"/>
              </a:rPr>
              <a:t>:</a:t>
            </a:r>
            <a:r>
              <a:rPr lang="en-US" sz="2800" i="0" kern="0" dirty="0" smtClean="0">
                <a:solidFill>
                  <a:srgbClr val="0033CC"/>
                </a:solidFill>
                <a:latin typeface="Calibri Light" panose="020F0302020204030204" pitchFamily="34" charset="0"/>
              </a:rPr>
              <a:t> this is the expansion for a dipole</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4" name="Rectangle 13"/>
              <p:cNvSpPr/>
              <p:nvPr/>
            </p:nvSpPr>
            <p:spPr>
              <a:xfrm>
                <a:off x="1115616" y="3212976"/>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1115616" y="3212976"/>
                <a:ext cx="9145016" cy="777264"/>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115616" y="2204864"/>
                <a:ext cx="2434849" cy="4242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r>
                            <a:rPr lang="en-GB" sz="2000" b="0" i="1" smtClean="0">
                              <a:latin typeface="Cambria Math" panose="02040503050406030204" pitchFamily="18" charset="0"/>
                            </a:rPr>
                            <m:t>,</m:t>
                          </m:r>
                          <m:r>
                            <a:rPr lang="en-GB" sz="2000" b="0" i="1" smtClean="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1115616" y="2204864"/>
                <a:ext cx="2434849" cy="424283"/>
              </a:xfrm>
              <a:prstGeom prst="rect">
                <a:avLst/>
              </a:prstGeom>
              <a:blipFill rotWithShape="0">
                <a:blip r:embed="rId4"/>
                <a:stretch>
                  <a:fillRect b="-57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115616" y="4437112"/>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f>
                        <m:fPr>
                          <m:ctrlPr>
                            <a:rPr lang="en-GB" sz="2000" b="0" i="1" smtClean="0">
                              <a:latin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i="1" smtClean="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rPr>
                            <m:t>𝐵</m:t>
                          </m:r>
                        </m:den>
                      </m:f>
                      <m:r>
                        <a:rPr lang="en-GB" sz="2000" b="0" i="1" smtClean="0">
                          <a:latin typeface="Cambria Math" panose="02040503050406030204" pitchFamily="18" charset="0"/>
                        </a:rPr>
                        <m:t>(</m:t>
                      </m:r>
                      <m:r>
                        <a:rPr lang="en-GB" sz="2000" b="0" i="1" smtClean="0">
                          <a:latin typeface="Cambria Math" panose="02040503050406030204" pitchFamily="18" charset="0"/>
                        </a:rPr>
                        <m:t>𝑥</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6" name="Rectangle 15"/>
              <p:cNvSpPr>
                <a:spLocks noRot="1" noChangeAspect="1" noMove="1" noResize="1" noEditPoints="1" noAdjustHandles="1" noChangeArrowheads="1" noChangeShapeType="1" noTextEdit="1"/>
              </p:cNvSpPr>
              <p:nvPr/>
            </p:nvSpPr>
            <p:spPr>
              <a:xfrm>
                <a:off x="1115616" y="4437112"/>
                <a:ext cx="9145016" cy="777264"/>
              </a:xfrm>
              <a:prstGeom prst="rect">
                <a:avLst/>
              </a:prstGeom>
              <a:blipFill rotWithShape="0">
                <a:blip r:embed="rId5"/>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8737420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516717"/>
            <a:ext cx="8136904" cy="3400931"/>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Introduction, jargon, general concepts and formulae</a:t>
            </a:r>
          </a:p>
          <a:p>
            <a:pPr marL="514350" indent="-514350">
              <a:spcBef>
                <a:spcPts val="3000"/>
              </a:spcBef>
              <a:buAutoNum type="arabicPeriod"/>
            </a:pPr>
            <a:r>
              <a:rPr lang="en-US" sz="2800" i="0" dirty="0" smtClean="0">
                <a:solidFill>
                  <a:srgbClr val="0033CC"/>
                </a:solidFill>
                <a:latin typeface="Calibri Light" panose="020F0302020204030204" pitchFamily="34" charset="0"/>
                <a:cs typeface="Courier New" panose="02070309020205020404" pitchFamily="49" charset="0"/>
              </a:rPr>
              <a:t>Resistive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Superconducting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Tutorial with OPERA-2D</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416826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If you want to know more…</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764704"/>
            <a:ext cx="8136904" cy="5755422"/>
          </a:xfrm>
          <a:prstGeom prst="rect">
            <a:avLst/>
          </a:prstGeom>
          <a:solidFill>
            <a:srgbClr val="FFFFFF"/>
          </a:solidFill>
          <a:ln w="12700">
            <a:noFill/>
          </a:ln>
        </p:spPr>
        <p:txBody>
          <a:bodyPr wrap="square" rtlCol="0">
            <a:spAutoFit/>
          </a:bodyPr>
          <a:lstStyle/>
          <a:p>
            <a:pPr marL="514350" indent="-514350">
              <a:spcBef>
                <a:spcPts val="0"/>
              </a:spcBef>
              <a:buAutoNum type="arabicPeriod"/>
            </a:pPr>
            <a:r>
              <a:rPr lang="en-US" sz="2300" i="0" dirty="0" smtClean="0">
                <a:latin typeface="Calibri Light" panose="020F0302020204030204" pitchFamily="34" charset="0"/>
                <a:cs typeface="Courier New" panose="02070309020205020404" pitchFamily="49" charset="0"/>
              </a:rPr>
              <a:t>N. Marks, Magnets for Accelerators, J.A.I. Jan. 2015</a:t>
            </a:r>
          </a:p>
          <a:p>
            <a:pPr marL="514350" indent="-514350">
              <a:spcBef>
                <a:spcPts val="0"/>
              </a:spcBef>
              <a:buAutoNum type="arabicPeriod"/>
            </a:pPr>
            <a:r>
              <a:rPr lang="en-US" sz="2300" i="0" dirty="0" smtClean="0">
                <a:latin typeface="Calibri Light" panose="020F0302020204030204" pitchFamily="34" charset="0"/>
                <a:cs typeface="Courier New" panose="02070309020205020404" pitchFamily="49" charset="0"/>
              </a:rPr>
              <a:t>D. Tommasini, Practical Definitions &amp; Formulae for Normal Conducting Magnets</a:t>
            </a:r>
          </a:p>
          <a:p>
            <a:pPr marL="514350" indent="-514350">
              <a:spcBef>
                <a:spcPts val="0"/>
              </a:spcBef>
              <a:buAutoNum type="arabicPeriod"/>
            </a:pPr>
            <a:r>
              <a:rPr lang="en-US" sz="2300" i="0" dirty="0" smtClean="0">
                <a:latin typeface="Calibri Light" panose="020F0302020204030204" pitchFamily="34" charset="0"/>
                <a:cs typeface="Courier New" panose="02070309020205020404" pitchFamily="49" charset="0"/>
              </a:rPr>
              <a:t>Lectures about magnets in CERN Accelerator Schools</a:t>
            </a:r>
          </a:p>
          <a:p>
            <a:pPr marL="514350" indent="-514350">
              <a:spcBef>
                <a:spcPts val="0"/>
              </a:spcBef>
              <a:buAutoNum type="arabicPeriod"/>
            </a:pPr>
            <a:r>
              <a:rPr lang="en-US" sz="2300" i="0" dirty="0" smtClean="0">
                <a:latin typeface="Calibri Light" panose="020F0302020204030204" pitchFamily="34" charset="0"/>
                <a:cs typeface="Courier New" panose="02070309020205020404" pitchFamily="49" charset="0"/>
              </a:rPr>
              <a:t>Special CAS edition on magnets, Bruges, Jun. 2009</a:t>
            </a:r>
          </a:p>
          <a:p>
            <a:pPr marL="514350" indent="-514350">
              <a:spcBef>
                <a:spcPts val="0"/>
              </a:spcBef>
              <a:buAutoNum type="arabicPeriod"/>
            </a:pPr>
            <a:r>
              <a:rPr lang="en-US" sz="2300" i="0" dirty="0" smtClean="0">
                <a:latin typeface="Calibri Light" panose="020F0302020204030204" pitchFamily="34" charset="0"/>
                <a:cs typeface="Courier New" panose="02070309020205020404" pitchFamily="49" charset="0"/>
              </a:rPr>
              <a:t>Superconducting </a:t>
            </a:r>
            <a:r>
              <a:rPr lang="en-US" sz="2300" i="0" dirty="0">
                <a:latin typeface="Calibri Light" panose="020F0302020204030204" pitchFamily="34" charset="0"/>
                <a:cs typeface="Courier New" panose="02070309020205020404" pitchFamily="49" charset="0"/>
              </a:rPr>
              <a:t>magnets for particle accelerators in U.S. Particle Accelerator </a:t>
            </a:r>
            <a:r>
              <a:rPr lang="en-US" sz="2300" i="0" dirty="0" smtClean="0">
                <a:latin typeface="Calibri Light" panose="020F0302020204030204" pitchFamily="34" charset="0"/>
                <a:cs typeface="Courier New" panose="02070309020205020404" pitchFamily="49" charset="0"/>
              </a:rPr>
              <a:t>Schools</a:t>
            </a:r>
          </a:p>
          <a:p>
            <a:pPr marL="514350" indent="-514350">
              <a:spcBef>
                <a:spcPts val="0"/>
              </a:spcBef>
              <a:buAutoNum type="arabicPeriod"/>
            </a:pPr>
            <a:r>
              <a:rPr lang="en-US" sz="2300" i="0" dirty="0" smtClean="0">
                <a:latin typeface="Calibri Light" panose="020F0302020204030204" pitchFamily="34" charset="0"/>
                <a:cs typeface="Courier New" panose="02070309020205020404" pitchFamily="49" charset="0"/>
              </a:rPr>
              <a:t>J. Tanabe, Iron Dominated Electromagnets</a:t>
            </a:r>
          </a:p>
          <a:p>
            <a:pPr marL="514350" indent="-514350">
              <a:spcBef>
                <a:spcPts val="0"/>
              </a:spcBef>
              <a:buAutoNum type="arabicPeriod"/>
            </a:pPr>
            <a:r>
              <a:rPr lang="en-US" sz="2300" i="0" dirty="0" smtClean="0">
                <a:latin typeface="Calibri Light" panose="020F0302020204030204" pitchFamily="34" charset="0"/>
                <a:cs typeface="Courier New" panose="02070309020205020404" pitchFamily="49" charset="0"/>
              </a:rPr>
              <a:t>P. Campbell, Permanent Magnet Materials and their Application</a:t>
            </a:r>
          </a:p>
          <a:p>
            <a:pPr marL="514350" indent="-514350">
              <a:spcBef>
                <a:spcPts val="0"/>
              </a:spcBef>
              <a:buAutoNum type="arabicPeriod"/>
            </a:pPr>
            <a:r>
              <a:rPr lang="en-US" sz="2300" i="0" dirty="0" smtClean="0">
                <a:latin typeface="Calibri Light" panose="020F0302020204030204" pitchFamily="34" charset="0"/>
                <a:cs typeface="Courier New" panose="02070309020205020404" pitchFamily="49" charset="0"/>
              </a:rPr>
              <a:t>K.-H. Mess, P. </a:t>
            </a:r>
            <a:r>
              <a:rPr lang="en-US" sz="2300" i="0" dirty="0" err="1" smtClean="0">
                <a:latin typeface="Calibri Light" panose="020F0302020204030204" pitchFamily="34" charset="0"/>
                <a:cs typeface="Courier New" panose="02070309020205020404" pitchFamily="49" charset="0"/>
              </a:rPr>
              <a:t>Schmüser</a:t>
            </a:r>
            <a:r>
              <a:rPr lang="en-US" sz="2300" i="0" dirty="0" smtClean="0">
                <a:latin typeface="Calibri Light" panose="020F0302020204030204" pitchFamily="34" charset="0"/>
                <a:cs typeface="Courier New" panose="02070309020205020404" pitchFamily="49" charset="0"/>
              </a:rPr>
              <a:t>, S. Wolff, Superconducting Accelerator Magnets</a:t>
            </a:r>
          </a:p>
          <a:p>
            <a:pPr marL="514350" indent="-514350">
              <a:spcBef>
                <a:spcPts val="0"/>
              </a:spcBef>
              <a:buAutoNum type="arabicPeriod"/>
            </a:pPr>
            <a:r>
              <a:rPr lang="en-US" sz="2300" i="0" dirty="0" smtClean="0">
                <a:latin typeface="Calibri Light" panose="020F0302020204030204" pitchFamily="34" charset="0"/>
                <a:cs typeface="Courier New" panose="02070309020205020404" pitchFamily="49" charset="0"/>
              </a:rPr>
              <a:t>M. N. Wilson, Superconducting Magnets</a:t>
            </a:r>
          </a:p>
          <a:p>
            <a:pPr marL="514350" indent="-514350">
              <a:spcBef>
                <a:spcPts val="0"/>
              </a:spcBef>
              <a:buAutoNum type="arabicPeriod"/>
            </a:pPr>
            <a:r>
              <a:rPr lang="en-GB" sz="2300" i="0" dirty="0" smtClean="0">
                <a:latin typeface="Calibri Light" panose="020F0302020204030204" pitchFamily="34" charset="0"/>
                <a:cs typeface="Courier New" panose="02070309020205020404" pitchFamily="49" charset="0"/>
              </a:rPr>
              <a:t>A. Devred, Practical </a:t>
            </a:r>
            <a:r>
              <a:rPr lang="en-GB" sz="2300" i="0" dirty="0">
                <a:latin typeface="Calibri Light" panose="020F0302020204030204" pitchFamily="34" charset="0"/>
                <a:cs typeface="Courier New" panose="02070309020205020404" pitchFamily="49" charset="0"/>
              </a:rPr>
              <a:t>Low-Temperature Superconductors for </a:t>
            </a:r>
            <a:r>
              <a:rPr lang="en-GB" sz="2300" i="0" dirty="0" smtClean="0">
                <a:latin typeface="Calibri Light" panose="020F0302020204030204" pitchFamily="34" charset="0"/>
                <a:cs typeface="Courier New" panose="02070309020205020404" pitchFamily="49" charset="0"/>
              </a:rPr>
              <a:t>Electromagnets</a:t>
            </a:r>
          </a:p>
          <a:p>
            <a:pPr marL="514350" indent="-514350">
              <a:spcBef>
                <a:spcPts val="0"/>
              </a:spcBef>
              <a:buAutoNum type="arabicPeriod"/>
            </a:pPr>
            <a:r>
              <a:rPr lang="en-GB" sz="2300" i="0" dirty="0" smtClean="0">
                <a:latin typeface="Calibri Light" panose="020F0302020204030204" pitchFamily="34" charset="0"/>
                <a:cs typeface="Courier New" panose="02070309020205020404" pitchFamily="49" charset="0"/>
              </a:rPr>
              <a:t>L. Rossi and E. </a:t>
            </a:r>
            <a:r>
              <a:rPr lang="en-GB" sz="2300" i="0" dirty="0" err="1" smtClean="0">
                <a:latin typeface="Calibri Light" panose="020F0302020204030204" pitchFamily="34" charset="0"/>
                <a:cs typeface="Courier New" panose="02070309020205020404" pitchFamily="49" charset="0"/>
              </a:rPr>
              <a:t>Todesco</a:t>
            </a:r>
            <a:r>
              <a:rPr lang="en-GB" sz="2300" i="0" dirty="0" smtClean="0">
                <a:latin typeface="Calibri Light" panose="020F0302020204030204" pitchFamily="34" charset="0"/>
                <a:cs typeface="Courier New" panose="02070309020205020404" pitchFamily="49" charset="0"/>
              </a:rPr>
              <a:t>, Electromagnetic design of superconducting dipoles based on sector coils</a:t>
            </a:r>
            <a:endParaRPr lang="en-US" sz="23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0841508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Resistive magnets are in most cases “iron-dominated” magnets: the BH response of the yoke material is important</a:t>
            </a:r>
            <a:endParaRPr lang="en-US" sz="2800" b="0" i="0" kern="0" dirty="0" smtClean="0">
              <a:solidFill>
                <a:srgbClr val="0033CC"/>
              </a:solidFill>
              <a:latin typeface="Calibri Light" panose="020F0302020204030204" pitchFamily="34" charset="0"/>
            </a:endParaRPr>
          </a:p>
        </p:txBody>
      </p:sp>
      <p:sp>
        <p:nvSpPr>
          <p:cNvPr id="5" name="Text Box 36"/>
          <p:cNvSpPr txBox="1">
            <a:spLocks noChangeArrowheads="1"/>
          </p:cNvSpPr>
          <p:nvPr/>
        </p:nvSpPr>
        <p:spPr bwMode="auto">
          <a:xfrm>
            <a:off x="2102947" y="5909210"/>
            <a:ext cx="4938105"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curves for typical M1200-100 A electrical steel</a:t>
            </a:r>
            <a:endParaRPr lang="en-US" sz="2000" i="0" dirty="0">
              <a:latin typeface="Calibri Light" panose="020F0302020204030204" pitchFamily="34" charset="0"/>
              <a:ea typeface="ＭＳ Ｐゴシック" pitchFamily="34" charset="-128"/>
            </a:endParaRPr>
          </a:p>
        </p:txBody>
      </p:sp>
      <p:pic>
        <p:nvPicPr>
          <p:cNvPr id="4" name="Picture 3"/>
          <p:cNvPicPr>
            <a:picLocks noChangeAspect="1"/>
          </p:cNvPicPr>
          <p:nvPr/>
        </p:nvPicPr>
        <p:blipFill>
          <a:blip r:embed="rId3"/>
          <a:stretch>
            <a:fillRect/>
          </a:stretch>
        </p:blipFill>
        <p:spPr>
          <a:xfrm>
            <a:off x="1586099" y="1776571"/>
            <a:ext cx="5971802" cy="3956685"/>
          </a:xfrm>
          <a:prstGeom prst="rect">
            <a:avLst/>
          </a:prstGeom>
        </p:spPr>
      </p:pic>
    </p:spTree>
    <p:extLst>
      <p:ext uri="{BB962C8B-B14F-4D97-AF65-F5344CB8AC3E}">
        <p14:creationId xmlns:p14="http://schemas.microsoft.com/office/powerpoint/2010/main" val="17179654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typical fields for resistive dipoles and quadrupole, taken from machines at CERN</a:t>
            </a:r>
            <a:endParaRPr lang="en-US" sz="2800" b="0" i="0" kern="0" dirty="0" smtClean="0">
              <a:solidFill>
                <a:srgbClr val="0033CC"/>
              </a:solidFill>
              <a:latin typeface="Calibri Light" panose="020F0302020204030204" pitchFamily="34" charset="0"/>
            </a:endParaRPr>
          </a:p>
        </p:txBody>
      </p:sp>
      <p:sp>
        <p:nvSpPr>
          <p:cNvPr id="7" name="Text Box 36"/>
          <p:cNvSpPr txBox="1">
            <a:spLocks noChangeArrowheads="1"/>
          </p:cNvSpPr>
          <p:nvPr/>
        </p:nvSpPr>
        <p:spPr bwMode="auto">
          <a:xfrm>
            <a:off x="395536" y="1487681"/>
            <a:ext cx="8424936" cy="4893647"/>
          </a:xfrm>
          <a:prstGeom prst="rect">
            <a:avLst/>
          </a:prstGeom>
          <a:noFill/>
          <a:ln w="9525" algn="ctr">
            <a:noFill/>
            <a:miter lim="800000"/>
            <a:headEnd/>
            <a:tailEnd/>
          </a:ln>
        </p:spPr>
        <p:txBody>
          <a:bodyPr wrap="square">
            <a:spAutoFit/>
          </a:bodyPr>
          <a:lstStyle/>
          <a:p>
            <a:pPr eaLnBrk="0" hangingPunct="0"/>
            <a:r>
              <a:rPr lang="en-US" i="0" u="sng" dirty="0" smtClean="0">
                <a:latin typeface="Calibri Light" panose="020F0302020204030204" pitchFamily="34" charset="0"/>
                <a:ea typeface="ＭＳ Ｐゴシック" pitchFamily="34" charset="-128"/>
              </a:rPr>
              <a:t>PS @ 26 GeV</a:t>
            </a:r>
            <a:endParaRPr lang="en-US" i="0" u="sng" dirty="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combined function bending 	B = 1.5 T</a:t>
            </a:r>
          </a:p>
          <a:p>
            <a:pPr eaLnBrk="0" hangingPunct="0"/>
            <a:endParaRPr lang="en-US" i="0" u="sng" dirty="0" smtClean="0">
              <a:latin typeface="Calibri Light" panose="020F0302020204030204" pitchFamily="34" charset="0"/>
              <a:ea typeface="ＭＳ Ｐゴシック" pitchFamily="34" charset="-128"/>
            </a:endParaRPr>
          </a:p>
          <a:p>
            <a:pPr eaLnBrk="0" hangingPunct="0"/>
            <a:endParaRPr lang="en-US" i="0" u="sng" dirty="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SPS @ 450 GeV</a:t>
            </a:r>
          </a:p>
          <a:p>
            <a:pPr eaLnBrk="0" hangingPunct="0"/>
            <a:r>
              <a:rPr lang="en-US" i="0" dirty="0" smtClean="0">
                <a:latin typeface="Calibri Light" panose="020F0302020204030204" pitchFamily="34" charset="0"/>
                <a:ea typeface="ＭＳ Ｐゴシック" pitchFamily="34" charset="-128"/>
              </a:rPr>
              <a:t>bending			B = 2.0 T</a:t>
            </a:r>
          </a:p>
          <a:p>
            <a:pPr eaLnBrk="0" hangingPunct="0"/>
            <a:r>
              <a:rPr lang="en-US" i="0" dirty="0" smtClean="0">
                <a:latin typeface="Calibri Light" panose="020F0302020204030204" pitchFamily="34" charset="0"/>
                <a:ea typeface="ＭＳ Ｐゴシック" pitchFamily="34" charset="-128"/>
              </a:rPr>
              <a:t>quadrupole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	</a:t>
            </a:r>
            <a:r>
              <a:rPr lang="en-US" i="0" dirty="0" err="1" smtClean="0">
                <a:latin typeface="Calibri Light" panose="020F0302020204030204" pitchFamily="34" charset="0"/>
                <a:ea typeface="ＭＳ Ｐゴシック" pitchFamily="34" charset="-128"/>
              </a:rPr>
              <a:t>B</a:t>
            </a:r>
            <a:r>
              <a:rPr lang="en-US" i="0" baseline="-25000" dirty="0" err="1" smtClean="0">
                <a:latin typeface="Calibri Light" panose="020F0302020204030204" pitchFamily="34" charset="0"/>
                <a:ea typeface="ＭＳ Ｐゴシック" pitchFamily="34" charset="-128"/>
              </a:rPr>
              <a:t>pole</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21.7*0.044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0.95 T</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u="sng" dirty="0">
                <a:latin typeface="Calibri Light" panose="020F0302020204030204" pitchFamily="34" charset="0"/>
                <a:ea typeface="ＭＳ Ｐゴシック" pitchFamily="34" charset="-128"/>
              </a:rPr>
              <a:t>TI2 / TI8 (transfer </a:t>
            </a:r>
            <a:r>
              <a:rPr lang="en-US" i="0" u="sng" dirty="0" smtClean="0">
                <a:latin typeface="Calibri Light" panose="020F0302020204030204" pitchFamily="34" charset="0"/>
                <a:ea typeface="ＭＳ Ｐゴシック" pitchFamily="34" charset="-128"/>
              </a:rPr>
              <a:t>lines SPS to LHC, @ 450 GeV)</a:t>
            </a:r>
          </a:p>
          <a:p>
            <a:pPr eaLnBrk="0" hangingPunct="0"/>
            <a:r>
              <a:rPr lang="en-US" i="0" dirty="0" smtClean="0">
                <a:latin typeface="Calibri Light" panose="020F0302020204030204" pitchFamily="34" charset="0"/>
                <a:ea typeface="ＭＳ Ｐゴシック" pitchFamily="34" charset="-128"/>
              </a:rPr>
              <a:t>bending			B = 1.8 T</a:t>
            </a:r>
          </a:p>
          <a:p>
            <a:pPr eaLnBrk="0" hangingPunct="0"/>
            <a:r>
              <a:rPr lang="en-US" i="0" dirty="0" smtClean="0">
                <a:latin typeface="Calibri Light" panose="020F0302020204030204" pitchFamily="34" charset="0"/>
                <a:ea typeface="ＭＳ Ｐゴシック" pitchFamily="34" charset="-128"/>
              </a:rPr>
              <a:t>quadrupole			</a:t>
            </a:r>
            <a:r>
              <a:rPr lang="en-US" i="0" dirty="0" err="1" smtClean="0">
                <a:latin typeface="Calibri Light" panose="020F0302020204030204" pitchFamily="34" charset="0"/>
                <a:ea typeface="ＭＳ Ｐゴシック" pitchFamily="34" charset="-128"/>
              </a:rPr>
              <a:t>B</a:t>
            </a:r>
            <a:r>
              <a:rPr lang="en-US" i="0" baseline="-25000" dirty="0" err="1" smtClean="0">
                <a:latin typeface="Calibri Light" panose="020F0302020204030204" pitchFamily="34" charset="0"/>
                <a:ea typeface="ＭＳ Ｐゴシック" pitchFamily="34" charset="-128"/>
              </a:rPr>
              <a:t>pole</a:t>
            </a:r>
            <a:r>
              <a:rPr lang="en-US" i="0" dirty="0" smtClean="0">
                <a:latin typeface="Calibri Light" panose="020F0302020204030204" pitchFamily="34" charset="0"/>
                <a:ea typeface="ＭＳ Ｐゴシック" pitchFamily="34" charset="-128"/>
              </a:rPr>
              <a:t> = 53.5*0.016 = 0.86 T</a:t>
            </a:r>
          </a:p>
          <a:p>
            <a:pPr eaLnBrk="0" hangingPunct="0"/>
            <a:endParaRPr lang="en-US" i="0" dirty="0" smtClean="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17378581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transfer function field B vs. current I for the SPS main dipoles</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a:blip r:embed="rId3"/>
          <a:stretch>
            <a:fillRect/>
          </a:stretch>
        </p:blipFill>
        <p:spPr>
          <a:xfrm>
            <a:off x="820233" y="1409775"/>
            <a:ext cx="7503535" cy="4971553"/>
          </a:xfrm>
          <a:prstGeom prst="rect">
            <a:avLst/>
          </a:prstGeom>
        </p:spPr>
      </p:pic>
      <p:pic>
        <p:nvPicPr>
          <p:cNvPr id="4" name="Picture 3"/>
          <p:cNvPicPr>
            <a:picLocks noChangeAspect="1"/>
          </p:cNvPicPr>
          <p:nvPr/>
        </p:nvPicPr>
        <p:blipFill rotWithShape="1">
          <a:blip r:embed="rId4"/>
          <a:srcRect r="23684"/>
          <a:stretch/>
        </p:blipFill>
        <p:spPr>
          <a:xfrm>
            <a:off x="5913228" y="2996952"/>
            <a:ext cx="2047340" cy="2587858"/>
          </a:xfrm>
          <a:prstGeom prst="rect">
            <a:avLst/>
          </a:prstGeom>
        </p:spPr>
      </p:pic>
    </p:spTree>
    <p:extLst>
      <p:ext uri="{BB962C8B-B14F-4D97-AF65-F5344CB8AC3E}">
        <p14:creationId xmlns:p14="http://schemas.microsoft.com/office/powerpoint/2010/main" val="3401984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If the magnet is not dc, then an rms power / current is taken, considering the duty cycle</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459370" y="2171794"/>
                <a:ext cx="4225259" cy="111319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𝑟𝑚𝑠</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𝐼</m:t>
                          </m:r>
                        </m:e>
                        <m:sub>
                          <m:r>
                            <a:rPr lang="en-GB" b="0" i="1" smtClean="0">
                              <a:latin typeface="Cambria Math" panose="02040503050406030204" pitchFamily="18" charset="0"/>
                              <a:ea typeface="Cambria Math" panose="02040503050406030204" pitchFamily="18" charset="0"/>
                            </a:rPr>
                            <m:t>𝑟𝑚𝑠</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𝑇</m:t>
                          </m:r>
                        </m:den>
                      </m:f>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𝑇</m:t>
                          </m:r>
                        </m:sup>
                        <m:e>
                          <m:r>
                            <a:rPr lang="en-GB" b="0" i="1" smtClean="0">
                              <a:latin typeface="Cambria Math" panose="02040503050406030204" pitchFamily="18" charset="0"/>
                              <a:ea typeface="Cambria Math" panose="02040503050406030204" pitchFamily="18" charset="0"/>
                            </a:rPr>
                            <m:t>𝑅</m:t>
                          </m:r>
                          <m:sSup>
                            <m:sSupPr>
                              <m:ctrlPr>
                                <a:rPr lang="en-GB" b="0" i="1" smtClean="0">
                                  <a:latin typeface="Cambria Math" panose="02040503050406030204" pitchFamily="18" charset="0"/>
                                  <a:ea typeface="Cambria Math" panose="02040503050406030204" pitchFamily="18" charset="0"/>
                                </a:rPr>
                              </m:ctrlPr>
                            </m:sSupPr>
                            <m:e>
                              <m:d>
                                <m:dPr>
                                  <m:begChr m:val="["/>
                                  <m:endChr m:val="]"/>
                                  <m:ctrlPr>
                                    <a:rPr lang="en-GB" b="0" i="1" smtClean="0">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𝐼</m:t>
                                  </m:r>
                                  <m:d>
                                    <m:dPr>
                                      <m:ctrlPr>
                                        <a:rPr lang="en-GB" b="0" i="1">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𝑡</m:t>
                                      </m:r>
                                    </m:e>
                                  </m:d>
                                </m:e>
                              </m:d>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𝑑𝑡</m:t>
                          </m:r>
                        </m:e>
                      </m:nary>
                    </m:oMath>
                  </m:oMathPara>
                </a14:m>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2459370" y="2171794"/>
                <a:ext cx="4225259" cy="1113190"/>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052165" y="3789040"/>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smtClean="0">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2</m:t>
                              </m:r>
                            </m:e>
                          </m:rad>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5052165" y="3789040"/>
                <a:ext cx="1680075" cy="770019"/>
              </a:xfrm>
              <a:prstGeom prst="rect">
                <a:avLst/>
              </a:prstGeom>
              <a:blipFill>
                <a:blip r:embed="rId4"/>
                <a:stretch>
                  <a:fillRect/>
                </a:stretch>
              </a:blipFill>
            </p:spPr>
            <p:txBody>
              <a:bodyPr/>
              <a:lstStyle/>
              <a:p>
                <a:r>
                  <a:rPr lang="en-GB">
                    <a:noFill/>
                  </a:rPr>
                  <a:t> </a:t>
                </a:r>
              </a:p>
            </p:txBody>
          </p:sp>
        </mc:Fallback>
      </mc:AlternateContent>
      <p:sp>
        <p:nvSpPr>
          <p:cNvPr id="8" name="Text Box 36"/>
          <p:cNvSpPr txBox="1">
            <a:spLocks noChangeArrowheads="1"/>
          </p:cNvSpPr>
          <p:nvPr/>
        </p:nvSpPr>
        <p:spPr bwMode="auto">
          <a:xfrm>
            <a:off x="1338146" y="4009634"/>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a pure sine wave</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7" name="TextBox 6"/>
              <p:cNvSpPr txBox="1"/>
              <p:nvPr/>
            </p:nvSpPr>
            <p:spPr>
              <a:xfrm>
                <a:off x="5052165" y="5122962"/>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3</m:t>
                              </m:r>
                            </m:e>
                          </m:rad>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5052165" y="5122962"/>
                <a:ext cx="1680075" cy="770019"/>
              </a:xfrm>
              <a:prstGeom prst="rect">
                <a:avLst/>
              </a:prstGeom>
              <a:blipFill>
                <a:blip r:embed="rId5"/>
                <a:stretch>
                  <a:fillRect/>
                </a:stretch>
              </a:blipFill>
            </p:spPr>
            <p:txBody>
              <a:bodyPr/>
              <a:lstStyle/>
              <a:p>
                <a:r>
                  <a:rPr lang="en-GB">
                    <a:noFill/>
                  </a:rPr>
                  <a:t> </a:t>
                </a:r>
              </a:p>
            </p:txBody>
          </p:sp>
        </mc:Fallback>
      </mc:AlternateContent>
      <p:sp>
        <p:nvSpPr>
          <p:cNvPr id="9" name="Text Box 36"/>
          <p:cNvSpPr txBox="1">
            <a:spLocks noChangeArrowheads="1"/>
          </p:cNvSpPr>
          <p:nvPr/>
        </p:nvSpPr>
        <p:spPr bwMode="auto">
          <a:xfrm>
            <a:off x="1338146" y="5343556"/>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a linear ramp from 0</a:t>
            </a:r>
            <a:endParaRPr lang="en-US" i="0" dirty="0">
              <a:latin typeface="Calibri Light" panose="020F0302020204030204" pitchFamily="34" charset="0"/>
              <a:ea typeface="ＭＳ Ｐゴシック" pitchFamily="34" charset="-128"/>
            </a:endParaRPr>
          </a:p>
        </p:txBody>
      </p:sp>
      <p:pic>
        <p:nvPicPr>
          <p:cNvPr id="10" name="Picture 9"/>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442096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will be a cycle to 2.0 GeV of the PSB at CERN after the upgrade planned from 2019-2020</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a:blip r:embed="rId3"/>
          <a:stretch>
            <a:fillRect/>
          </a:stretch>
        </p:blipFill>
        <p:spPr>
          <a:xfrm>
            <a:off x="820233" y="1409775"/>
            <a:ext cx="7503535" cy="4971553"/>
          </a:xfrm>
          <a:prstGeom prst="rect">
            <a:avLst/>
          </a:prstGeom>
        </p:spPr>
      </p:pic>
      <p:sp>
        <p:nvSpPr>
          <p:cNvPr id="5" name="Text Box 36"/>
          <p:cNvSpPr txBox="1">
            <a:spLocks noChangeArrowheads="1"/>
          </p:cNvSpPr>
          <p:nvPr/>
        </p:nvSpPr>
        <p:spPr bwMode="auto">
          <a:xfrm>
            <a:off x="7220715" y="3864021"/>
            <a:ext cx="2101001" cy="476845"/>
          </a:xfrm>
          <a:prstGeom prst="rect">
            <a:avLst/>
          </a:prstGeom>
          <a:noFill/>
          <a:ln w="9525" algn="ctr">
            <a:noFill/>
            <a:miter lim="800000"/>
            <a:headEnd/>
            <a:tailEnd/>
          </a:ln>
        </p:spPr>
        <p:txBody>
          <a:bodyPr wrap="square">
            <a:spAutoFit/>
          </a:bodyPr>
          <a:lstStyle/>
          <a:p>
            <a:pPr algn="ctr" eaLnBrk="0" hangingPunct="0"/>
            <a:r>
              <a:rPr lang="en-US" i="0" dirty="0" err="1" smtClean="0">
                <a:solidFill>
                  <a:srgbClr val="F6860A"/>
                </a:solidFill>
                <a:latin typeface="Calibri Light" panose="020F0302020204030204" pitchFamily="34" charset="0"/>
                <a:ea typeface="ＭＳ Ｐゴシック" pitchFamily="34" charset="-128"/>
              </a:rPr>
              <a:t>rms</a:t>
            </a:r>
            <a:endParaRPr lang="en-US" i="0" dirty="0">
              <a:solidFill>
                <a:srgbClr val="F6860A"/>
              </a:solidFill>
              <a:latin typeface="Calibri Light" panose="020F0302020204030204" pitchFamily="34" charset="0"/>
              <a:ea typeface="ＭＳ Ｐゴシック" pitchFamily="34" charset="-128"/>
            </a:endParaRPr>
          </a:p>
        </p:txBody>
      </p:sp>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rot="964680">
            <a:off x="8269315" y="657530"/>
            <a:ext cx="706600" cy="1113228"/>
          </a:xfrm>
          <a:prstGeom prst="rect">
            <a:avLst/>
          </a:prstGeom>
        </p:spPr>
      </p:pic>
    </p:spTree>
    <p:extLst>
      <p:ext uri="{BB962C8B-B14F-4D97-AF65-F5344CB8AC3E}">
        <p14:creationId xmlns:p14="http://schemas.microsoft.com/office/powerpoint/2010/main" val="23794743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material of the coils is most often copper, sometimes aluminum</a:t>
            </a:r>
            <a:endParaRPr lang="en-US" sz="2800" b="0" i="0" kern="0" dirty="0" smtClean="0">
              <a:solidFill>
                <a:srgbClr val="0033CC"/>
              </a:solidFill>
              <a:latin typeface="Calibri Light" panose="020F0302020204030204" pitchFamily="34" charset="0"/>
            </a:endParaRPr>
          </a:p>
        </p:txBody>
      </p:sp>
      <p:sp>
        <p:nvSpPr>
          <p:cNvPr id="4" name="Content Placeholder 2"/>
          <p:cNvSpPr txBox="1">
            <a:spLocks/>
          </p:cNvSpPr>
          <p:nvPr/>
        </p:nvSpPr>
        <p:spPr bwMode="auto">
          <a:xfrm>
            <a:off x="1043608" y="743648"/>
            <a:ext cx="9144000"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tabLst>
                <a:tab pos="2514600" algn="l"/>
                <a:tab pos="5470525" algn="l"/>
                <a:tab pos="7527925" algn="l"/>
              </a:tabLst>
            </a:pPr>
            <a:r>
              <a:rPr lang="en-GB" sz="2400" i="0" kern="0" dirty="0" smtClean="0">
                <a:latin typeface="Calibri Light" panose="020F0302020204030204" pitchFamily="34" charset="0"/>
              </a:rPr>
              <a:t>	Cu	Al	</a:t>
            </a:r>
          </a:p>
          <a:p>
            <a:pPr marL="0" indent="0">
              <a:buNone/>
              <a:tabLst>
                <a:tab pos="2514600" algn="l"/>
                <a:tab pos="5197475" algn="l"/>
              </a:tabLst>
            </a:pPr>
            <a:r>
              <a:rPr lang="en-GB" sz="2400" i="0" kern="0" dirty="0">
                <a:latin typeface="Calibri Light" panose="020F0302020204030204" pitchFamily="34" charset="0"/>
              </a:rPr>
              <a:t>raw metal price	≈ 5000 $/ton 	 	≈ 1500 $/</a:t>
            </a:r>
            <a:r>
              <a:rPr lang="en-GB" sz="2400" i="0" kern="0" dirty="0" smtClean="0">
                <a:latin typeface="Calibri Light" panose="020F0302020204030204" pitchFamily="34" charset="0"/>
              </a:rPr>
              <a:t>ton</a:t>
            </a:r>
          </a:p>
          <a:p>
            <a:pPr marL="0" indent="0">
              <a:buNone/>
              <a:tabLst>
                <a:tab pos="2514600" algn="l"/>
                <a:tab pos="5197475" algn="l"/>
              </a:tabLst>
            </a:pPr>
            <a:r>
              <a:rPr lang="en-GB" sz="2400" i="0" kern="0" dirty="0">
                <a:latin typeface="Calibri Light" panose="020F0302020204030204" pitchFamily="34" charset="0"/>
              </a:rPr>
              <a:t>electrical resistivity 	1.72∙10</a:t>
            </a:r>
            <a:r>
              <a:rPr lang="en-GB" sz="2400" i="0" kern="0" baseline="30000" dirty="0">
                <a:latin typeface="Calibri Light" panose="020F0302020204030204" pitchFamily="34" charset="0"/>
              </a:rPr>
              <a:t>-8</a:t>
            </a:r>
            <a:r>
              <a:rPr lang="en-GB" sz="2400" i="0" kern="0" dirty="0">
                <a:latin typeface="Calibri Light" panose="020F0302020204030204" pitchFamily="34" charset="0"/>
              </a:rPr>
              <a:t> </a:t>
            </a:r>
            <a:r>
              <a:rPr lang="en-GB" sz="2400" i="0" kern="0" dirty="0">
                <a:latin typeface="Symbol" panose="05050102010706020507" pitchFamily="18" charset="2"/>
              </a:rPr>
              <a:t>W</a:t>
            </a:r>
            <a:r>
              <a:rPr lang="en-GB" sz="2400" i="0" kern="0" dirty="0">
                <a:latin typeface="Calibri Light" panose="020F0302020204030204" pitchFamily="34" charset="0"/>
              </a:rPr>
              <a:t>/m </a:t>
            </a:r>
            <a:r>
              <a:rPr lang="en-GB" sz="2400" i="0" kern="0" baseline="30000" dirty="0">
                <a:latin typeface="Calibri Light" panose="020F0302020204030204" pitchFamily="34" charset="0"/>
              </a:rPr>
              <a:t>		</a:t>
            </a:r>
            <a:r>
              <a:rPr lang="en-GB" sz="2400" i="0" kern="0" dirty="0">
                <a:latin typeface="Calibri Light" panose="020F0302020204030204" pitchFamily="34" charset="0"/>
              </a:rPr>
              <a:t>2.65∙10</a:t>
            </a:r>
            <a:r>
              <a:rPr lang="en-GB" sz="2400" i="0" kern="0" baseline="30000" dirty="0">
                <a:latin typeface="Calibri Light" panose="020F0302020204030204" pitchFamily="34" charset="0"/>
              </a:rPr>
              <a:t>-8</a:t>
            </a:r>
            <a:r>
              <a:rPr lang="en-GB" sz="2400" i="0" kern="0" dirty="0">
                <a:latin typeface="Calibri Light" panose="020F0302020204030204" pitchFamily="34" charset="0"/>
              </a:rPr>
              <a:t> </a:t>
            </a:r>
            <a:r>
              <a:rPr lang="en-GB" sz="2400" i="0" kern="0" dirty="0" smtClean="0">
                <a:latin typeface="Symbol" panose="05050102010706020507" pitchFamily="18" charset="2"/>
              </a:rPr>
              <a:t>W</a:t>
            </a:r>
            <a:r>
              <a:rPr lang="en-GB" sz="2400" i="0" kern="0" dirty="0" smtClean="0">
                <a:latin typeface="Calibri Light" panose="020F0302020204030204" pitchFamily="34" charset="0"/>
              </a:rPr>
              <a:t>/m</a:t>
            </a:r>
          </a:p>
          <a:p>
            <a:pPr marL="0" indent="0">
              <a:buNone/>
              <a:tabLst>
                <a:tab pos="2514600" algn="l"/>
                <a:tab pos="5197475" algn="l"/>
              </a:tabLst>
            </a:pPr>
            <a:r>
              <a:rPr lang="en-GB" sz="2400" i="0" kern="0" dirty="0" smtClean="0">
                <a:latin typeface="Calibri Light" panose="020F0302020204030204" pitchFamily="34" charset="0"/>
              </a:rPr>
              <a:t>density</a:t>
            </a:r>
            <a:r>
              <a:rPr lang="en-GB" sz="2400" i="0" kern="0" dirty="0">
                <a:latin typeface="Calibri Light" panose="020F0302020204030204" pitchFamily="34" charset="0"/>
              </a:rPr>
              <a:t>	8.9 kg/dm</a:t>
            </a:r>
            <a:r>
              <a:rPr lang="en-GB" sz="2400" i="0" kern="0" baseline="30000" dirty="0">
                <a:latin typeface="Calibri Light" panose="020F0302020204030204" pitchFamily="34" charset="0"/>
              </a:rPr>
              <a:t>3		</a:t>
            </a:r>
            <a:r>
              <a:rPr lang="en-GB" sz="2400" i="0" kern="0" dirty="0">
                <a:latin typeface="Calibri Light" panose="020F0302020204030204" pitchFamily="34" charset="0"/>
              </a:rPr>
              <a:t>2.7 </a:t>
            </a:r>
            <a:r>
              <a:rPr lang="en-GB" sz="2400" i="0" kern="0" dirty="0" smtClean="0">
                <a:latin typeface="Calibri Light" panose="020F0302020204030204" pitchFamily="34" charset="0"/>
              </a:rPr>
              <a:t>kg/dm</a:t>
            </a:r>
            <a:r>
              <a:rPr lang="en-GB" sz="2400" i="0" kern="0" baseline="30000" dirty="0" smtClean="0">
                <a:latin typeface="Calibri Light" panose="020F0302020204030204" pitchFamily="34" charset="0"/>
              </a:rPr>
              <a:t>3</a:t>
            </a:r>
            <a:endParaRPr lang="en-GB" sz="2400" i="0" kern="0" baseline="30000" dirty="0">
              <a:latin typeface="Calibri Light" panose="020F0302020204030204" pitchFamily="34" charset="0"/>
            </a:endParaRPr>
          </a:p>
          <a:p>
            <a:pPr marL="0" indent="0">
              <a:buNone/>
            </a:pPr>
            <a:endParaRPr lang="en-GB" sz="2400" i="0" kern="0" baseline="30000" dirty="0" smtClean="0">
              <a:latin typeface="Calibri Light" panose="020F0302020204030204"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764328"/>
            <a:ext cx="5976664" cy="3891472"/>
          </a:xfrm>
          <a:prstGeom prst="rect">
            <a:avLst/>
          </a:prstGeom>
        </p:spPr>
      </p:pic>
      <p:sp>
        <p:nvSpPr>
          <p:cNvPr id="8" name="Content Placeholder 2"/>
          <p:cNvSpPr txBox="1">
            <a:spLocks/>
          </p:cNvSpPr>
          <p:nvPr/>
        </p:nvSpPr>
        <p:spPr bwMode="auto">
          <a:xfrm>
            <a:off x="6372152" y="4005064"/>
            <a:ext cx="2819473"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pPr>
            <a:r>
              <a:rPr lang="en-GB" sz="2400" i="0" kern="0" dirty="0" err="1" smtClean="0">
                <a:latin typeface="Calibri Light" panose="020F0302020204030204" pitchFamily="34" charset="0"/>
              </a:rPr>
              <a:t>LHCb</a:t>
            </a:r>
            <a:r>
              <a:rPr lang="en-GB" sz="2400" i="0" kern="0" dirty="0" smtClean="0">
                <a:latin typeface="Calibri Light" panose="020F0302020204030204" pitchFamily="34" charset="0"/>
              </a:rPr>
              <a:t> detector dipole</a:t>
            </a:r>
          </a:p>
          <a:p>
            <a:pPr marL="0" indent="0">
              <a:buNone/>
            </a:pPr>
            <a:r>
              <a:rPr lang="en-GB" sz="2400" i="0" kern="0" dirty="0" smtClean="0">
                <a:latin typeface="Calibri Light" panose="020F0302020204030204" pitchFamily="34" charset="0"/>
              </a:rPr>
              <a:t>Al coils</a:t>
            </a:r>
          </a:p>
          <a:p>
            <a:pPr marL="0" indent="0">
              <a:buNone/>
            </a:pPr>
            <a:r>
              <a:rPr lang="en-GB" sz="2400" i="0" kern="0" dirty="0" smtClean="0">
                <a:latin typeface="Calibri Light" panose="020F0302020204030204" pitchFamily="34" charset="0"/>
              </a:rPr>
              <a:t>coil mass 2 × 25 t </a:t>
            </a:r>
          </a:p>
          <a:p>
            <a:pPr marL="0" indent="0">
              <a:buNone/>
            </a:pPr>
            <a:r>
              <a:rPr lang="en-GB" sz="2400" i="0" kern="0" dirty="0" smtClean="0">
                <a:latin typeface="Calibri Light" panose="020F0302020204030204" pitchFamily="34" charset="0"/>
              </a:rPr>
              <a:t>power </a:t>
            </a:r>
            <a:r>
              <a:rPr lang="en-GB" sz="2400" i="0" kern="0" dirty="0">
                <a:latin typeface="Calibri Light" panose="020F0302020204030204" pitchFamily="34" charset="0"/>
              </a:rPr>
              <a:t>2 × </a:t>
            </a:r>
            <a:r>
              <a:rPr lang="en-GB" sz="2400" i="0" kern="0" dirty="0" smtClean="0">
                <a:latin typeface="Calibri Light" panose="020F0302020204030204" pitchFamily="34" charset="0"/>
              </a:rPr>
              <a:t>2.1 MW</a:t>
            </a:r>
            <a:endParaRPr lang="en-GB" sz="2400" i="0" kern="0" baseline="30000" dirty="0" smtClean="0">
              <a:latin typeface="Calibri Light" panose="020F0302020204030204" pitchFamily="34" charset="0"/>
            </a:endParaRPr>
          </a:p>
        </p:txBody>
      </p:sp>
    </p:spTree>
    <p:extLst>
      <p:ext uri="{BB962C8B-B14F-4D97-AF65-F5344CB8AC3E}">
        <p14:creationId xmlns:p14="http://schemas.microsoft.com/office/powerpoint/2010/main" val="41623848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28349" t="18068" r="31867" b="26471"/>
          <a:stretch/>
        </p:blipFill>
        <p:spPr>
          <a:xfrm>
            <a:off x="4860032" y="1273751"/>
            <a:ext cx="3200902" cy="2070755"/>
          </a:xfrm>
          <a:prstGeom prst="rect">
            <a:avLst/>
          </a:prstGeom>
        </p:spPr>
      </p:pic>
      <p:pic>
        <p:nvPicPr>
          <p:cNvPr id="3" name="Picture 2"/>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15593" y="1273620"/>
            <a:ext cx="2724359" cy="2071017"/>
          </a:xfrm>
          <a:prstGeom prst="rect">
            <a:avLst/>
          </a:prstGeom>
        </p:spPr>
      </p:pic>
      <p:sp>
        <p:nvSpPr>
          <p:cNvPr id="8" name="Rectangle 7"/>
          <p:cNvSpPr/>
          <p:nvPr/>
        </p:nvSpPr>
        <p:spPr bwMode="auto">
          <a:xfrm>
            <a:off x="107504" y="1052736"/>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Rectangle 8"/>
          <p:cNvSpPr/>
          <p:nvPr/>
        </p:nvSpPr>
        <p:spPr bwMode="auto">
          <a:xfrm>
            <a:off x="71500" y="1052736"/>
            <a:ext cx="9154684"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 name="Rectangle 9"/>
          <p:cNvSpPr/>
          <p:nvPr/>
        </p:nvSpPr>
        <p:spPr bwMode="auto">
          <a:xfrm>
            <a:off x="8060426" y="1203945"/>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 name="Text Box 36"/>
          <p:cNvSpPr txBox="1">
            <a:spLocks noChangeArrowheads="1"/>
          </p:cNvSpPr>
          <p:nvPr/>
        </p:nvSpPr>
        <p:spPr bwMode="auto">
          <a:xfrm>
            <a:off x="1835696" y="3316922"/>
            <a:ext cx="1447501"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“C”</a:t>
            </a:r>
            <a:endParaRPr lang="en-US" sz="2000" i="0" dirty="0">
              <a:latin typeface="Calibri Light" panose="020F0302020204030204" pitchFamily="34" charset="0"/>
              <a:ea typeface="ＭＳ Ｐゴシック" pitchFamily="34" charset="-128"/>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the most common types of resistive dipoles</a:t>
            </a:r>
            <a:endParaRPr lang="en-US" sz="2800" b="0" i="0" kern="0" dirty="0" smtClean="0">
              <a:solidFill>
                <a:srgbClr val="0033CC"/>
              </a:solidFill>
              <a:latin typeface="Calibri Light" panose="020F0302020204030204" pitchFamily="34" charset="0"/>
            </a:endParaRPr>
          </a:p>
        </p:txBody>
      </p:sp>
      <p:sp>
        <p:nvSpPr>
          <p:cNvPr id="22" name="Text Box 36"/>
          <p:cNvSpPr txBox="1">
            <a:spLocks noChangeArrowheads="1"/>
          </p:cNvSpPr>
          <p:nvPr/>
        </p:nvSpPr>
        <p:spPr bwMode="auto">
          <a:xfrm>
            <a:off x="5729611" y="3316922"/>
            <a:ext cx="1447501"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“H”</a:t>
            </a:r>
            <a:endParaRPr lang="en-US" sz="2000" i="0" dirty="0">
              <a:latin typeface="Calibri Light" panose="020F0302020204030204" pitchFamily="34" charset="0"/>
              <a:ea typeface="ＭＳ Ｐゴシック" pitchFamily="34" charset="-128"/>
            </a:endParaRPr>
          </a:p>
        </p:txBody>
      </p:sp>
      <p:sp>
        <p:nvSpPr>
          <p:cNvPr id="4" name="Rectangle 3"/>
          <p:cNvSpPr/>
          <p:nvPr/>
        </p:nvSpPr>
        <p:spPr bwMode="auto">
          <a:xfrm>
            <a:off x="4067944" y="1203945"/>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a:off x="7916410" y="1166919"/>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26" name="Picture 25"/>
          <p:cNvPicPr>
            <a:picLocks noChangeAspect="1"/>
          </p:cNvPicPr>
          <p:nvPr/>
        </p:nvPicPr>
        <p:blipFill rotWithShape="1">
          <a:blip r:embed="rId5">
            <a:clrChange>
              <a:clrFrom>
                <a:srgbClr val="B2B2B2"/>
              </a:clrFrom>
              <a:clrTo>
                <a:srgbClr val="B2B2B2">
                  <a:alpha val="0"/>
                </a:srgbClr>
              </a:clrTo>
            </a:clrChange>
            <a:extLst>
              <a:ext uri="{28A0092B-C50C-407E-A947-70E740481C1C}">
                <a14:useLocalDpi xmlns:a14="http://schemas.microsoft.com/office/drawing/2010/main" val="0"/>
              </a:ext>
            </a:extLst>
          </a:blip>
          <a:srcRect l="14341" t="19238" r="17652" b="28688"/>
          <a:stretch/>
        </p:blipFill>
        <p:spPr>
          <a:xfrm>
            <a:off x="-1044624" y="3940321"/>
            <a:ext cx="5472000" cy="1944000"/>
          </a:xfrm>
          <a:prstGeom prst="rect">
            <a:avLst/>
          </a:prstGeom>
        </p:spPr>
      </p:pic>
      <p:sp>
        <p:nvSpPr>
          <p:cNvPr id="27" name="Text Box 36"/>
          <p:cNvSpPr txBox="1">
            <a:spLocks noChangeArrowheads="1"/>
          </p:cNvSpPr>
          <p:nvPr/>
        </p:nvSpPr>
        <p:spPr bwMode="auto">
          <a:xfrm>
            <a:off x="395536" y="5668405"/>
            <a:ext cx="2520000" cy="707886"/>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w</a:t>
            </a:r>
            <a:r>
              <a:rPr lang="en-US" sz="2000" i="0" dirty="0" smtClean="0">
                <a:latin typeface="Calibri Light" panose="020F0302020204030204" pitchFamily="34" charset="0"/>
                <a:ea typeface="ＭＳ Ｐゴシック" pitchFamily="34" charset="-128"/>
              </a:rPr>
              <a:t>indow frame              (“O”)</a:t>
            </a:r>
            <a:endParaRPr lang="en-US" sz="2000" i="0" dirty="0">
              <a:latin typeface="Calibri Light" panose="020F0302020204030204" pitchFamily="34" charset="0"/>
              <a:ea typeface="ＭＳ Ｐゴシック" pitchFamily="34" charset="-128"/>
            </a:endParaRPr>
          </a:p>
        </p:txBody>
      </p:sp>
      <p:sp>
        <p:nvSpPr>
          <p:cNvPr id="29" name="Text Box 36"/>
          <p:cNvSpPr txBox="1">
            <a:spLocks noChangeArrowheads="1"/>
          </p:cNvSpPr>
          <p:nvPr/>
        </p:nvSpPr>
        <p:spPr bwMode="auto">
          <a:xfrm>
            <a:off x="4517888" y="5673442"/>
            <a:ext cx="3564000" cy="707886"/>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w</a:t>
            </a:r>
            <a:r>
              <a:rPr lang="en-US" sz="2000" i="0" dirty="0" smtClean="0">
                <a:latin typeface="Calibri Light" panose="020F0302020204030204" pitchFamily="34" charset="0"/>
                <a:ea typeface="ＭＳ Ｐゴシック" pitchFamily="34" charset="-128"/>
              </a:rPr>
              <a:t>indow frame (“O”)</a:t>
            </a:r>
          </a:p>
          <a:p>
            <a:pPr algn="ctr" eaLnBrk="0" hangingPunct="0"/>
            <a:r>
              <a:rPr lang="en-US" sz="2000" i="0" dirty="0" smtClean="0">
                <a:latin typeface="Calibri Light" panose="020F0302020204030204" pitchFamily="34" charset="0"/>
                <a:ea typeface="ＭＳ Ｐゴシック" pitchFamily="34" charset="-128"/>
              </a:rPr>
              <a:t>with windings on both </a:t>
            </a:r>
            <a:r>
              <a:rPr lang="en-US" sz="2000" i="0" dirty="0" err="1" smtClean="0">
                <a:latin typeface="Calibri Light" panose="020F0302020204030204" pitchFamily="34" charset="0"/>
                <a:ea typeface="ＭＳ Ｐゴシック" pitchFamily="34" charset="-128"/>
              </a:rPr>
              <a:t>backlegs</a:t>
            </a:r>
            <a:endParaRPr lang="en-US" sz="2000" i="0" dirty="0">
              <a:latin typeface="Calibri Light" panose="020F0302020204030204" pitchFamily="34" charset="0"/>
              <a:ea typeface="ＭＳ Ｐゴシック" pitchFamily="34" charset="-128"/>
            </a:endParaRPr>
          </a:p>
        </p:txBody>
      </p:sp>
      <p:sp>
        <p:nvSpPr>
          <p:cNvPr id="7" name="Rectangle 6"/>
          <p:cNvSpPr/>
          <p:nvPr/>
        </p:nvSpPr>
        <p:spPr bwMode="auto">
          <a:xfrm>
            <a:off x="4355976" y="3717032"/>
            <a:ext cx="144016" cy="25202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28" name="Picture 27"/>
          <p:cNvPicPr>
            <a:picLocks noChangeAspect="1"/>
          </p:cNvPicPr>
          <p:nvPr/>
        </p:nvPicPr>
        <p:blipFill rotWithShape="1">
          <a:blip r:embed="rId6">
            <a:clrChange>
              <a:clrFrom>
                <a:srgbClr val="B2B2B2"/>
              </a:clrFrom>
              <a:clrTo>
                <a:srgbClr val="B2B2B2">
                  <a:alpha val="0"/>
                </a:srgbClr>
              </a:clrTo>
            </a:clrChange>
            <a:extLst>
              <a:ext uri="{28A0092B-C50C-407E-A947-70E740481C1C}">
                <a14:useLocalDpi xmlns:a14="http://schemas.microsoft.com/office/drawing/2010/main" val="0"/>
              </a:ext>
            </a:extLst>
          </a:blip>
          <a:srcRect l="14320" t="19286" r="17661" b="28642"/>
          <a:stretch/>
        </p:blipFill>
        <p:spPr>
          <a:xfrm>
            <a:off x="3563888" y="3940213"/>
            <a:ext cx="5472608" cy="1944216"/>
          </a:xfrm>
          <a:prstGeom prst="rect">
            <a:avLst/>
          </a:prstGeom>
        </p:spPr>
      </p:pic>
    </p:spTree>
    <p:extLst>
      <p:ext uri="{BB962C8B-B14F-4D97-AF65-F5344CB8AC3E}">
        <p14:creationId xmlns:p14="http://schemas.microsoft.com/office/powerpoint/2010/main" val="6746905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3275856" y="1913608"/>
            <a:ext cx="2859635" cy="2173851"/>
          </a:xfrm>
          <a:prstGeom prst="rect">
            <a:avLst/>
          </a:prstGeom>
        </p:spPr>
      </p:pic>
      <p:sp>
        <p:nvSpPr>
          <p:cNvPr id="8" name="Rectangle 7"/>
          <p:cNvSpPr/>
          <p:nvPr/>
        </p:nvSpPr>
        <p:spPr bwMode="auto">
          <a:xfrm>
            <a:off x="-36512" y="836712"/>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Rectangle 8"/>
          <p:cNvSpPr/>
          <p:nvPr/>
        </p:nvSpPr>
        <p:spPr bwMode="auto">
          <a:xfrm>
            <a:off x="71500" y="784672"/>
            <a:ext cx="9154684"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magnetic circuit is dimensioned so that the pole is wide enough for field quality, and there is enough room for the flux in the return legs</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2894388" y="5566040"/>
                <a:ext cx="3405804" cy="8152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𝑙𝑒𝑔</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+1.2</m:t>
                          </m:r>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𝑙𝑒𝑔</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2894388" y="5566040"/>
                <a:ext cx="3405804" cy="815288"/>
              </a:xfrm>
              <a:prstGeom prst="rect">
                <a:avLst/>
              </a:prstGeom>
              <a:blipFill rotWithShape="0">
                <a:blip r:embed="rId4"/>
                <a:stretch>
                  <a:fillRect/>
                </a:stretch>
              </a:blipFill>
            </p:spPr>
            <p:txBody>
              <a:bodyPr/>
              <a:lstStyle/>
              <a:p>
                <a:r>
                  <a:rPr lang="en-GB">
                    <a:noFill/>
                  </a:rPr>
                  <a:t> </a:t>
                </a:r>
              </a:p>
            </p:txBody>
          </p:sp>
        </mc:Fallback>
      </mc:AlternateContent>
      <p:cxnSp>
        <p:nvCxnSpPr>
          <p:cNvPr id="17" name="Straight Connector 16"/>
          <p:cNvCxnSpPr/>
          <p:nvPr/>
        </p:nvCxnSpPr>
        <p:spPr bwMode="auto">
          <a:xfrm>
            <a:off x="3320616" y="2989523"/>
            <a:ext cx="804721"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p:cxnSp>
        <p:nvCxnSpPr>
          <p:cNvPr id="35" name="Straight Connector 34"/>
          <p:cNvCxnSpPr/>
          <p:nvPr/>
        </p:nvCxnSpPr>
        <p:spPr bwMode="auto">
          <a:xfrm>
            <a:off x="4427984" y="2004645"/>
            <a:ext cx="0" cy="50400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6" name="TextBox 35"/>
              <p:cNvSpPr txBox="1"/>
              <p:nvPr/>
            </p:nvSpPr>
            <p:spPr>
              <a:xfrm>
                <a:off x="2635244" y="2719612"/>
                <a:ext cx="696216"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r>
                            <a:rPr lang="en-GB" sz="2000" b="0" i="1" smtClean="0">
                              <a:solidFill>
                                <a:schemeClr val="tx1"/>
                              </a:solidFill>
                              <a:latin typeface="Cambria Math" panose="02040503050406030204" pitchFamily="18" charset="0"/>
                              <a:ea typeface="Cambria Math" panose="02040503050406030204" pitchFamily="18" charset="0"/>
                            </a:rPr>
                            <m:t>,2</m:t>
                          </m:r>
                        </m:sub>
                      </m:sSub>
                    </m:oMath>
                  </m:oMathPara>
                </a14:m>
                <a:endParaRPr lang="en-GB" b="0" dirty="0"/>
              </a:p>
            </p:txBody>
          </p:sp>
        </mc:Choice>
        <mc:Fallback xmlns="">
          <p:sp>
            <p:nvSpPr>
              <p:cNvPr id="36" name="TextBox 35"/>
              <p:cNvSpPr txBox="1">
                <a:spLocks noRot="1" noChangeAspect="1" noMove="1" noResize="1" noEditPoints="1" noAdjustHandles="1" noChangeArrowheads="1" noChangeShapeType="1" noTextEdit="1"/>
              </p:cNvSpPr>
              <p:nvPr/>
            </p:nvSpPr>
            <p:spPr>
              <a:xfrm>
                <a:off x="2635244" y="2719612"/>
                <a:ext cx="696216" cy="332720"/>
              </a:xfrm>
              <a:prstGeom prst="rect">
                <a:avLst/>
              </a:prstGeom>
              <a:blipFill rotWithShape="0">
                <a:blip r:embed="rId5"/>
                <a:stretch>
                  <a:fillRect l="-8772" b="-25455"/>
                </a:stretch>
              </a:blipFill>
            </p:spPr>
            <p:txBody>
              <a:bodyPr/>
              <a:lstStyle/>
              <a:p>
                <a:r>
                  <a:rPr lang="en-GB">
                    <a:noFill/>
                  </a:rPr>
                  <a:t> </a:t>
                </a:r>
              </a:p>
            </p:txBody>
          </p:sp>
        </mc:Fallback>
      </mc:AlternateContent>
      <p:cxnSp>
        <p:nvCxnSpPr>
          <p:cNvPr id="37" name="Straight Connector 36"/>
          <p:cNvCxnSpPr/>
          <p:nvPr/>
        </p:nvCxnSpPr>
        <p:spPr bwMode="auto">
          <a:xfrm>
            <a:off x="4679242" y="3358061"/>
            <a:ext cx="810000"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8" name="TextBox 37"/>
              <p:cNvSpPr txBox="1"/>
              <p:nvPr/>
            </p:nvSpPr>
            <p:spPr>
              <a:xfrm>
                <a:off x="4832267" y="3297006"/>
                <a:ext cx="656975" cy="33143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a:solidFill>
                                <a:srgbClr val="FFC000"/>
                              </a:solidFill>
                              <a:latin typeface="Cambria Math" panose="02040503050406030204" pitchFamily="18" charset="0"/>
                              <a:ea typeface="Cambria Math" panose="02040503050406030204" pitchFamily="18" charset="0"/>
                            </a:rPr>
                            <m:t>𝑤</m:t>
                          </m:r>
                        </m:e>
                        <m:sub>
                          <m:r>
                            <a:rPr lang="en-GB" sz="2000" b="0" i="1" smtClean="0">
                              <a:solidFill>
                                <a:srgbClr val="FFC000"/>
                              </a:solidFill>
                              <a:latin typeface="Cambria Math" panose="02040503050406030204" pitchFamily="18" charset="0"/>
                              <a:ea typeface="Cambria Math" panose="02040503050406030204" pitchFamily="18" charset="0"/>
                            </a:rPr>
                            <m:t>𝑝𝑜𝑙𝑒</m:t>
                          </m:r>
                        </m:sub>
                      </m:sSub>
                    </m:oMath>
                  </m:oMathPara>
                </a14:m>
                <a:endParaRPr lang="en-GB" b="0" dirty="0"/>
              </a:p>
            </p:txBody>
          </p:sp>
        </mc:Choice>
        <mc:Fallback xmlns="">
          <p:sp>
            <p:nvSpPr>
              <p:cNvPr id="38" name="TextBox 37"/>
              <p:cNvSpPr txBox="1">
                <a:spLocks noRot="1" noChangeAspect="1" noMove="1" noResize="1" noEditPoints="1" noAdjustHandles="1" noChangeArrowheads="1" noChangeShapeType="1" noTextEdit="1"/>
              </p:cNvSpPr>
              <p:nvPr/>
            </p:nvSpPr>
            <p:spPr>
              <a:xfrm>
                <a:off x="4832267" y="3297006"/>
                <a:ext cx="656975" cy="331437"/>
              </a:xfrm>
              <a:prstGeom prst="rect">
                <a:avLst/>
              </a:prstGeom>
              <a:blipFill rotWithShape="0">
                <a:blip r:embed="rId6"/>
                <a:stretch>
                  <a:fillRect l="-10280" r="-1869" b="-27778"/>
                </a:stretch>
              </a:blipFill>
            </p:spPr>
            <p:txBody>
              <a:bodyPr/>
              <a:lstStyle/>
              <a:p>
                <a:r>
                  <a:rPr lang="en-GB">
                    <a:noFill/>
                  </a:rPr>
                  <a:t> </a:t>
                </a:r>
              </a:p>
            </p:txBody>
          </p:sp>
        </mc:Fallback>
      </mc:AlternateContent>
      <p:cxnSp>
        <p:nvCxnSpPr>
          <p:cNvPr id="39" name="Straight Connector 38"/>
          <p:cNvCxnSpPr/>
          <p:nvPr/>
        </p:nvCxnSpPr>
        <p:spPr bwMode="auto">
          <a:xfrm>
            <a:off x="5292080" y="2736006"/>
            <a:ext cx="0" cy="504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Box 40"/>
          <p:cNvSpPr txBox="1"/>
          <p:nvPr/>
        </p:nvSpPr>
        <p:spPr>
          <a:xfrm>
            <a:off x="5375850" y="2830192"/>
            <a:ext cx="128240" cy="307777"/>
          </a:xfrm>
          <a:prstGeom prst="rect">
            <a:avLst/>
          </a:prstGeom>
          <a:solidFill>
            <a:srgbClr val="FFFFFF"/>
          </a:solidFill>
        </p:spPr>
        <p:txBody>
          <a:bodyPr wrap="none" lIns="0" tIns="0" rIns="0" bIns="0" rtlCol="0">
            <a:spAutoFit/>
          </a:bodyPr>
          <a:lstStyle/>
          <a:p>
            <a:r>
              <a:rPr lang="en-GB" sz="2000" b="0" dirty="0"/>
              <a:t>h</a:t>
            </a:r>
          </a:p>
        </p:txBody>
      </p:sp>
      <p:sp>
        <p:nvSpPr>
          <p:cNvPr id="4" name="Rectangle 3"/>
          <p:cNvSpPr/>
          <p:nvPr/>
        </p:nvSpPr>
        <p:spPr bwMode="auto">
          <a:xfrm>
            <a:off x="7409866" y="928688"/>
            <a:ext cx="258478" cy="473256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 name="Rectangle 6"/>
          <p:cNvSpPr/>
          <p:nvPr/>
        </p:nvSpPr>
        <p:spPr bwMode="auto">
          <a:xfrm>
            <a:off x="2915816" y="1685032"/>
            <a:ext cx="3744416"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 name="Rectangle 31"/>
          <p:cNvSpPr/>
          <p:nvPr/>
        </p:nvSpPr>
        <p:spPr bwMode="auto">
          <a:xfrm>
            <a:off x="6055676" y="1781200"/>
            <a:ext cx="351656" cy="23678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3" name="TextBox 32"/>
              <p:cNvSpPr txBox="1"/>
              <p:nvPr/>
            </p:nvSpPr>
            <p:spPr>
              <a:xfrm>
                <a:off x="4211376" y="1599108"/>
                <a:ext cx="696216"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r>
                            <a:rPr lang="en-GB" sz="2000" b="0" i="1" smtClean="0">
                              <a:solidFill>
                                <a:schemeClr val="tx1"/>
                              </a:solidFill>
                              <a:latin typeface="Cambria Math" panose="02040503050406030204" pitchFamily="18" charset="0"/>
                              <a:ea typeface="Cambria Math" panose="02040503050406030204" pitchFamily="18" charset="0"/>
                            </a:rPr>
                            <m:t>,1</m:t>
                          </m:r>
                        </m:sub>
                      </m:sSub>
                    </m:oMath>
                  </m:oMathPara>
                </a14:m>
                <a:endParaRPr lang="en-GB" b="0" dirty="0"/>
              </a:p>
            </p:txBody>
          </p:sp>
        </mc:Choice>
        <mc:Fallback xmlns="">
          <p:sp>
            <p:nvSpPr>
              <p:cNvPr id="33" name="TextBox 32"/>
              <p:cNvSpPr txBox="1">
                <a:spLocks noRot="1" noChangeAspect="1" noMove="1" noResize="1" noEditPoints="1" noAdjustHandles="1" noChangeArrowheads="1" noChangeShapeType="1" noTextEdit="1"/>
              </p:cNvSpPr>
              <p:nvPr/>
            </p:nvSpPr>
            <p:spPr>
              <a:xfrm>
                <a:off x="4211376" y="1599108"/>
                <a:ext cx="696216" cy="332720"/>
              </a:xfrm>
              <a:prstGeom prst="rect">
                <a:avLst/>
              </a:prstGeom>
              <a:blipFill rotWithShape="0">
                <a:blip r:embed="rId7"/>
                <a:stretch>
                  <a:fillRect l="-9649" b="-2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894388" y="4640452"/>
                <a:ext cx="2864502"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𝐺𝐹𝑅</m:t>
                          </m:r>
                        </m:sub>
                      </m:sSub>
                      <m:r>
                        <a:rPr lang="en-GB" b="0" i="1" smtClean="0">
                          <a:latin typeface="Cambria Math" panose="02040503050406030204" pitchFamily="18" charset="0"/>
                          <a:ea typeface="Cambria Math" panose="02040503050406030204" pitchFamily="18" charset="0"/>
                        </a:rPr>
                        <m:t>+2.5</m:t>
                      </m:r>
                      <m:r>
                        <a:rPr lang="en-GB" b="0" i="1" smtClean="0">
                          <a:latin typeface="Cambria Math" panose="02040503050406030204" pitchFamily="18" charset="0"/>
                          <a:ea typeface="Cambria Math" panose="02040503050406030204" pitchFamily="18" charset="0"/>
                        </a:rPr>
                        <m:t>h</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2894388" y="4640452"/>
                <a:ext cx="2864502" cy="397929"/>
              </a:xfrm>
              <a:prstGeom prst="rect">
                <a:avLst/>
              </a:prstGeom>
              <a:blipFill rotWithShape="0">
                <a:blip r:embed="rId8"/>
                <a:stretch>
                  <a:fillRect l="-2766" r="-426" b="-24242"/>
                </a:stretch>
              </a:blipFill>
            </p:spPr>
            <p:txBody>
              <a:bodyPr/>
              <a:lstStyle/>
              <a:p>
                <a:r>
                  <a:rPr lang="en-GB">
                    <a:noFill/>
                  </a:rPr>
                  <a:t> </a:t>
                </a:r>
              </a:p>
            </p:txBody>
          </p:sp>
        </mc:Fallback>
      </mc:AlternateContent>
    </p:spTree>
    <p:extLst>
      <p:ext uri="{BB962C8B-B14F-4D97-AF65-F5344CB8AC3E}">
        <p14:creationId xmlns:p14="http://schemas.microsoft.com/office/powerpoint/2010/main" val="32993698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Ampere-turns are a linear function of the gap and of the B field (at least up to saturation)</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32" name="TextBox 31"/>
              <p:cNvSpPr txBox="1"/>
              <p:nvPr/>
            </p:nvSpPr>
            <p:spPr>
              <a:xfrm>
                <a:off x="1619672" y="4322918"/>
                <a:ext cx="6009722" cy="96879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ary>
                        <m:naryPr>
                          <m:chr m:val="∮"/>
                          <m:limLoc m:val="undOvr"/>
                          <m:subHide m:val="on"/>
                          <m:supHide m:val="on"/>
                          <m:ctrlPr>
                            <a:rPr lang="en-GB" b="0" i="1" smtClean="0">
                              <a:latin typeface="Cambria Math" panose="02040503050406030204" pitchFamily="18" charset="0"/>
                              <a:ea typeface="Cambria Math" panose="02040503050406030204" pitchFamily="18" charset="0"/>
                            </a:rPr>
                          </m:ctrlPr>
                        </m:naryPr>
                        <m:sub/>
                        <m:sup/>
                        <m:e>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𝐻</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𝑑𝑙</m:t>
                              </m:r>
                            </m:e>
                          </m:acc>
                          <m:r>
                            <a:rPr lang="en-GB" b="0" i="1" smtClean="0">
                              <a:latin typeface="Cambria Math" panose="02040503050406030204" pitchFamily="18" charset="0"/>
                              <a:ea typeface="Cambria Math" panose="02040503050406030204" pitchFamily="18" charset="0"/>
                            </a:rPr>
                            <m:t>=</m:t>
                          </m:r>
                        </m:e>
                      </m:nary>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𝐹𝑒</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𝑟</m:t>
                              </m:r>
                            </m:sub>
                          </m:sSub>
                        </m:den>
                      </m:f>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𝑔𝑎𝑝</m:t>
                              </m:r>
                            </m:sub>
                          </m:sSub>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1619672" y="4322918"/>
                <a:ext cx="6009722" cy="968791"/>
              </a:xfrm>
              <a:prstGeom prst="rect">
                <a:avLst/>
              </a:prstGeom>
              <a:blipFill rotWithShape="0">
                <a:blip r:embed="rId3"/>
                <a:stretch>
                  <a:fillRect/>
                </a:stretch>
              </a:blipFill>
            </p:spPr>
            <p:txBody>
              <a:bodyPr/>
              <a:lstStyle/>
              <a:p>
                <a:r>
                  <a:rPr lang="en-GB">
                    <a:noFill/>
                  </a:rPr>
                  <a:t> </a:t>
                </a:r>
              </a:p>
            </p:txBody>
          </p:sp>
        </mc:Fallback>
      </mc:AlternateContent>
      <p:grpSp>
        <p:nvGrpSpPr>
          <p:cNvPr id="37" name="Group 36"/>
          <p:cNvGrpSpPr>
            <a:grpSpLocks noChangeAspect="1"/>
          </p:cNvGrpSpPr>
          <p:nvPr/>
        </p:nvGrpSpPr>
        <p:grpSpPr>
          <a:xfrm>
            <a:off x="2708909" y="1412777"/>
            <a:ext cx="3303251" cy="2304255"/>
            <a:chOff x="2094706" y="946740"/>
            <a:chExt cx="5013839" cy="3497513"/>
          </a:xfrm>
        </p:grpSpPr>
        <p:grpSp>
          <p:nvGrpSpPr>
            <p:cNvPr id="31" name="Group 30"/>
            <p:cNvGrpSpPr/>
            <p:nvPr/>
          </p:nvGrpSpPr>
          <p:grpSpPr>
            <a:xfrm>
              <a:off x="2094706" y="946740"/>
              <a:ext cx="4781550" cy="3497513"/>
              <a:chOff x="1374626" y="946740"/>
              <a:chExt cx="4781550" cy="3497513"/>
            </a:xfrm>
          </p:grpSpPr>
          <p:pic>
            <p:nvPicPr>
              <p:cNvPr id="20" name="Picture 19"/>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86741" y="1127487"/>
                <a:ext cx="4258988" cy="3237618"/>
              </a:xfrm>
              <a:prstGeom prst="rect">
                <a:avLst/>
              </a:prstGeom>
            </p:spPr>
          </p:pic>
          <p:cxnSp>
            <p:nvCxnSpPr>
              <p:cNvPr id="21" name="Straight Connector 20"/>
              <p:cNvCxnSpPr/>
              <p:nvPr/>
            </p:nvCxnSpPr>
            <p:spPr bwMode="auto">
              <a:xfrm flipH="1">
                <a:off x="4237205" y="2384423"/>
                <a:ext cx="0" cy="702000"/>
              </a:xfrm>
              <a:prstGeom prst="line">
                <a:avLst/>
              </a:prstGeom>
              <a:solidFill>
                <a:schemeClr val="accent1"/>
              </a:solidFill>
              <a:ln w="19050" cap="flat" cmpd="sng" algn="ctr">
                <a:solidFill>
                  <a:srgbClr val="FFC000"/>
                </a:solidFill>
                <a:prstDash val="solid"/>
                <a:round/>
                <a:headEnd type="none" w="med" len="med"/>
                <a:tailEnd type="none" w="med" len="med"/>
              </a:ln>
              <a:effectLst/>
            </p:spPr>
          </p:cxnSp>
          <p:sp>
            <p:nvSpPr>
              <p:cNvPr id="27" name="Freeform 26"/>
              <p:cNvSpPr/>
              <p:nvPr/>
            </p:nvSpPr>
            <p:spPr bwMode="auto">
              <a:xfrm>
                <a:off x="2164740" y="1606514"/>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 name="Freeform 27"/>
              <p:cNvSpPr/>
              <p:nvPr/>
            </p:nvSpPr>
            <p:spPr bwMode="auto">
              <a:xfrm flipV="1">
                <a:off x="2164740" y="2738423"/>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 name="Rectangle 28"/>
              <p:cNvSpPr/>
              <p:nvPr/>
            </p:nvSpPr>
            <p:spPr bwMode="auto">
              <a:xfrm>
                <a:off x="1374626" y="1059121"/>
                <a:ext cx="4781550" cy="11408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 name="Rectangle 29"/>
              <p:cNvSpPr/>
              <p:nvPr/>
            </p:nvSpPr>
            <p:spPr bwMode="auto">
              <a:xfrm>
                <a:off x="5662603" y="946740"/>
                <a:ext cx="266431" cy="349751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33" name="TextBox 32"/>
            <p:cNvSpPr txBox="1"/>
            <p:nvPr/>
          </p:nvSpPr>
          <p:spPr>
            <a:xfrm>
              <a:off x="5439152" y="2550757"/>
              <a:ext cx="194649" cy="467159"/>
            </a:xfrm>
            <a:prstGeom prst="rect">
              <a:avLst/>
            </a:prstGeom>
            <a:solidFill>
              <a:srgbClr val="FFFFFF"/>
            </a:solidFill>
          </p:spPr>
          <p:txBody>
            <a:bodyPr wrap="none" lIns="0" tIns="0" rIns="0" bIns="0" rtlCol="0">
              <a:spAutoFit/>
            </a:bodyPr>
            <a:lstStyle/>
            <a:p>
              <a:r>
                <a:rPr lang="en-GB" sz="2000" b="0" dirty="0"/>
                <a:t>h</a:t>
              </a:r>
            </a:p>
          </p:txBody>
        </p:sp>
        <p:cxnSp>
          <p:nvCxnSpPr>
            <p:cNvPr id="34" name="Straight Connector 33"/>
            <p:cNvCxnSpPr/>
            <p:nvPr/>
          </p:nvCxnSpPr>
          <p:spPr bwMode="auto">
            <a:xfrm>
              <a:off x="5330180" y="2368018"/>
              <a:ext cx="0" cy="720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35" name="TextBox 34"/>
            <p:cNvSpPr txBox="1"/>
            <p:nvPr/>
          </p:nvSpPr>
          <p:spPr>
            <a:xfrm>
              <a:off x="6417539" y="1987017"/>
              <a:ext cx="691006" cy="467159"/>
            </a:xfrm>
            <a:prstGeom prst="rect">
              <a:avLst/>
            </a:prstGeom>
            <a:solidFill>
              <a:srgbClr val="FFFFFF"/>
            </a:solidFill>
          </p:spPr>
          <p:txBody>
            <a:bodyPr wrap="none" lIns="0" tIns="0" rIns="0" bIns="0" rtlCol="0">
              <a:spAutoFit/>
            </a:bodyPr>
            <a:lstStyle/>
            <a:p>
              <a:r>
                <a:rPr lang="en-GB" sz="2000" b="0" dirty="0" smtClean="0"/>
                <a:t>NI/2</a:t>
              </a:r>
              <a:endParaRPr lang="en-GB" sz="2000" b="0" dirty="0"/>
            </a:p>
          </p:txBody>
        </p:sp>
        <p:sp>
          <p:nvSpPr>
            <p:cNvPr id="36" name="TextBox 35"/>
            <p:cNvSpPr txBox="1"/>
            <p:nvPr/>
          </p:nvSpPr>
          <p:spPr>
            <a:xfrm>
              <a:off x="6417539" y="3086423"/>
              <a:ext cx="691006" cy="467159"/>
            </a:xfrm>
            <a:prstGeom prst="rect">
              <a:avLst/>
            </a:prstGeom>
            <a:solidFill>
              <a:srgbClr val="FFFFFF"/>
            </a:solidFill>
          </p:spPr>
          <p:txBody>
            <a:bodyPr wrap="none" lIns="0" tIns="0" rIns="0" bIns="0" rtlCol="0">
              <a:spAutoFit/>
            </a:bodyPr>
            <a:lstStyle/>
            <a:p>
              <a:r>
                <a:rPr lang="en-GB" sz="2000" b="0" dirty="0" smtClean="0"/>
                <a:t>NI/2</a:t>
              </a:r>
              <a:endParaRPr lang="en-GB" sz="2000" b="0" dirty="0"/>
            </a:p>
          </p:txBody>
        </p:sp>
      </p:grpSp>
      <mc:AlternateContent xmlns:mc="http://schemas.openxmlformats.org/markup-compatibility/2006" xmlns:a14="http://schemas.microsoft.com/office/drawing/2010/main">
        <mc:Choice Requires="a14">
          <p:sp>
            <p:nvSpPr>
              <p:cNvPr id="39" name="TextBox 38"/>
              <p:cNvSpPr txBox="1"/>
              <p:nvPr/>
            </p:nvSpPr>
            <p:spPr>
              <a:xfrm>
                <a:off x="4455143" y="1694460"/>
                <a:ext cx="380169" cy="30777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i="1" smtClean="0">
                              <a:solidFill>
                                <a:srgbClr val="FFC000"/>
                              </a:solidFill>
                              <a:latin typeface="Cambria Math" panose="02040503050406030204" pitchFamily="18" charset="0"/>
                              <a:ea typeface="Cambria Math" panose="02040503050406030204" pitchFamily="18" charset="0"/>
                            </a:rPr>
                            <m:t>𝑙</m:t>
                          </m:r>
                        </m:e>
                        <m:sub>
                          <m:r>
                            <a:rPr lang="en-GB" sz="2000" b="0" i="1" smtClean="0">
                              <a:solidFill>
                                <a:srgbClr val="FFC000"/>
                              </a:solidFill>
                              <a:latin typeface="Cambria Math" panose="02040503050406030204" pitchFamily="18" charset="0"/>
                              <a:ea typeface="Cambria Math" panose="02040503050406030204" pitchFamily="18" charset="0"/>
                            </a:rPr>
                            <m:t>𝐹𝑒</m:t>
                          </m:r>
                        </m:sub>
                      </m:sSub>
                    </m:oMath>
                  </m:oMathPara>
                </a14:m>
                <a:endParaRPr lang="en-GB" b="0" dirty="0"/>
              </a:p>
            </p:txBody>
          </p:sp>
        </mc:Choice>
        <mc:Fallback xmlns="">
          <p:sp>
            <p:nvSpPr>
              <p:cNvPr id="39" name="TextBox 38"/>
              <p:cNvSpPr txBox="1">
                <a:spLocks noRot="1" noChangeAspect="1" noMove="1" noResize="1" noEditPoints="1" noAdjustHandles="1" noChangeArrowheads="1" noChangeShapeType="1" noTextEdit="1"/>
              </p:cNvSpPr>
              <p:nvPr/>
            </p:nvSpPr>
            <p:spPr>
              <a:xfrm>
                <a:off x="4455143" y="1694460"/>
                <a:ext cx="380169" cy="307777"/>
              </a:xfrm>
              <a:prstGeom prst="rect">
                <a:avLst/>
              </a:prstGeom>
              <a:blipFill rotWithShape="0">
                <a:blip r:embed="rId5"/>
                <a:stretch>
                  <a:fillRect l="-24194" b="-1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2386299" y="543155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3" name="TextBox 42"/>
              <p:cNvSpPr txBox="1">
                <a:spLocks noRot="1" noChangeAspect="1" noMove="1" noResize="1" noEditPoints="1" noAdjustHandles="1" noChangeArrowheads="1" noChangeShapeType="1" noTextEdit="1"/>
              </p:cNvSpPr>
              <p:nvPr/>
            </p:nvSpPr>
            <p:spPr>
              <a:xfrm>
                <a:off x="2386299" y="5431558"/>
                <a:ext cx="1302151" cy="764055"/>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4018107" y="5431558"/>
                <a:ext cx="1912768" cy="106208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smtClean="0">
                          <a:latin typeface="Cambria Math" panose="02040503050406030204" pitchFamily="18" charset="0"/>
                          <a:ea typeface="Cambria Math" panose="02040503050406030204" pitchFamily="18" charset="0"/>
                        </a:rPr>
                        <m:t>𝜂</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𝑟</m:t>
                                  </m:r>
                                </m:sub>
                              </m:sSub>
                            </m:den>
                          </m:f>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num>
                            <m:den>
                              <m:r>
                                <a:rPr lang="en-GB" b="0">
                                  <a:latin typeface="Cambria Math" panose="02040503050406030204" pitchFamily="18" charset="0"/>
                                  <a:ea typeface="Cambria Math" panose="02040503050406030204" pitchFamily="18" charset="0"/>
                                </a:rPr>
                                <m:t>h</m:t>
                              </m:r>
                            </m:den>
                          </m:f>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4" name="TextBox 43"/>
              <p:cNvSpPr txBox="1">
                <a:spLocks noRot="1" noChangeAspect="1" noMove="1" noResize="1" noEditPoints="1" noAdjustHandles="1" noChangeArrowheads="1" noChangeShapeType="1" noTextEdit="1"/>
              </p:cNvSpPr>
              <p:nvPr/>
            </p:nvSpPr>
            <p:spPr>
              <a:xfrm>
                <a:off x="4018107" y="5431558"/>
                <a:ext cx="1912768" cy="1062086"/>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654718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same can be solved using magnetic reluctances and Hopkinson’s law, which is a parallel of Ohm’s law</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09" name="TextBox 408"/>
              <p:cNvSpPr txBox="1"/>
              <p:nvPr/>
            </p:nvSpPr>
            <p:spPr>
              <a:xfrm>
                <a:off x="2195736" y="3360531"/>
                <a:ext cx="1567673" cy="78854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ℛ</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𝑙</m:t>
                          </m:r>
                        </m:num>
                        <m:den>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𝑟</m:t>
                              </m:r>
                            </m:sub>
                          </m:sSub>
                          <m:r>
                            <a:rPr lang="en-GB" b="0" i="1" smtClean="0">
                              <a:latin typeface="Cambria Math" panose="02040503050406030204" pitchFamily="18" charset="0"/>
                              <a:ea typeface="Cambria Math" panose="02040503050406030204" pitchFamily="18" charset="0"/>
                            </a:rPr>
                            <m:t>𝐴</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09" name="TextBox 408"/>
              <p:cNvSpPr txBox="1">
                <a:spLocks noRot="1" noChangeAspect="1" noMove="1" noResize="1" noEditPoints="1" noAdjustHandles="1" noChangeArrowheads="1" noChangeShapeType="1" noTextEdit="1"/>
              </p:cNvSpPr>
              <p:nvPr/>
            </p:nvSpPr>
            <p:spPr>
              <a:xfrm>
                <a:off x="2195736" y="3360531"/>
                <a:ext cx="1567673" cy="788549"/>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5" name="TextBox 124"/>
              <p:cNvSpPr txBox="1"/>
              <p:nvPr/>
            </p:nvSpPr>
            <p:spPr>
              <a:xfrm>
                <a:off x="2195736" y="2060849"/>
                <a:ext cx="1014252"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a:latin typeface="Cambria Math" panose="02040503050406030204" pitchFamily="18" charset="0"/>
                          <a:ea typeface="Cambria Math" panose="02040503050406030204" pitchFamily="18" charset="0"/>
                        </a:rPr>
                        <m:t>ℛ</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m:rPr>
                              <m:nor/>
                            </m:rPr>
                            <a:rPr lang="en-GB" b="0" i="0">
                              <a:latin typeface="Cambria Math" panose="02040503050406030204" pitchFamily="18" charset="0"/>
                            </a:rPr>
                            <m:t>NI</m:t>
                          </m:r>
                        </m:num>
                        <m:den>
                          <m:r>
                            <m:rPr>
                              <m:sty m:val="p"/>
                            </m:rPr>
                            <a:rPr lang="el-GR" b="0">
                              <a:latin typeface="Cambria Math" panose="02040503050406030204" pitchFamily="18" charset="0"/>
                              <a:ea typeface="Cambria Math" panose="02040503050406030204" pitchFamily="18" charset="0"/>
                            </a:rPr>
                            <m:t>Φ</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5" name="TextBox 124"/>
              <p:cNvSpPr txBox="1">
                <a:spLocks noRot="1" noChangeAspect="1" noMove="1" noResize="1" noEditPoints="1" noAdjustHandles="1" noChangeArrowheads="1" noChangeShapeType="1" noTextEdit="1"/>
              </p:cNvSpPr>
              <p:nvPr/>
            </p:nvSpPr>
            <p:spPr>
              <a:xfrm>
                <a:off x="2195736" y="2060849"/>
                <a:ext cx="1014252" cy="689099"/>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6" name="TextBox 125"/>
              <p:cNvSpPr txBox="1"/>
              <p:nvPr/>
            </p:nvSpPr>
            <p:spPr>
              <a:xfrm>
                <a:off x="4932040" y="2060848"/>
                <a:ext cx="844205"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n-GB" b="0" smtClean="0">
                          <a:solidFill>
                            <a:srgbClr val="969696"/>
                          </a:solidFill>
                          <a:latin typeface="Cambria Math" panose="02040503050406030204" pitchFamily="18" charset="0"/>
                          <a:ea typeface="Cambria Math" panose="02040503050406030204" pitchFamily="18" charset="0"/>
                        </a:rPr>
                        <m:t>R</m:t>
                      </m:r>
                      <m:r>
                        <a:rPr lang="en-GB" b="0" i="1" smtClean="0">
                          <a:solidFill>
                            <a:srgbClr val="969696"/>
                          </a:solidFill>
                          <a:latin typeface="Cambria Math" panose="02040503050406030204" pitchFamily="18" charset="0"/>
                        </a:rPr>
                        <m:t>=</m:t>
                      </m:r>
                      <m:f>
                        <m:fPr>
                          <m:ctrlPr>
                            <a:rPr lang="en-GB" b="0" i="1" smtClean="0">
                              <a:solidFill>
                                <a:srgbClr val="969696"/>
                              </a:solidFill>
                              <a:latin typeface="Cambria Math" panose="02040503050406030204" pitchFamily="18" charset="0"/>
                            </a:rPr>
                          </m:ctrlPr>
                        </m:fPr>
                        <m:num>
                          <m:r>
                            <m:rPr>
                              <m:nor/>
                            </m:rPr>
                            <a:rPr lang="en-GB" b="0" i="0" smtClean="0">
                              <a:solidFill>
                                <a:srgbClr val="969696"/>
                              </a:solidFill>
                              <a:latin typeface="Cambria Math" panose="02040503050406030204" pitchFamily="18" charset="0"/>
                            </a:rPr>
                            <m:t>V</m:t>
                          </m:r>
                        </m:num>
                        <m:den>
                          <m:r>
                            <a:rPr lang="en-GB" b="0" i="1" smtClean="0">
                              <a:solidFill>
                                <a:srgbClr val="969696"/>
                              </a:solidFill>
                              <a:latin typeface="Cambria Math" panose="02040503050406030204" pitchFamily="18" charset="0"/>
                              <a:ea typeface="Cambria Math" panose="02040503050406030204" pitchFamily="18" charset="0"/>
                            </a:rPr>
                            <m:t>𝐼</m:t>
                          </m:r>
                        </m:den>
                      </m:f>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126" name="TextBox 125"/>
              <p:cNvSpPr txBox="1">
                <a:spLocks noRot="1" noChangeAspect="1" noMove="1" noResize="1" noEditPoints="1" noAdjustHandles="1" noChangeArrowheads="1" noChangeShapeType="1" noTextEdit="1"/>
              </p:cNvSpPr>
              <p:nvPr/>
            </p:nvSpPr>
            <p:spPr>
              <a:xfrm>
                <a:off x="4932040" y="2060848"/>
                <a:ext cx="844205" cy="689099"/>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9" name="TextBox 128"/>
              <p:cNvSpPr txBox="1"/>
              <p:nvPr/>
            </p:nvSpPr>
            <p:spPr>
              <a:xfrm>
                <a:off x="2195736" y="4707976"/>
                <a:ext cx="1842877" cy="10972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smtClean="0">
                          <a:latin typeface="Cambria Math" panose="02040503050406030204" pitchFamily="18" charset="0"/>
                          <a:ea typeface="Cambria Math" panose="02040503050406030204" pitchFamily="18" charset="0"/>
                        </a:rPr>
                        <m:t>𝜂</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ℛ</m:t>
                                  </m:r>
                                </m:e>
                                <m:sub>
                                  <m:r>
                                    <a:rPr lang="en-GB" b="0">
                                      <a:latin typeface="Cambria Math" panose="02040503050406030204" pitchFamily="18" charset="0"/>
                                      <a:ea typeface="Cambria Math" panose="02040503050406030204" pitchFamily="18" charset="0"/>
                                    </a:rPr>
                                    <m:t>𝐹𝑒</m:t>
                                  </m:r>
                                </m:sub>
                              </m:sSub>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ℛ</m:t>
                                  </m:r>
                                </m:e>
                                <m:sub>
                                  <m:r>
                                    <a:rPr lang="en-GB" b="0" i="1" smtClean="0">
                                      <a:latin typeface="Cambria Math" panose="02040503050406030204" pitchFamily="18" charset="0"/>
                                      <a:ea typeface="Cambria Math" panose="02040503050406030204" pitchFamily="18" charset="0"/>
                                    </a:rPr>
                                    <m:t>𝑔𝑎𝑝</m:t>
                                  </m:r>
                                </m:sub>
                              </m:sSub>
                            </m:den>
                          </m:f>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9" name="TextBox 128"/>
              <p:cNvSpPr txBox="1">
                <a:spLocks noRot="1" noChangeAspect="1" noMove="1" noResize="1" noEditPoints="1" noAdjustHandles="1" noChangeArrowheads="1" noChangeShapeType="1" noTextEdit="1"/>
              </p:cNvSpPr>
              <p:nvPr/>
            </p:nvSpPr>
            <p:spPr>
              <a:xfrm>
                <a:off x="2195736" y="4707976"/>
                <a:ext cx="1842877" cy="1097288"/>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932040" y="3360531"/>
                <a:ext cx="1007327" cy="70147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n-GB" b="0" smtClean="0">
                          <a:solidFill>
                            <a:srgbClr val="969696"/>
                          </a:solidFill>
                          <a:latin typeface="Cambria Math" panose="02040503050406030204" pitchFamily="18" charset="0"/>
                          <a:ea typeface="Cambria Math" panose="02040503050406030204" pitchFamily="18" charset="0"/>
                        </a:rPr>
                        <m:t>R</m:t>
                      </m:r>
                      <m:r>
                        <a:rPr lang="en-GB" b="0" i="1" smtClean="0">
                          <a:solidFill>
                            <a:srgbClr val="969696"/>
                          </a:solidFill>
                          <a:latin typeface="Cambria Math" panose="02040503050406030204" pitchFamily="18" charset="0"/>
                        </a:rPr>
                        <m:t>=</m:t>
                      </m:r>
                      <m:f>
                        <m:fPr>
                          <m:ctrlPr>
                            <a:rPr lang="en-GB" b="0" i="1" smtClean="0">
                              <a:solidFill>
                                <a:srgbClr val="969696"/>
                              </a:solidFill>
                              <a:latin typeface="Cambria Math" panose="02040503050406030204" pitchFamily="18" charset="0"/>
                            </a:rPr>
                          </m:ctrlPr>
                        </m:fPr>
                        <m:num>
                          <m:r>
                            <a:rPr lang="en-GB" b="0" i="1" smtClean="0">
                              <a:solidFill>
                                <a:srgbClr val="969696"/>
                              </a:solidFill>
                              <a:latin typeface="Cambria Math" panose="02040503050406030204" pitchFamily="18" charset="0"/>
                            </a:rPr>
                            <m:t>𝑙</m:t>
                          </m:r>
                        </m:num>
                        <m:den>
                          <m:r>
                            <a:rPr lang="en-GB" b="0" i="1" smtClean="0">
                              <a:solidFill>
                                <a:srgbClr val="969696"/>
                              </a:solidFill>
                              <a:latin typeface="Cambria Math" panose="02040503050406030204" pitchFamily="18" charset="0"/>
                            </a:rPr>
                            <m:t>𝜎</m:t>
                          </m:r>
                          <m:r>
                            <a:rPr lang="en-GB" b="0" i="1" smtClean="0">
                              <a:solidFill>
                                <a:srgbClr val="969696"/>
                              </a:solidFill>
                              <a:latin typeface="Cambria Math" panose="02040503050406030204" pitchFamily="18" charset="0"/>
                            </a:rPr>
                            <m:t>𝑆</m:t>
                          </m:r>
                        </m:den>
                      </m:f>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932040" y="3360531"/>
                <a:ext cx="1007327" cy="701474"/>
              </a:xfrm>
              <a:prstGeom prst="rect">
                <a:avLst/>
              </a:prstGeom>
              <a:blipFill rotWithShape="0">
                <a:blip r:embed="rId7"/>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8">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1337036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According to history, the first electromagnet (not for an accelerator) was built </a:t>
            </a:r>
            <a:r>
              <a:rPr lang="en-US" sz="2800" i="0" kern="0" dirty="0">
                <a:solidFill>
                  <a:srgbClr val="0033CC"/>
                </a:solidFill>
                <a:latin typeface="Calibri Light" panose="020F0302020204030204" pitchFamily="34" charset="0"/>
              </a:rPr>
              <a:t>in England in 1824 by William Sturgeon</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2439" t="3431" r="4878" b="2220"/>
          <a:stretch/>
        </p:blipFill>
        <p:spPr>
          <a:xfrm>
            <a:off x="899592" y="1210017"/>
            <a:ext cx="3672408" cy="531532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2092785"/>
            <a:ext cx="2376264" cy="3391251"/>
          </a:xfrm>
          <a:prstGeom prst="rect">
            <a:avLst/>
          </a:prstGeom>
        </p:spPr>
      </p:pic>
      <p:sp>
        <p:nvSpPr>
          <p:cNvPr id="7" name="Text Box 36"/>
          <p:cNvSpPr txBox="1">
            <a:spLocks noChangeArrowheads="1"/>
          </p:cNvSpPr>
          <p:nvPr/>
        </p:nvSpPr>
        <p:spPr bwMode="auto">
          <a:xfrm>
            <a:off x="4860032" y="5477162"/>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 </a:t>
            </a:r>
            <a:r>
              <a:rPr lang="en-US" sz="2000" i="0" dirty="0" smtClean="0">
                <a:latin typeface="Calibri Light" panose="020F0302020204030204" pitchFamily="34" charset="0"/>
                <a:ea typeface="ＭＳ Ｐゴシック" pitchFamily="34" charset="-128"/>
              </a:rPr>
              <a:t>William Sturgeon</a:t>
            </a:r>
            <a:endParaRPr lang="en-US" sz="2000" i="0" dirty="0">
              <a:latin typeface="Calibri Light" panose="020F0302020204030204" pitchFamily="34" charset="0"/>
              <a:ea typeface="ＭＳ Ｐゴシック" pitchFamily="34" charset="-128"/>
            </a:endParaRPr>
          </a:p>
        </p:txBody>
      </p:sp>
      <p:pic>
        <p:nvPicPr>
          <p:cNvPr id="8" name="Picture 7"/>
          <p:cNvPicPr>
            <a:picLocks noChangeAspect="1"/>
          </p:cNvPicPr>
          <p:nvPr/>
        </p:nvPicPr>
        <p:blipFill>
          <a:blip r:embed="rId5">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13195748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Example of computation of Ampere-turns and current</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8" name="Text Box 36"/>
              <p:cNvSpPr txBox="1">
                <a:spLocks noChangeArrowheads="1"/>
              </p:cNvSpPr>
              <p:nvPr/>
            </p:nvSpPr>
            <p:spPr bwMode="auto">
              <a:xfrm>
                <a:off x="179512" y="903486"/>
                <a:ext cx="8424936" cy="532453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central field	B = 1.5 T</a:t>
                </a:r>
              </a:p>
              <a:p>
                <a:pPr eaLnBrk="0" hangingPunct="0"/>
                <a:r>
                  <a:rPr lang="en-US" i="0" dirty="0" smtClean="0">
                    <a:latin typeface="Calibri Light" panose="020F0302020204030204" pitchFamily="34" charset="0"/>
                    <a:ea typeface="ＭＳ Ｐゴシック" pitchFamily="34" charset="-128"/>
                  </a:rPr>
                  <a:t>total gap	80 mm</a:t>
                </a:r>
              </a:p>
              <a:p>
                <a:pPr eaLnBrk="0" hangingPunct="0"/>
                <a:endParaRPr lang="en-US" sz="2000" i="0" dirty="0">
                  <a:latin typeface="Calibri Light" panose="020F0302020204030204" pitchFamily="34" charset="0"/>
                  <a:ea typeface="ＭＳ Ｐゴシック" pitchFamily="34" charset="-128"/>
                </a:endParaRPr>
              </a:p>
              <a:p>
                <a:pPr eaLnBrk="0" hangingPunct="0"/>
                <a14:m>
                  <m:oMath xmlns:m="http://schemas.openxmlformats.org/officeDocument/2006/math">
                    <m:r>
                      <a:rPr lang="en-GB" b="0">
                        <a:latin typeface="Cambria Math" panose="02040503050406030204" pitchFamily="18" charset="0"/>
                        <a:ea typeface="Cambria Math" panose="02040503050406030204" pitchFamily="18" charset="0"/>
                      </a:rPr>
                      <m:t>𝜂</m:t>
                    </m:r>
                  </m:oMath>
                </a14:m>
                <a:r>
                  <a:rPr lang="en-GB" b="0" dirty="0">
                    <a:ea typeface="Cambria Math" panose="02040503050406030204" pitchFamily="18" charset="0"/>
                  </a:rPr>
                  <a:t> </a:t>
                </a:r>
                <a14:m>
                  <m:oMath xmlns:m="http://schemas.openxmlformats.org/officeDocument/2006/math">
                    <m:r>
                      <a:rPr lang="en-GB" b="0">
                        <a:latin typeface="Cambria Math" panose="02040503050406030204" pitchFamily="18" charset="0"/>
                        <a:ea typeface="Cambria Math" panose="02040503050406030204" pitchFamily="18" charset="0"/>
                      </a:rPr>
                      <m:t>≅</m:t>
                    </m:r>
                  </m:oMath>
                </a14:m>
                <a:r>
                  <a:rPr lang="en-US" i="0" dirty="0" smtClean="0">
                    <a:latin typeface="Calibri Light" panose="020F0302020204030204" pitchFamily="34" charset="0"/>
                    <a:ea typeface="ＭＳ Ｐゴシック" pitchFamily="34" charset="-128"/>
                  </a:rPr>
                  <a:t> 0.97 </a:t>
                </a:r>
              </a:p>
              <a:p>
                <a:pPr eaLnBrk="0" hangingPunct="0"/>
                <a:endParaRPr lang="en-US" sz="2000" i="0" dirty="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NI = (1.5*0.080)/(0.97*4*pi*10^-7) = 98446 A   total</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low inductance option</a:t>
                </a:r>
              </a:p>
              <a:p>
                <a:pPr eaLnBrk="0" hangingPunct="0"/>
                <a:r>
                  <a:rPr lang="en-US" i="0" dirty="0" smtClean="0">
                    <a:latin typeface="Calibri Light" panose="020F0302020204030204" pitchFamily="34" charset="0"/>
                    <a:ea typeface="ＭＳ Ｐゴシック" pitchFamily="34" charset="-128"/>
                  </a:rPr>
                  <a:t>64 turns, I </a:t>
                </a:r>
                <a14:m>
                  <m:oMath xmlns:m="http://schemas.openxmlformats.org/officeDocument/2006/math">
                    <m:r>
                      <a:rPr lang="en-GB" b="0">
                        <a:latin typeface="Cambria Math" panose="02040503050406030204" pitchFamily="18" charset="0"/>
                        <a:ea typeface="Cambria Math" panose="02040503050406030204" pitchFamily="18" charset="0"/>
                      </a:rPr>
                      <m:t>≅</m:t>
                    </m:r>
                  </m:oMath>
                </a14:m>
                <a:r>
                  <a:rPr lang="en-US" i="0" dirty="0" smtClean="0">
                    <a:latin typeface="Calibri Light" panose="020F0302020204030204" pitchFamily="34" charset="0"/>
                    <a:ea typeface="ＭＳ Ｐゴシック" pitchFamily="34" charset="-128"/>
                  </a:rPr>
                  <a:t> 98500/64 = 1540 A</a:t>
                </a:r>
              </a:p>
              <a:p>
                <a:pPr eaLnBrk="0" hangingPunct="0"/>
                <a:r>
                  <a:rPr lang="en-US" i="0" dirty="0">
                    <a:solidFill>
                      <a:srgbClr val="969696"/>
                    </a:solidFill>
                    <a:latin typeface="Calibri Light" panose="020F0302020204030204" pitchFamily="34" charset="0"/>
                    <a:ea typeface="ＭＳ Ｐゴシック" pitchFamily="34" charset="-128"/>
                  </a:rPr>
                  <a:t>L = </a:t>
                </a:r>
                <a:r>
                  <a:rPr lang="en-US" i="0" dirty="0" smtClean="0">
                    <a:solidFill>
                      <a:srgbClr val="969696"/>
                    </a:solidFill>
                    <a:latin typeface="Calibri Light" panose="020F0302020204030204" pitchFamily="34" charset="0"/>
                    <a:ea typeface="ＭＳ Ｐゴシック" pitchFamily="34" charset="-128"/>
                  </a:rPr>
                  <a:t>62.9 </a:t>
                </a:r>
                <a:r>
                  <a:rPr lang="en-US" i="0" dirty="0" err="1" smtClean="0">
                    <a:solidFill>
                      <a:srgbClr val="969696"/>
                    </a:solidFill>
                    <a:latin typeface="Calibri Light" panose="020F0302020204030204" pitchFamily="34" charset="0"/>
                    <a:ea typeface="ＭＳ Ｐゴシック" pitchFamily="34" charset="-128"/>
                  </a:rPr>
                  <a:t>mH</a:t>
                </a:r>
                <a:r>
                  <a:rPr lang="en-US" i="0" dirty="0" smtClean="0">
                    <a:solidFill>
                      <a:srgbClr val="969696"/>
                    </a:solidFill>
                    <a:latin typeface="Calibri Light" panose="020F0302020204030204" pitchFamily="34" charset="0"/>
                    <a:ea typeface="ＭＳ Ｐゴシック" pitchFamily="34" charset="-128"/>
                  </a:rPr>
                  <a:t>, R = 15.0 </a:t>
                </a:r>
                <a:r>
                  <a:rPr lang="en-US" i="0" dirty="0" err="1" smtClean="0">
                    <a:solidFill>
                      <a:srgbClr val="969696"/>
                    </a:solidFill>
                    <a:latin typeface="Calibri Light" panose="020F0302020204030204" pitchFamily="34" charset="0"/>
                    <a:ea typeface="ＭＳ Ｐゴシック" pitchFamily="34" charset="-128"/>
                  </a:rPr>
                  <a:t>m</a:t>
                </a:r>
                <a:r>
                  <a:rPr lang="en-US" i="0" dirty="0" err="1" smtClean="0">
                    <a:solidFill>
                      <a:srgbClr val="969696"/>
                    </a:solidFill>
                    <a:latin typeface="Symbol" panose="05050102010706020507" pitchFamily="18" charset="2"/>
                    <a:ea typeface="ＭＳ Ｐゴシック" pitchFamily="34" charset="-128"/>
                  </a:rPr>
                  <a:t>W</a:t>
                </a:r>
                <a:endParaRPr lang="en-US" i="0" dirty="0">
                  <a:solidFill>
                    <a:srgbClr val="969696"/>
                  </a:solidFill>
                  <a:latin typeface="Symbol" panose="05050102010706020507" pitchFamily="18" charset="2"/>
                  <a:ea typeface="ＭＳ Ｐゴシック" pitchFamily="34" charset="-128"/>
                </a:endParaRPr>
              </a:p>
              <a:p>
                <a:pPr eaLnBrk="0" hangingPunct="0"/>
                <a:endParaRPr lang="en-US" sz="1200" i="0" dirty="0">
                  <a:latin typeface="Calibri Light" panose="020F0302020204030204" pitchFamily="34" charset="0"/>
                  <a:ea typeface="ＭＳ Ｐゴシック" pitchFamily="34" charset="-128"/>
                </a:endParaRPr>
              </a:p>
              <a:p>
                <a:pPr eaLnBrk="0" hangingPunct="0"/>
                <a:r>
                  <a:rPr lang="en-US" i="0" u="sng" dirty="0">
                    <a:latin typeface="Calibri Light" panose="020F0302020204030204" pitchFamily="34" charset="0"/>
                    <a:ea typeface="ＭＳ Ｐゴシック" pitchFamily="34" charset="-128"/>
                  </a:rPr>
                  <a:t>low </a:t>
                </a:r>
                <a:r>
                  <a:rPr lang="en-US" i="0" u="sng" dirty="0" smtClean="0">
                    <a:latin typeface="Calibri Light" panose="020F0302020204030204" pitchFamily="34" charset="0"/>
                    <a:ea typeface="ＭＳ Ｐゴシック" pitchFamily="34" charset="-128"/>
                  </a:rPr>
                  <a:t>current option</a:t>
                </a:r>
                <a:endParaRPr lang="en-US" i="0" u="sng" dirty="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204 </a:t>
                </a:r>
                <a:r>
                  <a:rPr lang="en-US" i="0" dirty="0">
                    <a:latin typeface="Calibri Light" panose="020F0302020204030204" pitchFamily="34" charset="0"/>
                    <a:ea typeface="ＭＳ Ｐゴシック" pitchFamily="34" charset="-128"/>
                  </a:rPr>
                  <a:t>turns, I </a:t>
                </a:r>
                <a14:m>
                  <m:oMath xmlns:m="http://schemas.openxmlformats.org/officeDocument/2006/math">
                    <m:r>
                      <a:rPr lang="en-GB" b="0">
                        <a:latin typeface="Cambria Math" panose="02040503050406030204" pitchFamily="18" charset="0"/>
                        <a:ea typeface="Cambria Math" panose="02040503050406030204" pitchFamily="18" charset="0"/>
                      </a:rPr>
                      <m:t>≅</m:t>
                    </m:r>
                  </m:oMath>
                </a14:m>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98500/204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483 A</a:t>
                </a:r>
              </a:p>
              <a:p>
                <a:pPr eaLnBrk="0" hangingPunct="0"/>
                <a:r>
                  <a:rPr lang="en-US" i="0" dirty="0" smtClean="0">
                    <a:solidFill>
                      <a:srgbClr val="969696"/>
                    </a:solidFill>
                    <a:latin typeface="Calibri Light" panose="020F0302020204030204" pitchFamily="34" charset="0"/>
                    <a:ea typeface="ＭＳ Ｐゴシック" pitchFamily="34" charset="-128"/>
                  </a:rPr>
                  <a:t>L = 639 </a:t>
                </a:r>
                <a:r>
                  <a:rPr lang="en-US" i="0" dirty="0" err="1" smtClean="0">
                    <a:solidFill>
                      <a:srgbClr val="969696"/>
                    </a:solidFill>
                    <a:latin typeface="Calibri Light" panose="020F0302020204030204" pitchFamily="34" charset="0"/>
                    <a:ea typeface="ＭＳ Ｐゴシック" pitchFamily="34" charset="-128"/>
                  </a:rPr>
                  <a:t>mH</a:t>
                </a:r>
                <a:r>
                  <a:rPr lang="en-US" i="0" dirty="0">
                    <a:solidFill>
                      <a:srgbClr val="969696"/>
                    </a:solidFill>
                    <a:latin typeface="Calibri Light" panose="020F0302020204030204" pitchFamily="34" charset="0"/>
                    <a:ea typeface="ＭＳ Ｐゴシック" pitchFamily="34" charset="-128"/>
                  </a:rPr>
                  <a:t>, R = </a:t>
                </a:r>
                <a:r>
                  <a:rPr lang="en-US" i="0" dirty="0" smtClean="0">
                    <a:solidFill>
                      <a:srgbClr val="969696"/>
                    </a:solidFill>
                    <a:latin typeface="Calibri Light" panose="020F0302020204030204" pitchFamily="34" charset="0"/>
                    <a:ea typeface="ＭＳ Ｐゴシック" pitchFamily="34" charset="-128"/>
                  </a:rPr>
                  <a:t>160 </a:t>
                </a:r>
                <a:r>
                  <a:rPr lang="en-US" i="0" dirty="0" err="1" smtClean="0">
                    <a:solidFill>
                      <a:srgbClr val="969696"/>
                    </a:solidFill>
                    <a:latin typeface="Calibri Light" panose="020F0302020204030204" pitchFamily="34" charset="0"/>
                    <a:ea typeface="ＭＳ Ｐゴシック" pitchFamily="34" charset="-128"/>
                  </a:rPr>
                  <a:t>m</a:t>
                </a:r>
                <a:r>
                  <a:rPr lang="en-US" i="0" dirty="0" err="1" smtClean="0">
                    <a:solidFill>
                      <a:srgbClr val="969696"/>
                    </a:solidFill>
                    <a:latin typeface="Symbol" panose="05050102010706020507" pitchFamily="18" charset="2"/>
                    <a:ea typeface="ＭＳ Ｐゴシック" pitchFamily="34" charset="-128"/>
                  </a:rPr>
                  <a:t>W</a:t>
                </a:r>
                <a:endParaRPr lang="en-US" i="0" dirty="0" smtClean="0">
                  <a:solidFill>
                    <a:srgbClr val="969696"/>
                  </a:solidFill>
                  <a:latin typeface="Symbol" panose="05050102010706020507" pitchFamily="18" charset="2"/>
                  <a:ea typeface="ＭＳ Ｐゴシック" pitchFamily="34" charset="-128"/>
                </a:endParaRPr>
              </a:p>
            </p:txBody>
          </p:sp>
        </mc:Choice>
        <mc:Fallback xmlns="">
          <p:sp>
            <p:nvSpPr>
              <p:cNvPr id="48" name="Text Box 36"/>
              <p:cNvSpPr txBox="1">
                <a:spLocks noRot="1" noChangeAspect="1" noMove="1" noResize="1" noEditPoints="1" noAdjustHandles="1" noChangeArrowheads="1" noChangeShapeType="1" noTextEdit="1"/>
              </p:cNvSpPr>
              <p:nvPr/>
            </p:nvSpPr>
            <p:spPr bwMode="auto">
              <a:xfrm>
                <a:off x="179512" y="903486"/>
                <a:ext cx="8424936" cy="5324535"/>
              </a:xfrm>
              <a:prstGeom prst="rect">
                <a:avLst/>
              </a:prstGeom>
              <a:blipFill>
                <a:blip r:embed="rId3"/>
                <a:stretch>
                  <a:fillRect l="-1085" t="-915" b="-1602"/>
                </a:stretch>
              </a:blipFill>
              <a:ln w="9525" algn="ctr">
                <a:noFill/>
                <a:miter lim="800000"/>
                <a:headEnd/>
                <a:tailEn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940152" y="1196752"/>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𝑁𝐼</m:t>
                      </m:r>
                      <m:r>
                        <a:rPr lang="en-GB" b="0" i="1" smtClean="0">
                          <a:solidFill>
                            <a:srgbClr val="969696"/>
                          </a:solidFill>
                          <a:latin typeface="Cambria Math" panose="02040503050406030204" pitchFamily="18" charset="0"/>
                          <a:ea typeface="Cambria Math" panose="02040503050406030204" pitchFamily="18" charset="0"/>
                        </a:rPr>
                        <m:t>=</m:t>
                      </m:r>
                      <m:f>
                        <m:fPr>
                          <m:ctrlPr>
                            <a:rPr lang="en-GB" b="0" i="1">
                              <a:solidFill>
                                <a:srgbClr val="969696"/>
                              </a:solidFill>
                              <a:latin typeface="Cambria Math" panose="02040503050406030204" pitchFamily="18" charset="0"/>
                              <a:ea typeface="Cambria Math" panose="02040503050406030204" pitchFamily="18" charset="0"/>
                            </a:rPr>
                          </m:ctrlPr>
                        </m:fPr>
                        <m:num>
                          <m:r>
                            <a:rPr lang="en-GB" b="0" i="1" smtClean="0">
                              <a:solidFill>
                                <a:srgbClr val="969696"/>
                              </a:solidFill>
                              <a:latin typeface="Cambria Math" panose="02040503050406030204" pitchFamily="18" charset="0"/>
                              <a:ea typeface="Cambria Math" panose="02040503050406030204" pitchFamily="18" charset="0"/>
                            </a:rPr>
                            <m:t>𝐵h</m:t>
                          </m:r>
                        </m:num>
                        <m:den>
                          <m:r>
                            <a:rPr lang="en-GB" b="0">
                              <a:solidFill>
                                <a:srgbClr val="969696"/>
                              </a:solidFill>
                              <a:latin typeface="Cambria Math" panose="02040503050406030204" pitchFamily="18" charset="0"/>
                              <a:ea typeface="Cambria Math" panose="02040503050406030204" pitchFamily="18" charset="0"/>
                            </a:rPr>
                            <m:t>𝜂</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a:solidFill>
                                    <a:srgbClr val="969696"/>
                                  </a:solidFill>
                                  <a:latin typeface="Cambria Math" panose="02040503050406030204" pitchFamily="18" charset="0"/>
                                  <a:ea typeface="Cambria Math" panose="02040503050406030204" pitchFamily="18" charset="0"/>
                                </a:rPr>
                                <m:t>𝜇</m:t>
                              </m:r>
                            </m:e>
                            <m:sub>
                              <m:r>
                                <a:rPr lang="en-GB" b="0">
                                  <a:solidFill>
                                    <a:srgbClr val="969696"/>
                                  </a:solidFill>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5940152" y="1196752"/>
                <a:ext cx="1302151" cy="764055"/>
              </a:xfrm>
              <a:prstGeom prst="rect">
                <a:avLst/>
              </a:prstGeom>
              <a:blipFill rotWithShape="0">
                <a:blip r:embed="rId4"/>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2790482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Besides the number of turns, the overall size of the coil depends on the current density j, which drives the resistive power consumption (linearly)</a:t>
            </a:r>
            <a:endParaRPr lang="en-US" sz="2800" b="0" i="0" kern="0" dirty="0">
              <a:solidFill>
                <a:srgbClr val="FF0000"/>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555" name="Text Box 36"/>
          <p:cNvSpPr txBox="1">
            <a:spLocks noChangeArrowheads="1"/>
          </p:cNvSpPr>
          <p:nvPr/>
        </p:nvSpPr>
        <p:spPr bwMode="auto">
          <a:xfrm>
            <a:off x="3897016" y="1598866"/>
            <a:ext cx="4923456"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ex. NI = 50000 A (</a:t>
            </a:r>
            <a:r>
              <a:rPr lang="en-US" sz="2000" i="0" dirty="0" err="1" smtClean="0">
                <a:latin typeface="Calibri Light" panose="020F0302020204030204" pitchFamily="34" charset="0"/>
                <a:ea typeface="ＭＳ Ｐゴシック" pitchFamily="34" charset="-128"/>
              </a:rPr>
              <a:t>rms</a:t>
            </a:r>
            <a:r>
              <a:rPr lang="en-US" sz="2000" i="0" dirty="0">
                <a:latin typeface="Calibri Light" panose="020F0302020204030204" pitchFamily="34" charset="0"/>
                <a:ea typeface="ＭＳ Ｐゴシック" pitchFamily="34" charset="-128"/>
              </a:rPr>
              <a:t>)</a:t>
            </a:r>
          </a:p>
        </p:txBody>
      </p:sp>
      <p:sp>
        <p:nvSpPr>
          <p:cNvPr id="554" name="Rounded Rectangle 553"/>
          <p:cNvSpPr/>
          <p:nvPr/>
        </p:nvSpPr>
        <p:spPr bwMode="auto">
          <a:xfrm>
            <a:off x="5399344" y="4889970"/>
            <a:ext cx="1918800" cy="1080000"/>
          </a:xfrm>
          <a:prstGeom prst="roundRect">
            <a:avLst>
              <a:gd name="adj" fmla="val 0"/>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7" name="Straight Arrow Connector 6"/>
          <p:cNvCxnSpPr/>
          <p:nvPr/>
        </p:nvCxnSpPr>
        <p:spPr bwMode="auto">
          <a:xfrm>
            <a:off x="2483768" y="2060848"/>
            <a:ext cx="0" cy="4242415"/>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p:sp>
        <p:nvSpPr>
          <p:cNvPr id="13" name="Text Box 36"/>
          <p:cNvSpPr txBox="1">
            <a:spLocks noChangeArrowheads="1"/>
          </p:cNvSpPr>
          <p:nvPr/>
        </p:nvSpPr>
        <p:spPr bwMode="auto">
          <a:xfrm>
            <a:off x="-36512" y="2736123"/>
            <a:ext cx="2726624" cy="1015663"/>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air cooled</a:t>
            </a:r>
          </a:p>
          <a:p>
            <a:pPr algn="ctr" eaLnBrk="0" hangingPunct="0"/>
            <a:r>
              <a:rPr lang="en-US" sz="2000" i="0" dirty="0" smtClean="0">
                <a:latin typeface="Calibri Light" panose="020F0302020204030204" pitchFamily="34" charset="0"/>
                <a:ea typeface="ＭＳ Ｐゴシック" pitchFamily="34" charset="-128"/>
              </a:rPr>
              <a:t>(by conduction on external surface)</a:t>
            </a:r>
            <a:endParaRPr lang="en-US" sz="2000" i="0" dirty="0">
              <a:latin typeface="Calibri Light" panose="020F0302020204030204" pitchFamily="34" charset="0"/>
              <a:ea typeface="ＭＳ Ｐゴシック" pitchFamily="34" charset="-128"/>
            </a:endParaRPr>
          </a:p>
        </p:txBody>
      </p:sp>
      <p:sp>
        <p:nvSpPr>
          <p:cNvPr id="16" name="Text Box 36"/>
          <p:cNvSpPr txBox="1">
            <a:spLocks noChangeArrowheads="1"/>
          </p:cNvSpPr>
          <p:nvPr/>
        </p:nvSpPr>
        <p:spPr bwMode="auto">
          <a:xfrm>
            <a:off x="1766936" y="6144428"/>
            <a:ext cx="1146807"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j</a:t>
            </a:r>
          </a:p>
          <a:p>
            <a:pPr algn="ctr" eaLnBrk="0" hangingPunct="0"/>
            <a:r>
              <a:rPr lang="en-US" sz="2000" i="0" dirty="0" smtClean="0">
                <a:latin typeface="Calibri Light" panose="020F0302020204030204" pitchFamily="34" charset="0"/>
                <a:ea typeface="ＭＳ Ｐゴシック" pitchFamily="34" charset="-128"/>
              </a:rPr>
              <a:t>(</a:t>
            </a:r>
            <a:r>
              <a:rPr lang="en-US" sz="2000" i="0" dirty="0" err="1" smtClean="0">
                <a:latin typeface="Calibri Light" panose="020F0302020204030204" pitchFamily="34" charset="0"/>
                <a:ea typeface="ＭＳ Ｐゴシック" pitchFamily="34" charset="-128"/>
              </a:rPr>
              <a:t>rms</a:t>
            </a:r>
            <a:r>
              <a:rPr lang="en-US" sz="2000" i="0" dirty="0" smtClean="0">
                <a:latin typeface="Calibri Light" panose="020F0302020204030204" pitchFamily="34" charset="0"/>
                <a:ea typeface="ＭＳ Ｐゴシック" pitchFamily="34" charset="-128"/>
              </a:rPr>
              <a:t>)</a:t>
            </a:r>
            <a:endParaRPr lang="en-US" sz="2000" i="0" dirty="0">
              <a:latin typeface="Calibri Light" panose="020F0302020204030204" pitchFamily="34" charset="0"/>
              <a:ea typeface="ＭＳ Ｐゴシック" pitchFamily="34" charset="-128"/>
            </a:endParaRPr>
          </a:p>
        </p:txBody>
      </p:sp>
      <p:cxnSp>
        <p:nvCxnSpPr>
          <p:cNvPr id="9" name="Straight Connector 8"/>
          <p:cNvCxnSpPr/>
          <p:nvPr/>
        </p:nvCxnSpPr>
        <p:spPr bwMode="auto">
          <a:xfrm>
            <a:off x="683568" y="4122274"/>
            <a:ext cx="2556730" cy="0"/>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15" name="Text Box 36"/>
          <p:cNvSpPr txBox="1">
            <a:spLocks noChangeArrowheads="1"/>
          </p:cNvSpPr>
          <p:nvPr/>
        </p:nvSpPr>
        <p:spPr bwMode="auto">
          <a:xfrm>
            <a:off x="1027501" y="3906064"/>
            <a:ext cx="1656000" cy="400110"/>
          </a:xfrm>
          <a:prstGeom prst="rect">
            <a:avLst/>
          </a:prstGeom>
          <a:solidFill>
            <a:srgbClr val="FFFFFF"/>
          </a:solid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1 – 1.5 A/mm</a:t>
            </a:r>
            <a:r>
              <a:rPr lang="en-US" sz="2000" i="0" baseline="30000" dirty="0" smtClean="0">
                <a:latin typeface="Calibri Light" panose="020F0302020204030204" pitchFamily="34" charset="0"/>
                <a:ea typeface="ＭＳ Ｐゴシック" pitchFamily="34" charset="-128"/>
              </a:rPr>
              <a:t>2</a:t>
            </a:r>
            <a:endParaRPr lang="en-US" sz="2000" i="0" baseline="30000" dirty="0">
              <a:latin typeface="Calibri Light" panose="020F0302020204030204" pitchFamily="34" charset="0"/>
              <a:ea typeface="ＭＳ Ｐゴシック" pitchFamily="34" charset="-128"/>
            </a:endParaRPr>
          </a:p>
        </p:txBody>
      </p:sp>
      <p:sp>
        <p:nvSpPr>
          <p:cNvPr id="23" name="Text Box 36"/>
          <p:cNvSpPr txBox="1">
            <a:spLocks noChangeArrowheads="1"/>
          </p:cNvSpPr>
          <p:nvPr/>
        </p:nvSpPr>
        <p:spPr bwMode="auto">
          <a:xfrm>
            <a:off x="-36512" y="4737338"/>
            <a:ext cx="2726624"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water cooled</a:t>
            </a:r>
          </a:p>
          <a:p>
            <a:pPr algn="ctr" eaLnBrk="0" hangingPunct="0"/>
            <a:r>
              <a:rPr lang="en-US" sz="2000" i="0" dirty="0" smtClean="0">
                <a:latin typeface="Calibri Light" panose="020F0302020204030204" pitchFamily="34" charset="0"/>
                <a:ea typeface="ＭＳ Ｐゴシック" pitchFamily="34" charset="-128"/>
              </a:rPr>
              <a:t>(hollow conductor)</a:t>
            </a:r>
            <a:endParaRPr lang="en-US" sz="2000" i="0" dirty="0">
              <a:latin typeface="Calibri Light" panose="020F0302020204030204" pitchFamily="34" charset="0"/>
              <a:ea typeface="ＭＳ Ｐゴシック" pitchFamily="34" charset="-128"/>
            </a:endParaRPr>
          </a:p>
        </p:txBody>
      </p:sp>
      <p:sp>
        <p:nvSpPr>
          <p:cNvPr id="24" name="Rounded Rectangle 23"/>
          <p:cNvSpPr/>
          <p:nvPr/>
        </p:nvSpPr>
        <p:spPr bwMode="auto">
          <a:xfrm>
            <a:off x="1000411" y="5534287"/>
            <a:ext cx="589091" cy="589091"/>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 name="Oval 24"/>
          <p:cNvSpPr/>
          <p:nvPr/>
        </p:nvSpPr>
        <p:spPr bwMode="auto">
          <a:xfrm>
            <a:off x="1164047" y="5697242"/>
            <a:ext cx="261818" cy="261818"/>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 name="Rounded Rectangle 25"/>
          <p:cNvSpPr/>
          <p:nvPr/>
        </p:nvSpPr>
        <p:spPr bwMode="auto">
          <a:xfrm>
            <a:off x="1161454" y="2027927"/>
            <a:ext cx="267004" cy="524297"/>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 name="Text Box 36"/>
          <p:cNvSpPr txBox="1">
            <a:spLocks noChangeArrowheads="1"/>
          </p:cNvSpPr>
          <p:nvPr/>
        </p:nvSpPr>
        <p:spPr bwMode="auto">
          <a:xfrm>
            <a:off x="1441501" y="4211338"/>
            <a:ext cx="828000" cy="338554"/>
          </a:xfrm>
          <a:prstGeom prst="rect">
            <a:avLst/>
          </a:prstGeom>
          <a:solidFill>
            <a:srgbClr val="FFFFFF"/>
          </a:solidFill>
          <a:ln w="9525" algn="ctr">
            <a:noFill/>
            <a:miter lim="800000"/>
            <a:headEnd/>
            <a:tailEnd/>
          </a:ln>
        </p:spPr>
        <p:txBody>
          <a:bodyPr wrap="square">
            <a:spAutoFit/>
          </a:bodyPr>
          <a:lstStyle/>
          <a:p>
            <a:pPr algn="ctr" eaLnBrk="0" hangingPunct="0"/>
            <a:r>
              <a:rPr lang="en-US" sz="1600" i="0" dirty="0" smtClean="0">
                <a:latin typeface="Calibri Light" panose="020F0302020204030204" pitchFamily="34" charset="0"/>
                <a:ea typeface="ＭＳ Ｐゴシック" pitchFamily="34" charset="-128"/>
              </a:rPr>
              <a:t>(for Cu)</a:t>
            </a:r>
            <a:endParaRPr lang="en-US" sz="1600" i="0" baseline="30000" dirty="0">
              <a:latin typeface="Calibri Light" panose="020F0302020204030204" pitchFamily="34" charset="0"/>
              <a:ea typeface="ＭＳ Ｐゴシック" pitchFamily="34" charset="-128"/>
            </a:endParaRPr>
          </a:p>
        </p:txBody>
      </p:sp>
      <p:grpSp>
        <p:nvGrpSpPr>
          <p:cNvPr id="8" name="Group 7"/>
          <p:cNvGrpSpPr/>
          <p:nvPr/>
        </p:nvGrpSpPr>
        <p:grpSpPr>
          <a:xfrm>
            <a:off x="3897016" y="2226151"/>
            <a:ext cx="4923456" cy="2160000"/>
            <a:chOff x="3897016" y="2226151"/>
            <a:chExt cx="4923456" cy="2160000"/>
          </a:xfrm>
        </p:grpSpPr>
        <p:sp>
          <p:nvSpPr>
            <p:cNvPr id="288" name="Rounded Rectangle 287"/>
            <p:cNvSpPr/>
            <p:nvPr/>
          </p:nvSpPr>
          <p:spPr bwMode="auto">
            <a:xfrm>
              <a:off x="3959344" y="2226151"/>
              <a:ext cx="4798800" cy="2160000"/>
            </a:xfrm>
            <a:prstGeom prst="roundRect">
              <a:avLst>
                <a:gd name="adj" fmla="val 0"/>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27" name="Straight Connector 26"/>
            <p:cNvCxnSpPr/>
            <p:nvPr/>
          </p:nvCxnSpPr>
          <p:spPr bwMode="auto">
            <a:xfrm>
              <a:off x="3959344" y="258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28" name="Straight Connector 27"/>
            <p:cNvCxnSpPr/>
            <p:nvPr/>
          </p:nvCxnSpPr>
          <p:spPr bwMode="auto">
            <a:xfrm>
              <a:off x="3959344" y="294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29" name="Straight Connector 28"/>
            <p:cNvCxnSpPr/>
            <p:nvPr/>
          </p:nvCxnSpPr>
          <p:spPr bwMode="auto">
            <a:xfrm>
              <a:off x="3959344" y="330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0" name="Straight Connector 29"/>
            <p:cNvCxnSpPr/>
            <p:nvPr/>
          </p:nvCxnSpPr>
          <p:spPr bwMode="auto">
            <a:xfrm>
              <a:off x="3959344" y="366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1" name="Straight Connector 30"/>
            <p:cNvCxnSpPr/>
            <p:nvPr/>
          </p:nvCxnSpPr>
          <p:spPr bwMode="auto">
            <a:xfrm>
              <a:off x="3959344" y="402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4" name="Straight Connector 33"/>
            <p:cNvCxnSpPr/>
            <p:nvPr/>
          </p:nvCxnSpPr>
          <p:spPr bwMode="auto">
            <a:xfrm flipV="1">
              <a:off x="45591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5" name="Straight Connector 34"/>
            <p:cNvCxnSpPr/>
            <p:nvPr/>
          </p:nvCxnSpPr>
          <p:spPr bwMode="auto">
            <a:xfrm flipV="1">
              <a:off x="51590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6" name="Straight Connector 35"/>
            <p:cNvCxnSpPr/>
            <p:nvPr/>
          </p:nvCxnSpPr>
          <p:spPr bwMode="auto">
            <a:xfrm flipV="1">
              <a:off x="57588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7" name="Straight Connector 36"/>
            <p:cNvCxnSpPr/>
            <p:nvPr/>
          </p:nvCxnSpPr>
          <p:spPr bwMode="auto">
            <a:xfrm flipV="1">
              <a:off x="63587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8" name="Straight Connector 37"/>
            <p:cNvCxnSpPr/>
            <p:nvPr/>
          </p:nvCxnSpPr>
          <p:spPr bwMode="auto">
            <a:xfrm flipV="1">
              <a:off x="69585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9" name="Straight Connector 38"/>
            <p:cNvCxnSpPr/>
            <p:nvPr/>
          </p:nvCxnSpPr>
          <p:spPr bwMode="auto">
            <a:xfrm flipV="1">
              <a:off x="75584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0" name="Straight Connector 39"/>
            <p:cNvCxnSpPr/>
            <p:nvPr/>
          </p:nvCxnSpPr>
          <p:spPr bwMode="auto">
            <a:xfrm flipV="1">
              <a:off x="81582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sp>
          <p:nvSpPr>
            <p:cNvPr id="556" name="Text Box 36"/>
            <p:cNvSpPr txBox="1">
              <a:spLocks noChangeArrowheads="1"/>
            </p:cNvSpPr>
            <p:nvPr/>
          </p:nvSpPr>
          <p:spPr bwMode="auto">
            <a:xfrm>
              <a:off x="3897016" y="2952208"/>
              <a:ext cx="4923456" cy="78483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j = 1 A/mm</a:t>
              </a:r>
              <a:r>
                <a:rPr lang="en-US" sz="2000" i="0" baseline="30000" dirty="0" smtClean="0">
                  <a:latin typeface="Calibri Light" panose="020F0302020204030204" pitchFamily="34" charset="0"/>
                  <a:ea typeface="ＭＳ Ｐゴシック" pitchFamily="34" charset="-128"/>
                </a:rPr>
                <a:t>2</a:t>
              </a:r>
            </a:p>
            <a:p>
              <a:pPr algn="ctr" eaLnBrk="0" hangingPunct="0"/>
              <a:endParaRPr lang="en-US" sz="500" i="0" dirty="0">
                <a:latin typeface="Calibri Light" panose="020F0302020204030204" pitchFamily="34" charset="0"/>
                <a:ea typeface="ＭＳ Ｐゴシック" pitchFamily="34" charset="-128"/>
              </a:endParaRPr>
            </a:p>
            <a:p>
              <a:pPr algn="ctr" eaLnBrk="0" hangingPunct="0"/>
              <a:r>
                <a:rPr lang="en-US" sz="2000" i="0" dirty="0" smtClean="0">
                  <a:latin typeface="Calibri Light" panose="020F0302020204030204" pitchFamily="34" charset="0"/>
                  <a:ea typeface="ＭＳ Ｐゴシック" pitchFamily="34" charset="-128"/>
                </a:rPr>
                <a:t>A = 50000/1 = 50000 </a:t>
              </a:r>
              <a:r>
                <a:rPr lang="en-US" sz="2000" i="0" dirty="0">
                  <a:latin typeface="Calibri Light" panose="020F0302020204030204" pitchFamily="34" charset="0"/>
                  <a:ea typeface="ＭＳ Ｐゴシック" pitchFamily="34" charset="-128"/>
                </a:rPr>
                <a:t>mm</a:t>
              </a:r>
              <a:r>
                <a:rPr lang="en-US" sz="2000" i="0" baseline="30000" dirty="0">
                  <a:latin typeface="Calibri Light" panose="020F0302020204030204" pitchFamily="34" charset="0"/>
                  <a:ea typeface="ＭＳ Ｐゴシック" pitchFamily="34" charset="-128"/>
                </a:rPr>
                <a:t>2</a:t>
              </a:r>
              <a:endParaRPr lang="en-US" sz="2000" i="0" dirty="0">
                <a:latin typeface="Calibri Light" panose="020F0302020204030204" pitchFamily="34" charset="0"/>
                <a:ea typeface="ＭＳ Ｐゴシック" pitchFamily="34" charset="-128"/>
              </a:endParaRPr>
            </a:p>
          </p:txBody>
        </p:sp>
      </p:grpSp>
      <p:cxnSp>
        <p:nvCxnSpPr>
          <p:cNvPr id="42" name="Straight Connector 41"/>
          <p:cNvCxnSpPr/>
          <p:nvPr/>
        </p:nvCxnSpPr>
        <p:spPr bwMode="auto">
          <a:xfrm>
            <a:off x="5399344" y="515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3" name="Straight Connector 42"/>
          <p:cNvCxnSpPr/>
          <p:nvPr/>
        </p:nvCxnSpPr>
        <p:spPr bwMode="auto">
          <a:xfrm>
            <a:off x="5399344" y="542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4" name="Straight Connector 43"/>
          <p:cNvCxnSpPr/>
          <p:nvPr/>
        </p:nvCxnSpPr>
        <p:spPr bwMode="auto">
          <a:xfrm>
            <a:off x="5399344" y="569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6" name="Straight Connector 45"/>
          <p:cNvCxnSpPr/>
          <p:nvPr/>
        </p:nvCxnSpPr>
        <p:spPr bwMode="auto">
          <a:xfrm>
            <a:off x="63587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7" name="Straight Connector 46"/>
          <p:cNvCxnSpPr/>
          <p:nvPr/>
        </p:nvCxnSpPr>
        <p:spPr bwMode="auto">
          <a:xfrm>
            <a:off x="68384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8" name="Straight Connector 47"/>
          <p:cNvCxnSpPr/>
          <p:nvPr/>
        </p:nvCxnSpPr>
        <p:spPr bwMode="auto">
          <a:xfrm>
            <a:off x="58790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sp>
        <p:nvSpPr>
          <p:cNvPr id="557" name="Text Box 36"/>
          <p:cNvSpPr txBox="1">
            <a:spLocks noChangeArrowheads="1"/>
          </p:cNvSpPr>
          <p:nvPr/>
        </p:nvSpPr>
        <p:spPr bwMode="auto">
          <a:xfrm>
            <a:off x="3897016" y="4883667"/>
            <a:ext cx="4923456" cy="1092607"/>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j = 5 A/mm</a:t>
            </a:r>
            <a:r>
              <a:rPr lang="en-US" sz="2000" i="0" baseline="30000" dirty="0" smtClean="0">
                <a:latin typeface="Calibri Light" panose="020F0302020204030204" pitchFamily="34" charset="0"/>
                <a:ea typeface="ＭＳ Ｐゴシック" pitchFamily="34" charset="-128"/>
              </a:rPr>
              <a:t>2</a:t>
            </a:r>
            <a:r>
              <a:rPr lang="en-US" sz="2000" i="0" dirty="0" smtClean="0">
                <a:latin typeface="Calibri Light" panose="020F0302020204030204" pitchFamily="34" charset="0"/>
                <a:ea typeface="ＭＳ Ｐゴシック" pitchFamily="34" charset="-128"/>
              </a:rPr>
              <a:t> </a:t>
            </a:r>
          </a:p>
          <a:p>
            <a:pPr algn="ctr" eaLnBrk="0" hangingPunct="0"/>
            <a:endParaRPr lang="en-US" sz="500" i="0" dirty="0" smtClean="0">
              <a:latin typeface="Calibri Light" panose="020F0302020204030204" pitchFamily="34" charset="0"/>
              <a:ea typeface="ＭＳ Ｐゴシック" pitchFamily="34" charset="-128"/>
            </a:endParaRPr>
          </a:p>
          <a:p>
            <a:pPr algn="ctr" eaLnBrk="0" hangingPunct="0"/>
            <a:r>
              <a:rPr lang="en-US" sz="2000" i="0" dirty="0" smtClean="0">
                <a:latin typeface="Calibri Light" panose="020F0302020204030204" pitchFamily="34" charset="0"/>
                <a:ea typeface="ＭＳ Ｐゴシック" pitchFamily="34" charset="-128"/>
              </a:rPr>
              <a:t>A = 50000/5 = </a:t>
            </a:r>
          </a:p>
          <a:p>
            <a:pPr algn="ctr" eaLnBrk="0" hangingPunct="0"/>
            <a:r>
              <a:rPr lang="en-US" sz="2000" i="0" dirty="0" smtClean="0">
                <a:latin typeface="Calibri Light" panose="020F0302020204030204" pitchFamily="34" charset="0"/>
                <a:ea typeface="ＭＳ Ｐゴシック" pitchFamily="34" charset="-128"/>
              </a:rPr>
              <a:t>= 10000 </a:t>
            </a:r>
            <a:r>
              <a:rPr lang="en-US" sz="2000" i="0" dirty="0">
                <a:latin typeface="Calibri Light" panose="020F0302020204030204" pitchFamily="34" charset="0"/>
                <a:ea typeface="ＭＳ Ｐゴシック" pitchFamily="34" charset="-128"/>
              </a:rPr>
              <a:t>mm</a:t>
            </a:r>
            <a:r>
              <a:rPr lang="en-US" sz="2000" i="0" baseline="30000" dirty="0">
                <a:latin typeface="Calibri Light" panose="020F0302020204030204" pitchFamily="34" charset="0"/>
                <a:ea typeface="ＭＳ Ｐゴシック" pitchFamily="34" charset="-128"/>
              </a:rPr>
              <a:t>2</a:t>
            </a:r>
            <a:endParaRPr lang="en-US" sz="2000" i="0" dirty="0">
              <a:latin typeface="Calibri Light" panose="020F0302020204030204" pitchFamily="34" charset="0"/>
              <a:ea typeface="ＭＳ Ｐゴシック" pitchFamily="34" charset="-128"/>
            </a:endParaRPr>
          </a:p>
        </p:txBody>
      </p:sp>
      <p:pic>
        <p:nvPicPr>
          <p:cNvPr id="41" name="Picture 40"/>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23245214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common formulae for the main electric parameters of a resistive dipole (1/2)</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3921264" y="161832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921264" y="1618328"/>
                <a:ext cx="1302151" cy="764055"/>
              </a:xfrm>
              <a:prstGeom prst="rect">
                <a:avLst/>
              </a:prstGeom>
              <a:blipFill rotWithShape="0">
                <a:blip r:embed="rId3"/>
                <a:stretch>
                  <a:fillRect/>
                </a:stretch>
              </a:blipFill>
            </p:spPr>
            <p:txBody>
              <a:bodyPr/>
              <a:lstStyle/>
              <a:p>
                <a:r>
                  <a:rPr lang="en-GB">
                    <a:noFill/>
                  </a:rPr>
                  <a:t> </a:t>
                </a:r>
              </a:p>
            </p:txBody>
          </p:sp>
        </mc:Fallback>
      </mc:AlternateContent>
      <p:sp>
        <p:nvSpPr>
          <p:cNvPr id="7" name="Text Box 36"/>
          <p:cNvSpPr txBox="1">
            <a:spLocks noChangeArrowheads="1"/>
          </p:cNvSpPr>
          <p:nvPr/>
        </p:nvSpPr>
        <p:spPr bwMode="auto">
          <a:xfrm>
            <a:off x="827584" y="1757129"/>
            <a:ext cx="3528392" cy="5632311"/>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Ampere-turns (total)</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current</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resistance (total)</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solidFill>
                  <a:srgbClr val="969696"/>
                </a:solidFill>
                <a:latin typeface="Calibri Light" panose="020F0302020204030204" pitchFamily="34" charset="0"/>
                <a:ea typeface="ＭＳ Ｐゴシック" pitchFamily="34" charset="-128"/>
              </a:rPr>
              <a:t>inductance</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8" name="TextBox 17"/>
              <p:cNvSpPr txBox="1"/>
              <p:nvPr/>
            </p:nvSpPr>
            <p:spPr>
              <a:xfrm>
                <a:off x="3921264" y="2689181"/>
                <a:ext cx="1203535" cy="70115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𝑁</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8" name="TextBox 17"/>
              <p:cNvSpPr txBox="1">
                <a:spLocks noRot="1" noChangeAspect="1" noMove="1" noResize="1" noEditPoints="1" noAdjustHandles="1" noChangeArrowheads="1" noChangeShapeType="1" noTextEdit="1"/>
              </p:cNvSpPr>
              <p:nvPr/>
            </p:nvSpPr>
            <p:spPr>
              <a:xfrm>
                <a:off x="3921264" y="2689181"/>
                <a:ext cx="1203535" cy="701154"/>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845064" y="3777992"/>
                <a:ext cx="1768626" cy="7539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𝑁</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𝑡𝑢𝑟𝑛</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3845064" y="3777992"/>
                <a:ext cx="1768626" cy="753924"/>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3889734" y="5123615"/>
                <a:ext cx="2030620"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𝐿</m:t>
                      </m:r>
                      <m:r>
                        <a:rPr lang="en-GB" b="0">
                          <a:solidFill>
                            <a:srgbClr val="969696"/>
                          </a:solidFill>
                          <a:latin typeface="Cambria Math" panose="02040503050406030204" pitchFamily="18" charset="0"/>
                          <a:ea typeface="Cambria Math" panose="02040503050406030204" pitchFamily="18" charset="0"/>
                        </a:rPr>
                        <m:t>≅</m:t>
                      </m:r>
                      <m:r>
                        <a:rPr lang="en-GB" b="0">
                          <a:solidFill>
                            <a:srgbClr val="969696"/>
                          </a:solidFill>
                          <a:latin typeface="Cambria Math" panose="02040503050406030204" pitchFamily="18" charset="0"/>
                          <a:ea typeface="Cambria Math" panose="02040503050406030204" pitchFamily="18" charset="0"/>
                        </a:rPr>
                        <m:t>𝜂</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a:solidFill>
                                <a:srgbClr val="969696"/>
                              </a:solidFill>
                              <a:latin typeface="Cambria Math" panose="02040503050406030204" pitchFamily="18" charset="0"/>
                              <a:ea typeface="Cambria Math" panose="02040503050406030204" pitchFamily="18" charset="0"/>
                            </a:rPr>
                            <m:t>𝜇</m:t>
                          </m:r>
                        </m:e>
                        <m:sub>
                          <m:r>
                            <a:rPr lang="en-GB" b="0">
                              <a:solidFill>
                                <a:srgbClr val="969696"/>
                              </a:solidFill>
                              <a:latin typeface="Cambria Math" panose="02040503050406030204" pitchFamily="18" charset="0"/>
                              <a:ea typeface="Cambria Math" panose="02040503050406030204" pitchFamily="18" charset="0"/>
                            </a:rPr>
                            <m:t>0</m:t>
                          </m:r>
                        </m:sub>
                      </m:sSub>
                      <m:sSup>
                        <m:sSupPr>
                          <m:ctrlPr>
                            <a:rPr lang="en-GB" b="0" i="1" smtClean="0">
                              <a:solidFill>
                                <a:srgbClr val="969696"/>
                              </a:solidFill>
                              <a:latin typeface="Cambria Math" panose="02040503050406030204" pitchFamily="18" charset="0"/>
                              <a:ea typeface="Cambria Math" panose="02040503050406030204" pitchFamily="18" charset="0"/>
                            </a:rPr>
                          </m:ctrlPr>
                        </m:sSupPr>
                        <m:e>
                          <m:r>
                            <a:rPr lang="en-GB" b="0" i="1" smtClean="0">
                              <a:solidFill>
                                <a:srgbClr val="969696"/>
                              </a:solidFill>
                              <a:latin typeface="Cambria Math" panose="02040503050406030204" pitchFamily="18" charset="0"/>
                              <a:ea typeface="Cambria Math" panose="02040503050406030204" pitchFamily="18" charset="0"/>
                            </a:rPr>
                            <m:t>𝑁</m:t>
                          </m:r>
                        </m:e>
                        <m:sup>
                          <m:r>
                            <a:rPr lang="en-GB" b="0" i="1" smtClean="0">
                              <a:solidFill>
                                <a:srgbClr val="969696"/>
                              </a:solidFill>
                              <a:latin typeface="Cambria Math" panose="02040503050406030204" pitchFamily="18" charset="0"/>
                              <a:ea typeface="Cambria Math" panose="02040503050406030204" pitchFamily="18" charset="0"/>
                            </a:rPr>
                            <m:t>2</m:t>
                          </m:r>
                        </m:sup>
                      </m:sSup>
                      <m:r>
                        <a:rPr lang="en-GB" b="0" i="1" smtClean="0">
                          <a:solidFill>
                            <a:srgbClr val="969696"/>
                          </a:solidFill>
                          <a:latin typeface="Cambria Math" panose="02040503050406030204" pitchFamily="18" charset="0"/>
                          <a:ea typeface="Cambria Math" panose="02040503050406030204" pitchFamily="18" charset="0"/>
                        </a:rPr>
                        <m:t>𝐴</m:t>
                      </m:r>
                      <m:r>
                        <a:rPr lang="en-GB" b="0" i="1" smtClean="0">
                          <a:solidFill>
                            <a:srgbClr val="969696"/>
                          </a:solidFill>
                          <a:latin typeface="Cambria Math" panose="02040503050406030204" pitchFamily="18" charset="0"/>
                          <a:ea typeface="Cambria Math" panose="02040503050406030204" pitchFamily="18" charset="0"/>
                        </a:rPr>
                        <m:t>/</m:t>
                      </m:r>
                      <m:r>
                        <a:rPr lang="en-GB" b="0" i="1" smtClean="0">
                          <a:solidFill>
                            <a:srgbClr val="969696"/>
                          </a:solidFill>
                          <a:latin typeface="Cambria Math" panose="02040503050406030204" pitchFamily="18" charset="0"/>
                          <a:ea typeface="Cambria Math" panose="02040503050406030204" pitchFamily="18" charset="0"/>
                        </a:rPr>
                        <m:t>h</m:t>
                      </m:r>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889734" y="5123615"/>
                <a:ext cx="2030620" cy="369397"/>
              </a:xfrm>
              <a:prstGeom prst="rect">
                <a:avLst/>
              </a:prstGeom>
              <a:blipFill rotWithShape="0">
                <a:blip r:embed="rId6"/>
                <a:stretch>
                  <a:fillRect l="-5105" r="-1201"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322832" y="5754112"/>
                <a:ext cx="3729482"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𝐴</m:t>
                      </m:r>
                      <m:r>
                        <a:rPr lang="en-GB" b="0">
                          <a:solidFill>
                            <a:srgbClr val="969696"/>
                          </a:solidFill>
                          <a:latin typeface="Cambria Math" panose="02040503050406030204" pitchFamily="18" charset="0"/>
                          <a:ea typeface="Cambria Math" panose="02040503050406030204" pitchFamily="18" charset="0"/>
                        </a:rPr>
                        <m:t>≅</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m:t>
                          </m:r>
                          <m:r>
                            <a:rPr lang="en-GB" b="0">
                              <a:solidFill>
                                <a:srgbClr val="969696"/>
                              </a:solidFill>
                              <a:latin typeface="Cambria Math" panose="02040503050406030204" pitchFamily="18" charset="0"/>
                              <a:ea typeface="Cambria Math" panose="02040503050406030204" pitchFamily="18" charset="0"/>
                            </a:rPr>
                            <m:t>𝑤</m:t>
                          </m:r>
                        </m:e>
                        <m:sub>
                          <m:r>
                            <a:rPr lang="en-GB" b="0">
                              <a:solidFill>
                                <a:srgbClr val="969696"/>
                              </a:solidFill>
                              <a:latin typeface="Cambria Math" panose="02040503050406030204" pitchFamily="18" charset="0"/>
                              <a:ea typeface="Cambria Math" panose="02040503050406030204" pitchFamily="18" charset="0"/>
                            </a:rPr>
                            <m:t>𝑝𝑜𝑙𝑒</m:t>
                          </m:r>
                        </m:sub>
                      </m:sSub>
                      <m:r>
                        <a:rPr lang="en-GB" b="0">
                          <a:solidFill>
                            <a:srgbClr val="969696"/>
                          </a:solidFill>
                          <a:latin typeface="Cambria Math" panose="02040503050406030204" pitchFamily="18" charset="0"/>
                          <a:ea typeface="Cambria Math" panose="02040503050406030204" pitchFamily="18" charset="0"/>
                        </a:rPr>
                        <m:t>+1.2</m:t>
                      </m:r>
                      <m:r>
                        <a:rPr lang="en-GB" b="0">
                          <a:solidFill>
                            <a:srgbClr val="969696"/>
                          </a:solidFill>
                          <a:latin typeface="Cambria Math" panose="02040503050406030204" pitchFamily="18" charset="0"/>
                          <a:ea typeface="Cambria Math" panose="02040503050406030204" pitchFamily="18" charset="0"/>
                        </a:rPr>
                        <m:t>h</m:t>
                      </m:r>
                      <m:r>
                        <a:rPr lang="en-GB" b="0" i="1" smtClean="0">
                          <a:solidFill>
                            <a:srgbClr val="969696"/>
                          </a:solidFill>
                          <a:latin typeface="Cambria Math" panose="02040503050406030204" pitchFamily="18" charset="0"/>
                          <a:ea typeface="Cambria Math" panose="02040503050406030204" pitchFamily="18" charset="0"/>
                        </a:rPr>
                        <m:t>)(</m:t>
                      </m:r>
                      <m:sSub>
                        <m:sSubPr>
                          <m:ctrlPr>
                            <a:rPr lang="en-GB" b="0" i="1" smtClean="0">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𝑙</m:t>
                          </m:r>
                        </m:e>
                        <m:sub>
                          <m:r>
                            <a:rPr lang="en-GB" b="0" i="1" smtClean="0">
                              <a:solidFill>
                                <a:srgbClr val="969696"/>
                              </a:solidFill>
                              <a:latin typeface="Cambria Math" panose="02040503050406030204" pitchFamily="18" charset="0"/>
                              <a:ea typeface="Cambria Math" panose="02040503050406030204" pitchFamily="18" charset="0"/>
                            </a:rPr>
                            <m:t>𝐹𝑒</m:t>
                          </m:r>
                        </m:sub>
                      </m:sSub>
                      <m:r>
                        <a:rPr lang="en-GB" b="0" i="1" smtClean="0">
                          <a:solidFill>
                            <a:srgbClr val="969696"/>
                          </a:solidFill>
                          <a:latin typeface="Cambria Math" panose="02040503050406030204" pitchFamily="18" charset="0"/>
                          <a:ea typeface="Cambria Math" panose="02040503050406030204" pitchFamily="18" charset="0"/>
                        </a:rPr>
                        <m:t>+</m:t>
                      </m:r>
                      <m:r>
                        <a:rPr lang="en-GB" b="0" i="1" smtClean="0">
                          <a:solidFill>
                            <a:srgbClr val="969696"/>
                          </a:solidFill>
                          <a:latin typeface="Cambria Math" panose="02040503050406030204" pitchFamily="18" charset="0"/>
                          <a:ea typeface="Cambria Math" panose="02040503050406030204" pitchFamily="18" charset="0"/>
                        </a:rPr>
                        <m:t>h</m:t>
                      </m:r>
                      <m:r>
                        <a:rPr lang="en-GB" b="0" i="1" smtClean="0">
                          <a:solidFill>
                            <a:srgbClr val="969696"/>
                          </a:solidFill>
                          <a:latin typeface="Cambria Math" panose="02040503050406030204" pitchFamily="18" charset="0"/>
                          <a:ea typeface="Cambria Math" panose="02040503050406030204" pitchFamily="18" charset="0"/>
                        </a:rPr>
                        <m:t>)</m:t>
                      </m:r>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322832" y="5754112"/>
                <a:ext cx="3729482" cy="397929"/>
              </a:xfrm>
              <a:prstGeom prst="rect">
                <a:avLst/>
              </a:prstGeom>
              <a:blipFill rotWithShape="0">
                <a:blip r:embed="rId7"/>
                <a:stretch>
                  <a:fillRect l="-2778" b="-26154"/>
                </a:stretch>
              </a:blipFill>
            </p:spPr>
            <p:txBody>
              <a:bodyPr/>
              <a:lstStyle/>
              <a:p>
                <a:r>
                  <a:rPr lang="en-GB">
                    <a:noFill/>
                  </a:rPr>
                  <a:t> </a:t>
                </a:r>
              </a:p>
            </p:txBody>
          </p:sp>
        </mc:Fallback>
      </mc:AlternateContent>
      <p:pic>
        <p:nvPicPr>
          <p:cNvPr id="10" name="Picture 9"/>
          <p:cNvPicPr>
            <a:picLocks noChangeAspect="1"/>
          </p:cNvPicPr>
          <p:nvPr/>
        </p:nvPicPr>
        <p:blipFill>
          <a:blip r:embed="rId8">
            <a:clrChange>
              <a:clrFrom>
                <a:srgbClr val="FFFFFF"/>
              </a:clrFrom>
              <a:clrTo>
                <a:srgbClr val="FFFFFF">
                  <a:alpha val="0"/>
                </a:srgbClr>
              </a:clrTo>
            </a:clrChange>
          </a:blip>
          <a:stretch>
            <a:fillRect/>
          </a:stretch>
        </p:blipFill>
        <p:spPr>
          <a:xfrm rot="964680">
            <a:off x="8122159" y="696762"/>
            <a:ext cx="706600" cy="1113228"/>
          </a:xfrm>
          <a:prstGeom prst="rect">
            <a:avLst/>
          </a:prstGeom>
        </p:spPr>
      </p:pic>
    </p:spTree>
    <p:extLst>
      <p:ext uri="{BB962C8B-B14F-4D97-AF65-F5344CB8AC3E}">
        <p14:creationId xmlns:p14="http://schemas.microsoft.com/office/powerpoint/2010/main" val="30207454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common formulae for the main electric parameters of a resistive dipole (2/2)</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7" name="Text Box 36"/>
          <p:cNvSpPr txBox="1">
            <a:spLocks noChangeArrowheads="1"/>
          </p:cNvSpPr>
          <p:nvPr/>
        </p:nvSpPr>
        <p:spPr bwMode="auto">
          <a:xfrm>
            <a:off x="827584" y="1757129"/>
            <a:ext cx="3528392" cy="4801314"/>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voltage</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resistive power (</a:t>
            </a:r>
            <a:r>
              <a:rPr lang="en-US" i="0" dirty="0" err="1" smtClean="0">
                <a:latin typeface="Calibri Light" panose="020F0302020204030204" pitchFamily="34" charset="0"/>
                <a:ea typeface="ＭＳ Ｐゴシック" pitchFamily="34" charset="-128"/>
              </a:rPr>
              <a:t>rms</a:t>
            </a:r>
            <a:r>
              <a:rPr lang="en-US" i="0" dirty="0" smtClean="0">
                <a:latin typeface="Calibri Light" panose="020F0302020204030204" pitchFamily="34" charset="0"/>
                <a:ea typeface="ＭＳ Ｐゴシック" pitchFamily="34" charset="-128"/>
              </a:rPr>
              <a:t>)</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sz="1200" i="0" dirty="0" smtClean="0">
              <a:latin typeface="Calibri Light" panose="020F0302020204030204" pitchFamily="34" charset="0"/>
              <a:ea typeface="ＭＳ Ｐゴシック" pitchFamily="34" charset="-128"/>
            </a:endParaRPr>
          </a:p>
          <a:p>
            <a:pPr eaLnBrk="0" hangingPunct="0"/>
            <a:endParaRPr lang="en-US" sz="1200" i="0" dirty="0">
              <a:latin typeface="Calibri Light" panose="020F0302020204030204" pitchFamily="34" charset="0"/>
              <a:ea typeface="ＭＳ Ｐゴシック" pitchFamily="34" charset="-128"/>
            </a:endParaRPr>
          </a:p>
          <a:p>
            <a:pPr eaLnBrk="0" hangingPunct="0"/>
            <a:endParaRPr lang="en-US" sz="1200" i="0" dirty="0" smtClean="0">
              <a:latin typeface="Calibri Light" panose="020F0302020204030204" pitchFamily="34" charset="0"/>
              <a:ea typeface="ＭＳ Ｐゴシック" pitchFamily="34" charset="-128"/>
            </a:endParaRPr>
          </a:p>
          <a:p>
            <a:pPr eaLnBrk="0" hangingPunct="0"/>
            <a:endParaRPr lang="en-US" sz="1200" i="0" dirty="0">
              <a:latin typeface="Calibri Light" panose="020F0302020204030204" pitchFamily="34" charset="0"/>
              <a:ea typeface="ＭＳ Ｐゴシック" pitchFamily="34" charset="-128"/>
            </a:endParaRPr>
          </a:p>
          <a:p>
            <a:pPr eaLnBrk="0" hangingPunct="0"/>
            <a:endParaRPr lang="en-US" sz="1800" i="0" dirty="0" smtClean="0">
              <a:latin typeface="Calibri Light" panose="020F0302020204030204" pitchFamily="34" charset="0"/>
              <a:ea typeface="ＭＳ Ｐゴシック" pitchFamily="34" charset="-128"/>
            </a:endParaRPr>
          </a:p>
          <a:p>
            <a:pPr eaLnBrk="0" hangingPunct="0"/>
            <a:r>
              <a:rPr lang="en-US" i="0" dirty="0" smtClean="0">
                <a:solidFill>
                  <a:srgbClr val="969696"/>
                </a:solidFill>
                <a:latin typeface="Calibri Light" panose="020F0302020204030204" pitchFamily="34" charset="0"/>
                <a:ea typeface="ＭＳ Ｐゴシック" pitchFamily="34" charset="-128"/>
              </a:rPr>
              <a:t>magnetic stored energy</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21" name="TextBox 20"/>
              <p:cNvSpPr txBox="1"/>
              <p:nvPr/>
            </p:nvSpPr>
            <p:spPr>
              <a:xfrm>
                <a:off x="4225433" y="1618328"/>
                <a:ext cx="1883785" cy="69890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𝑉</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𝑅𝐼</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𝐿</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𝑑𝐼</m:t>
                          </m:r>
                        </m:num>
                        <m:den>
                          <m:r>
                            <a:rPr lang="en-GB" b="0" i="1" smtClean="0">
                              <a:latin typeface="Cambria Math" panose="02040503050406030204" pitchFamily="18" charset="0"/>
                              <a:ea typeface="Cambria Math" panose="02040503050406030204" pitchFamily="18" charset="0"/>
                            </a:rPr>
                            <m:t>𝑑𝑡</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1" name="TextBox 20"/>
              <p:cNvSpPr txBox="1">
                <a:spLocks noRot="1" noChangeAspect="1" noMove="1" noResize="1" noEditPoints="1" noAdjustHandles="1" noChangeArrowheads="1" noChangeShapeType="1" noTextEdit="1"/>
              </p:cNvSpPr>
              <p:nvPr/>
            </p:nvSpPr>
            <p:spPr>
              <a:xfrm>
                <a:off x="4225433" y="1618328"/>
                <a:ext cx="1883785" cy="698909"/>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225433" y="2871677"/>
                <a:ext cx="3327642" cy="196438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a:latin typeface="Cambria Math" panose="02040503050406030204" pitchFamily="18" charset="0"/>
                              <a:ea typeface="Cambria Math" panose="02040503050406030204" pitchFamily="18" charset="0"/>
                            </a:rPr>
                            <m:t>𝑟𝑚𝑠</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𝐼</m:t>
                          </m:r>
                        </m:e>
                        <m:sub>
                          <m:r>
                            <a:rPr lang="en-GB" b="0" i="1" smtClean="0">
                              <a:latin typeface="Cambria Math" panose="02040503050406030204" pitchFamily="18" charset="0"/>
                              <a:ea typeface="Cambria Math" panose="02040503050406030204" pitchFamily="18" charset="0"/>
                            </a:rPr>
                            <m:t>𝑟𝑚𝑠</m:t>
                          </m:r>
                        </m:sub>
                        <m:sup>
                          <m:r>
                            <a:rPr lang="en-GB" b="0" i="1" smtClean="0">
                              <a:latin typeface="Cambria Math" panose="02040503050406030204" pitchFamily="18" charset="0"/>
                              <a:ea typeface="Cambria Math" panose="02040503050406030204" pitchFamily="18" charset="0"/>
                            </a:rPr>
                            <m:t>2</m:t>
                          </m:r>
                        </m:sup>
                      </m:sSubSup>
                    </m:oMath>
                  </m:oMathPara>
                </a14:m>
                <a:endParaRPr lang="en-GB" b="0" i="1" dirty="0" smtClean="0">
                  <a:latin typeface="Cambria Math" panose="02040503050406030204" pitchFamily="18" charset="0"/>
                  <a:ea typeface="Cambria Math" panose="02040503050406030204" pitchFamily="18" charset="0"/>
                </a:endParaRPr>
              </a:p>
              <a:p>
                <a:endParaRPr lang="en-GB" sz="1500" b="0" i="1" dirty="0"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          =</m:t>
                      </m:r>
                      <m:r>
                        <a:rPr lang="en-GB" b="0">
                          <a:latin typeface="Cambria Math" panose="02040503050406030204" pitchFamily="18" charset="0"/>
                          <a:ea typeface="Cambria Math" panose="02040503050406030204" pitchFamily="18" charset="0"/>
                        </a:rPr>
                        <m:t>𝜌</m:t>
                      </m:r>
                      <m:sSubSup>
                        <m:sSubSupPr>
                          <m:ctrlPr>
                            <a:rPr lang="en-GB" b="0" i="1">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𝑗</m:t>
                          </m:r>
                        </m:e>
                        <m:sub>
                          <m:r>
                            <a:rPr lang="en-GB" b="0">
                              <a:latin typeface="Cambria Math" panose="02040503050406030204" pitchFamily="18" charset="0"/>
                              <a:ea typeface="Cambria Math" panose="02040503050406030204" pitchFamily="18" charset="0"/>
                            </a:rPr>
                            <m:t>𝑟𝑚𝑠</m:t>
                          </m:r>
                        </m:sub>
                        <m:sup>
                          <m:r>
                            <a:rPr lang="en-GB" b="0">
                              <a:latin typeface="Cambria Math" panose="02040503050406030204" pitchFamily="18" charset="0"/>
                              <a:ea typeface="Cambria Math" panose="02040503050406030204" pitchFamily="18" charset="0"/>
                            </a:rPr>
                            <m:t>2</m:t>
                          </m:r>
                        </m:sup>
                      </m:sSubSup>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𝑉</m:t>
                          </m:r>
                        </m:e>
                        <m:sub>
                          <m:r>
                            <a:rPr lang="en-GB" b="0">
                              <a:latin typeface="Cambria Math" panose="02040503050406030204" pitchFamily="18" charset="0"/>
                              <a:ea typeface="Cambria Math" panose="02040503050406030204" pitchFamily="18" charset="0"/>
                            </a:rPr>
                            <m:t>𝑐𝑜𝑛𝑑</m:t>
                          </m:r>
                        </m:sub>
                      </m:sSub>
                    </m:oMath>
                  </m:oMathPara>
                </a14:m>
                <a:endParaRPr lang="en-GB" b="0" i="1" dirty="0" smtClean="0">
                  <a:latin typeface="Cambria Math" panose="02040503050406030204" pitchFamily="18" charset="0"/>
                </a:endParaRPr>
              </a:p>
              <a:p>
                <a:endParaRPr lang="en-GB" sz="1500" b="0" i="1" dirty="0" smtClean="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          </m:t>
                      </m:r>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𝐿</m:t>
                              </m:r>
                            </m:e>
                            <m:sub>
                              <m:r>
                                <a:rPr lang="en-GB" b="0">
                                  <a:latin typeface="Cambria Math" panose="02040503050406030204" pitchFamily="18" charset="0"/>
                                  <a:ea typeface="Cambria Math" panose="02040503050406030204" pitchFamily="18" charset="0"/>
                                </a:rPr>
                                <m:t>𝑡𝑢𝑟𝑛</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𝑗</m:t>
                          </m:r>
                        </m:e>
                        <m:sub>
                          <m:r>
                            <a:rPr lang="en-GB" b="0">
                              <a:latin typeface="Cambria Math" panose="02040503050406030204" pitchFamily="18" charset="0"/>
                              <a:ea typeface="Cambria Math" panose="02040503050406030204" pitchFamily="18" charset="0"/>
                            </a:rPr>
                            <m:t>𝑟𝑚𝑠</m:t>
                          </m:r>
                        </m:sub>
                      </m:sSub>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2" name="TextBox 21"/>
              <p:cNvSpPr txBox="1">
                <a:spLocks noRot="1" noChangeAspect="1" noMove="1" noResize="1" noEditPoints="1" noAdjustHandles="1" noChangeArrowheads="1" noChangeShapeType="1" noTextEdit="1"/>
              </p:cNvSpPr>
              <p:nvPr/>
            </p:nvSpPr>
            <p:spPr>
              <a:xfrm>
                <a:off x="4225433" y="2871677"/>
                <a:ext cx="3327642" cy="1964384"/>
              </a:xfrm>
              <a:prstGeom prst="rect">
                <a:avLst/>
              </a:prstGeom>
              <a:blipFill>
                <a:blip r:embed="rId4"/>
                <a:stretch>
                  <a:fillRect l="-31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4149233" y="5185736"/>
                <a:ext cx="1530291" cy="69153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𝐸</m:t>
                          </m:r>
                        </m:e>
                        <m:sub>
                          <m:r>
                            <a:rPr lang="en-GB" b="0" i="1" smtClean="0">
                              <a:solidFill>
                                <a:srgbClr val="969696"/>
                              </a:solidFill>
                              <a:latin typeface="Cambria Math" panose="02040503050406030204" pitchFamily="18" charset="0"/>
                              <a:ea typeface="Cambria Math" panose="02040503050406030204" pitchFamily="18" charset="0"/>
                            </a:rPr>
                            <m:t>𝑚</m:t>
                          </m:r>
                        </m:sub>
                      </m:sSub>
                      <m:r>
                        <a:rPr lang="en-GB" b="0" i="1" smtClean="0">
                          <a:solidFill>
                            <a:srgbClr val="969696"/>
                          </a:solidFill>
                          <a:latin typeface="Cambria Math" panose="02040503050406030204" pitchFamily="18" charset="0"/>
                          <a:ea typeface="Cambria Math" panose="02040503050406030204" pitchFamily="18" charset="0"/>
                        </a:rPr>
                        <m:t>=</m:t>
                      </m:r>
                      <m:f>
                        <m:fPr>
                          <m:ctrlPr>
                            <a:rPr lang="en-GB" b="0" i="1">
                              <a:solidFill>
                                <a:srgbClr val="969696"/>
                              </a:solidFill>
                              <a:latin typeface="Cambria Math" panose="02040503050406030204" pitchFamily="18" charset="0"/>
                              <a:ea typeface="Cambria Math" panose="02040503050406030204" pitchFamily="18" charset="0"/>
                            </a:rPr>
                          </m:ctrlPr>
                        </m:fPr>
                        <m:num>
                          <m:r>
                            <a:rPr lang="en-GB" b="0" i="1" smtClean="0">
                              <a:solidFill>
                                <a:srgbClr val="969696"/>
                              </a:solidFill>
                              <a:latin typeface="Cambria Math" panose="02040503050406030204" pitchFamily="18" charset="0"/>
                              <a:ea typeface="Cambria Math" panose="02040503050406030204" pitchFamily="18" charset="0"/>
                            </a:rPr>
                            <m:t>1</m:t>
                          </m:r>
                        </m:num>
                        <m:den>
                          <m:r>
                            <a:rPr lang="en-GB" b="0" i="1" smtClean="0">
                              <a:solidFill>
                                <a:srgbClr val="969696"/>
                              </a:solidFill>
                              <a:latin typeface="Cambria Math" panose="02040503050406030204" pitchFamily="18" charset="0"/>
                              <a:ea typeface="Cambria Math" panose="02040503050406030204" pitchFamily="18" charset="0"/>
                            </a:rPr>
                            <m:t>2</m:t>
                          </m:r>
                        </m:den>
                      </m:f>
                      <m:r>
                        <a:rPr lang="en-GB" b="0" i="1" smtClean="0">
                          <a:solidFill>
                            <a:srgbClr val="969696"/>
                          </a:solidFill>
                          <a:latin typeface="Cambria Math" panose="02040503050406030204" pitchFamily="18" charset="0"/>
                          <a:ea typeface="Cambria Math" panose="02040503050406030204" pitchFamily="18" charset="0"/>
                        </a:rPr>
                        <m:t>𝐿</m:t>
                      </m:r>
                      <m:sSup>
                        <m:sSupPr>
                          <m:ctrlPr>
                            <a:rPr lang="en-GB" b="0" i="1" smtClean="0">
                              <a:solidFill>
                                <a:srgbClr val="969696"/>
                              </a:solidFill>
                              <a:latin typeface="Cambria Math" panose="02040503050406030204" pitchFamily="18" charset="0"/>
                              <a:ea typeface="Cambria Math" panose="02040503050406030204" pitchFamily="18" charset="0"/>
                            </a:rPr>
                          </m:ctrlPr>
                        </m:sSupPr>
                        <m:e>
                          <m:r>
                            <a:rPr lang="en-GB" b="0" i="1" smtClean="0">
                              <a:solidFill>
                                <a:srgbClr val="969696"/>
                              </a:solidFill>
                              <a:latin typeface="Cambria Math" panose="02040503050406030204" pitchFamily="18" charset="0"/>
                              <a:ea typeface="Cambria Math" panose="02040503050406030204" pitchFamily="18" charset="0"/>
                            </a:rPr>
                            <m:t>𝐼</m:t>
                          </m:r>
                        </m:e>
                        <m:sup>
                          <m:r>
                            <a:rPr lang="en-GB" b="0" i="1" smtClean="0">
                              <a:solidFill>
                                <a:srgbClr val="969696"/>
                              </a:solidFill>
                              <a:latin typeface="Cambria Math" panose="02040503050406030204" pitchFamily="18" charset="0"/>
                              <a:ea typeface="Cambria Math" panose="02040503050406030204" pitchFamily="18" charset="0"/>
                            </a:rPr>
                            <m:t>2</m:t>
                          </m:r>
                        </m:sup>
                      </m:sSup>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149233" y="5185736"/>
                <a:ext cx="1530291" cy="691536"/>
              </a:xfrm>
              <a:prstGeom prst="rect">
                <a:avLst/>
              </a:prstGeom>
              <a:blipFill rotWithShape="0">
                <a:blip r:embed="rId5"/>
                <a:stretch>
                  <a:fillRect/>
                </a:stretch>
              </a:blipFill>
            </p:spPr>
            <p:txBody>
              <a:bodyPr/>
              <a:lstStyle/>
              <a:p>
                <a:r>
                  <a:rPr lang="en-GB">
                    <a:noFill/>
                  </a:rPr>
                  <a:t> </a:t>
                </a:r>
              </a:p>
            </p:txBody>
          </p:sp>
        </mc:Fallback>
      </mc:AlternateContent>
      <p:pic>
        <p:nvPicPr>
          <p:cNvPr id="8" name="Picture 7"/>
          <p:cNvPicPr>
            <a:picLocks noChangeAspect="1"/>
          </p:cNvPicPr>
          <p:nvPr/>
        </p:nvPicPr>
        <p:blipFill>
          <a:blip r:embed="rId6">
            <a:clrChange>
              <a:clrFrom>
                <a:srgbClr val="FFFFFF"/>
              </a:clrFrom>
              <a:clrTo>
                <a:srgbClr val="FFFFFF">
                  <a:alpha val="0"/>
                </a:srgbClr>
              </a:clrTo>
            </a:clrChange>
          </a:blip>
          <a:stretch>
            <a:fillRect/>
          </a:stretch>
        </p:blipFill>
        <p:spPr>
          <a:xfrm rot="964680">
            <a:off x="8122159" y="696762"/>
            <a:ext cx="706600" cy="1113228"/>
          </a:xfrm>
          <a:prstGeom prst="rect">
            <a:avLst/>
          </a:prstGeom>
        </p:spPr>
      </p:pic>
    </p:spTree>
    <p:extLst>
      <p:ext uri="{BB962C8B-B14F-4D97-AF65-F5344CB8AC3E}">
        <p14:creationId xmlns:p14="http://schemas.microsoft.com/office/powerpoint/2010/main" val="16993994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These are </a:t>
            </a:r>
            <a:r>
              <a:rPr lang="en-US" sz="2800" i="0" kern="0" dirty="0" smtClean="0">
                <a:solidFill>
                  <a:srgbClr val="0033CC"/>
                </a:solidFill>
                <a:latin typeface="Calibri Light" panose="020F0302020204030204" pitchFamily="34" charset="0"/>
              </a:rPr>
              <a:t>useful formulae for the </a:t>
            </a:r>
            <a:r>
              <a:rPr lang="en-US" sz="2800" i="0" kern="0" dirty="0">
                <a:solidFill>
                  <a:srgbClr val="0033CC"/>
                </a:solidFill>
                <a:latin typeface="Calibri Light" panose="020F0302020204030204" pitchFamily="34" charset="0"/>
              </a:rPr>
              <a:t>main </a:t>
            </a:r>
            <a:r>
              <a:rPr lang="en-US" sz="2800" i="0" kern="0" dirty="0" smtClean="0">
                <a:solidFill>
                  <a:srgbClr val="0033CC"/>
                </a:solidFill>
                <a:latin typeface="Calibri Light" panose="020F0302020204030204" pitchFamily="34" charset="0"/>
              </a:rPr>
              <a:t>cooling                      parameters </a:t>
            </a:r>
            <a:r>
              <a:rPr lang="en-US" sz="2800" i="0" kern="0" dirty="0">
                <a:solidFill>
                  <a:srgbClr val="0033CC"/>
                </a:solidFill>
                <a:latin typeface="Calibri Light" panose="020F0302020204030204" pitchFamily="34" charset="0"/>
              </a:rPr>
              <a:t>of a </a:t>
            </a:r>
            <a:r>
              <a:rPr lang="en-US" sz="2800" i="0" kern="0" dirty="0" smtClean="0">
                <a:solidFill>
                  <a:srgbClr val="0033CC"/>
                </a:solidFill>
                <a:latin typeface="Calibri Light" panose="020F0302020204030204" pitchFamily="34" charset="0"/>
              </a:rPr>
              <a:t>water cooled dipole</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3845064" y="1588012"/>
                <a:ext cx="2012539"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𝑄</m:t>
                          </m:r>
                        </m:e>
                        <m:sub>
                          <m:r>
                            <a:rPr lang="en-GB" b="0" i="1" smtClean="0">
                              <a:latin typeface="Cambria Math" panose="02040503050406030204" pitchFamily="18" charset="0"/>
                              <a:ea typeface="Cambria Math" panose="02040503050406030204" pitchFamily="18" charset="0"/>
                            </a:rPr>
                            <m:t>𝑡𝑜𝑡</m:t>
                          </m:r>
                        </m:sub>
                      </m:sSub>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14.3</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𝑃</m:t>
                          </m:r>
                        </m:num>
                        <m:den>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𝑇</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3845064" y="1588012"/>
                <a:ext cx="2012539" cy="689099"/>
              </a:xfrm>
              <a:prstGeom prst="rect">
                <a:avLst/>
              </a:prstGeom>
              <a:blipFill rotWithShape="0">
                <a:blip r:embed="rId3"/>
                <a:stretch>
                  <a:fillRect/>
                </a:stretch>
              </a:blipFill>
            </p:spPr>
            <p:txBody>
              <a:bodyPr/>
              <a:lstStyle/>
              <a:p>
                <a:r>
                  <a:rPr lang="en-GB">
                    <a:noFill/>
                  </a:rPr>
                  <a:t> </a:t>
                </a:r>
              </a:p>
            </p:txBody>
          </p:sp>
        </mc:Fallback>
      </mc:AlternateContent>
      <p:sp>
        <p:nvSpPr>
          <p:cNvPr id="13" name="Text Box 36"/>
          <p:cNvSpPr txBox="1">
            <a:spLocks noChangeArrowheads="1"/>
          </p:cNvSpPr>
          <p:nvPr/>
        </p:nvSpPr>
        <p:spPr bwMode="auto">
          <a:xfrm>
            <a:off x="827584" y="1757129"/>
            <a:ext cx="3528392" cy="5632311"/>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cooling flow </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water velocity</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Reynolds number</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pressure drop</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4" name="TextBox 13"/>
              <p:cNvSpPr txBox="1"/>
              <p:nvPr/>
            </p:nvSpPr>
            <p:spPr>
              <a:xfrm>
                <a:off x="3845064" y="2738708"/>
                <a:ext cx="1771447" cy="6939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𝑣</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1000</m:t>
                          </m:r>
                        </m:num>
                        <m:den>
                          <m:r>
                            <a:rPr lang="en-GB" b="0" i="1" smtClean="0">
                              <a:latin typeface="Cambria Math" panose="02040503050406030204" pitchFamily="18" charset="0"/>
                              <a:ea typeface="Cambria Math" panose="02040503050406030204" pitchFamily="18" charset="0"/>
                            </a:rPr>
                            <m:t>15</m:t>
                          </m:r>
                          <m:r>
                            <a:rPr lang="en-GB" b="0" i="1" smtClean="0">
                              <a:latin typeface="Cambria Math" panose="02040503050406030204" pitchFamily="18" charset="0"/>
                              <a:ea typeface="Cambria Math" panose="02040503050406030204" pitchFamily="18" charset="0"/>
                            </a:rPr>
                            <m:t>𝜋</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𝑑</m:t>
                              </m:r>
                            </m:e>
                            <m:sup>
                              <m:r>
                                <a:rPr lang="en-GB" b="0" i="1" smtClean="0">
                                  <a:latin typeface="Cambria Math" panose="02040503050406030204" pitchFamily="18" charset="0"/>
                                  <a:ea typeface="Cambria Math" panose="02040503050406030204" pitchFamily="18" charset="0"/>
                                </a:rPr>
                                <m:t>2</m:t>
                              </m:r>
                            </m:sup>
                          </m:sSup>
                        </m:den>
                      </m:f>
                      <m:r>
                        <a:rPr lang="en-GB" b="0" i="1" smtClean="0">
                          <a:latin typeface="Cambria Math" panose="02040503050406030204" pitchFamily="18" charset="0"/>
                          <a:ea typeface="Cambria Math" panose="02040503050406030204" pitchFamily="18" charset="0"/>
                        </a:rPr>
                        <m:t>𝑄</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3845064" y="2738708"/>
                <a:ext cx="1771447" cy="69390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3845064" y="4005064"/>
                <a:ext cx="1855444"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𝑅𝑒</m:t>
                      </m:r>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1400</m:t>
                      </m:r>
                      <m:r>
                        <a:rPr lang="en-GB" b="0" i="1" smtClean="0">
                          <a:latin typeface="Cambria Math" panose="02040503050406030204" pitchFamily="18" charset="0"/>
                          <a:ea typeface="Cambria Math" panose="02040503050406030204" pitchFamily="18" charset="0"/>
                        </a:rPr>
                        <m:t>𝑑𝑣</m:t>
                      </m:r>
                    </m:oMath>
                  </m:oMathPara>
                </a14:m>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3845064" y="4005064"/>
                <a:ext cx="1855444" cy="369397"/>
              </a:xfrm>
              <a:prstGeom prst="rect">
                <a:avLst/>
              </a:prstGeom>
              <a:blipFill rotWithShape="0">
                <a:blip r:embed="rId5"/>
                <a:stretch>
                  <a:fillRect l="-5921" r="-1316" b="-98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3845064" y="4871368"/>
                <a:ext cx="2604687" cy="74642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𝑝</m:t>
                      </m:r>
                      <m:r>
                        <a:rPr lang="en-GB" b="0" i="1" smtClean="0">
                          <a:latin typeface="Cambria Math" panose="02040503050406030204" pitchFamily="18" charset="0"/>
                          <a:ea typeface="Cambria Math" panose="02040503050406030204" pitchFamily="18" charset="0"/>
                        </a:rPr>
                        <m:t>=60</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h𝑦𝑑𝑟</m:t>
                          </m:r>
                        </m:sub>
                      </m:sSub>
                      <m:f>
                        <m:fPr>
                          <m:ctrlPr>
                            <a:rPr lang="en-GB" b="0" i="1" smtClean="0">
                              <a:latin typeface="Cambria Math" panose="02040503050406030204" pitchFamily="18" charset="0"/>
                              <a:ea typeface="Cambria Math" panose="02040503050406030204" pitchFamily="18" charset="0"/>
                            </a:rPr>
                          </m:ctrlPr>
                        </m:fPr>
                        <m:num>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𝑄</m:t>
                              </m:r>
                            </m:e>
                            <m:sup>
                              <m:r>
                                <a:rPr lang="en-GB" b="0" i="1" smtClean="0">
                                  <a:latin typeface="Cambria Math" panose="02040503050406030204" pitchFamily="18" charset="0"/>
                                  <a:ea typeface="Cambria Math" panose="02040503050406030204" pitchFamily="18" charset="0"/>
                                </a:rPr>
                                <m:t>1.75</m:t>
                              </m:r>
                            </m:sup>
                          </m:sSup>
                        </m:num>
                        <m:den>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𝑑</m:t>
                              </m:r>
                            </m:e>
                            <m:sup>
                              <m:r>
                                <a:rPr lang="en-GB" b="0" i="1" smtClean="0">
                                  <a:latin typeface="Cambria Math" panose="02040503050406030204" pitchFamily="18" charset="0"/>
                                  <a:ea typeface="Cambria Math" panose="02040503050406030204" pitchFamily="18" charset="0"/>
                                </a:rPr>
                                <m:t>4.75</m:t>
                              </m:r>
                            </m:sup>
                          </m:sSup>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6" name="TextBox 15"/>
              <p:cNvSpPr txBox="1">
                <a:spLocks noRot="1" noChangeAspect="1" noMove="1" noResize="1" noEditPoints="1" noAdjustHandles="1" noChangeArrowheads="1" noChangeShapeType="1" noTextEdit="1"/>
              </p:cNvSpPr>
              <p:nvPr/>
            </p:nvSpPr>
            <p:spPr>
              <a:xfrm>
                <a:off x="3845064" y="4871368"/>
                <a:ext cx="2604687" cy="746423"/>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8122159" y="264712"/>
            <a:ext cx="706600" cy="1113228"/>
          </a:xfrm>
          <a:prstGeom prst="rect">
            <a:avLst/>
          </a:prstGeom>
        </p:spPr>
      </p:pic>
      <mc:AlternateContent xmlns:mc="http://schemas.openxmlformats.org/markup-compatibility/2006" xmlns:a14="http://schemas.microsoft.com/office/drawing/2010/main">
        <mc:Choice Requires="a14">
          <p:sp>
            <p:nvSpPr>
              <p:cNvPr id="10" name="TextBox 9"/>
              <p:cNvSpPr txBox="1"/>
              <p:nvPr/>
            </p:nvSpPr>
            <p:spPr>
              <a:xfrm>
                <a:off x="6416652" y="1764805"/>
                <a:ext cx="1999586" cy="39857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𝑄</m:t>
                          </m:r>
                        </m:e>
                        <m:sub>
                          <m:r>
                            <a:rPr lang="en-GB" b="0" i="1" smtClean="0">
                              <a:latin typeface="Cambria Math" panose="02040503050406030204" pitchFamily="18" charset="0"/>
                              <a:ea typeface="Cambria Math" panose="02040503050406030204" pitchFamily="18" charset="0"/>
                            </a:rPr>
                            <m:t>𝑡𝑜𝑡</m:t>
                          </m:r>
                        </m:sub>
                      </m:sSub>
                      <m:r>
                        <a:rPr lang="en-GB" b="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𝑁</m:t>
                          </m:r>
                        </m:e>
                        <m:sub>
                          <m:r>
                            <a:rPr lang="en-GB" b="0" i="1" smtClean="0">
                              <a:latin typeface="Cambria Math" panose="02040503050406030204" pitchFamily="18" charset="0"/>
                              <a:ea typeface="Cambria Math" panose="02040503050406030204" pitchFamily="18" charset="0"/>
                            </a:rPr>
                            <m:t>h𝑦𝑑𝑟</m:t>
                          </m:r>
                        </m:sub>
                      </m:sSub>
                      <m:r>
                        <a:rPr lang="en-GB" b="0" i="1" smtClean="0">
                          <a:latin typeface="Cambria Math" panose="02040503050406030204" pitchFamily="18" charset="0"/>
                          <a:ea typeface="Cambria Math" panose="02040503050406030204" pitchFamily="18" charset="0"/>
                        </a:rPr>
                        <m:t>𝑄</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6416652" y="1764805"/>
                <a:ext cx="1999586" cy="398571"/>
              </a:xfrm>
              <a:prstGeom prst="rect">
                <a:avLst/>
              </a:prstGeom>
              <a:blipFill rotWithShape="0">
                <a:blip r:embed="rId8"/>
                <a:stretch>
                  <a:fillRect l="-6707" r="-2134" b="-24615"/>
                </a:stretch>
              </a:blipFill>
            </p:spPr>
            <p:txBody>
              <a:bodyPr/>
              <a:lstStyle/>
              <a:p>
                <a:r>
                  <a:rPr lang="en-GB">
                    <a:noFill/>
                  </a:rPr>
                  <a:t> </a:t>
                </a:r>
              </a:p>
            </p:txBody>
          </p:sp>
        </mc:Fallback>
      </mc:AlternateContent>
    </p:spTree>
    <p:extLst>
      <p:ext uri="{BB962C8B-B14F-4D97-AF65-F5344CB8AC3E}">
        <p14:creationId xmlns:p14="http://schemas.microsoft.com/office/powerpoint/2010/main" val="40402854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table describes the field quality – in terms of allowed multipoles – for the different layouts of these examples</a:t>
            </a:r>
            <a:endParaRPr lang="en-US" sz="2800" b="0" i="0" kern="0" dirty="0" smtClean="0">
              <a:solidFill>
                <a:srgbClr val="FF0000"/>
              </a:solidFill>
              <a:latin typeface="Calibri Light" panose="020F0302020204030204" pitchFamily="34" charset="0"/>
            </a:endParaRPr>
          </a:p>
        </p:txBody>
      </p:sp>
      <p:sp>
        <p:nvSpPr>
          <p:cNvPr id="20" name="Text Box 36"/>
          <p:cNvSpPr txBox="1">
            <a:spLocks noChangeArrowheads="1"/>
          </p:cNvSpPr>
          <p:nvPr/>
        </p:nvSpPr>
        <p:spPr bwMode="auto">
          <a:xfrm>
            <a:off x="2232000" y="5782643"/>
            <a:ext cx="6984776" cy="400110"/>
          </a:xfrm>
          <a:prstGeom prst="rect">
            <a:avLst/>
          </a:prstGeom>
          <a:noFill/>
          <a:ln w="9525" algn="ctr">
            <a:noFill/>
            <a:miter lim="800000"/>
            <a:headEnd/>
            <a:tailEnd/>
          </a:ln>
        </p:spPr>
        <p:txBody>
          <a:bodyPr wrap="square">
            <a:spAutoFit/>
          </a:bodyPr>
          <a:lstStyle/>
          <a:p>
            <a:pPr eaLnBrk="0" hangingPunct="0"/>
            <a:r>
              <a:rPr lang="en-US" sz="2000" i="0" dirty="0" smtClean="0">
                <a:solidFill>
                  <a:srgbClr val="777777"/>
                </a:solidFill>
                <a:latin typeface="Calibri Light" panose="020F0302020204030204" pitchFamily="34" charset="0"/>
                <a:ea typeface="ＭＳ Ｐゴシック" pitchFamily="34" charset="-128"/>
              </a:rPr>
              <a:t>NI = 20 kA, h = 50 mm, </a:t>
            </a:r>
            <a:r>
              <a:rPr lang="en-US" sz="2000" i="0" dirty="0" err="1" smtClean="0">
                <a:solidFill>
                  <a:srgbClr val="777777"/>
                </a:solidFill>
                <a:latin typeface="Calibri Light" panose="020F0302020204030204" pitchFamily="34" charset="0"/>
                <a:ea typeface="ＭＳ Ｐゴシック" pitchFamily="34" charset="-128"/>
              </a:rPr>
              <a:t>w</a:t>
            </a:r>
            <a:r>
              <a:rPr lang="en-US" sz="2000" i="0" baseline="-25000" dirty="0" err="1" smtClean="0">
                <a:solidFill>
                  <a:srgbClr val="777777"/>
                </a:solidFill>
                <a:latin typeface="Calibri Light" panose="020F0302020204030204" pitchFamily="34" charset="0"/>
                <a:ea typeface="ＭＳ Ｐゴシック" pitchFamily="34" charset="-128"/>
              </a:rPr>
              <a:t>pole</a:t>
            </a:r>
            <a:r>
              <a:rPr lang="en-US" sz="2000" i="0" baseline="-25000" dirty="0" smtClean="0">
                <a:solidFill>
                  <a:srgbClr val="777777"/>
                </a:solidFill>
                <a:latin typeface="Calibri Light" panose="020F0302020204030204" pitchFamily="34" charset="0"/>
                <a:ea typeface="ＭＳ Ｐゴシック" pitchFamily="34" charset="-128"/>
              </a:rPr>
              <a:t> </a:t>
            </a:r>
            <a:r>
              <a:rPr lang="en-US" sz="2000" i="0" dirty="0" smtClean="0">
                <a:solidFill>
                  <a:srgbClr val="777777"/>
                </a:solidFill>
                <a:latin typeface="Calibri Light" panose="020F0302020204030204" pitchFamily="34" charset="0"/>
                <a:ea typeface="ＭＳ Ｐゴシック" pitchFamily="34" charset="-128"/>
              </a:rPr>
              <a:t>= 80 mm</a:t>
            </a:r>
          </a:p>
        </p:txBody>
      </p:sp>
      <p:graphicFrame>
        <p:nvGraphicFramePr>
          <p:cNvPr id="13" name="Table 12"/>
          <p:cNvGraphicFramePr>
            <a:graphicFrameLocks noGrp="1"/>
          </p:cNvGraphicFramePr>
          <p:nvPr>
            <p:extLst>
              <p:ext uri="{D42A27DB-BD31-4B8C-83A1-F6EECF244321}">
                <p14:modId xmlns:p14="http://schemas.microsoft.com/office/powerpoint/2010/main" val="1384134990"/>
              </p:ext>
            </p:extLst>
          </p:nvPr>
        </p:nvGraphicFramePr>
        <p:xfrm>
          <a:off x="2232000" y="1484784"/>
          <a:ext cx="4680000" cy="3888000"/>
        </p:xfrm>
        <a:graphic>
          <a:graphicData uri="http://schemas.openxmlformats.org/drawingml/2006/table">
            <a:tbl>
              <a:tblPr>
                <a:tableStyleId>{5C22544A-7EE6-4342-B048-85BDC9FD1C3A}</a:tableStyleId>
              </a:tblPr>
              <a:tblGrid>
                <a:gridCol w="900000">
                  <a:extLst>
                    <a:ext uri="{9D8B030D-6E8A-4147-A177-3AD203B41FA5}">
                      <a16:colId xmlns:a16="http://schemas.microsoft.com/office/drawing/2014/main" val="20000"/>
                    </a:ext>
                  </a:extLst>
                </a:gridCol>
                <a:gridCol w="1260000">
                  <a:extLst>
                    <a:ext uri="{9D8B030D-6E8A-4147-A177-3AD203B41FA5}">
                      <a16:colId xmlns:a16="http://schemas.microsoft.com/office/drawing/2014/main" val="20001"/>
                    </a:ext>
                  </a:extLst>
                </a:gridCol>
                <a:gridCol w="1260000">
                  <a:extLst>
                    <a:ext uri="{9D8B030D-6E8A-4147-A177-3AD203B41FA5}">
                      <a16:colId xmlns:a16="http://schemas.microsoft.com/office/drawing/2014/main" val="20002"/>
                    </a:ext>
                  </a:extLst>
                </a:gridCol>
                <a:gridCol w="1260000">
                  <a:extLst>
                    <a:ext uri="{9D8B030D-6E8A-4147-A177-3AD203B41FA5}">
                      <a16:colId xmlns:a16="http://schemas.microsoft.com/office/drawing/2014/main" val="20003"/>
                    </a:ext>
                  </a:extLst>
                </a:gridCol>
              </a:tblGrid>
              <a:tr h="432000">
                <a:tc>
                  <a:txBody>
                    <a:bodyPr/>
                    <a:lstStyle/>
                    <a:p>
                      <a:pPr algn="ctr" fontAlgn="ct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fontAlgn="ctr"/>
                      <a:r>
                        <a:rPr lang="en-GB" sz="2000" b="0" i="0" u="none" strike="noStrike" dirty="0" smtClean="0">
                          <a:solidFill>
                            <a:schemeClr val="tx1"/>
                          </a:solidFill>
                          <a:effectLst/>
                          <a:latin typeface="Calibri Light" panose="020F0302020204030204" pitchFamily="34" charset="0"/>
                        </a:rPr>
                        <a:t>C-shaped</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H-shaped</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O-shaped</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0"/>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2</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u="none" strike="noStrike" dirty="0" smtClean="0">
                          <a:solidFill>
                            <a:schemeClr val="tx1"/>
                          </a:solidFill>
                          <a:effectLst/>
                          <a:latin typeface="Calibri Light" panose="020F0302020204030204" pitchFamily="34" charset="0"/>
                        </a:rPr>
                        <a:t>1.4</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1"/>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3</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-88.2</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-87.0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0.2</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2"/>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4</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0.7</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3"/>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5</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-31.6</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-31.4</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4"/>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6</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5"/>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7</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-3.8</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-3.8</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6"/>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8</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7"/>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9</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8"/>
                  </a:ext>
                </a:extLst>
              </a:tr>
            </a:tbl>
          </a:graphicData>
        </a:graphic>
      </p:graphicFrame>
      <p:sp>
        <p:nvSpPr>
          <p:cNvPr id="7" name="Rectangle 6"/>
          <p:cNvSpPr/>
          <p:nvPr/>
        </p:nvSpPr>
        <p:spPr>
          <a:xfrm>
            <a:off x="2358446" y="5405576"/>
            <a:ext cx="4553554" cy="400110"/>
          </a:xfrm>
          <a:prstGeom prst="rect">
            <a:avLst/>
          </a:prstGeom>
        </p:spPr>
        <p:txBody>
          <a:bodyPr wrap="none">
            <a:spAutoFit/>
          </a:bodyPr>
          <a:lstStyle/>
          <a:p>
            <a:pPr algn="r" eaLnBrk="0" hangingPunct="0"/>
            <a:r>
              <a:rPr lang="en-US" sz="2000" i="0" dirty="0" err="1" smtClean="0">
                <a:solidFill>
                  <a:srgbClr val="777777"/>
                </a:solidFill>
                <a:latin typeface="Calibri Light" panose="020F0302020204030204" pitchFamily="34" charset="0"/>
                <a:ea typeface="ＭＳ Ｐゴシック" pitchFamily="34" charset="-128"/>
              </a:rPr>
              <a:t>b</a:t>
            </a:r>
            <a:r>
              <a:rPr lang="en-US" sz="2000" i="0" baseline="-25000" dirty="0" err="1" smtClean="0">
                <a:solidFill>
                  <a:srgbClr val="777777"/>
                </a:solidFill>
                <a:latin typeface="Calibri Light" panose="020F0302020204030204" pitchFamily="34" charset="0"/>
                <a:ea typeface="ＭＳ Ｐゴシック" pitchFamily="34" charset="-128"/>
              </a:rPr>
              <a:t>n</a:t>
            </a:r>
            <a:r>
              <a:rPr lang="en-US" sz="2000" i="0" dirty="0" smtClean="0">
                <a:solidFill>
                  <a:srgbClr val="777777"/>
                </a:solidFill>
                <a:latin typeface="Calibri Light" panose="020F0302020204030204" pitchFamily="34" charset="0"/>
                <a:ea typeface="ＭＳ Ｐゴシック" pitchFamily="34" charset="-128"/>
              </a:rPr>
              <a:t> multipoles in units of 10</a:t>
            </a:r>
            <a:r>
              <a:rPr lang="en-US" sz="2000" i="0" baseline="30000" dirty="0" smtClean="0">
                <a:solidFill>
                  <a:srgbClr val="777777"/>
                </a:solidFill>
                <a:latin typeface="Calibri Light" panose="020F0302020204030204" pitchFamily="34" charset="0"/>
                <a:ea typeface="ＭＳ Ｐゴシック" pitchFamily="34" charset="-128"/>
              </a:rPr>
              <a:t>-4</a:t>
            </a:r>
            <a:r>
              <a:rPr lang="en-US" sz="2000" i="0" dirty="0" smtClean="0">
                <a:solidFill>
                  <a:srgbClr val="777777"/>
                </a:solidFill>
                <a:latin typeface="Calibri Light" panose="020F0302020204030204" pitchFamily="34" charset="0"/>
                <a:ea typeface="ＭＳ Ｐゴシック" pitchFamily="34" charset="-128"/>
              </a:rPr>
              <a:t> at </a:t>
            </a:r>
            <a:r>
              <a:rPr lang="en-US" sz="2000" i="0" dirty="0">
                <a:solidFill>
                  <a:srgbClr val="777777"/>
                </a:solidFill>
                <a:latin typeface="Calibri Light" panose="020F0302020204030204" pitchFamily="34" charset="0"/>
                <a:ea typeface="ＭＳ Ｐゴシック" pitchFamily="34" charset="-128"/>
              </a:rPr>
              <a:t>R = 17 mm</a:t>
            </a:r>
          </a:p>
        </p:txBody>
      </p:sp>
      <p:pic>
        <p:nvPicPr>
          <p:cNvPr id="8" name="Picture 7"/>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5871443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870" t="16590" r="36208" b="27422"/>
          <a:stretch/>
        </p:blipFill>
        <p:spPr>
          <a:xfrm>
            <a:off x="3049200" y="770249"/>
            <a:ext cx="3042000" cy="2642400"/>
          </a:xfrm>
          <a:prstGeom prst="rect">
            <a:avLst/>
          </a:prstGeom>
        </p:spPr>
      </p:pic>
      <p:pic>
        <p:nvPicPr>
          <p:cNvPr id="17" name="Picture 16"/>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871" t="16590" r="36207" b="27422"/>
          <a:stretch/>
        </p:blipFill>
        <p:spPr>
          <a:xfrm>
            <a:off x="5436000" y="3247049"/>
            <a:ext cx="3042000" cy="2642400"/>
          </a:xfrm>
          <a:prstGeom prst="rect">
            <a:avLst/>
          </a:prstGeom>
        </p:spPr>
      </p:pic>
      <p:sp>
        <p:nvSpPr>
          <p:cNvPr id="11" name="Right Triangle 10"/>
          <p:cNvSpPr/>
          <p:nvPr/>
        </p:nvSpPr>
        <p:spPr bwMode="auto">
          <a:xfrm rot="11423605">
            <a:off x="5414316" y="443249"/>
            <a:ext cx="1331069" cy="1154871"/>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8" name="Group 17"/>
          <p:cNvGrpSpPr/>
          <p:nvPr/>
        </p:nvGrpSpPr>
        <p:grpSpPr>
          <a:xfrm>
            <a:off x="4142333" y="2912154"/>
            <a:ext cx="5367458" cy="3256205"/>
            <a:chOff x="1758926" y="617316"/>
            <a:chExt cx="5367458" cy="3256205"/>
          </a:xfrm>
        </p:grpSpPr>
        <p:sp>
          <p:nvSpPr>
            <p:cNvPr id="13" name="Right Triangle 12"/>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ight Triangle 13"/>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Right Triangle 14"/>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ight Triangle 15"/>
            <p:cNvSpPr/>
            <p:nvPr/>
          </p:nvSpPr>
          <p:spPr bwMode="auto">
            <a:xfrm flipV="1">
              <a:off x="5262560" y="3012056"/>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4" name="Group 23"/>
          <p:cNvGrpSpPr/>
          <p:nvPr/>
        </p:nvGrpSpPr>
        <p:grpSpPr>
          <a:xfrm>
            <a:off x="1758926" y="433565"/>
            <a:ext cx="5367458" cy="3256205"/>
            <a:chOff x="1758926" y="617316"/>
            <a:chExt cx="5367458" cy="3256205"/>
          </a:xfrm>
        </p:grpSpPr>
        <p:sp>
          <p:nvSpPr>
            <p:cNvPr id="25" name="Right Triangle 24"/>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 name="Right Triangle 25"/>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 name="Right Triangle 26"/>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 name="Right Triangle 27"/>
            <p:cNvSpPr/>
            <p:nvPr/>
          </p:nvSpPr>
          <p:spPr bwMode="auto">
            <a:xfrm flipV="1">
              <a:off x="5262560" y="3012056"/>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9" name="Text Box 36"/>
          <p:cNvSpPr txBox="1">
            <a:spLocks noChangeArrowheads="1"/>
          </p:cNvSpPr>
          <p:nvPr/>
        </p:nvSpPr>
        <p:spPr bwMode="auto">
          <a:xfrm>
            <a:off x="1028368" y="5658462"/>
            <a:ext cx="2628000"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figure-of-8</a:t>
            </a:r>
          </a:p>
          <a:p>
            <a:pPr algn="ctr" eaLnBrk="0" hangingPunct="0"/>
            <a:r>
              <a:rPr lang="en-US" sz="2000" i="0" dirty="0" smtClean="0">
                <a:latin typeface="Calibri Light" panose="020F0302020204030204" pitchFamily="34" charset="0"/>
                <a:ea typeface="ＭＳ Ｐゴシック" pitchFamily="34" charset="-128"/>
              </a:rPr>
              <a:t>(useful because narrow)</a:t>
            </a:r>
          </a:p>
        </p:txBody>
      </p:sp>
      <p:sp>
        <p:nvSpPr>
          <p:cNvPr id="10" name="Text Box 36"/>
          <p:cNvSpPr txBox="1">
            <a:spLocks noChangeArrowheads="1"/>
          </p:cNvSpPr>
          <p:nvPr/>
        </p:nvSpPr>
        <p:spPr bwMode="auto">
          <a:xfrm>
            <a:off x="5562434" y="5658462"/>
            <a:ext cx="2664000" cy="1323439"/>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quadrupole                       with half the coils</a:t>
            </a:r>
          </a:p>
          <a:p>
            <a:pPr algn="ctr" eaLnBrk="0" hangingPunct="0"/>
            <a:r>
              <a:rPr lang="en-US" sz="2000" i="0" dirty="0" smtClean="0">
                <a:latin typeface="Calibri Light" panose="020F0302020204030204" pitchFamily="34" charset="0"/>
                <a:ea typeface="ＭＳ Ｐゴシック" pitchFamily="34" charset="-128"/>
              </a:rPr>
              <a:t>(maybe not so common)</a:t>
            </a:r>
            <a:endParaRPr lang="en-US" sz="2000" i="0" dirty="0">
              <a:latin typeface="Calibri Light" panose="020F0302020204030204" pitchFamily="34" charset="0"/>
              <a:ea typeface="ＭＳ Ｐゴシック" pitchFamily="34" charset="-128"/>
            </a:endParaRPr>
          </a:p>
        </p:txBody>
      </p:sp>
      <p:grpSp>
        <p:nvGrpSpPr>
          <p:cNvPr id="4" name="Group 3"/>
          <p:cNvGrpSpPr/>
          <p:nvPr/>
        </p:nvGrpSpPr>
        <p:grpSpPr>
          <a:xfrm>
            <a:off x="-466526" y="2779743"/>
            <a:ext cx="5470574" cy="3345826"/>
            <a:chOff x="-4538662" y="301821"/>
            <a:chExt cx="5470574" cy="3345826"/>
          </a:xfrm>
        </p:grpSpPr>
        <p:pic>
          <p:nvPicPr>
            <p:cNvPr id="3" name="Picture 2"/>
            <p:cNvPicPr>
              <a:picLocks noChangeAspect="1"/>
            </p:cNvPicPr>
            <p:nvPr/>
          </p:nvPicPr>
          <p:blipFill rotWithShape="1">
            <a:blip r:embed="rId5">
              <a:clrChange>
                <a:clrFrom>
                  <a:srgbClr val="B2B2B2"/>
                </a:clrFrom>
                <a:clrTo>
                  <a:srgbClr val="B2B2B2">
                    <a:alpha val="0"/>
                  </a:srgbClr>
                </a:clrTo>
              </a:clrChange>
            </a:blip>
            <a:srcRect l="16734" t="21032" r="70241" b="29309"/>
            <a:stretch/>
          </p:blipFill>
          <p:spPr>
            <a:xfrm>
              <a:off x="-2628800" y="764704"/>
              <a:ext cx="1899766" cy="2592288"/>
            </a:xfrm>
            <a:prstGeom prst="rect">
              <a:avLst/>
            </a:prstGeom>
          </p:spPr>
        </p:pic>
        <p:sp>
          <p:nvSpPr>
            <p:cNvPr id="30" name="Right Triangle 29"/>
            <p:cNvSpPr/>
            <p:nvPr/>
          </p:nvSpPr>
          <p:spPr bwMode="auto">
            <a:xfrm>
              <a:off x="-921752" y="301821"/>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 name="Right Triangle 30"/>
            <p:cNvSpPr/>
            <p:nvPr/>
          </p:nvSpPr>
          <p:spPr bwMode="auto">
            <a:xfrm flipH="1">
              <a:off x="-4110475" y="301821"/>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 name="Right Triangle 31"/>
            <p:cNvSpPr/>
            <p:nvPr/>
          </p:nvSpPr>
          <p:spPr bwMode="auto">
            <a:xfrm flipH="1" flipV="1">
              <a:off x="-4538662" y="2782902"/>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 name="Right Triangle 32"/>
            <p:cNvSpPr/>
            <p:nvPr/>
          </p:nvSpPr>
          <p:spPr bwMode="auto">
            <a:xfrm flipV="1">
              <a:off x="-931912" y="2786182"/>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8" name="Text Box 36"/>
          <p:cNvSpPr txBox="1">
            <a:spLocks noChangeArrowheads="1"/>
          </p:cNvSpPr>
          <p:nvPr/>
        </p:nvSpPr>
        <p:spPr bwMode="auto">
          <a:xfrm>
            <a:off x="3779912" y="3173241"/>
            <a:ext cx="1447501"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standard quadrupole</a:t>
            </a:r>
            <a:endParaRPr lang="en-US" sz="2000" i="0" dirty="0">
              <a:latin typeface="Calibri Light" panose="020F0302020204030204" pitchFamily="34" charset="0"/>
              <a:ea typeface="ＭＳ Ｐゴシック" pitchFamily="34" charset="-128"/>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These are the most common </a:t>
            </a:r>
            <a:r>
              <a:rPr lang="en-US" sz="2800" i="0" kern="0" dirty="0" smtClean="0">
                <a:solidFill>
                  <a:srgbClr val="0033CC"/>
                </a:solidFill>
                <a:latin typeface="Calibri Light" panose="020F0302020204030204" pitchFamily="34" charset="0"/>
              </a:rPr>
              <a:t>types of resistive quadrupoles</a:t>
            </a:r>
            <a:endParaRPr lang="en-US" sz="2800" b="0" i="0" kern="0" dirty="0">
              <a:solidFill>
                <a:srgbClr val="FF0000"/>
              </a:solidFill>
              <a:latin typeface="Calibri Light" panose="020F0302020204030204" pitchFamily="34" charset="0"/>
            </a:endParaRPr>
          </a:p>
        </p:txBody>
      </p:sp>
    </p:spTree>
    <p:extLst>
      <p:ext uri="{BB962C8B-B14F-4D97-AF65-F5344CB8AC3E}">
        <p14:creationId xmlns:p14="http://schemas.microsoft.com/office/powerpoint/2010/main" val="11200446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useful formulae for standard resistive quadrupoles</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9" name="TextBox 18"/>
              <p:cNvSpPr txBox="1"/>
              <p:nvPr/>
            </p:nvSpPr>
            <p:spPr>
              <a:xfrm>
                <a:off x="4329382" y="1700808"/>
                <a:ext cx="1496564"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𝐺𝑟</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4329382" y="1700808"/>
                <a:ext cx="1496564" cy="397929"/>
              </a:xfrm>
              <a:prstGeom prst="rect">
                <a:avLst/>
              </a:prstGeom>
              <a:blipFill rotWithShape="0">
                <a:blip r:embed="rId3"/>
                <a:stretch>
                  <a:fillRect l="-6911" r="-1626" b="-2615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4329382" y="2606827"/>
                <a:ext cx="1472070" cy="80393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𝐺</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num>
                        <m:den>
                          <m:r>
                            <a:rPr lang="en-GB" b="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4329382" y="2606827"/>
                <a:ext cx="1472070" cy="803938"/>
              </a:xfrm>
              <a:prstGeom prst="rect">
                <a:avLst/>
              </a:prstGeom>
              <a:blipFill rotWithShape="0">
                <a:blip r:embed="rId4"/>
                <a:stretch>
                  <a:fillRect/>
                </a:stretch>
              </a:blipFill>
            </p:spPr>
            <p:txBody>
              <a:bodyPr/>
              <a:lstStyle/>
              <a:p>
                <a:r>
                  <a:rPr lang="en-GB">
                    <a:noFill/>
                  </a:rPr>
                  <a:t> </a:t>
                </a:r>
              </a:p>
            </p:txBody>
          </p:sp>
        </mc:Fallback>
      </mc:AlternateContent>
      <p:sp>
        <p:nvSpPr>
          <p:cNvPr id="26" name="Text Box 36"/>
          <p:cNvSpPr txBox="1">
            <a:spLocks noChangeArrowheads="1"/>
          </p:cNvSpPr>
          <p:nvPr/>
        </p:nvSpPr>
        <p:spPr bwMode="auto">
          <a:xfrm>
            <a:off x="827584" y="1701913"/>
            <a:ext cx="3528392" cy="6370975"/>
          </a:xfrm>
          <a:prstGeom prst="rect">
            <a:avLst/>
          </a:prstGeom>
          <a:noFill/>
          <a:ln w="9525" algn="ctr">
            <a:noFill/>
            <a:miter lim="800000"/>
            <a:headEnd/>
            <a:tailEnd/>
          </a:ln>
        </p:spPr>
        <p:txBody>
          <a:bodyPr wrap="square">
            <a:spAutoFit/>
          </a:bodyPr>
          <a:lstStyle/>
          <a:p>
            <a:pPr eaLnBrk="0" hangingPunct="0"/>
            <a:r>
              <a:rPr lang="en-US" i="0" dirty="0">
                <a:latin typeface="Calibri Light" panose="020F0302020204030204" pitchFamily="34" charset="0"/>
                <a:ea typeface="ＭＳ Ｐゴシック" pitchFamily="34" charset="-128"/>
              </a:rPr>
              <a:t>Pole tip field</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Ampere-turns (per pole)</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current</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resistance (total)</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27" name="TextBox 26"/>
              <p:cNvSpPr txBox="1"/>
              <p:nvPr/>
            </p:nvSpPr>
            <p:spPr>
              <a:xfrm>
                <a:off x="4329382" y="3786265"/>
                <a:ext cx="1203535" cy="70115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𝑁</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7" name="TextBox 26"/>
              <p:cNvSpPr txBox="1">
                <a:spLocks noRot="1" noChangeAspect="1" noMove="1" noResize="1" noEditPoints="1" noAdjustHandles="1" noChangeArrowheads="1" noChangeShapeType="1" noTextEdit="1"/>
              </p:cNvSpPr>
              <p:nvPr/>
            </p:nvSpPr>
            <p:spPr>
              <a:xfrm>
                <a:off x="4329382" y="3786265"/>
                <a:ext cx="1203535" cy="701154"/>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4253182" y="4871770"/>
                <a:ext cx="1989840" cy="7539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m:t>
                      </m:r>
                      <m:r>
                        <a:rPr lang="en-GB" b="0" i="1" smtClean="0">
                          <a:latin typeface="Cambria Math" panose="02040503050406030204" pitchFamily="18" charset="0"/>
                          <a:ea typeface="Cambria Math" panose="02040503050406030204" pitchFamily="18" charset="0"/>
                        </a:rPr>
                        <m:t>=4</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𝑁</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𝑡𝑢𝑟𝑛</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8" name="TextBox 27"/>
              <p:cNvSpPr txBox="1">
                <a:spLocks noRot="1" noChangeAspect="1" noMove="1" noResize="1" noEditPoints="1" noAdjustHandles="1" noChangeArrowheads="1" noChangeShapeType="1" noTextEdit="1"/>
              </p:cNvSpPr>
              <p:nvPr/>
            </p:nvSpPr>
            <p:spPr>
              <a:xfrm>
                <a:off x="4253182" y="4871770"/>
                <a:ext cx="1989840" cy="753924"/>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6521925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t>
            </a:r>
            <a:r>
              <a:rPr lang="en-US" sz="2800" kern="0" dirty="0" smtClean="0">
                <a:solidFill>
                  <a:srgbClr val="0033CC"/>
                </a:solidFill>
                <a:latin typeface="Calibri Light" panose="020F0302020204030204" pitchFamily="34" charset="0"/>
              </a:rPr>
              <a:t>ideal</a:t>
            </a:r>
            <a:r>
              <a:rPr lang="en-US" sz="2800" i="0" kern="0" dirty="0" smtClean="0">
                <a:solidFill>
                  <a:srgbClr val="0033CC"/>
                </a:solidFill>
                <a:latin typeface="Calibri Light" panose="020F0302020204030204" pitchFamily="34" charset="0"/>
              </a:rPr>
              <a:t> poles for dipole, quadrupole, sextupole, etc. are lines of constant scalar potential</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3923928" y="2379382"/>
                <a:ext cx="137088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/2</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923928" y="2379382"/>
                <a:ext cx="1370888" cy="369397"/>
              </a:xfrm>
              <a:prstGeom prst="rect">
                <a:avLst/>
              </a:prstGeom>
              <a:blipFill rotWithShape="0">
                <a:blip r:embed="rId3"/>
                <a:stretch>
                  <a:fillRect l="-8000" r="-2222"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923928" y="3696278"/>
                <a:ext cx="1510413"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𝑥𝑦</m:t>
                      </m:r>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3923928" y="3696278"/>
                <a:ext cx="1510413" cy="369397"/>
              </a:xfrm>
              <a:prstGeom prst="rect">
                <a:avLst/>
              </a:prstGeom>
              <a:blipFill rotWithShape="0">
                <a:blip r:embed="rId4"/>
                <a:stretch>
                  <a:fillRect l="-7287"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923928" y="5013174"/>
                <a:ext cx="2365006"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3</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𝑥</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𝑦</m:t>
                          </m:r>
                        </m:e>
                        <m:sup>
                          <m:r>
                            <a:rPr lang="en-GB" b="0" i="1" smtClean="0">
                              <a:latin typeface="Cambria Math" panose="02040503050406030204" pitchFamily="18" charset="0"/>
                              <a:ea typeface="Cambria Math" panose="02040503050406030204" pitchFamily="18" charset="0"/>
                            </a:rPr>
                            <m:t>3</m:t>
                          </m:r>
                        </m:sup>
                      </m:sSup>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3923928" y="5013174"/>
                <a:ext cx="2365006" cy="369397"/>
              </a:xfrm>
              <a:prstGeom prst="rect">
                <a:avLst/>
              </a:prstGeom>
              <a:blipFill rotWithShape="0">
                <a:blip r:embed="rId5"/>
                <a:stretch>
                  <a:fillRect l="-4639"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827584" y="2379381"/>
                <a:ext cx="2249462"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𝜌</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r>
                        <a:rPr lang="en-GB" b="0">
                          <a:latin typeface="Cambria Math" panose="02040503050406030204" pitchFamily="18" charset="0"/>
                          <a:ea typeface="Cambria Math" panose="02040503050406030204" pitchFamily="18" charset="0"/>
                        </a:rPr>
                        <m:t>/2</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9" name="TextBox 8"/>
              <p:cNvSpPr txBox="1">
                <a:spLocks noRot="1" noChangeAspect="1" noMove="1" noResize="1" noEditPoints="1" noAdjustHandles="1" noChangeArrowheads="1" noChangeShapeType="1" noTextEdit="1"/>
              </p:cNvSpPr>
              <p:nvPr/>
            </p:nvSpPr>
            <p:spPr>
              <a:xfrm>
                <a:off x="827584" y="2379381"/>
                <a:ext cx="2249462" cy="369397"/>
              </a:xfrm>
              <a:prstGeom prst="rect">
                <a:avLst/>
              </a:prstGeom>
              <a:blipFill rotWithShape="0">
                <a:blip r:embed="rId6"/>
                <a:stretch>
                  <a:fillRect l="-4878" r="-813"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827584" y="3696278"/>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2</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2</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827584" y="3696278"/>
                <a:ext cx="2371098" cy="369397"/>
              </a:xfrm>
              <a:prstGeom prst="rect">
                <a:avLst/>
              </a:prstGeom>
              <a:blipFill rotWithShape="0">
                <a:blip r:embed="rId7"/>
                <a:stretch>
                  <a:fillRect l="-4627"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827584" y="5013176"/>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3</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3</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1" name="TextBox 10"/>
              <p:cNvSpPr txBox="1">
                <a:spLocks noRot="1" noChangeAspect="1" noMove="1" noResize="1" noEditPoints="1" noAdjustHandles="1" noChangeArrowheads="1" noChangeShapeType="1" noTextEdit="1"/>
              </p:cNvSpPr>
              <p:nvPr/>
            </p:nvSpPr>
            <p:spPr>
              <a:xfrm>
                <a:off x="827584" y="5013176"/>
                <a:ext cx="2371098" cy="369397"/>
              </a:xfrm>
              <a:prstGeom prst="rect">
                <a:avLst/>
              </a:prstGeom>
              <a:blipFill rotWithShape="0">
                <a:blip r:embed="rId8"/>
                <a:stretch>
                  <a:fillRect l="-4627" b="-27869"/>
                </a:stretch>
              </a:blipFill>
            </p:spPr>
            <p:txBody>
              <a:bodyPr/>
              <a:lstStyle/>
              <a:p>
                <a:r>
                  <a:rPr lang="en-GB">
                    <a:noFill/>
                  </a:rPr>
                  <a:t> </a:t>
                </a:r>
              </a:p>
            </p:txBody>
          </p:sp>
        </mc:Fallback>
      </mc:AlternateContent>
      <p:sp>
        <p:nvSpPr>
          <p:cNvPr id="12" name="Text Box 36"/>
          <p:cNvSpPr txBox="1">
            <a:spLocks noChangeArrowheads="1"/>
          </p:cNvSpPr>
          <p:nvPr/>
        </p:nvSpPr>
        <p:spPr bwMode="auto">
          <a:xfrm>
            <a:off x="6444208" y="2333246"/>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straight line</a:t>
            </a:r>
            <a:endParaRPr lang="en-US" i="0" dirty="0">
              <a:latin typeface="Calibri Light" panose="020F0302020204030204" pitchFamily="34" charset="0"/>
              <a:ea typeface="ＭＳ Ｐゴシック" pitchFamily="34" charset="-128"/>
            </a:endParaRPr>
          </a:p>
        </p:txBody>
      </p:sp>
      <p:sp>
        <p:nvSpPr>
          <p:cNvPr id="13" name="Text Box 36"/>
          <p:cNvSpPr txBox="1">
            <a:spLocks noChangeArrowheads="1"/>
          </p:cNvSpPr>
          <p:nvPr/>
        </p:nvSpPr>
        <p:spPr bwMode="auto">
          <a:xfrm>
            <a:off x="6444208" y="3650143"/>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hyperbola</a:t>
            </a:r>
            <a:endParaRPr lang="en-US" i="0" dirty="0">
              <a:latin typeface="Calibri Light" panose="020F0302020204030204" pitchFamily="34" charset="0"/>
              <a:ea typeface="ＭＳ Ｐゴシック" pitchFamily="34" charset="-128"/>
            </a:endParaRPr>
          </a:p>
        </p:txBody>
      </p:sp>
      <p:sp>
        <p:nvSpPr>
          <p:cNvPr id="14" name="Text Box 36"/>
          <p:cNvSpPr txBox="1">
            <a:spLocks noChangeArrowheads="1"/>
          </p:cNvSpPr>
          <p:nvPr/>
        </p:nvSpPr>
        <p:spPr bwMode="auto">
          <a:xfrm>
            <a:off x="755576" y="1827750"/>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dipole</a:t>
            </a:r>
            <a:endParaRPr lang="en-US" i="0" dirty="0">
              <a:latin typeface="Calibri Light" panose="020F0302020204030204" pitchFamily="34" charset="0"/>
              <a:ea typeface="ＭＳ Ｐゴシック" pitchFamily="34" charset="-128"/>
            </a:endParaRPr>
          </a:p>
        </p:txBody>
      </p:sp>
      <p:sp>
        <p:nvSpPr>
          <p:cNvPr id="15" name="Text Box 36"/>
          <p:cNvSpPr txBox="1">
            <a:spLocks noChangeArrowheads="1"/>
          </p:cNvSpPr>
          <p:nvPr/>
        </p:nvSpPr>
        <p:spPr bwMode="auto">
          <a:xfrm>
            <a:off x="755576" y="3255367"/>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quadrupole</a:t>
            </a:r>
            <a:endParaRPr lang="en-US" i="0" dirty="0">
              <a:latin typeface="Calibri Light" panose="020F0302020204030204" pitchFamily="34" charset="0"/>
              <a:ea typeface="ＭＳ Ｐゴシック" pitchFamily="34" charset="-128"/>
            </a:endParaRPr>
          </a:p>
        </p:txBody>
      </p:sp>
      <p:sp>
        <p:nvSpPr>
          <p:cNvPr id="16" name="Text Box 36"/>
          <p:cNvSpPr txBox="1">
            <a:spLocks noChangeArrowheads="1"/>
          </p:cNvSpPr>
          <p:nvPr/>
        </p:nvSpPr>
        <p:spPr bwMode="auto">
          <a:xfrm>
            <a:off x="755576" y="4581128"/>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sextupole</a:t>
            </a:r>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31623886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As an example, this is the pole tip used in the SESAME quadrupoles vs. the theoretical hyperbola</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1651" t="16567" r="24800" b="14340"/>
          <a:stretch/>
        </p:blipFill>
        <p:spPr>
          <a:xfrm>
            <a:off x="683568" y="1272143"/>
            <a:ext cx="5904656" cy="5383657"/>
          </a:xfrm>
          <a:prstGeom prst="rect">
            <a:avLst/>
          </a:prstGeom>
        </p:spPr>
      </p:pic>
      <p:grpSp>
        <p:nvGrpSpPr>
          <p:cNvPr id="7" name="Group 6"/>
          <p:cNvGrpSpPr/>
          <p:nvPr/>
        </p:nvGrpSpPr>
        <p:grpSpPr>
          <a:xfrm>
            <a:off x="4860033" y="860785"/>
            <a:ext cx="4752527" cy="2928255"/>
            <a:chOff x="4860033" y="860785"/>
            <a:chExt cx="4752527" cy="2928255"/>
          </a:xfrm>
        </p:grpSpPr>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9374" t="36444" r="47929" b="51059"/>
            <a:stretch/>
          </p:blipFill>
          <p:spPr>
            <a:xfrm>
              <a:off x="4860033" y="860785"/>
              <a:ext cx="3744416" cy="2609230"/>
            </a:xfrm>
            <a:prstGeom prst="rect">
              <a:avLst/>
            </a:prstGeom>
          </p:spPr>
        </p:pic>
        <p:sp>
          <p:nvSpPr>
            <p:cNvPr id="5" name="Isosceles Triangle 4"/>
            <p:cNvSpPr/>
            <p:nvPr/>
          </p:nvSpPr>
          <p:spPr bwMode="auto">
            <a:xfrm>
              <a:off x="7524328" y="2564904"/>
              <a:ext cx="2088232" cy="1224136"/>
            </a:xfrm>
            <a:prstGeom prs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8" name="Oval 7"/>
          <p:cNvSpPr>
            <a:spLocks noChangeAspect="1"/>
          </p:cNvSpPr>
          <p:nvPr/>
        </p:nvSpPr>
        <p:spPr bwMode="auto">
          <a:xfrm>
            <a:off x="7092279" y="2280156"/>
            <a:ext cx="771208" cy="330517"/>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28788" t="75408" r="62038" b="18462"/>
          <a:stretch/>
        </p:blipFill>
        <p:spPr>
          <a:xfrm>
            <a:off x="5724128" y="3469758"/>
            <a:ext cx="3115927" cy="1471410"/>
          </a:xfrm>
          <a:prstGeom prst="rect">
            <a:avLst/>
          </a:prstGeom>
        </p:spPr>
      </p:pic>
    </p:spTree>
    <p:extLst>
      <p:ext uri="{BB962C8B-B14F-4D97-AF65-F5344CB8AC3E}">
        <p14:creationId xmlns:p14="http://schemas.microsoft.com/office/powerpoint/2010/main" val="37376974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working principle is the same as this large magnet, of the 184’’ (4.7 m) cyclotron at Berkeley (picture taken in 1942)</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pic>
        <p:nvPicPr>
          <p:cNvPr id="12" name="Picture 4" descr="\\cern.ch\dfs\Users\t\tomma\Desktop\fig_1_12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198527"/>
            <a:ext cx="7340827" cy="52548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rot="964680">
            <a:off x="8297067" y="840778"/>
            <a:ext cx="706600" cy="1113228"/>
          </a:xfrm>
          <a:prstGeom prst="rect">
            <a:avLst/>
          </a:prstGeom>
        </p:spPr>
      </p:pic>
    </p:spTree>
    <p:extLst>
      <p:ext uri="{BB962C8B-B14F-4D97-AF65-F5344CB8AC3E}">
        <p14:creationId xmlns:p14="http://schemas.microsoft.com/office/powerpoint/2010/main" val="26569217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lamination of the LEP main bending magnets, with the pole shims well visible</a:t>
            </a:r>
            <a:endParaRPr lang="en-US" sz="2800" b="0" i="0" kern="0" dirty="0" smtClean="0">
              <a:solidFill>
                <a:srgbClr val="0033CC"/>
              </a:solidFill>
              <a:latin typeface="Calibri Light" panose="020F0302020204030204" pitchFamily="34" charset="0"/>
            </a:endParaRP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242" y="1146940"/>
            <a:ext cx="8455383" cy="516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bwMode="auto">
          <a:xfrm>
            <a:off x="3124220"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 name="Oval 6"/>
          <p:cNvSpPr/>
          <p:nvPr/>
        </p:nvSpPr>
        <p:spPr bwMode="auto">
          <a:xfrm>
            <a:off x="4427984"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 name="Oval 7"/>
          <p:cNvSpPr/>
          <p:nvPr/>
        </p:nvSpPr>
        <p:spPr bwMode="auto">
          <a:xfrm>
            <a:off x="3124220"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Oval 8"/>
          <p:cNvSpPr/>
          <p:nvPr/>
        </p:nvSpPr>
        <p:spPr bwMode="auto">
          <a:xfrm>
            <a:off x="4427984"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4326712" y="516441"/>
            <a:ext cx="706600" cy="1113228"/>
          </a:xfrm>
          <a:prstGeom prst="rect">
            <a:avLst/>
          </a:prstGeom>
        </p:spPr>
      </p:pic>
    </p:spTree>
    <p:extLst>
      <p:ext uri="{BB962C8B-B14F-4D97-AF65-F5344CB8AC3E}">
        <p14:creationId xmlns:p14="http://schemas.microsoft.com/office/powerpoint/2010/main" val="36136401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3D, the longitudinal dimension of the magnet is described by a magnetic length</a:t>
            </a:r>
            <a:endParaRPr lang="en-US" sz="2800" b="0" i="0" kern="0" dirty="0" smtClean="0">
              <a:solidFill>
                <a:srgbClr val="0033CC"/>
              </a:solidFill>
              <a:latin typeface="Calibri Light" panose="020F0302020204030204" pitchFamily="34" charset="0"/>
            </a:endParaRPr>
          </a:p>
        </p:txBody>
      </p:sp>
      <p:grpSp>
        <p:nvGrpSpPr>
          <p:cNvPr id="3" name="Group 2"/>
          <p:cNvGrpSpPr/>
          <p:nvPr/>
        </p:nvGrpSpPr>
        <p:grpSpPr>
          <a:xfrm>
            <a:off x="210706" y="1196752"/>
            <a:ext cx="8722588" cy="4350868"/>
            <a:chOff x="210706" y="1238372"/>
            <a:chExt cx="8722588" cy="4350868"/>
          </a:xfrm>
        </p:grpSpPr>
        <p:pic>
          <p:nvPicPr>
            <p:cNvPr id="5" name="Picture 4"/>
            <p:cNvPicPr>
              <a:picLocks noChangeAspect="1"/>
            </p:cNvPicPr>
            <p:nvPr/>
          </p:nvPicPr>
          <p:blipFill rotWithShape="1">
            <a:blip r:embed="rId3"/>
            <a:srcRect b="17775"/>
            <a:stretch/>
          </p:blipFill>
          <p:spPr>
            <a:xfrm>
              <a:off x="210706" y="1238372"/>
              <a:ext cx="8722588" cy="4350868"/>
            </a:xfrm>
            <a:prstGeom prst="rect">
              <a:avLst/>
            </a:prstGeom>
          </p:spPr>
        </p:pic>
        <p:pic>
          <p:nvPicPr>
            <p:cNvPr id="7" name="Picture 6"/>
            <p:cNvPicPr>
              <a:picLocks noChangeAspect="1"/>
            </p:cNvPicPr>
            <p:nvPr/>
          </p:nvPicPr>
          <p:blipFill rotWithShape="1">
            <a:blip r:embed="rId4"/>
            <a:srcRect l="48577" t="85943" r="49144" b="9534"/>
            <a:stretch/>
          </p:blipFill>
          <p:spPr>
            <a:xfrm>
              <a:off x="7878607" y="4029682"/>
              <a:ext cx="241948" cy="241946"/>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3389497" y="5661248"/>
                <a:ext cx="2528513" cy="107946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i="1" smtClean="0">
                              <a:latin typeface="Cambria Math" panose="02040503050406030204" pitchFamily="18" charset="0"/>
                              <a:ea typeface="Cambria Math" panose="02040503050406030204" pitchFamily="18" charset="0"/>
                            </a:rPr>
                            <m:t>𝑚</m:t>
                          </m:r>
                        </m:sub>
                      </m:sSub>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m:t>
                      </m:r>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r>
                            <a:rPr lang="en-GB" b="0" i="1" smtClean="0">
                              <a:latin typeface="Cambria Math" panose="02040503050406030204" pitchFamily="18" charset="0"/>
                              <a:ea typeface="Cambria Math" panose="02040503050406030204" pitchFamily="18" charset="0"/>
                            </a:rPr>
                            <m:t>𝐵</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𝑧</m:t>
                              </m:r>
                            </m:e>
                          </m:d>
                          <m:r>
                            <a:rPr lang="en-GB" b="0" i="1" smtClean="0">
                              <a:latin typeface="Cambria Math" panose="02040503050406030204" pitchFamily="18" charset="0"/>
                              <a:ea typeface="Cambria Math" panose="02040503050406030204" pitchFamily="18" charset="0"/>
                            </a:rPr>
                            <m:t>𝑑𝑧</m:t>
                          </m:r>
                        </m:e>
                      </m:nary>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3389497" y="5661248"/>
                <a:ext cx="2528513" cy="1079463"/>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952150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magnetic length can be estimated at first order with simple formulae</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1691680" y="3188543"/>
                <a:ext cx="1714957"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1691680" y="3188543"/>
                <a:ext cx="1714957" cy="369397"/>
              </a:xfrm>
              <a:prstGeom prst="rect">
                <a:avLst/>
              </a:prstGeom>
              <a:blipFill rotWithShape="0">
                <a:blip r:embed="rId3"/>
                <a:stretch>
                  <a:fillRect l="-6406" r="-1423"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691680" y="4859803"/>
                <a:ext cx="2263055"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0.80</m:t>
                      </m:r>
                      <m:r>
                        <a:rPr lang="en-GB" b="0" i="1" smtClean="0">
                          <a:latin typeface="Cambria Math" panose="02040503050406030204" pitchFamily="18" charset="0"/>
                          <a:ea typeface="Cambria Math" panose="02040503050406030204" pitchFamily="18" charset="0"/>
                        </a:rPr>
                        <m:t>𝑟</m:t>
                      </m:r>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xmlns="">
          <p:sp>
            <p:nvSpPr>
              <p:cNvPr id="13" name="TextBox 12"/>
              <p:cNvSpPr txBox="1">
                <a:spLocks noRot="1" noChangeAspect="1" noMove="1" noResize="1" noEditPoints="1" noAdjustHandles="1" noChangeArrowheads="1" noChangeShapeType="1" noTextEdit="1"/>
              </p:cNvSpPr>
              <p:nvPr/>
            </p:nvSpPr>
            <p:spPr>
              <a:xfrm>
                <a:off x="1691680" y="4859803"/>
                <a:ext cx="2263055" cy="369397"/>
              </a:xfrm>
              <a:prstGeom prst="rect">
                <a:avLst/>
              </a:prstGeom>
              <a:blipFill rotWithShape="0">
                <a:blip r:embed="rId4"/>
                <a:stretch>
                  <a:fillRect l="-4852"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985140" y="1579293"/>
                <a:ext cx="1173719"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&gt;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3985140" y="1579293"/>
                <a:ext cx="1173719" cy="369397"/>
              </a:xfrm>
              <a:prstGeom prst="rect">
                <a:avLst/>
              </a:prstGeom>
              <a:blipFill rotWithShape="0">
                <a:blip r:embed="rId5"/>
                <a:stretch>
                  <a:fillRect l="-9375" b="-16393"/>
                </a:stretch>
              </a:blipFill>
            </p:spPr>
            <p:txBody>
              <a:bodyPr/>
              <a:lstStyle/>
              <a:p>
                <a:r>
                  <a:rPr lang="en-GB">
                    <a:noFill/>
                  </a:rPr>
                  <a:t> </a:t>
                </a:r>
              </a:p>
            </p:txBody>
          </p:sp>
        </mc:Fallback>
      </mc:AlternateContent>
      <p:sp>
        <p:nvSpPr>
          <p:cNvPr id="17" name="Text Box 36"/>
          <p:cNvSpPr txBox="1">
            <a:spLocks noChangeArrowheads="1"/>
          </p:cNvSpPr>
          <p:nvPr/>
        </p:nvSpPr>
        <p:spPr bwMode="auto">
          <a:xfrm>
            <a:off x="1619672" y="2636912"/>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dipole</a:t>
            </a:r>
            <a:endParaRPr lang="en-US" i="0" dirty="0">
              <a:latin typeface="Calibri Light" panose="020F0302020204030204" pitchFamily="34" charset="0"/>
              <a:ea typeface="ＭＳ Ｐゴシック" pitchFamily="34" charset="-128"/>
            </a:endParaRPr>
          </a:p>
        </p:txBody>
      </p:sp>
      <p:sp>
        <p:nvSpPr>
          <p:cNvPr id="18" name="Text Box 36"/>
          <p:cNvSpPr txBox="1">
            <a:spLocks noChangeArrowheads="1"/>
          </p:cNvSpPr>
          <p:nvPr/>
        </p:nvSpPr>
        <p:spPr bwMode="auto">
          <a:xfrm>
            <a:off x="1619672" y="4352561"/>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quadrupole</a:t>
            </a:r>
            <a:endParaRPr lang="en-US" i="0" dirty="0">
              <a:latin typeface="Calibri Light" panose="020F0302020204030204" pitchFamily="34" charset="0"/>
              <a:ea typeface="ＭＳ Ｐゴシック" pitchFamily="34" charset="-128"/>
            </a:endParaRPr>
          </a:p>
        </p:txBody>
      </p:sp>
      <p:pic>
        <p:nvPicPr>
          <p:cNvPr id="9" name="Picture 8"/>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5970871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There are many </a:t>
            </a:r>
            <a:r>
              <a:rPr lang="en-US" sz="2800" i="0" kern="0" dirty="0" smtClean="0">
                <a:solidFill>
                  <a:srgbClr val="0033CC"/>
                </a:solidFill>
                <a:latin typeface="Calibri Light" panose="020F0302020204030204" pitchFamily="34" charset="0"/>
              </a:rPr>
              <a:t>different options to terminate the pole ends, depending on the type of magnet, its field level, etc.</a:t>
            </a:r>
            <a:endParaRPr lang="en-US" sz="2800" b="0" i="0" kern="0" dirty="0" smtClean="0">
              <a:solidFill>
                <a:srgbClr val="FF0000"/>
              </a:solidFill>
              <a:latin typeface="Calibri Light" panose="020F0302020204030204" pitchFamily="34" charset="0"/>
            </a:endParaRPr>
          </a:p>
        </p:txBody>
      </p:sp>
      <p:grpSp>
        <p:nvGrpSpPr>
          <p:cNvPr id="11" name="Group 10"/>
          <p:cNvGrpSpPr/>
          <p:nvPr/>
        </p:nvGrpSpPr>
        <p:grpSpPr>
          <a:xfrm>
            <a:off x="395536" y="1527940"/>
            <a:ext cx="3748303" cy="4421340"/>
            <a:chOff x="1391910" y="1440004"/>
            <a:chExt cx="3748303" cy="4421340"/>
          </a:xfrm>
        </p:grpSpPr>
        <p:grpSp>
          <p:nvGrpSpPr>
            <p:cNvPr id="5" name="Group 4"/>
            <p:cNvGrpSpPr>
              <a:grpSpLocks noChangeAspect="1"/>
            </p:cNvGrpSpPr>
            <p:nvPr/>
          </p:nvGrpSpPr>
          <p:grpSpPr>
            <a:xfrm>
              <a:off x="1551781" y="1440004"/>
              <a:ext cx="2974824" cy="4421340"/>
              <a:chOff x="1551780" y="1440000"/>
              <a:chExt cx="3863408" cy="5742000"/>
            </a:xfrm>
          </p:grpSpPr>
          <p:pic>
            <p:nvPicPr>
              <p:cNvPr id="3" name="Picture 2"/>
              <p:cNvPicPr>
                <a:picLocks noChangeAspect="1"/>
              </p:cNvPicPr>
              <p:nvPr/>
            </p:nvPicPr>
            <p:blipFill>
              <a:blip r:embed="rId3"/>
              <a:stretch>
                <a:fillRect/>
              </a:stretch>
            </p:blipFill>
            <p:spPr>
              <a:xfrm>
                <a:off x="1551780" y="1440000"/>
                <a:ext cx="3863408" cy="2880000"/>
              </a:xfrm>
              <a:prstGeom prst="rect">
                <a:avLst/>
              </a:prstGeom>
            </p:spPr>
          </p:pic>
          <p:pic>
            <p:nvPicPr>
              <p:cNvPr id="7" name="Picture 6"/>
              <p:cNvPicPr>
                <a:picLocks noChangeAspect="1"/>
              </p:cNvPicPr>
              <p:nvPr/>
            </p:nvPicPr>
            <p:blipFill>
              <a:blip r:embed="rId3"/>
              <a:stretch>
                <a:fillRect/>
              </a:stretch>
            </p:blipFill>
            <p:spPr>
              <a:xfrm flipV="1">
                <a:off x="1551780" y="4302000"/>
                <a:ext cx="3863408" cy="2880000"/>
              </a:xfrm>
              <a:prstGeom prst="rect">
                <a:avLst/>
              </a:prstGeom>
            </p:spPr>
          </p:pic>
        </p:grpSp>
        <p:cxnSp>
          <p:nvCxnSpPr>
            <p:cNvPr id="8" name="Straight Connector 7"/>
            <p:cNvCxnSpPr/>
            <p:nvPr/>
          </p:nvCxnSpPr>
          <p:spPr bwMode="auto">
            <a:xfrm>
              <a:off x="1391910" y="3647263"/>
              <a:ext cx="3672000"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sp>
          <p:nvSpPr>
            <p:cNvPr id="9" name="Rectangle 8"/>
            <p:cNvSpPr/>
            <p:nvPr/>
          </p:nvSpPr>
          <p:spPr>
            <a:xfrm>
              <a:off x="4865779" y="3634192"/>
              <a:ext cx="274434" cy="369332"/>
            </a:xfrm>
            <a:prstGeom prst="rect">
              <a:avLst/>
            </a:prstGeom>
          </p:spPr>
          <p:txBody>
            <a:bodyPr wrap="none">
              <a:spAutoFit/>
            </a:bodyPr>
            <a:lstStyle/>
            <a:p>
              <a:r>
                <a:rPr lang="en-GB" sz="1800" i="0" dirty="0" smtClean="0">
                  <a:latin typeface="Calibri Light" panose="020F0302020204030204" pitchFamily="34" charset="0"/>
                </a:rPr>
                <a:t>z</a:t>
              </a:r>
              <a:endParaRPr lang="en-GB" sz="1800" i="0" dirty="0">
                <a:latin typeface="Calibri Light" panose="020F0302020204030204" pitchFamily="34" charset="0"/>
              </a:endParaRPr>
            </a:p>
          </p:txBody>
        </p:sp>
      </p:grpSp>
      <p:grpSp>
        <p:nvGrpSpPr>
          <p:cNvPr id="21" name="Group 20"/>
          <p:cNvGrpSpPr/>
          <p:nvPr/>
        </p:nvGrpSpPr>
        <p:grpSpPr>
          <a:xfrm>
            <a:off x="4788024" y="3272284"/>
            <a:ext cx="3888432" cy="3430607"/>
            <a:chOff x="4788024" y="3272284"/>
            <a:chExt cx="3888432" cy="3430607"/>
          </a:xfrm>
        </p:grpSpPr>
        <p:pic>
          <p:nvPicPr>
            <p:cNvPr id="4" name="Picture 3"/>
            <p:cNvPicPr>
              <a:picLocks noChangeAspect="1"/>
            </p:cNvPicPr>
            <p:nvPr/>
          </p:nvPicPr>
          <p:blipFill rotWithShape="1">
            <a:blip r:embed="rId4"/>
            <a:srcRect l="20485" t="10138" r="19764" b="29413"/>
            <a:stretch/>
          </p:blipFill>
          <p:spPr>
            <a:xfrm>
              <a:off x="4788024" y="3678555"/>
              <a:ext cx="3647629" cy="3024336"/>
            </a:xfrm>
            <a:prstGeom prst="rect">
              <a:avLst/>
            </a:prstGeom>
          </p:spPr>
        </p:pic>
        <p:sp>
          <p:nvSpPr>
            <p:cNvPr id="13" name="Rectangle 12"/>
            <p:cNvSpPr/>
            <p:nvPr/>
          </p:nvSpPr>
          <p:spPr bwMode="auto">
            <a:xfrm>
              <a:off x="6378550" y="4771752"/>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a:off x="6948264" y="5163352"/>
              <a:ext cx="48600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Rectangle 14"/>
            <p:cNvSpPr/>
            <p:nvPr/>
          </p:nvSpPr>
          <p:spPr bwMode="auto">
            <a:xfrm>
              <a:off x="7594178" y="5504532"/>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Text Box 36"/>
            <p:cNvSpPr txBox="1">
              <a:spLocks noChangeArrowheads="1"/>
            </p:cNvSpPr>
            <p:nvPr/>
          </p:nvSpPr>
          <p:spPr bwMode="auto">
            <a:xfrm>
              <a:off x="6349945" y="4690235"/>
              <a:ext cx="576000" cy="288000"/>
            </a:xfrm>
            <a:prstGeom prst="rect">
              <a:avLst/>
            </a:prstGeom>
            <a:noFill/>
            <a:ln w="9525" algn="ctr">
              <a:noFill/>
              <a:miter lim="800000"/>
              <a:headEnd/>
              <a:tailEnd/>
            </a:ln>
          </p:spPr>
          <p:txBody>
            <a:bodyPr wrap="square">
              <a:spAutoFit/>
            </a:bodyPr>
            <a:lstStyle/>
            <a:p>
              <a:pPr algn="ctr" eaLnBrk="0" hangingPunct="0"/>
              <a:r>
                <a:rPr lang="en-US" sz="1400" i="0" dirty="0" smtClean="0">
                  <a:latin typeface="Calibri Light" panose="020F0302020204030204" pitchFamily="34" charset="0"/>
                  <a:ea typeface="ＭＳ Ｐゴシック" pitchFamily="34" charset="-128"/>
                </a:rPr>
                <a:t>inner</a:t>
              </a:r>
              <a:endParaRPr lang="en-US" sz="2000" i="0" dirty="0">
                <a:latin typeface="Calibri Light" panose="020F0302020204030204" pitchFamily="34" charset="0"/>
                <a:ea typeface="ＭＳ Ｐゴシック" pitchFamily="34" charset="-128"/>
              </a:endParaRPr>
            </a:p>
          </p:txBody>
        </p:sp>
        <p:sp>
          <p:nvSpPr>
            <p:cNvPr id="16" name="Text Box 36"/>
            <p:cNvSpPr txBox="1">
              <a:spLocks noChangeArrowheads="1"/>
            </p:cNvSpPr>
            <p:nvPr/>
          </p:nvSpPr>
          <p:spPr bwMode="auto">
            <a:xfrm>
              <a:off x="6827490" y="5076405"/>
              <a:ext cx="684000" cy="523220"/>
            </a:xfrm>
            <a:prstGeom prst="rect">
              <a:avLst/>
            </a:prstGeom>
            <a:noFill/>
            <a:ln w="9525" algn="ctr">
              <a:noFill/>
              <a:miter lim="800000"/>
              <a:headEnd/>
              <a:tailEnd/>
            </a:ln>
          </p:spPr>
          <p:txBody>
            <a:bodyPr wrap="square">
              <a:spAutoFit/>
            </a:bodyPr>
            <a:lstStyle/>
            <a:p>
              <a:pPr algn="ctr" eaLnBrk="0" hangingPunct="0"/>
              <a:r>
                <a:rPr lang="en-US" sz="1400" i="0" dirty="0" smtClean="0">
                  <a:latin typeface="Calibri Light" panose="020F0302020204030204" pitchFamily="34" charset="0"/>
                  <a:ea typeface="ＭＳ Ｐゴシック" pitchFamily="34" charset="-128"/>
                </a:rPr>
                <a:t>central</a:t>
              </a:r>
              <a:endParaRPr lang="en-US" sz="2000" i="0" dirty="0">
                <a:latin typeface="Calibri Light" panose="020F0302020204030204" pitchFamily="34" charset="0"/>
                <a:ea typeface="ＭＳ Ｐゴシック" pitchFamily="34" charset="-128"/>
              </a:endParaRPr>
            </a:p>
          </p:txBody>
        </p:sp>
        <p:sp>
          <p:nvSpPr>
            <p:cNvPr id="17" name="Text Box 36"/>
            <p:cNvSpPr txBox="1">
              <a:spLocks noChangeArrowheads="1"/>
            </p:cNvSpPr>
            <p:nvPr/>
          </p:nvSpPr>
          <p:spPr bwMode="auto">
            <a:xfrm>
              <a:off x="7495723" y="5419824"/>
              <a:ext cx="576000" cy="307777"/>
            </a:xfrm>
            <a:prstGeom prst="rect">
              <a:avLst/>
            </a:prstGeom>
            <a:noFill/>
            <a:ln w="9525" algn="ctr">
              <a:noFill/>
              <a:miter lim="800000"/>
              <a:headEnd/>
              <a:tailEnd/>
            </a:ln>
          </p:spPr>
          <p:txBody>
            <a:bodyPr wrap="square">
              <a:spAutoFit/>
            </a:bodyPr>
            <a:lstStyle/>
            <a:p>
              <a:pPr algn="ctr" eaLnBrk="0" hangingPunct="0"/>
              <a:r>
                <a:rPr lang="en-US" sz="1400" i="0" dirty="0" smtClean="0">
                  <a:latin typeface="Calibri Light" panose="020F0302020204030204" pitchFamily="34" charset="0"/>
                  <a:ea typeface="ＭＳ Ｐゴシック" pitchFamily="34" charset="-128"/>
                </a:rPr>
                <a:t>outer</a:t>
              </a:r>
              <a:endParaRPr lang="en-US" sz="2000" i="0" dirty="0">
                <a:latin typeface="Calibri Light" panose="020F0302020204030204" pitchFamily="34" charset="0"/>
                <a:ea typeface="ＭＳ Ｐゴシック" pitchFamily="34" charset="-128"/>
              </a:endParaRPr>
            </a:p>
          </p:txBody>
        </p:sp>
        <p:sp>
          <p:nvSpPr>
            <p:cNvPr id="19" name="Isosceles Triangle 18"/>
            <p:cNvSpPr/>
            <p:nvPr/>
          </p:nvSpPr>
          <p:spPr bwMode="auto">
            <a:xfrm>
              <a:off x="6516217" y="3272284"/>
              <a:ext cx="2088232" cy="750974"/>
            </a:xfrm>
            <a:prstGeom prst="triangle">
              <a:avLst>
                <a:gd name="adj" fmla="val 18600"/>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 name="Rectangle 21"/>
            <p:cNvSpPr/>
            <p:nvPr/>
          </p:nvSpPr>
          <p:spPr bwMode="auto">
            <a:xfrm>
              <a:off x="7884368" y="3560316"/>
              <a:ext cx="792088" cy="1129919"/>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 name="Isosceles Triangle 17"/>
            <p:cNvSpPr/>
            <p:nvPr/>
          </p:nvSpPr>
          <p:spPr bwMode="auto">
            <a:xfrm rot="20921767">
              <a:off x="4816758" y="3348793"/>
              <a:ext cx="3139683" cy="288032"/>
            </a:xfrm>
            <a:prstGeom prst="triangle">
              <a:avLst>
                <a:gd name="adj" fmla="val 23653"/>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pic>
        <p:nvPicPr>
          <p:cNvPr id="10" name="Picture 9"/>
          <p:cNvPicPr>
            <a:picLocks noChangeAspect="1"/>
          </p:cNvPicPr>
          <p:nvPr/>
        </p:nvPicPr>
        <p:blipFill rotWithShape="1">
          <a:blip r:embed="rId5"/>
          <a:srcRect b="28878"/>
          <a:stretch/>
        </p:blipFill>
        <p:spPr>
          <a:xfrm>
            <a:off x="4572000" y="1397357"/>
            <a:ext cx="3359202" cy="1783324"/>
          </a:xfrm>
          <a:prstGeom prst="rect">
            <a:avLst/>
          </a:prstGeom>
        </p:spPr>
      </p:pic>
      <p:sp>
        <p:nvSpPr>
          <p:cNvPr id="23" name="Text Box 36"/>
          <p:cNvSpPr txBox="1">
            <a:spLocks noChangeArrowheads="1"/>
          </p:cNvSpPr>
          <p:nvPr/>
        </p:nvSpPr>
        <p:spPr bwMode="auto">
          <a:xfrm>
            <a:off x="4464052" y="6298967"/>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SESAME dipole</a:t>
            </a:r>
            <a:endParaRPr lang="en-US" i="0" dirty="0">
              <a:latin typeface="Calibri Light" panose="020F0302020204030204" pitchFamily="34" charset="0"/>
              <a:ea typeface="ＭＳ Ｐゴシック" pitchFamily="34" charset="-128"/>
            </a:endParaRPr>
          </a:p>
        </p:txBody>
      </p:sp>
      <p:sp>
        <p:nvSpPr>
          <p:cNvPr id="26" name="Text Box 36"/>
          <p:cNvSpPr txBox="1">
            <a:spLocks noChangeArrowheads="1"/>
          </p:cNvSpPr>
          <p:nvPr/>
        </p:nvSpPr>
        <p:spPr bwMode="auto">
          <a:xfrm>
            <a:off x="6073695" y="3031365"/>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DIAMOND dipole</a:t>
            </a:r>
            <a:endParaRPr lang="en-US" i="0" dirty="0">
              <a:latin typeface="Calibri Light" panose="020F0302020204030204" pitchFamily="34" charset="0"/>
              <a:ea typeface="ＭＳ Ｐゴシック" pitchFamily="34" charset="-128"/>
            </a:endParaRPr>
          </a:p>
        </p:txBody>
      </p:sp>
      <p:pic>
        <p:nvPicPr>
          <p:cNvPr id="24" name="Picture 23"/>
          <p:cNvPicPr>
            <a:picLocks noChangeAspect="1"/>
          </p:cNvPicPr>
          <p:nvPr/>
        </p:nvPicPr>
        <p:blipFill>
          <a:blip r:embed="rId6">
            <a:clrChange>
              <a:clrFrom>
                <a:srgbClr val="FFFFFF"/>
              </a:clrFrom>
              <a:clrTo>
                <a:srgbClr val="FFFFFF">
                  <a:alpha val="0"/>
                </a:srgbClr>
              </a:clrTo>
            </a:clrChange>
          </a:blip>
          <a:stretch>
            <a:fillRect/>
          </a:stretch>
        </p:blipFill>
        <p:spPr>
          <a:xfrm rot="964680">
            <a:off x="8240725" y="552746"/>
            <a:ext cx="706600" cy="1113228"/>
          </a:xfrm>
          <a:prstGeom prst="rect">
            <a:avLst/>
          </a:prstGeom>
        </p:spPr>
      </p:pic>
      <p:sp>
        <p:nvSpPr>
          <p:cNvPr id="25" name="Text Box 36"/>
          <p:cNvSpPr txBox="1">
            <a:spLocks noChangeArrowheads="1"/>
          </p:cNvSpPr>
          <p:nvPr/>
        </p:nvSpPr>
        <p:spPr bwMode="auto">
          <a:xfrm>
            <a:off x="281745" y="6068134"/>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abrupt</a:t>
            </a:r>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13128836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Usually two dipole elements are found in lattice codes: the sector dipole (SBEND) and the parallel faces dipole (RBEND)</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051" t="55572" r="63387" b="24368"/>
          <a:stretch/>
        </p:blipFill>
        <p:spPr>
          <a:xfrm>
            <a:off x="4609774" y="3717032"/>
            <a:ext cx="3920433" cy="2016224"/>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8218" t="55881" r="11407" b="24059"/>
          <a:stretch/>
        </p:blipFill>
        <p:spPr>
          <a:xfrm>
            <a:off x="467544" y="1556792"/>
            <a:ext cx="4320480" cy="2016224"/>
          </a:xfrm>
          <a:prstGeom prst="rect">
            <a:avLst/>
          </a:prstGeom>
        </p:spPr>
      </p:pic>
      <p:sp>
        <p:nvSpPr>
          <p:cNvPr id="9" name="Text Box 36"/>
          <p:cNvSpPr txBox="1">
            <a:spLocks noChangeArrowheads="1"/>
          </p:cNvSpPr>
          <p:nvPr/>
        </p:nvSpPr>
        <p:spPr bwMode="auto">
          <a:xfrm>
            <a:off x="4805794" y="2334071"/>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top views</a:t>
            </a:r>
            <a:endParaRPr lang="en-US" i="0" dirty="0">
              <a:latin typeface="Calibri Light" panose="020F0302020204030204" pitchFamily="34" charset="0"/>
              <a:ea typeface="ＭＳ Ｐゴシック" pitchFamily="34" charset="-128"/>
            </a:endParaRPr>
          </a:p>
        </p:txBody>
      </p:sp>
      <p:sp>
        <p:nvSpPr>
          <p:cNvPr id="7" name="Text Box 36"/>
          <p:cNvSpPr txBox="1">
            <a:spLocks noChangeArrowheads="1"/>
          </p:cNvSpPr>
          <p:nvPr/>
        </p:nvSpPr>
        <p:spPr bwMode="auto">
          <a:xfrm>
            <a:off x="863588" y="2092027"/>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SBEND</a:t>
            </a:r>
            <a:endParaRPr lang="en-US" i="0" dirty="0">
              <a:latin typeface="Calibri Light" panose="020F0302020204030204" pitchFamily="34" charset="0"/>
              <a:ea typeface="ＭＳ Ｐゴシック" pitchFamily="34" charset="-128"/>
            </a:endParaRPr>
          </a:p>
        </p:txBody>
      </p:sp>
      <p:sp>
        <p:nvSpPr>
          <p:cNvPr id="4" name="Rectangle 3"/>
          <p:cNvSpPr/>
          <p:nvPr/>
        </p:nvSpPr>
        <p:spPr>
          <a:xfrm>
            <a:off x="6055265" y="4275617"/>
            <a:ext cx="1029449" cy="461665"/>
          </a:xfrm>
          <a:prstGeom prst="rect">
            <a:avLst/>
          </a:prstGeom>
        </p:spPr>
        <p:txBody>
          <a:bodyPr wrap="none">
            <a:spAutoFit/>
          </a:bodyPr>
          <a:lstStyle/>
          <a:p>
            <a:pPr algn="ctr" eaLnBrk="0" hangingPunct="0"/>
            <a:r>
              <a:rPr lang="en-US" i="0" dirty="0" smtClean="0">
                <a:latin typeface="Calibri Light" panose="020F0302020204030204" pitchFamily="34" charset="0"/>
                <a:ea typeface="ＭＳ Ｐゴシック" pitchFamily="34" charset="-128"/>
              </a:rPr>
              <a:t>RBEND</a:t>
            </a:r>
            <a:endParaRPr lang="en-US" i="0" dirty="0">
              <a:latin typeface="Calibri Light" panose="020F0302020204030204" pitchFamily="34" charset="0"/>
              <a:ea typeface="ＭＳ Ｐゴシック" pitchFamily="34" charset="-128"/>
            </a:endParaRP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8240725" y="1231586"/>
            <a:ext cx="706600" cy="1113228"/>
          </a:xfrm>
          <a:prstGeom prst="rect">
            <a:avLst/>
          </a:prstGeom>
        </p:spPr>
      </p:pic>
    </p:spTree>
    <p:extLst>
      <p:ext uri="{BB962C8B-B14F-4D97-AF65-F5344CB8AC3E}">
        <p14:creationId xmlns:p14="http://schemas.microsoft.com/office/powerpoint/2010/main" val="2912341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two types of dipoles are slightly different in terms of focusing, for a geometric effect</a:t>
            </a:r>
            <a:endParaRPr lang="en-US" sz="2800" b="0" i="0" kern="0" dirty="0" smtClean="0">
              <a:solidFill>
                <a:srgbClr val="0033CC"/>
              </a:solidFill>
              <a:latin typeface="Calibri Light" panose="020F0302020204030204"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603" t="22259" r="54860" b="47650"/>
          <a:stretch/>
        </p:blipFill>
        <p:spPr>
          <a:xfrm>
            <a:off x="2411760" y="3212976"/>
            <a:ext cx="6192688" cy="3024336"/>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3154" t="26150" r="4321" b="46985"/>
          <a:stretch/>
        </p:blipFill>
        <p:spPr>
          <a:xfrm>
            <a:off x="251520" y="1088740"/>
            <a:ext cx="6048672" cy="2700300"/>
          </a:xfrm>
          <a:prstGeom prst="rect">
            <a:avLst/>
          </a:prstGeom>
        </p:spPr>
      </p:pic>
      <p:sp>
        <p:nvSpPr>
          <p:cNvPr id="7" name="Text Box 36"/>
          <p:cNvSpPr txBox="1">
            <a:spLocks noChangeArrowheads="1"/>
          </p:cNvSpPr>
          <p:nvPr/>
        </p:nvSpPr>
        <p:spPr bwMode="auto">
          <a:xfrm>
            <a:off x="4788024" y="1600933"/>
            <a:ext cx="3528392" cy="830997"/>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SBEND</a:t>
            </a:r>
          </a:p>
          <a:p>
            <a:pPr algn="ctr" eaLnBrk="0" hangingPunct="0"/>
            <a:r>
              <a:rPr lang="en-US" i="0" dirty="0" smtClean="0">
                <a:latin typeface="Calibri Light" panose="020F0302020204030204" pitchFamily="34" charset="0"/>
                <a:ea typeface="ＭＳ Ｐゴシック" pitchFamily="34" charset="-128"/>
              </a:rPr>
              <a:t>horizontal focusing</a:t>
            </a:r>
            <a:endParaRPr lang="en-US" i="0" dirty="0">
              <a:latin typeface="Calibri Light" panose="020F0302020204030204" pitchFamily="34" charset="0"/>
              <a:ea typeface="ＭＳ Ｐゴシック" pitchFamily="34" charset="-128"/>
            </a:endParaRPr>
          </a:p>
        </p:txBody>
      </p:sp>
      <p:sp>
        <p:nvSpPr>
          <p:cNvPr id="8" name="Text Box 36"/>
          <p:cNvSpPr txBox="1">
            <a:spLocks noChangeArrowheads="1"/>
          </p:cNvSpPr>
          <p:nvPr/>
        </p:nvSpPr>
        <p:spPr bwMode="auto">
          <a:xfrm>
            <a:off x="107504" y="4154587"/>
            <a:ext cx="3528392" cy="830997"/>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RBEND</a:t>
            </a:r>
          </a:p>
          <a:p>
            <a:pPr algn="ctr" eaLnBrk="0" hangingPunct="0"/>
            <a:r>
              <a:rPr lang="en-US" i="0" dirty="0" smtClean="0">
                <a:latin typeface="Calibri Light" panose="020F0302020204030204" pitchFamily="34" charset="0"/>
                <a:ea typeface="ＭＳ Ｐゴシック" pitchFamily="34" charset="-128"/>
              </a:rPr>
              <a:t>vertical edge focusing</a:t>
            </a:r>
            <a:endParaRPr lang="en-US" i="0" dirty="0">
              <a:latin typeface="Calibri Light" panose="020F0302020204030204" pitchFamily="34" charset="0"/>
              <a:ea typeface="ＭＳ Ｐゴシック" pitchFamily="34" charset="-128"/>
            </a:endParaRPr>
          </a:p>
        </p:txBody>
      </p:sp>
      <p:sp>
        <p:nvSpPr>
          <p:cNvPr id="9" name="Text Box 36"/>
          <p:cNvSpPr txBox="1">
            <a:spLocks noChangeArrowheads="1"/>
          </p:cNvSpPr>
          <p:nvPr/>
        </p:nvSpPr>
        <p:spPr bwMode="auto">
          <a:xfrm>
            <a:off x="263352" y="6236136"/>
            <a:ext cx="7308000" cy="830997"/>
          </a:xfrm>
          <a:prstGeom prst="rect">
            <a:avLst/>
          </a:prstGeom>
          <a:noFill/>
          <a:ln w="9525" algn="ctr">
            <a:noFill/>
            <a:miter lim="800000"/>
            <a:headEnd/>
            <a:tailEnd/>
          </a:ln>
        </p:spPr>
        <p:txBody>
          <a:bodyPr wrap="square">
            <a:spAutoFit/>
          </a:bodyPr>
          <a:lstStyle/>
          <a:p>
            <a:pPr algn="ctr" eaLnBrk="0" hangingPunct="0"/>
            <a:r>
              <a:rPr lang="en-US" i="0" dirty="0" smtClean="0">
                <a:solidFill>
                  <a:srgbClr val="777777"/>
                </a:solidFill>
                <a:latin typeface="Calibri Light" panose="020F0302020204030204" pitchFamily="34" charset="0"/>
                <a:ea typeface="ＭＳ Ｐゴシック" pitchFamily="34" charset="-128"/>
              </a:rPr>
              <a:t> - and anything in between (playing with the edge angles) -</a:t>
            </a: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8024701" y="655522"/>
            <a:ext cx="706600" cy="1113228"/>
          </a:xfrm>
          <a:prstGeom prst="rect">
            <a:avLst/>
          </a:prstGeom>
        </p:spPr>
      </p:pic>
    </p:spTree>
    <p:extLst>
      <p:ext uri="{BB962C8B-B14F-4D97-AF65-F5344CB8AC3E}">
        <p14:creationId xmlns:p14="http://schemas.microsoft.com/office/powerpoint/2010/main" val="269053849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1516717"/>
            <a:ext cx="8136904" cy="3831818"/>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Introduction, jargon, general concepts and formulae</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Resistive magnets</a:t>
            </a:r>
          </a:p>
          <a:p>
            <a:pPr marL="514350" indent="-514350">
              <a:spcBef>
                <a:spcPts val="3000"/>
              </a:spcBef>
              <a:buFontTx/>
              <a:buAutoNum type="arabicPeriod"/>
            </a:pPr>
            <a:r>
              <a:rPr lang="en-US" sz="2800" i="0" dirty="0" smtClean="0">
                <a:solidFill>
                  <a:srgbClr val="0033CC"/>
                </a:solidFill>
                <a:latin typeface="Calibri Light" panose="020F0302020204030204" pitchFamily="34" charset="0"/>
                <a:cs typeface="Courier New" panose="02070309020205020404" pitchFamily="49" charset="0"/>
              </a:rPr>
              <a:t>Superconducting magnets </a:t>
            </a:r>
            <a:r>
              <a:rPr lang="en-US" sz="2800" i="0" dirty="0" smtClean="0">
                <a:solidFill>
                  <a:schemeClr val="bg1">
                    <a:lumMod val="10000"/>
                  </a:schemeClr>
                </a:solidFill>
                <a:latin typeface="Calibri Light" panose="020F0302020204030204" pitchFamily="34" charset="0"/>
                <a:cs typeface="Courier New" panose="02070309020205020404" pitchFamily="49" charset="0"/>
              </a:rPr>
              <a:t>(</a:t>
            </a:r>
            <a:r>
              <a:rPr lang="en-US" sz="2800" i="0" dirty="0">
                <a:solidFill>
                  <a:schemeClr val="bg1">
                    <a:lumMod val="10000"/>
                  </a:schemeClr>
                </a:solidFill>
                <a:latin typeface="Calibri Light" panose="020F0302020204030204" pitchFamily="34" charset="0"/>
                <a:cs typeface="Courier New" panose="02070309020205020404" pitchFamily="49" charset="0"/>
              </a:rPr>
              <a:t>thanks to </a:t>
            </a:r>
            <a:r>
              <a:rPr lang="en-US" sz="2800" i="0" dirty="0">
                <a:solidFill>
                  <a:srgbClr val="0033CC"/>
                </a:solidFill>
                <a:latin typeface="Calibri Light" panose="020F0302020204030204" pitchFamily="34" charset="0"/>
                <a:cs typeface="Courier New" panose="02070309020205020404" pitchFamily="49" charset="0"/>
              </a:rPr>
              <a:t>Luca Bottura</a:t>
            </a:r>
            <a:r>
              <a:rPr lang="en-US" sz="2800" i="0" dirty="0">
                <a:solidFill>
                  <a:schemeClr val="bg1">
                    <a:lumMod val="10000"/>
                  </a:schemeClr>
                </a:solidFill>
                <a:latin typeface="Calibri Light" panose="020F0302020204030204" pitchFamily="34" charset="0"/>
                <a:cs typeface="Courier New" panose="02070309020205020404" pitchFamily="49" charset="0"/>
              </a:rPr>
              <a:t> for the material of many </a:t>
            </a:r>
            <a:r>
              <a:rPr lang="en-US" sz="2800" i="0" dirty="0" smtClean="0">
                <a:solidFill>
                  <a:schemeClr val="bg1">
                    <a:lumMod val="10000"/>
                  </a:schemeClr>
                </a:solidFill>
                <a:latin typeface="Calibri Light" panose="020F0302020204030204" pitchFamily="34" charset="0"/>
                <a:cs typeface="Courier New" panose="02070309020205020404" pitchFamily="49" charset="0"/>
              </a:rPr>
              <a:t>slides)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Tutorial with OPERA-2D</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7632150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Shot 2014-08-27 at 9.36.2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628800"/>
            <a:ext cx="7308304" cy="5089220"/>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history chart of superconductors, starting with Hg all the way to HTS (High Temperature Superconductors)</a:t>
            </a:r>
            <a:endParaRPr lang="en-US" sz="2800" b="0" i="0" kern="0" dirty="0" smtClean="0">
              <a:solidFill>
                <a:srgbClr val="0033CC"/>
              </a:solidFill>
              <a:latin typeface="Calibri Light" panose="020F0302020204030204" pitchFamily="34" charset="0"/>
            </a:endParaRPr>
          </a:p>
        </p:txBody>
      </p:sp>
      <p:sp>
        <p:nvSpPr>
          <p:cNvPr id="16" name="Rectangle 15"/>
          <p:cNvSpPr/>
          <p:nvPr/>
        </p:nvSpPr>
        <p:spPr bwMode="auto">
          <a:xfrm>
            <a:off x="2555776" y="5589240"/>
            <a:ext cx="288032"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7" name="Rectangle 16"/>
          <p:cNvSpPr/>
          <p:nvPr/>
        </p:nvSpPr>
        <p:spPr bwMode="auto">
          <a:xfrm>
            <a:off x="2483768" y="4797152"/>
            <a:ext cx="576064" cy="360040"/>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8" name="Rectangle 17"/>
          <p:cNvSpPr/>
          <p:nvPr/>
        </p:nvSpPr>
        <p:spPr bwMode="auto">
          <a:xfrm>
            <a:off x="4139952" y="2780928"/>
            <a:ext cx="792088"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9" name="Rectangle 18"/>
          <p:cNvSpPr/>
          <p:nvPr/>
        </p:nvSpPr>
        <p:spPr bwMode="auto">
          <a:xfrm>
            <a:off x="3635896" y="2420888"/>
            <a:ext cx="1008112"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20" name="Rectangle 19"/>
          <p:cNvSpPr/>
          <p:nvPr/>
        </p:nvSpPr>
        <p:spPr bwMode="auto">
          <a:xfrm>
            <a:off x="6156176" y="3573016"/>
            <a:ext cx="576064"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Tree>
    <p:extLst>
      <p:ext uri="{BB962C8B-B14F-4D97-AF65-F5344CB8AC3E}">
        <p14:creationId xmlns:p14="http://schemas.microsoft.com/office/powerpoint/2010/main" val="145372610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Superconductivity makes possible large accelerators with fields well above 2 T</a:t>
            </a:r>
            <a:endParaRPr lang="en-US" sz="2800" b="0" i="0" kern="0" dirty="0" smtClean="0">
              <a:solidFill>
                <a:srgbClr val="0033CC"/>
              </a:solidFill>
              <a:latin typeface="Calibri Light" panose="020F0302020204030204" pitchFamily="34" charset="0"/>
            </a:endParaRPr>
          </a:p>
        </p:txBody>
      </p:sp>
      <p:pic>
        <p:nvPicPr>
          <p:cNvPr id="13"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l="1795" t="2532" r="3109" b="1639"/>
          <a:stretch/>
        </p:blipFill>
        <p:spPr bwMode="auto">
          <a:xfrm>
            <a:off x="2771800" y="1484785"/>
            <a:ext cx="3816424" cy="45365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4" name="Freeform 8"/>
          <p:cNvSpPr>
            <a:spLocks/>
          </p:cNvSpPr>
          <p:nvPr/>
        </p:nvSpPr>
        <p:spPr bwMode="auto">
          <a:xfrm>
            <a:off x="3476080" y="4466893"/>
            <a:ext cx="552450" cy="914400"/>
          </a:xfrm>
          <a:custGeom>
            <a:avLst/>
            <a:gdLst>
              <a:gd name="T0" fmla="*/ 0 w 383"/>
              <a:gd name="T1" fmla="*/ 3 h 600"/>
              <a:gd name="T2" fmla="*/ 124 w 383"/>
              <a:gd name="T3" fmla="*/ 3 h 600"/>
              <a:gd name="T4" fmla="*/ 264 w 383"/>
              <a:gd name="T5" fmla="*/ 23 h 600"/>
              <a:gd name="T6" fmla="*/ 364 w 383"/>
              <a:gd name="T7" fmla="*/ 75 h 600"/>
              <a:gd name="T8" fmla="*/ 376 w 383"/>
              <a:gd name="T9" fmla="*/ 239 h 600"/>
              <a:gd name="T10" fmla="*/ 376 w 383"/>
              <a:gd name="T11" fmla="*/ 347 h 600"/>
              <a:gd name="T12" fmla="*/ 368 w 383"/>
              <a:gd name="T13" fmla="*/ 503 h 600"/>
              <a:gd name="T14" fmla="*/ 312 w 383"/>
              <a:gd name="T15" fmla="*/ 567 h 600"/>
              <a:gd name="T16" fmla="*/ 128 w 383"/>
              <a:gd name="T17" fmla="*/ 595 h 600"/>
              <a:gd name="T18" fmla="*/ 0 w 383"/>
              <a:gd name="T19" fmla="*/ 59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600">
                <a:moveTo>
                  <a:pt x="0" y="3"/>
                </a:moveTo>
                <a:cubicBezTo>
                  <a:pt x="40" y="1"/>
                  <a:pt x="80" y="0"/>
                  <a:pt x="124" y="3"/>
                </a:cubicBezTo>
                <a:cubicBezTo>
                  <a:pt x="168" y="6"/>
                  <a:pt x="224" y="11"/>
                  <a:pt x="264" y="23"/>
                </a:cubicBezTo>
                <a:cubicBezTo>
                  <a:pt x="304" y="35"/>
                  <a:pt x="345" y="39"/>
                  <a:pt x="364" y="75"/>
                </a:cubicBezTo>
                <a:cubicBezTo>
                  <a:pt x="383" y="111"/>
                  <a:pt x="374" y="194"/>
                  <a:pt x="376" y="239"/>
                </a:cubicBezTo>
                <a:cubicBezTo>
                  <a:pt x="378" y="284"/>
                  <a:pt x="377" y="303"/>
                  <a:pt x="376" y="347"/>
                </a:cubicBezTo>
                <a:cubicBezTo>
                  <a:pt x="375" y="391"/>
                  <a:pt x="379" y="466"/>
                  <a:pt x="368" y="503"/>
                </a:cubicBezTo>
                <a:cubicBezTo>
                  <a:pt x="357" y="540"/>
                  <a:pt x="352" y="552"/>
                  <a:pt x="312" y="567"/>
                </a:cubicBezTo>
                <a:cubicBezTo>
                  <a:pt x="272" y="582"/>
                  <a:pt x="180" y="590"/>
                  <a:pt x="128" y="595"/>
                </a:cubicBezTo>
                <a:cubicBezTo>
                  <a:pt x="76" y="600"/>
                  <a:pt x="38" y="597"/>
                  <a:pt x="0" y="595"/>
                </a:cubicBezTo>
              </a:path>
            </a:pathLst>
          </a:custGeom>
          <a:solidFill>
            <a:srgbClr val="7EC5CA"/>
          </a:solidFill>
          <a:ln>
            <a:noFill/>
          </a:ln>
          <a:effectLst/>
          <a:extLst>
            <a:ext uri="{91240B29-F687-4f45-9708-019B960494DF}">
              <a14:hiddenLine xmlns:a14="http://schemas.microsoft.com/office/drawing/2010/main" xmlns="" w="9525" cap="flat" cmpd="sng">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 name="Text Box 9"/>
          <p:cNvSpPr txBox="1">
            <a:spLocks noChangeArrowheads="1"/>
          </p:cNvSpPr>
          <p:nvPr/>
        </p:nvSpPr>
        <p:spPr bwMode="auto">
          <a:xfrm>
            <a:off x="4426993" y="3736643"/>
            <a:ext cx="1620000" cy="581025"/>
          </a:xfrm>
          <a:prstGeom prst="rect">
            <a:avLst/>
          </a:prstGeom>
          <a:solidFill>
            <a:srgbClr val="FFFFFF"/>
          </a:solid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i="0" kern="0" dirty="0">
                <a:solidFill>
                  <a:srgbClr val="000000"/>
                </a:solidFill>
                <a:latin typeface="Calibri Light" panose="020F0302020204030204" pitchFamily="34" charset="0"/>
                <a:ea typeface="ＭＳ Ｐゴシック" charset="0"/>
              </a:rPr>
              <a:t>c</a:t>
            </a:r>
            <a:r>
              <a:rPr kumimoji="0" lang="en-GB" sz="1600" i="0" u="none" strike="noStrike" kern="0" cap="none" spc="0" normalizeH="0" baseline="0" noProof="0" dirty="0" err="1" smtClean="0">
                <a:ln>
                  <a:noFill/>
                </a:ln>
                <a:solidFill>
                  <a:srgbClr val="000000"/>
                </a:solidFill>
                <a:effectLst/>
                <a:uLnTx/>
                <a:uFillTx/>
                <a:latin typeface="Calibri Light" panose="020F0302020204030204" pitchFamily="34" charset="0"/>
                <a:ea typeface="ＭＳ Ｐゴシック" charset="0"/>
              </a:rPr>
              <a:t>onventional</a:t>
            </a:r>
            <a:r>
              <a:rPr kumimoji="0" lang="en-GB" sz="1600" i="0" u="none" strike="noStrike" kern="0" cap="none" spc="0" normalizeH="0" baseline="0" noProof="0" dirty="0" smtClean="0">
                <a:ln>
                  <a:noFill/>
                </a:ln>
                <a:solidFill>
                  <a:srgbClr val="000000"/>
                </a:solidFill>
                <a:effectLst/>
                <a:uLnTx/>
                <a:uFillTx/>
                <a:latin typeface="Calibri Light" panose="020F0302020204030204" pitchFamily="34" charset="0"/>
                <a:ea typeface="ＭＳ Ｐゴシック" charset="0"/>
              </a:rPr>
              <a:t> </a:t>
            </a:r>
            <a:r>
              <a:rPr kumimoji="0" lang="en-GB" sz="16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rPr>
              <a:t>iron electromagnets</a:t>
            </a:r>
            <a:endParaRPr kumimoji="0" lang="en-US" sz="16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endParaRPr>
          </a:p>
        </p:txBody>
      </p:sp>
      <p:sp>
        <p:nvSpPr>
          <p:cNvPr id="16" name="Line 10"/>
          <p:cNvSpPr>
            <a:spLocks noChangeShapeType="1"/>
          </p:cNvSpPr>
          <p:nvPr/>
        </p:nvSpPr>
        <p:spPr bwMode="auto">
          <a:xfrm flipH="1">
            <a:off x="4045992" y="4270043"/>
            <a:ext cx="381000" cy="304800"/>
          </a:xfrm>
          <a:prstGeom prst="line">
            <a:avLst/>
          </a:prstGeom>
          <a:noFill/>
          <a:ln w="12700">
            <a:solidFill>
              <a:srgbClr val="000000"/>
            </a:solidFill>
            <a:round/>
            <a:headEnd/>
            <a:tailEnd type="triangle"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 name="Text Box 11"/>
          <p:cNvSpPr txBox="1">
            <a:spLocks noChangeArrowheads="1"/>
          </p:cNvSpPr>
          <p:nvPr/>
        </p:nvSpPr>
        <p:spPr bwMode="auto">
          <a:xfrm>
            <a:off x="4534272" y="2780928"/>
            <a:ext cx="685800" cy="33655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defRPr/>
            </a:pPr>
            <a:r>
              <a:rPr lang="en-GB" sz="1600" i="0" kern="0" dirty="0" err="1">
                <a:solidFill>
                  <a:srgbClr val="000000"/>
                </a:solidFill>
                <a:latin typeface="Calibri Light" panose="020F0302020204030204" pitchFamily="34" charset="0"/>
                <a:ea typeface="ＭＳ Ｐゴシック" charset="0"/>
              </a:rPr>
              <a:t>Nb-Ti</a:t>
            </a:r>
            <a:endParaRPr lang="en-US" sz="1600" i="0" kern="0" dirty="0">
              <a:solidFill>
                <a:srgbClr val="000000"/>
              </a:solidFill>
              <a:latin typeface="Calibri Light" panose="020F0302020204030204" pitchFamily="34" charset="0"/>
              <a:ea typeface="ＭＳ Ｐゴシック" charset="0"/>
            </a:endParaRPr>
          </a:p>
        </p:txBody>
      </p:sp>
      <p:sp>
        <p:nvSpPr>
          <p:cNvPr id="18" name="Line 12"/>
          <p:cNvSpPr>
            <a:spLocks noChangeShapeType="1"/>
          </p:cNvSpPr>
          <p:nvPr/>
        </p:nvSpPr>
        <p:spPr bwMode="auto">
          <a:xfrm flipV="1">
            <a:off x="5133430" y="2553956"/>
            <a:ext cx="531813" cy="257175"/>
          </a:xfrm>
          <a:prstGeom prst="line">
            <a:avLst/>
          </a:prstGeom>
          <a:noFill/>
          <a:ln w="12700">
            <a:solidFill>
              <a:srgbClr val="000000"/>
            </a:solidFill>
            <a:round/>
            <a:headEnd/>
            <a:tailEnd type="triangle"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Tree>
    <p:extLst>
      <p:ext uri="{BB962C8B-B14F-4D97-AF65-F5344CB8AC3E}">
        <p14:creationId xmlns:p14="http://schemas.microsoft.com/office/powerpoint/2010/main" val="20544830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summary of (somehow) practical superconductors</a:t>
            </a:r>
            <a:endParaRPr lang="en-US" sz="2800" b="0" i="0" kern="0" dirty="0" smtClean="0">
              <a:solidFill>
                <a:srgbClr val="0033CC"/>
              </a:solidFill>
              <a:latin typeface="Calibri Light" panose="020F030202020403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25001192"/>
              </p:ext>
            </p:extLst>
          </p:nvPr>
        </p:nvGraphicFramePr>
        <p:xfrm>
          <a:off x="270000" y="2241168"/>
          <a:ext cx="8604000" cy="2700000"/>
        </p:xfrm>
        <a:graphic>
          <a:graphicData uri="http://schemas.openxmlformats.org/drawingml/2006/table">
            <a:tbl>
              <a:tblPr firstRow="1" bandRow="1">
                <a:tableStyleId>{5C22544A-7EE6-4342-B048-85BDC9FD1C3A}</a:tableStyleId>
              </a:tblPr>
              <a:tblGrid>
                <a:gridCol w="2304000">
                  <a:extLst>
                    <a:ext uri="{9D8B030D-6E8A-4147-A177-3AD203B41FA5}">
                      <a16:colId xmlns:a16="http://schemas.microsoft.com/office/drawing/2014/main" val="20000"/>
                    </a:ext>
                  </a:extLst>
                </a:gridCol>
                <a:gridCol w="1260000">
                  <a:extLst>
                    <a:ext uri="{9D8B030D-6E8A-4147-A177-3AD203B41FA5}">
                      <a16:colId xmlns:a16="http://schemas.microsoft.com/office/drawing/2014/main" val="20001"/>
                    </a:ext>
                  </a:extLst>
                </a:gridCol>
                <a:gridCol w="1260000">
                  <a:extLst>
                    <a:ext uri="{9D8B030D-6E8A-4147-A177-3AD203B41FA5}">
                      <a16:colId xmlns:a16="http://schemas.microsoft.com/office/drawing/2014/main" val="20002"/>
                    </a:ext>
                  </a:extLst>
                </a:gridCol>
                <a:gridCol w="1260000">
                  <a:extLst>
                    <a:ext uri="{9D8B030D-6E8A-4147-A177-3AD203B41FA5}">
                      <a16:colId xmlns:a16="http://schemas.microsoft.com/office/drawing/2014/main" val="20003"/>
                    </a:ext>
                  </a:extLst>
                </a:gridCol>
                <a:gridCol w="1260000">
                  <a:extLst>
                    <a:ext uri="{9D8B030D-6E8A-4147-A177-3AD203B41FA5}">
                      <a16:colId xmlns:a16="http://schemas.microsoft.com/office/drawing/2014/main" val="20004"/>
                    </a:ext>
                  </a:extLst>
                </a:gridCol>
                <a:gridCol w="1260000">
                  <a:extLst>
                    <a:ext uri="{9D8B030D-6E8A-4147-A177-3AD203B41FA5}">
                      <a16:colId xmlns:a16="http://schemas.microsoft.com/office/drawing/2014/main" val="20005"/>
                    </a:ext>
                  </a:extLst>
                </a:gridCol>
              </a:tblGrid>
              <a:tr h="540000">
                <a:tc>
                  <a:txBody>
                    <a:bodyPr/>
                    <a:lstStyle/>
                    <a:p>
                      <a:pPr algn="l"/>
                      <a:endParaRPr lang="en-GB" sz="2400" dirty="0">
                        <a:latin typeface="Calibri Light" panose="020F030202020403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gridSpan="3">
                  <a:txBody>
                    <a:bodyPr/>
                    <a:lstStyle/>
                    <a:p>
                      <a:pPr algn="ctr" fontAlgn="ctr"/>
                      <a:r>
                        <a:rPr lang="en-GB" sz="2400" u="none" strike="noStrike" dirty="0" smtClean="0">
                          <a:solidFill>
                            <a:schemeClr val="tx1"/>
                          </a:solidFill>
                          <a:effectLst/>
                          <a:latin typeface="Calibri Light" panose="020F0302020204030204" pitchFamily="34" charset="0"/>
                        </a:rPr>
                        <a:t>LTS</a:t>
                      </a:r>
                      <a:endParaRPr lang="en-GB" sz="24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gridSpan="2">
                  <a:txBody>
                    <a:bodyPr/>
                    <a:lstStyle/>
                    <a:p>
                      <a:pPr algn="ctr" fontAlgn="ctr"/>
                      <a:r>
                        <a:rPr lang="en-GB" sz="2400" b="0" i="0" u="none" strike="noStrike" dirty="0" smtClean="0">
                          <a:solidFill>
                            <a:srgbClr val="000000"/>
                          </a:solidFill>
                          <a:effectLst/>
                          <a:latin typeface="Calibri Light" panose="020F0302020204030204" pitchFamily="34" charset="0"/>
                        </a:rPr>
                        <a:t>HTS</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extLst>
                  <a:ext uri="{0D108BD9-81ED-4DB2-BD59-A6C34878D82A}">
                    <a16:rowId xmlns:a16="http://schemas.microsoft.com/office/drawing/2014/main" val="10000"/>
                  </a:ext>
                </a:extLst>
              </a:tr>
              <a:tr h="540000">
                <a:tc>
                  <a:txBody>
                    <a:bodyPr/>
                    <a:lstStyle/>
                    <a:p>
                      <a:pPr algn="l" fontAlgn="ctr"/>
                      <a:r>
                        <a:rPr lang="en-GB" sz="2400" u="none" strike="noStrike" dirty="0" smtClean="0">
                          <a:effectLst/>
                          <a:latin typeface="Calibri Light" panose="020F0302020204030204" pitchFamily="34" charset="0"/>
                        </a:rPr>
                        <a:t>  material</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b="0" i="0" u="none" strike="noStrike" dirty="0" err="1" smtClean="0">
                          <a:solidFill>
                            <a:srgbClr val="000000"/>
                          </a:solidFill>
                          <a:effectLst/>
                          <a:latin typeface="Calibri Light" panose="020F0302020204030204" pitchFamily="34" charset="0"/>
                        </a:rPr>
                        <a:t>Nb-Ti</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Nb</a:t>
                      </a:r>
                      <a:r>
                        <a:rPr lang="en-GB" sz="2400" b="0" i="0" u="none" strike="noStrike" baseline="-25000" dirty="0" smtClean="0">
                          <a:solidFill>
                            <a:srgbClr val="000000"/>
                          </a:solidFill>
                          <a:effectLst/>
                          <a:latin typeface="Calibri Light" panose="020F0302020204030204" pitchFamily="34" charset="0"/>
                        </a:rPr>
                        <a:t>3</a:t>
                      </a:r>
                      <a:r>
                        <a:rPr lang="en-GB" sz="2400" b="0" i="0" u="none" strike="noStrike" dirty="0" smtClean="0">
                          <a:solidFill>
                            <a:srgbClr val="000000"/>
                          </a:solidFill>
                          <a:effectLst/>
                          <a:latin typeface="Calibri Light" panose="020F0302020204030204" pitchFamily="34" charset="0"/>
                        </a:rPr>
                        <a:t>Sn</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MgB</a:t>
                      </a:r>
                      <a:r>
                        <a:rPr lang="en-GB" sz="2400" b="0" i="0" u="none" strike="noStrike" baseline="-25000" dirty="0" smtClean="0">
                          <a:solidFill>
                            <a:srgbClr val="000000"/>
                          </a:solidFill>
                          <a:effectLst/>
                          <a:latin typeface="Calibri Light" panose="020F0302020204030204" pitchFamily="34" charset="0"/>
                        </a:rPr>
                        <a:t>2</a:t>
                      </a:r>
                      <a:endParaRPr lang="en-GB" sz="2400" b="0" i="0" u="none" strike="noStrike" baseline="-25000"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YBCO</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BSCCO</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1"/>
                  </a:ext>
                </a:extLst>
              </a:tr>
              <a:tr h="540000">
                <a:tc>
                  <a:txBody>
                    <a:bodyPr/>
                    <a:lstStyle/>
                    <a:p>
                      <a:pPr algn="l" fontAlgn="ctr"/>
                      <a:r>
                        <a:rPr lang="en-GB" sz="2400" u="none" strike="noStrike" dirty="0" smtClean="0">
                          <a:effectLst/>
                          <a:latin typeface="Calibri Light" panose="020F0302020204030204" pitchFamily="34" charset="0"/>
                        </a:rPr>
                        <a:t>  year of discovery</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1961</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1954</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2001</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1987</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1988</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2"/>
                  </a:ext>
                </a:extLst>
              </a:tr>
              <a:tr h="540000">
                <a:tc>
                  <a:txBody>
                    <a:bodyPr/>
                    <a:lstStyle/>
                    <a:p>
                      <a:pPr algn="l" fontAlgn="ctr"/>
                      <a:r>
                        <a:rPr lang="en-GB" sz="2400" u="none" strike="noStrike" dirty="0" smtClean="0">
                          <a:effectLst/>
                          <a:latin typeface="Calibri Light" panose="020F0302020204030204" pitchFamily="34" charset="0"/>
                        </a:rPr>
                        <a:t>  T</a:t>
                      </a:r>
                      <a:r>
                        <a:rPr lang="en-GB" sz="2400" u="none" strike="noStrike" baseline="-25000" dirty="0" smtClean="0">
                          <a:effectLst/>
                          <a:latin typeface="Calibri Light" panose="020F0302020204030204" pitchFamily="34" charset="0"/>
                        </a:rPr>
                        <a:t>c</a:t>
                      </a:r>
                      <a:r>
                        <a:rPr lang="en-GB" sz="2400" u="none" strike="noStrike" dirty="0" smtClean="0">
                          <a:effectLst/>
                          <a:latin typeface="Calibri Light" panose="020F0302020204030204" pitchFamily="34" charset="0"/>
                        </a:rPr>
                        <a:t> [K]</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9.2</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18.2</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39</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≈93</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95 / 108</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3"/>
                  </a:ext>
                </a:extLst>
              </a:tr>
              <a:tr h="540000">
                <a:tc>
                  <a:txBody>
                    <a:bodyPr/>
                    <a:lstStyle/>
                    <a:p>
                      <a:pPr algn="l" fontAlgn="ctr"/>
                      <a:r>
                        <a:rPr lang="en-GB" sz="2400" u="none" strike="noStrike" dirty="0" smtClean="0">
                          <a:effectLst/>
                          <a:latin typeface="Calibri Light" panose="020F0302020204030204" pitchFamily="34" charset="0"/>
                        </a:rPr>
                        <a:t>  </a:t>
                      </a:r>
                      <a:r>
                        <a:rPr lang="en-GB" sz="2400" u="none" strike="noStrike" dirty="0" err="1" smtClean="0">
                          <a:effectLst/>
                          <a:latin typeface="Calibri Light" panose="020F0302020204030204" pitchFamily="34" charset="0"/>
                        </a:rPr>
                        <a:t>B</a:t>
                      </a:r>
                      <a:r>
                        <a:rPr lang="en-GB" sz="2400" u="none" strike="noStrike" baseline="-25000" dirty="0" err="1" smtClean="0">
                          <a:effectLst/>
                          <a:latin typeface="Calibri Light" panose="020F0302020204030204" pitchFamily="34" charset="0"/>
                        </a:rPr>
                        <a:t>c</a:t>
                      </a:r>
                      <a:r>
                        <a:rPr lang="en-GB" sz="2400" u="none" strike="noStrike" dirty="0" smtClean="0">
                          <a:effectLst/>
                          <a:latin typeface="Calibri Light" panose="020F0302020204030204" pitchFamily="34" charset="0"/>
                        </a:rPr>
                        <a:t> [T]</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14.5</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≈30</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36…74</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120…250</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400" b="0" i="0" u="none" strike="noStrike" dirty="0" smtClean="0">
                          <a:solidFill>
                            <a:srgbClr val="000000"/>
                          </a:solidFill>
                          <a:effectLst/>
                          <a:latin typeface="Calibri Light" panose="020F0302020204030204" pitchFamily="34" charset="0"/>
                        </a:rPr>
                        <a:t>≈200</a:t>
                      </a: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368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short course is organized in several blocks</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1516717"/>
            <a:ext cx="8136904" cy="3400931"/>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solidFill>
                  <a:srgbClr val="0033CC"/>
                </a:solidFill>
                <a:latin typeface="Calibri Light" panose="020F0302020204030204" pitchFamily="34" charset="0"/>
                <a:cs typeface="Courier New" panose="02070309020205020404" pitchFamily="49" charset="0"/>
              </a:rPr>
              <a:t>Introduction, jargon, general concepts and formulae</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Resistive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Superconducting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Tutorial with OPERA-2D</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1293226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field in the aperture of a superconducting dipole can be derived using </a:t>
            </a:r>
            <a:r>
              <a:rPr lang="en-US" sz="2800" i="0" kern="0" dirty="0" err="1" smtClean="0">
                <a:solidFill>
                  <a:srgbClr val="0033CC"/>
                </a:solidFill>
                <a:latin typeface="Calibri Light" panose="020F0302020204030204" pitchFamily="34" charset="0"/>
              </a:rPr>
              <a:t>Biot</a:t>
            </a:r>
            <a:r>
              <a:rPr lang="en-US" sz="2800" i="0" kern="0" dirty="0" smtClean="0">
                <a:solidFill>
                  <a:srgbClr val="0033CC"/>
                </a:solidFill>
                <a:latin typeface="Calibri Light" panose="020F0302020204030204" pitchFamily="34" charset="0"/>
              </a:rPr>
              <a:t>-Savart law (in 2D)</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20" name="TextBox 19"/>
              <p:cNvSpPr txBox="1"/>
              <p:nvPr/>
            </p:nvSpPr>
            <p:spPr>
              <a:xfrm>
                <a:off x="6299834" y="4697970"/>
                <a:ext cx="1768882" cy="7770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ad>
                            <m:radPr>
                              <m:degHide m:val="on"/>
                              <m:ctrlPr>
                                <a:rPr lang="en-GB" b="0" i="1">
                                  <a:latin typeface="Cambria Math" panose="02040503050406030204" pitchFamily="18" charset="0"/>
                                  <a:ea typeface="Cambria Math" panose="02040503050406030204" pitchFamily="18" charset="0"/>
                                </a:rPr>
                              </m:ctrlPr>
                            </m:radPr>
                            <m:deg/>
                            <m:e>
                              <m:r>
                                <a:rPr lang="en-GB" b="0">
                                  <a:latin typeface="Cambria Math" panose="02040503050406030204" pitchFamily="18" charset="0"/>
                                  <a:ea typeface="Cambria Math" panose="02040503050406030204" pitchFamily="18" charset="0"/>
                                </a:rPr>
                                <m:t>3</m:t>
                              </m:r>
                            </m:e>
                          </m:ra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6299834" y="4697970"/>
                <a:ext cx="1768882" cy="777008"/>
              </a:xfrm>
              <a:prstGeom prst="rect">
                <a:avLst/>
              </a:prstGeom>
              <a:blipFill rotWithShape="0">
                <a:blip r:embed="rId3"/>
                <a:stretch>
                  <a:fillRect/>
                </a:stretch>
              </a:blipFill>
            </p:spPr>
            <p:txBody>
              <a:bodyPr/>
              <a:lstStyle/>
              <a:p>
                <a:r>
                  <a:rPr lang="en-GB">
                    <a:noFill/>
                  </a:rPr>
                  <a:t> </a:t>
                </a:r>
              </a:p>
            </p:txBody>
          </p:sp>
        </mc:Fallback>
      </mc:AlternateContent>
      <p:sp>
        <p:nvSpPr>
          <p:cNvPr id="21" name="Text Box 36"/>
          <p:cNvSpPr txBox="1">
            <a:spLocks noChangeArrowheads="1"/>
          </p:cNvSpPr>
          <p:nvPr/>
        </p:nvSpPr>
        <p:spPr bwMode="auto">
          <a:xfrm>
            <a:off x="5456902" y="5506240"/>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for a 60 </a:t>
            </a:r>
            <a:r>
              <a:rPr lang="en-US" i="0" dirty="0" err="1" smtClean="0">
                <a:latin typeface="Calibri Light" panose="020F0302020204030204" pitchFamily="34" charset="0"/>
                <a:ea typeface="ＭＳ Ｐゴシック" pitchFamily="34" charset="-128"/>
              </a:rPr>
              <a:t>deg</a:t>
            </a:r>
            <a:r>
              <a:rPr lang="en-US" i="0" dirty="0" smtClean="0">
                <a:latin typeface="Calibri Light" panose="020F0302020204030204" pitchFamily="34" charset="0"/>
                <a:ea typeface="ＭＳ Ｐゴシック" pitchFamily="34" charset="-128"/>
              </a:rPr>
              <a:t> sector coil</a:t>
            </a:r>
            <a:endParaRPr lang="en-US" sz="2800" i="0" dirty="0">
              <a:latin typeface="Calibri Light" panose="020F0302020204030204" pitchFamily="34" charset="0"/>
              <a:ea typeface="ＭＳ Ｐゴシック" pitchFamily="34" charset="-128"/>
            </a:endParaRPr>
          </a:p>
        </p:txBody>
      </p:sp>
      <p:grpSp>
        <p:nvGrpSpPr>
          <p:cNvPr id="4" name="Group 3"/>
          <p:cNvGrpSpPr/>
          <p:nvPr/>
        </p:nvGrpSpPr>
        <p:grpSpPr>
          <a:xfrm>
            <a:off x="1300555" y="1317562"/>
            <a:ext cx="6542891" cy="753989"/>
            <a:chOff x="923402" y="1317562"/>
            <a:chExt cx="6542891" cy="753989"/>
          </a:xfrm>
        </p:grpSpPr>
        <mc:AlternateContent xmlns:mc="http://schemas.openxmlformats.org/markup-compatibility/2006" xmlns:a14="http://schemas.microsoft.com/office/drawing/2010/main">
          <mc:Choice Requires="a14">
            <p:sp>
              <p:nvSpPr>
                <p:cNvPr id="24" name="TextBox 23"/>
                <p:cNvSpPr txBox="1"/>
                <p:nvPr/>
              </p:nvSpPr>
              <p:spPr>
                <a:xfrm>
                  <a:off x="923402" y="1317562"/>
                  <a:ext cx="1357166" cy="75398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𝜃</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𝐼</m:t>
                            </m:r>
                          </m:num>
                          <m:den>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𝜋𝜌</m:t>
                            </m:r>
                          </m:den>
                        </m:f>
                      </m:oMath>
                    </m:oMathPara>
                  </a14:m>
                  <a:endParaRPr lang="en-GB" b="0" dirty="0"/>
                </a:p>
              </p:txBody>
            </p:sp>
          </mc:Choice>
          <mc:Fallback xmlns="">
            <p:sp>
              <p:nvSpPr>
                <p:cNvPr id="24" name="TextBox 23"/>
                <p:cNvSpPr txBox="1">
                  <a:spLocks noRot="1" noChangeAspect="1" noMove="1" noResize="1" noEditPoints="1" noAdjustHandles="1" noChangeArrowheads="1" noChangeShapeType="1" noTextEdit="1"/>
                </p:cNvSpPr>
                <p:nvPr/>
              </p:nvSpPr>
              <p:spPr>
                <a:xfrm>
                  <a:off x="923402" y="1317562"/>
                  <a:ext cx="1357166" cy="753989"/>
                </a:xfrm>
                <a:prstGeom prst="rect">
                  <a:avLst/>
                </a:prstGeom>
                <a:blipFill rotWithShape="0">
                  <a:blip r:embed="rId4"/>
                  <a:stretch>
                    <a:fillRect/>
                  </a:stretch>
                </a:blipFill>
              </p:spPr>
              <p:txBody>
                <a:bodyPr/>
                <a:lstStyle/>
                <a:p>
                  <a:r>
                    <a:rPr lang="en-GB">
                      <a:noFill/>
                    </a:rPr>
                    <a:t> </a:t>
                  </a:r>
                </a:p>
              </p:txBody>
            </p:sp>
          </mc:Fallback>
        </mc:AlternateContent>
        <p:sp>
          <p:nvSpPr>
            <p:cNvPr id="25" name="Text Box 36"/>
            <p:cNvSpPr txBox="1">
              <a:spLocks noChangeArrowheads="1"/>
            </p:cNvSpPr>
            <p:nvPr/>
          </p:nvSpPr>
          <p:spPr bwMode="auto">
            <a:xfrm>
              <a:off x="3073162" y="1463723"/>
              <a:ext cx="4393131" cy="461665"/>
            </a:xfrm>
            <a:prstGeom prst="rect">
              <a:avLst/>
            </a:prstGeom>
            <a:noFill/>
            <a:ln w="9525" algn="ctr">
              <a:noFill/>
              <a:miter lim="800000"/>
              <a:headEnd/>
              <a:tailEnd/>
            </a:ln>
          </p:spPr>
          <p:txBody>
            <a:bodyPr wrap="square">
              <a:spAutoFit/>
            </a:bodyPr>
            <a:lstStyle/>
            <a:p>
              <a:pPr algn="ctr" eaLnBrk="0" hangingPunct="0"/>
              <a:r>
                <a:rPr lang="en-US" i="0" dirty="0" err="1" smtClean="0">
                  <a:latin typeface="Calibri Light" panose="020F0302020204030204" pitchFamily="34" charset="0"/>
                  <a:ea typeface="ＭＳ Ｐゴシック" pitchFamily="34" charset="-128"/>
                </a:rPr>
                <a:t>Biot</a:t>
              </a:r>
              <a:r>
                <a:rPr lang="en-US" i="0" dirty="0" smtClean="0">
                  <a:latin typeface="Calibri Light" panose="020F0302020204030204" pitchFamily="34" charset="0"/>
                  <a:ea typeface="ＭＳ Ｐゴシック" pitchFamily="34" charset="-128"/>
                </a:rPr>
                <a:t>-Savart law for an infinite wire</a:t>
              </a:r>
              <a:endParaRPr lang="en-US" sz="2800" i="0" dirty="0">
                <a:latin typeface="Calibri Light" panose="020F0302020204030204" pitchFamily="34" charset="0"/>
                <a:ea typeface="ＭＳ Ｐゴシック" pitchFamily="34" charset="-128"/>
              </a:endParaRPr>
            </a:p>
          </p:txBody>
        </p:sp>
      </p:grpSp>
      <p:sp>
        <p:nvSpPr>
          <p:cNvPr id="26" name="Text Box 36"/>
          <p:cNvSpPr txBox="1">
            <a:spLocks noChangeArrowheads="1"/>
          </p:cNvSpPr>
          <p:nvPr/>
        </p:nvSpPr>
        <p:spPr bwMode="auto">
          <a:xfrm>
            <a:off x="5420079" y="3445476"/>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for a sector coil</a:t>
            </a:r>
            <a:endParaRPr lang="en-US" sz="2800" i="0" dirty="0">
              <a:latin typeface="Calibri Light" panose="020F0302020204030204" pitchFamily="34" charset="0"/>
              <a:ea typeface="ＭＳ Ｐゴシック" pitchFamily="34" charset="-128"/>
            </a:endParaRPr>
          </a:p>
        </p:txBody>
      </p:sp>
      <p:grpSp>
        <p:nvGrpSpPr>
          <p:cNvPr id="3" name="Group 2"/>
          <p:cNvGrpSpPr/>
          <p:nvPr/>
        </p:nvGrpSpPr>
        <p:grpSpPr>
          <a:xfrm>
            <a:off x="885300" y="2648246"/>
            <a:ext cx="3974732" cy="3373042"/>
            <a:chOff x="1475656" y="2808773"/>
            <a:chExt cx="3974732" cy="3373042"/>
          </a:xfrm>
        </p:grpSpPr>
        <p:sp>
          <p:nvSpPr>
            <p:cNvPr id="169" name="AutoShape 2"/>
            <p:cNvSpPr>
              <a:spLocks noChangeArrowheads="1"/>
            </p:cNvSpPr>
            <p:nvPr/>
          </p:nvSpPr>
          <p:spPr bwMode="auto">
            <a:xfrm rot="5400000">
              <a:off x="1723380" y="2926378"/>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C0C0C0"/>
            </a:solidFill>
            <a:ln w="19050">
              <a:solidFill>
                <a:srgbClr val="000000"/>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0" name="Line 3"/>
            <p:cNvSpPr>
              <a:spLocks noChangeShapeType="1"/>
            </p:cNvSpPr>
            <p:nvPr/>
          </p:nvSpPr>
          <p:spPr bwMode="auto">
            <a:xfrm flipV="1">
              <a:off x="3277281" y="3058999"/>
              <a:ext cx="0" cy="3122816"/>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1" name="Line 4"/>
            <p:cNvSpPr>
              <a:spLocks noChangeShapeType="1"/>
            </p:cNvSpPr>
            <p:nvPr/>
          </p:nvSpPr>
          <p:spPr bwMode="auto">
            <a:xfrm>
              <a:off x="3277281" y="4500299"/>
              <a:ext cx="765691" cy="650587"/>
            </a:xfrm>
            <a:prstGeom prst="line">
              <a:avLst/>
            </a:prstGeom>
            <a:noFill/>
            <a:ln w="9525">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2" name="Line 5"/>
            <p:cNvSpPr>
              <a:spLocks noChangeShapeType="1"/>
            </p:cNvSpPr>
            <p:nvPr/>
          </p:nvSpPr>
          <p:spPr bwMode="auto">
            <a:xfrm>
              <a:off x="3277281" y="4500299"/>
              <a:ext cx="1506359" cy="475429"/>
            </a:xfrm>
            <a:prstGeom prst="line">
              <a:avLst/>
            </a:prstGeom>
            <a:noFill/>
            <a:ln w="9525">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5" name="Line 8"/>
            <p:cNvSpPr>
              <a:spLocks noChangeShapeType="1"/>
            </p:cNvSpPr>
            <p:nvPr/>
          </p:nvSpPr>
          <p:spPr bwMode="auto">
            <a:xfrm flipV="1">
              <a:off x="3277281" y="2808773"/>
              <a:ext cx="1191074" cy="1691526"/>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8" name="Arc 11"/>
            <p:cNvSpPr>
              <a:spLocks/>
            </p:cNvSpPr>
            <p:nvPr/>
          </p:nvSpPr>
          <p:spPr bwMode="auto">
            <a:xfrm>
              <a:off x="3277281" y="2936389"/>
              <a:ext cx="1921733" cy="1571417"/>
            </a:xfrm>
            <a:custGeom>
              <a:avLst/>
              <a:gdLst>
                <a:gd name="G0" fmla="+- 0 0 0"/>
                <a:gd name="G1" fmla="+- 17649 0 0"/>
                <a:gd name="G2" fmla="+- 21600 0 0"/>
                <a:gd name="T0" fmla="*/ 12452 w 21600"/>
                <a:gd name="T1" fmla="*/ 0 h 17649"/>
                <a:gd name="T2" fmla="*/ 21600 w 21600"/>
                <a:gd name="T3" fmla="*/ 17649 h 17649"/>
                <a:gd name="T4" fmla="*/ 0 w 21600"/>
                <a:gd name="T5" fmla="*/ 17649 h 17649"/>
              </a:gdLst>
              <a:ahLst/>
              <a:cxnLst>
                <a:cxn ang="0">
                  <a:pos x="T0" y="T1"/>
                </a:cxn>
                <a:cxn ang="0">
                  <a:pos x="T2" y="T3"/>
                </a:cxn>
                <a:cxn ang="0">
                  <a:pos x="T4" y="T5"/>
                </a:cxn>
              </a:cxnLst>
              <a:rect l="0" t="0" r="r" b="b"/>
              <a:pathLst>
                <a:path w="21600" h="17649" fill="none" extrusionOk="0">
                  <a:moveTo>
                    <a:pt x="12452" y="-1"/>
                  </a:moveTo>
                  <a:cubicBezTo>
                    <a:pt x="18188" y="4046"/>
                    <a:pt x="21600" y="10628"/>
                    <a:pt x="21600" y="17649"/>
                  </a:cubicBezTo>
                </a:path>
                <a:path w="21600" h="17649" stroke="0" extrusionOk="0">
                  <a:moveTo>
                    <a:pt x="12452" y="-1"/>
                  </a:moveTo>
                  <a:cubicBezTo>
                    <a:pt x="18188" y="4046"/>
                    <a:pt x="21600" y="10628"/>
                    <a:pt x="21600" y="17649"/>
                  </a:cubicBezTo>
                  <a:lnTo>
                    <a:pt x="0" y="17649"/>
                  </a:lnTo>
                  <a:close/>
                </a:path>
              </a:pathLst>
            </a:custGeom>
            <a:noFill/>
            <a:ln w="9525">
              <a:solidFill>
                <a:srgbClr val="000000"/>
              </a:solidFill>
              <a:round/>
              <a:headEnd type="triangle" w="sm" len="lg"/>
              <a:tailEnd type="triangle" w="sm"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0" name="AutoShape 25"/>
            <p:cNvSpPr>
              <a:spLocks noChangeArrowheads="1"/>
            </p:cNvSpPr>
            <p:nvPr/>
          </p:nvSpPr>
          <p:spPr bwMode="auto">
            <a:xfrm rot="16200000" flipH="1">
              <a:off x="1723380" y="2916369"/>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FFFFFF"/>
            </a:solidFill>
            <a:ln w="19050">
              <a:solidFill>
                <a:srgbClr val="000000"/>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1" name="Line 26"/>
            <p:cNvSpPr>
              <a:spLocks noChangeShapeType="1"/>
            </p:cNvSpPr>
            <p:nvPr/>
          </p:nvSpPr>
          <p:spPr bwMode="auto">
            <a:xfrm>
              <a:off x="1475656" y="4500299"/>
              <a:ext cx="3963575" cy="0"/>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28" name="TextBox 27"/>
                <p:cNvSpPr txBox="1"/>
                <p:nvPr/>
              </p:nvSpPr>
              <p:spPr>
                <a:xfrm>
                  <a:off x="3517033" y="4808591"/>
                  <a:ext cx="22955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𝑟</m:t>
                        </m:r>
                      </m:oMath>
                    </m:oMathPara>
                  </a14:m>
                  <a:endParaRPr lang="en-GB" b="0" dirty="0"/>
                </a:p>
              </p:txBody>
            </p:sp>
          </mc:Choice>
          <mc:Fallback xmlns="">
            <p:sp>
              <p:nvSpPr>
                <p:cNvPr id="28" name="TextBox 27"/>
                <p:cNvSpPr txBox="1">
                  <a:spLocks noRot="1" noChangeAspect="1" noMove="1" noResize="1" noEditPoints="1" noAdjustHandles="1" noChangeArrowheads="1" noChangeShapeType="1" noTextEdit="1"/>
                </p:cNvSpPr>
                <p:nvPr/>
              </p:nvSpPr>
              <p:spPr>
                <a:xfrm>
                  <a:off x="3517033" y="4808591"/>
                  <a:ext cx="229550" cy="369332"/>
                </a:xfrm>
                <a:prstGeom prst="rect">
                  <a:avLst/>
                </a:prstGeom>
                <a:blipFill>
                  <a:blip r:embed="rId5"/>
                  <a:stretch>
                    <a:fillRect l="-315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4879270" y="4780016"/>
                  <a:ext cx="571118" cy="369332"/>
                </a:xfrm>
                <a:prstGeom prst="rect">
                  <a:avLst/>
                </a:prstGeom>
                <a:noFill/>
              </p:spPr>
              <p:txBody>
                <a:bodyPr wrap="square" lIns="0" tIns="0" rIns="0" bIns="0" rtlCol="0">
                  <a:spAutoFit/>
                </a:bodyPr>
                <a:lstStyle/>
                <a:p>
                  <a14:m>
                    <m:oMath xmlns:m="http://schemas.openxmlformats.org/officeDocument/2006/math">
                      <m:r>
                        <a:rPr lang="en-GB" b="0" i="1" smtClean="0">
                          <a:latin typeface="Cambria Math" panose="02040503050406030204" pitchFamily="18" charset="0"/>
                          <a:ea typeface="Cambria Math" panose="02040503050406030204" pitchFamily="18" charset="0"/>
                        </a:rPr>
                        <m:t>𝑟</m:t>
                      </m:r>
                    </m:oMath>
                  </a14:m>
                  <a:r>
                    <a:rPr lang="en-GB" b="0" dirty="0" smtClean="0"/>
                    <a:t>+w</a:t>
                  </a:r>
                  <a:endParaRPr lang="en-GB" b="0" dirty="0"/>
                </a:p>
              </p:txBody>
            </p:sp>
          </mc:Choice>
          <mc:Fallback xmlns="">
            <p:sp>
              <p:nvSpPr>
                <p:cNvPr id="29" name="TextBox 28"/>
                <p:cNvSpPr txBox="1">
                  <a:spLocks noRot="1" noChangeAspect="1" noMove="1" noResize="1" noEditPoints="1" noAdjustHandles="1" noChangeArrowheads="1" noChangeShapeType="1" noTextEdit="1"/>
                </p:cNvSpPr>
                <p:nvPr/>
              </p:nvSpPr>
              <p:spPr>
                <a:xfrm>
                  <a:off x="4879270" y="4780016"/>
                  <a:ext cx="571118" cy="369332"/>
                </a:xfrm>
                <a:prstGeom prst="rect">
                  <a:avLst/>
                </a:prstGeom>
                <a:blipFill>
                  <a:blip r:embed="rId6"/>
                  <a:stretch>
                    <a:fillRect l="-13978" t="-26667" r="-29032"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053045" y="3246742"/>
                  <a:ext cx="291939"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𝜑</m:t>
                        </m:r>
                      </m:oMath>
                    </m:oMathPara>
                  </a14:m>
                  <a:endParaRPr lang="en-GB" b="0" dirty="0"/>
                </a:p>
              </p:txBody>
            </p:sp>
          </mc:Choice>
          <mc:Fallback xmlns="">
            <p:sp>
              <p:nvSpPr>
                <p:cNvPr id="30" name="TextBox 29"/>
                <p:cNvSpPr txBox="1">
                  <a:spLocks noRot="1" noChangeAspect="1" noMove="1" noResize="1" noEditPoints="1" noAdjustHandles="1" noChangeArrowheads="1" noChangeShapeType="1" noTextEdit="1"/>
                </p:cNvSpPr>
                <p:nvPr/>
              </p:nvSpPr>
              <p:spPr>
                <a:xfrm>
                  <a:off x="5053045" y="3246742"/>
                  <a:ext cx="291939" cy="369332"/>
                </a:xfrm>
                <a:prstGeom prst="rect">
                  <a:avLst/>
                </a:prstGeom>
                <a:blipFill>
                  <a:blip r:embed="rId7"/>
                  <a:stretch>
                    <a:fillRect l="-37500" r="-8333" b="-262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4468355" y="5666767"/>
                  <a:ext cx="19281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𝑗</m:t>
                        </m:r>
                      </m:oMath>
                    </m:oMathPara>
                  </a14:m>
                  <a:endParaRPr lang="en-GB" b="0" dirty="0"/>
                </a:p>
              </p:txBody>
            </p:sp>
          </mc:Choice>
          <mc:Fallback xmlns="">
            <p:sp>
              <p:nvSpPr>
                <p:cNvPr id="31" name="TextBox 30"/>
                <p:cNvSpPr txBox="1">
                  <a:spLocks noRot="1" noChangeAspect="1" noMove="1" noResize="1" noEditPoints="1" noAdjustHandles="1" noChangeArrowheads="1" noChangeShapeType="1" noTextEdit="1"/>
                </p:cNvSpPr>
                <p:nvPr/>
              </p:nvSpPr>
              <p:spPr>
                <a:xfrm>
                  <a:off x="4468355" y="5666767"/>
                  <a:ext cx="192810" cy="369332"/>
                </a:xfrm>
                <a:prstGeom prst="rect">
                  <a:avLst/>
                </a:prstGeom>
                <a:blipFill>
                  <a:blip r:embed="rId8"/>
                  <a:stretch>
                    <a:fillRect l="-71875" r="-28125" b="-34426"/>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32" name="TextBox 31"/>
              <p:cNvSpPr txBox="1"/>
              <p:nvPr/>
            </p:nvSpPr>
            <p:spPr>
              <a:xfrm>
                <a:off x="6012160" y="2739293"/>
                <a:ext cx="2344231" cy="69384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r>
                                <a:rPr lang="en-GB" b="0">
                                  <a:latin typeface="Cambria Math" panose="02040503050406030204" pitchFamily="18" charset="0"/>
                                  <a:ea typeface="Cambria Math" panose="02040503050406030204" pitchFamily="18" charset="0"/>
                                </a:rPr>
                                <m:t>𝜑</m:t>
                              </m:r>
                              <m:r>
                                <m:rPr>
                                  <m:nor/>
                                </m:rPr>
                                <a:rPr lang="en-GB" b="0" dirty="0"/>
                                <m:t> </m:t>
                              </m:r>
                            </m:e>
                          </m:func>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6012160" y="2739293"/>
                <a:ext cx="2344231" cy="693844"/>
              </a:xfrm>
              <a:prstGeom prst="rect">
                <a:avLst/>
              </a:prstGeom>
              <a:blipFill rotWithShape="0">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9616420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This is how it would look like one aperture of the LHC </a:t>
            </a:r>
            <a:r>
              <a:rPr lang="en-US" sz="2800" i="0" kern="0" dirty="0" smtClean="0">
                <a:solidFill>
                  <a:srgbClr val="0033CC"/>
                </a:solidFill>
                <a:latin typeface="Calibri Light" panose="020F0302020204030204" pitchFamily="34" charset="0"/>
              </a:rPr>
              <a:t>dipoles </a:t>
            </a:r>
            <a:r>
              <a:rPr lang="en-US" sz="2800" i="0" kern="0" dirty="0">
                <a:solidFill>
                  <a:srgbClr val="0033CC"/>
                </a:solidFill>
                <a:latin typeface="Calibri Light" panose="020F0302020204030204" pitchFamily="34" charset="0"/>
              </a:rPr>
              <a:t>at 8.3 T, with two different current densities (without iron)</a:t>
            </a:r>
            <a:endParaRPr lang="en-US" sz="2800" b="0" i="0" kern="0" dirty="0">
              <a:solidFill>
                <a:srgbClr val="FF0000"/>
              </a:solidFill>
              <a:latin typeface="Calibri Light" panose="020F0302020204030204" pitchFamily="34" charset="0"/>
            </a:endParaRPr>
          </a:p>
        </p:txBody>
      </p:sp>
      <p:pic>
        <p:nvPicPr>
          <p:cNvPr id="27" name="Picture 26"/>
          <p:cNvPicPr>
            <a:picLocks noChangeAspect="1"/>
          </p:cNvPicPr>
          <p:nvPr/>
        </p:nvPicPr>
        <p:blipFill rotWithShape="1">
          <a:blip r:embed="rId3"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180000" y="1483200"/>
            <a:ext cx="4392000" cy="3258000"/>
          </a:xfrm>
          <a:prstGeom prst="rect">
            <a:avLst/>
          </a:prstGeom>
        </p:spPr>
      </p:pic>
      <p:pic>
        <p:nvPicPr>
          <p:cNvPr id="33" name="Picture 32"/>
          <p:cNvPicPr>
            <a:picLocks noChangeAspect="1"/>
          </p:cNvPicPr>
          <p:nvPr/>
        </p:nvPicPr>
        <p:blipFill rotWithShape="1">
          <a:blip r:embed="rId4"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4500000" y="1483200"/>
            <a:ext cx="4392000" cy="3258000"/>
          </a:xfrm>
          <a:prstGeom prst="rect">
            <a:avLst/>
          </a:prstGeom>
        </p:spPr>
      </p:pic>
      <p:sp>
        <p:nvSpPr>
          <p:cNvPr id="34" name="Text Box 36"/>
          <p:cNvSpPr txBox="1">
            <a:spLocks noChangeArrowheads="1"/>
          </p:cNvSpPr>
          <p:nvPr/>
        </p:nvSpPr>
        <p:spPr bwMode="auto">
          <a:xfrm>
            <a:off x="479809" y="5445224"/>
            <a:ext cx="4020183" cy="1323439"/>
          </a:xfrm>
          <a:prstGeom prst="rect">
            <a:avLst/>
          </a:prstGeom>
          <a:noFill/>
          <a:ln w="9525" algn="ctr">
            <a:noFill/>
            <a:miter lim="800000"/>
            <a:headEnd/>
            <a:tailEnd/>
          </a:ln>
        </p:spPr>
        <p:txBody>
          <a:bodyPr wrap="square">
            <a:spAutoFit/>
          </a:bodyPr>
          <a:lstStyle/>
          <a:p>
            <a:pPr eaLnBrk="0" hangingPunct="0"/>
            <a:r>
              <a:rPr lang="en-US" sz="2000" i="0" dirty="0" smtClean="0">
                <a:latin typeface="Calibri Light" panose="020F0302020204030204" pitchFamily="34" charset="0"/>
                <a:ea typeface="ＭＳ Ｐゴシック" pitchFamily="34" charset="-128"/>
              </a:rPr>
              <a:t>j = 400 A/mm</a:t>
            </a:r>
            <a:r>
              <a:rPr lang="en-US" sz="2000" i="0" baseline="30000" dirty="0" smtClean="0">
                <a:latin typeface="Calibri Light" panose="020F0302020204030204" pitchFamily="34" charset="0"/>
                <a:ea typeface="ＭＳ Ｐゴシック" pitchFamily="34" charset="-128"/>
              </a:rPr>
              <a:t>2</a:t>
            </a:r>
          </a:p>
          <a:p>
            <a:pPr eaLnBrk="0" hangingPunct="0"/>
            <a:r>
              <a:rPr lang="en-US" sz="2000" i="0" dirty="0" smtClean="0">
                <a:latin typeface="Calibri Light" panose="020F0302020204030204" pitchFamily="34" charset="0"/>
                <a:ea typeface="ＭＳ Ｐゴシック" pitchFamily="34" charset="-128"/>
              </a:rPr>
              <a:t>w = 30 mm</a:t>
            </a:r>
          </a:p>
          <a:p>
            <a:pPr eaLnBrk="0" hangingPunct="0"/>
            <a:r>
              <a:rPr lang="en-US" sz="2000" i="0" dirty="0" smtClean="0">
                <a:latin typeface="Calibri Light" panose="020F0302020204030204" pitchFamily="34" charset="0"/>
                <a:ea typeface="ＭＳ Ｐゴシック" pitchFamily="34" charset="-128"/>
              </a:rPr>
              <a:t>NI = 1.2 MA</a:t>
            </a:r>
          </a:p>
          <a:p>
            <a:pPr eaLnBrk="0" hangingPunct="0"/>
            <a:r>
              <a:rPr lang="en-US" sz="2000" i="0" dirty="0" smtClean="0">
                <a:solidFill>
                  <a:srgbClr val="969696"/>
                </a:solidFill>
                <a:latin typeface="Calibri Light" panose="020F0302020204030204" pitchFamily="34" charset="0"/>
                <a:ea typeface="ＭＳ Ｐゴシック" pitchFamily="34" charset="-128"/>
              </a:rPr>
              <a:t>P = 14.9 MW/m (if Cu at room temp.)</a:t>
            </a:r>
            <a:endParaRPr lang="en-US" i="0" dirty="0">
              <a:solidFill>
                <a:srgbClr val="969696"/>
              </a:solidFill>
              <a:latin typeface="Calibri Light" panose="020F0302020204030204" pitchFamily="34" charset="0"/>
              <a:ea typeface="ＭＳ Ｐゴシック" pitchFamily="34" charset="-128"/>
            </a:endParaRPr>
          </a:p>
        </p:txBody>
      </p:sp>
      <p:sp>
        <p:nvSpPr>
          <p:cNvPr id="35" name="Text Box 36"/>
          <p:cNvSpPr txBox="1">
            <a:spLocks noChangeArrowheads="1"/>
          </p:cNvSpPr>
          <p:nvPr/>
        </p:nvSpPr>
        <p:spPr bwMode="auto">
          <a:xfrm>
            <a:off x="5011337" y="5445224"/>
            <a:ext cx="3809135" cy="1323439"/>
          </a:xfrm>
          <a:prstGeom prst="rect">
            <a:avLst/>
          </a:prstGeom>
          <a:noFill/>
          <a:ln w="9525" algn="ctr">
            <a:noFill/>
            <a:miter lim="800000"/>
            <a:headEnd/>
            <a:tailEnd/>
          </a:ln>
        </p:spPr>
        <p:txBody>
          <a:bodyPr wrap="square">
            <a:spAutoFit/>
          </a:bodyPr>
          <a:lstStyle/>
          <a:p>
            <a:pPr eaLnBrk="0" hangingPunct="0"/>
            <a:r>
              <a:rPr lang="en-US" sz="2000" i="0" dirty="0" smtClean="0">
                <a:latin typeface="Calibri Light" panose="020F0302020204030204" pitchFamily="34" charset="0"/>
                <a:ea typeface="ＭＳ Ｐゴシック" pitchFamily="34" charset="-128"/>
              </a:rPr>
              <a:t>j = 40 A/mm</a:t>
            </a:r>
            <a:r>
              <a:rPr lang="en-US" sz="2000" i="0" baseline="30000" dirty="0" smtClean="0">
                <a:latin typeface="Calibri Light" panose="020F0302020204030204" pitchFamily="34" charset="0"/>
                <a:ea typeface="ＭＳ Ｐゴシック" pitchFamily="34" charset="-128"/>
              </a:rPr>
              <a:t>2</a:t>
            </a:r>
          </a:p>
          <a:p>
            <a:pPr eaLnBrk="0" hangingPunct="0"/>
            <a:r>
              <a:rPr lang="en-US" sz="2000" i="0" dirty="0">
                <a:latin typeface="Calibri Light" panose="020F0302020204030204" pitchFamily="34" charset="0"/>
                <a:ea typeface="ＭＳ Ｐゴシック" pitchFamily="34" charset="-128"/>
              </a:rPr>
              <a:t>w = </a:t>
            </a:r>
            <a:r>
              <a:rPr lang="en-US" sz="2000" i="0" dirty="0" smtClean="0">
                <a:latin typeface="Calibri Light" panose="020F0302020204030204" pitchFamily="34" charset="0"/>
                <a:ea typeface="ＭＳ Ｐゴシック" pitchFamily="34" charset="-128"/>
              </a:rPr>
              <a:t>300 </a:t>
            </a:r>
            <a:r>
              <a:rPr lang="en-US" sz="2000" i="0" dirty="0">
                <a:latin typeface="Calibri Light" panose="020F0302020204030204" pitchFamily="34" charset="0"/>
                <a:ea typeface="ＭＳ Ｐゴシック" pitchFamily="34" charset="-128"/>
              </a:rPr>
              <a:t>mm</a:t>
            </a:r>
          </a:p>
          <a:p>
            <a:pPr eaLnBrk="0" hangingPunct="0"/>
            <a:r>
              <a:rPr lang="en-US" sz="2000" i="0" dirty="0" smtClean="0">
                <a:latin typeface="Calibri Light" panose="020F0302020204030204" pitchFamily="34" charset="0"/>
                <a:ea typeface="ＭＳ Ｐゴシック" pitchFamily="34" charset="-128"/>
              </a:rPr>
              <a:t>NI = 4.5 MA</a:t>
            </a:r>
          </a:p>
          <a:p>
            <a:pPr eaLnBrk="0" hangingPunct="0"/>
            <a:r>
              <a:rPr lang="en-US" sz="2000" i="0" dirty="0" smtClean="0">
                <a:solidFill>
                  <a:srgbClr val="969696"/>
                </a:solidFill>
                <a:latin typeface="Calibri Light" panose="020F0302020204030204" pitchFamily="34" charset="0"/>
                <a:ea typeface="ＭＳ Ｐゴシック" pitchFamily="34" charset="-128"/>
              </a:rPr>
              <a:t>P = 6.2 MW/m (if Cu at room temp.)</a:t>
            </a:r>
            <a:endParaRPr lang="en-US" i="0" dirty="0">
              <a:solidFill>
                <a:srgbClr val="969696"/>
              </a:solidFill>
              <a:latin typeface="Calibri Light" panose="020F0302020204030204" pitchFamily="34" charset="0"/>
              <a:ea typeface="ＭＳ Ｐゴシック" pitchFamily="34" charset="-128"/>
            </a:endParaRPr>
          </a:p>
        </p:txBody>
      </p:sp>
      <p:sp>
        <p:nvSpPr>
          <p:cNvPr id="36" name="Line 20"/>
          <p:cNvSpPr>
            <a:spLocks noChangeShapeType="1"/>
          </p:cNvSpPr>
          <p:nvPr/>
        </p:nvSpPr>
        <p:spPr bwMode="auto">
          <a:xfrm>
            <a:off x="2042194" y="3107853"/>
            <a:ext cx="0" cy="2160000"/>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7" name="Line 20"/>
          <p:cNvSpPr>
            <a:spLocks noChangeShapeType="1"/>
          </p:cNvSpPr>
          <p:nvPr/>
        </p:nvSpPr>
        <p:spPr bwMode="auto">
          <a:xfrm>
            <a:off x="2706935" y="3107853"/>
            <a:ext cx="0" cy="2160000"/>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8" name="Line 20"/>
          <p:cNvSpPr>
            <a:spLocks noChangeShapeType="1"/>
          </p:cNvSpPr>
          <p:nvPr/>
        </p:nvSpPr>
        <p:spPr bwMode="auto">
          <a:xfrm>
            <a:off x="4819548" y="3107853"/>
            <a:ext cx="0" cy="2160000"/>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9" name="Line 20"/>
          <p:cNvSpPr>
            <a:spLocks noChangeShapeType="1"/>
          </p:cNvSpPr>
          <p:nvPr/>
        </p:nvSpPr>
        <p:spPr bwMode="auto">
          <a:xfrm>
            <a:off x="8571109" y="3107853"/>
            <a:ext cx="0" cy="2160000"/>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cxnSp>
        <p:nvCxnSpPr>
          <p:cNvPr id="40" name="Straight Connector 39"/>
          <p:cNvCxnSpPr/>
          <p:nvPr/>
        </p:nvCxnSpPr>
        <p:spPr bwMode="auto">
          <a:xfrm>
            <a:off x="2037432" y="5006354"/>
            <a:ext cx="6768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 Box 36"/>
          <p:cNvSpPr txBox="1">
            <a:spLocks noChangeArrowheads="1"/>
          </p:cNvSpPr>
          <p:nvPr/>
        </p:nvSpPr>
        <p:spPr bwMode="auto">
          <a:xfrm>
            <a:off x="2690285" y="4813121"/>
            <a:ext cx="1044000"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116 mm</a:t>
            </a:r>
            <a:endParaRPr lang="en-US" i="0" dirty="0">
              <a:latin typeface="Calibri Light" panose="020F0302020204030204" pitchFamily="34" charset="0"/>
              <a:ea typeface="ＭＳ Ｐゴシック" pitchFamily="34" charset="-128"/>
            </a:endParaRPr>
          </a:p>
        </p:txBody>
      </p:sp>
      <p:cxnSp>
        <p:nvCxnSpPr>
          <p:cNvPr id="42" name="Straight Connector 41"/>
          <p:cNvCxnSpPr/>
          <p:nvPr/>
        </p:nvCxnSpPr>
        <p:spPr bwMode="auto">
          <a:xfrm>
            <a:off x="4804315" y="5013176"/>
            <a:ext cx="37800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3" name="Text Box 36"/>
          <p:cNvSpPr txBox="1">
            <a:spLocks noChangeArrowheads="1"/>
          </p:cNvSpPr>
          <p:nvPr/>
        </p:nvSpPr>
        <p:spPr bwMode="auto">
          <a:xfrm>
            <a:off x="6264304" y="4816202"/>
            <a:ext cx="1044000" cy="400110"/>
          </a:xfrm>
          <a:prstGeom prst="rect">
            <a:avLst/>
          </a:prstGeom>
          <a:solidFill>
            <a:srgbClr val="FFFFFF"/>
          </a:solid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656 mm</a:t>
            </a:r>
            <a:endParaRPr lang="en-US" i="0" dirty="0">
              <a:latin typeface="Calibri Light" panose="020F0302020204030204" pitchFamily="34" charset="0"/>
              <a:ea typeface="ＭＳ Ｐゴシック" pitchFamily="34" charset="-128"/>
            </a:endParaRPr>
          </a:p>
        </p:txBody>
      </p:sp>
      <p:sp>
        <p:nvSpPr>
          <p:cNvPr id="44" name="Rectangle 43"/>
          <p:cNvSpPr/>
          <p:nvPr/>
        </p:nvSpPr>
        <p:spPr bwMode="auto">
          <a:xfrm>
            <a:off x="35496" y="1340768"/>
            <a:ext cx="9001000" cy="216024"/>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 name="Rectangle 44"/>
          <p:cNvSpPr/>
          <p:nvPr/>
        </p:nvSpPr>
        <p:spPr bwMode="auto">
          <a:xfrm>
            <a:off x="4354835" y="1259751"/>
            <a:ext cx="207640" cy="372006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62571784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actual coil of the LHC main dipoles (one aperture), showing the position of the superconducting cables</a:t>
            </a:r>
            <a:endParaRPr lang="en-US" sz="2800" b="0" i="0" kern="0" dirty="0" smtClean="0">
              <a:solidFill>
                <a:srgbClr val="0033CC"/>
              </a:solidFill>
              <a:latin typeface="Calibri Light" panose="020F0302020204030204" pitchFamily="34" charset="0"/>
            </a:endParaRPr>
          </a:p>
        </p:txBody>
      </p:sp>
      <p:pic>
        <p:nvPicPr>
          <p:cNvPr id="3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1479268"/>
            <a:ext cx="3602038" cy="3465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4" name="Rectangle 18"/>
          <p:cNvSpPr>
            <a:spLocks noChangeArrowheads="1"/>
          </p:cNvSpPr>
          <p:nvPr/>
        </p:nvSpPr>
        <p:spPr bwMode="auto">
          <a:xfrm>
            <a:off x="3654326" y="3100898"/>
            <a:ext cx="1498600" cy="400110"/>
          </a:xfrm>
          <a:prstGeom prst="rect">
            <a:avLst/>
          </a:prstGeom>
          <a:solidFill>
            <a:srgbClr val="FFFFFF"/>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nchor="ctr">
            <a:spAutoFit/>
          </a:bodyPr>
          <a:lstStyle/>
          <a:p>
            <a:pP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Magnet bore</a:t>
            </a:r>
          </a:p>
        </p:txBody>
      </p:sp>
      <p:grpSp>
        <p:nvGrpSpPr>
          <p:cNvPr id="35" name="Group 36"/>
          <p:cNvGrpSpPr>
            <a:grpSpLocks/>
          </p:cNvGrpSpPr>
          <p:nvPr/>
        </p:nvGrpSpPr>
        <p:grpSpPr bwMode="auto">
          <a:xfrm>
            <a:off x="3257451" y="4409793"/>
            <a:ext cx="3336925" cy="1654175"/>
            <a:chOff x="710" y="3094"/>
            <a:chExt cx="2102" cy="1042"/>
          </a:xfrm>
        </p:grpSpPr>
        <p:pic>
          <p:nvPicPr>
            <p:cNvPr id="3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2" y="3888"/>
              <a:ext cx="1680" cy="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7" name="Group 20"/>
            <p:cNvGrpSpPr>
              <a:grpSpLocks/>
            </p:cNvGrpSpPr>
            <p:nvPr/>
          </p:nvGrpSpPr>
          <p:grpSpPr bwMode="auto">
            <a:xfrm>
              <a:off x="710" y="3094"/>
              <a:ext cx="1804" cy="710"/>
              <a:chOff x="710" y="3094"/>
              <a:chExt cx="1804" cy="710"/>
            </a:xfrm>
          </p:grpSpPr>
          <p:sp>
            <p:nvSpPr>
              <p:cNvPr id="38" name="AutoShape 5"/>
              <p:cNvSpPr>
                <a:spLocks/>
              </p:cNvSpPr>
              <p:nvPr/>
            </p:nvSpPr>
            <p:spPr bwMode="auto">
              <a:xfrm>
                <a:off x="940" y="3552"/>
                <a:ext cx="1574" cy="252"/>
              </a:xfrm>
              <a:prstGeom prst="accentCallout2">
                <a:avLst>
                  <a:gd name="adj1" fmla="val 24491"/>
                  <a:gd name="adj2" fmla="val -2356"/>
                  <a:gd name="adj3" fmla="val 24491"/>
                  <a:gd name="adj4" fmla="val -3634"/>
                  <a:gd name="adj5" fmla="val -101699"/>
                  <a:gd name="adj6" fmla="val -8250"/>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i="0" kern="0" dirty="0">
                    <a:solidFill>
                      <a:srgbClr val="000000"/>
                    </a:solidFill>
                    <a:latin typeface="Calibri Light" panose="020F0302020204030204" pitchFamily="34" charset="0"/>
                    <a:ea typeface="ＭＳ Ｐゴシック" charset="0"/>
                  </a:rPr>
                  <a:t>Superconducting cable</a:t>
                </a:r>
              </a:p>
            </p:txBody>
          </p:sp>
          <p:sp>
            <p:nvSpPr>
              <p:cNvPr id="39" name="Freeform 19"/>
              <p:cNvSpPr>
                <a:spLocks/>
              </p:cNvSpPr>
              <p:nvPr/>
            </p:nvSpPr>
            <p:spPr bwMode="auto">
              <a:xfrm>
                <a:off x="710" y="3094"/>
                <a:ext cx="230" cy="202"/>
              </a:xfrm>
              <a:custGeom>
                <a:avLst/>
                <a:gdLst>
                  <a:gd name="T0" fmla="*/ 216 w 230"/>
                  <a:gd name="T1" fmla="*/ 0 h 202"/>
                  <a:gd name="T2" fmla="*/ 0 w 230"/>
                  <a:gd name="T3" fmla="*/ 178 h 202"/>
                  <a:gd name="T4" fmla="*/ 24 w 230"/>
                  <a:gd name="T5" fmla="*/ 202 h 202"/>
                  <a:gd name="T6" fmla="*/ 230 w 230"/>
                  <a:gd name="T7" fmla="*/ 18 h 202"/>
                  <a:gd name="T8" fmla="*/ 216 w 230"/>
                  <a:gd name="T9" fmla="*/ 0 h 202"/>
                </a:gdLst>
                <a:ahLst/>
                <a:cxnLst>
                  <a:cxn ang="0">
                    <a:pos x="T0" y="T1"/>
                  </a:cxn>
                  <a:cxn ang="0">
                    <a:pos x="T2" y="T3"/>
                  </a:cxn>
                  <a:cxn ang="0">
                    <a:pos x="T4" y="T5"/>
                  </a:cxn>
                  <a:cxn ang="0">
                    <a:pos x="T6" y="T7"/>
                  </a:cxn>
                  <a:cxn ang="0">
                    <a:pos x="T8" y="T9"/>
                  </a:cxn>
                </a:cxnLst>
                <a:rect l="0" t="0" r="r" b="b"/>
                <a:pathLst>
                  <a:path w="230" h="202">
                    <a:moveTo>
                      <a:pt x="216" y="0"/>
                    </a:moveTo>
                    <a:lnTo>
                      <a:pt x="0" y="178"/>
                    </a:lnTo>
                    <a:lnTo>
                      <a:pt x="24" y="202"/>
                    </a:lnTo>
                    <a:lnTo>
                      <a:pt x="230" y="18"/>
                    </a:lnTo>
                    <a:lnTo>
                      <a:pt x="216" y="0"/>
                    </a:lnTo>
                    <a:close/>
                  </a:path>
                </a:pathLst>
              </a:custGeom>
              <a:solidFill>
                <a:srgbClr val="FF0000"/>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grpSp>
      <p:sp>
        <p:nvSpPr>
          <p:cNvPr id="41" name="Freeform 21"/>
          <p:cNvSpPr>
            <a:spLocks/>
          </p:cNvSpPr>
          <p:nvPr/>
        </p:nvSpPr>
        <p:spPr bwMode="auto">
          <a:xfrm>
            <a:off x="5152926" y="3019143"/>
            <a:ext cx="492125" cy="323850"/>
          </a:xfrm>
          <a:custGeom>
            <a:avLst/>
            <a:gdLst>
              <a:gd name="T0" fmla="*/ 0 w 310"/>
              <a:gd name="T1" fmla="*/ 22 h 204"/>
              <a:gd name="T2" fmla="*/ 30 w 310"/>
              <a:gd name="T3" fmla="*/ 204 h 204"/>
              <a:gd name="T4" fmla="*/ 310 w 310"/>
              <a:gd name="T5" fmla="*/ 204 h 204"/>
              <a:gd name="T6" fmla="*/ 280 w 310"/>
              <a:gd name="T7" fmla="*/ 0 h 204"/>
              <a:gd name="T8" fmla="*/ 0 w 310"/>
              <a:gd name="T9" fmla="*/ 22 h 204"/>
            </a:gdLst>
            <a:ahLst/>
            <a:cxnLst>
              <a:cxn ang="0">
                <a:pos x="T0" y="T1"/>
              </a:cxn>
              <a:cxn ang="0">
                <a:pos x="T2" y="T3"/>
              </a:cxn>
              <a:cxn ang="0">
                <a:pos x="T4" y="T5"/>
              </a:cxn>
              <a:cxn ang="0">
                <a:pos x="T6" y="T7"/>
              </a:cxn>
              <a:cxn ang="0">
                <a:pos x="T8" y="T9"/>
              </a:cxn>
            </a:cxnLst>
            <a:rect l="0" t="0" r="r" b="b"/>
            <a:pathLst>
              <a:path w="310" h="204">
                <a:moveTo>
                  <a:pt x="0" y="22"/>
                </a:moveTo>
                <a:lnTo>
                  <a:pt x="30" y="204"/>
                </a:lnTo>
                <a:lnTo>
                  <a:pt x="310" y="204"/>
                </a:lnTo>
                <a:lnTo>
                  <a:pt x="280" y="0"/>
                </a:lnTo>
                <a:lnTo>
                  <a:pt x="0" y="22"/>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2" name="Freeform 22"/>
          <p:cNvSpPr>
            <a:spLocks/>
          </p:cNvSpPr>
          <p:nvPr/>
        </p:nvSpPr>
        <p:spPr bwMode="auto">
          <a:xfrm>
            <a:off x="4984651" y="2565118"/>
            <a:ext cx="558800" cy="473075"/>
          </a:xfrm>
          <a:custGeom>
            <a:avLst/>
            <a:gdLst>
              <a:gd name="T0" fmla="*/ 0 w 352"/>
              <a:gd name="T1" fmla="*/ 138 h 298"/>
              <a:gd name="T2" fmla="*/ 96 w 352"/>
              <a:gd name="T3" fmla="*/ 298 h 298"/>
              <a:gd name="T4" fmla="*/ 352 w 352"/>
              <a:gd name="T5" fmla="*/ 182 h 298"/>
              <a:gd name="T6" fmla="*/ 250 w 352"/>
              <a:gd name="T7" fmla="*/ 0 h 298"/>
              <a:gd name="T8" fmla="*/ 0 w 352"/>
              <a:gd name="T9" fmla="*/ 138 h 298"/>
            </a:gdLst>
            <a:ahLst/>
            <a:cxnLst>
              <a:cxn ang="0">
                <a:pos x="T0" y="T1"/>
              </a:cxn>
              <a:cxn ang="0">
                <a:pos x="T2" y="T3"/>
              </a:cxn>
              <a:cxn ang="0">
                <a:pos x="T4" y="T5"/>
              </a:cxn>
              <a:cxn ang="0">
                <a:pos x="T6" y="T7"/>
              </a:cxn>
              <a:cxn ang="0">
                <a:pos x="T8" y="T9"/>
              </a:cxn>
            </a:cxnLst>
            <a:rect l="0" t="0" r="r" b="b"/>
            <a:pathLst>
              <a:path w="352" h="298">
                <a:moveTo>
                  <a:pt x="0" y="138"/>
                </a:moveTo>
                <a:lnTo>
                  <a:pt x="96" y="298"/>
                </a:lnTo>
                <a:lnTo>
                  <a:pt x="352" y="182"/>
                </a:lnTo>
                <a:lnTo>
                  <a:pt x="250" y="0"/>
                </a:lnTo>
                <a:lnTo>
                  <a:pt x="0" y="13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3" name="Freeform 23"/>
          <p:cNvSpPr>
            <a:spLocks/>
          </p:cNvSpPr>
          <p:nvPr/>
        </p:nvSpPr>
        <p:spPr bwMode="auto">
          <a:xfrm>
            <a:off x="4790976" y="2282543"/>
            <a:ext cx="428625" cy="463550"/>
          </a:xfrm>
          <a:custGeom>
            <a:avLst/>
            <a:gdLst>
              <a:gd name="T0" fmla="*/ 0 w 270"/>
              <a:gd name="T1" fmla="*/ 218 h 292"/>
              <a:gd name="T2" fmla="*/ 82 w 270"/>
              <a:gd name="T3" fmla="*/ 292 h 292"/>
              <a:gd name="T4" fmla="*/ 270 w 270"/>
              <a:gd name="T5" fmla="*/ 74 h 292"/>
              <a:gd name="T6" fmla="*/ 174 w 270"/>
              <a:gd name="T7" fmla="*/ 0 h 292"/>
              <a:gd name="T8" fmla="*/ 0 w 270"/>
              <a:gd name="T9" fmla="*/ 218 h 292"/>
            </a:gdLst>
            <a:ahLst/>
            <a:cxnLst>
              <a:cxn ang="0">
                <a:pos x="T0" y="T1"/>
              </a:cxn>
              <a:cxn ang="0">
                <a:pos x="T2" y="T3"/>
              </a:cxn>
              <a:cxn ang="0">
                <a:pos x="T4" y="T5"/>
              </a:cxn>
              <a:cxn ang="0">
                <a:pos x="T6" y="T7"/>
              </a:cxn>
              <a:cxn ang="0">
                <a:pos x="T8" y="T9"/>
              </a:cxn>
            </a:cxnLst>
            <a:rect l="0" t="0" r="r" b="b"/>
            <a:pathLst>
              <a:path w="270" h="292">
                <a:moveTo>
                  <a:pt x="0" y="218"/>
                </a:moveTo>
                <a:lnTo>
                  <a:pt x="82" y="292"/>
                </a:lnTo>
                <a:lnTo>
                  <a:pt x="270" y="74"/>
                </a:lnTo>
                <a:lnTo>
                  <a:pt x="174" y="0"/>
                </a:lnTo>
                <a:lnTo>
                  <a:pt x="0" y="21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4" name="Freeform 24"/>
          <p:cNvSpPr>
            <a:spLocks/>
          </p:cNvSpPr>
          <p:nvPr/>
        </p:nvSpPr>
        <p:spPr bwMode="auto">
          <a:xfrm>
            <a:off x="4587776" y="2130143"/>
            <a:ext cx="263525" cy="460375"/>
          </a:xfrm>
          <a:custGeom>
            <a:avLst/>
            <a:gdLst>
              <a:gd name="T0" fmla="*/ 0 w 166"/>
              <a:gd name="T1" fmla="*/ 268 h 290"/>
              <a:gd name="T2" fmla="*/ 64 w 166"/>
              <a:gd name="T3" fmla="*/ 290 h 290"/>
              <a:gd name="T4" fmla="*/ 166 w 166"/>
              <a:gd name="T5" fmla="*/ 26 h 290"/>
              <a:gd name="T6" fmla="*/ 88 w 166"/>
              <a:gd name="T7" fmla="*/ 0 h 290"/>
              <a:gd name="T8" fmla="*/ 0 w 166"/>
              <a:gd name="T9" fmla="*/ 268 h 290"/>
            </a:gdLst>
            <a:ahLst/>
            <a:cxnLst>
              <a:cxn ang="0">
                <a:pos x="T0" y="T1"/>
              </a:cxn>
              <a:cxn ang="0">
                <a:pos x="T2" y="T3"/>
              </a:cxn>
              <a:cxn ang="0">
                <a:pos x="T4" y="T5"/>
              </a:cxn>
              <a:cxn ang="0">
                <a:pos x="T6" y="T7"/>
              </a:cxn>
              <a:cxn ang="0">
                <a:pos x="T8" y="T9"/>
              </a:cxn>
            </a:cxnLst>
            <a:rect l="0" t="0" r="r" b="b"/>
            <a:pathLst>
              <a:path w="166" h="290">
                <a:moveTo>
                  <a:pt x="0" y="268"/>
                </a:moveTo>
                <a:lnTo>
                  <a:pt x="64" y="290"/>
                </a:lnTo>
                <a:lnTo>
                  <a:pt x="166" y="26"/>
                </a:lnTo>
                <a:lnTo>
                  <a:pt x="88" y="0"/>
                </a:lnTo>
                <a:lnTo>
                  <a:pt x="0" y="26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5" name="Freeform 26"/>
          <p:cNvSpPr>
            <a:spLocks/>
          </p:cNvSpPr>
          <p:nvPr/>
        </p:nvSpPr>
        <p:spPr bwMode="auto">
          <a:xfrm>
            <a:off x="5594251" y="2847693"/>
            <a:ext cx="520700" cy="495300"/>
          </a:xfrm>
          <a:custGeom>
            <a:avLst/>
            <a:gdLst>
              <a:gd name="T0" fmla="*/ 0 w 328"/>
              <a:gd name="T1" fmla="*/ 46 h 312"/>
              <a:gd name="T2" fmla="*/ 34 w 328"/>
              <a:gd name="T3" fmla="*/ 180 h 312"/>
              <a:gd name="T4" fmla="*/ 48 w 328"/>
              <a:gd name="T5" fmla="*/ 310 h 312"/>
              <a:gd name="T6" fmla="*/ 328 w 328"/>
              <a:gd name="T7" fmla="*/ 312 h 312"/>
              <a:gd name="T8" fmla="*/ 318 w 328"/>
              <a:gd name="T9" fmla="*/ 174 h 312"/>
              <a:gd name="T10" fmla="*/ 280 w 328"/>
              <a:gd name="T11" fmla="*/ 0 h 312"/>
              <a:gd name="T12" fmla="*/ 0 w 328"/>
              <a:gd name="T13" fmla="*/ 46 h 312"/>
            </a:gdLst>
            <a:ahLst/>
            <a:cxnLst>
              <a:cxn ang="0">
                <a:pos x="T0" y="T1"/>
              </a:cxn>
              <a:cxn ang="0">
                <a:pos x="T2" y="T3"/>
              </a:cxn>
              <a:cxn ang="0">
                <a:pos x="T4" y="T5"/>
              </a:cxn>
              <a:cxn ang="0">
                <a:pos x="T6" y="T7"/>
              </a:cxn>
              <a:cxn ang="0">
                <a:pos x="T8" y="T9"/>
              </a:cxn>
              <a:cxn ang="0">
                <a:pos x="T10" y="T11"/>
              </a:cxn>
              <a:cxn ang="0">
                <a:pos x="T12" y="T13"/>
              </a:cxn>
            </a:cxnLst>
            <a:rect l="0" t="0" r="r" b="b"/>
            <a:pathLst>
              <a:path w="328" h="312">
                <a:moveTo>
                  <a:pt x="0" y="46"/>
                </a:moveTo>
                <a:lnTo>
                  <a:pt x="34" y="180"/>
                </a:lnTo>
                <a:lnTo>
                  <a:pt x="48" y="310"/>
                </a:lnTo>
                <a:lnTo>
                  <a:pt x="328" y="312"/>
                </a:lnTo>
                <a:lnTo>
                  <a:pt x="318" y="174"/>
                </a:lnTo>
                <a:lnTo>
                  <a:pt x="280" y="0"/>
                </a:lnTo>
                <a:lnTo>
                  <a:pt x="0" y="46"/>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6" name="Freeform 28"/>
          <p:cNvSpPr>
            <a:spLocks/>
          </p:cNvSpPr>
          <p:nvPr/>
        </p:nvSpPr>
        <p:spPr bwMode="auto">
          <a:xfrm>
            <a:off x="5105301" y="1980918"/>
            <a:ext cx="866775" cy="873125"/>
          </a:xfrm>
          <a:custGeom>
            <a:avLst/>
            <a:gdLst>
              <a:gd name="T0" fmla="*/ 292 w 546"/>
              <a:gd name="T1" fmla="*/ 550 h 550"/>
              <a:gd name="T2" fmla="*/ 546 w 546"/>
              <a:gd name="T3" fmla="*/ 430 h 550"/>
              <a:gd name="T4" fmla="*/ 446 w 546"/>
              <a:gd name="T5" fmla="*/ 246 h 550"/>
              <a:gd name="T6" fmla="*/ 314 w 546"/>
              <a:gd name="T7" fmla="*/ 90 h 550"/>
              <a:gd name="T8" fmla="*/ 214 w 546"/>
              <a:gd name="T9" fmla="*/ 0 h 550"/>
              <a:gd name="T10" fmla="*/ 0 w 546"/>
              <a:gd name="T11" fmla="*/ 182 h 550"/>
              <a:gd name="T12" fmla="*/ 112 w 546"/>
              <a:gd name="T13" fmla="*/ 284 h 550"/>
              <a:gd name="T14" fmla="*/ 216 w 546"/>
              <a:gd name="T15" fmla="*/ 410 h 550"/>
              <a:gd name="T16" fmla="*/ 292 w 546"/>
              <a:gd name="T17" fmla="*/ 55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550">
                <a:moveTo>
                  <a:pt x="292" y="550"/>
                </a:moveTo>
                <a:lnTo>
                  <a:pt x="546" y="430"/>
                </a:lnTo>
                <a:lnTo>
                  <a:pt x="446" y="246"/>
                </a:lnTo>
                <a:lnTo>
                  <a:pt x="314" y="90"/>
                </a:lnTo>
                <a:lnTo>
                  <a:pt x="214" y="0"/>
                </a:lnTo>
                <a:lnTo>
                  <a:pt x="0" y="182"/>
                </a:lnTo>
                <a:lnTo>
                  <a:pt x="112" y="284"/>
                </a:lnTo>
                <a:lnTo>
                  <a:pt x="216" y="410"/>
                </a:lnTo>
                <a:lnTo>
                  <a:pt x="292" y="550"/>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7" name="AutoShape 8"/>
          <p:cNvSpPr>
            <a:spLocks/>
          </p:cNvSpPr>
          <p:nvPr/>
        </p:nvSpPr>
        <p:spPr bwMode="auto">
          <a:xfrm>
            <a:off x="6372200" y="2049181"/>
            <a:ext cx="1403350" cy="400050"/>
          </a:xfrm>
          <a:prstGeom prst="accentCallout2">
            <a:avLst>
              <a:gd name="adj1" fmla="val 13741"/>
              <a:gd name="adj2" fmla="val -5431"/>
              <a:gd name="adj3" fmla="val 13741"/>
              <a:gd name="adj4" fmla="val -22060"/>
              <a:gd name="adj5" fmla="val 82824"/>
              <a:gd name="adj6" fmla="val -72398"/>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rPr>
              <a:t>Coil blocks</a:t>
            </a:r>
          </a:p>
        </p:txBody>
      </p:sp>
      <p:grpSp>
        <p:nvGrpSpPr>
          <p:cNvPr id="49" name="Group 34"/>
          <p:cNvGrpSpPr>
            <a:grpSpLocks/>
          </p:cNvGrpSpPr>
          <p:nvPr/>
        </p:nvGrpSpPr>
        <p:grpSpPr bwMode="auto">
          <a:xfrm>
            <a:off x="4683026" y="3644622"/>
            <a:ext cx="1352550" cy="882651"/>
            <a:chOff x="1608" y="2612"/>
            <a:chExt cx="852" cy="556"/>
          </a:xfrm>
        </p:grpSpPr>
        <p:sp>
          <p:nvSpPr>
            <p:cNvPr id="51" name="Freeform 30"/>
            <p:cNvSpPr>
              <a:spLocks/>
            </p:cNvSpPr>
            <p:nvPr/>
          </p:nvSpPr>
          <p:spPr bwMode="auto">
            <a:xfrm>
              <a:off x="1896" y="2612"/>
              <a:ext cx="286" cy="128"/>
            </a:xfrm>
            <a:custGeom>
              <a:avLst/>
              <a:gdLst>
                <a:gd name="T0" fmla="*/ 6 w 286"/>
                <a:gd name="T1" fmla="*/ 0 h 128"/>
                <a:gd name="T2" fmla="*/ 0 w 286"/>
                <a:gd name="T3" fmla="*/ 14 h 128"/>
                <a:gd name="T4" fmla="*/ 254 w 286"/>
                <a:gd name="T5" fmla="*/ 128 h 128"/>
                <a:gd name="T6" fmla="*/ 286 w 286"/>
                <a:gd name="T7" fmla="*/ 30 h 128"/>
                <a:gd name="T8" fmla="*/ 6 w 286"/>
                <a:gd name="T9" fmla="*/ 0 h 128"/>
              </a:gdLst>
              <a:ahLst/>
              <a:cxnLst>
                <a:cxn ang="0">
                  <a:pos x="T0" y="T1"/>
                </a:cxn>
                <a:cxn ang="0">
                  <a:pos x="T2" y="T3"/>
                </a:cxn>
                <a:cxn ang="0">
                  <a:pos x="T4" y="T5"/>
                </a:cxn>
                <a:cxn ang="0">
                  <a:pos x="T6" y="T7"/>
                </a:cxn>
                <a:cxn ang="0">
                  <a:pos x="T8" y="T9"/>
                </a:cxn>
              </a:cxnLst>
              <a:rect l="0" t="0" r="r" b="b"/>
              <a:pathLst>
                <a:path w="286" h="128">
                  <a:moveTo>
                    <a:pt x="6" y="0"/>
                  </a:moveTo>
                  <a:lnTo>
                    <a:pt x="0" y="14"/>
                  </a:lnTo>
                  <a:lnTo>
                    <a:pt x="254" y="128"/>
                  </a:lnTo>
                  <a:lnTo>
                    <a:pt x="286" y="30"/>
                  </a:lnTo>
                  <a:lnTo>
                    <a:pt x="6"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Freeform 31"/>
            <p:cNvSpPr>
              <a:spLocks/>
            </p:cNvSpPr>
            <p:nvPr/>
          </p:nvSpPr>
          <p:spPr bwMode="auto">
            <a:xfrm>
              <a:off x="1758" y="2780"/>
              <a:ext cx="286" cy="242"/>
            </a:xfrm>
            <a:custGeom>
              <a:avLst/>
              <a:gdLst>
                <a:gd name="T0" fmla="*/ 42 w 286"/>
                <a:gd name="T1" fmla="*/ 0 h 242"/>
                <a:gd name="T2" fmla="*/ 0 w 286"/>
                <a:gd name="T3" fmla="*/ 32 h 242"/>
                <a:gd name="T4" fmla="*/ 190 w 286"/>
                <a:gd name="T5" fmla="*/ 242 h 242"/>
                <a:gd name="T6" fmla="*/ 286 w 286"/>
                <a:gd name="T7" fmla="*/ 142 h 242"/>
                <a:gd name="T8" fmla="*/ 42 w 286"/>
                <a:gd name="T9" fmla="*/ 0 h 242"/>
              </a:gdLst>
              <a:ahLst/>
              <a:cxnLst>
                <a:cxn ang="0">
                  <a:pos x="T0" y="T1"/>
                </a:cxn>
                <a:cxn ang="0">
                  <a:pos x="T2" y="T3"/>
                </a:cxn>
                <a:cxn ang="0">
                  <a:pos x="T4" y="T5"/>
                </a:cxn>
                <a:cxn ang="0">
                  <a:pos x="T6" y="T7"/>
                </a:cxn>
                <a:cxn ang="0">
                  <a:pos x="T8" y="T9"/>
                </a:cxn>
              </a:cxnLst>
              <a:rect l="0" t="0" r="r" b="b"/>
              <a:pathLst>
                <a:path w="286" h="242">
                  <a:moveTo>
                    <a:pt x="42" y="0"/>
                  </a:moveTo>
                  <a:lnTo>
                    <a:pt x="0" y="32"/>
                  </a:lnTo>
                  <a:lnTo>
                    <a:pt x="190" y="242"/>
                  </a:lnTo>
                  <a:lnTo>
                    <a:pt x="286" y="142"/>
                  </a:lnTo>
                  <a:lnTo>
                    <a:pt x="42"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3" name="Freeform 32"/>
            <p:cNvSpPr>
              <a:spLocks/>
            </p:cNvSpPr>
            <p:nvPr/>
          </p:nvSpPr>
          <p:spPr bwMode="auto">
            <a:xfrm>
              <a:off x="1608" y="2880"/>
              <a:ext cx="242" cy="288"/>
            </a:xfrm>
            <a:custGeom>
              <a:avLst/>
              <a:gdLst>
                <a:gd name="T0" fmla="*/ 68 w 242"/>
                <a:gd name="T1" fmla="*/ 0 h 288"/>
                <a:gd name="T2" fmla="*/ 0 w 242"/>
                <a:gd name="T3" fmla="*/ 32 h 288"/>
                <a:gd name="T4" fmla="*/ 108 w 242"/>
                <a:gd name="T5" fmla="*/ 288 h 288"/>
                <a:gd name="T6" fmla="*/ 242 w 242"/>
                <a:gd name="T7" fmla="*/ 218 h 288"/>
                <a:gd name="T8" fmla="*/ 68 w 242"/>
                <a:gd name="T9" fmla="*/ 0 h 288"/>
              </a:gdLst>
              <a:ahLst/>
              <a:cxnLst>
                <a:cxn ang="0">
                  <a:pos x="T0" y="T1"/>
                </a:cxn>
                <a:cxn ang="0">
                  <a:pos x="T2" y="T3"/>
                </a:cxn>
                <a:cxn ang="0">
                  <a:pos x="T4" y="T5"/>
                </a:cxn>
                <a:cxn ang="0">
                  <a:pos x="T6" y="T7"/>
                </a:cxn>
                <a:cxn ang="0">
                  <a:pos x="T8" y="T9"/>
                </a:cxn>
              </a:cxnLst>
              <a:rect l="0" t="0" r="r" b="b"/>
              <a:pathLst>
                <a:path w="242" h="288">
                  <a:moveTo>
                    <a:pt x="68" y="0"/>
                  </a:moveTo>
                  <a:lnTo>
                    <a:pt x="0" y="32"/>
                  </a:lnTo>
                  <a:lnTo>
                    <a:pt x="108" y="288"/>
                  </a:lnTo>
                  <a:lnTo>
                    <a:pt x="242" y="218"/>
                  </a:lnTo>
                  <a:lnTo>
                    <a:pt x="68"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4" name="Freeform 33"/>
            <p:cNvSpPr>
              <a:spLocks/>
            </p:cNvSpPr>
            <p:nvPr/>
          </p:nvSpPr>
          <p:spPr bwMode="auto">
            <a:xfrm>
              <a:off x="2170" y="2694"/>
              <a:ext cx="290" cy="164"/>
            </a:xfrm>
            <a:custGeom>
              <a:avLst/>
              <a:gdLst>
                <a:gd name="T0" fmla="*/ 14 w 290"/>
                <a:gd name="T1" fmla="*/ 0 h 164"/>
                <a:gd name="T2" fmla="*/ 0 w 290"/>
                <a:gd name="T3" fmla="*/ 38 h 164"/>
                <a:gd name="T4" fmla="*/ 252 w 290"/>
                <a:gd name="T5" fmla="*/ 164 h 164"/>
                <a:gd name="T6" fmla="*/ 290 w 290"/>
                <a:gd name="T7" fmla="*/ 44 h 164"/>
                <a:gd name="T8" fmla="*/ 14 w 290"/>
                <a:gd name="T9" fmla="*/ 0 h 164"/>
              </a:gdLst>
              <a:ahLst/>
              <a:cxnLst>
                <a:cxn ang="0">
                  <a:pos x="T0" y="T1"/>
                </a:cxn>
                <a:cxn ang="0">
                  <a:pos x="T2" y="T3"/>
                </a:cxn>
                <a:cxn ang="0">
                  <a:pos x="T4" y="T5"/>
                </a:cxn>
                <a:cxn ang="0">
                  <a:pos x="T6" y="T7"/>
                </a:cxn>
                <a:cxn ang="0">
                  <a:pos x="T8" y="T9"/>
                </a:cxn>
              </a:cxnLst>
              <a:rect l="0" t="0" r="r" b="b"/>
              <a:pathLst>
                <a:path w="290" h="164">
                  <a:moveTo>
                    <a:pt x="14" y="0"/>
                  </a:moveTo>
                  <a:lnTo>
                    <a:pt x="0" y="38"/>
                  </a:lnTo>
                  <a:lnTo>
                    <a:pt x="252" y="164"/>
                  </a:lnTo>
                  <a:lnTo>
                    <a:pt x="290" y="44"/>
                  </a:lnTo>
                  <a:lnTo>
                    <a:pt x="14"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sp>
        <p:nvSpPr>
          <p:cNvPr id="50" name="AutoShape 7"/>
          <p:cNvSpPr>
            <a:spLocks/>
          </p:cNvSpPr>
          <p:nvPr/>
        </p:nvSpPr>
        <p:spPr bwMode="auto">
          <a:xfrm>
            <a:off x="6448400" y="4485998"/>
            <a:ext cx="965200" cy="400050"/>
          </a:xfrm>
          <a:prstGeom prst="accentCallout2">
            <a:avLst>
              <a:gd name="adj1" fmla="val 24491"/>
              <a:gd name="adj2" fmla="val -6153"/>
              <a:gd name="adj3" fmla="val 24491"/>
              <a:gd name="adj4" fmla="val -25255"/>
              <a:gd name="adj5" fmla="val -161565"/>
              <a:gd name="adj6" fmla="val -80639"/>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spAutoFit/>
          </a:bodyPr>
          <a:lstStyle/>
          <a:p>
            <a:pP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Spacers</a:t>
            </a:r>
          </a:p>
        </p:txBody>
      </p:sp>
      <p:sp>
        <p:nvSpPr>
          <p:cNvPr id="3" name="Rectangle 2"/>
          <p:cNvSpPr/>
          <p:nvPr/>
        </p:nvSpPr>
        <p:spPr bwMode="auto">
          <a:xfrm>
            <a:off x="2411760" y="1412776"/>
            <a:ext cx="1728192"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3625363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i="0" kern="0" dirty="0" smtClean="0">
                <a:solidFill>
                  <a:srgbClr val="0033CC"/>
                </a:solidFill>
                <a:latin typeface="Calibri Light" panose="020F0302020204030204" pitchFamily="34" charset="0"/>
              </a:rPr>
              <a:t>Around the coils, iron is used to </a:t>
            </a:r>
            <a:r>
              <a:rPr lang="en-GB" sz="2800" i="0" kern="0" dirty="0">
                <a:solidFill>
                  <a:srgbClr val="0033CC"/>
                </a:solidFill>
                <a:latin typeface="Calibri Light" panose="020F0302020204030204" pitchFamily="34" charset="0"/>
              </a:rPr>
              <a:t>close the magnetic circuit</a:t>
            </a:r>
          </a:p>
        </p:txBody>
      </p:sp>
      <p:pic>
        <p:nvPicPr>
          <p:cNvPr id="27" name="Picture 26" descr="Screen shot 2011-12-05 at 10.49.4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5790" y="1609220"/>
            <a:ext cx="5442554" cy="4340060"/>
          </a:xfrm>
          <a:prstGeom prst="rect">
            <a:avLst/>
          </a:prstGeom>
        </p:spPr>
      </p:pic>
      <p:sp>
        <p:nvSpPr>
          <p:cNvPr id="30" name="AutoShape 8"/>
          <p:cNvSpPr>
            <a:spLocks/>
          </p:cNvSpPr>
          <p:nvPr/>
        </p:nvSpPr>
        <p:spPr bwMode="auto">
          <a:xfrm>
            <a:off x="482565" y="2617332"/>
            <a:ext cx="2057400" cy="762000"/>
          </a:xfrm>
          <a:prstGeom prst="accentCallout2">
            <a:avLst>
              <a:gd name="adj1" fmla="val 15000"/>
              <a:gd name="adj2" fmla="val 103704"/>
              <a:gd name="adj3" fmla="val 15000"/>
              <a:gd name="adj4" fmla="val 144986"/>
              <a:gd name="adj5" fmla="val 71543"/>
              <a:gd name="adj6" fmla="val 165934"/>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gap between coil and yoke</a:t>
            </a:r>
          </a:p>
        </p:txBody>
      </p:sp>
      <p:sp>
        <p:nvSpPr>
          <p:cNvPr id="31" name="AutoShape 8"/>
          <p:cNvSpPr>
            <a:spLocks/>
          </p:cNvSpPr>
          <p:nvPr/>
        </p:nvSpPr>
        <p:spPr bwMode="auto">
          <a:xfrm>
            <a:off x="1742197" y="5137612"/>
            <a:ext cx="831446" cy="576064"/>
          </a:xfrm>
          <a:prstGeom prst="accentCallout2">
            <a:avLst>
              <a:gd name="adj1" fmla="val 15000"/>
              <a:gd name="adj2" fmla="val 103704"/>
              <a:gd name="adj3" fmla="val 15000"/>
              <a:gd name="adj4" fmla="val 144986"/>
              <a:gd name="adj5" fmla="val -204010"/>
              <a:gd name="adj6" fmla="val 249376"/>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lgn="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coil</a:t>
            </a:r>
          </a:p>
        </p:txBody>
      </p:sp>
      <p:grpSp>
        <p:nvGrpSpPr>
          <p:cNvPr id="35" name="Group 34"/>
          <p:cNvGrpSpPr/>
          <p:nvPr/>
        </p:nvGrpSpPr>
        <p:grpSpPr>
          <a:xfrm>
            <a:off x="3456969" y="3248718"/>
            <a:ext cx="1185332" cy="1071032"/>
            <a:chOff x="3009900" y="2980266"/>
            <a:chExt cx="1185332" cy="1071032"/>
          </a:xfrm>
        </p:grpSpPr>
        <p:grpSp>
          <p:nvGrpSpPr>
            <p:cNvPr id="36" name="Group 35"/>
            <p:cNvGrpSpPr/>
            <p:nvPr/>
          </p:nvGrpSpPr>
          <p:grpSpPr>
            <a:xfrm>
              <a:off x="3009900" y="2980266"/>
              <a:ext cx="1181100" cy="1071032"/>
              <a:chOff x="3009900" y="2980267"/>
              <a:chExt cx="1181100" cy="1071032"/>
            </a:xfrm>
          </p:grpSpPr>
          <p:sp>
            <p:nvSpPr>
              <p:cNvPr id="40" name="Block Arc 39"/>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41" name="Block Arc 40"/>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nvGrpSpPr>
            <p:cNvPr id="37" name="Group 36"/>
            <p:cNvGrpSpPr/>
            <p:nvPr/>
          </p:nvGrpSpPr>
          <p:grpSpPr>
            <a:xfrm flipH="1">
              <a:off x="3014132" y="2980266"/>
              <a:ext cx="1181100" cy="1071032"/>
              <a:chOff x="3009900" y="2980267"/>
              <a:chExt cx="1181100" cy="1071032"/>
            </a:xfrm>
          </p:grpSpPr>
          <p:sp>
            <p:nvSpPr>
              <p:cNvPr id="38" name="Block Arc 37"/>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39" name="Block Arc 38"/>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grpSp>
        <p:nvGrpSpPr>
          <p:cNvPr id="42" name="Group 41"/>
          <p:cNvGrpSpPr/>
          <p:nvPr/>
        </p:nvGrpSpPr>
        <p:grpSpPr>
          <a:xfrm>
            <a:off x="5260371" y="3236018"/>
            <a:ext cx="1185332" cy="1071032"/>
            <a:chOff x="3009900" y="2980266"/>
            <a:chExt cx="1185332" cy="1071032"/>
          </a:xfrm>
        </p:grpSpPr>
        <p:grpSp>
          <p:nvGrpSpPr>
            <p:cNvPr id="43" name="Group 42"/>
            <p:cNvGrpSpPr/>
            <p:nvPr/>
          </p:nvGrpSpPr>
          <p:grpSpPr>
            <a:xfrm>
              <a:off x="3009900" y="2980266"/>
              <a:ext cx="1181100" cy="1071032"/>
              <a:chOff x="3009900" y="2980267"/>
              <a:chExt cx="1181100" cy="1071032"/>
            </a:xfrm>
          </p:grpSpPr>
          <p:sp>
            <p:nvSpPr>
              <p:cNvPr id="47" name="Block Arc 46"/>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48" name="Block Arc 47"/>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nvGrpSpPr>
            <p:cNvPr id="44" name="Group 43"/>
            <p:cNvGrpSpPr/>
            <p:nvPr/>
          </p:nvGrpSpPr>
          <p:grpSpPr>
            <a:xfrm flipH="1">
              <a:off x="3014132" y="2980266"/>
              <a:ext cx="1181100" cy="1071032"/>
              <a:chOff x="3009900" y="2980267"/>
              <a:chExt cx="1181100" cy="1071032"/>
            </a:xfrm>
          </p:grpSpPr>
          <p:sp>
            <p:nvSpPr>
              <p:cNvPr id="45" name="Block Arc 44"/>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46" name="Block Arc 45"/>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spTree>
    <p:extLst>
      <p:ext uri="{BB962C8B-B14F-4D97-AF65-F5344CB8AC3E}">
        <p14:creationId xmlns:p14="http://schemas.microsoft.com/office/powerpoint/2010/main" val="32573846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allowable current density is high – </a:t>
            </a:r>
            <a:r>
              <a:rPr lang="en-US" sz="2800" i="0" kern="0" dirty="0">
                <a:solidFill>
                  <a:srgbClr val="0033CC"/>
                </a:solidFill>
                <a:latin typeface="Calibri Light" panose="020F0302020204030204" pitchFamily="34" charset="0"/>
              </a:rPr>
              <a:t>though finite – and </a:t>
            </a:r>
            <a:r>
              <a:rPr lang="en-US" sz="2800" i="0" kern="0" dirty="0" smtClean="0">
                <a:solidFill>
                  <a:srgbClr val="0033CC"/>
                </a:solidFill>
                <a:latin typeface="Calibri Light" panose="020F0302020204030204" pitchFamily="34" charset="0"/>
              </a:rPr>
              <a:t>it depends on the temperature and the field</a:t>
            </a:r>
            <a:endParaRPr lang="en-US" sz="2800" b="0" i="0" kern="0" dirty="0" smtClean="0">
              <a:solidFill>
                <a:srgbClr val="0033CC"/>
              </a:solidFill>
              <a:latin typeface="Calibri Light" panose="020F0302020204030204" pitchFamily="34" charset="0"/>
            </a:endParaRPr>
          </a:p>
        </p:txBody>
      </p:sp>
      <p:grpSp>
        <p:nvGrpSpPr>
          <p:cNvPr id="41" name="Group 3"/>
          <p:cNvGrpSpPr>
            <a:grpSpLocks noChangeAspect="1"/>
          </p:cNvGrpSpPr>
          <p:nvPr/>
        </p:nvGrpSpPr>
        <p:grpSpPr bwMode="auto">
          <a:xfrm>
            <a:off x="2050617" y="1052736"/>
            <a:ext cx="6923806" cy="5777628"/>
            <a:chOff x="2208" y="70"/>
            <a:chExt cx="4591" cy="3831"/>
          </a:xfrm>
        </p:grpSpPr>
        <p:pic>
          <p:nvPicPr>
            <p:cNvPr id="42" name="Picture 4" descr="Jcmatlab"/>
            <p:cNvPicPr>
              <a:picLocks noChangeAspect="1" noChangeArrowheads="1"/>
            </p:cNvPicPr>
            <p:nvPr/>
          </p:nvPicPr>
          <p:blipFill>
            <a:blip r:embed="rId3">
              <a:extLst>
                <a:ext uri="{28A0092B-C50C-407E-A947-70E740481C1C}">
                  <a14:useLocalDpi xmlns:a14="http://schemas.microsoft.com/office/drawing/2010/main" val="0"/>
                </a:ext>
              </a:extLst>
            </a:blip>
            <a:srcRect b="7863"/>
            <a:stretch>
              <a:fillRect/>
            </a:stretch>
          </p:blipFill>
          <p:spPr bwMode="auto">
            <a:xfrm>
              <a:off x="2268" y="91"/>
              <a:ext cx="3184" cy="37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3" name="Rectangle 5"/>
            <p:cNvSpPr>
              <a:spLocks noChangeArrowheads="1"/>
            </p:cNvSpPr>
            <p:nvPr/>
          </p:nvSpPr>
          <p:spPr bwMode="auto">
            <a:xfrm>
              <a:off x="2558" y="2785"/>
              <a:ext cx="191"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4" name="Rectangle 6"/>
            <p:cNvSpPr>
              <a:spLocks noChangeArrowheads="1"/>
            </p:cNvSpPr>
            <p:nvPr/>
          </p:nvSpPr>
          <p:spPr bwMode="auto">
            <a:xfrm>
              <a:off x="2415" y="1908"/>
              <a:ext cx="334"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5" name="Rectangle 7"/>
            <p:cNvSpPr>
              <a:spLocks noChangeArrowheads="1"/>
            </p:cNvSpPr>
            <p:nvPr/>
          </p:nvSpPr>
          <p:spPr bwMode="auto">
            <a:xfrm>
              <a:off x="2362" y="1460"/>
              <a:ext cx="385" cy="17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6" name="Rectangle 8"/>
            <p:cNvSpPr>
              <a:spLocks noChangeArrowheads="1"/>
            </p:cNvSpPr>
            <p:nvPr/>
          </p:nvSpPr>
          <p:spPr bwMode="auto">
            <a:xfrm>
              <a:off x="2482" y="2341"/>
              <a:ext cx="272"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7" name="Rectangle 9"/>
            <p:cNvSpPr>
              <a:spLocks noChangeArrowheads="1"/>
            </p:cNvSpPr>
            <p:nvPr/>
          </p:nvSpPr>
          <p:spPr bwMode="auto">
            <a:xfrm rot="1116376">
              <a:off x="3130" y="3451"/>
              <a:ext cx="191" cy="17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8" name="Rectangle 10"/>
            <p:cNvSpPr>
              <a:spLocks noChangeArrowheads="1"/>
            </p:cNvSpPr>
            <p:nvPr/>
          </p:nvSpPr>
          <p:spPr bwMode="auto">
            <a:xfrm rot="18863245">
              <a:off x="4647" y="3318"/>
              <a:ext cx="191"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9" name="Line 11"/>
            <p:cNvSpPr>
              <a:spLocks noChangeShapeType="1"/>
            </p:cNvSpPr>
            <p:nvPr/>
          </p:nvSpPr>
          <p:spPr bwMode="auto">
            <a:xfrm>
              <a:off x="3523" y="2535"/>
              <a:ext cx="1747" cy="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a14="http://schemas.microsoft.com/office/drawing/2010/main" xmlns="">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0" name="Line 12"/>
            <p:cNvSpPr>
              <a:spLocks noChangeShapeType="1"/>
            </p:cNvSpPr>
            <p:nvPr/>
          </p:nvSpPr>
          <p:spPr bwMode="auto">
            <a:xfrm flipH="1">
              <a:off x="2586" y="2535"/>
              <a:ext cx="934" cy="96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a14="http://schemas.microsoft.com/office/drawing/2010/main" xmlns="">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1" name="Line 13"/>
            <p:cNvSpPr>
              <a:spLocks noChangeShapeType="1"/>
            </p:cNvSpPr>
            <p:nvPr/>
          </p:nvSpPr>
          <p:spPr bwMode="auto">
            <a:xfrm flipH="1" flipV="1">
              <a:off x="3521" y="102"/>
              <a:ext cx="0" cy="2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a14="http://schemas.microsoft.com/office/drawing/2010/main" xmlns="">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Rectangle 14"/>
            <p:cNvSpPr>
              <a:spLocks noChangeArrowheads="1"/>
            </p:cNvSpPr>
            <p:nvPr/>
          </p:nvSpPr>
          <p:spPr bwMode="auto">
            <a:xfrm>
              <a:off x="5097" y="2670"/>
              <a:ext cx="454"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B [T]</a:t>
              </a:r>
            </a:p>
          </p:txBody>
        </p:sp>
        <p:sp>
          <p:nvSpPr>
            <p:cNvPr id="53" name="Rectangle 15"/>
            <p:cNvSpPr>
              <a:spLocks noChangeArrowheads="1"/>
            </p:cNvSpPr>
            <p:nvPr/>
          </p:nvSpPr>
          <p:spPr bwMode="auto">
            <a:xfrm>
              <a:off x="2229" y="3141"/>
              <a:ext cx="454" cy="250"/>
            </a:xfrm>
            <a:prstGeom prst="rect">
              <a:avLst/>
            </a:prstGeom>
            <a:noFill/>
            <a:ln>
              <a:noFill/>
            </a:ln>
            <a:effectLst>
              <a:outerShdw blurRad="38100" dist="25399" dir="2700000" algn="ctr" rotWithShape="0">
                <a:srgbClr val="000000">
                  <a:alpha val="85999"/>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a:ln>
                    <a:noFill/>
                  </a:ln>
                  <a:solidFill>
                    <a:srgbClr val="000000"/>
                  </a:solidFill>
                  <a:effectLst/>
                  <a:uLnTx/>
                  <a:uFillTx/>
                  <a:latin typeface="Arial" charset="0"/>
                  <a:ea typeface="ＭＳ Ｐゴシック" charset="0"/>
                </a:rPr>
                <a:t>T [K]</a:t>
              </a:r>
            </a:p>
          </p:txBody>
        </p:sp>
        <p:sp>
          <p:nvSpPr>
            <p:cNvPr id="54" name="Rectangle 16"/>
            <p:cNvSpPr>
              <a:spLocks noChangeArrowheads="1"/>
            </p:cNvSpPr>
            <p:nvPr/>
          </p:nvSpPr>
          <p:spPr bwMode="auto">
            <a:xfrm>
              <a:off x="3503" y="70"/>
              <a:ext cx="857"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dirty="0" err="1">
                  <a:ln>
                    <a:noFill/>
                  </a:ln>
                  <a:solidFill>
                    <a:srgbClr val="000000"/>
                  </a:solidFill>
                  <a:effectLst/>
                  <a:uLnTx/>
                  <a:uFillTx/>
                  <a:latin typeface="Arial" charset="0"/>
                  <a:ea typeface="ＭＳ Ｐゴシック" charset="0"/>
                </a:rPr>
                <a:t>J</a:t>
              </a:r>
              <a:r>
                <a:rPr kumimoji="0" lang="en-US" sz="2000" b="0" i="0" u="none" strike="noStrike" kern="0" cap="none" spc="0" normalizeH="0" baseline="-25000" noProof="0" dirty="0" err="1">
                  <a:ln>
                    <a:noFill/>
                  </a:ln>
                  <a:solidFill>
                    <a:srgbClr val="000000"/>
                  </a:solidFill>
                  <a:effectLst/>
                  <a:uLnTx/>
                  <a:uFillTx/>
                  <a:latin typeface="Arial" charset="0"/>
                  <a:ea typeface="ＭＳ Ｐゴシック" charset="0"/>
                </a:rPr>
                <a:t>c</a:t>
              </a: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 [A/mm</a:t>
              </a:r>
              <a:r>
                <a:rPr kumimoji="0" lang="en-US" sz="2000" b="0" i="0" u="none" strike="noStrike" kern="0" cap="none" spc="0" normalizeH="0" baseline="30000" noProof="0" dirty="0">
                  <a:ln>
                    <a:noFill/>
                  </a:ln>
                  <a:solidFill>
                    <a:srgbClr val="000000"/>
                  </a:solidFill>
                  <a:effectLst/>
                  <a:uLnTx/>
                  <a:uFillTx/>
                  <a:latin typeface="Arial" charset="0"/>
                  <a:ea typeface="ＭＳ Ｐゴシック" charset="0"/>
                </a:rPr>
                <a:t>2</a:t>
              </a: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a:t>
              </a:r>
            </a:p>
          </p:txBody>
        </p:sp>
        <p:sp>
          <p:nvSpPr>
            <p:cNvPr id="55" name="Rectangle 17"/>
            <p:cNvSpPr>
              <a:spLocks noChangeArrowheads="1"/>
            </p:cNvSpPr>
            <p:nvPr/>
          </p:nvSpPr>
          <p:spPr bwMode="auto">
            <a:xfrm>
              <a:off x="3130" y="3416"/>
              <a:ext cx="187"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5</a:t>
              </a:r>
            </a:p>
          </p:txBody>
        </p:sp>
        <p:sp>
          <p:nvSpPr>
            <p:cNvPr id="56" name="Rectangle 18"/>
            <p:cNvSpPr>
              <a:spLocks noChangeArrowheads="1"/>
            </p:cNvSpPr>
            <p:nvPr/>
          </p:nvSpPr>
          <p:spPr bwMode="auto">
            <a:xfrm>
              <a:off x="4714" y="3254"/>
              <a:ext cx="187" cy="2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5</a:t>
              </a:r>
            </a:p>
          </p:txBody>
        </p:sp>
        <p:sp>
          <p:nvSpPr>
            <p:cNvPr id="57" name="Rectangle 19"/>
            <p:cNvSpPr>
              <a:spLocks noChangeArrowheads="1"/>
            </p:cNvSpPr>
            <p:nvPr/>
          </p:nvSpPr>
          <p:spPr bwMode="auto">
            <a:xfrm>
              <a:off x="2457" y="2757"/>
              <a:ext cx="330"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a:t>
              </a:r>
            </a:p>
          </p:txBody>
        </p:sp>
        <p:sp>
          <p:nvSpPr>
            <p:cNvPr id="58" name="Rectangle 20"/>
            <p:cNvSpPr>
              <a:spLocks noChangeArrowheads="1"/>
            </p:cNvSpPr>
            <p:nvPr/>
          </p:nvSpPr>
          <p:spPr bwMode="auto">
            <a:xfrm>
              <a:off x="2351" y="2317"/>
              <a:ext cx="436"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1,000</a:t>
              </a:r>
            </a:p>
          </p:txBody>
        </p:sp>
        <p:sp>
          <p:nvSpPr>
            <p:cNvPr id="59" name="Rectangle 21"/>
            <p:cNvSpPr>
              <a:spLocks noChangeArrowheads="1"/>
            </p:cNvSpPr>
            <p:nvPr/>
          </p:nvSpPr>
          <p:spPr bwMode="auto">
            <a:xfrm>
              <a:off x="2279" y="1872"/>
              <a:ext cx="508"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10,000</a:t>
              </a:r>
            </a:p>
          </p:txBody>
        </p:sp>
        <p:sp>
          <p:nvSpPr>
            <p:cNvPr id="60" name="Rectangle 22"/>
            <p:cNvSpPr>
              <a:spLocks noChangeArrowheads="1"/>
            </p:cNvSpPr>
            <p:nvPr/>
          </p:nvSpPr>
          <p:spPr bwMode="auto">
            <a:xfrm>
              <a:off x="2208" y="1426"/>
              <a:ext cx="579"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100,000</a:t>
              </a:r>
            </a:p>
          </p:txBody>
        </p:sp>
        <p:sp>
          <p:nvSpPr>
            <p:cNvPr id="61" name="Oval 23"/>
            <p:cNvSpPr>
              <a:spLocks noChangeArrowheads="1"/>
            </p:cNvSpPr>
            <p:nvPr/>
          </p:nvSpPr>
          <p:spPr bwMode="auto">
            <a:xfrm>
              <a:off x="3691" y="1862"/>
              <a:ext cx="58" cy="58"/>
            </a:xfrm>
            <a:prstGeom prst="ellipse">
              <a:avLst/>
            </a:prstGeom>
            <a:noFill/>
            <a:ln w="19050">
              <a:solidFill>
                <a:srgbClr val="000000"/>
              </a:solidFill>
              <a:round/>
              <a:headEnd/>
              <a:tailEnd/>
            </a:ln>
            <a:extLst>
              <a:ext uri="{909E8E84-426E-40dd-AFC4-6F175D3DCCD1}">
                <a14:hiddenFill xmlns:a14="http://schemas.microsoft.com/office/drawing/2010/main" xmlns="">
                  <a:solidFill>
                    <a:schemeClr val="accent1"/>
                  </a:solid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2" name="Rectangle 24"/>
            <p:cNvSpPr>
              <a:spLocks noChangeArrowheads="1"/>
            </p:cNvSpPr>
            <p:nvPr/>
          </p:nvSpPr>
          <p:spPr bwMode="auto">
            <a:xfrm rot="18863245">
              <a:off x="4298" y="3688"/>
              <a:ext cx="191"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3" name="Rectangle 25"/>
            <p:cNvSpPr>
              <a:spLocks noChangeArrowheads="1"/>
            </p:cNvSpPr>
            <p:nvPr/>
          </p:nvSpPr>
          <p:spPr bwMode="auto">
            <a:xfrm rot="1116376">
              <a:off x="3644" y="3578"/>
              <a:ext cx="191" cy="17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4" name="Rectangle 26"/>
            <p:cNvSpPr>
              <a:spLocks noChangeArrowheads="1"/>
            </p:cNvSpPr>
            <p:nvPr/>
          </p:nvSpPr>
          <p:spPr bwMode="auto">
            <a:xfrm rot="1116376">
              <a:off x="4143" y="3709"/>
              <a:ext cx="191" cy="17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5" name="Rectangle 27"/>
            <p:cNvSpPr>
              <a:spLocks noChangeArrowheads="1"/>
            </p:cNvSpPr>
            <p:nvPr/>
          </p:nvSpPr>
          <p:spPr bwMode="auto">
            <a:xfrm>
              <a:off x="4336" y="3637"/>
              <a:ext cx="258" cy="2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a:t>
              </a:r>
            </a:p>
          </p:txBody>
        </p:sp>
        <p:sp>
          <p:nvSpPr>
            <p:cNvPr id="66" name="Rectangle 28"/>
            <p:cNvSpPr>
              <a:spLocks noChangeArrowheads="1"/>
            </p:cNvSpPr>
            <p:nvPr/>
          </p:nvSpPr>
          <p:spPr bwMode="auto">
            <a:xfrm>
              <a:off x="3583" y="3553"/>
              <a:ext cx="258"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a:t>
              </a:r>
            </a:p>
          </p:txBody>
        </p:sp>
        <p:sp>
          <p:nvSpPr>
            <p:cNvPr id="67" name="Rectangle 29"/>
            <p:cNvSpPr>
              <a:spLocks noChangeArrowheads="1"/>
            </p:cNvSpPr>
            <p:nvPr/>
          </p:nvSpPr>
          <p:spPr bwMode="auto">
            <a:xfrm>
              <a:off x="4107" y="3689"/>
              <a:ext cx="258" cy="2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15</a:t>
              </a:r>
            </a:p>
          </p:txBody>
        </p:sp>
        <p:grpSp>
          <p:nvGrpSpPr>
            <p:cNvPr id="68" name="Group 30"/>
            <p:cNvGrpSpPr>
              <a:grpSpLocks/>
            </p:cNvGrpSpPr>
            <p:nvPr/>
          </p:nvGrpSpPr>
          <p:grpSpPr bwMode="auto">
            <a:xfrm>
              <a:off x="3945" y="677"/>
              <a:ext cx="2854" cy="762"/>
              <a:chOff x="4301" y="792"/>
              <a:chExt cx="2854" cy="762"/>
            </a:xfrm>
          </p:grpSpPr>
          <p:sp>
            <p:nvSpPr>
              <p:cNvPr id="75" name="Rectangle 31"/>
              <p:cNvSpPr>
                <a:spLocks noChangeArrowheads="1"/>
              </p:cNvSpPr>
              <p:nvPr/>
            </p:nvSpPr>
            <p:spPr bwMode="auto">
              <a:xfrm>
                <a:off x="4348" y="1373"/>
                <a:ext cx="508" cy="148"/>
              </a:xfrm>
              <a:prstGeom prst="rect">
                <a:avLst/>
              </a:prstGeom>
              <a:solidFill>
                <a:srgbClr val="FFFFFF"/>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76" name="Rectangle 32"/>
              <p:cNvSpPr>
                <a:spLocks noChangeArrowheads="1"/>
              </p:cNvSpPr>
              <p:nvPr/>
            </p:nvSpPr>
            <p:spPr bwMode="auto">
              <a:xfrm rot="21582786">
                <a:off x="4301" y="1342"/>
                <a:ext cx="603" cy="212"/>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0000"/>
                    </a:solidFill>
                    <a:effectLst/>
                    <a:uLnTx/>
                    <a:uFillTx/>
                    <a:latin typeface="Arial" charset="0"/>
                    <a:ea typeface="ＭＳ Ｐゴシック" charset="0"/>
                  </a:rPr>
                  <a:t>B = 5 [T]</a:t>
                </a:r>
              </a:p>
            </p:txBody>
          </p:sp>
          <p:sp>
            <p:nvSpPr>
              <p:cNvPr id="78" name="Rectangle 32"/>
              <p:cNvSpPr>
                <a:spLocks noChangeArrowheads="1"/>
              </p:cNvSpPr>
              <p:nvPr/>
            </p:nvSpPr>
            <p:spPr bwMode="auto">
              <a:xfrm rot="21582786">
                <a:off x="6585" y="792"/>
                <a:ext cx="570" cy="224"/>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38100" dist="25399" dir="2700000" algn="ctr" rotWithShape="0">
                        <a:srgbClr val="000000">
                          <a:alpha val="75000"/>
                        </a:srgbClr>
                      </a:outerShdw>
                    </a:effectLst>
                  </a14:hiddenEffects>
                </a:ext>
              </a:extLst>
            </p:spPr>
            <p:txBody>
              <a:bodyPr wrap="none">
                <a:spAutoFit/>
              </a:bodyPr>
              <a:lstStyle/>
              <a:p>
                <a:pPr eaLnBrk="0" fontAlgn="auto" hangingPunct="0">
                  <a:spcBef>
                    <a:spcPts val="0"/>
                  </a:spcBef>
                  <a:spcAft>
                    <a:spcPts val="0"/>
                  </a:spcAft>
                  <a:defRPr/>
                </a:pPr>
                <a:r>
                  <a:rPr lang="en-US" sz="1600" b="0" i="0" kern="0" dirty="0" err="1">
                    <a:solidFill>
                      <a:schemeClr val="accent1"/>
                    </a:solidFill>
                    <a:latin typeface="Arial" charset="0"/>
                    <a:ea typeface="ＭＳ Ｐゴシック" charset="0"/>
                  </a:rPr>
                  <a:t>J</a:t>
                </a:r>
                <a:r>
                  <a:rPr lang="en-US" sz="1600" b="0" i="0" kern="0" baseline="-25000" dirty="0" err="1">
                    <a:solidFill>
                      <a:schemeClr val="accent1"/>
                    </a:solidFill>
                    <a:latin typeface="Arial" charset="0"/>
                    <a:ea typeface="ＭＳ Ｐゴシック" charset="0"/>
                  </a:rPr>
                  <a:t>c</a:t>
                </a:r>
                <a:r>
                  <a:rPr lang="en-US" sz="1600" b="0" i="0" kern="0" dirty="0">
                    <a:solidFill>
                      <a:schemeClr val="accent1"/>
                    </a:solidFill>
                    <a:latin typeface="Arial" charset="0"/>
                    <a:ea typeface="ＭＳ Ｐゴシック" charset="0"/>
                  </a:rPr>
                  <a:t> not </a:t>
                </a:r>
                <a:r>
                  <a:rPr lang="en-US" sz="1600" b="0" i="0" kern="0" dirty="0" smtClean="0">
                    <a:solidFill>
                      <a:schemeClr val="accent1"/>
                    </a:solidFill>
                    <a:latin typeface="Arial" charset="0"/>
                    <a:ea typeface="ＭＳ Ｐゴシック" charset="0"/>
                  </a:rPr>
                  <a:t>J</a:t>
                </a:r>
                <a:endParaRPr lang="en-US" sz="1600" b="0" i="0" kern="0" dirty="0">
                  <a:solidFill>
                    <a:schemeClr val="accent1"/>
                  </a:solidFill>
                  <a:latin typeface="Arial" charset="0"/>
                  <a:ea typeface="ＭＳ Ｐゴシック" charset="0"/>
                </a:endParaRPr>
              </a:p>
            </p:txBody>
          </p:sp>
        </p:grpSp>
        <p:grpSp>
          <p:nvGrpSpPr>
            <p:cNvPr id="69" name="Group 33"/>
            <p:cNvGrpSpPr>
              <a:grpSpLocks/>
            </p:cNvGrpSpPr>
            <p:nvPr/>
          </p:nvGrpSpPr>
          <p:grpSpPr bwMode="auto">
            <a:xfrm>
              <a:off x="2841" y="570"/>
              <a:ext cx="568" cy="212"/>
              <a:chOff x="1001" y="401"/>
              <a:chExt cx="568" cy="212"/>
            </a:xfrm>
          </p:grpSpPr>
          <p:sp>
            <p:nvSpPr>
              <p:cNvPr id="73" name="Rectangle 34"/>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74" name="Rectangle 35"/>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T=1.9 K</a:t>
                </a:r>
              </a:p>
            </p:txBody>
          </p:sp>
        </p:grpSp>
        <p:grpSp>
          <p:nvGrpSpPr>
            <p:cNvPr id="70" name="Group 36"/>
            <p:cNvGrpSpPr>
              <a:grpSpLocks/>
            </p:cNvGrpSpPr>
            <p:nvPr/>
          </p:nvGrpSpPr>
          <p:grpSpPr bwMode="auto">
            <a:xfrm>
              <a:off x="2663" y="805"/>
              <a:ext cx="568" cy="212"/>
              <a:chOff x="1001" y="401"/>
              <a:chExt cx="568" cy="212"/>
            </a:xfrm>
          </p:grpSpPr>
          <p:sp>
            <p:nvSpPr>
              <p:cNvPr id="71" name="Rectangle 37"/>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72" name="Rectangle 38"/>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T=4.2 K</a:t>
                </a:r>
              </a:p>
            </p:txBody>
          </p:sp>
        </p:grpSp>
      </p:grpSp>
      <p:sp>
        <p:nvSpPr>
          <p:cNvPr id="3" name="Oval 2"/>
          <p:cNvSpPr/>
          <p:nvPr/>
        </p:nvSpPr>
        <p:spPr bwMode="auto">
          <a:xfrm>
            <a:off x="3970266" y="1052736"/>
            <a:ext cx="444208" cy="444257"/>
          </a:xfrm>
          <a:prstGeom prst="ellipse">
            <a:avLst/>
          </a:prstGeom>
          <a:no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5" name="Straight Connector 4"/>
          <p:cNvCxnSpPr/>
          <p:nvPr/>
        </p:nvCxnSpPr>
        <p:spPr bwMode="auto">
          <a:xfrm>
            <a:off x="4374638" y="1404676"/>
            <a:ext cx="3884097" cy="919089"/>
          </a:xfrm>
          <a:prstGeom prst="line">
            <a:avLst/>
          </a:prstGeom>
          <a:solidFill>
            <a:schemeClr val="accent1"/>
          </a:solidFill>
          <a:ln w="12700" cap="flat" cmpd="sng" algn="ctr">
            <a:solidFill>
              <a:srgbClr val="00B050"/>
            </a:solidFill>
            <a:prstDash val="solid"/>
            <a:round/>
            <a:headEnd type="none" w="med" len="med"/>
            <a:tailEnd type="none" w="med" len="med"/>
          </a:ln>
          <a:effectLst/>
        </p:spPr>
      </p:cxnSp>
    </p:spTree>
    <p:extLst>
      <p:ext uri="{BB962C8B-B14F-4D97-AF65-F5344CB8AC3E}">
        <p14:creationId xmlns:p14="http://schemas.microsoft.com/office/powerpoint/2010/main" val="3686868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maximum achievable field (on paper) depends on                   the amount of conductor and on the superconductor’s          critical line</a:t>
            </a:r>
            <a:endParaRPr lang="en-US" sz="2800" b="0" i="0" kern="0" dirty="0" smtClean="0">
              <a:solidFill>
                <a:srgbClr val="0033CC"/>
              </a:solidFill>
              <a:latin typeface="Calibri Light" panose="020F0302020204030204" pitchFamily="34" charset="0"/>
            </a:endParaRPr>
          </a:p>
        </p:txBody>
      </p:sp>
      <p:pic>
        <p:nvPicPr>
          <p:cNvPr id="55" name="Picture 8" descr="NbTi surface2"/>
          <p:cNvPicPr>
            <a:picLocks noChangeAspect="1" noChangeArrowheads="1"/>
          </p:cNvPicPr>
          <p:nvPr/>
        </p:nvPicPr>
        <p:blipFill>
          <a:blip r:embed="rId3" cstate="print">
            <a:extLst>
              <a:ext uri="{28A0092B-C50C-407E-A947-70E740481C1C}">
                <a14:useLocalDpi xmlns:a14="http://schemas.microsoft.com/office/drawing/2010/main" val="0"/>
              </a:ext>
            </a:extLst>
          </a:blip>
          <a:srcRect t="1349" b="13557"/>
          <a:stretch>
            <a:fillRect/>
          </a:stretch>
        </p:blipFill>
        <p:spPr bwMode="auto">
          <a:xfrm>
            <a:off x="419100" y="1981200"/>
            <a:ext cx="4308475" cy="4705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 name="Text Box 9"/>
          <p:cNvSpPr txBox="1">
            <a:spLocks noChangeArrowheads="1"/>
          </p:cNvSpPr>
          <p:nvPr/>
        </p:nvSpPr>
        <p:spPr bwMode="auto">
          <a:xfrm>
            <a:off x="681038" y="533082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57" name="Text Box 10"/>
          <p:cNvSpPr txBox="1">
            <a:spLocks noChangeArrowheads="1"/>
          </p:cNvSpPr>
          <p:nvPr/>
        </p:nvSpPr>
        <p:spPr bwMode="auto">
          <a:xfrm>
            <a:off x="977900" y="514508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58" name="Text Box 11"/>
          <p:cNvSpPr txBox="1">
            <a:spLocks noChangeArrowheads="1"/>
          </p:cNvSpPr>
          <p:nvPr/>
        </p:nvSpPr>
        <p:spPr bwMode="auto">
          <a:xfrm>
            <a:off x="1281113" y="4959350"/>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59" name="Text Box 12"/>
          <p:cNvSpPr txBox="1">
            <a:spLocks noChangeArrowheads="1"/>
          </p:cNvSpPr>
          <p:nvPr/>
        </p:nvSpPr>
        <p:spPr bwMode="auto">
          <a:xfrm>
            <a:off x="1639888" y="482758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0" name="Text Box 13"/>
          <p:cNvSpPr txBox="1">
            <a:spLocks noChangeArrowheads="1"/>
          </p:cNvSpPr>
          <p:nvPr/>
        </p:nvSpPr>
        <p:spPr bwMode="auto">
          <a:xfrm>
            <a:off x="2405063" y="476408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1" name="Text Box 14"/>
          <p:cNvSpPr txBox="1">
            <a:spLocks noChangeArrowheads="1"/>
          </p:cNvSpPr>
          <p:nvPr/>
        </p:nvSpPr>
        <p:spPr bwMode="auto">
          <a:xfrm>
            <a:off x="2673350" y="4938713"/>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62" name="Text Box 15"/>
          <p:cNvSpPr txBox="1">
            <a:spLocks noChangeArrowheads="1"/>
          </p:cNvSpPr>
          <p:nvPr/>
        </p:nvSpPr>
        <p:spPr bwMode="auto">
          <a:xfrm>
            <a:off x="2998788" y="512127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63" name="Text Box 16"/>
          <p:cNvSpPr txBox="1">
            <a:spLocks noChangeArrowheads="1"/>
          </p:cNvSpPr>
          <p:nvPr/>
        </p:nvSpPr>
        <p:spPr bwMode="auto">
          <a:xfrm>
            <a:off x="3335338" y="531812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64" name="Text Box 17"/>
          <p:cNvSpPr txBox="1">
            <a:spLocks noChangeArrowheads="1"/>
          </p:cNvSpPr>
          <p:nvPr/>
        </p:nvSpPr>
        <p:spPr bwMode="auto">
          <a:xfrm>
            <a:off x="3611563" y="5470525"/>
            <a:ext cx="3365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65" name="Text Box 18"/>
          <p:cNvSpPr txBox="1">
            <a:spLocks noChangeArrowheads="1"/>
          </p:cNvSpPr>
          <p:nvPr/>
        </p:nvSpPr>
        <p:spPr bwMode="auto">
          <a:xfrm>
            <a:off x="3938588" y="5683250"/>
            <a:ext cx="3365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12</a:t>
            </a:r>
            <a:endParaRPr lang="en-US" sz="1200" b="0" i="0">
              <a:solidFill>
                <a:srgbClr val="000000"/>
              </a:solidFill>
              <a:latin typeface="Times New Roman" charset="0"/>
              <a:ea typeface="ＭＳ Ｐゴシック" charset="0"/>
            </a:endParaRPr>
          </a:p>
        </p:txBody>
      </p:sp>
      <p:sp>
        <p:nvSpPr>
          <p:cNvPr id="66" name="Text Box 19"/>
          <p:cNvSpPr txBox="1">
            <a:spLocks noChangeArrowheads="1"/>
          </p:cNvSpPr>
          <p:nvPr/>
        </p:nvSpPr>
        <p:spPr bwMode="auto">
          <a:xfrm>
            <a:off x="4283075" y="5819775"/>
            <a:ext cx="3365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14</a:t>
            </a:r>
            <a:endParaRPr lang="en-US" sz="1200" b="0" i="0">
              <a:solidFill>
                <a:srgbClr val="000000"/>
              </a:solidFill>
              <a:latin typeface="Times New Roman" charset="0"/>
              <a:ea typeface="ＭＳ Ｐゴシック" charset="0"/>
            </a:endParaRPr>
          </a:p>
        </p:txBody>
      </p:sp>
      <p:sp>
        <p:nvSpPr>
          <p:cNvPr id="67" name="Rectangle 20"/>
          <p:cNvSpPr>
            <a:spLocks noChangeArrowheads="1"/>
          </p:cNvSpPr>
          <p:nvPr/>
        </p:nvSpPr>
        <p:spPr bwMode="auto">
          <a:xfrm>
            <a:off x="1776413" y="4300538"/>
            <a:ext cx="68262" cy="268287"/>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8" name="AutoShape 21"/>
          <p:cNvSpPr>
            <a:spLocks noChangeArrowheads="1"/>
          </p:cNvSpPr>
          <p:nvPr/>
        </p:nvSpPr>
        <p:spPr bwMode="auto">
          <a:xfrm rot="1706844" flipH="1">
            <a:off x="4106763" y="5575300"/>
            <a:ext cx="432000" cy="231775"/>
          </a:xfrm>
          <a:prstGeom prst="parallelogram">
            <a:avLst>
              <a:gd name="adj" fmla="val 63189"/>
            </a:avLst>
          </a:prstGeom>
          <a:solidFill>
            <a:srgbClr val="FFFFFF">
              <a:alpha val="50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i="0" u="none" strike="noStrike" kern="0" cap="none" spc="0" normalizeH="0" baseline="0" noProof="0" dirty="0" smtClean="0">
                <a:ln>
                  <a:noFill/>
                </a:ln>
                <a:solidFill>
                  <a:srgbClr val="000000"/>
                </a:solidFill>
                <a:effectLst/>
                <a:uLnTx/>
                <a:uFillTx/>
                <a:latin typeface="Calibri Light" panose="020F0302020204030204" pitchFamily="34" charset="0"/>
                <a:ea typeface="ＭＳ Ｐゴシック" charset="0"/>
              </a:rPr>
              <a:t>Field [T]</a:t>
            </a:r>
            <a:endParaRPr kumimoji="0" lang="en-US" sz="12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endParaRPr>
          </a:p>
        </p:txBody>
      </p:sp>
      <p:sp>
        <p:nvSpPr>
          <p:cNvPr id="69" name="Text Box 22"/>
          <p:cNvSpPr txBox="1">
            <a:spLocks noChangeArrowheads="1"/>
          </p:cNvSpPr>
          <p:nvPr/>
        </p:nvSpPr>
        <p:spPr bwMode="auto">
          <a:xfrm>
            <a:off x="2090738" y="425767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a:t>
            </a:r>
            <a:endParaRPr lang="en-US" sz="1200" b="0" i="0">
              <a:solidFill>
                <a:srgbClr val="000000"/>
              </a:solidFill>
              <a:latin typeface="Times New Roman" charset="0"/>
              <a:ea typeface="ＭＳ Ｐゴシック" charset="0"/>
            </a:endParaRPr>
          </a:p>
        </p:txBody>
      </p:sp>
      <p:sp>
        <p:nvSpPr>
          <p:cNvPr id="70" name="Text Box 23"/>
          <p:cNvSpPr txBox="1">
            <a:spLocks noChangeArrowheads="1"/>
          </p:cNvSpPr>
          <p:nvPr/>
        </p:nvSpPr>
        <p:spPr bwMode="auto">
          <a:xfrm>
            <a:off x="2060575" y="3871913"/>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71" name="Text Box 24"/>
          <p:cNvSpPr txBox="1">
            <a:spLocks noChangeArrowheads="1"/>
          </p:cNvSpPr>
          <p:nvPr/>
        </p:nvSpPr>
        <p:spPr bwMode="auto">
          <a:xfrm>
            <a:off x="2066925" y="350202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3</a:t>
            </a:r>
            <a:endParaRPr lang="en-US" sz="1200" b="0" i="0">
              <a:solidFill>
                <a:srgbClr val="000000"/>
              </a:solidFill>
              <a:latin typeface="Times New Roman" charset="0"/>
              <a:ea typeface="ＭＳ Ｐゴシック" charset="0"/>
            </a:endParaRPr>
          </a:p>
        </p:txBody>
      </p:sp>
      <p:sp>
        <p:nvSpPr>
          <p:cNvPr id="72" name="Text Box 25"/>
          <p:cNvSpPr txBox="1">
            <a:spLocks noChangeArrowheads="1"/>
          </p:cNvSpPr>
          <p:nvPr/>
        </p:nvSpPr>
        <p:spPr bwMode="auto">
          <a:xfrm>
            <a:off x="1887538" y="311467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73" name="Text Box 26"/>
          <p:cNvSpPr txBox="1">
            <a:spLocks noChangeArrowheads="1"/>
          </p:cNvSpPr>
          <p:nvPr/>
        </p:nvSpPr>
        <p:spPr bwMode="auto">
          <a:xfrm>
            <a:off x="2092325" y="277653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5</a:t>
            </a:r>
            <a:endParaRPr lang="en-US" sz="1200" b="0" i="0">
              <a:solidFill>
                <a:srgbClr val="000000"/>
              </a:solidFill>
              <a:latin typeface="Times New Roman" charset="0"/>
              <a:ea typeface="ＭＳ Ｐゴシック" charset="0"/>
            </a:endParaRPr>
          </a:p>
        </p:txBody>
      </p:sp>
      <p:sp>
        <p:nvSpPr>
          <p:cNvPr id="74" name="Text Box 27"/>
          <p:cNvSpPr txBox="1">
            <a:spLocks noChangeArrowheads="1"/>
          </p:cNvSpPr>
          <p:nvPr/>
        </p:nvSpPr>
        <p:spPr bwMode="auto">
          <a:xfrm>
            <a:off x="2092325" y="2403475"/>
            <a:ext cx="260350" cy="27463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75" name="Text Box 28"/>
          <p:cNvSpPr txBox="1">
            <a:spLocks noChangeArrowheads="1"/>
          </p:cNvSpPr>
          <p:nvPr/>
        </p:nvSpPr>
        <p:spPr bwMode="auto">
          <a:xfrm>
            <a:off x="2106613" y="205263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7</a:t>
            </a:r>
            <a:endParaRPr lang="en-US" sz="1200" b="0" i="0">
              <a:solidFill>
                <a:srgbClr val="000000"/>
              </a:solidFill>
              <a:latin typeface="Times New Roman" charset="0"/>
              <a:ea typeface="ＭＳ Ｐゴシック" charset="0"/>
            </a:endParaRPr>
          </a:p>
        </p:txBody>
      </p:sp>
      <p:sp>
        <p:nvSpPr>
          <p:cNvPr id="76" name="Text Box 29"/>
          <p:cNvSpPr txBox="1">
            <a:spLocks noChangeArrowheads="1"/>
          </p:cNvSpPr>
          <p:nvPr/>
        </p:nvSpPr>
        <p:spPr bwMode="auto">
          <a:xfrm rot="16200000">
            <a:off x="2390127" y="3369876"/>
            <a:ext cx="1742785" cy="276999"/>
          </a:xfrm>
          <a:prstGeom prst="rect">
            <a:avLst/>
          </a:prstGeom>
          <a:solidFill>
            <a:srgbClr val="FFFFFF">
              <a:alpha val="50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defRPr/>
            </a:pPr>
            <a:r>
              <a:rPr lang="en-GB" sz="1200" i="0" kern="0" dirty="0">
                <a:solidFill>
                  <a:srgbClr val="000000"/>
                </a:solidFill>
                <a:latin typeface="Calibri Light" panose="020F0302020204030204" pitchFamily="34" charset="0"/>
                <a:ea typeface="ＭＳ Ｐゴシック" charset="0"/>
              </a:rPr>
              <a:t>Current density </a:t>
            </a:r>
            <a:r>
              <a:rPr lang="en-GB" sz="1200" i="0" kern="0" dirty="0" smtClean="0">
                <a:solidFill>
                  <a:srgbClr val="000000"/>
                </a:solidFill>
                <a:latin typeface="Calibri Light" panose="020F0302020204030204" pitchFamily="34" charset="0"/>
                <a:ea typeface="ＭＳ Ｐゴシック" charset="0"/>
              </a:rPr>
              <a:t>[kA/mm</a:t>
            </a:r>
            <a:r>
              <a:rPr lang="en-GB" sz="1200" i="0" kern="0" baseline="30000" dirty="0" smtClean="0">
                <a:solidFill>
                  <a:srgbClr val="000000"/>
                </a:solidFill>
                <a:latin typeface="Calibri Light" panose="020F0302020204030204" pitchFamily="34" charset="0"/>
                <a:ea typeface="ＭＳ Ｐゴシック" charset="0"/>
              </a:rPr>
              <a:t>2</a:t>
            </a:r>
            <a:r>
              <a:rPr lang="en-GB" sz="1200" i="0" kern="0" dirty="0" smtClean="0">
                <a:solidFill>
                  <a:srgbClr val="000000"/>
                </a:solidFill>
                <a:latin typeface="Calibri Light" panose="020F0302020204030204" pitchFamily="34" charset="0"/>
                <a:ea typeface="ＭＳ Ｐゴシック" charset="0"/>
              </a:rPr>
              <a:t>]</a:t>
            </a:r>
            <a:endParaRPr lang="en-US" sz="1200" i="0" kern="0" baseline="30000" dirty="0">
              <a:solidFill>
                <a:srgbClr val="000000"/>
              </a:solidFill>
              <a:latin typeface="Calibri Light" panose="020F0302020204030204" pitchFamily="34" charset="0"/>
              <a:ea typeface="ＭＳ Ｐゴシック" charset="0"/>
            </a:endParaRPr>
          </a:p>
        </p:txBody>
      </p:sp>
      <p:sp>
        <p:nvSpPr>
          <p:cNvPr id="77" name="Line 30"/>
          <p:cNvSpPr>
            <a:spLocks noChangeShapeType="1"/>
          </p:cNvSpPr>
          <p:nvPr/>
        </p:nvSpPr>
        <p:spPr bwMode="auto">
          <a:xfrm flipH="1" flipV="1">
            <a:off x="3429000" y="3276600"/>
            <a:ext cx="0" cy="838200"/>
          </a:xfrm>
          <a:prstGeom prst="line">
            <a:avLst/>
          </a:prstGeom>
          <a:noFill/>
          <a:ln w="9525">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8" name="Line 31"/>
          <p:cNvSpPr>
            <a:spLocks noChangeShapeType="1"/>
          </p:cNvSpPr>
          <p:nvPr/>
        </p:nvSpPr>
        <p:spPr bwMode="auto">
          <a:xfrm>
            <a:off x="2195513" y="4483100"/>
            <a:ext cx="153987" cy="90488"/>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9" name="Line 32"/>
          <p:cNvSpPr>
            <a:spLocks noChangeShapeType="1"/>
          </p:cNvSpPr>
          <p:nvPr/>
        </p:nvSpPr>
        <p:spPr bwMode="auto">
          <a:xfrm>
            <a:off x="2711450" y="4799013"/>
            <a:ext cx="3175" cy="373062"/>
          </a:xfrm>
          <a:prstGeom prst="line">
            <a:avLst/>
          </a:prstGeom>
          <a:noFill/>
          <a:ln w="127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0" name="Line 33"/>
          <p:cNvSpPr>
            <a:spLocks noChangeShapeType="1"/>
          </p:cNvSpPr>
          <p:nvPr/>
        </p:nvSpPr>
        <p:spPr bwMode="auto">
          <a:xfrm>
            <a:off x="2159000" y="4100513"/>
            <a:ext cx="204788" cy="114300"/>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1" name="Line 34"/>
          <p:cNvSpPr>
            <a:spLocks noChangeShapeType="1"/>
          </p:cNvSpPr>
          <p:nvPr/>
        </p:nvSpPr>
        <p:spPr bwMode="auto">
          <a:xfrm>
            <a:off x="2147888" y="2649538"/>
            <a:ext cx="225425" cy="133350"/>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2" name="Freeform 35"/>
          <p:cNvSpPr>
            <a:spLocks/>
          </p:cNvSpPr>
          <p:nvPr/>
        </p:nvSpPr>
        <p:spPr bwMode="auto">
          <a:xfrm>
            <a:off x="1465263" y="2767013"/>
            <a:ext cx="1746250" cy="3549650"/>
          </a:xfrm>
          <a:custGeom>
            <a:avLst/>
            <a:gdLst>
              <a:gd name="T0" fmla="*/ 0 w 1440"/>
              <a:gd name="T1" fmla="*/ 0 h 2856"/>
              <a:gd name="T2" fmla="*/ 144 w 1440"/>
              <a:gd name="T3" fmla="*/ 84 h 2856"/>
              <a:gd name="T4" fmla="*/ 174 w 1440"/>
              <a:gd name="T5" fmla="*/ 330 h 2856"/>
              <a:gd name="T6" fmla="*/ 222 w 1440"/>
              <a:gd name="T7" fmla="*/ 516 h 2856"/>
              <a:gd name="T8" fmla="*/ 306 w 1440"/>
              <a:gd name="T9" fmla="*/ 834 h 2856"/>
              <a:gd name="T10" fmla="*/ 402 w 1440"/>
              <a:gd name="T11" fmla="*/ 1104 h 2856"/>
              <a:gd name="T12" fmla="*/ 528 w 1440"/>
              <a:gd name="T13" fmla="*/ 1446 h 2856"/>
              <a:gd name="T14" fmla="*/ 714 w 1440"/>
              <a:gd name="T15" fmla="*/ 1866 h 2856"/>
              <a:gd name="T16" fmla="*/ 876 w 1440"/>
              <a:gd name="T17" fmla="*/ 2148 h 2856"/>
              <a:gd name="T18" fmla="*/ 996 w 1440"/>
              <a:gd name="T19" fmla="*/ 2340 h 2856"/>
              <a:gd name="T20" fmla="*/ 1194 w 1440"/>
              <a:gd name="T21" fmla="*/ 2586 h 2856"/>
              <a:gd name="T22" fmla="*/ 1338 w 1440"/>
              <a:gd name="T23" fmla="*/ 2766 h 2856"/>
              <a:gd name="T24" fmla="*/ 1440 w 1440"/>
              <a:gd name="T25" fmla="*/ 2856 h 2856"/>
              <a:gd name="T26" fmla="*/ 18 w 1440"/>
              <a:gd name="T27" fmla="*/ 2040 h 2856"/>
              <a:gd name="T28" fmla="*/ 0 w 1440"/>
              <a:gd name="T29" fmla="*/ 0 h 2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0" h="2856">
                <a:moveTo>
                  <a:pt x="0" y="0"/>
                </a:moveTo>
                <a:lnTo>
                  <a:pt x="144" y="84"/>
                </a:lnTo>
                <a:lnTo>
                  <a:pt x="174" y="330"/>
                </a:lnTo>
                <a:lnTo>
                  <a:pt x="222" y="516"/>
                </a:lnTo>
                <a:lnTo>
                  <a:pt x="306" y="834"/>
                </a:lnTo>
                <a:lnTo>
                  <a:pt x="402" y="1104"/>
                </a:lnTo>
                <a:lnTo>
                  <a:pt x="528" y="1446"/>
                </a:lnTo>
                <a:lnTo>
                  <a:pt x="714" y="1866"/>
                </a:lnTo>
                <a:lnTo>
                  <a:pt x="876" y="2148"/>
                </a:lnTo>
                <a:lnTo>
                  <a:pt x="996" y="2340"/>
                </a:lnTo>
                <a:lnTo>
                  <a:pt x="1194" y="2586"/>
                </a:lnTo>
                <a:lnTo>
                  <a:pt x="1338" y="2766"/>
                </a:lnTo>
                <a:lnTo>
                  <a:pt x="1440" y="2856"/>
                </a:lnTo>
                <a:lnTo>
                  <a:pt x="18" y="2040"/>
                </a:lnTo>
                <a:lnTo>
                  <a:pt x="0" y="0"/>
                </a:lnTo>
                <a:close/>
              </a:path>
            </a:pathLst>
          </a:custGeom>
          <a:solidFill>
            <a:srgbClr val="FFC5F7"/>
          </a:solidFill>
          <a:ln w="9525">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3" name="Line 36"/>
          <p:cNvSpPr>
            <a:spLocks noChangeShapeType="1"/>
          </p:cNvSpPr>
          <p:nvPr/>
        </p:nvSpPr>
        <p:spPr bwMode="auto">
          <a:xfrm>
            <a:off x="1466850" y="2751138"/>
            <a:ext cx="11113" cy="2560637"/>
          </a:xfrm>
          <a:prstGeom prst="line">
            <a:avLst/>
          </a:prstGeom>
          <a:noFill/>
          <a:ln w="1587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4" name="Line 37"/>
          <p:cNvSpPr>
            <a:spLocks noChangeShapeType="1"/>
          </p:cNvSpPr>
          <p:nvPr/>
        </p:nvSpPr>
        <p:spPr bwMode="auto">
          <a:xfrm>
            <a:off x="1481138" y="5292725"/>
            <a:ext cx="334962" cy="193675"/>
          </a:xfrm>
          <a:prstGeom prst="line">
            <a:avLst/>
          </a:prstGeom>
          <a:noFill/>
          <a:ln w="127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5" name="Line 38"/>
          <p:cNvSpPr>
            <a:spLocks noChangeShapeType="1"/>
          </p:cNvSpPr>
          <p:nvPr/>
        </p:nvSpPr>
        <p:spPr bwMode="auto">
          <a:xfrm>
            <a:off x="1979613" y="5588000"/>
            <a:ext cx="1182687" cy="704850"/>
          </a:xfrm>
          <a:prstGeom prst="line">
            <a:avLst/>
          </a:prstGeom>
          <a:noFill/>
          <a:ln w="127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6" name="Freeform 40"/>
          <p:cNvSpPr>
            <a:spLocks/>
          </p:cNvSpPr>
          <p:nvPr/>
        </p:nvSpPr>
        <p:spPr bwMode="auto">
          <a:xfrm>
            <a:off x="1627188" y="2849563"/>
            <a:ext cx="1557337" cy="3430587"/>
          </a:xfrm>
          <a:custGeom>
            <a:avLst/>
            <a:gdLst>
              <a:gd name="T0" fmla="*/ 0 w 1284"/>
              <a:gd name="T1" fmla="*/ 0 h 2760"/>
              <a:gd name="T2" fmla="*/ 30 w 1284"/>
              <a:gd name="T3" fmla="*/ 210 h 2760"/>
              <a:gd name="T4" fmla="*/ 102 w 1284"/>
              <a:gd name="T5" fmla="*/ 504 h 2760"/>
              <a:gd name="T6" fmla="*/ 180 w 1284"/>
              <a:gd name="T7" fmla="*/ 774 h 2760"/>
              <a:gd name="T8" fmla="*/ 330 w 1284"/>
              <a:gd name="T9" fmla="*/ 1218 h 2760"/>
              <a:gd name="T10" fmla="*/ 474 w 1284"/>
              <a:gd name="T11" fmla="*/ 1578 h 2760"/>
              <a:gd name="T12" fmla="*/ 600 w 1284"/>
              <a:gd name="T13" fmla="*/ 1842 h 2760"/>
              <a:gd name="T14" fmla="*/ 714 w 1284"/>
              <a:gd name="T15" fmla="*/ 2028 h 2760"/>
              <a:gd name="T16" fmla="*/ 846 w 1284"/>
              <a:gd name="T17" fmla="*/ 2238 h 2760"/>
              <a:gd name="T18" fmla="*/ 996 w 1284"/>
              <a:gd name="T19" fmla="*/ 2430 h 2760"/>
              <a:gd name="T20" fmla="*/ 1146 w 1284"/>
              <a:gd name="T21" fmla="*/ 2616 h 2760"/>
              <a:gd name="T22" fmla="*/ 1284 w 1284"/>
              <a:gd name="T23" fmla="*/ 276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4" h="2760">
                <a:moveTo>
                  <a:pt x="0" y="0"/>
                </a:moveTo>
                <a:cubicBezTo>
                  <a:pt x="6" y="63"/>
                  <a:pt x="13" y="126"/>
                  <a:pt x="30" y="210"/>
                </a:cubicBezTo>
                <a:cubicBezTo>
                  <a:pt x="47" y="294"/>
                  <a:pt x="77" y="410"/>
                  <a:pt x="102" y="504"/>
                </a:cubicBezTo>
                <a:cubicBezTo>
                  <a:pt x="127" y="598"/>
                  <a:pt x="142" y="655"/>
                  <a:pt x="180" y="774"/>
                </a:cubicBezTo>
                <a:cubicBezTo>
                  <a:pt x="218" y="893"/>
                  <a:pt x="281" y="1084"/>
                  <a:pt x="330" y="1218"/>
                </a:cubicBezTo>
                <a:cubicBezTo>
                  <a:pt x="379" y="1352"/>
                  <a:pt x="429" y="1474"/>
                  <a:pt x="474" y="1578"/>
                </a:cubicBezTo>
                <a:cubicBezTo>
                  <a:pt x="519" y="1682"/>
                  <a:pt x="560" y="1767"/>
                  <a:pt x="600" y="1842"/>
                </a:cubicBezTo>
                <a:cubicBezTo>
                  <a:pt x="640" y="1917"/>
                  <a:pt x="673" y="1962"/>
                  <a:pt x="714" y="2028"/>
                </a:cubicBezTo>
                <a:cubicBezTo>
                  <a:pt x="755" y="2094"/>
                  <a:pt x="799" y="2171"/>
                  <a:pt x="846" y="2238"/>
                </a:cubicBezTo>
                <a:cubicBezTo>
                  <a:pt x="893" y="2305"/>
                  <a:pt x="946" y="2367"/>
                  <a:pt x="996" y="2430"/>
                </a:cubicBezTo>
                <a:cubicBezTo>
                  <a:pt x="1046" y="2493"/>
                  <a:pt x="1098" y="2561"/>
                  <a:pt x="1146" y="2616"/>
                </a:cubicBezTo>
                <a:cubicBezTo>
                  <a:pt x="1194" y="2671"/>
                  <a:pt x="1239" y="2715"/>
                  <a:pt x="1284" y="2760"/>
                </a:cubicBezTo>
              </a:path>
            </a:pathLst>
          </a:custGeom>
          <a:noFill/>
          <a:ln w="28575" cmpd="sng">
            <a:solidFill>
              <a:srgbClr val="FF00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lgn="ctr">
              <a:defRPr/>
            </a:pPr>
            <a:endParaRPr lang="en-US" b="0" i="0">
              <a:solidFill>
                <a:srgbClr val="000000"/>
              </a:solidFill>
              <a:latin typeface="Tahoma" charset="0"/>
              <a:ea typeface="ＭＳ Ｐゴシック" charset="0"/>
            </a:endParaRPr>
          </a:p>
        </p:txBody>
      </p:sp>
      <p:sp>
        <p:nvSpPr>
          <p:cNvPr id="87" name="Freeform 41"/>
          <p:cNvSpPr>
            <a:spLocks/>
          </p:cNvSpPr>
          <p:nvPr/>
        </p:nvSpPr>
        <p:spPr bwMode="auto">
          <a:xfrm>
            <a:off x="1358900" y="4295775"/>
            <a:ext cx="679450" cy="1524000"/>
          </a:xfrm>
          <a:custGeom>
            <a:avLst/>
            <a:gdLst>
              <a:gd name="T0" fmla="*/ 0 w 560"/>
              <a:gd name="T1" fmla="*/ 0 h 1216"/>
              <a:gd name="T2" fmla="*/ 28 w 560"/>
              <a:gd name="T3" fmla="*/ 112 h 1216"/>
              <a:gd name="T4" fmla="*/ 60 w 560"/>
              <a:gd name="T5" fmla="*/ 212 h 1216"/>
              <a:gd name="T6" fmla="*/ 96 w 560"/>
              <a:gd name="T7" fmla="*/ 312 h 1216"/>
              <a:gd name="T8" fmla="*/ 184 w 560"/>
              <a:gd name="T9" fmla="*/ 544 h 1216"/>
              <a:gd name="T10" fmla="*/ 456 w 560"/>
              <a:gd name="T11" fmla="*/ 1048 h 1216"/>
              <a:gd name="T12" fmla="*/ 560 w 560"/>
              <a:gd name="T13" fmla="*/ 1216 h 1216"/>
            </a:gdLst>
            <a:ahLst/>
            <a:cxnLst>
              <a:cxn ang="0">
                <a:pos x="T0" y="T1"/>
              </a:cxn>
              <a:cxn ang="0">
                <a:pos x="T2" y="T3"/>
              </a:cxn>
              <a:cxn ang="0">
                <a:pos x="T4" y="T5"/>
              </a:cxn>
              <a:cxn ang="0">
                <a:pos x="T6" y="T7"/>
              </a:cxn>
              <a:cxn ang="0">
                <a:pos x="T8" y="T9"/>
              </a:cxn>
              <a:cxn ang="0">
                <a:pos x="T10" y="T11"/>
              </a:cxn>
              <a:cxn ang="0">
                <a:pos x="T12" y="T13"/>
              </a:cxn>
            </a:cxnLst>
            <a:rect l="0" t="0" r="r" b="b"/>
            <a:pathLst>
              <a:path w="560" h="1216">
                <a:moveTo>
                  <a:pt x="0" y="0"/>
                </a:moveTo>
                <a:cubicBezTo>
                  <a:pt x="9" y="38"/>
                  <a:pt x="18" y="77"/>
                  <a:pt x="28" y="112"/>
                </a:cubicBezTo>
                <a:cubicBezTo>
                  <a:pt x="38" y="147"/>
                  <a:pt x="49" y="179"/>
                  <a:pt x="60" y="212"/>
                </a:cubicBezTo>
                <a:cubicBezTo>
                  <a:pt x="71" y="245"/>
                  <a:pt x="75" y="257"/>
                  <a:pt x="96" y="312"/>
                </a:cubicBezTo>
                <a:cubicBezTo>
                  <a:pt x="117" y="367"/>
                  <a:pt x="124" y="421"/>
                  <a:pt x="184" y="544"/>
                </a:cubicBezTo>
                <a:cubicBezTo>
                  <a:pt x="244" y="667"/>
                  <a:pt x="393" y="936"/>
                  <a:pt x="456" y="1048"/>
                </a:cubicBezTo>
                <a:cubicBezTo>
                  <a:pt x="519" y="1160"/>
                  <a:pt x="543" y="1188"/>
                  <a:pt x="560" y="1216"/>
                </a:cubicBezTo>
              </a:path>
            </a:pathLst>
          </a:custGeom>
          <a:noFill/>
          <a:ln w="15875" cmpd="sng">
            <a:solidFill>
              <a:srgbClr val="00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8" name="Text Box 42"/>
          <p:cNvSpPr txBox="1">
            <a:spLocks noChangeArrowheads="1"/>
          </p:cNvSpPr>
          <p:nvPr/>
        </p:nvSpPr>
        <p:spPr bwMode="auto">
          <a:xfrm>
            <a:off x="292100" y="5591175"/>
            <a:ext cx="3365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89" name="Text Box 44"/>
          <p:cNvSpPr txBox="1">
            <a:spLocks noChangeArrowheads="1"/>
          </p:cNvSpPr>
          <p:nvPr/>
        </p:nvSpPr>
        <p:spPr bwMode="auto">
          <a:xfrm rot="-1923899">
            <a:off x="85560" y="5015736"/>
            <a:ext cx="1260000" cy="274637"/>
          </a:xfrm>
          <a:prstGeom prst="rect">
            <a:avLst/>
          </a:prstGeom>
          <a:solidFill>
            <a:srgbClr val="FFFFFF">
              <a:alpha val="50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rPr>
              <a:t>  Temperature </a:t>
            </a:r>
            <a:r>
              <a:rPr kumimoji="0" lang="en-GB" sz="1200" i="0" u="none" strike="noStrike" kern="0" cap="none" spc="0" normalizeH="0" baseline="0" noProof="0" dirty="0" smtClean="0">
                <a:ln>
                  <a:noFill/>
                </a:ln>
                <a:solidFill>
                  <a:srgbClr val="000000"/>
                </a:solidFill>
                <a:effectLst/>
                <a:uLnTx/>
                <a:uFillTx/>
                <a:latin typeface="Calibri Light" panose="020F0302020204030204" pitchFamily="34" charset="0"/>
                <a:ea typeface="ＭＳ Ｐゴシック" charset="0"/>
              </a:rPr>
              <a:t>[K]</a:t>
            </a:r>
            <a:endParaRPr kumimoji="0" lang="en-US" sz="12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endParaRPr>
          </a:p>
        </p:txBody>
      </p:sp>
      <p:sp>
        <p:nvSpPr>
          <p:cNvPr id="93" name="Rectangle 54"/>
          <p:cNvSpPr>
            <a:spLocks noChangeArrowheads="1"/>
          </p:cNvSpPr>
          <p:nvPr/>
        </p:nvSpPr>
        <p:spPr bwMode="auto">
          <a:xfrm>
            <a:off x="5580112" y="1508247"/>
            <a:ext cx="2810963" cy="400110"/>
          </a:xfrm>
          <a:prstGeom prst="rect">
            <a:avLst/>
          </a:prstGeom>
          <a:solidFill>
            <a:srgbClr val="FFFFFF"/>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spAutoFit/>
          </a:bodyPr>
          <a:lstStyle/>
          <a:p>
            <a:pPr algn="ctr">
              <a:defRPr/>
            </a:pPr>
            <a:r>
              <a:rPr lang="en-US" sz="2000" i="0" dirty="0" err="1">
                <a:solidFill>
                  <a:srgbClr val="000000"/>
                </a:solidFill>
                <a:latin typeface="Calibri Light" panose="020F0302020204030204" pitchFamily="34" charset="0"/>
                <a:ea typeface="ＭＳ Ｐゴシック" charset="0"/>
              </a:rPr>
              <a:t>Nb-Ti</a:t>
            </a:r>
            <a:r>
              <a:rPr lang="en-US" sz="2000" i="0" dirty="0">
                <a:solidFill>
                  <a:srgbClr val="000000"/>
                </a:solidFill>
                <a:latin typeface="Calibri Light" panose="020F0302020204030204" pitchFamily="34" charset="0"/>
                <a:ea typeface="ＭＳ Ｐゴシック" charset="0"/>
              </a:rPr>
              <a:t> critical current </a:t>
            </a:r>
            <a:r>
              <a:rPr lang="en-US" sz="2000" i="0" dirty="0" smtClean="0">
                <a:solidFill>
                  <a:srgbClr val="000000"/>
                </a:solidFill>
                <a:latin typeface="Calibri Light" panose="020F0302020204030204" pitchFamily="34" charset="0"/>
                <a:ea typeface="ＭＳ Ｐゴシック" charset="0"/>
              </a:rPr>
              <a:t>I</a:t>
            </a:r>
            <a:r>
              <a:rPr lang="en-US" sz="2000" i="0" baseline="-25000" dirty="0" smtClean="0">
                <a:solidFill>
                  <a:srgbClr val="000000"/>
                </a:solidFill>
                <a:latin typeface="Calibri Light" panose="020F0302020204030204" pitchFamily="34" charset="0"/>
                <a:ea typeface="ＭＳ Ｐゴシック" charset="0"/>
              </a:rPr>
              <a:t>C </a:t>
            </a:r>
            <a:r>
              <a:rPr lang="en-US" sz="2000" i="0" dirty="0" smtClean="0">
                <a:solidFill>
                  <a:srgbClr val="000000"/>
                </a:solidFill>
                <a:latin typeface="Calibri Light" panose="020F0302020204030204" pitchFamily="34" charset="0"/>
                <a:ea typeface="ＭＳ Ｐゴシック" charset="0"/>
              </a:rPr>
              <a:t>(</a:t>
            </a:r>
            <a:r>
              <a:rPr lang="en-US" sz="2000" i="0" dirty="0">
                <a:solidFill>
                  <a:srgbClr val="000000"/>
                </a:solidFill>
                <a:latin typeface="Calibri Light" panose="020F0302020204030204" pitchFamily="34" charset="0"/>
                <a:ea typeface="ＭＳ Ｐゴシック" charset="0"/>
              </a:rPr>
              <a:t>B)</a:t>
            </a:r>
          </a:p>
        </p:txBody>
      </p:sp>
      <p:grpSp>
        <p:nvGrpSpPr>
          <p:cNvPr id="4" name="Group 3"/>
          <p:cNvGrpSpPr/>
          <p:nvPr/>
        </p:nvGrpSpPr>
        <p:grpSpPr>
          <a:xfrm>
            <a:off x="4889500" y="1988840"/>
            <a:ext cx="3930650" cy="4114800"/>
            <a:chOff x="4889500" y="1988840"/>
            <a:chExt cx="3930650" cy="4114800"/>
          </a:xfrm>
        </p:grpSpPr>
        <p:pic>
          <p:nvPicPr>
            <p:cNvPr id="53" name="Picture 56" descr="Picture 2"/>
            <p:cNvPicPr>
              <a:picLocks noChangeAspect="1" noChangeArrowheads="1"/>
            </p:cNvPicPr>
            <p:nvPr/>
          </p:nvPicPr>
          <p:blipFill>
            <a:blip r:embed="rId4">
              <a:extLst>
                <a:ext uri="{28A0092B-C50C-407E-A947-70E740481C1C}">
                  <a14:useLocalDpi xmlns:a14="http://schemas.microsoft.com/office/drawing/2010/main" val="0"/>
                </a:ext>
              </a:extLst>
            </a:blip>
            <a:srcRect b="1141"/>
            <a:stretch>
              <a:fillRect/>
            </a:stretch>
          </p:blipFill>
          <p:spPr bwMode="auto">
            <a:xfrm>
              <a:off x="4889500" y="1988840"/>
              <a:ext cx="393065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0" name="AutoShape 48"/>
            <p:cNvSpPr>
              <a:spLocks noChangeArrowheads="1"/>
            </p:cNvSpPr>
            <p:nvPr/>
          </p:nvSpPr>
          <p:spPr bwMode="auto">
            <a:xfrm>
              <a:off x="7315200" y="3792240"/>
              <a:ext cx="228600" cy="228600"/>
            </a:xfrm>
            <a:prstGeom prst="star4">
              <a:avLst>
                <a:gd name="adj" fmla="val 12500"/>
              </a:avLst>
            </a:prstGeom>
            <a:solidFill>
              <a:srgbClr val="FF6666"/>
            </a:solidFill>
            <a:ln w="9525">
              <a:solidFill>
                <a:srgbClr val="FF0000"/>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91" name="Rectangle 49"/>
            <p:cNvSpPr>
              <a:spLocks noChangeArrowheads="1"/>
            </p:cNvSpPr>
            <p:nvPr/>
          </p:nvSpPr>
          <p:spPr bwMode="auto">
            <a:xfrm>
              <a:off x="6588224" y="4669232"/>
              <a:ext cx="684000" cy="648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lgn="ctr">
                <a:defRPr/>
              </a:pPr>
              <a:r>
                <a:rPr lang="en-US" sz="2000" i="0" dirty="0">
                  <a:solidFill>
                    <a:srgbClr val="FF0000"/>
                  </a:solidFill>
                  <a:latin typeface="Calibri Light" panose="020F0302020204030204" pitchFamily="34" charset="0"/>
                  <a:ea typeface="ＭＳ Ｐゴシック" charset="0"/>
                </a:rPr>
                <a:t>peak field</a:t>
              </a:r>
            </a:p>
          </p:txBody>
        </p:sp>
        <p:sp>
          <p:nvSpPr>
            <p:cNvPr id="92" name="Rectangle 50"/>
            <p:cNvSpPr>
              <a:spLocks noChangeArrowheads="1"/>
            </p:cNvSpPr>
            <p:nvPr/>
          </p:nvSpPr>
          <p:spPr bwMode="auto">
            <a:xfrm>
              <a:off x="5796136" y="3445024"/>
              <a:ext cx="1044000" cy="648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spAutoFit/>
            </a:bodyPr>
            <a:lstStyle/>
            <a:p>
              <a:pPr algn="ctr">
                <a:defRPr/>
              </a:pPr>
              <a:r>
                <a:rPr lang="en-US" sz="2000" i="0" dirty="0">
                  <a:solidFill>
                    <a:srgbClr val="0033CC"/>
                  </a:solidFill>
                  <a:latin typeface="Calibri Light" panose="020F0302020204030204" pitchFamily="34" charset="0"/>
                  <a:ea typeface="ＭＳ Ｐゴシック" charset="0"/>
                </a:rPr>
                <a:t>5 T bore field</a:t>
              </a:r>
            </a:p>
          </p:txBody>
        </p:sp>
        <p:sp>
          <p:nvSpPr>
            <p:cNvPr id="94" name="Rectangle 55"/>
            <p:cNvSpPr>
              <a:spLocks noChangeArrowheads="1"/>
            </p:cNvSpPr>
            <p:nvPr/>
          </p:nvSpPr>
          <p:spPr bwMode="auto">
            <a:xfrm>
              <a:off x="7461845" y="3430166"/>
              <a:ext cx="1044000" cy="396875"/>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lgn="ctr">
                <a:defRPr/>
              </a:pPr>
              <a:r>
                <a:rPr lang="en-US" sz="2000" i="0" dirty="0" smtClean="0">
                  <a:solidFill>
                    <a:srgbClr val="FF0000"/>
                  </a:solidFill>
                  <a:latin typeface="Calibri Light" panose="020F0302020204030204" pitchFamily="34" charset="0"/>
                  <a:ea typeface="ＭＳ Ｐゴシック" charset="0"/>
                </a:rPr>
                <a:t>quench!</a:t>
              </a:r>
              <a:endParaRPr lang="en-US" sz="2000" i="0" dirty="0">
                <a:solidFill>
                  <a:srgbClr val="FF0000"/>
                </a:solidFill>
                <a:latin typeface="Calibri Light" panose="020F0302020204030204" pitchFamily="34" charset="0"/>
                <a:ea typeface="ＭＳ Ｐゴシック" charset="0"/>
              </a:endParaRPr>
            </a:p>
          </p:txBody>
        </p:sp>
        <p:sp>
          <p:nvSpPr>
            <p:cNvPr id="95" name="Oval 57"/>
            <p:cNvSpPr>
              <a:spLocks noChangeArrowheads="1"/>
            </p:cNvSpPr>
            <p:nvPr/>
          </p:nvSpPr>
          <p:spPr bwMode="auto">
            <a:xfrm>
              <a:off x="6629400" y="4206578"/>
              <a:ext cx="152400" cy="152400"/>
            </a:xfrm>
            <a:prstGeom prst="ellipse">
              <a:avLst/>
            </a:prstGeom>
            <a:noFill/>
            <a:ln w="19050">
              <a:solidFill>
                <a:srgbClr val="0000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grpSp>
      <p:sp>
        <p:nvSpPr>
          <p:cNvPr id="96" name="Rectangle 59"/>
          <p:cNvSpPr>
            <a:spLocks noChangeArrowheads="1"/>
          </p:cNvSpPr>
          <p:nvPr/>
        </p:nvSpPr>
        <p:spPr bwMode="auto">
          <a:xfrm>
            <a:off x="1068202" y="1508247"/>
            <a:ext cx="2279662"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spAutoFit/>
          </a:bodyPr>
          <a:lstStyle/>
          <a:p>
            <a:pPr algn="ctr">
              <a:defRPr/>
            </a:pPr>
            <a:r>
              <a:rPr lang="en-US" sz="2000" i="0" dirty="0" err="1" smtClean="0">
                <a:solidFill>
                  <a:srgbClr val="000000"/>
                </a:solidFill>
                <a:latin typeface="Calibri Light" panose="020F0302020204030204" pitchFamily="34" charset="0"/>
                <a:ea typeface="ＭＳ Ｐゴシック" charset="0"/>
              </a:rPr>
              <a:t>Nb-Ti</a:t>
            </a:r>
            <a:r>
              <a:rPr lang="en-US" sz="2000" i="0" dirty="0" smtClean="0">
                <a:solidFill>
                  <a:srgbClr val="000000"/>
                </a:solidFill>
                <a:latin typeface="Calibri Light" panose="020F0302020204030204" pitchFamily="34" charset="0"/>
                <a:ea typeface="ＭＳ Ｐゴシック" charset="0"/>
              </a:rPr>
              <a:t> </a:t>
            </a:r>
            <a:r>
              <a:rPr lang="en-US" sz="2000" i="0" dirty="0">
                <a:solidFill>
                  <a:srgbClr val="000000"/>
                </a:solidFill>
                <a:latin typeface="Calibri Light" panose="020F0302020204030204" pitchFamily="34" charset="0"/>
                <a:ea typeface="ＭＳ Ｐゴシック" charset="0"/>
              </a:rPr>
              <a:t>critical surface</a:t>
            </a:r>
          </a:p>
        </p:txBody>
      </p:sp>
      <p:sp>
        <p:nvSpPr>
          <p:cNvPr id="99" name="Line 64"/>
          <p:cNvSpPr>
            <a:spLocks noChangeShapeType="1"/>
          </p:cNvSpPr>
          <p:nvPr/>
        </p:nvSpPr>
        <p:spPr bwMode="auto">
          <a:xfrm>
            <a:off x="3373438" y="1715220"/>
            <a:ext cx="2286000" cy="0"/>
          </a:xfrm>
          <a:prstGeom prst="line">
            <a:avLst/>
          </a:prstGeom>
          <a:noFill/>
          <a:ln w="19050">
            <a:solidFill>
              <a:schemeClr val="tx1"/>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00" name="Rectangle 61"/>
          <p:cNvSpPr>
            <a:spLocks noChangeArrowheads="1"/>
          </p:cNvSpPr>
          <p:nvPr/>
        </p:nvSpPr>
        <p:spPr bwMode="auto">
          <a:xfrm>
            <a:off x="3881438" y="1516782"/>
            <a:ext cx="1188000" cy="40005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spAutoFit/>
          </a:bodyPr>
          <a:lstStyle/>
          <a:p>
            <a:pPr marL="0" marR="0" lvl="0" indent="0" algn="ctr" defTabSz="914400" eaLnBrk="1" latinLnBrk="0" hangingPunct="1">
              <a:lnSpc>
                <a:spcPct val="100000"/>
              </a:lnSpc>
              <a:buClrTx/>
              <a:buSzTx/>
              <a:buFontTx/>
              <a:buNone/>
              <a:tabLst/>
              <a:defRPr/>
            </a:pPr>
            <a:r>
              <a:rPr lang="en-US" sz="2000" i="0" dirty="0">
                <a:latin typeface="Calibri Light" panose="020F0302020204030204" pitchFamily="34" charset="0"/>
                <a:ea typeface="ＭＳ Ｐゴシック" charset="0"/>
              </a:rPr>
              <a:t>I</a:t>
            </a:r>
            <a:r>
              <a:rPr lang="en-US" sz="2000" i="0" baseline="-25000" dirty="0">
                <a:latin typeface="Calibri Light" panose="020F0302020204030204" pitchFamily="34" charset="0"/>
                <a:ea typeface="ＭＳ Ｐゴシック" charset="0"/>
              </a:rPr>
              <a:t>C</a:t>
            </a:r>
            <a:r>
              <a:rPr lang="en-US" sz="2000" i="0" dirty="0">
                <a:latin typeface="Calibri Light" panose="020F0302020204030204" pitchFamily="34" charset="0"/>
                <a:ea typeface="ＭＳ Ｐゴシック" charset="0"/>
              </a:rPr>
              <a:t> = J</a:t>
            </a:r>
            <a:r>
              <a:rPr lang="en-US" sz="2000" i="0" baseline="-25000" dirty="0">
                <a:latin typeface="Calibri Light" panose="020F0302020204030204" pitchFamily="34" charset="0"/>
                <a:ea typeface="ＭＳ Ｐゴシック" charset="0"/>
              </a:rPr>
              <a:t>C</a:t>
            </a:r>
            <a:r>
              <a:rPr lang="en-US" sz="2000" i="0" dirty="0">
                <a:latin typeface="Calibri Light" panose="020F0302020204030204" pitchFamily="34" charset="0"/>
                <a:ea typeface="ＭＳ Ｐゴシック" charset="0"/>
              </a:rPr>
              <a:t> x A</a:t>
            </a:r>
            <a:r>
              <a:rPr lang="en-US" sz="2000" i="0" baseline="-25000" dirty="0">
                <a:latin typeface="Calibri Light" panose="020F0302020204030204" pitchFamily="34" charset="0"/>
                <a:ea typeface="ＭＳ Ｐゴシック" charset="0"/>
              </a:rPr>
              <a:t>SC</a:t>
            </a:r>
          </a:p>
        </p:txBody>
      </p:sp>
    </p:spTree>
    <p:extLst>
      <p:ext uri="{BB962C8B-B14F-4D97-AF65-F5344CB8AC3E}">
        <p14:creationId xmlns:p14="http://schemas.microsoft.com/office/powerpoint/2010/main" val="21147327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practical operation, margins are needed with respect to this short sample limit</a:t>
            </a:r>
            <a:endParaRPr lang="en-US" sz="2800" b="0" i="0" kern="0" dirty="0" smtClean="0">
              <a:solidFill>
                <a:srgbClr val="0033CC"/>
              </a:solidFill>
              <a:latin typeface="Calibri Light" panose="020F0302020204030204" pitchFamily="34" charset="0"/>
            </a:endParaRPr>
          </a:p>
        </p:txBody>
      </p:sp>
      <p:grpSp>
        <p:nvGrpSpPr>
          <p:cNvPr id="3" name="Group 2"/>
          <p:cNvGrpSpPr/>
          <p:nvPr/>
        </p:nvGrpSpPr>
        <p:grpSpPr>
          <a:xfrm>
            <a:off x="2022584" y="1351682"/>
            <a:ext cx="5429736" cy="5173662"/>
            <a:chOff x="2022584" y="1351682"/>
            <a:chExt cx="5429736" cy="5173662"/>
          </a:xfrm>
        </p:grpSpPr>
        <p:pic>
          <p:nvPicPr>
            <p:cNvPr id="21" name="Picture 75" descr="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22584" y="1351682"/>
              <a:ext cx="5048250" cy="5173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 name="Oval 76"/>
            <p:cNvSpPr>
              <a:spLocks noChangeArrowheads="1"/>
            </p:cNvSpPr>
            <p:nvPr/>
          </p:nvSpPr>
          <p:spPr bwMode="auto">
            <a:xfrm>
              <a:off x="4227621" y="4159969"/>
              <a:ext cx="152400" cy="152400"/>
            </a:xfrm>
            <a:prstGeom prst="ellipse">
              <a:avLst/>
            </a:prstGeom>
            <a:noFill/>
            <a:ln w="19050">
              <a:solidFill>
                <a:srgbClr val="0000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sp>
          <p:nvSpPr>
            <p:cNvPr id="23" name="Oval 78"/>
            <p:cNvSpPr>
              <a:spLocks noChangeArrowheads="1"/>
            </p:cNvSpPr>
            <p:nvPr/>
          </p:nvSpPr>
          <p:spPr bwMode="auto">
            <a:xfrm>
              <a:off x="4554646" y="4159969"/>
              <a:ext cx="152400" cy="152400"/>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4" name="Line 79"/>
            <p:cNvSpPr>
              <a:spLocks noChangeShapeType="1"/>
            </p:cNvSpPr>
            <p:nvPr/>
          </p:nvSpPr>
          <p:spPr bwMode="auto">
            <a:xfrm flipV="1">
              <a:off x="4630846" y="4237757"/>
              <a:ext cx="774700" cy="3175"/>
            </a:xfrm>
            <a:prstGeom prst="line">
              <a:avLst/>
            </a:prstGeom>
            <a:noFill/>
            <a:ln w="19050">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5" name="Line 80"/>
            <p:cNvSpPr>
              <a:spLocks noChangeShapeType="1"/>
            </p:cNvSpPr>
            <p:nvPr/>
          </p:nvSpPr>
          <p:spPr bwMode="auto">
            <a:xfrm flipV="1">
              <a:off x="4632434" y="2239094"/>
              <a:ext cx="3175" cy="2003425"/>
            </a:xfrm>
            <a:prstGeom prst="line">
              <a:avLst/>
            </a:prstGeom>
            <a:noFill/>
            <a:ln w="19050">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6" name="Oval 84"/>
            <p:cNvSpPr>
              <a:spLocks noChangeArrowheads="1"/>
            </p:cNvSpPr>
            <p:nvPr/>
          </p:nvSpPr>
          <p:spPr bwMode="auto">
            <a:xfrm>
              <a:off x="5334109" y="4164732"/>
              <a:ext cx="152400" cy="152400"/>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7" name="Oval 85"/>
            <p:cNvSpPr>
              <a:spLocks noChangeArrowheads="1"/>
            </p:cNvSpPr>
            <p:nvPr/>
          </p:nvSpPr>
          <p:spPr bwMode="auto">
            <a:xfrm>
              <a:off x="4567346" y="2154957"/>
              <a:ext cx="152400" cy="152400"/>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8" name="Oval 86"/>
            <p:cNvSpPr>
              <a:spLocks noChangeArrowheads="1"/>
            </p:cNvSpPr>
            <p:nvPr/>
          </p:nvSpPr>
          <p:spPr bwMode="auto">
            <a:xfrm>
              <a:off x="5134084" y="3686894"/>
              <a:ext cx="152400" cy="152400"/>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9" name="Line 87"/>
            <p:cNvSpPr>
              <a:spLocks noChangeShapeType="1"/>
            </p:cNvSpPr>
            <p:nvPr/>
          </p:nvSpPr>
          <p:spPr bwMode="auto">
            <a:xfrm flipV="1">
              <a:off x="4643546" y="3763094"/>
              <a:ext cx="558800" cy="469900"/>
            </a:xfrm>
            <a:prstGeom prst="line">
              <a:avLst/>
            </a:prstGeom>
            <a:noFill/>
            <a:ln w="19050">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0" name="Rectangle 88"/>
            <p:cNvSpPr>
              <a:spLocks noChangeArrowheads="1"/>
            </p:cNvSpPr>
            <p:nvPr/>
          </p:nvSpPr>
          <p:spPr bwMode="auto">
            <a:xfrm>
              <a:off x="4554646" y="1544645"/>
              <a:ext cx="2016000" cy="40011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defRPr/>
              </a:pPr>
              <a:r>
                <a:rPr lang="en-US" sz="2000" i="0" dirty="0">
                  <a:solidFill>
                    <a:srgbClr val="000000"/>
                  </a:solidFill>
                  <a:latin typeface="Calibri Light" panose="020F0302020204030204" pitchFamily="34" charset="0"/>
                  <a:ea typeface="ＭＳ Ｐゴシック" charset="0"/>
                </a:rPr>
                <a:t>c</a:t>
              </a:r>
              <a:r>
                <a:rPr lang="en-US" sz="2000" i="0" dirty="0" smtClean="0">
                  <a:solidFill>
                    <a:srgbClr val="000000"/>
                  </a:solidFill>
                  <a:latin typeface="Calibri Light" panose="020F0302020204030204" pitchFamily="34" charset="0"/>
                  <a:ea typeface="ＭＳ Ｐゴシック" charset="0"/>
                </a:rPr>
                <a:t>urrent </a:t>
              </a:r>
              <a:r>
                <a:rPr lang="en-US" sz="2000" i="0" dirty="0">
                  <a:solidFill>
                    <a:srgbClr val="000000"/>
                  </a:solidFill>
                  <a:latin typeface="Calibri Light" panose="020F0302020204030204" pitchFamily="34" charset="0"/>
                  <a:ea typeface="ＭＳ Ｐゴシック" charset="0"/>
                </a:rPr>
                <a:t>quench I</a:t>
              </a:r>
              <a:r>
                <a:rPr lang="en-US" sz="2000" i="0" baseline="-25000" dirty="0">
                  <a:solidFill>
                    <a:srgbClr val="000000"/>
                  </a:solidFill>
                  <a:latin typeface="Calibri Light" panose="020F0302020204030204" pitchFamily="34" charset="0"/>
                  <a:ea typeface="ＭＳ Ｐゴシック" charset="0"/>
                </a:rPr>
                <a:t>Q</a:t>
              </a:r>
              <a:endParaRPr lang="en-US" sz="2000" i="0" dirty="0">
                <a:solidFill>
                  <a:srgbClr val="000000"/>
                </a:solidFill>
                <a:latin typeface="Calibri Light" panose="020F0302020204030204" pitchFamily="34" charset="0"/>
                <a:ea typeface="ＭＳ Ｐゴシック" charset="0"/>
              </a:endParaRPr>
            </a:p>
          </p:txBody>
        </p:sp>
        <p:sp>
          <p:nvSpPr>
            <p:cNvPr id="31" name="Rectangle 89"/>
            <p:cNvSpPr>
              <a:spLocks noChangeArrowheads="1"/>
            </p:cNvSpPr>
            <p:nvPr/>
          </p:nvSpPr>
          <p:spPr bwMode="auto">
            <a:xfrm>
              <a:off x="5599221" y="3882157"/>
              <a:ext cx="1764000" cy="396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defRPr/>
              </a:pPr>
              <a:r>
                <a:rPr lang="en-US" sz="2000" i="0" dirty="0">
                  <a:solidFill>
                    <a:srgbClr val="000000"/>
                  </a:solidFill>
                  <a:latin typeface="Calibri Light" panose="020F0302020204030204" pitchFamily="34" charset="0"/>
                  <a:ea typeface="ＭＳ Ｐゴシック" charset="0"/>
                </a:rPr>
                <a:t>f</a:t>
              </a:r>
              <a:r>
                <a:rPr lang="en-US" sz="2000" i="0" dirty="0" smtClean="0">
                  <a:solidFill>
                    <a:srgbClr val="000000"/>
                  </a:solidFill>
                  <a:latin typeface="Calibri Light" panose="020F0302020204030204" pitchFamily="34" charset="0"/>
                  <a:ea typeface="ＭＳ Ｐゴシック" charset="0"/>
                </a:rPr>
                <a:t>ield </a:t>
              </a:r>
              <a:r>
                <a:rPr lang="en-US" sz="2000" i="0" dirty="0">
                  <a:solidFill>
                    <a:srgbClr val="000000"/>
                  </a:solidFill>
                  <a:latin typeface="Calibri Light" panose="020F0302020204030204" pitchFamily="34" charset="0"/>
                  <a:ea typeface="ＭＳ Ｐゴシック" charset="0"/>
                </a:rPr>
                <a:t>quench B</a:t>
              </a:r>
              <a:r>
                <a:rPr lang="en-US" sz="2000" i="0" baseline="-25000" dirty="0">
                  <a:solidFill>
                    <a:srgbClr val="000000"/>
                  </a:solidFill>
                  <a:latin typeface="Calibri Light" panose="020F0302020204030204" pitchFamily="34" charset="0"/>
                  <a:ea typeface="ＭＳ Ｐゴシック" charset="0"/>
                </a:rPr>
                <a:t>Q</a:t>
              </a:r>
            </a:p>
          </p:txBody>
        </p:sp>
        <p:sp>
          <p:nvSpPr>
            <p:cNvPr id="32" name="Rectangle 90"/>
            <p:cNvSpPr>
              <a:spLocks noChangeArrowheads="1"/>
            </p:cNvSpPr>
            <p:nvPr/>
          </p:nvSpPr>
          <p:spPr bwMode="auto">
            <a:xfrm>
              <a:off x="5256320" y="3043957"/>
              <a:ext cx="2196000" cy="396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defRPr/>
              </a:pPr>
              <a:r>
                <a:rPr lang="en-US" sz="2000" i="0" dirty="0" err="1" smtClean="0">
                  <a:solidFill>
                    <a:srgbClr val="000000"/>
                  </a:solidFill>
                  <a:latin typeface="Calibri Light" panose="020F0302020204030204" pitchFamily="34" charset="0"/>
                  <a:ea typeface="ＭＳ Ｐゴシック" charset="0"/>
                </a:rPr>
                <a:t>loadline</a:t>
              </a:r>
              <a:r>
                <a:rPr lang="en-US" sz="2000" i="0" dirty="0" smtClean="0">
                  <a:solidFill>
                    <a:srgbClr val="000000"/>
                  </a:solidFill>
                  <a:latin typeface="Calibri Light" panose="020F0302020204030204" pitchFamily="34" charset="0"/>
                  <a:ea typeface="ＭＳ Ｐゴシック" charset="0"/>
                </a:rPr>
                <a:t> </a:t>
              </a:r>
              <a:r>
                <a:rPr lang="en-US" sz="2000" i="0" dirty="0">
                  <a:solidFill>
                    <a:srgbClr val="000000"/>
                  </a:solidFill>
                  <a:latin typeface="Calibri Light" panose="020F0302020204030204" pitchFamily="34" charset="0"/>
                  <a:ea typeface="ＭＳ Ｐゴシック" charset="0"/>
                </a:rPr>
                <a:t>quench I</a:t>
              </a:r>
              <a:r>
                <a:rPr lang="en-US" sz="2000" i="0" baseline="-25000" dirty="0">
                  <a:solidFill>
                    <a:srgbClr val="000000"/>
                  </a:solidFill>
                  <a:latin typeface="Calibri Light" panose="020F0302020204030204" pitchFamily="34" charset="0"/>
                  <a:ea typeface="ＭＳ Ｐゴシック" charset="0"/>
                </a:rPr>
                <a:t>max</a:t>
              </a:r>
            </a:p>
          </p:txBody>
        </p:sp>
        <p:sp>
          <p:nvSpPr>
            <p:cNvPr id="33" name="Line 91"/>
            <p:cNvSpPr>
              <a:spLocks noChangeShapeType="1"/>
            </p:cNvSpPr>
            <p:nvPr/>
          </p:nvSpPr>
          <p:spPr bwMode="auto">
            <a:xfrm flipH="1">
              <a:off x="5045184" y="4691782"/>
              <a:ext cx="558800" cy="469900"/>
            </a:xfrm>
            <a:prstGeom prst="line">
              <a:avLst/>
            </a:prstGeom>
            <a:noFill/>
            <a:ln w="19050">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4" name="Rectangle 92"/>
            <p:cNvSpPr>
              <a:spLocks noChangeArrowheads="1"/>
            </p:cNvSpPr>
            <p:nvPr/>
          </p:nvSpPr>
          <p:spPr bwMode="auto">
            <a:xfrm>
              <a:off x="3470384" y="5069607"/>
              <a:ext cx="1476000" cy="701675"/>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lgn="ctr">
                <a:defRPr/>
              </a:pPr>
              <a:r>
                <a:rPr lang="en-US" sz="2000" i="0" dirty="0">
                  <a:solidFill>
                    <a:srgbClr val="000000"/>
                  </a:solidFill>
                  <a:latin typeface="Calibri Light" panose="020F0302020204030204" pitchFamily="34" charset="0"/>
                  <a:ea typeface="ＭＳ Ｐゴシック" charset="0"/>
                </a:rPr>
                <a:t>t</a:t>
              </a:r>
              <a:r>
                <a:rPr lang="en-US" sz="2000" i="0" dirty="0" smtClean="0">
                  <a:solidFill>
                    <a:srgbClr val="000000"/>
                  </a:solidFill>
                  <a:latin typeface="Calibri Light" panose="020F0302020204030204" pitchFamily="34" charset="0"/>
                  <a:ea typeface="ＭＳ Ｐゴシック" charset="0"/>
                </a:rPr>
                <a:t>emperature </a:t>
              </a:r>
              <a:r>
                <a:rPr lang="en-US" sz="2000" i="0" dirty="0">
                  <a:solidFill>
                    <a:srgbClr val="000000"/>
                  </a:solidFill>
                  <a:latin typeface="Calibri Light" panose="020F0302020204030204" pitchFamily="34" charset="0"/>
                  <a:ea typeface="ＭＳ Ｐゴシック" charset="0"/>
                </a:rPr>
                <a:t>quench T</a:t>
              </a:r>
              <a:r>
                <a:rPr lang="en-US" sz="2000" i="0" baseline="-25000" dirty="0">
                  <a:solidFill>
                    <a:srgbClr val="000000"/>
                  </a:solidFill>
                  <a:latin typeface="Calibri Light" panose="020F0302020204030204" pitchFamily="34" charset="0"/>
                  <a:ea typeface="ＭＳ Ｐゴシック" charset="0"/>
                </a:rPr>
                <a:t>CS</a:t>
              </a:r>
            </a:p>
          </p:txBody>
        </p:sp>
      </p:grpSp>
    </p:spTree>
    <p:extLst>
      <p:ext uri="{BB962C8B-B14F-4D97-AF65-F5344CB8AC3E}">
        <p14:creationId xmlns:p14="http://schemas.microsoft.com/office/powerpoint/2010/main" val="146136695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best (Aug. 2017) critical current for several superconductors</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1033672"/>
            <a:ext cx="7875196" cy="5635687"/>
          </a:xfrm>
          <a:prstGeom prst="rect">
            <a:avLst/>
          </a:prstGeom>
        </p:spPr>
      </p:pic>
      <p:sp>
        <p:nvSpPr>
          <p:cNvPr id="13" name="Rectangle 4"/>
          <p:cNvSpPr>
            <a:spLocks noChangeArrowheads="1"/>
          </p:cNvSpPr>
          <p:nvPr/>
        </p:nvSpPr>
        <p:spPr bwMode="auto">
          <a:xfrm>
            <a:off x="6263680" y="928688"/>
            <a:ext cx="2880320" cy="707886"/>
          </a:xfrm>
          <a:prstGeom prst="rect">
            <a:avLst/>
          </a:prstGeom>
          <a:solidFill>
            <a:srgbClr val="FFFFFF"/>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spAutoFit/>
          </a:bodyPr>
          <a:lstStyle/>
          <a:p>
            <a:pPr algn="ctr">
              <a:defRPr/>
            </a:pPr>
            <a:r>
              <a:rPr lang="en-US" sz="2000" i="0" dirty="0" smtClean="0">
                <a:solidFill>
                  <a:srgbClr val="777777"/>
                </a:solidFill>
                <a:latin typeface="Calibri Light" panose="020F0302020204030204" pitchFamily="34" charset="0"/>
                <a:ea typeface="ＭＳ Ｐゴシック" charset="0"/>
              </a:rPr>
              <a:t>Applied </a:t>
            </a:r>
            <a:r>
              <a:rPr lang="en-US" sz="2000" i="0" dirty="0">
                <a:solidFill>
                  <a:srgbClr val="777777"/>
                </a:solidFill>
                <a:latin typeface="Calibri Light" panose="020F0302020204030204" pitchFamily="34" charset="0"/>
                <a:ea typeface="ＭＳ Ｐゴシック" charset="0"/>
              </a:rPr>
              <a:t>Superconductivity Center at NHMFL</a:t>
            </a:r>
          </a:p>
        </p:txBody>
      </p:sp>
    </p:spTree>
    <p:extLst>
      <p:ext uri="{BB962C8B-B14F-4D97-AF65-F5344CB8AC3E}">
        <p14:creationId xmlns:p14="http://schemas.microsoft.com/office/powerpoint/2010/main" val="70450934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The overall current density is lower than the current density on the superconductor</a:t>
            </a:r>
            <a:endParaRPr lang="en-US" sz="2800" b="0" i="0" kern="0" dirty="0" smtClean="0">
              <a:solidFill>
                <a:srgbClr val="0000FF"/>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534" name="TextBox 1533"/>
              <p:cNvSpPr txBox="1"/>
              <p:nvPr/>
            </p:nvSpPr>
            <p:spPr>
              <a:xfrm>
                <a:off x="5799137" y="1240690"/>
                <a:ext cx="2456891" cy="628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𝑗</m:t>
                          </m:r>
                        </m:e>
                        <m:sub>
                          <m:r>
                            <a:rPr lang="en-GB" sz="2000" b="0" i="1" smtClean="0">
                              <a:latin typeface="Cambria Math" panose="02040503050406030204" pitchFamily="18" charset="0"/>
                              <a:ea typeface="Cambria Math" panose="02040503050406030204" pitchFamily="18" charset="0"/>
                            </a:rPr>
                            <m:t>𝑜𝑣𝑒𝑟𝑎𝑙𝑙</m:t>
                          </m:r>
                        </m:sub>
                      </m:sSub>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𝐼</m:t>
                          </m:r>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𝑤</m:t>
                              </m:r>
                            </m:e>
                            <m:sub>
                              <m:r>
                                <a:rPr lang="en-GB" sz="2000" b="0" i="1" dirty="0" smtClean="0">
                                  <a:latin typeface="Cambria Math" panose="02040503050406030204" pitchFamily="18" charset="0"/>
                                </a:rPr>
                                <m:t>𝑐𝑎𝑏𝑙𝑒</m:t>
                              </m:r>
                            </m:sub>
                          </m:sSub>
                          <m:sSub>
                            <m:sSubPr>
                              <m:ctrlPr>
                                <a:rPr lang="en-GB" sz="2000" b="0" i="1" dirty="0">
                                  <a:latin typeface="Cambria Math" panose="02040503050406030204" pitchFamily="18" charset="0"/>
                                </a:rPr>
                              </m:ctrlPr>
                            </m:sSubPr>
                            <m:e>
                              <m:r>
                                <a:rPr lang="en-GB" sz="2000" b="0" i="1" dirty="0" smtClean="0">
                                  <a:latin typeface="Cambria Math" panose="02040503050406030204" pitchFamily="18" charset="0"/>
                                </a:rPr>
                                <m:t>𝑡</m:t>
                              </m:r>
                            </m:e>
                            <m:sub>
                              <m:r>
                                <a:rPr lang="en-GB" sz="2000" b="0" dirty="0">
                                  <a:latin typeface="Cambria Math" panose="02040503050406030204" pitchFamily="18" charset="0"/>
                                </a:rPr>
                                <m:t>𝑐𝑎𝑏𝑙𝑒</m:t>
                              </m:r>
                            </m:sub>
                          </m:sSub>
                        </m:den>
                      </m:f>
                    </m:oMath>
                  </m:oMathPara>
                </a14:m>
                <a:endParaRPr lang="en-GB" sz="2000" b="0" dirty="0"/>
              </a:p>
            </p:txBody>
          </p:sp>
        </mc:Choice>
        <mc:Fallback xmlns="">
          <p:sp>
            <p:nvSpPr>
              <p:cNvPr id="1534" name="TextBox 1533"/>
              <p:cNvSpPr txBox="1">
                <a:spLocks noRot="1" noChangeAspect="1" noMove="1" noResize="1" noEditPoints="1" noAdjustHandles="1" noChangeArrowheads="1" noChangeShapeType="1" noTextEdit="1"/>
              </p:cNvSpPr>
              <p:nvPr/>
            </p:nvSpPr>
            <p:spPr>
              <a:xfrm>
                <a:off x="5799137" y="1240690"/>
                <a:ext cx="2456891" cy="628185"/>
              </a:xfrm>
              <a:prstGeom prst="rect">
                <a:avLst/>
              </a:prstGeom>
              <a:blipFill>
                <a:blip r:embed="rId3"/>
                <a:stretch>
                  <a:fillRect l="-744"/>
                </a:stretch>
              </a:blipFill>
            </p:spPr>
            <p:txBody>
              <a:bodyPr/>
              <a:lstStyle/>
              <a:p>
                <a:r>
                  <a:rPr lang="en-GB">
                    <a:noFill/>
                  </a:rPr>
                  <a:t> </a:t>
                </a:r>
              </a:p>
            </p:txBody>
          </p:sp>
        </mc:Fallback>
      </mc:AlternateContent>
      <p:grpSp>
        <p:nvGrpSpPr>
          <p:cNvPr id="20" name="Group 19"/>
          <p:cNvGrpSpPr/>
          <p:nvPr/>
        </p:nvGrpSpPr>
        <p:grpSpPr>
          <a:xfrm>
            <a:off x="653626" y="1355943"/>
            <a:ext cx="4187161" cy="2901658"/>
            <a:chOff x="1017220" y="989371"/>
            <a:chExt cx="4187161" cy="2901658"/>
          </a:xfrm>
        </p:grpSpPr>
        <p:grpSp>
          <p:nvGrpSpPr>
            <p:cNvPr id="5" name="Group 4"/>
            <p:cNvGrpSpPr/>
            <p:nvPr/>
          </p:nvGrpSpPr>
          <p:grpSpPr>
            <a:xfrm>
              <a:off x="1078472" y="1226733"/>
              <a:ext cx="2664296" cy="2664296"/>
              <a:chOff x="1043608" y="2060848"/>
              <a:chExt cx="3672408" cy="3672408"/>
            </a:xfrm>
          </p:grpSpPr>
          <p:sp>
            <p:nvSpPr>
              <p:cNvPr id="3" name="Oval 2"/>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4" name="Group 3"/>
              <p:cNvGrpSpPr/>
              <p:nvPr/>
            </p:nvGrpSpPr>
            <p:grpSpPr>
              <a:xfrm>
                <a:off x="1115616" y="2135912"/>
                <a:ext cx="1940024" cy="1936968"/>
                <a:chOff x="1115616" y="2135912"/>
                <a:chExt cx="1940024" cy="1936968"/>
              </a:xfrm>
            </p:grpSpPr>
            <p:sp>
              <p:nvSpPr>
                <p:cNvPr id="7" name="Oval 6"/>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 name="Oval 7"/>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Oval 8"/>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 name="Oval 9"/>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 name="Oval 10"/>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Oval 11"/>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Oval 13"/>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Oval 14"/>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Oval 15"/>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 name="Oval 16"/>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 name="Oval 17"/>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 name="Oval 2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 name="Oval 2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 name="Oval 2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26" name="Oval 25"/>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 name="Oval 26"/>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 name="Oval 29"/>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 name="Oval 30"/>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 name="Oval 31"/>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 name="Oval 32"/>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 name="Oval 33"/>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 name="Oval 34"/>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 name="Oval 35"/>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 name="Oval 36"/>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 name="Oval 37"/>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 name="Oval 39"/>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 name="Oval 40"/>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 name="Oval 41"/>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 name="Oval 42"/>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 name="Oval 43"/>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 name="Oval 45"/>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 name="Oval 46"/>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 name="Oval 47"/>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 name="Oval 48"/>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 name="Oval 52"/>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 name="Oval 55"/>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 name="Oval 56"/>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 name="Oval 60"/>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 name="Oval 61"/>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 name="Oval 62"/>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 name="Oval 63"/>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 name="Oval 67"/>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mc:AlternateContent xmlns:mc="http://schemas.openxmlformats.org/markup-compatibility/2006" xmlns:a14="http://schemas.microsoft.com/office/drawing/2010/main">
          <mc:Choice Requires="a14">
            <p:sp>
              <p:nvSpPr>
                <p:cNvPr id="1520" name="TextBox 1519"/>
                <p:cNvSpPr txBox="1"/>
                <p:nvPr/>
              </p:nvSpPr>
              <p:spPr>
                <a:xfrm>
                  <a:off x="4548624" y="1510128"/>
                  <a:ext cx="655757" cy="307777"/>
                </a:xfrm>
                <a:prstGeom prst="rect">
                  <a:avLst/>
                </a:prstGeom>
                <a:noFill/>
              </p:spPr>
              <p:txBody>
                <a:bodyPr wrap="none" lIns="0" tIns="0" rIns="0" bIns="0" rtlCol="0">
                  <a:spAutoFit/>
                </a:bodyPr>
                <a:lstStyle/>
                <a:p>
                  <a:r>
                    <a:rPr lang="en-GB" sz="2000" b="0" dirty="0" smtClean="0">
                      <a:ea typeface="Cambria Math" panose="02040503050406030204" pitchFamily="18" charset="0"/>
                    </a:rPr>
                    <a:t>d</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𝑠𝑡𝑟𝑎𝑛𝑑</m:t>
                      </m:r>
                    </m:oMath>
                  </a14:m>
                  <a:endParaRPr lang="en-GB" sz="2000" b="0" baseline="-25000" dirty="0"/>
                </a:p>
              </p:txBody>
            </p:sp>
          </mc:Choice>
          <mc:Fallback xmlns="">
            <p:sp>
              <p:nvSpPr>
                <p:cNvPr id="1520" name="TextBox 1519"/>
                <p:cNvSpPr txBox="1">
                  <a:spLocks noRot="1" noChangeAspect="1" noMove="1" noResize="1" noEditPoints="1" noAdjustHandles="1" noChangeArrowheads="1" noChangeShapeType="1" noTextEdit="1"/>
                </p:cNvSpPr>
                <p:nvPr/>
              </p:nvSpPr>
              <p:spPr>
                <a:xfrm>
                  <a:off x="4548624" y="1510128"/>
                  <a:ext cx="655757" cy="307777"/>
                </a:xfrm>
                <a:prstGeom prst="rect">
                  <a:avLst/>
                </a:prstGeom>
                <a:blipFill>
                  <a:blip r:embed="rId4"/>
                  <a:stretch>
                    <a:fillRect l="-24299" t="-26000" r="-8411" b="-50000"/>
                  </a:stretch>
                </a:blipFill>
              </p:spPr>
              <p:txBody>
                <a:bodyPr/>
                <a:lstStyle/>
                <a:p>
                  <a:r>
                    <a:rPr lang="en-GB">
                      <a:noFill/>
                    </a:rPr>
                    <a:t> </a:t>
                  </a:r>
                </a:p>
              </p:txBody>
            </p:sp>
          </mc:Fallback>
        </mc:AlternateContent>
        <p:sp>
          <p:nvSpPr>
            <p:cNvPr id="1524" name="Line 4"/>
            <p:cNvSpPr>
              <a:spLocks noChangeShapeType="1"/>
            </p:cNvSpPr>
            <p:nvPr/>
          </p:nvSpPr>
          <p:spPr bwMode="auto">
            <a:xfrm flipH="1">
              <a:off x="3684983" y="1766283"/>
              <a:ext cx="799747" cy="310975"/>
            </a:xfrm>
            <a:prstGeom prst="line">
              <a:avLst/>
            </a:prstGeom>
            <a:noFill/>
            <a:ln w="9525">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142" name="Line 4"/>
            <p:cNvSpPr>
              <a:spLocks noChangeShapeType="1"/>
            </p:cNvSpPr>
            <p:nvPr/>
          </p:nvSpPr>
          <p:spPr bwMode="auto">
            <a:xfrm flipH="1">
              <a:off x="2718348" y="1218947"/>
              <a:ext cx="799747" cy="310975"/>
            </a:xfrm>
            <a:prstGeom prst="line">
              <a:avLst/>
            </a:prstGeom>
            <a:noFill/>
            <a:ln w="9525">
              <a:solidFill>
                <a:srgbClr val="000000"/>
              </a:solidFill>
              <a:round/>
              <a:headEnd/>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143" name="TextBox 1142"/>
            <p:cNvSpPr txBox="1"/>
            <p:nvPr/>
          </p:nvSpPr>
          <p:spPr>
            <a:xfrm>
              <a:off x="3565733" y="989371"/>
              <a:ext cx="1605439" cy="307777"/>
            </a:xfrm>
            <a:prstGeom prst="rect">
              <a:avLst/>
            </a:prstGeom>
            <a:noFill/>
          </p:spPr>
          <p:txBody>
            <a:bodyPr wrap="none" lIns="0" tIns="0" rIns="0" bIns="0" rtlCol="0">
              <a:spAutoFit/>
            </a:bodyPr>
            <a:lstStyle/>
            <a:p>
              <a:r>
                <a:rPr lang="en-GB" sz="2000" i="0" dirty="0" smtClean="0">
                  <a:latin typeface="Calibri Light" panose="020F0302020204030204" pitchFamily="34" charset="0"/>
                  <a:ea typeface="Cambria Math" panose="02040503050406030204" pitchFamily="18" charset="0"/>
                </a:rPr>
                <a:t>superconductor</a:t>
              </a:r>
              <a:endParaRPr lang="en-GB" sz="2000" i="0" baseline="-25000" dirty="0">
                <a:latin typeface="Calibri Light" panose="020F0302020204030204" pitchFamily="34" charset="0"/>
              </a:endParaRPr>
            </a:p>
          </p:txBody>
        </p:sp>
        <p:sp>
          <p:nvSpPr>
            <p:cNvPr id="1144" name="TextBox 1143"/>
            <p:cNvSpPr txBox="1"/>
            <p:nvPr/>
          </p:nvSpPr>
          <p:spPr>
            <a:xfrm>
              <a:off x="1017220" y="1072887"/>
              <a:ext cx="266098" cy="307777"/>
            </a:xfrm>
            <a:prstGeom prst="rect">
              <a:avLst/>
            </a:prstGeom>
            <a:noFill/>
          </p:spPr>
          <p:txBody>
            <a:bodyPr wrap="none" lIns="0" tIns="0" rIns="0" bIns="0" rtlCol="0">
              <a:spAutoFit/>
            </a:bodyPr>
            <a:lstStyle/>
            <a:p>
              <a:r>
                <a:rPr lang="en-GB" sz="2000" i="0" dirty="0" smtClean="0">
                  <a:latin typeface="Calibri Light" panose="020F0302020204030204" pitchFamily="34" charset="0"/>
                  <a:ea typeface="Cambria Math" panose="02040503050406030204" pitchFamily="18" charset="0"/>
                </a:rPr>
                <a:t>Cu</a:t>
              </a:r>
              <a:endParaRPr lang="en-GB" sz="2000" i="0" baseline="-25000" dirty="0">
                <a:latin typeface="Calibri Light" panose="020F0302020204030204" pitchFamily="34" charset="0"/>
              </a:endParaRPr>
            </a:p>
          </p:txBody>
        </p:sp>
        <p:sp>
          <p:nvSpPr>
            <p:cNvPr id="1145" name="Line 4"/>
            <p:cNvSpPr>
              <a:spLocks noChangeShapeType="1"/>
            </p:cNvSpPr>
            <p:nvPr/>
          </p:nvSpPr>
          <p:spPr bwMode="auto">
            <a:xfrm>
              <a:off x="1395669" y="1410543"/>
              <a:ext cx="373358" cy="529055"/>
            </a:xfrm>
            <a:prstGeom prst="line">
              <a:avLst/>
            </a:prstGeom>
            <a:noFill/>
            <a:ln w="9525">
              <a:solidFill>
                <a:srgbClr val="000000"/>
              </a:solidFill>
              <a:round/>
              <a:headEnd/>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sp>
        <p:nvSpPr>
          <p:cNvPr id="1510" name="Rectangle 1509"/>
          <p:cNvSpPr/>
          <p:nvPr/>
        </p:nvSpPr>
        <p:spPr bwMode="auto">
          <a:xfrm>
            <a:off x="299137" y="4638984"/>
            <a:ext cx="7920880" cy="153065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509" name="Group 1508"/>
          <p:cNvGrpSpPr/>
          <p:nvPr/>
        </p:nvGrpSpPr>
        <p:grpSpPr>
          <a:xfrm rot="5400000">
            <a:off x="3608386" y="1644954"/>
            <a:ext cx="1267442" cy="7533264"/>
            <a:chOff x="5292080" y="2115306"/>
            <a:chExt cx="1955335" cy="11621886"/>
          </a:xfrm>
        </p:grpSpPr>
        <p:grpSp>
          <p:nvGrpSpPr>
            <p:cNvPr id="69" name="Group 68"/>
            <p:cNvGrpSpPr/>
            <p:nvPr/>
          </p:nvGrpSpPr>
          <p:grpSpPr>
            <a:xfrm>
              <a:off x="5302053" y="2115306"/>
              <a:ext cx="961627" cy="961627"/>
              <a:chOff x="1043608" y="2060848"/>
              <a:chExt cx="3672408" cy="3672408"/>
            </a:xfrm>
          </p:grpSpPr>
          <p:sp>
            <p:nvSpPr>
              <p:cNvPr id="70" name="Oval 6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71" name="Group 70"/>
              <p:cNvGrpSpPr/>
              <p:nvPr/>
            </p:nvGrpSpPr>
            <p:grpSpPr>
              <a:xfrm>
                <a:off x="1115616" y="2135912"/>
                <a:ext cx="1940024" cy="1936968"/>
                <a:chOff x="1115616" y="2135912"/>
                <a:chExt cx="1940024" cy="1936968"/>
              </a:xfrm>
            </p:grpSpPr>
            <p:sp>
              <p:nvSpPr>
                <p:cNvPr id="100" name="Oval 9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1" name="Oval 10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2" name="Oval 10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3" name="Oval 10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4" name="Oval 10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5" name="Oval 10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6" name="Oval 10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7" name="Oval 10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8" name="Oval 10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9" name="Oval 10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0" name="Oval 10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1" name="Oval 11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2" name="Oval 11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3" name="Oval 11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72" name="Oval 7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 name="Oval 7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 name="Oval 7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 name="Oval 7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 name="Oval 7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 name="Oval 7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 name="Oval 7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9" name="Oval 7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0" name="Oval 7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1" name="Oval 8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2" name="Oval 8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3" name="Oval 8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4" name="Oval 8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5" name="Oval 8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6" name="Oval 8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7" name="Oval 8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8" name="Oval 8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9" name="Oval 8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0" name="Oval 8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1" name="Oval 9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2" name="Oval 9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3" name="Oval 9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4" name="Oval 9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5" name="Oval 9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6" name="Oval 9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7" name="Oval 9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8" name="Oval 9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9" name="Oval 9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14" name="Group 113"/>
            <p:cNvGrpSpPr/>
            <p:nvPr/>
          </p:nvGrpSpPr>
          <p:grpSpPr>
            <a:xfrm>
              <a:off x="6273904" y="2121389"/>
              <a:ext cx="961627" cy="961627"/>
              <a:chOff x="1043608" y="2060848"/>
              <a:chExt cx="3672408" cy="3672408"/>
            </a:xfrm>
          </p:grpSpPr>
          <p:sp>
            <p:nvSpPr>
              <p:cNvPr id="115" name="Oval 11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16" name="Group 115"/>
              <p:cNvGrpSpPr/>
              <p:nvPr/>
            </p:nvGrpSpPr>
            <p:grpSpPr>
              <a:xfrm>
                <a:off x="1115616" y="2135912"/>
                <a:ext cx="1940024" cy="1936968"/>
                <a:chOff x="1115616" y="2135912"/>
                <a:chExt cx="1940024" cy="1936968"/>
              </a:xfrm>
            </p:grpSpPr>
            <p:sp>
              <p:nvSpPr>
                <p:cNvPr id="145" name="Oval 14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 name="Oval 14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 name="Oval 14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 name="Oval 14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 name="Oval 14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 name="Oval 14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1" name="Oval 15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2" name="Oval 15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3" name="Oval 15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4" name="Oval 15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5" name="Oval 15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6" name="Oval 15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7" name="Oval 15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8" name="Oval 15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17" name="Oval 11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 name="Oval 11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 name="Oval 11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 name="Oval 11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 name="Oval 12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 name="Oval 12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 name="Oval 12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 name="Oval 12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 name="Oval 12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 name="Oval 12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 name="Oval 12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 name="Oval 12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 name="Oval 12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 name="Oval 12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 name="Oval 13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 name="Oval 13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 name="Oval 13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 name="Oval 13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 name="Oval 13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 name="Oval 13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 name="Oval 13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 name="Oval 13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 name="Oval 13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 name="Oval 13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 name="Oval 14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 name="Oval 14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 name="Oval 14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 name="Oval 14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59" name="Group 158"/>
            <p:cNvGrpSpPr/>
            <p:nvPr/>
          </p:nvGrpSpPr>
          <p:grpSpPr>
            <a:xfrm>
              <a:off x="5305029" y="3082471"/>
              <a:ext cx="961627" cy="961627"/>
              <a:chOff x="1043608" y="2060848"/>
              <a:chExt cx="3672408" cy="3672408"/>
            </a:xfrm>
          </p:grpSpPr>
          <p:sp>
            <p:nvSpPr>
              <p:cNvPr id="160" name="Oval 15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61" name="Group 160"/>
              <p:cNvGrpSpPr/>
              <p:nvPr/>
            </p:nvGrpSpPr>
            <p:grpSpPr>
              <a:xfrm>
                <a:off x="1115616" y="2135912"/>
                <a:ext cx="1940024" cy="1936968"/>
                <a:chOff x="1115616" y="2135912"/>
                <a:chExt cx="1940024" cy="1936968"/>
              </a:xfrm>
            </p:grpSpPr>
            <p:sp>
              <p:nvSpPr>
                <p:cNvPr id="190" name="Oval 18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1" name="Oval 19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2" name="Oval 19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3" name="Oval 19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4" name="Oval 19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5" name="Oval 19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6" name="Oval 19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7" name="Oval 19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8" name="Oval 19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9" name="Oval 19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0" name="Oval 19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1" name="Oval 20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2" name="Oval 20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3" name="Oval 20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62" name="Oval 16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3" name="Oval 16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4" name="Oval 16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5" name="Oval 16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6" name="Oval 16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7" name="Oval 16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8" name="Oval 16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9" name="Oval 16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0" name="Oval 16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1" name="Oval 17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2" name="Oval 17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3" name="Oval 17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4" name="Oval 17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5" name="Oval 17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6" name="Oval 17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7" name="Oval 17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8" name="Oval 17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9" name="Oval 17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0" name="Oval 17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1" name="Oval 18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2" name="Oval 18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3" name="Oval 18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4" name="Oval 18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5" name="Oval 18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6" name="Oval 18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7" name="Oval 18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8" name="Oval 18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9" name="Oval 18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04" name="Group 203"/>
            <p:cNvGrpSpPr/>
            <p:nvPr/>
          </p:nvGrpSpPr>
          <p:grpSpPr>
            <a:xfrm>
              <a:off x="6276880" y="3088554"/>
              <a:ext cx="961627" cy="961627"/>
              <a:chOff x="1043608" y="2060848"/>
              <a:chExt cx="3672408" cy="3672408"/>
            </a:xfrm>
          </p:grpSpPr>
          <p:sp>
            <p:nvSpPr>
              <p:cNvPr id="205" name="Oval 20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206" name="Group 205"/>
              <p:cNvGrpSpPr/>
              <p:nvPr/>
            </p:nvGrpSpPr>
            <p:grpSpPr>
              <a:xfrm>
                <a:off x="1115616" y="2135912"/>
                <a:ext cx="1940024" cy="1936968"/>
                <a:chOff x="1115616" y="2135912"/>
                <a:chExt cx="1940024" cy="1936968"/>
              </a:xfrm>
            </p:grpSpPr>
            <p:sp>
              <p:nvSpPr>
                <p:cNvPr id="235" name="Oval 23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6" name="Oval 23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7" name="Oval 23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8" name="Oval 23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9" name="Oval 23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0" name="Oval 23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1" name="Oval 24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2" name="Oval 24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3" name="Oval 24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4" name="Oval 24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5" name="Oval 24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6" name="Oval 24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7" name="Oval 24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8" name="Oval 24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207" name="Oval 20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8" name="Oval 20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9" name="Oval 20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0" name="Oval 20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1" name="Oval 21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2" name="Oval 21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3" name="Oval 21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4" name="Oval 21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5" name="Oval 21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6" name="Oval 21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7" name="Oval 21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8" name="Oval 21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9" name="Oval 21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0" name="Oval 21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1" name="Oval 22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2" name="Oval 22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3" name="Oval 22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4" name="Oval 22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5" name="Oval 22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6" name="Oval 22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7" name="Oval 22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8" name="Oval 22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9" name="Oval 22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0" name="Oval 22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1" name="Oval 23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2" name="Oval 23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3" name="Oval 23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4" name="Oval 23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49" name="Group 248"/>
            <p:cNvGrpSpPr/>
            <p:nvPr/>
          </p:nvGrpSpPr>
          <p:grpSpPr>
            <a:xfrm>
              <a:off x="5310748" y="4050786"/>
              <a:ext cx="961627" cy="961627"/>
              <a:chOff x="1043608" y="2060848"/>
              <a:chExt cx="3672408" cy="3672408"/>
            </a:xfrm>
          </p:grpSpPr>
          <p:sp>
            <p:nvSpPr>
              <p:cNvPr id="250" name="Oval 24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251" name="Group 250"/>
              <p:cNvGrpSpPr/>
              <p:nvPr/>
            </p:nvGrpSpPr>
            <p:grpSpPr>
              <a:xfrm>
                <a:off x="1115616" y="2135912"/>
                <a:ext cx="1940024" cy="1936968"/>
                <a:chOff x="1115616" y="2135912"/>
                <a:chExt cx="1940024" cy="1936968"/>
              </a:xfrm>
            </p:grpSpPr>
            <p:sp>
              <p:nvSpPr>
                <p:cNvPr id="280" name="Oval 27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1" name="Oval 28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2" name="Oval 28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3" name="Oval 28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4" name="Oval 28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5" name="Oval 28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6" name="Oval 28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7" name="Oval 28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8" name="Oval 28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9" name="Oval 28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0" name="Oval 28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1" name="Oval 29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2" name="Oval 29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3" name="Oval 29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252" name="Oval 25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3" name="Oval 25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4" name="Oval 25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5" name="Oval 25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6" name="Oval 25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7" name="Oval 25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8" name="Oval 25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9" name="Oval 25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0" name="Oval 25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1" name="Oval 26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2" name="Oval 26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3" name="Oval 26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4" name="Oval 26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5" name="Oval 26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6" name="Oval 26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7" name="Oval 26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8" name="Oval 26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9" name="Oval 26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0" name="Oval 26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1" name="Oval 27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2" name="Oval 27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3" name="Oval 27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4" name="Oval 27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5" name="Oval 27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6" name="Oval 27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7" name="Oval 27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8" name="Oval 27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9" name="Oval 27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94" name="Group 293"/>
            <p:cNvGrpSpPr/>
            <p:nvPr/>
          </p:nvGrpSpPr>
          <p:grpSpPr>
            <a:xfrm>
              <a:off x="6282599" y="4056869"/>
              <a:ext cx="961627" cy="961627"/>
              <a:chOff x="1043608" y="2060848"/>
              <a:chExt cx="3672408" cy="3672408"/>
            </a:xfrm>
          </p:grpSpPr>
          <p:sp>
            <p:nvSpPr>
              <p:cNvPr id="295" name="Oval 29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296" name="Group 295"/>
              <p:cNvGrpSpPr/>
              <p:nvPr/>
            </p:nvGrpSpPr>
            <p:grpSpPr>
              <a:xfrm>
                <a:off x="1115616" y="2135912"/>
                <a:ext cx="1940024" cy="1936968"/>
                <a:chOff x="1115616" y="2135912"/>
                <a:chExt cx="1940024" cy="1936968"/>
              </a:xfrm>
            </p:grpSpPr>
            <p:sp>
              <p:nvSpPr>
                <p:cNvPr id="325" name="Oval 32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6" name="Oval 32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7" name="Oval 32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8" name="Oval 32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9" name="Oval 32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0" name="Oval 32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1" name="Oval 33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2" name="Oval 33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3" name="Oval 33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4" name="Oval 33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5" name="Oval 33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6" name="Oval 33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7" name="Oval 33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8" name="Oval 33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297" name="Oval 29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8" name="Oval 29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9" name="Oval 29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0" name="Oval 29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1" name="Oval 30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2" name="Oval 30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3" name="Oval 30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4" name="Oval 30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5" name="Oval 30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6" name="Oval 30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7" name="Oval 30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8" name="Oval 30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9" name="Oval 30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0" name="Oval 30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1" name="Oval 31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2" name="Oval 31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3" name="Oval 31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4" name="Oval 31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5" name="Oval 31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6" name="Oval 31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7" name="Oval 31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8" name="Oval 31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9" name="Oval 31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0" name="Oval 31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1" name="Oval 32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2" name="Oval 32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3" name="Oval 32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4" name="Oval 32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339" name="Group 338"/>
            <p:cNvGrpSpPr/>
            <p:nvPr/>
          </p:nvGrpSpPr>
          <p:grpSpPr>
            <a:xfrm>
              <a:off x="5313724" y="5017951"/>
              <a:ext cx="961627" cy="961627"/>
              <a:chOff x="1043608" y="2060848"/>
              <a:chExt cx="3672408" cy="3672408"/>
            </a:xfrm>
          </p:grpSpPr>
          <p:sp>
            <p:nvSpPr>
              <p:cNvPr id="340" name="Oval 33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341" name="Group 340"/>
              <p:cNvGrpSpPr/>
              <p:nvPr/>
            </p:nvGrpSpPr>
            <p:grpSpPr>
              <a:xfrm>
                <a:off x="1115616" y="2135912"/>
                <a:ext cx="1940024" cy="1936968"/>
                <a:chOff x="1115616" y="2135912"/>
                <a:chExt cx="1940024" cy="1936968"/>
              </a:xfrm>
            </p:grpSpPr>
            <p:sp>
              <p:nvSpPr>
                <p:cNvPr id="370" name="Oval 36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1" name="Oval 37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2" name="Oval 37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3" name="Oval 37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4" name="Oval 37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5" name="Oval 37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6" name="Oval 37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7" name="Oval 37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8" name="Oval 37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9" name="Oval 37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0" name="Oval 37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1" name="Oval 38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2" name="Oval 38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3" name="Oval 38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342" name="Oval 34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3" name="Oval 34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4" name="Oval 34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5" name="Oval 34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6" name="Oval 34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7" name="Oval 34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8" name="Oval 34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9" name="Oval 34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0" name="Oval 34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1" name="Oval 35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2" name="Oval 35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3" name="Oval 35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4" name="Oval 35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5" name="Oval 35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6" name="Oval 35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7" name="Oval 35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8" name="Oval 35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9" name="Oval 35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0" name="Oval 35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1" name="Oval 36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2" name="Oval 36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3" name="Oval 36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4" name="Oval 36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5" name="Oval 36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6" name="Oval 36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7" name="Oval 36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8" name="Oval 36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9" name="Oval 36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384" name="Group 383"/>
            <p:cNvGrpSpPr/>
            <p:nvPr/>
          </p:nvGrpSpPr>
          <p:grpSpPr>
            <a:xfrm>
              <a:off x="6285575" y="5024034"/>
              <a:ext cx="961627" cy="961627"/>
              <a:chOff x="1043608" y="2060848"/>
              <a:chExt cx="3672408" cy="3672408"/>
            </a:xfrm>
          </p:grpSpPr>
          <p:sp>
            <p:nvSpPr>
              <p:cNvPr id="385" name="Oval 38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386" name="Group 385"/>
              <p:cNvGrpSpPr/>
              <p:nvPr/>
            </p:nvGrpSpPr>
            <p:grpSpPr>
              <a:xfrm>
                <a:off x="1115616" y="2135912"/>
                <a:ext cx="1940024" cy="1936968"/>
                <a:chOff x="1115616" y="2135912"/>
                <a:chExt cx="1940024" cy="1936968"/>
              </a:xfrm>
            </p:grpSpPr>
            <p:sp>
              <p:nvSpPr>
                <p:cNvPr id="415" name="Oval 41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6" name="Oval 41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7" name="Oval 41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8" name="Oval 41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9" name="Oval 41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0" name="Oval 41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1" name="Oval 42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2" name="Oval 42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3" name="Oval 42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4" name="Oval 42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5" name="Oval 42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6" name="Oval 42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7" name="Oval 42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8" name="Oval 42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387" name="Oval 38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8" name="Oval 38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9" name="Oval 38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0" name="Oval 38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1" name="Oval 39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2" name="Oval 39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3" name="Oval 39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4" name="Oval 39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5" name="Oval 39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6" name="Oval 39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7" name="Oval 39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8" name="Oval 39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9" name="Oval 39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0" name="Oval 39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1" name="Oval 40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2" name="Oval 40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3" name="Oval 40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4" name="Oval 40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5" name="Oval 40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6" name="Oval 40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7" name="Oval 40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8" name="Oval 40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9" name="Oval 40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0" name="Oval 40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1" name="Oval 41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2" name="Oval 41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3" name="Oval 41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4" name="Oval 41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429" name="Group 428"/>
            <p:cNvGrpSpPr/>
            <p:nvPr/>
          </p:nvGrpSpPr>
          <p:grpSpPr>
            <a:xfrm>
              <a:off x="5302266" y="5990860"/>
              <a:ext cx="961627" cy="961627"/>
              <a:chOff x="1043608" y="2060848"/>
              <a:chExt cx="3672408" cy="3672408"/>
            </a:xfrm>
          </p:grpSpPr>
          <p:sp>
            <p:nvSpPr>
              <p:cNvPr id="430" name="Oval 42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431" name="Group 430"/>
              <p:cNvGrpSpPr/>
              <p:nvPr/>
            </p:nvGrpSpPr>
            <p:grpSpPr>
              <a:xfrm>
                <a:off x="1115616" y="2135912"/>
                <a:ext cx="1940024" cy="1936968"/>
                <a:chOff x="1115616" y="2135912"/>
                <a:chExt cx="1940024" cy="1936968"/>
              </a:xfrm>
            </p:grpSpPr>
            <p:sp>
              <p:nvSpPr>
                <p:cNvPr id="460" name="Oval 45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1" name="Oval 46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2" name="Oval 46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3" name="Oval 46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4" name="Oval 46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5" name="Oval 46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6" name="Oval 46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7" name="Oval 46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8" name="Oval 46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9" name="Oval 46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0" name="Oval 46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1" name="Oval 47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2" name="Oval 47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3" name="Oval 47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432" name="Oval 43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3" name="Oval 43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4" name="Oval 43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5" name="Oval 43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6" name="Oval 43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7" name="Oval 43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8" name="Oval 43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9" name="Oval 43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0" name="Oval 43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1" name="Oval 44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2" name="Oval 44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3" name="Oval 44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4" name="Oval 44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5" name="Oval 44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6" name="Oval 44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7" name="Oval 44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8" name="Oval 44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9" name="Oval 44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0" name="Oval 44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1" name="Oval 45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2" name="Oval 45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3" name="Oval 45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4" name="Oval 45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5" name="Oval 45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6" name="Oval 45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7" name="Oval 45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8" name="Oval 45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9" name="Oval 45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474" name="Group 473"/>
            <p:cNvGrpSpPr/>
            <p:nvPr/>
          </p:nvGrpSpPr>
          <p:grpSpPr>
            <a:xfrm>
              <a:off x="6274117" y="5996943"/>
              <a:ext cx="961627" cy="961627"/>
              <a:chOff x="1043608" y="2060848"/>
              <a:chExt cx="3672408" cy="3672408"/>
            </a:xfrm>
          </p:grpSpPr>
          <p:sp>
            <p:nvSpPr>
              <p:cNvPr id="475" name="Oval 47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476" name="Group 475"/>
              <p:cNvGrpSpPr/>
              <p:nvPr/>
            </p:nvGrpSpPr>
            <p:grpSpPr>
              <a:xfrm>
                <a:off x="1115616" y="2135912"/>
                <a:ext cx="1940024" cy="1936968"/>
                <a:chOff x="1115616" y="2135912"/>
                <a:chExt cx="1940024" cy="1936968"/>
              </a:xfrm>
            </p:grpSpPr>
            <p:sp>
              <p:nvSpPr>
                <p:cNvPr id="505" name="Oval 50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6" name="Oval 50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7" name="Oval 50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8" name="Oval 50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9" name="Oval 50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0" name="Oval 50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1" name="Oval 51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2" name="Oval 51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3" name="Oval 51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4" name="Oval 51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5" name="Oval 51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6" name="Oval 51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7" name="Oval 51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8" name="Oval 51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477" name="Oval 47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8" name="Oval 47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9" name="Oval 47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0" name="Oval 47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1" name="Oval 48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2" name="Oval 48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3" name="Oval 48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4" name="Oval 48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5" name="Oval 48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6" name="Oval 48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7" name="Oval 48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8" name="Oval 48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9" name="Oval 48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0" name="Oval 48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1" name="Oval 49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2" name="Oval 49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3" name="Oval 49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4" name="Oval 49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5" name="Oval 49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6" name="Oval 49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7" name="Oval 49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8" name="Oval 49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9" name="Oval 49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0" name="Oval 49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1" name="Oval 50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2" name="Oval 50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3" name="Oval 50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4" name="Oval 50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519" name="Group 518"/>
            <p:cNvGrpSpPr/>
            <p:nvPr/>
          </p:nvGrpSpPr>
          <p:grpSpPr>
            <a:xfrm>
              <a:off x="5305242" y="6958025"/>
              <a:ext cx="961627" cy="961627"/>
              <a:chOff x="1043608" y="2060848"/>
              <a:chExt cx="3672408" cy="3672408"/>
            </a:xfrm>
          </p:grpSpPr>
          <p:sp>
            <p:nvSpPr>
              <p:cNvPr id="520" name="Oval 51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521" name="Group 520"/>
              <p:cNvGrpSpPr/>
              <p:nvPr/>
            </p:nvGrpSpPr>
            <p:grpSpPr>
              <a:xfrm>
                <a:off x="1115616" y="2135912"/>
                <a:ext cx="1940024" cy="1936968"/>
                <a:chOff x="1115616" y="2135912"/>
                <a:chExt cx="1940024" cy="1936968"/>
              </a:xfrm>
            </p:grpSpPr>
            <p:sp>
              <p:nvSpPr>
                <p:cNvPr id="550" name="Oval 54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1" name="Oval 55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2" name="Oval 55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3" name="Oval 55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4" name="Oval 55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5" name="Oval 55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6" name="Oval 55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7" name="Oval 55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8" name="Oval 55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9" name="Oval 55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0" name="Oval 55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1" name="Oval 56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2" name="Oval 56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3" name="Oval 56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522" name="Oval 52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3" name="Oval 52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4" name="Oval 52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5" name="Oval 52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6" name="Oval 52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7" name="Oval 52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8" name="Oval 52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9" name="Oval 52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0" name="Oval 52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1" name="Oval 53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2" name="Oval 53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3" name="Oval 53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4" name="Oval 53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5" name="Oval 53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6" name="Oval 53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7" name="Oval 53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8" name="Oval 53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9" name="Oval 53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0" name="Oval 53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1" name="Oval 54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2" name="Oval 54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3" name="Oval 54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4" name="Oval 54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5" name="Oval 54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6" name="Oval 54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7" name="Oval 54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8" name="Oval 54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9" name="Oval 54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564" name="Group 563"/>
            <p:cNvGrpSpPr/>
            <p:nvPr/>
          </p:nvGrpSpPr>
          <p:grpSpPr>
            <a:xfrm>
              <a:off x="6277093" y="6964108"/>
              <a:ext cx="961627" cy="961627"/>
              <a:chOff x="1043608" y="2060848"/>
              <a:chExt cx="3672408" cy="3672408"/>
            </a:xfrm>
          </p:grpSpPr>
          <p:sp>
            <p:nvSpPr>
              <p:cNvPr id="565" name="Oval 56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566" name="Group 565"/>
              <p:cNvGrpSpPr/>
              <p:nvPr/>
            </p:nvGrpSpPr>
            <p:grpSpPr>
              <a:xfrm>
                <a:off x="1115616" y="2135912"/>
                <a:ext cx="1940024" cy="1936968"/>
                <a:chOff x="1115616" y="2135912"/>
                <a:chExt cx="1940024" cy="1936968"/>
              </a:xfrm>
            </p:grpSpPr>
            <p:sp>
              <p:nvSpPr>
                <p:cNvPr id="595" name="Oval 59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6" name="Oval 59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7" name="Oval 59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8" name="Oval 59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9" name="Oval 59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0" name="Oval 59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1" name="Oval 60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2" name="Oval 60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3" name="Oval 60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4" name="Oval 60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5" name="Oval 60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6" name="Oval 60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7" name="Oval 60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8" name="Oval 60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567" name="Oval 56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8" name="Oval 56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9" name="Oval 56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0" name="Oval 56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1" name="Oval 57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2" name="Oval 57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3" name="Oval 57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4" name="Oval 57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5" name="Oval 57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6" name="Oval 57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7" name="Oval 57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8" name="Oval 57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9" name="Oval 57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0" name="Oval 57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1" name="Oval 58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2" name="Oval 58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3" name="Oval 58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4" name="Oval 58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5" name="Oval 58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6" name="Oval 58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7" name="Oval 58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8" name="Oval 58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9" name="Oval 58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0" name="Oval 58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1" name="Oval 59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2" name="Oval 59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3" name="Oval 59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4" name="Oval 59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609" name="Group 608"/>
            <p:cNvGrpSpPr/>
            <p:nvPr/>
          </p:nvGrpSpPr>
          <p:grpSpPr>
            <a:xfrm>
              <a:off x="5310961" y="7926340"/>
              <a:ext cx="961627" cy="961627"/>
              <a:chOff x="1043608" y="2060848"/>
              <a:chExt cx="3672408" cy="3672408"/>
            </a:xfrm>
          </p:grpSpPr>
          <p:sp>
            <p:nvSpPr>
              <p:cNvPr id="610" name="Oval 60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611" name="Group 610"/>
              <p:cNvGrpSpPr/>
              <p:nvPr/>
            </p:nvGrpSpPr>
            <p:grpSpPr>
              <a:xfrm>
                <a:off x="1115616" y="2135912"/>
                <a:ext cx="1940024" cy="1936968"/>
                <a:chOff x="1115616" y="2135912"/>
                <a:chExt cx="1940024" cy="1936968"/>
              </a:xfrm>
            </p:grpSpPr>
            <p:sp>
              <p:nvSpPr>
                <p:cNvPr id="640" name="Oval 63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1" name="Oval 64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2" name="Oval 64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3" name="Oval 64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4" name="Oval 64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5" name="Oval 64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6" name="Oval 64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7" name="Oval 64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8" name="Oval 64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9" name="Oval 64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0" name="Oval 64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1" name="Oval 65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2" name="Oval 65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3" name="Oval 65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612" name="Oval 61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3" name="Oval 61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4" name="Oval 61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5" name="Oval 61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6" name="Oval 61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7" name="Oval 61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8" name="Oval 61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9" name="Oval 61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0" name="Oval 61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1" name="Oval 62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2" name="Oval 62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3" name="Oval 62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4" name="Oval 62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5" name="Oval 62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6" name="Oval 62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7" name="Oval 62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8" name="Oval 62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9" name="Oval 62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0" name="Oval 62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1" name="Oval 63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2" name="Oval 63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3" name="Oval 63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4" name="Oval 63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5" name="Oval 63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6" name="Oval 63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7" name="Oval 63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8" name="Oval 63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9" name="Oval 63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654" name="Group 653"/>
            <p:cNvGrpSpPr/>
            <p:nvPr/>
          </p:nvGrpSpPr>
          <p:grpSpPr>
            <a:xfrm>
              <a:off x="6282812" y="7932423"/>
              <a:ext cx="961627" cy="961627"/>
              <a:chOff x="1043608" y="2060848"/>
              <a:chExt cx="3672408" cy="3672408"/>
            </a:xfrm>
          </p:grpSpPr>
          <p:sp>
            <p:nvSpPr>
              <p:cNvPr id="655" name="Oval 65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656" name="Group 655"/>
              <p:cNvGrpSpPr/>
              <p:nvPr/>
            </p:nvGrpSpPr>
            <p:grpSpPr>
              <a:xfrm>
                <a:off x="1115616" y="2135912"/>
                <a:ext cx="1940024" cy="1936968"/>
                <a:chOff x="1115616" y="2135912"/>
                <a:chExt cx="1940024" cy="1936968"/>
              </a:xfrm>
            </p:grpSpPr>
            <p:sp>
              <p:nvSpPr>
                <p:cNvPr id="685" name="Oval 68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6" name="Oval 68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7" name="Oval 68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8" name="Oval 68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9" name="Oval 68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0" name="Oval 68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1" name="Oval 69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2" name="Oval 69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3" name="Oval 69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4" name="Oval 69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5" name="Oval 69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6" name="Oval 69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7" name="Oval 69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8" name="Oval 69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657" name="Oval 65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8" name="Oval 65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9" name="Oval 65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0" name="Oval 65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1" name="Oval 66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2" name="Oval 66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3" name="Oval 66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4" name="Oval 66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5" name="Oval 66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6" name="Oval 66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7" name="Oval 66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8" name="Oval 66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9" name="Oval 66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0" name="Oval 66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1" name="Oval 67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2" name="Oval 67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3" name="Oval 67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4" name="Oval 67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5" name="Oval 67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6" name="Oval 67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7" name="Oval 67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8" name="Oval 67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9" name="Oval 67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0" name="Oval 67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1" name="Oval 68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2" name="Oval 68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3" name="Oval 68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4" name="Oval 68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699" name="Group 698"/>
            <p:cNvGrpSpPr/>
            <p:nvPr/>
          </p:nvGrpSpPr>
          <p:grpSpPr>
            <a:xfrm>
              <a:off x="5313937" y="8893505"/>
              <a:ext cx="961627" cy="961627"/>
              <a:chOff x="1043608" y="2060848"/>
              <a:chExt cx="3672408" cy="3672408"/>
            </a:xfrm>
          </p:grpSpPr>
          <p:sp>
            <p:nvSpPr>
              <p:cNvPr id="700" name="Oval 69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701" name="Group 700"/>
              <p:cNvGrpSpPr/>
              <p:nvPr/>
            </p:nvGrpSpPr>
            <p:grpSpPr>
              <a:xfrm>
                <a:off x="1115616" y="2135912"/>
                <a:ext cx="1940024" cy="1936968"/>
                <a:chOff x="1115616" y="2135912"/>
                <a:chExt cx="1940024" cy="1936968"/>
              </a:xfrm>
            </p:grpSpPr>
            <p:sp>
              <p:nvSpPr>
                <p:cNvPr id="730" name="Oval 72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1" name="Oval 73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2" name="Oval 73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3" name="Oval 73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4" name="Oval 73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5" name="Oval 73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6" name="Oval 73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7" name="Oval 73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8" name="Oval 73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9" name="Oval 73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0" name="Oval 73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1" name="Oval 74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2" name="Oval 74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3" name="Oval 74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702" name="Oval 70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3" name="Oval 70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4" name="Oval 70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5" name="Oval 70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6" name="Oval 70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7" name="Oval 70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8" name="Oval 70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9" name="Oval 70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0" name="Oval 70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1" name="Oval 71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2" name="Oval 71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3" name="Oval 71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4" name="Oval 71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5" name="Oval 71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6" name="Oval 71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7" name="Oval 71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8" name="Oval 71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9" name="Oval 71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0" name="Oval 71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1" name="Oval 72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2" name="Oval 72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3" name="Oval 72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4" name="Oval 72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5" name="Oval 72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6" name="Oval 72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7" name="Oval 72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8" name="Oval 72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9" name="Oval 72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744" name="Group 743"/>
            <p:cNvGrpSpPr/>
            <p:nvPr/>
          </p:nvGrpSpPr>
          <p:grpSpPr>
            <a:xfrm>
              <a:off x="6285788" y="8899588"/>
              <a:ext cx="961627" cy="961627"/>
              <a:chOff x="1043608" y="2060848"/>
              <a:chExt cx="3672408" cy="3672408"/>
            </a:xfrm>
          </p:grpSpPr>
          <p:sp>
            <p:nvSpPr>
              <p:cNvPr id="745" name="Oval 74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746" name="Group 745"/>
              <p:cNvGrpSpPr/>
              <p:nvPr/>
            </p:nvGrpSpPr>
            <p:grpSpPr>
              <a:xfrm>
                <a:off x="1115616" y="2135912"/>
                <a:ext cx="1940024" cy="1936968"/>
                <a:chOff x="1115616" y="2135912"/>
                <a:chExt cx="1940024" cy="1936968"/>
              </a:xfrm>
            </p:grpSpPr>
            <p:sp>
              <p:nvSpPr>
                <p:cNvPr id="775" name="Oval 77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6" name="Oval 77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7" name="Oval 77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8" name="Oval 77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9" name="Oval 77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0" name="Oval 77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1" name="Oval 78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2" name="Oval 78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3" name="Oval 78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4" name="Oval 78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5" name="Oval 78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6" name="Oval 78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7" name="Oval 78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8" name="Oval 78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747" name="Oval 74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8" name="Oval 74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9" name="Oval 74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0" name="Oval 74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1" name="Oval 75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2" name="Oval 75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3" name="Oval 75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4" name="Oval 75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5" name="Oval 75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6" name="Oval 75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7" name="Oval 75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8" name="Oval 75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9" name="Oval 75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0" name="Oval 75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1" name="Oval 76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2" name="Oval 76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3" name="Oval 76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4" name="Oval 76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5" name="Oval 76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6" name="Oval 76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7" name="Oval 76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8" name="Oval 76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9" name="Oval 76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0" name="Oval 76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1" name="Oval 77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2" name="Oval 77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3" name="Oval 77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4" name="Oval 77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149" name="Group 1148"/>
            <p:cNvGrpSpPr/>
            <p:nvPr/>
          </p:nvGrpSpPr>
          <p:grpSpPr>
            <a:xfrm>
              <a:off x="5292080" y="9866837"/>
              <a:ext cx="961627" cy="961627"/>
              <a:chOff x="1043608" y="2060848"/>
              <a:chExt cx="3672408" cy="3672408"/>
            </a:xfrm>
          </p:grpSpPr>
          <p:sp>
            <p:nvSpPr>
              <p:cNvPr id="1150" name="Oval 114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151" name="Group 1150"/>
              <p:cNvGrpSpPr/>
              <p:nvPr/>
            </p:nvGrpSpPr>
            <p:grpSpPr>
              <a:xfrm>
                <a:off x="1115616" y="2135912"/>
                <a:ext cx="1940024" cy="1936968"/>
                <a:chOff x="1115616" y="2135912"/>
                <a:chExt cx="1940024" cy="1936968"/>
              </a:xfrm>
            </p:grpSpPr>
            <p:sp>
              <p:nvSpPr>
                <p:cNvPr id="1180" name="Oval 117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1" name="Oval 118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2" name="Oval 118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3" name="Oval 118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4" name="Oval 118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5" name="Oval 118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6" name="Oval 118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7" name="Oval 118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8" name="Oval 118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9" name="Oval 118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0" name="Oval 118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1" name="Oval 119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2" name="Oval 119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3" name="Oval 119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152" name="Oval 115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3" name="Oval 115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4" name="Oval 115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5" name="Oval 115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6" name="Oval 115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7" name="Oval 115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8" name="Oval 115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9" name="Oval 115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0" name="Oval 115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1" name="Oval 116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2" name="Oval 116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3" name="Oval 116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4" name="Oval 116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5" name="Oval 116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6" name="Oval 116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7" name="Oval 116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8" name="Oval 116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9" name="Oval 116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0" name="Oval 116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1" name="Oval 117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2" name="Oval 117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3" name="Oval 117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4" name="Oval 117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5" name="Oval 117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6" name="Oval 117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7" name="Oval 117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8" name="Oval 117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9" name="Oval 117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194" name="Group 1193"/>
            <p:cNvGrpSpPr/>
            <p:nvPr/>
          </p:nvGrpSpPr>
          <p:grpSpPr>
            <a:xfrm>
              <a:off x="6263931" y="9872920"/>
              <a:ext cx="961627" cy="961627"/>
              <a:chOff x="1043608" y="2060848"/>
              <a:chExt cx="3672408" cy="3672408"/>
            </a:xfrm>
          </p:grpSpPr>
          <p:sp>
            <p:nvSpPr>
              <p:cNvPr id="1195" name="Oval 119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196" name="Group 1195"/>
              <p:cNvGrpSpPr/>
              <p:nvPr/>
            </p:nvGrpSpPr>
            <p:grpSpPr>
              <a:xfrm>
                <a:off x="1115616" y="2135912"/>
                <a:ext cx="1940024" cy="1936968"/>
                <a:chOff x="1115616" y="2135912"/>
                <a:chExt cx="1940024" cy="1936968"/>
              </a:xfrm>
            </p:grpSpPr>
            <p:sp>
              <p:nvSpPr>
                <p:cNvPr id="1225" name="Oval 122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6" name="Oval 122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7" name="Oval 122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8" name="Oval 122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9" name="Oval 122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0" name="Oval 122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1" name="Oval 123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2" name="Oval 123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3" name="Oval 123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4" name="Oval 123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5" name="Oval 123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6" name="Oval 123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7" name="Oval 123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8" name="Oval 123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197" name="Oval 119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8" name="Oval 119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9" name="Oval 119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0" name="Oval 119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1" name="Oval 120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2" name="Oval 120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3" name="Oval 120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4" name="Oval 120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5" name="Oval 120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6" name="Oval 120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7" name="Oval 120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8" name="Oval 120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9" name="Oval 120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0" name="Oval 120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1" name="Oval 121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2" name="Oval 121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3" name="Oval 121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4" name="Oval 121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5" name="Oval 121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6" name="Oval 121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7" name="Oval 121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8" name="Oval 121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9" name="Oval 121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0" name="Oval 121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1" name="Oval 122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2" name="Oval 122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3" name="Oval 122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4" name="Oval 122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239" name="Group 1238"/>
            <p:cNvGrpSpPr/>
            <p:nvPr/>
          </p:nvGrpSpPr>
          <p:grpSpPr>
            <a:xfrm>
              <a:off x="5295056" y="10834002"/>
              <a:ext cx="961627" cy="961627"/>
              <a:chOff x="1043608" y="2060848"/>
              <a:chExt cx="3672408" cy="3672408"/>
            </a:xfrm>
          </p:grpSpPr>
          <p:sp>
            <p:nvSpPr>
              <p:cNvPr id="1240" name="Oval 123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241" name="Group 1240"/>
              <p:cNvGrpSpPr/>
              <p:nvPr/>
            </p:nvGrpSpPr>
            <p:grpSpPr>
              <a:xfrm>
                <a:off x="1115616" y="2135912"/>
                <a:ext cx="1940024" cy="1936968"/>
                <a:chOff x="1115616" y="2135912"/>
                <a:chExt cx="1940024" cy="1936968"/>
              </a:xfrm>
            </p:grpSpPr>
            <p:sp>
              <p:nvSpPr>
                <p:cNvPr id="1270" name="Oval 126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1" name="Oval 127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2" name="Oval 127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3" name="Oval 127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4" name="Oval 127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5" name="Oval 127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6" name="Oval 127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7" name="Oval 127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8" name="Oval 127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9" name="Oval 127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0" name="Oval 127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1" name="Oval 128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2" name="Oval 128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3" name="Oval 128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242" name="Oval 124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3" name="Oval 124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4" name="Oval 124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5" name="Oval 124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6" name="Oval 124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7" name="Oval 124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8" name="Oval 124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9" name="Oval 124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0" name="Oval 124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1" name="Oval 125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2" name="Oval 125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3" name="Oval 125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4" name="Oval 125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5" name="Oval 125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6" name="Oval 125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7" name="Oval 125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8" name="Oval 125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9" name="Oval 125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0" name="Oval 125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1" name="Oval 126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2" name="Oval 126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3" name="Oval 126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4" name="Oval 126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5" name="Oval 126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6" name="Oval 126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7" name="Oval 126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8" name="Oval 126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9" name="Oval 126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284" name="Group 1283"/>
            <p:cNvGrpSpPr/>
            <p:nvPr/>
          </p:nvGrpSpPr>
          <p:grpSpPr>
            <a:xfrm>
              <a:off x="6266907" y="10840085"/>
              <a:ext cx="961627" cy="961627"/>
              <a:chOff x="1043608" y="2060848"/>
              <a:chExt cx="3672408" cy="3672408"/>
            </a:xfrm>
          </p:grpSpPr>
          <p:sp>
            <p:nvSpPr>
              <p:cNvPr id="1285" name="Oval 128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286" name="Group 1285"/>
              <p:cNvGrpSpPr/>
              <p:nvPr/>
            </p:nvGrpSpPr>
            <p:grpSpPr>
              <a:xfrm>
                <a:off x="1115616" y="2135912"/>
                <a:ext cx="1940024" cy="1936968"/>
                <a:chOff x="1115616" y="2135912"/>
                <a:chExt cx="1940024" cy="1936968"/>
              </a:xfrm>
            </p:grpSpPr>
            <p:sp>
              <p:nvSpPr>
                <p:cNvPr id="1315" name="Oval 131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6" name="Oval 131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7" name="Oval 131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8" name="Oval 131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9" name="Oval 131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0" name="Oval 131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1" name="Oval 132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2" name="Oval 132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3" name="Oval 132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4" name="Oval 132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5" name="Oval 132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6" name="Oval 132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7" name="Oval 132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8" name="Oval 132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287" name="Oval 128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8" name="Oval 128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9" name="Oval 128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0" name="Oval 128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1" name="Oval 129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2" name="Oval 129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3" name="Oval 129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4" name="Oval 129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5" name="Oval 129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6" name="Oval 129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7" name="Oval 129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8" name="Oval 129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9" name="Oval 129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0" name="Oval 129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1" name="Oval 130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2" name="Oval 130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3" name="Oval 130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4" name="Oval 130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5" name="Oval 130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6" name="Oval 130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7" name="Oval 130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8" name="Oval 130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9" name="Oval 130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0" name="Oval 130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1" name="Oval 131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2" name="Oval 131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3" name="Oval 131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4" name="Oval 131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329" name="Group 1328"/>
            <p:cNvGrpSpPr/>
            <p:nvPr/>
          </p:nvGrpSpPr>
          <p:grpSpPr>
            <a:xfrm>
              <a:off x="5300775" y="11802317"/>
              <a:ext cx="961627" cy="961627"/>
              <a:chOff x="1043608" y="2060848"/>
              <a:chExt cx="3672408" cy="3672408"/>
            </a:xfrm>
          </p:grpSpPr>
          <p:sp>
            <p:nvSpPr>
              <p:cNvPr id="1330" name="Oval 132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331" name="Group 1330"/>
              <p:cNvGrpSpPr/>
              <p:nvPr/>
            </p:nvGrpSpPr>
            <p:grpSpPr>
              <a:xfrm>
                <a:off x="1115616" y="2135912"/>
                <a:ext cx="1940024" cy="1936968"/>
                <a:chOff x="1115616" y="2135912"/>
                <a:chExt cx="1940024" cy="1936968"/>
              </a:xfrm>
            </p:grpSpPr>
            <p:sp>
              <p:nvSpPr>
                <p:cNvPr id="1360" name="Oval 135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1" name="Oval 136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2" name="Oval 136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3" name="Oval 136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4" name="Oval 136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5" name="Oval 136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6" name="Oval 136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7" name="Oval 136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8" name="Oval 136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9" name="Oval 136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0" name="Oval 136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1" name="Oval 137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2" name="Oval 137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3" name="Oval 137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332" name="Oval 133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3" name="Oval 133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4" name="Oval 133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5" name="Oval 133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6" name="Oval 133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7" name="Oval 133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8" name="Oval 133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9" name="Oval 133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0" name="Oval 133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1" name="Oval 134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2" name="Oval 134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3" name="Oval 134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4" name="Oval 134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5" name="Oval 134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6" name="Oval 134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7" name="Oval 134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8" name="Oval 134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9" name="Oval 134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0" name="Oval 134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1" name="Oval 135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2" name="Oval 135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3" name="Oval 135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4" name="Oval 135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5" name="Oval 135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6" name="Oval 135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7" name="Oval 135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8" name="Oval 135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9" name="Oval 135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374" name="Group 1373"/>
            <p:cNvGrpSpPr/>
            <p:nvPr/>
          </p:nvGrpSpPr>
          <p:grpSpPr>
            <a:xfrm>
              <a:off x="6272626" y="11808400"/>
              <a:ext cx="961627" cy="961627"/>
              <a:chOff x="1043608" y="2060848"/>
              <a:chExt cx="3672408" cy="3672408"/>
            </a:xfrm>
          </p:grpSpPr>
          <p:sp>
            <p:nvSpPr>
              <p:cNvPr id="1375" name="Oval 137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376" name="Group 1375"/>
              <p:cNvGrpSpPr/>
              <p:nvPr/>
            </p:nvGrpSpPr>
            <p:grpSpPr>
              <a:xfrm>
                <a:off x="1115616" y="2135912"/>
                <a:ext cx="1940024" cy="1936968"/>
                <a:chOff x="1115616" y="2135912"/>
                <a:chExt cx="1940024" cy="1936968"/>
              </a:xfrm>
            </p:grpSpPr>
            <p:sp>
              <p:nvSpPr>
                <p:cNvPr id="1405" name="Oval 140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6" name="Oval 140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7" name="Oval 140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8" name="Oval 140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9" name="Oval 140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0" name="Oval 140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1" name="Oval 141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2" name="Oval 141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3" name="Oval 141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4" name="Oval 141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5" name="Oval 141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6" name="Oval 141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7" name="Oval 141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8" name="Oval 141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377" name="Oval 137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8" name="Oval 137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9" name="Oval 137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0" name="Oval 137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1" name="Oval 138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2" name="Oval 138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3" name="Oval 138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4" name="Oval 138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5" name="Oval 138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6" name="Oval 138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7" name="Oval 138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8" name="Oval 138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9" name="Oval 138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0" name="Oval 138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1" name="Oval 139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2" name="Oval 139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3" name="Oval 139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4" name="Oval 139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5" name="Oval 139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6" name="Oval 139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7" name="Oval 139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8" name="Oval 139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9" name="Oval 139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0" name="Oval 139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1" name="Oval 140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2" name="Oval 140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3" name="Oval 140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4" name="Oval 140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419" name="Group 1418"/>
            <p:cNvGrpSpPr/>
            <p:nvPr/>
          </p:nvGrpSpPr>
          <p:grpSpPr>
            <a:xfrm>
              <a:off x="5303751" y="12769482"/>
              <a:ext cx="961627" cy="961627"/>
              <a:chOff x="1043608" y="2060848"/>
              <a:chExt cx="3672408" cy="3672408"/>
            </a:xfrm>
          </p:grpSpPr>
          <p:sp>
            <p:nvSpPr>
              <p:cNvPr id="1420" name="Oval 141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421" name="Group 1420"/>
              <p:cNvGrpSpPr/>
              <p:nvPr/>
            </p:nvGrpSpPr>
            <p:grpSpPr>
              <a:xfrm>
                <a:off x="1115616" y="2135912"/>
                <a:ext cx="1940024" cy="1936968"/>
                <a:chOff x="1115616" y="2135912"/>
                <a:chExt cx="1940024" cy="1936968"/>
              </a:xfrm>
            </p:grpSpPr>
            <p:sp>
              <p:nvSpPr>
                <p:cNvPr id="1450" name="Oval 144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1" name="Oval 145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2" name="Oval 145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3" name="Oval 145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4" name="Oval 145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5" name="Oval 145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6" name="Oval 145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7" name="Oval 145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8" name="Oval 145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9" name="Oval 145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0" name="Oval 145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1" name="Oval 146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2" name="Oval 146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3" name="Oval 146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422" name="Oval 142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3" name="Oval 142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4" name="Oval 142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5" name="Oval 142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6" name="Oval 142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7" name="Oval 142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8" name="Oval 142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9" name="Oval 142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0" name="Oval 142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1" name="Oval 143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2" name="Oval 143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3" name="Oval 143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4" name="Oval 143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5" name="Oval 143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6" name="Oval 143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7" name="Oval 143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8" name="Oval 143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9" name="Oval 143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0" name="Oval 143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1" name="Oval 144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2" name="Oval 144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3" name="Oval 144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4" name="Oval 144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5" name="Oval 144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6" name="Oval 144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7" name="Oval 144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8" name="Oval 144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9" name="Oval 144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464" name="Group 1463"/>
            <p:cNvGrpSpPr/>
            <p:nvPr/>
          </p:nvGrpSpPr>
          <p:grpSpPr>
            <a:xfrm>
              <a:off x="6275602" y="12775565"/>
              <a:ext cx="961627" cy="961627"/>
              <a:chOff x="1043608" y="2060848"/>
              <a:chExt cx="3672408" cy="3672408"/>
            </a:xfrm>
          </p:grpSpPr>
          <p:sp>
            <p:nvSpPr>
              <p:cNvPr id="1465" name="Oval 146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466" name="Group 1465"/>
              <p:cNvGrpSpPr/>
              <p:nvPr/>
            </p:nvGrpSpPr>
            <p:grpSpPr>
              <a:xfrm>
                <a:off x="1115616" y="2135912"/>
                <a:ext cx="1940024" cy="1936968"/>
                <a:chOff x="1115616" y="2135912"/>
                <a:chExt cx="1940024" cy="1936968"/>
              </a:xfrm>
            </p:grpSpPr>
            <p:sp>
              <p:nvSpPr>
                <p:cNvPr id="1495" name="Oval 149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6" name="Oval 149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7" name="Oval 149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8" name="Oval 149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9" name="Oval 149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0" name="Oval 149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1" name="Oval 150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2" name="Oval 150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3" name="Oval 150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4" name="Oval 150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5" name="Oval 150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6" name="Oval 150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7" name="Oval 150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8" name="Oval 150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467" name="Oval 146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8" name="Oval 146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9" name="Oval 146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0" name="Oval 146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1" name="Oval 147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2" name="Oval 147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3" name="Oval 147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4" name="Oval 147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5" name="Oval 147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6" name="Oval 147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7" name="Oval 147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8" name="Oval 147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9" name="Oval 147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0" name="Oval 147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1" name="Oval 148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2" name="Oval 148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3" name="Oval 148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4" name="Oval 148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5" name="Oval 148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6" name="Oval 148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7" name="Oval 148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8" name="Oval 148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9" name="Oval 148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0" name="Oval 148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1" name="Oval 149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2" name="Oval 149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3" name="Oval 149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4" name="Oval 149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sp>
        <p:nvSpPr>
          <p:cNvPr id="1525" name="Line 4"/>
          <p:cNvSpPr>
            <a:spLocks noChangeShapeType="1"/>
          </p:cNvSpPr>
          <p:nvPr/>
        </p:nvSpPr>
        <p:spPr bwMode="auto">
          <a:xfrm flipH="1">
            <a:off x="299137" y="6415079"/>
            <a:ext cx="7920000" cy="0"/>
          </a:xfrm>
          <a:prstGeom prst="line">
            <a:avLst/>
          </a:prstGeom>
          <a:noFill/>
          <a:ln w="9525">
            <a:solidFill>
              <a:srgbClr val="000000"/>
            </a:solidFill>
            <a:round/>
            <a:headEnd type="triangle" w="sm" len="lg"/>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6" name="Line 4"/>
          <p:cNvSpPr>
            <a:spLocks noChangeShapeType="1"/>
          </p:cNvSpPr>
          <p:nvPr/>
        </p:nvSpPr>
        <p:spPr bwMode="auto">
          <a:xfrm flipH="1">
            <a:off x="8447616" y="4638984"/>
            <a:ext cx="0" cy="1530000"/>
          </a:xfrm>
          <a:prstGeom prst="line">
            <a:avLst/>
          </a:prstGeom>
          <a:noFill/>
          <a:ln w="9525">
            <a:solidFill>
              <a:srgbClr val="000000"/>
            </a:solidFill>
            <a:round/>
            <a:headEnd type="triangle" w="sm" len="lg"/>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7" name="Line 4"/>
          <p:cNvSpPr>
            <a:spLocks noChangeShapeType="1"/>
          </p:cNvSpPr>
          <p:nvPr/>
        </p:nvSpPr>
        <p:spPr bwMode="auto">
          <a:xfrm flipH="1">
            <a:off x="8220017" y="6188007"/>
            <a:ext cx="0" cy="288000"/>
          </a:xfrm>
          <a:prstGeom prst="line">
            <a:avLst/>
          </a:prstGeom>
          <a:noFill/>
          <a:ln w="9525">
            <a:solidFill>
              <a:srgbClr val="000000"/>
            </a:solidFill>
            <a:round/>
            <a:headEnd type="none" w="sm" len="lg"/>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8" name="Line 4"/>
          <p:cNvSpPr>
            <a:spLocks noChangeShapeType="1"/>
          </p:cNvSpPr>
          <p:nvPr/>
        </p:nvSpPr>
        <p:spPr bwMode="auto">
          <a:xfrm flipH="1">
            <a:off x="299137" y="6188007"/>
            <a:ext cx="0" cy="288000"/>
          </a:xfrm>
          <a:prstGeom prst="line">
            <a:avLst/>
          </a:prstGeom>
          <a:noFill/>
          <a:ln w="9525">
            <a:solidFill>
              <a:srgbClr val="000000"/>
            </a:solidFill>
            <a:round/>
            <a:headEnd type="none" w="sm" len="lg"/>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9" name="Line 4"/>
          <p:cNvSpPr>
            <a:spLocks noChangeShapeType="1"/>
          </p:cNvSpPr>
          <p:nvPr/>
        </p:nvSpPr>
        <p:spPr bwMode="auto">
          <a:xfrm flipH="1">
            <a:off x="8234377" y="4638984"/>
            <a:ext cx="288000" cy="0"/>
          </a:xfrm>
          <a:prstGeom prst="line">
            <a:avLst/>
          </a:prstGeom>
          <a:noFill/>
          <a:ln w="9525">
            <a:solidFill>
              <a:srgbClr val="000000"/>
            </a:solidFill>
            <a:round/>
            <a:headEnd type="none" w="sm" len="lg"/>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30" name="Line 4"/>
          <p:cNvSpPr>
            <a:spLocks noChangeShapeType="1"/>
          </p:cNvSpPr>
          <p:nvPr/>
        </p:nvSpPr>
        <p:spPr bwMode="auto">
          <a:xfrm flipH="1">
            <a:off x="8234377" y="6169639"/>
            <a:ext cx="288000" cy="0"/>
          </a:xfrm>
          <a:prstGeom prst="line">
            <a:avLst/>
          </a:prstGeom>
          <a:noFill/>
          <a:ln w="9525">
            <a:solidFill>
              <a:srgbClr val="000000"/>
            </a:solidFill>
            <a:round/>
            <a:headEnd type="none" w="sm" len="lg"/>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1531" name="TextBox 1530"/>
              <p:cNvSpPr txBox="1"/>
              <p:nvPr/>
            </p:nvSpPr>
            <p:spPr>
              <a:xfrm>
                <a:off x="8497669" y="5174938"/>
                <a:ext cx="539443" cy="307777"/>
              </a:xfrm>
              <a:prstGeom prst="rect">
                <a:avLst/>
              </a:prstGeom>
              <a:noFill/>
            </p:spPr>
            <p:txBody>
              <a:bodyPr wrap="none" lIns="0" tIns="0" rIns="0" bIns="0" rtlCol="0">
                <a:spAutoFit/>
              </a:bodyPr>
              <a:lstStyle/>
              <a:p>
                <a:r>
                  <a:rPr lang="en-GB" sz="2000" b="0" dirty="0" smtClean="0">
                    <a:ea typeface="Cambria Math" panose="02040503050406030204" pitchFamily="18" charset="0"/>
                  </a:rPr>
                  <a:t>h</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𝑐𝑎𝑏𝑙𝑒</m:t>
                    </m:r>
                  </m:oMath>
                </a14:m>
                <a:endParaRPr lang="en-GB" sz="2000" b="0" baseline="-25000" dirty="0"/>
              </a:p>
            </p:txBody>
          </p:sp>
        </mc:Choice>
        <mc:Fallback xmlns="">
          <p:sp>
            <p:nvSpPr>
              <p:cNvPr id="1531" name="TextBox 1530"/>
              <p:cNvSpPr txBox="1">
                <a:spLocks noRot="1" noChangeAspect="1" noMove="1" noResize="1" noEditPoints="1" noAdjustHandles="1" noChangeArrowheads="1" noChangeShapeType="1" noTextEdit="1"/>
              </p:cNvSpPr>
              <p:nvPr/>
            </p:nvSpPr>
            <p:spPr>
              <a:xfrm>
                <a:off x="8497669" y="5174938"/>
                <a:ext cx="539443" cy="307777"/>
              </a:xfrm>
              <a:prstGeom prst="rect">
                <a:avLst/>
              </a:prstGeom>
              <a:blipFill>
                <a:blip r:embed="rId5"/>
                <a:stretch>
                  <a:fillRect l="-29545" t="-26000" r="-11364"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33" name="TextBox 1532"/>
              <p:cNvSpPr txBox="1"/>
              <p:nvPr/>
            </p:nvSpPr>
            <p:spPr>
              <a:xfrm>
                <a:off x="3871936" y="6414255"/>
                <a:ext cx="582724" cy="307777"/>
              </a:xfrm>
              <a:prstGeom prst="rect">
                <a:avLst/>
              </a:prstGeom>
              <a:noFill/>
            </p:spPr>
            <p:txBody>
              <a:bodyPr wrap="none" lIns="0" tIns="0" rIns="0" bIns="0" rtlCol="0">
                <a:spAutoFit/>
              </a:bodyPr>
              <a:lstStyle/>
              <a:p>
                <a:r>
                  <a:rPr lang="en-GB" sz="2000" b="0" dirty="0" smtClean="0">
                    <a:ea typeface="Cambria Math" panose="02040503050406030204" pitchFamily="18" charset="0"/>
                  </a:rPr>
                  <a:t>w</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𝑐𝑎𝑏𝑙𝑒</m:t>
                    </m:r>
                  </m:oMath>
                </a14:m>
                <a:endParaRPr lang="en-GB" sz="2000" b="0" baseline="-25000" dirty="0"/>
              </a:p>
            </p:txBody>
          </p:sp>
        </mc:Choice>
        <mc:Fallback xmlns="">
          <p:sp>
            <p:nvSpPr>
              <p:cNvPr id="1533" name="TextBox 1532"/>
              <p:cNvSpPr txBox="1">
                <a:spLocks noRot="1" noChangeAspect="1" noMove="1" noResize="1" noEditPoints="1" noAdjustHandles="1" noChangeArrowheads="1" noChangeShapeType="1" noTextEdit="1"/>
              </p:cNvSpPr>
              <p:nvPr/>
            </p:nvSpPr>
            <p:spPr>
              <a:xfrm>
                <a:off x="3871936" y="6414255"/>
                <a:ext cx="582724" cy="307777"/>
              </a:xfrm>
              <a:prstGeom prst="rect">
                <a:avLst/>
              </a:prstGeom>
              <a:blipFill>
                <a:blip r:embed="rId6"/>
                <a:stretch>
                  <a:fillRect l="-26042" t="-25490" r="-8333" b="-49020"/>
                </a:stretch>
              </a:blipFill>
            </p:spPr>
            <p:txBody>
              <a:bodyPr/>
              <a:lstStyle/>
              <a:p>
                <a:r>
                  <a:rPr lang="en-GB">
                    <a:noFill/>
                  </a:rPr>
                  <a:t> </a:t>
                </a:r>
              </a:p>
            </p:txBody>
          </p:sp>
        </mc:Fallback>
      </mc:AlternateContent>
      <p:sp>
        <p:nvSpPr>
          <p:cNvPr id="1146" name="TextBox 1145"/>
          <p:cNvSpPr txBox="1"/>
          <p:nvPr/>
        </p:nvSpPr>
        <p:spPr>
          <a:xfrm>
            <a:off x="3484962" y="3989784"/>
            <a:ext cx="1625253" cy="307777"/>
          </a:xfrm>
          <a:prstGeom prst="rect">
            <a:avLst/>
          </a:prstGeom>
          <a:noFill/>
        </p:spPr>
        <p:txBody>
          <a:bodyPr wrap="none" lIns="0" tIns="0" rIns="0" bIns="0" rtlCol="0">
            <a:spAutoFit/>
          </a:bodyPr>
          <a:lstStyle/>
          <a:p>
            <a:r>
              <a:rPr lang="en-GB" sz="2000" i="0" dirty="0" smtClean="0">
                <a:latin typeface="Calibri Light" panose="020F0302020204030204" pitchFamily="34" charset="0"/>
                <a:ea typeface="Cambria Math" panose="02040503050406030204" pitchFamily="18" charset="0"/>
              </a:rPr>
              <a:t>insulation / void</a:t>
            </a:r>
            <a:endParaRPr lang="en-GB" sz="2000" i="0" baseline="-25000" dirty="0">
              <a:latin typeface="Calibri Light" panose="020F0302020204030204" pitchFamily="34" charset="0"/>
            </a:endParaRPr>
          </a:p>
        </p:txBody>
      </p:sp>
      <p:sp>
        <p:nvSpPr>
          <p:cNvPr id="1147" name="Line 4"/>
          <p:cNvSpPr>
            <a:spLocks noChangeShapeType="1"/>
          </p:cNvSpPr>
          <p:nvPr/>
        </p:nvSpPr>
        <p:spPr bwMode="auto">
          <a:xfrm>
            <a:off x="4238106" y="4331177"/>
            <a:ext cx="49405" cy="394292"/>
          </a:xfrm>
          <a:prstGeom prst="line">
            <a:avLst/>
          </a:prstGeom>
          <a:noFill/>
          <a:ln w="9525">
            <a:solidFill>
              <a:srgbClr val="000000"/>
            </a:solidFill>
            <a:round/>
            <a:headEnd/>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1511" name="TextBox 1510"/>
              <p:cNvSpPr txBox="1"/>
              <p:nvPr/>
            </p:nvSpPr>
            <p:spPr>
              <a:xfrm>
                <a:off x="5799137" y="2080696"/>
                <a:ext cx="2759282" cy="8822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𝑗</m:t>
                          </m:r>
                        </m:e>
                        <m:sub>
                          <m:r>
                            <a:rPr lang="en-GB" sz="2000" b="0" i="1" smtClean="0">
                              <a:latin typeface="Cambria Math" panose="02040503050406030204" pitchFamily="18" charset="0"/>
                              <a:ea typeface="Cambria Math" panose="02040503050406030204" pitchFamily="18" charset="0"/>
                            </a:rPr>
                            <m:t>𝑐𝑜𝑛𝑑</m:t>
                          </m:r>
                        </m:sub>
                      </m:sSub>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𝐼</m:t>
                          </m:r>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𝑁</m:t>
                              </m:r>
                            </m:e>
                            <m:sub>
                              <m:r>
                                <a:rPr lang="en-GB" sz="2000" b="0" i="1" dirty="0" smtClean="0">
                                  <a:latin typeface="Cambria Math" panose="02040503050406030204" pitchFamily="18" charset="0"/>
                                </a:rPr>
                                <m:t>𝑠𝑡𝑟𝑎𝑛𝑑</m:t>
                              </m:r>
                            </m:sub>
                          </m:sSub>
                          <m:f>
                            <m:fPr>
                              <m:ctrlPr>
                                <a:rPr lang="en-GB" sz="2000" b="0" i="1" dirty="0" smtClean="0">
                                  <a:latin typeface="Cambria Math" panose="02040503050406030204" pitchFamily="18" charset="0"/>
                                </a:rPr>
                              </m:ctrlPr>
                            </m:fPr>
                            <m:num>
                              <m:r>
                                <a:rPr lang="en-GB" sz="2000" b="0" i="1" dirty="0" smtClean="0">
                                  <a:latin typeface="Cambria Math" panose="02040503050406030204" pitchFamily="18" charset="0"/>
                                  <a:ea typeface="Cambria Math" panose="02040503050406030204" pitchFamily="18" charset="0"/>
                                </a:rPr>
                                <m:t>𝜋</m:t>
                              </m:r>
                              <m:sSubSup>
                                <m:sSubSupPr>
                                  <m:ctrlPr>
                                    <a:rPr lang="en-GB" sz="2000" b="0" i="1" dirty="0" smtClean="0">
                                      <a:latin typeface="Cambria Math" panose="02040503050406030204" pitchFamily="18" charset="0"/>
                                      <a:ea typeface="Cambria Math" panose="02040503050406030204" pitchFamily="18" charset="0"/>
                                    </a:rPr>
                                  </m:ctrlPr>
                                </m:sSubSupPr>
                                <m:e>
                                  <m:r>
                                    <a:rPr lang="en-GB" sz="2000" b="0" i="1" dirty="0" smtClean="0">
                                      <a:latin typeface="Cambria Math" panose="02040503050406030204" pitchFamily="18" charset="0"/>
                                      <a:ea typeface="Cambria Math" panose="02040503050406030204" pitchFamily="18" charset="0"/>
                                    </a:rPr>
                                    <m:t>𝑑</m:t>
                                  </m:r>
                                </m:e>
                                <m:sub>
                                  <m:r>
                                    <a:rPr lang="en-GB" sz="2000" b="0" i="1" dirty="0" smtClean="0">
                                      <a:latin typeface="Cambria Math" panose="02040503050406030204" pitchFamily="18" charset="0"/>
                                      <a:ea typeface="Cambria Math" panose="02040503050406030204" pitchFamily="18" charset="0"/>
                                    </a:rPr>
                                    <m:t>𝑠𝑡𝑟𝑎𝑛𝑑</m:t>
                                  </m:r>
                                </m:sub>
                                <m:sup>
                                  <m:r>
                                    <a:rPr lang="en-GB" sz="2000" b="0" i="1" dirty="0" smtClean="0">
                                      <a:latin typeface="Cambria Math" panose="02040503050406030204" pitchFamily="18" charset="0"/>
                                      <a:ea typeface="Cambria Math" panose="02040503050406030204" pitchFamily="18" charset="0"/>
                                    </a:rPr>
                                    <m:t>2</m:t>
                                  </m:r>
                                </m:sup>
                              </m:sSubSup>
                            </m:num>
                            <m:den>
                              <m:r>
                                <a:rPr lang="en-GB" sz="2000" b="0" i="1" dirty="0" smtClean="0">
                                  <a:latin typeface="Cambria Math" panose="02040503050406030204" pitchFamily="18" charset="0"/>
                                </a:rPr>
                                <m:t>4</m:t>
                              </m:r>
                            </m:den>
                          </m:f>
                        </m:den>
                      </m:f>
                    </m:oMath>
                  </m:oMathPara>
                </a14:m>
                <a:endParaRPr lang="en-GB" sz="2000" b="0" dirty="0"/>
              </a:p>
            </p:txBody>
          </p:sp>
        </mc:Choice>
        <mc:Fallback xmlns="">
          <p:sp>
            <p:nvSpPr>
              <p:cNvPr id="1511" name="TextBox 1510"/>
              <p:cNvSpPr txBox="1">
                <a:spLocks noRot="1" noChangeAspect="1" noMove="1" noResize="1" noEditPoints="1" noAdjustHandles="1" noChangeArrowheads="1" noChangeShapeType="1" noTextEdit="1"/>
              </p:cNvSpPr>
              <p:nvPr/>
            </p:nvSpPr>
            <p:spPr>
              <a:xfrm>
                <a:off x="5799137" y="2080696"/>
                <a:ext cx="2759282" cy="882229"/>
              </a:xfrm>
              <a:prstGeom prst="rect">
                <a:avLst/>
              </a:prstGeom>
              <a:blipFill>
                <a:blip r:embed="rId7"/>
                <a:stretch>
                  <a:fillRect l="-6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5692457" y="3174746"/>
                <a:ext cx="2776594" cy="40011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𝑗</m:t>
                          </m:r>
                        </m:e>
                        <m:sub>
                          <m:r>
                            <a:rPr lang="en-GB" sz="2000" b="0" i="1" dirty="0" smtClean="0">
                              <a:latin typeface="Cambria Math" panose="02040503050406030204" pitchFamily="18" charset="0"/>
                            </a:rPr>
                            <m:t>𝑠𝑐</m:t>
                          </m:r>
                        </m:sub>
                      </m:sSub>
                      <m:r>
                        <a:rPr lang="en-GB" sz="2000" b="0" i="1" dirty="0" smtClean="0">
                          <a:latin typeface="Cambria Math" panose="02040503050406030204" pitchFamily="18" charset="0"/>
                        </a:rPr>
                        <m:t>=</m:t>
                      </m:r>
                      <m:d>
                        <m:dPr>
                          <m:ctrlPr>
                            <a:rPr lang="en-GB" sz="2000" b="0" i="1" dirty="0" smtClean="0">
                              <a:latin typeface="Cambria Math" panose="02040503050406030204" pitchFamily="18" charset="0"/>
                            </a:rPr>
                          </m:ctrlPr>
                        </m:dPr>
                        <m:e>
                          <m:r>
                            <a:rPr lang="en-GB" sz="2000" b="0" i="1" dirty="0" smtClean="0">
                              <a:latin typeface="Cambria Math" panose="02040503050406030204" pitchFamily="18" charset="0"/>
                            </a:rPr>
                            <m:t>1+</m:t>
                          </m:r>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ea typeface="Cambria Math" panose="02040503050406030204" pitchFamily="18" charset="0"/>
                                </a:rPr>
                                <m:t>𝜐</m:t>
                              </m:r>
                            </m:e>
                            <m:sub>
                              <m:r>
                                <a:rPr lang="en-GB" sz="2000" b="0" i="1" dirty="0" smtClean="0">
                                  <a:latin typeface="Cambria Math" panose="02040503050406030204" pitchFamily="18" charset="0"/>
                                </a:rPr>
                                <m:t>𝐶𝑢</m:t>
                              </m:r>
                              <m:r>
                                <a:rPr lang="en-GB" sz="2000" b="0" i="1" dirty="0" smtClean="0">
                                  <a:latin typeface="Cambria Math" panose="02040503050406030204" pitchFamily="18" charset="0"/>
                                </a:rPr>
                                <m:t>−</m:t>
                              </m:r>
                              <m:r>
                                <a:rPr lang="en-GB" sz="2000" b="0" i="1" dirty="0" smtClean="0">
                                  <a:latin typeface="Cambria Math" panose="02040503050406030204" pitchFamily="18" charset="0"/>
                                </a:rPr>
                                <m:t>𝑠𝑐</m:t>
                              </m:r>
                            </m:sub>
                          </m:sSub>
                        </m:e>
                      </m:d>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𝑗</m:t>
                          </m:r>
                        </m:e>
                        <m:sub>
                          <m:r>
                            <a:rPr lang="en-GB" sz="2000" b="0" i="1" dirty="0" smtClean="0">
                              <a:latin typeface="Cambria Math" panose="02040503050406030204" pitchFamily="18" charset="0"/>
                            </a:rPr>
                            <m:t>𝑐𝑜𝑛𝑑</m:t>
                          </m:r>
                        </m:sub>
                      </m:sSub>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5692457" y="3174746"/>
                <a:ext cx="2776594" cy="400110"/>
              </a:xfrm>
              <a:prstGeom prst="rect">
                <a:avLst/>
              </a:prstGeom>
              <a:blipFill>
                <a:blip r:embed="rId8"/>
                <a:stretch>
                  <a:fillRect l="-879" b="-1538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12" name="Rectangle 1511"/>
              <p:cNvSpPr/>
              <p:nvPr/>
            </p:nvSpPr>
            <p:spPr>
              <a:xfrm>
                <a:off x="6390698" y="3786678"/>
                <a:ext cx="1697516" cy="72244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dirty="0" smtClean="0">
                              <a:latin typeface="Cambria Math" panose="02040503050406030204" pitchFamily="18" charset="0"/>
                            </a:rPr>
                          </m:ctrlPr>
                        </m:sSubPr>
                        <m:e>
                          <m:r>
                            <a:rPr lang="en-GB" sz="2000" b="0" dirty="0">
                              <a:latin typeface="Cambria Math" panose="02040503050406030204" pitchFamily="18" charset="0"/>
                              <a:ea typeface="Cambria Math" panose="02040503050406030204" pitchFamily="18" charset="0"/>
                            </a:rPr>
                            <m:t>𝜐</m:t>
                          </m:r>
                        </m:e>
                        <m:sub>
                          <m:r>
                            <a:rPr lang="en-GB" sz="2000" b="0" dirty="0">
                              <a:latin typeface="Cambria Math" panose="02040503050406030204" pitchFamily="18" charset="0"/>
                            </a:rPr>
                            <m:t>𝐶𝑢</m:t>
                          </m:r>
                          <m:r>
                            <a:rPr lang="en-GB" sz="2000" b="0" dirty="0">
                              <a:latin typeface="Cambria Math" panose="02040503050406030204" pitchFamily="18" charset="0"/>
                            </a:rPr>
                            <m:t>−</m:t>
                          </m:r>
                          <m:r>
                            <a:rPr lang="en-GB" sz="2000" b="0" dirty="0">
                              <a:latin typeface="Cambria Math" panose="02040503050406030204" pitchFamily="18" charset="0"/>
                            </a:rPr>
                            <m:t>𝑠𝑐</m:t>
                          </m:r>
                        </m:sub>
                      </m:sSub>
                      <m:r>
                        <a:rPr lang="en-GB" sz="2000" b="0" i="1" dirty="0" smtClean="0">
                          <a:latin typeface="Cambria Math" panose="02040503050406030204" pitchFamily="18" charset="0"/>
                        </a:rPr>
                        <m:t>=</m:t>
                      </m:r>
                      <m:f>
                        <m:fPr>
                          <m:ctrlPr>
                            <a:rPr lang="en-GB" sz="2000" b="0" i="1" dirty="0" smtClean="0">
                              <a:latin typeface="Cambria Math" panose="02040503050406030204" pitchFamily="18" charset="0"/>
                            </a:rPr>
                          </m:ctrlPr>
                        </m:fPr>
                        <m:num>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𝐴</m:t>
                              </m:r>
                            </m:e>
                            <m:sub>
                              <m:r>
                                <a:rPr lang="en-GB" sz="2000" b="0" i="1" dirty="0" smtClean="0">
                                  <a:latin typeface="Cambria Math" panose="02040503050406030204" pitchFamily="18" charset="0"/>
                                </a:rPr>
                                <m:t>𝐶𝑢</m:t>
                              </m:r>
                            </m:sub>
                          </m:sSub>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𝐴</m:t>
                              </m:r>
                            </m:e>
                            <m:sub>
                              <m:r>
                                <a:rPr lang="en-GB" sz="2000" b="0" i="1" dirty="0" smtClean="0">
                                  <a:latin typeface="Cambria Math" panose="02040503050406030204" pitchFamily="18" charset="0"/>
                                </a:rPr>
                                <m:t>𝑠𝑐</m:t>
                              </m:r>
                            </m:sub>
                          </m:sSub>
                        </m:den>
                      </m:f>
                    </m:oMath>
                  </m:oMathPara>
                </a14:m>
                <a:endParaRPr lang="en-GB" sz="2000" dirty="0"/>
              </a:p>
            </p:txBody>
          </p:sp>
        </mc:Choice>
        <mc:Fallback xmlns="">
          <p:sp>
            <p:nvSpPr>
              <p:cNvPr id="1512" name="Rectangle 1511"/>
              <p:cNvSpPr>
                <a:spLocks noRot="1" noChangeAspect="1" noMove="1" noResize="1" noEditPoints="1" noAdjustHandles="1" noChangeArrowheads="1" noChangeShapeType="1" noTextEdit="1"/>
              </p:cNvSpPr>
              <p:nvPr/>
            </p:nvSpPr>
            <p:spPr>
              <a:xfrm>
                <a:off x="6390698" y="3786678"/>
                <a:ext cx="1697516" cy="722442"/>
              </a:xfrm>
              <a:prstGeom prst="rect">
                <a:avLst/>
              </a:prstGeom>
              <a:blipFill>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43539869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forces can be very large, so the mechanical design is important</a:t>
            </a:r>
            <a:endParaRPr lang="en-US" sz="2800" b="0" i="0" kern="0" dirty="0" smtClean="0">
              <a:solidFill>
                <a:srgbClr val="0033CC"/>
              </a:solidFill>
              <a:latin typeface="Calibri Light" panose="020F0302020204030204" pitchFamily="34" charset="0"/>
            </a:endParaRPr>
          </a:p>
        </p:txBody>
      </p:sp>
      <p:sp>
        <p:nvSpPr>
          <p:cNvPr id="5" name="Content Placeholder 2"/>
          <p:cNvSpPr txBox="1">
            <a:spLocks/>
          </p:cNvSpPr>
          <p:nvPr/>
        </p:nvSpPr>
        <p:spPr>
          <a:xfrm>
            <a:off x="221849" y="1247174"/>
            <a:ext cx="5715000" cy="5334000"/>
          </a:xfrm>
          <a:prstGeom prst="rect">
            <a:avLst/>
          </a:prstGeom>
        </p:spPr>
        <p:txBody>
          <a:bodyP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defRPr/>
            </a:pPr>
            <a:r>
              <a:rPr lang="en-GB" sz="2200" i="0" kern="0" dirty="0" err="1" smtClean="0">
                <a:latin typeface="Calibri Light" panose="020F0302020204030204" pitchFamily="34" charset="0"/>
              </a:rPr>
              <a:t>Nb-Ti</a:t>
            </a:r>
            <a:r>
              <a:rPr lang="en-GB" sz="2200" i="0" kern="0" dirty="0" smtClean="0">
                <a:latin typeface="Calibri Light" panose="020F0302020204030204" pitchFamily="34" charset="0"/>
              </a:rPr>
              <a:t> LHC MB @ 8.3 T</a:t>
            </a:r>
          </a:p>
          <a:p>
            <a:pPr marL="0" indent="0">
              <a:buNone/>
              <a:defRPr/>
            </a:pPr>
            <a:endParaRPr lang="en-GB" sz="2000" i="1" kern="0" dirty="0" smtClean="0">
              <a:latin typeface="Calibri Light" panose="020F0302020204030204" pitchFamily="34" charset="0"/>
            </a:endParaRPr>
          </a:p>
          <a:p>
            <a:pPr marL="0" indent="0">
              <a:buNone/>
              <a:defRPr/>
            </a:pPr>
            <a:r>
              <a:rPr lang="en-GB" sz="2200" i="1" kern="0" dirty="0" err="1" smtClean="0">
                <a:latin typeface="Calibri Light" panose="020F0302020204030204" pitchFamily="34" charset="0"/>
              </a:rPr>
              <a:t>F</a:t>
            </a:r>
            <a:r>
              <a:rPr lang="en-GB" sz="2200" i="1" kern="0" baseline="-25000" dirty="0" err="1" smtClean="0">
                <a:latin typeface="Calibri Light" panose="020F0302020204030204" pitchFamily="34" charset="0"/>
              </a:rPr>
              <a:t>x</a:t>
            </a:r>
            <a:r>
              <a:rPr lang="en-GB" sz="2200" i="0" kern="0" dirty="0" smtClean="0">
                <a:latin typeface="Calibri Light" panose="020F0302020204030204" pitchFamily="34" charset="0"/>
              </a:rPr>
              <a:t> ≈ 350 t per meter</a:t>
            </a:r>
          </a:p>
          <a:p>
            <a:pPr marL="0" indent="0">
              <a:buNone/>
              <a:defRPr/>
            </a:pPr>
            <a:endParaRPr lang="en-GB" sz="2000" i="0" kern="0" dirty="0" smtClean="0">
              <a:latin typeface="Calibri Light" panose="020F0302020204030204" pitchFamily="34" charset="0"/>
            </a:endParaRPr>
          </a:p>
          <a:p>
            <a:pPr marL="0" indent="0">
              <a:buNone/>
              <a:defRPr/>
            </a:pPr>
            <a:r>
              <a:rPr lang="en-GB" sz="2200" i="0" kern="0" dirty="0" smtClean="0">
                <a:latin typeface="Calibri Light" panose="020F0302020204030204" pitchFamily="34" charset="0"/>
              </a:rPr>
              <a:t>precision of coil positioning: 20-50 </a:t>
            </a:r>
            <a:r>
              <a:rPr lang="el-GR" sz="2200" i="0" kern="0" dirty="0" smtClean="0">
                <a:latin typeface="Calibri Light" panose="020F0302020204030204" pitchFamily="34" charset="0"/>
              </a:rPr>
              <a:t>μ</a:t>
            </a:r>
            <a:r>
              <a:rPr lang="en-GB" sz="2200" i="0" kern="0" dirty="0" smtClean="0">
                <a:latin typeface="Calibri Light" panose="020F0302020204030204" pitchFamily="34" charset="0"/>
              </a:rPr>
              <a:t>m</a:t>
            </a:r>
          </a:p>
          <a:p>
            <a:pPr marL="0" indent="0">
              <a:buNone/>
              <a:defRPr/>
            </a:pPr>
            <a:endParaRPr lang="en-GB" sz="2000" i="1" kern="0" dirty="0" smtClean="0">
              <a:latin typeface="Calibri Light" panose="020F0302020204030204" pitchFamily="34" charset="0"/>
            </a:endParaRPr>
          </a:p>
          <a:p>
            <a:pPr marL="0" indent="0">
              <a:buNone/>
              <a:defRPr/>
            </a:pPr>
            <a:r>
              <a:rPr lang="en-GB" sz="2200" i="1" kern="0" dirty="0" err="1" smtClean="0">
                <a:latin typeface="Calibri Light" panose="020F0302020204030204" pitchFamily="34" charset="0"/>
              </a:rPr>
              <a:t>F</a:t>
            </a:r>
            <a:r>
              <a:rPr lang="en-GB" sz="2200" i="1" kern="0" baseline="-25000" dirty="0" err="1" smtClean="0">
                <a:latin typeface="Calibri Light" panose="020F0302020204030204" pitchFamily="34" charset="0"/>
              </a:rPr>
              <a:t>z</a:t>
            </a:r>
            <a:r>
              <a:rPr lang="en-GB" sz="2200" i="0" kern="0" dirty="0" smtClean="0">
                <a:latin typeface="Calibri Light" panose="020F0302020204030204" pitchFamily="34" charset="0"/>
              </a:rPr>
              <a:t> </a:t>
            </a:r>
            <a:r>
              <a:rPr lang="en-GB" sz="2200" i="0" kern="0" dirty="0">
                <a:latin typeface="Calibri Light" panose="020F0302020204030204" pitchFamily="34" charset="0"/>
              </a:rPr>
              <a:t>≈ </a:t>
            </a:r>
            <a:r>
              <a:rPr lang="en-GB" sz="2200" i="0" kern="0" dirty="0" smtClean="0">
                <a:latin typeface="Calibri Light" panose="020F0302020204030204" pitchFamily="34" charset="0"/>
              </a:rPr>
              <a:t>40 t</a:t>
            </a:r>
          </a:p>
          <a:p>
            <a:pPr marL="0" indent="0">
              <a:buNone/>
              <a:defRPr/>
            </a:pPr>
            <a:endParaRPr lang="en-GB" b="0" i="0" kern="0" dirty="0" smtClean="0"/>
          </a:p>
          <a:p>
            <a:pPr>
              <a:buFontTx/>
              <a:buBlip>
                <a:blip r:embed="rId3"/>
              </a:buBlip>
              <a:defRPr/>
            </a:pPr>
            <a:endParaRPr lang="en-GB" b="0" i="0" kern="0" dirty="0" smtClean="0"/>
          </a:p>
        </p:txBody>
      </p:sp>
      <p:pic>
        <p:nvPicPr>
          <p:cNvPr id="11" name="Picture 4" descr="LHC_collared_coi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682" y="1651793"/>
            <a:ext cx="3812976" cy="1986977"/>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pic>
        <p:nvPicPr>
          <p:cNvPr id="12" name="Picture 12" descr="http://3.bp.blogspot.com/-GzQ-zSXBkSQ/UmagcXlZCfI/AAAAAAAACg8/OIaRuMwZhc4/s1600/DSC00254.JPG"/>
          <p:cNvPicPr>
            <a:picLocks noChangeAspect="1" noChangeArrowheads="1"/>
          </p:cNvPicPr>
          <p:nvPr/>
        </p:nvPicPr>
        <p:blipFill>
          <a:blip r:embed="rId5">
            <a:extLst>
              <a:ext uri="{28A0092B-C50C-407E-A947-70E740481C1C}">
                <a14:useLocalDpi xmlns:a14="http://schemas.microsoft.com/office/drawing/2010/main" val="0"/>
              </a:ext>
            </a:extLst>
          </a:blip>
          <a:srcRect t="40579" b="27855"/>
          <a:stretch>
            <a:fillRect/>
          </a:stretch>
        </p:blipFill>
        <p:spPr bwMode="auto">
          <a:xfrm>
            <a:off x="504569" y="4293096"/>
            <a:ext cx="8134863" cy="1927353"/>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297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classification of magnets based on their geometry / what they do to the beam</a:t>
            </a:r>
            <a:endParaRPr lang="en-US" sz="2800" b="0" i="0" kern="0" dirty="0" smtClean="0">
              <a:solidFill>
                <a:srgbClr val="0033CC"/>
              </a:solidFill>
              <a:latin typeface="Calibri Light" panose="020F0302020204030204" pitchFamily="34" charset="0"/>
            </a:endParaRPr>
          </a:p>
        </p:txBody>
      </p:sp>
      <p:sp>
        <p:nvSpPr>
          <p:cNvPr id="17" name="TextBox 16"/>
          <p:cNvSpPr txBox="1"/>
          <p:nvPr/>
        </p:nvSpPr>
        <p:spPr>
          <a:xfrm>
            <a:off x="1286848" y="3402966"/>
            <a:ext cx="2556000" cy="756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sextupole</a:t>
            </a:r>
            <a:endParaRPr lang="en-GB" i="0" dirty="0">
              <a:solidFill>
                <a:schemeClr val="tx1">
                  <a:lumMod val="50000"/>
                  <a:lumOff val="50000"/>
                </a:schemeClr>
              </a:solidFill>
              <a:latin typeface="Calibri Light" panose="020F0302020204030204" pitchFamily="34" charset="0"/>
            </a:endParaRPr>
          </a:p>
        </p:txBody>
      </p:sp>
      <p:sp>
        <p:nvSpPr>
          <p:cNvPr id="19" name="TextBox 18"/>
          <p:cNvSpPr txBox="1"/>
          <p:nvPr/>
        </p:nvSpPr>
        <p:spPr>
          <a:xfrm>
            <a:off x="1286848" y="238183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quadrupole</a:t>
            </a:r>
            <a:endParaRPr lang="en-GB" i="0" dirty="0">
              <a:latin typeface="Calibri Light" panose="020F0302020204030204" pitchFamily="34" charset="0"/>
            </a:endParaRPr>
          </a:p>
        </p:txBody>
      </p:sp>
      <p:sp>
        <p:nvSpPr>
          <p:cNvPr id="20" name="TextBox 19"/>
          <p:cNvSpPr txBox="1"/>
          <p:nvPr/>
        </p:nvSpPr>
        <p:spPr>
          <a:xfrm>
            <a:off x="1286848" y="442409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octupole</a:t>
            </a:r>
            <a:endParaRPr lang="en-GB" i="0" dirty="0">
              <a:solidFill>
                <a:schemeClr val="tx1">
                  <a:lumMod val="50000"/>
                  <a:lumOff val="50000"/>
                </a:schemeClr>
              </a:solidFill>
              <a:latin typeface="Calibri Light" panose="020F0302020204030204" pitchFamily="34" charset="0"/>
            </a:endParaRPr>
          </a:p>
        </p:txBody>
      </p:sp>
      <p:sp>
        <p:nvSpPr>
          <p:cNvPr id="21" name="TextBox 20"/>
          <p:cNvSpPr txBox="1"/>
          <p:nvPr/>
        </p:nvSpPr>
        <p:spPr>
          <a:xfrm>
            <a:off x="5301152" y="238183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combined function bending</a:t>
            </a:r>
            <a:endParaRPr lang="en-GB" i="0" dirty="0">
              <a:latin typeface="Calibri Light" panose="020F0302020204030204" pitchFamily="34" charset="0"/>
            </a:endParaRPr>
          </a:p>
        </p:txBody>
      </p:sp>
      <p:sp>
        <p:nvSpPr>
          <p:cNvPr id="18" name="TextBox 17"/>
          <p:cNvSpPr txBox="1"/>
          <p:nvPr/>
        </p:nvSpPr>
        <p:spPr>
          <a:xfrm>
            <a:off x="1286848" y="1360710"/>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dipole</a:t>
            </a:r>
            <a:endParaRPr lang="en-GB" i="0" dirty="0">
              <a:latin typeface="Calibri Light" panose="020F0302020204030204" pitchFamily="34" charset="0"/>
            </a:endParaRPr>
          </a:p>
        </p:txBody>
      </p:sp>
      <p:sp>
        <p:nvSpPr>
          <p:cNvPr id="22" name="TextBox 21"/>
          <p:cNvSpPr txBox="1"/>
          <p:nvPr/>
        </p:nvSpPr>
        <p:spPr>
          <a:xfrm>
            <a:off x="5301152" y="1360710"/>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solenoid</a:t>
            </a:r>
            <a:endParaRPr lang="en-GB" i="0" dirty="0">
              <a:solidFill>
                <a:schemeClr val="tx1">
                  <a:lumMod val="50000"/>
                  <a:lumOff val="50000"/>
                </a:schemeClr>
              </a:solidFill>
              <a:latin typeface="Calibri Light" panose="020F0302020204030204" pitchFamily="34" charset="0"/>
            </a:endParaRPr>
          </a:p>
        </p:txBody>
      </p:sp>
      <p:sp>
        <p:nvSpPr>
          <p:cNvPr id="10" name="TextBox 9"/>
          <p:cNvSpPr txBox="1"/>
          <p:nvPr/>
        </p:nvSpPr>
        <p:spPr>
          <a:xfrm>
            <a:off x="5301152" y="5445224"/>
            <a:ext cx="2556000" cy="792000"/>
          </a:xfrm>
          <a:prstGeom prst="rect">
            <a:avLst/>
          </a:prstGeom>
          <a:noFill/>
          <a:ln w="12700">
            <a:solidFill>
              <a:schemeClr val="tx1"/>
            </a:solidFill>
          </a:ln>
        </p:spPr>
        <p:txBody>
          <a:bodyPr wrap="square" rtlCol="0" anchor="ctr">
            <a:spAutoFit/>
          </a:bodyPr>
          <a:lstStyle/>
          <a:p>
            <a:pPr algn="ctr"/>
            <a:r>
              <a:rPr lang="en-GB" i="0" dirty="0" err="1" smtClean="0">
                <a:solidFill>
                  <a:schemeClr val="tx1">
                    <a:lumMod val="50000"/>
                    <a:lumOff val="50000"/>
                  </a:schemeClr>
                </a:solidFill>
                <a:latin typeface="Calibri Light" panose="020F0302020204030204" pitchFamily="34" charset="0"/>
              </a:rPr>
              <a:t>undulator</a:t>
            </a:r>
            <a:r>
              <a:rPr lang="en-GB" i="0" dirty="0" smtClean="0">
                <a:solidFill>
                  <a:schemeClr val="tx1">
                    <a:lumMod val="50000"/>
                    <a:lumOff val="50000"/>
                  </a:schemeClr>
                </a:solidFill>
                <a:latin typeface="Calibri Light" panose="020F0302020204030204" pitchFamily="34" charset="0"/>
              </a:rPr>
              <a:t> / wiggler</a:t>
            </a:r>
            <a:endParaRPr lang="en-GB" i="0" dirty="0">
              <a:solidFill>
                <a:schemeClr val="tx1">
                  <a:lumMod val="50000"/>
                  <a:lumOff val="50000"/>
                </a:schemeClr>
              </a:solidFill>
              <a:latin typeface="Calibri Light" panose="020F0302020204030204" pitchFamily="34" charset="0"/>
            </a:endParaRPr>
          </a:p>
        </p:txBody>
      </p:sp>
      <p:sp>
        <p:nvSpPr>
          <p:cNvPr id="15" name="TextBox 14"/>
          <p:cNvSpPr txBox="1"/>
          <p:nvPr/>
        </p:nvSpPr>
        <p:spPr>
          <a:xfrm>
            <a:off x="1286848" y="544522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kicker</a:t>
            </a:r>
            <a:endParaRPr lang="en-GB" i="0" dirty="0">
              <a:solidFill>
                <a:schemeClr val="tx1">
                  <a:lumMod val="50000"/>
                  <a:lumOff val="50000"/>
                </a:schemeClr>
              </a:solidFill>
              <a:latin typeface="Calibri Light" panose="020F0302020204030204" pitchFamily="34" charset="0"/>
            </a:endParaRPr>
          </a:p>
        </p:txBody>
      </p:sp>
      <p:sp>
        <p:nvSpPr>
          <p:cNvPr id="16" name="TextBox 15"/>
          <p:cNvSpPr txBox="1"/>
          <p:nvPr/>
        </p:nvSpPr>
        <p:spPr>
          <a:xfrm>
            <a:off x="5301152" y="3402966"/>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corrector</a:t>
            </a:r>
            <a:endParaRPr lang="en-GB" i="0" dirty="0">
              <a:solidFill>
                <a:schemeClr val="tx1">
                  <a:lumMod val="50000"/>
                  <a:lumOff val="50000"/>
                </a:schemeClr>
              </a:solidFill>
              <a:latin typeface="Calibri Light" panose="020F0302020204030204" pitchFamily="34" charset="0"/>
            </a:endParaRPr>
          </a:p>
        </p:txBody>
      </p:sp>
      <p:sp>
        <p:nvSpPr>
          <p:cNvPr id="23" name="TextBox 22"/>
          <p:cNvSpPr txBox="1"/>
          <p:nvPr/>
        </p:nvSpPr>
        <p:spPr>
          <a:xfrm>
            <a:off x="5301152" y="442409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skew magnet</a:t>
            </a:r>
            <a:endParaRPr lang="en-GB" i="0" dirty="0">
              <a:solidFill>
                <a:schemeClr val="tx1">
                  <a:lumMod val="50000"/>
                  <a:lumOff val="50000"/>
                </a:schemeClr>
              </a:solidFill>
              <a:latin typeface="Calibri Light" panose="020F0302020204030204" pitchFamily="34" charset="0"/>
            </a:endParaRPr>
          </a:p>
        </p:txBody>
      </p:sp>
    </p:spTree>
    <p:extLst>
      <p:ext uri="{BB962C8B-B14F-4D97-AF65-F5344CB8AC3E}">
        <p14:creationId xmlns:p14="http://schemas.microsoft.com/office/powerpoint/2010/main" val="336147274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coil cross sections of several </a:t>
            </a:r>
            <a:r>
              <a:rPr lang="en-US" sz="2800" i="0" kern="0" smtClean="0">
                <a:solidFill>
                  <a:srgbClr val="0033CC"/>
                </a:solidFill>
                <a:latin typeface="Calibri Light" panose="020F0302020204030204" pitchFamily="34" charset="0"/>
              </a:rPr>
              <a:t>superconducting dipoles show </a:t>
            </a:r>
            <a:r>
              <a:rPr lang="en-US" sz="2800" i="0" kern="0" dirty="0" smtClean="0">
                <a:solidFill>
                  <a:srgbClr val="0033CC"/>
                </a:solidFill>
                <a:latin typeface="Calibri Light" panose="020F0302020204030204" pitchFamily="34" charset="0"/>
              </a:rPr>
              <a:t>a certain evolution; all were (are) based on </a:t>
            </a:r>
            <a:r>
              <a:rPr lang="en-US" sz="2800" i="0" kern="0" dirty="0" err="1" smtClean="0">
                <a:solidFill>
                  <a:srgbClr val="0033CC"/>
                </a:solidFill>
                <a:latin typeface="Calibri Light" panose="020F0302020204030204" pitchFamily="34" charset="0"/>
              </a:rPr>
              <a:t>Nb-Ti</a:t>
            </a:r>
            <a:endParaRPr lang="en-US" sz="2800" b="0" i="0" kern="0" dirty="0" smtClean="0">
              <a:solidFill>
                <a:srgbClr val="0033CC"/>
              </a:solidFill>
              <a:latin typeface="Calibri Light" panose="020F0302020204030204" pitchFamily="34" charset="0"/>
            </a:endParaRPr>
          </a:p>
        </p:txBody>
      </p:sp>
      <p:pic>
        <p:nvPicPr>
          <p:cNvPr id="14" name="Picture 13" descr="Fig5new_Coils_Tevat_Hera_RHIC_LH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721694"/>
            <a:ext cx="8510016" cy="1773936"/>
          </a:xfrm>
          <a:prstGeom prst="rect">
            <a:avLst/>
          </a:prstGeom>
        </p:spPr>
      </p:pic>
      <p:sp>
        <p:nvSpPr>
          <p:cNvPr id="15" name="TextBox 14"/>
          <p:cNvSpPr txBox="1"/>
          <p:nvPr/>
        </p:nvSpPr>
        <p:spPr>
          <a:xfrm>
            <a:off x="808352" y="4479503"/>
            <a:ext cx="1249509" cy="461665"/>
          </a:xfrm>
          <a:prstGeom prst="rect">
            <a:avLst/>
          </a:prstGeom>
          <a:noFill/>
        </p:spPr>
        <p:txBody>
          <a:bodyPr wrap="none" rtlCol="0">
            <a:spAutoFit/>
          </a:bodyPr>
          <a:lstStyle/>
          <a:p>
            <a:pPr algn="ctr"/>
            <a:r>
              <a:rPr lang="en-US" i="0" dirty="0" err="1" smtClean="0">
                <a:latin typeface="Calibri Light" panose="020F0302020204030204" pitchFamily="34" charset="0"/>
                <a:ea typeface="ＭＳ Ｐゴシック" charset="0"/>
              </a:rPr>
              <a:t>Tevatron</a:t>
            </a:r>
            <a:endParaRPr lang="en-US" i="0" dirty="0" smtClean="0">
              <a:latin typeface="Calibri Light" panose="020F0302020204030204" pitchFamily="34" charset="0"/>
              <a:ea typeface="ＭＳ Ｐゴシック" charset="0"/>
            </a:endParaRPr>
          </a:p>
        </p:txBody>
      </p:sp>
      <p:sp>
        <p:nvSpPr>
          <p:cNvPr id="16" name="TextBox 15"/>
          <p:cNvSpPr txBox="1"/>
          <p:nvPr/>
        </p:nvSpPr>
        <p:spPr>
          <a:xfrm>
            <a:off x="3253491" y="4479503"/>
            <a:ext cx="849912" cy="461665"/>
          </a:xfrm>
          <a:prstGeom prst="rect">
            <a:avLst/>
          </a:prstGeom>
          <a:noFill/>
        </p:spPr>
        <p:txBody>
          <a:bodyPr wrap="none" rtlCol="0">
            <a:spAutoFit/>
          </a:bodyPr>
          <a:lstStyle/>
          <a:p>
            <a:pPr algn="ctr"/>
            <a:r>
              <a:rPr lang="en-US" i="0" dirty="0">
                <a:latin typeface="Calibri Light" panose="020F0302020204030204" pitchFamily="34" charset="0"/>
                <a:ea typeface="ＭＳ Ｐゴシック" charset="0"/>
              </a:rPr>
              <a:t>HERA</a:t>
            </a:r>
          </a:p>
        </p:txBody>
      </p:sp>
      <p:sp>
        <p:nvSpPr>
          <p:cNvPr id="17" name="TextBox 16"/>
          <p:cNvSpPr txBox="1"/>
          <p:nvPr/>
        </p:nvSpPr>
        <p:spPr>
          <a:xfrm>
            <a:off x="5369507" y="4479503"/>
            <a:ext cx="768159" cy="461665"/>
          </a:xfrm>
          <a:prstGeom prst="rect">
            <a:avLst/>
          </a:prstGeom>
          <a:noFill/>
        </p:spPr>
        <p:txBody>
          <a:bodyPr wrap="none" rtlCol="0">
            <a:spAutoFit/>
          </a:bodyPr>
          <a:lstStyle/>
          <a:p>
            <a:pPr algn="ctr"/>
            <a:r>
              <a:rPr lang="en-US" i="0" dirty="0">
                <a:latin typeface="Calibri Light" panose="020F0302020204030204" pitchFamily="34" charset="0"/>
                <a:ea typeface="ＭＳ Ｐゴシック" charset="0"/>
              </a:rPr>
              <a:t>RHIC</a:t>
            </a:r>
          </a:p>
        </p:txBody>
      </p:sp>
      <p:sp>
        <p:nvSpPr>
          <p:cNvPr id="9" name="TextBox 8"/>
          <p:cNvSpPr txBox="1"/>
          <p:nvPr/>
        </p:nvSpPr>
        <p:spPr>
          <a:xfrm>
            <a:off x="6864466" y="4479503"/>
            <a:ext cx="1954702" cy="830997"/>
          </a:xfrm>
          <a:prstGeom prst="rect">
            <a:avLst/>
          </a:prstGeom>
          <a:noFill/>
        </p:spPr>
        <p:txBody>
          <a:bodyPr wrap="none" rtlCol="0">
            <a:spAutoFit/>
          </a:bodyPr>
          <a:lstStyle/>
          <a:p>
            <a:pPr algn="ctr"/>
            <a:r>
              <a:rPr lang="en-US" i="0" dirty="0" smtClean="0">
                <a:latin typeface="Calibri Light" panose="020F0302020204030204" pitchFamily="34" charset="0"/>
                <a:ea typeface="ＭＳ Ｐゴシック" charset="0"/>
              </a:rPr>
              <a:t>LHC</a:t>
            </a:r>
          </a:p>
          <a:p>
            <a:pPr algn="ctr"/>
            <a:r>
              <a:rPr lang="en-US" i="0" dirty="0" smtClean="0">
                <a:latin typeface="Calibri Light" panose="020F0302020204030204" pitchFamily="34" charset="0"/>
                <a:ea typeface="ＭＳ Ｐゴシック" charset="0"/>
              </a:rPr>
              <a:t>(one aperture)</a:t>
            </a:r>
            <a:endParaRPr lang="en-US" i="0" dirty="0">
              <a:latin typeface="Calibri Light" panose="020F0302020204030204" pitchFamily="34" charset="0"/>
              <a:ea typeface="ＭＳ Ｐゴシック" charset="0"/>
            </a:endParaRPr>
          </a:p>
        </p:txBody>
      </p:sp>
    </p:spTree>
    <p:extLst>
      <p:ext uri="{BB962C8B-B14F-4D97-AF65-F5344CB8AC3E}">
        <p14:creationId xmlns:p14="http://schemas.microsoft.com/office/powerpoint/2010/main" val="428992987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Also the iron, the mechanical structure and the operating temperature can be quite diverse</a:t>
            </a:r>
            <a:endParaRPr lang="en-US" sz="2800" b="0" i="0" kern="0" dirty="0" smtClean="0">
              <a:solidFill>
                <a:srgbClr val="0033CC"/>
              </a:solidFill>
              <a:latin typeface="Calibri Light" panose="020F0302020204030204" pitchFamily="34" charset="0"/>
            </a:endParaRPr>
          </a:p>
        </p:txBody>
      </p:sp>
      <p:pic>
        <p:nvPicPr>
          <p:cNvPr id="15" name="Picture 2" descr="Tevatron_dipole_I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2499" y="2240264"/>
            <a:ext cx="1578864" cy="10728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3" descr="LHC_dipole_II"/>
          <p:cNvPicPr>
            <a:picLocks noChangeAspect="1" noChangeArrowheads="1"/>
          </p:cNvPicPr>
          <p:nvPr/>
        </p:nvPicPr>
        <p:blipFill>
          <a:blip r:embed="rId4">
            <a:extLst>
              <a:ext uri="{28A0092B-C50C-407E-A947-70E740481C1C}">
                <a14:useLocalDpi xmlns:a14="http://schemas.microsoft.com/office/drawing/2010/main" val="0"/>
              </a:ext>
            </a:extLst>
          </a:blip>
          <a:srcRect l="3423" t="5096" r="1607"/>
          <a:stretch>
            <a:fillRect/>
          </a:stretch>
        </p:blipFill>
        <p:spPr bwMode="auto">
          <a:xfrm>
            <a:off x="5908842" y="1332336"/>
            <a:ext cx="2914316" cy="28887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4" descr="RHIC_dipole_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9417" y="2128679"/>
            <a:ext cx="1337876" cy="1296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5" descr="HERA_dipole_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19575" y="1838649"/>
            <a:ext cx="1884947" cy="1876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Rectangle 6"/>
          <p:cNvSpPr>
            <a:spLocks noChangeArrowheads="1"/>
          </p:cNvSpPr>
          <p:nvPr/>
        </p:nvSpPr>
        <p:spPr bwMode="auto">
          <a:xfrm>
            <a:off x="2354425" y="4442336"/>
            <a:ext cx="1615250" cy="19082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i="0" dirty="0" smtClean="0">
                <a:latin typeface="Calibri Light" panose="020F0302020204030204" pitchFamily="34" charset="0"/>
                <a:ea typeface="ＭＳ Ｐゴシック" charset="0"/>
              </a:rPr>
              <a:t>HERA</a:t>
            </a:r>
            <a:endParaRPr lang="en-US" sz="2000" i="0" dirty="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75 </a:t>
            </a:r>
            <a:r>
              <a:rPr lang="en-US" sz="2000" i="0" dirty="0">
                <a:latin typeface="Calibri Light" panose="020F0302020204030204" pitchFamily="34" charset="0"/>
                <a:ea typeface="ＭＳ Ｐゴシック" charset="0"/>
              </a:rPr>
              <a:t>mm bore</a:t>
            </a:r>
          </a:p>
          <a:p>
            <a:r>
              <a:rPr lang="en-US" sz="2000" i="0" dirty="0">
                <a:latin typeface="Calibri Light" panose="020F0302020204030204" pitchFamily="34" charset="0"/>
                <a:ea typeface="ＭＳ Ｐゴシック" charset="0"/>
              </a:rPr>
              <a:t>B = </a:t>
            </a:r>
            <a:r>
              <a:rPr lang="en-US" sz="2000" i="0" dirty="0" smtClean="0">
                <a:latin typeface="Calibri Light" panose="020F0302020204030204" pitchFamily="34" charset="0"/>
                <a:ea typeface="ＭＳ Ｐゴシック" charset="0"/>
              </a:rPr>
              <a:t>5.0 </a:t>
            </a:r>
            <a:r>
              <a:rPr lang="en-US" sz="2000" i="0" dirty="0">
                <a:latin typeface="Calibri Light" panose="020F0302020204030204" pitchFamily="34" charset="0"/>
                <a:ea typeface="ＭＳ Ｐゴシック" charset="0"/>
              </a:rPr>
              <a:t>T</a:t>
            </a:r>
          </a:p>
          <a:p>
            <a:r>
              <a:rPr lang="en-US" sz="2000" i="0" dirty="0">
                <a:latin typeface="Calibri Light" panose="020F0302020204030204" pitchFamily="34" charset="0"/>
                <a:ea typeface="ＭＳ Ｐゴシック" charset="0"/>
              </a:rPr>
              <a:t>T = </a:t>
            </a:r>
            <a:r>
              <a:rPr lang="en-US" sz="2000" i="0" dirty="0" smtClean="0">
                <a:latin typeface="Calibri Light" panose="020F0302020204030204" pitchFamily="34" charset="0"/>
                <a:ea typeface="ＭＳ Ｐゴシック" charset="0"/>
              </a:rPr>
              <a:t>4.5 </a:t>
            </a:r>
            <a:r>
              <a:rPr lang="en-US" sz="2000" i="0" dirty="0">
                <a:latin typeface="Calibri Light" panose="020F0302020204030204" pitchFamily="34" charset="0"/>
                <a:ea typeface="ＭＳ Ｐゴシック" charset="0"/>
              </a:rPr>
              <a:t>K</a:t>
            </a:r>
          </a:p>
          <a:p>
            <a:r>
              <a:rPr lang="en-US" sz="1800" i="0" dirty="0">
                <a:latin typeface="Calibri Light" panose="020F0302020204030204" pitchFamily="34" charset="0"/>
                <a:ea typeface="ＭＳ Ｐゴシック" charset="0"/>
              </a:rPr>
              <a:t>first beam </a:t>
            </a:r>
            <a:r>
              <a:rPr lang="en-US" sz="1800" i="0" dirty="0" smtClean="0">
                <a:latin typeface="Calibri Light" panose="020F0302020204030204" pitchFamily="34" charset="0"/>
                <a:ea typeface="ＭＳ Ｐゴシック" charset="0"/>
              </a:rPr>
              <a:t>1991</a:t>
            </a:r>
            <a:endParaRPr lang="en-US" sz="2000" b="0" i="0" dirty="0">
              <a:solidFill>
                <a:srgbClr val="000000"/>
              </a:solidFill>
              <a:latin typeface="Tahoma" charset="0"/>
              <a:ea typeface="ＭＳ Ｐゴシック" charset="0"/>
            </a:endParaRPr>
          </a:p>
        </p:txBody>
      </p:sp>
      <p:sp>
        <p:nvSpPr>
          <p:cNvPr id="20" name="Rectangle 7"/>
          <p:cNvSpPr>
            <a:spLocks noChangeArrowheads="1"/>
          </p:cNvSpPr>
          <p:nvPr/>
        </p:nvSpPr>
        <p:spPr bwMode="auto">
          <a:xfrm>
            <a:off x="236419" y="4442336"/>
            <a:ext cx="2031325" cy="19389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i="0" dirty="0" err="1" smtClean="0">
                <a:latin typeface="Calibri Light" panose="020F0302020204030204" pitchFamily="34" charset="0"/>
                <a:ea typeface="ＭＳ Ｐゴシック" charset="0"/>
              </a:rPr>
              <a:t>Tevatron</a:t>
            </a:r>
            <a:endParaRPr lang="en-US" sz="2000" i="0" dirty="0" smtClean="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  76 mm bore</a:t>
            </a: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  B = 4.3 T</a:t>
            </a:r>
          </a:p>
          <a:p>
            <a:r>
              <a:rPr lang="en-US" sz="2000" i="0" dirty="0" smtClean="0">
                <a:latin typeface="Calibri Light" panose="020F0302020204030204" pitchFamily="34" charset="0"/>
                <a:ea typeface="ＭＳ Ｐゴシック" charset="0"/>
              </a:rPr>
              <a:t>  T = 4.2 K</a:t>
            </a:r>
          </a:p>
          <a:p>
            <a:r>
              <a:rPr lang="en-US" sz="1800" i="0" dirty="0" smtClean="0">
                <a:latin typeface="Calibri Light" panose="020F0302020204030204" pitchFamily="34" charset="0"/>
                <a:ea typeface="ＭＳ Ｐゴシック" charset="0"/>
              </a:rPr>
              <a:t>  first beam 1983</a:t>
            </a:r>
            <a:r>
              <a:rPr lang="en-US" sz="2000" b="0" i="0" dirty="0" smtClean="0">
                <a:solidFill>
                  <a:srgbClr val="000000"/>
                </a:solidFill>
                <a:latin typeface="Tahoma" charset="0"/>
                <a:ea typeface="ＭＳ Ｐゴシック" charset="0"/>
              </a:rPr>
              <a:t>	</a:t>
            </a:r>
          </a:p>
        </p:txBody>
      </p:sp>
      <p:sp>
        <p:nvSpPr>
          <p:cNvPr id="21" name="Rectangle 8"/>
          <p:cNvSpPr>
            <a:spLocks noChangeArrowheads="1"/>
          </p:cNvSpPr>
          <p:nvPr/>
        </p:nvSpPr>
        <p:spPr bwMode="auto">
          <a:xfrm>
            <a:off x="4230731" y="4442336"/>
            <a:ext cx="1615250" cy="19082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i="0" dirty="0" smtClean="0">
                <a:latin typeface="Calibri Light" panose="020F0302020204030204" pitchFamily="34" charset="0"/>
                <a:ea typeface="ＭＳ Ｐゴシック" charset="0"/>
              </a:rPr>
              <a:t>RHIC</a:t>
            </a:r>
            <a:endParaRPr lang="en-US" sz="2000" i="0" dirty="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80 </a:t>
            </a:r>
            <a:r>
              <a:rPr lang="en-US" sz="2000" i="0" dirty="0">
                <a:latin typeface="Calibri Light" panose="020F0302020204030204" pitchFamily="34" charset="0"/>
                <a:ea typeface="ＭＳ Ｐゴシック" charset="0"/>
              </a:rPr>
              <a:t>mm bore</a:t>
            </a:r>
          </a:p>
          <a:p>
            <a:r>
              <a:rPr lang="en-US" sz="2000" i="0" dirty="0">
                <a:latin typeface="Calibri Light" panose="020F0302020204030204" pitchFamily="34" charset="0"/>
                <a:ea typeface="ＭＳ Ｐゴシック" charset="0"/>
              </a:rPr>
              <a:t>B = </a:t>
            </a:r>
            <a:r>
              <a:rPr lang="en-US" sz="2000" i="0" dirty="0" smtClean="0">
                <a:latin typeface="Calibri Light" panose="020F0302020204030204" pitchFamily="34" charset="0"/>
                <a:ea typeface="ＭＳ Ｐゴシック" charset="0"/>
              </a:rPr>
              <a:t>3.5 </a:t>
            </a:r>
            <a:r>
              <a:rPr lang="en-US" sz="2000" i="0" dirty="0">
                <a:latin typeface="Calibri Light" panose="020F0302020204030204" pitchFamily="34" charset="0"/>
                <a:ea typeface="ＭＳ Ｐゴシック" charset="0"/>
              </a:rPr>
              <a:t>T</a:t>
            </a:r>
          </a:p>
          <a:p>
            <a:r>
              <a:rPr lang="en-US" sz="2000" i="0" dirty="0">
                <a:latin typeface="Calibri Light" panose="020F0302020204030204" pitchFamily="34" charset="0"/>
                <a:ea typeface="ＭＳ Ｐゴシック" charset="0"/>
              </a:rPr>
              <a:t>T = </a:t>
            </a:r>
            <a:r>
              <a:rPr lang="en-US" sz="2000" i="0" dirty="0" smtClean="0">
                <a:latin typeface="Calibri Light" panose="020F0302020204030204" pitchFamily="34" charset="0"/>
                <a:ea typeface="ＭＳ Ｐゴシック" charset="0"/>
              </a:rPr>
              <a:t>4.3-4.6 </a:t>
            </a:r>
            <a:r>
              <a:rPr lang="en-US" sz="2000" i="0" dirty="0">
                <a:latin typeface="Calibri Light" panose="020F0302020204030204" pitchFamily="34" charset="0"/>
                <a:ea typeface="ＭＳ Ｐゴシック" charset="0"/>
              </a:rPr>
              <a:t>K</a:t>
            </a:r>
          </a:p>
          <a:p>
            <a:r>
              <a:rPr lang="en-US" sz="1800" i="0" dirty="0">
                <a:latin typeface="Calibri Light" panose="020F0302020204030204" pitchFamily="34" charset="0"/>
                <a:ea typeface="ＭＳ Ｐゴシック" charset="0"/>
              </a:rPr>
              <a:t>first beam </a:t>
            </a:r>
            <a:r>
              <a:rPr lang="en-US" sz="1800" i="0" dirty="0" smtClean="0">
                <a:latin typeface="Calibri Light" panose="020F0302020204030204" pitchFamily="34" charset="0"/>
                <a:ea typeface="ＭＳ Ｐゴシック" charset="0"/>
              </a:rPr>
              <a:t>2000</a:t>
            </a:r>
            <a:endParaRPr lang="en-US" sz="2000" b="0" i="0" dirty="0">
              <a:solidFill>
                <a:srgbClr val="000000"/>
              </a:solidFill>
              <a:latin typeface="Tahoma" charset="0"/>
              <a:ea typeface="ＭＳ Ｐゴシック" charset="0"/>
            </a:endParaRPr>
          </a:p>
        </p:txBody>
      </p:sp>
      <p:sp>
        <p:nvSpPr>
          <p:cNvPr id="22" name="Rectangle 9"/>
          <p:cNvSpPr>
            <a:spLocks noChangeArrowheads="1"/>
          </p:cNvSpPr>
          <p:nvPr/>
        </p:nvSpPr>
        <p:spPr bwMode="auto">
          <a:xfrm>
            <a:off x="6558376" y="4442336"/>
            <a:ext cx="1615250" cy="19082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i="0" dirty="0" smtClean="0">
                <a:latin typeface="Calibri Light" panose="020F0302020204030204" pitchFamily="34" charset="0"/>
                <a:ea typeface="ＭＳ Ｐゴシック" charset="0"/>
              </a:rPr>
              <a:t>LHC</a:t>
            </a:r>
            <a:endParaRPr lang="en-US" sz="2000" i="0" dirty="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56 </a:t>
            </a:r>
            <a:r>
              <a:rPr lang="en-US" sz="2000" i="0" dirty="0">
                <a:latin typeface="Calibri Light" panose="020F0302020204030204" pitchFamily="34" charset="0"/>
                <a:ea typeface="ＭＳ Ｐゴシック" charset="0"/>
              </a:rPr>
              <a:t>mm bore</a:t>
            </a:r>
          </a:p>
          <a:p>
            <a:r>
              <a:rPr lang="en-US" sz="2000" i="0" dirty="0">
                <a:latin typeface="Calibri Light" panose="020F0302020204030204" pitchFamily="34" charset="0"/>
                <a:ea typeface="ＭＳ Ｐゴシック" charset="0"/>
              </a:rPr>
              <a:t>B = </a:t>
            </a:r>
            <a:r>
              <a:rPr lang="en-US" sz="2000" i="0" dirty="0" smtClean="0">
                <a:latin typeface="Calibri Light" panose="020F0302020204030204" pitchFamily="34" charset="0"/>
                <a:ea typeface="ＭＳ Ｐゴシック" charset="0"/>
              </a:rPr>
              <a:t>8.3 </a:t>
            </a:r>
            <a:r>
              <a:rPr lang="en-US" sz="2000" i="0" dirty="0">
                <a:latin typeface="Calibri Light" panose="020F0302020204030204" pitchFamily="34" charset="0"/>
                <a:ea typeface="ＭＳ Ｐゴシック" charset="0"/>
              </a:rPr>
              <a:t>T</a:t>
            </a:r>
          </a:p>
          <a:p>
            <a:r>
              <a:rPr lang="en-US" sz="2000" i="0" dirty="0">
                <a:latin typeface="Calibri Light" panose="020F0302020204030204" pitchFamily="34" charset="0"/>
                <a:ea typeface="ＭＳ Ｐゴシック" charset="0"/>
              </a:rPr>
              <a:t>T = </a:t>
            </a:r>
            <a:r>
              <a:rPr lang="en-US" sz="2000" i="0" dirty="0" smtClean="0">
                <a:latin typeface="Calibri Light" panose="020F0302020204030204" pitchFamily="34" charset="0"/>
                <a:ea typeface="ＭＳ Ｐゴシック" charset="0"/>
              </a:rPr>
              <a:t>1.9 </a:t>
            </a:r>
            <a:r>
              <a:rPr lang="en-US" sz="2000" i="0" dirty="0">
                <a:latin typeface="Calibri Light" panose="020F0302020204030204" pitchFamily="34" charset="0"/>
                <a:ea typeface="ＭＳ Ｐゴシック" charset="0"/>
              </a:rPr>
              <a:t>K</a:t>
            </a:r>
          </a:p>
          <a:p>
            <a:r>
              <a:rPr lang="en-US" sz="1800" i="0" dirty="0">
                <a:latin typeface="Calibri Light" panose="020F0302020204030204" pitchFamily="34" charset="0"/>
                <a:ea typeface="ＭＳ Ｐゴシック" charset="0"/>
              </a:rPr>
              <a:t>first beam </a:t>
            </a:r>
            <a:r>
              <a:rPr lang="en-US" sz="1800" i="0" dirty="0" smtClean="0">
                <a:latin typeface="Calibri Light" panose="020F0302020204030204" pitchFamily="34" charset="0"/>
                <a:ea typeface="ＭＳ Ｐゴシック" charset="0"/>
              </a:rPr>
              <a:t>2008</a:t>
            </a:r>
            <a:endParaRPr lang="en-US" sz="2000" b="0" i="0" dirty="0">
              <a:solidFill>
                <a:srgbClr val="000000"/>
              </a:solidFill>
              <a:latin typeface="Tahoma" charset="0"/>
              <a:ea typeface="ＭＳ Ｐゴシック" charset="0"/>
            </a:endParaRPr>
          </a:p>
        </p:txBody>
      </p:sp>
    </p:spTree>
    <p:extLst>
      <p:ext uri="{BB962C8B-B14F-4D97-AF65-F5344CB8AC3E}">
        <p14:creationId xmlns:p14="http://schemas.microsoft.com/office/powerpoint/2010/main" val="189376643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how they look in their machines</a:t>
            </a:r>
            <a:endParaRPr lang="en-US" sz="2800" b="0" i="0" kern="0" dirty="0" smtClean="0">
              <a:solidFill>
                <a:srgbClr val="0033CC"/>
              </a:solidFill>
              <a:latin typeface="Calibri Light" panose="020F0302020204030204" pitchFamily="34" charset="0"/>
            </a:endParaRPr>
          </a:p>
        </p:txBody>
      </p:sp>
      <p:pic>
        <p:nvPicPr>
          <p:cNvPr id="9" name="Picture 8" descr="09-0313-15D.jpg"/>
          <p:cNvPicPr>
            <a:picLocks noChangeAspect="1"/>
          </p:cNvPicPr>
          <p:nvPr/>
        </p:nvPicPr>
        <p:blipFill rotWithShape="1">
          <a:blip r:embed="rId3">
            <a:extLst>
              <a:ext uri="{28A0092B-C50C-407E-A947-70E740481C1C}">
                <a14:useLocalDpi xmlns:a14="http://schemas.microsoft.com/office/drawing/2010/main"/>
              </a:ext>
            </a:extLst>
          </a:blip>
          <a:srcRect l="1" r="1562"/>
          <a:stretch/>
        </p:blipFill>
        <p:spPr>
          <a:xfrm>
            <a:off x="575976" y="750633"/>
            <a:ext cx="3780000" cy="2880000"/>
          </a:xfrm>
          <a:prstGeom prst="rect">
            <a:avLst/>
          </a:prstGeom>
        </p:spPr>
      </p:pic>
      <p:sp>
        <p:nvSpPr>
          <p:cNvPr id="10" name="Title 1"/>
          <p:cNvSpPr txBox="1">
            <a:spLocks/>
          </p:cNvSpPr>
          <p:nvPr/>
        </p:nvSpPr>
        <p:spPr bwMode="auto">
          <a:xfrm>
            <a:off x="2375976" y="2946633"/>
            <a:ext cx="1980000" cy="684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smtClean="0">
                <a:ln>
                  <a:noFill/>
                </a:ln>
                <a:solidFill>
                  <a:schemeClr val="tx1"/>
                </a:solidFill>
                <a:effectLst/>
                <a:uLnTx/>
                <a:uFillTx/>
                <a:latin typeface="Calibri Light" panose="020F0302020204030204" pitchFamily="34" charset="0"/>
                <a:ea typeface="ＭＳ Ｐゴシック"/>
              </a:rPr>
              <a:t>Tevatron</a:t>
            </a:r>
            <a:r>
              <a:rPr kumimoji="0" lang="en-US" sz="2000" b="0" i="0" u="none" strike="noStrike" kern="0" cap="none" spc="0" normalizeH="0" baseline="0" noProof="0" dirty="0" smtClean="0">
                <a:ln>
                  <a:noFill/>
                </a:ln>
                <a:solidFill>
                  <a:schemeClr val="tx1"/>
                </a:solidFill>
                <a:effectLst/>
                <a:uLnTx/>
                <a:uFillTx/>
                <a:latin typeface="Calibri Light" panose="020F0302020204030204" pitchFamily="34" charset="0"/>
                <a:ea typeface="ＭＳ Ｐゴシック"/>
              </a:rPr>
              <a:t> @ FNAL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Calibri Light" panose="020F0302020204030204" pitchFamily="34" charset="0"/>
                <a:ea typeface="ＭＳ Ｐゴシック"/>
              </a:rPr>
              <a:t>(Chicago, IL, USA)</a:t>
            </a:r>
            <a:endParaRPr kumimoji="0" lang="en-US" sz="2000" b="0" i="0" u="none" strike="noStrike" kern="0" cap="none" spc="0" normalizeH="0" baseline="0" noProof="0" dirty="0">
              <a:ln>
                <a:noFill/>
              </a:ln>
              <a:solidFill>
                <a:schemeClr val="tx1"/>
              </a:solidFill>
              <a:effectLst/>
              <a:uLnTx/>
              <a:uFillTx/>
              <a:latin typeface="Calibri Light" panose="020F0302020204030204" pitchFamily="34" charset="0"/>
              <a:ea typeface="ＭＳ Ｐゴシック"/>
            </a:endParaRPr>
          </a:p>
        </p:txBody>
      </p:sp>
      <p:pic>
        <p:nvPicPr>
          <p:cNvPr id="8" name="Picture 7" descr="Screen shot 2011-03-31 at 10.21.26 AM.png"/>
          <p:cNvPicPr>
            <a:picLocks noChangeAspect="1"/>
          </p:cNvPicPr>
          <p:nvPr/>
        </p:nvPicPr>
        <p:blipFill rotWithShape="1">
          <a:blip r:embed="rId4">
            <a:extLst>
              <a:ext uri="{28A0092B-C50C-407E-A947-70E740481C1C}">
                <a14:useLocalDpi xmlns:a14="http://schemas.microsoft.com/office/drawing/2010/main"/>
              </a:ext>
            </a:extLst>
          </a:blip>
          <a:srcRect l="1877" r="420"/>
          <a:stretch/>
        </p:blipFill>
        <p:spPr>
          <a:xfrm>
            <a:off x="576436" y="3823541"/>
            <a:ext cx="3816000" cy="2880000"/>
          </a:xfrm>
          <a:prstGeom prst="rect">
            <a:avLst/>
          </a:prstGeom>
        </p:spPr>
      </p:pic>
      <p:pic>
        <p:nvPicPr>
          <p:cNvPr id="13" name="Picture 12" descr="Rhictunnel.jpg"/>
          <p:cNvPicPr>
            <a:picLocks noChangeAspect="1"/>
          </p:cNvPicPr>
          <p:nvPr/>
        </p:nvPicPr>
        <p:blipFill rotWithShape="1">
          <a:blip r:embed="rId5">
            <a:extLst>
              <a:ext uri="{28A0092B-C50C-407E-A947-70E740481C1C}">
                <a14:useLocalDpi xmlns:a14="http://schemas.microsoft.com/office/drawing/2010/main"/>
              </a:ext>
            </a:extLst>
          </a:blip>
          <a:srcRect l="4462" r="4127"/>
          <a:stretch/>
        </p:blipFill>
        <p:spPr>
          <a:xfrm>
            <a:off x="4680432" y="750633"/>
            <a:ext cx="3780000" cy="2880000"/>
          </a:xfrm>
          <a:prstGeom prst="rect">
            <a:avLst/>
          </a:prstGeom>
        </p:spPr>
      </p:pic>
      <p:pic>
        <p:nvPicPr>
          <p:cNvPr id="14" name="Content Placeholder 4" descr="Tunnel"/>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r="21406"/>
          <a:stretch/>
        </p:blipFill>
        <p:spPr bwMode="auto">
          <a:xfrm flipH="1">
            <a:off x="4680432" y="3823541"/>
            <a:ext cx="3780000" cy="2880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19" name="Title 1"/>
          <p:cNvSpPr txBox="1">
            <a:spLocks/>
          </p:cNvSpPr>
          <p:nvPr/>
        </p:nvSpPr>
        <p:spPr bwMode="auto">
          <a:xfrm>
            <a:off x="4680432" y="2946633"/>
            <a:ext cx="1944000" cy="684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da-DK" sz="2000" b="0" i="0" kern="0" dirty="0">
                <a:solidFill>
                  <a:schemeClr val="tx1"/>
                </a:solidFill>
                <a:latin typeface="Calibri Light" panose="020F0302020204030204" pitchFamily="34" charset="0"/>
                <a:ea typeface="ＭＳ Ｐゴシック"/>
              </a:rPr>
              <a:t>RHIC </a:t>
            </a:r>
            <a:r>
              <a:rPr lang="da-DK" sz="2000" b="0" i="0" kern="0" dirty="0" smtClean="0">
                <a:solidFill>
                  <a:schemeClr val="tx1"/>
                </a:solidFill>
                <a:latin typeface="Calibri Light" panose="020F0302020204030204" pitchFamily="34" charset="0"/>
                <a:ea typeface="ＭＳ Ｐゴシック"/>
              </a:rPr>
              <a:t>@ BNL</a:t>
            </a:r>
          </a:p>
          <a:p>
            <a:pPr lvl="0">
              <a:defRPr/>
            </a:pPr>
            <a:r>
              <a:rPr lang="da-DK" sz="2000" b="0" i="0" kern="0" dirty="0" smtClean="0">
                <a:solidFill>
                  <a:schemeClr val="tx1"/>
                </a:solidFill>
                <a:latin typeface="Calibri Light" panose="020F0302020204030204" pitchFamily="34" charset="0"/>
                <a:ea typeface="ＭＳ Ｐゴシック"/>
              </a:rPr>
              <a:t>(Upton</a:t>
            </a:r>
            <a:r>
              <a:rPr lang="da-DK" sz="2000" b="0" i="0" kern="0" dirty="0">
                <a:solidFill>
                  <a:schemeClr val="tx1"/>
                </a:solidFill>
                <a:latin typeface="Calibri Light" panose="020F0302020204030204" pitchFamily="34" charset="0"/>
                <a:ea typeface="ＭＳ Ｐゴシック"/>
              </a:rPr>
              <a:t>, NY, USA)</a:t>
            </a:r>
          </a:p>
        </p:txBody>
      </p:sp>
      <p:sp>
        <p:nvSpPr>
          <p:cNvPr id="20" name="Title 1"/>
          <p:cNvSpPr txBox="1">
            <a:spLocks/>
          </p:cNvSpPr>
          <p:nvPr/>
        </p:nvSpPr>
        <p:spPr bwMode="auto">
          <a:xfrm>
            <a:off x="2772436" y="6057368"/>
            <a:ext cx="1620000" cy="684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US" sz="2000" b="0" i="0" kern="0" dirty="0">
                <a:solidFill>
                  <a:schemeClr val="tx1"/>
                </a:solidFill>
                <a:latin typeface="Calibri Light" panose="020F0302020204030204" pitchFamily="34" charset="0"/>
                <a:ea typeface="ＭＳ Ｐゴシック"/>
              </a:rPr>
              <a:t>HERA </a:t>
            </a:r>
            <a:r>
              <a:rPr lang="en-US" sz="2000" b="0" i="0" kern="0" dirty="0" smtClean="0">
                <a:solidFill>
                  <a:schemeClr val="tx1"/>
                </a:solidFill>
                <a:latin typeface="Calibri Light" panose="020F0302020204030204" pitchFamily="34" charset="0"/>
                <a:ea typeface="ＭＳ Ｐゴシック"/>
              </a:rPr>
              <a:t>@ </a:t>
            </a:r>
            <a:r>
              <a:rPr lang="en-US" sz="2000" b="0" i="0" kern="0" dirty="0">
                <a:solidFill>
                  <a:schemeClr val="tx1"/>
                </a:solidFill>
                <a:latin typeface="Calibri Light" panose="020F0302020204030204" pitchFamily="34" charset="0"/>
                <a:ea typeface="ＭＳ Ｐゴシック"/>
              </a:rPr>
              <a:t>DESY (Hamburg, D)</a:t>
            </a:r>
          </a:p>
        </p:txBody>
      </p:sp>
      <p:sp>
        <p:nvSpPr>
          <p:cNvPr id="21" name="Title 1"/>
          <p:cNvSpPr txBox="1">
            <a:spLocks/>
          </p:cNvSpPr>
          <p:nvPr/>
        </p:nvSpPr>
        <p:spPr bwMode="auto">
          <a:xfrm>
            <a:off x="4680432" y="6019541"/>
            <a:ext cx="1872000" cy="684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GB" sz="2000" b="0" i="0" kern="0" dirty="0">
                <a:solidFill>
                  <a:schemeClr val="tx1"/>
                </a:solidFill>
                <a:latin typeface="Calibri Light" panose="020F0302020204030204" pitchFamily="34" charset="0"/>
                <a:ea typeface="ＭＳ Ｐゴシック"/>
              </a:rPr>
              <a:t>LHC </a:t>
            </a:r>
            <a:r>
              <a:rPr lang="en-GB" sz="2000" b="0" i="0" kern="0" dirty="0" smtClean="0">
                <a:solidFill>
                  <a:schemeClr val="tx1"/>
                </a:solidFill>
                <a:latin typeface="Calibri Light" panose="020F0302020204030204" pitchFamily="34" charset="0"/>
                <a:ea typeface="ＭＳ Ｐゴシック"/>
              </a:rPr>
              <a:t>@ </a:t>
            </a:r>
            <a:r>
              <a:rPr lang="en-GB" sz="2000" b="0" i="0" kern="0" dirty="0">
                <a:solidFill>
                  <a:schemeClr val="tx1"/>
                </a:solidFill>
                <a:latin typeface="Calibri Light" panose="020F0302020204030204" pitchFamily="34" charset="0"/>
                <a:ea typeface="ＭＳ Ｐゴシック"/>
              </a:rPr>
              <a:t>CERN (Geneva, </a:t>
            </a:r>
            <a:r>
              <a:rPr lang="en-GB" sz="2000" b="0" i="0" kern="0" dirty="0" smtClean="0">
                <a:solidFill>
                  <a:schemeClr val="tx1"/>
                </a:solidFill>
                <a:latin typeface="Calibri Light" panose="020F0302020204030204" pitchFamily="34" charset="0"/>
                <a:ea typeface="ＭＳ Ｐゴシック"/>
              </a:rPr>
              <a:t>CH/FR)</a:t>
            </a:r>
            <a:endParaRPr lang="en-GB" sz="2000" b="0" i="0" kern="0" dirty="0">
              <a:solidFill>
                <a:schemeClr val="tx1"/>
              </a:solidFill>
              <a:latin typeface="Calibri Light" panose="020F0302020204030204" pitchFamily="34" charset="0"/>
              <a:ea typeface="ＭＳ Ｐゴシック"/>
            </a:endParaRPr>
          </a:p>
        </p:txBody>
      </p:sp>
    </p:spTree>
    <p:extLst>
      <p:ext uri="{BB962C8B-B14F-4D97-AF65-F5344CB8AC3E}">
        <p14:creationId xmlns:p14="http://schemas.microsoft.com/office/powerpoint/2010/main" val="36372104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836712"/>
            <a:ext cx="8136904" cy="5078313"/>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Introduction, jargon, general concepts and formulae</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Resistive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Superconducting magnets</a:t>
            </a:r>
          </a:p>
          <a:p>
            <a:pPr marL="514350" indent="-514350">
              <a:spcBef>
                <a:spcPts val="3000"/>
              </a:spcBef>
              <a:buAutoNum type="arabicPeriod"/>
            </a:pPr>
            <a:r>
              <a:rPr lang="en-US" sz="2800" i="0" dirty="0" smtClean="0">
                <a:solidFill>
                  <a:srgbClr val="0033CC"/>
                </a:solidFill>
                <a:latin typeface="Calibri Light" panose="020F0302020204030204" pitchFamily="34" charset="0"/>
                <a:cs typeface="Courier New" panose="02070309020205020404" pitchFamily="49" charset="0"/>
              </a:rPr>
              <a:t>Tutorial with OPERA-2D</a:t>
            </a:r>
          </a:p>
          <a:p>
            <a:pPr>
              <a:spcBef>
                <a:spcPts val="3000"/>
              </a:spcBef>
            </a:pPr>
            <a:r>
              <a:rPr lang="en-US" sz="2800" i="0" dirty="0" smtClean="0">
                <a:solidFill>
                  <a:schemeClr val="accent4"/>
                </a:solidFill>
                <a:latin typeface="Calibri Light" panose="020F0302020204030204" pitchFamily="34" charset="0"/>
                <a:cs typeface="Courier New" panose="02070309020205020404" pitchFamily="49" charset="0"/>
              </a:rPr>
              <a:t>as an example, we will do a simplified 2D model of </a:t>
            </a:r>
            <a:r>
              <a:rPr lang="en-US" sz="2800" i="0" dirty="0" smtClean="0">
                <a:solidFill>
                  <a:srgbClr val="0033CC"/>
                </a:solidFill>
                <a:latin typeface="Calibri Light" panose="020F0302020204030204" pitchFamily="34" charset="0"/>
                <a:cs typeface="Courier New" panose="02070309020205020404" pitchFamily="49" charset="0"/>
              </a:rPr>
              <a:t>FRESCA2</a:t>
            </a:r>
            <a:r>
              <a:rPr lang="en-US" sz="2800" i="0" dirty="0" smtClean="0">
                <a:solidFill>
                  <a:schemeClr val="accent4"/>
                </a:solidFill>
                <a:latin typeface="Calibri Light" panose="020F0302020204030204" pitchFamily="34" charset="0"/>
                <a:cs typeface="Courier New" panose="02070309020205020404" pitchFamily="49" charset="0"/>
              </a:rPr>
              <a:t>, a large aperture (100 mm) high field (13 T) Nb</a:t>
            </a:r>
            <a:r>
              <a:rPr lang="en-US" sz="2800" i="0" baseline="-25000" dirty="0" smtClean="0">
                <a:solidFill>
                  <a:schemeClr val="accent4"/>
                </a:solidFill>
                <a:latin typeface="Calibri Light" panose="020F0302020204030204" pitchFamily="34" charset="0"/>
                <a:cs typeface="Courier New" panose="02070309020205020404" pitchFamily="49" charset="0"/>
              </a:rPr>
              <a:t>3</a:t>
            </a:r>
            <a:r>
              <a:rPr lang="en-US" sz="2800" i="0" dirty="0" smtClean="0">
                <a:solidFill>
                  <a:schemeClr val="accent4"/>
                </a:solidFill>
                <a:latin typeface="Calibri Light" panose="020F0302020204030204" pitchFamily="34" charset="0"/>
                <a:cs typeface="Courier New" panose="02070309020205020404" pitchFamily="49" charset="0"/>
              </a:rPr>
              <a:t>Sn dipole                                                                                   (thanks to </a:t>
            </a:r>
            <a:r>
              <a:rPr lang="en-US" sz="2800" i="0" dirty="0" smtClean="0">
                <a:solidFill>
                  <a:srgbClr val="0033CC"/>
                </a:solidFill>
                <a:latin typeface="Calibri Light" panose="020F0302020204030204" pitchFamily="34" charset="0"/>
                <a:cs typeface="Courier New" panose="02070309020205020404" pitchFamily="49" charset="0"/>
              </a:rPr>
              <a:t>Paolo Ferracin</a:t>
            </a:r>
            <a:r>
              <a:rPr lang="en-US" sz="2800" i="0" dirty="0" smtClean="0">
                <a:solidFill>
                  <a:schemeClr val="accent4"/>
                </a:solidFill>
                <a:latin typeface="Calibri Light" panose="020F0302020204030204" pitchFamily="34" charset="0"/>
                <a:cs typeface="Courier New" panose="02070309020205020404" pitchFamily="49" charset="0"/>
              </a:rPr>
              <a:t> and </a:t>
            </a:r>
            <a:r>
              <a:rPr lang="en-US" sz="2800" i="0" dirty="0" smtClean="0">
                <a:solidFill>
                  <a:srgbClr val="0033CC"/>
                </a:solidFill>
                <a:latin typeface="Calibri Light" panose="020F0302020204030204" pitchFamily="34" charset="0"/>
                <a:cs typeface="Courier New" panose="02070309020205020404" pitchFamily="49" charset="0"/>
              </a:rPr>
              <a:t>Etienne </a:t>
            </a:r>
            <a:r>
              <a:rPr lang="en-US" sz="2800" i="0" dirty="0" err="1" smtClean="0">
                <a:solidFill>
                  <a:srgbClr val="0033CC"/>
                </a:solidFill>
                <a:latin typeface="Calibri Light" panose="020F0302020204030204" pitchFamily="34" charset="0"/>
                <a:cs typeface="Courier New" panose="02070309020205020404" pitchFamily="49" charset="0"/>
              </a:rPr>
              <a:t>Rochepault</a:t>
            </a:r>
            <a:r>
              <a:rPr lang="en-US" sz="2800" i="0" dirty="0" smtClean="0">
                <a:solidFill>
                  <a:schemeClr val="accent4"/>
                </a:solidFill>
                <a:latin typeface="Calibri Light" panose="020F0302020204030204" pitchFamily="34" charset="0"/>
                <a:cs typeface="Courier New" panose="02070309020205020404" pitchFamily="49" charset="0"/>
              </a:rPr>
              <a:t>)</a:t>
            </a: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2945052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There are different programs used for magnetic simulations</a:t>
            </a:r>
            <a:endParaRPr lang="en-US" sz="2800" b="0" i="0" kern="0" dirty="0" smtClean="0">
              <a:solidFill>
                <a:srgbClr val="0033CC"/>
              </a:solidFill>
              <a:latin typeface="Calibri Light" panose="020F0302020204030204" pitchFamily="34" charset="0"/>
            </a:endParaRPr>
          </a:p>
        </p:txBody>
      </p:sp>
      <p:sp>
        <p:nvSpPr>
          <p:cNvPr id="5" name="TextBox 4"/>
          <p:cNvSpPr txBox="1"/>
          <p:nvPr/>
        </p:nvSpPr>
        <p:spPr>
          <a:xfrm>
            <a:off x="251520" y="1476940"/>
            <a:ext cx="8136904" cy="4483279"/>
          </a:xfrm>
          <a:prstGeom prst="rect">
            <a:avLst/>
          </a:prstGeom>
          <a:solidFill>
            <a:srgbClr val="FFFFFF"/>
          </a:solidFill>
          <a:ln w="12700">
            <a:noFill/>
          </a:ln>
        </p:spPr>
        <p:txBody>
          <a:bodyPr wrap="square" rtlCol="0">
            <a:spAutoFit/>
          </a:bodyPr>
          <a:lstStyle/>
          <a:p>
            <a:pPr marL="514350" indent="-514350">
              <a:spcBef>
                <a:spcPts val="1600"/>
              </a:spcBef>
              <a:buAutoNum type="arabicPeriod"/>
            </a:pPr>
            <a:r>
              <a:rPr lang="en-GB" i="0" dirty="0" smtClean="0">
                <a:latin typeface="Calibri Light" panose="020F0302020204030204" pitchFamily="34" charset="0"/>
                <a:cs typeface="Courier New" panose="02070309020205020404" pitchFamily="49" charset="0"/>
              </a:rPr>
              <a:t>OPERA-2D and OPERA-3D, by COBHAM</a:t>
            </a:r>
            <a:endParaRPr lang="en-GB" i="0" dirty="0">
              <a:latin typeface="Calibri Light" panose="020F0302020204030204" pitchFamily="34" charset="0"/>
              <a:cs typeface="Courier New" panose="02070309020205020404" pitchFamily="49" charset="0"/>
            </a:endParaRPr>
          </a:p>
          <a:p>
            <a:pPr marL="514350" indent="-514350">
              <a:spcBef>
                <a:spcPts val="1600"/>
              </a:spcBef>
              <a:buFont typeface="+mj-lt"/>
              <a:buAutoNum type="arabicPeriod" startAt="2"/>
            </a:pPr>
            <a:r>
              <a:rPr lang="en-US" i="0" dirty="0" smtClean="0">
                <a:latin typeface="Calibri Light" panose="020F0302020204030204" pitchFamily="34" charset="0"/>
                <a:cs typeface="Courier New" panose="02070309020205020404" pitchFamily="49" charset="0"/>
              </a:rPr>
              <a:t>ROXIE, by CERN</a:t>
            </a:r>
          </a:p>
          <a:p>
            <a:pPr marL="514350" indent="-514350">
              <a:spcBef>
                <a:spcPts val="1600"/>
              </a:spcBef>
              <a:buFont typeface="+mj-lt"/>
              <a:buAutoNum type="arabicPeriod" startAt="2"/>
            </a:pPr>
            <a:r>
              <a:rPr lang="en-US" i="0" dirty="0" smtClean="0">
                <a:latin typeface="Calibri Light" panose="020F0302020204030204" pitchFamily="34" charset="0"/>
                <a:cs typeface="Courier New" panose="02070309020205020404" pitchFamily="49" charset="0"/>
              </a:rPr>
              <a:t>POISSON, by Los Alamos</a:t>
            </a:r>
          </a:p>
          <a:p>
            <a:pPr marL="514350" indent="-514350">
              <a:spcBef>
                <a:spcPts val="1600"/>
              </a:spcBef>
              <a:buFont typeface="+mj-lt"/>
              <a:buAutoNum type="arabicPeriod" startAt="2"/>
            </a:pPr>
            <a:r>
              <a:rPr lang="en-US" i="0" dirty="0">
                <a:latin typeface="Calibri Light" panose="020F0302020204030204" pitchFamily="34" charset="0"/>
                <a:cs typeface="Courier New" panose="02070309020205020404" pitchFamily="49" charset="0"/>
              </a:rPr>
              <a:t>FEMM</a:t>
            </a:r>
          </a:p>
          <a:p>
            <a:pPr marL="514350" indent="-514350">
              <a:spcBef>
                <a:spcPts val="1600"/>
              </a:spcBef>
              <a:buFont typeface="+mj-lt"/>
              <a:buAutoNum type="arabicPeriod" startAt="2"/>
            </a:pPr>
            <a:r>
              <a:rPr lang="en-US" i="0" dirty="0" smtClean="0">
                <a:latin typeface="Calibri Light" panose="020F0302020204030204" pitchFamily="34" charset="0"/>
                <a:cs typeface="Courier New" panose="02070309020205020404" pitchFamily="49" charset="0"/>
              </a:rPr>
              <a:t>RADIA, by ESRF</a:t>
            </a:r>
          </a:p>
          <a:p>
            <a:pPr marL="514350" indent="-514350">
              <a:spcBef>
                <a:spcPts val="1600"/>
              </a:spcBef>
              <a:buFont typeface="+mj-lt"/>
              <a:buAutoNum type="arabicPeriod" startAt="2"/>
            </a:pPr>
            <a:r>
              <a:rPr lang="en-US" i="0" dirty="0" smtClean="0">
                <a:latin typeface="Calibri Light" panose="020F0302020204030204" pitchFamily="34" charset="0"/>
                <a:cs typeface="Courier New" panose="02070309020205020404" pitchFamily="49" charset="0"/>
              </a:rPr>
              <a:t>ANSYS</a:t>
            </a:r>
          </a:p>
          <a:p>
            <a:pPr marL="514350" indent="-514350">
              <a:spcBef>
                <a:spcPts val="1600"/>
              </a:spcBef>
              <a:buFont typeface="+mj-lt"/>
              <a:buAutoNum type="arabicPeriod" startAt="2"/>
            </a:pPr>
            <a:r>
              <a:rPr lang="en-GB" i="0" dirty="0" smtClean="0">
                <a:latin typeface="Calibri Light" panose="020F0302020204030204" pitchFamily="34" charset="0"/>
                <a:cs typeface="Courier New" panose="02070309020205020404" pitchFamily="49" charset="0"/>
              </a:rPr>
              <a:t>Mermaid, by BINP</a:t>
            </a:r>
          </a:p>
          <a:p>
            <a:pPr marL="514350" indent="-514350">
              <a:spcBef>
                <a:spcPts val="1600"/>
              </a:spcBef>
              <a:buFont typeface="+mj-lt"/>
              <a:buAutoNum type="arabicPeriod" startAt="2"/>
            </a:pPr>
            <a:r>
              <a:rPr lang="en-GB" i="0" dirty="0" smtClean="0">
                <a:latin typeface="Calibri Light" panose="020F0302020204030204" pitchFamily="34" charset="0"/>
                <a:cs typeface="Courier New" panose="02070309020205020404" pitchFamily="49" charset="0"/>
              </a:rPr>
              <a:t>COMSOL</a:t>
            </a:r>
            <a:endParaRPr lang="en-US" i="0" dirty="0">
              <a:latin typeface="Calibri Light" panose="020F0302020204030204" pitchFamily="34" charset="0"/>
              <a:cs typeface="Courier New" panose="02070309020205020404" pitchFamily="49" charset="0"/>
            </a:endParaRPr>
          </a:p>
        </p:txBody>
      </p:sp>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240620205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Here are a few references for FRESCA2</a:t>
            </a:r>
            <a:endParaRPr lang="en-US" sz="2800" b="0" i="0" kern="0" dirty="0" smtClean="0">
              <a:solidFill>
                <a:srgbClr val="0000FF"/>
              </a:solidFill>
              <a:latin typeface="Calibri Light" panose="020F0302020204030204" pitchFamily="34" charset="0"/>
            </a:endParaRPr>
          </a:p>
        </p:txBody>
      </p:sp>
      <p:sp>
        <p:nvSpPr>
          <p:cNvPr id="5" name="TextBox 4"/>
          <p:cNvSpPr txBox="1"/>
          <p:nvPr/>
        </p:nvSpPr>
        <p:spPr>
          <a:xfrm>
            <a:off x="251520" y="764704"/>
            <a:ext cx="8136904" cy="5801588"/>
          </a:xfrm>
          <a:prstGeom prst="rect">
            <a:avLst/>
          </a:prstGeom>
          <a:solidFill>
            <a:srgbClr val="FFFFFF"/>
          </a:solidFill>
          <a:ln w="12700">
            <a:noFill/>
          </a:ln>
        </p:spPr>
        <p:txBody>
          <a:bodyPr wrap="square" rtlCol="0">
            <a:spAutoFit/>
          </a:bodyPr>
          <a:lstStyle/>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A. Milanese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Design of the </a:t>
            </a:r>
            <a:r>
              <a:rPr lang="en-GB" sz="2100" i="0" dirty="0" err="1">
                <a:latin typeface="Calibri Light" panose="020F0302020204030204" pitchFamily="34" charset="0"/>
                <a:cs typeface="Courier New" panose="02070309020205020404" pitchFamily="49" charset="0"/>
              </a:rPr>
              <a:t>EuCARD</a:t>
            </a:r>
            <a:r>
              <a:rPr lang="en-GB" sz="2100" i="0" dirty="0">
                <a:latin typeface="Calibri Light" panose="020F0302020204030204" pitchFamily="34" charset="0"/>
                <a:cs typeface="Courier New" panose="02070309020205020404" pitchFamily="49" charset="0"/>
              </a:rPr>
              <a:t> </a:t>
            </a:r>
            <a:r>
              <a:rPr lang="en-GB" sz="2100" i="0" dirty="0" smtClean="0">
                <a:latin typeface="Calibri Light" panose="020F0302020204030204" pitchFamily="34" charset="0"/>
                <a:cs typeface="Courier New" panose="02070309020205020404" pitchFamily="49" charset="0"/>
              </a:rPr>
              <a:t>high field model dipole magnet FRESCA2, MT22 conference, 2011</a:t>
            </a:r>
          </a:p>
          <a:p>
            <a:pPr marL="457200" indent="-457200">
              <a:spcBef>
                <a:spcPts val="600"/>
              </a:spcBef>
              <a:buAutoNum type="arabicPeriod"/>
              <a:tabLst>
                <a:tab pos="357188" algn="l"/>
              </a:tabLst>
            </a:pPr>
            <a:endParaRPr lang="en-GB" sz="2100" i="0" dirty="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P. Ferracin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Development of the </a:t>
            </a:r>
            <a:r>
              <a:rPr lang="en-GB" sz="2100" i="0" dirty="0" err="1">
                <a:latin typeface="Calibri Light" panose="020F0302020204030204" pitchFamily="34" charset="0"/>
                <a:cs typeface="Courier New" panose="02070309020205020404" pitchFamily="49" charset="0"/>
              </a:rPr>
              <a:t>EuCARD</a:t>
            </a:r>
            <a:r>
              <a:rPr lang="en-GB" sz="2100" i="0" dirty="0">
                <a:latin typeface="Calibri Light" panose="020F0302020204030204" pitchFamily="34" charset="0"/>
                <a:cs typeface="Courier New" panose="02070309020205020404" pitchFamily="49" charset="0"/>
              </a:rPr>
              <a:t> Nb</a:t>
            </a:r>
            <a:r>
              <a:rPr lang="en-GB" sz="2100" i="0" baseline="-25000" dirty="0">
                <a:latin typeface="Calibri Light" panose="020F0302020204030204" pitchFamily="34" charset="0"/>
                <a:cs typeface="Courier New" panose="02070309020205020404" pitchFamily="49" charset="0"/>
              </a:rPr>
              <a:t>3</a:t>
            </a:r>
            <a:r>
              <a:rPr lang="en-GB" sz="2100" i="0" dirty="0">
                <a:latin typeface="Calibri Light" panose="020F0302020204030204" pitchFamily="34" charset="0"/>
                <a:cs typeface="Courier New" panose="02070309020205020404" pitchFamily="49" charset="0"/>
              </a:rPr>
              <a:t>Sn </a:t>
            </a:r>
            <a:r>
              <a:rPr lang="en-GB" sz="2100" i="0" dirty="0" smtClean="0">
                <a:latin typeface="Calibri Light" panose="020F0302020204030204" pitchFamily="34" charset="0"/>
                <a:cs typeface="Courier New" panose="02070309020205020404" pitchFamily="49" charset="0"/>
              </a:rPr>
              <a:t>dipole magnet FRESCA2, ASC conference, 2012</a:t>
            </a:r>
          </a:p>
          <a:p>
            <a:pPr marL="457200" indent="-457200">
              <a:spcBef>
                <a:spcPts val="600"/>
              </a:spcBef>
              <a:buAutoNum type="arabicPeriod"/>
              <a:tabLst>
                <a:tab pos="357188" algn="l"/>
              </a:tabLst>
            </a:pP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F. </a:t>
            </a:r>
            <a:r>
              <a:rPr lang="en-GB" sz="2100" i="0" dirty="0" err="1" smtClean="0">
                <a:latin typeface="Calibri Light" panose="020F0302020204030204" pitchFamily="34" charset="0"/>
                <a:cs typeface="Courier New" panose="02070309020205020404" pitchFamily="49" charset="0"/>
              </a:rPr>
              <a:t>Rondeaux</a:t>
            </a:r>
            <a:r>
              <a:rPr lang="en-GB" sz="2100" i="0" dirty="0" smtClean="0">
                <a:latin typeface="Calibri Light" panose="020F0302020204030204" pitchFamily="34" charset="0"/>
                <a:cs typeface="Courier New" panose="02070309020205020404" pitchFamily="49" charset="0"/>
              </a:rPr>
              <a:t>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“Block type” coils fabrication procedure for </a:t>
            </a:r>
            <a:r>
              <a:rPr lang="en-GB" sz="2100" i="0" dirty="0" smtClean="0">
                <a:latin typeface="Calibri Light" panose="020F0302020204030204" pitchFamily="34" charset="0"/>
                <a:cs typeface="Courier New" panose="02070309020205020404" pitchFamily="49" charset="0"/>
              </a:rPr>
              <a:t>the Nb</a:t>
            </a:r>
            <a:r>
              <a:rPr lang="en-GB" sz="2100" i="0" baseline="-25000" dirty="0" smtClean="0">
                <a:latin typeface="Calibri Light" panose="020F0302020204030204" pitchFamily="34" charset="0"/>
                <a:cs typeface="Courier New" panose="02070309020205020404" pitchFamily="49" charset="0"/>
              </a:rPr>
              <a:t>3</a:t>
            </a:r>
            <a:r>
              <a:rPr lang="en-GB" sz="2100" i="0" dirty="0" smtClean="0">
                <a:latin typeface="Calibri Light" panose="020F0302020204030204" pitchFamily="34" charset="0"/>
                <a:cs typeface="Courier New" panose="02070309020205020404" pitchFamily="49" charset="0"/>
              </a:rPr>
              <a:t>Sn </a:t>
            </a:r>
            <a:r>
              <a:rPr lang="en-GB" sz="2100" i="0" dirty="0">
                <a:latin typeface="Calibri Light" panose="020F0302020204030204" pitchFamily="34" charset="0"/>
                <a:cs typeface="Courier New" panose="02070309020205020404" pitchFamily="49" charset="0"/>
              </a:rPr>
              <a:t>dipole magnet </a:t>
            </a:r>
            <a:r>
              <a:rPr lang="en-GB" sz="2100" i="0" dirty="0" smtClean="0">
                <a:latin typeface="Calibri Light" panose="020F0302020204030204" pitchFamily="34" charset="0"/>
                <a:cs typeface="Courier New" panose="02070309020205020404" pitchFamily="49" charset="0"/>
              </a:rPr>
              <a:t>FRESCA2, MT24 conference, 2015</a:t>
            </a:r>
          </a:p>
          <a:p>
            <a:pPr marL="457200" indent="-457200">
              <a:spcBef>
                <a:spcPts val="600"/>
              </a:spcBef>
              <a:buAutoNum type="arabicPeriod"/>
              <a:tabLst>
                <a:tab pos="357188" algn="l"/>
              </a:tabLst>
            </a:pP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E. </a:t>
            </a:r>
            <a:r>
              <a:rPr lang="en-GB" sz="2100" i="0" dirty="0" err="1" smtClean="0">
                <a:latin typeface="Calibri Light" panose="020F0302020204030204" pitchFamily="34" charset="0"/>
                <a:cs typeface="Courier New" panose="02070309020205020404" pitchFamily="49" charset="0"/>
              </a:rPr>
              <a:t>Rochepault</a:t>
            </a:r>
            <a:r>
              <a:rPr lang="en-GB" sz="2100" i="0" dirty="0">
                <a:latin typeface="Calibri Light" panose="020F0302020204030204" pitchFamily="34" charset="0"/>
                <a:cs typeface="Courier New" panose="02070309020205020404" pitchFamily="49" charset="0"/>
              </a:rPr>
              <a:t>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Fabrication and </a:t>
            </a:r>
            <a:r>
              <a:rPr lang="en-GB" sz="2100" i="0" dirty="0" smtClean="0">
                <a:latin typeface="Calibri Light" panose="020F0302020204030204" pitchFamily="34" charset="0"/>
                <a:cs typeface="Courier New" panose="02070309020205020404" pitchFamily="49" charset="0"/>
              </a:rPr>
              <a:t>assembly </a:t>
            </a:r>
            <a:r>
              <a:rPr lang="en-GB" sz="2100" i="0" dirty="0">
                <a:latin typeface="Calibri Light" panose="020F0302020204030204" pitchFamily="34" charset="0"/>
                <a:cs typeface="Courier New" panose="02070309020205020404" pitchFamily="49" charset="0"/>
              </a:rPr>
              <a:t>of the Nb</a:t>
            </a:r>
            <a:r>
              <a:rPr lang="en-GB" sz="2100" i="0" baseline="-25000" dirty="0">
                <a:latin typeface="Calibri Light" panose="020F0302020204030204" pitchFamily="34" charset="0"/>
                <a:cs typeface="Courier New" panose="02070309020205020404" pitchFamily="49" charset="0"/>
              </a:rPr>
              <a:t>3</a:t>
            </a:r>
            <a:r>
              <a:rPr lang="en-GB" sz="2100" i="0" dirty="0">
                <a:latin typeface="Calibri Light" panose="020F0302020204030204" pitchFamily="34" charset="0"/>
                <a:cs typeface="Courier New" panose="02070309020205020404" pitchFamily="49" charset="0"/>
              </a:rPr>
              <a:t>Sn </a:t>
            </a:r>
            <a:r>
              <a:rPr lang="en-GB" sz="2100" i="0" dirty="0" smtClean="0">
                <a:latin typeface="Calibri Light" panose="020F0302020204030204" pitchFamily="34" charset="0"/>
                <a:cs typeface="Courier New" panose="02070309020205020404" pitchFamily="49" charset="0"/>
              </a:rPr>
              <a:t>dipole magnet FRESCA2, ASC conference, 2016</a:t>
            </a:r>
          </a:p>
          <a:p>
            <a:pPr marL="457200" indent="-457200">
              <a:spcBef>
                <a:spcPts val="600"/>
              </a:spcBef>
              <a:buAutoNum type="arabicPeriod"/>
              <a:tabLst>
                <a:tab pos="357188" algn="l"/>
              </a:tabLst>
            </a:pPr>
            <a:endParaRPr lang="en-GB" sz="2100" i="0" dirty="0">
              <a:latin typeface="Calibri Light" panose="020F0302020204030204" pitchFamily="34" charset="0"/>
              <a:cs typeface="Courier New" panose="02070309020205020404" pitchFamily="49" charset="0"/>
            </a:endParaRPr>
          </a:p>
          <a:p>
            <a:pPr marL="457200" indent="-457200">
              <a:spcBef>
                <a:spcPts val="600"/>
              </a:spcBef>
              <a:buFontTx/>
              <a:buAutoNum type="arabicPeriod"/>
              <a:tabLst>
                <a:tab pos="357188" algn="l"/>
              </a:tabLst>
            </a:pPr>
            <a:r>
              <a:rPr lang="en-GB" sz="2100" i="0" dirty="0" smtClean="0">
                <a:latin typeface="Calibri Light" panose="020F0302020204030204" pitchFamily="34" charset="0"/>
                <a:cs typeface="Courier New" panose="02070309020205020404" pitchFamily="49" charset="0"/>
              </a:rPr>
              <a:t>G. Willering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Cold </a:t>
            </a:r>
            <a:r>
              <a:rPr lang="en-GB" sz="2100" i="0" dirty="0" smtClean="0">
                <a:latin typeface="Calibri Light" panose="020F0302020204030204" pitchFamily="34" charset="0"/>
                <a:cs typeface="Courier New" panose="02070309020205020404" pitchFamily="49" charset="0"/>
              </a:rPr>
              <a:t>powering tests </a:t>
            </a:r>
            <a:r>
              <a:rPr lang="en-GB" sz="2100" i="0" dirty="0">
                <a:latin typeface="Calibri Light" panose="020F0302020204030204" pitchFamily="34" charset="0"/>
                <a:cs typeface="Courier New" panose="02070309020205020404" pitchFamily="49" charset="0"/>
              </a:rPr>
              <a:t>and </a:t>
            </a:r>
            <a:r>
              <a:rPr lang="en-GB" sz="2100" i="0" dirty="0" smtClean="0">
                <a:latin typeface="Calibri Light" panose="020F0302020204030204" pitchFamily="34" charset="0"/>
                <a:cs typeface="Courier New" panose="02070309020205020404" pitchFamily="49" charset="0"/>
              </a:rPr>
              <a:t>protection studies </a:t>
            </a:r>
            <a:r>
              <a:rPr lang="en-GB" sz="2100" i="0" dirty="0">
                <a:latin typeface="Calibri Light" panose="020F0302020204030204" pitchFamily="34" charset="0"/>
                <a:cs typeface="Courier New" panose="02070309020205020404" pitchFamily="49" charset="0"/>
              </a:rPr>
              <a:t>of the </a:t>
            </a:r>
            <a:r>
              <a:rPr lang="en-GB" sz="2100" i="0" dirty="0" smtClean="0">
                <a:latin typeface="Calibri Light" panose="020F0302020204030204" pitchFamily="34" charset="0"/>
                <a:cs typeface="Courier New" panose="02070309020205020404" pitchFamily="49" charset="0"/>
              </a:rPr>
              <a:t> FRESCA2 100 mm </a:t>
            </a:r>
            <a:r>
              <a:rPr lang="en-GB" sz="2100" i="0" dirty="0">
                <a:latin typeface="Calibri Light" panose="020F0302020204030204" pitchFamily="34" charset="0"/>
                <a:cs typeface="Courier New" panose="02070309020205020404" pitchFamily="49" charset="0"/>
              </a:rPr>
              <a:t>bore Nb</a:t>
            </a:r>
            <a:r>
              <a:rPr lang="en-GB" sz="2100" i="0" baseline="-25000" dirty="0">
                <a:latin typeface="Calibri Light" panose="020F0302020204030204" pitchFamily="34" charset="0"/>
                <a:cs typeface="Courier New" panose="02070309020205020404" pitchFamily="49" charset="0"/>
              </a:rPr>
              <a:t>3</a:t>
            </a:r>
            <a:r>
              <a:rPr lang="en-GB" sz="2100" i="0" dirty="0">
                <a:latin typeface="Calibri Light" panose="020F0302020204030204" pitchFamily="34" charset="0"/>
                <a:cs typeface="Courier New" panose="02070309020205020404" pitchFamily="49" charset="0"/>
              </a:rPr>
              <a:t>Sn block coil </a:t>
            </a:r>
            <a:r>
              <a:rPr lang="en-GB" sz="2100" i="0" dirty="0" smtClean="0">
                <a:latin typeface="Calibri Light" panose="020F0302020204030204" pitchFamily="34" charset="0"/>
                <a:cs typeface="Courier New" panose="02070309020205020404" pitchFamily="49" charset="0"/>
              </a:rPr>
              <a:t>magnet</a:t>
            </a:r>
            <a:r>
              <a:rPr lang="en-GB" sz="2100" i="0" dirty="0">
                <a:latin typeface="Calibri Light" panose="020F0302020204030204" pitchFamily="34" charset="0"/>
                <a:cs typeface="Courier New" panose="02070309020205020404" pitchFamily="49" charset="0"/>
              </a:rPr>
              <a:t>, </a:t>
            </a:r>
            <a:r>
              <a:rPr lang="en-GB" sz="2100" i="0" dirty="0" smtClean="0">
                <a:latin typeface="Calibri Light" panose="020F0302020204030204" pitchFamily="34" charset="0"/>
                <a:cs typeface="Courier New" panose="02070309020205020404" pitchFamily="49" charset="0"/>
              </a:rPr>
              <a:t>MT25 </a:t>
            </a:r>
            <a:r>
              <a:rPr lang="en-GB" sz="2100" i="0" dirty="0">
                <a:latin typeface="Calibri Light" panose="020F0302020204030204" pitchFamily="34" charset="0"/>
                <a:cs typeface="Courier New" panose="02070309020205020404" pitchFamily="49" charset="0"/>
              </a:rPr>
              <a:t>conference, </a:t>
            </a:r>
            <a:r>
              <a:rPr lang="en-GB" sz="2100" i="0" dirty="0" smtClean="0">
                <a:latin typeface="Calibri Light" panose="020F0302020204030204" pitchFamily="34" charset="0"/>
                <a:cs typeface="Courier New" panose="02070309020205020404" pitchFamily="49" charset="0"/>
              </a:rPr>
              <a:t>2017</a:t>
            </a:r>
            <a:endParaRPr lang="en-GB" sz="2100" i="0" dirty="0">
              <a:latin typeface="Calibri Light" panose="020F0302020204030204" pitchFamily="34" charset="0"/>
              <a:cs typeface="Courier New" panose="02070309020205020404" pitchFamily="49" charset="0"/>
            </a:endParaRPr>
          </a:p>
          <a:p>
            <a:pPr>
              <a:spcBef>
                <a:spcPts val="600"/>
              </a:spcBef>
            </a:pPr>
            <a:endParaRPr lang="en-GB" sz="11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22598497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FRESCA2 is a high field, large aperture, dipole for a cable test facility at CERN</a:t>
            </a:r>
            <a:endParaRPr lang="en-US" sz="2800" b="0" i="0" kern="0" dirty="0" smtClean="0">
              <a:solidFill>
                <a:srgbClr val="0033CC"/>
              </a:solidFill>
              <a:latin typeface="Calibri Light" panose="020F0302020204030204" pitchFamily="34" charset="0"/>
            </a:endParaRPr>
          </a:p>
        </p:txBody>
      </p:sp>
      <p:pic>
        <p:nvPicPr>
          <p:cNvPr id="93" name="Picture 92" descr="Face Cut 4_simplified_pad_epure.JPG"/>
          <p:cNvPicPr>
            <a:picLocks noChangeAspect="1"/>
          </p:cNvPicPr>
          <p:nvPr/>
        </p:nvPicPr>
        <p:blipFill>
          <a:blip r:embed="rId3" cstate="print">
            <a:clrChange>
              <a:clrFrom>
                <a:srgbClr val="FFFFFF"/>
              </a:clrFrom>
              <a:clrTo>
                <a:srgbClr val="FFFFFF">
                  <a:alpha val="0"/>
                </a:srgbClr>
              </a:clrTo>
            </a:clrChange>
          </a:blip>
          <a:srcRect l="22438" r="20863"/>
          <a:stretch>
            <a:fillRect/>
          </a:stretch>
        </p:blipFill>
        <p:spPr>
          <a:xfrm>
            <a:off x="35496" y="1192531"/>
            <a:ext cx="5715187" cy="5589269"/>
          </a:xfrm>
          <a:prstGeom prst="rect">
            <a:avLst/>
          </a:prstGeom>
        </p:spPr>
      </p:pic>
      <p:sp>
        <p:nvSpPr>
          <p:cNvPr id="117" name="Rectangle 6"/>
          <p:cNvSpPr>
            <a:spLocks noChangeArrowheads="1"/>
          </p:cNvSpPr>
          <p:nvPr/>
        </p:nvSpPr>
        <p:spPr bwMode="auto">
          <a:xfrm>
            <a:off x="5872165" y="1484784"/>
            <a:ext cx="3007555" cy="286232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b="0" i="0" dirty="0" smtClean="0">
                <a:solidFill>
                  <a:srgbClr val="000000"/>
                </a:solidFill>
                <a:latin typeface="Tahoma" charset="0"/>
                <a:ea typeface="ＭＳ Ｐゴシック" charset="0"/>
              </a:rPr>
              <a:t>bore diameter </a:t>
            </a:r>
            <a:r>
              <a:rPr lang="en-US" sz="2000" b="0" i="0" dirty="0" smtClean="0">
                <a:solidFill>
                  <a:srgbClr val="0000FF"/>
                </a:solidFill>
                <a:latin typeface="Tahoma" charset="0"/>
                <a:ea typeface="ＭＳ Ｐゴシック" charset="0"/>
              </a:rPr>
              <a:t>100 mm</a:t>
            </a:r>
          </a:p>
          <a:p>
            <a:r>
              <a:rPr lang="en-US" sz="2000" b="0" i="0" dirty="0" smtClean="0">
                <a:solidFill>
                  <a:srgbClr val="000000"/>
                </a:solidFill>
                <a:latin typeface="Tahoma" charset="0"/>
                <a:ea typeface="ＭＳ Ｐゴシック" charset="0"/>
              </a:rPr>
              <a:t>outer diameter 1030 mm</a:t>
            </a:r>
          </a:p>
          <a:p>
            <a:endParaRPr lang="en-US" sz="2000" b="0" i="0" dirty="0" smtClean="0">
              <a:solidFill>
                <a:srgbClr val="000000"/>
              </a:solidFill>
              <a:latin typeface="Tahoma" charset="0"/>
              <a:ea typeface="ＭＳ Ｐゴシック" charset="0"/>
            </a:endParaRPr>
          </a:p>
          <a:p>
            <a:r>
              <a:rPr lang="en-US" sz="2000" b="0" i="0" dirty="0">
                <a:solidFill>
                  <a:srgbClr val="000000"/>
                </a:solidFill>
                <a:latin typeface="Tahoma" charset="0"/>
                <a:ea typeface="ＭＳ Ｐゴシック" charset="0"/>
              </a:rPr>
              <a:t>nominal field </a:t>
            </a:r>
            <a:r>
              <a:rPr lang="en-US" sz="2000" b="0" i="0" dirty="0">
                <a:solidFill>
                  <a:srgbClr val="0000FF"/>
                </a:solidFill>
                <a:latin typeface="Tahoma" charset="0"/>
                <a:ea typeface="ＭＳ Ｐゴシック" charset="0"/>
              </a:rPr>
              <a:t>13.0 T</a:t>
            </a:r>
          </a:p>
          <a:p>
            <a:endParaRPr lang="en-US" sz="2000" b="0" i="0" dirty="0" smtClean="0">
              <a:solidFill>
                <a:srgbClr val="000000"/>
              </a:solidFill>
              <a:latin typeface="Tahoma" charset="0"/>
              <a:ea typeface="ＭＳ Ｐゴシック" charset="0"/>
            </a:endParaRPr>
          </a:p>
          <a:p>
            <a:r>
              <a:rPr lang="en-US" sz="2000" b="0" i="0" dirty="0" smtClean="0">
                <a:solidFill>
                  <a:srgbClr val="000000"/>
                </a:solidFill>
                <a:latin typeface="Tahoma" charset="0"/>
                <a:ea typeface="ＭＳ Ｐゴシック" charset="0"/>
              </a:rPr>
              <a:t>shell length 1.6 m</a:t>
            </a:r>
            <a:endParaRPr lang="en-US" sz="2000" b="0" i="0" dirty="0">
              <a:solidFill>
                <a:srgbClr val="000000"/>
              </a:solidFill>
              <a:latin typeface="Tahoma" charset="0"/>
              <a:ea typeface="ＭＳ Ｐゴシック" charset="0"/>
            </a:endParaRPr>
          </a:p>
          <a:p>
            <a:r>
              <a:rPr lang="en-US" sz="2000" b="0" i="0" dirty="0" smtClean="0">
                <a:solidFill>
                  <a:srgbClr val="000000"/>
                </a:solidFill>
                <a:latin typeface="Tahoma" charset="0"/>
                <a:ea typeface="ＭＳ Ｐゴシック" charset="0"/>
              </a:rPr>
              <a:t>mass 10 t</a:t>
            </a:r>
          </a:p>
          <a:p>
            <a:endParaRPr lang="en-US" sz="2000" b="0" i="0" dirty="0">
              <a:solidFill>
                <a:srgbClr val="000000"/>
              </a:solidFill>
              <a:latin typeface="Tahoma" charset="0"/>
              <a:ea typeface="ＭＳ Ｐゴシック" charset="0"/>
            </a:endParaRPr>
          </a:p>
          <a:p>
            <a:r>
              <a:rPr lang="en-US" sz="2000" b="0" i="0" dirty="0" smtClean="0">
                <a:solidFill>
                  <a:srgbClr val="000000"/>
                </a:solidFill>
                <a:latin typeface="Tahoma" charset="0"/>
                <a:ea typeface="ＭＳ Ｐゴシック" charset="0"/>
              </a:rPr>
              <a:t>material </a:t>
            </a:r>
            <a:r>
              <a:rPr lang="en-US" sz="2000" b="0" i="0" dirty="0" smtClean="0">
                <a:solidFill>
                  <a:srgbClr val="0000FF"/>
                </a:solidFill>
                <a:latin typeface="Tahoma" charset="0"/>
                <a:ea typeface="ＭＳ Ｐゴシック" charset="0"/>
              </a:rPr>
              <a:t>Nb</a:t>
            </a:r>
            <a:r>
              <a:rPr lang="en-US" sz="2000" b="0" i="0" baseline="-25000" dirty="0" smtClean="0">
                <a:solidFill>
                  <a:srgbClr val="0000FF"/>
                </a:solidFill>
                <a:latin typeface="Tahoma" charset="0"/>
                <a:ea typeface="ＭＳ Ｐゴシック" charset="0"/>
              </a:rPr>
              <a:t>3</a:t>
            </a:r>
            <a:r>
              <a:rPr lang="en-US" sz="2000" b="0" i="0" dirty="0" smtClean="0">
                <a:solidFill>
                  <a:srgbClr val="0000FF"/>
                </a:solidFill>
                <a:latin typeface="Tahoma" charset="0"/>
                <a:ea typeface="ＭＳ Ｐゴシック" charset="0"/>
              </a:rPr>
              <a:t>Sn</a:t>
            </a:r>
            <a:endParaRPr lang="en-US" sz="2000" b="0" i="0" dirty="0">
              <a:solidFill>
                <a:srgbClr val="0000FF"/>
              </a:solidFill>
              <a:latin typeface="Tahoma" charset="0"/>
              <a:ea typeface="ＭＳ Ｐゴシック" charset="0"/>
            </a:endParaRPr>
          </a:p>
        </p:txBody>
      </p:sp>
      <p:sp>
        <p:nvSpPr>
          <p:cNvPr id="120" name="Rectangle 119"/>
          <p:cNvSpPr/>
          <p:nvPr/>
        </p:nvSpPr>
        <p:spPr bwMode="auto">
          <a:xfrm>
            <a:off x="6396746" y="5466859"/>
            <a:ext cx="504056" cy="288032"/>
          </a:xfrm>
          <a:prstGeom prst="rect">
            <a:avLst/>
          </a:prstGeom>
          <a:solidFill>
            <a:srgbClr val="0000FF"/>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 name="Rectangle 120"/>
          <p:cNvSpPr/>
          <p:nvPr/>
        </p:nvSpPr>
        <p:spPr bwMode="auto">
          <a:xfrm>
            <a:off x="6391058" y="5032246"/>
            <a:ext cx="504056" cy="288032"/>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 name="Rectangle 6"/>
          <p:cNvSpPr>
            <a:spLocks noChangeArrowheads="1"/>
          </p:cNvSpPr>
          <p:nvPr/>
        </p:nvSpPr>
        <p:spPr bwMode="auto">
          <a:xfrm>
            <a:off x="6997396" y="5410820"/>
            <a:ext cx="617798"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b="0" i="0" dirty="0" smtClean="0">
                <a:solidFill>
                  <a:srgbClr val="000000"/>
                </a:solidFill>
                <a:latin typeface="Tahoma" charset="0"/>
                <a:ea typeface="ＭＳ Ｐゴシック" charset="0"/>
              </a:rPr>
              <a:t>iron</a:t>
            </a:r>
            <a:endParaRPr lang="en-US" sz="2000" b="0" i="0" dirty="0">
              <a:solidFill>
                <a:srgbClr val="000000"/>
              </a:solidFill>
              <a:latin typeface="Tahoma" charset="0"/>
              <a:ea typeface="ＭＳ Ｐゴシック" charset="0"/>
            </a:endParaRPr>
          </a:p>
        </p:txBody>
      </p:sp>
      <p:sp>
        <p:nvSpPr>
          <p:cNvPr id="123" name="Rectangle 6"/>
          <p:cNvSpPr>
            <a:spLocks noChangeArrowheads="1"/>
          </p:cNvSpPr>
          <p:nvPr/>
        </p:nvSpPr>
        <p:spPr bwMode="auto">
          <a:xfrm>
            <a:off x="6997396" y="4978772"/>
            <a:ext cx="561629"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b="0" i="0" dirty="0" smtClean="0">
                <a:solidFill>
                  <a:srgbClr val="000000"/>
                </a:solidFill>
                <a:latin typeface="Tahoma" charset="0"/>
                <a:ea typeface="ＭＳ Ｐゴシック" charset="0"/>
              </a:rPr>
              <a:t>coil</a:t>
            </a:r>
            <a:endParaRPr lang="en-US" sz="2000" b="0" i="0" dirty="0">
              <a:solidFill>
                <a:srgbClr val="000000"/>
              </a:solidFill>
              <a:latin typeface="Tahoma" charset="0"/>
              <a:ea typeface="ＭＳ Ｐゴシック" charset="0"/>
            </a:endParaRPr>
          </a:p>
        </p:txBody>
      </p:sp>
    </p:spTree>
    <p:extLst>
      <p:ext uri="{BB962C8B-B14F-4D97-AF65-F5344CB8AC3E}">
        <p14:creationId xmlns:p14="http://schemas.microsoft.com/office/powerpoint/2010/main" val="300993670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the four superconducting coils before assembly</a:t>
            </a:r>
            <a:endParaRPr lang="en-US" sz="2800" b="0" i="0" kern="0" dirty="0" smtClean="0">
              <a:solidFill>
                <a:srgbClr val="0033CC"/>
              </a:solidFill>
              <a:latin typeface="Calibri Light" panose="020F030202020403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757" y="1174240"/>
            <a:ext cx="7620487" cy="4286524"/>
          </a:xfrm>
          <a:prstGeom prst="rect">
            <a:avLst/>
          </a:prstGeom>
        </p:spPr>
      </p:pic>
    </p:spTree>
    <p:extLst>
      <p:ext uri="{BB962C8B-B14F-4D97-AF65-F5344CB8AC3E}">
        <p14:creationId xmlns:p14="http://schemas.microsoft.com/office/powerpoint/2010/main" val="293645769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FRESCA2 magnet ready to be tested in a vertical cryostat</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1720" y="799287"/>
            <a:ext cx="3817371" cy="5726057"/>
          </a:xfrm>
          <a:prstGeom prst="rect">
            <a:avLst/>
          </a:prstGeom>
        </p:spPr>
      </p:pic>
      <p:cxnSp>
        <p:nvCxnSpPr>
          <p:cNvPr id="7" name="Straight Connector 6"/>
          <p:cNvCxnSpPr/>
          <p:nvPr/>
        </p:nvCxnSpPr>
        <p:spPr bwMode="auto">
          <a:xfrm>
            <a:off x="3563888" y="2564904"/>
            <a:ext cx="3384376" cy="0"/>
          </a:xfrm>
          <a:prstGeom prst="line">
            <a:avLst/>
          </a:prstGeom>
          <a:solidFill>
            <a:schemeClr val="accent1"/>
          </a:solidFill>
          <a:ln w="19050" cap="flat" cmpd="sng" algn="ctr">
            <a:solidFill>
              <a:srgbClr val="0000FF"/>
            </a:solidFill>
            <a:prstDash val="solid"/>
            <a:round/>
            <a:headEnd type="none" w="med" len="med"/>
            <a:tailEnd type="none" w="med" len="med"/>
          </a:ln>
          <a:effectLst/>
        </p:spPr>
      </p:cxnSp>
      <p:cxnSp>
        <p:nvCxnSpPr>
          <p:cNvPr id="67" name="Straight Connector 66"/>
          <p:cNvCxnSpPr/>
          <p:nvPr/>
        </p:nvCxnSpPr>
        <p:spPr bwMode="auto">
          <a:xfrm>
            <a:off x="3563888" y="5574000"/>
            <a:ext cx="3384376" cy="0"/>
          </a:xfrm>
          <a:prstGeom prst="line">
            <a:avLst/>
          </a:prstGeom>
          <a:solidFill>
            <a:schemeClr val="accent1"/>
          </a:solidFill>
          <a:ln w="19050" cap="flat" cmpd="sng" algn="ctr">
            <a:solidFill>
              <a:srgbClr val="0000FF"/>
            </a:solidFill>
            <a:prstDash val="solid"/>
            <a:round/>
            <a:headEnd type="none" w="med" len="med"/>
            <a:tailEnd type="none" w="med" len="med"/>
          </a:ln>
          <a:effectLst/>
        </p:spPr>
      </p:cxnSp>
      <p:cxnSp>
        <p:nvCxnSpPr>
          <p:cNvPr id="9" name="Straight Arrow Connector 8"/>
          <p:cNvCxnSpPr/>
          <p:nvPr/>
        </p:nvCxnSpPr>
        <p:spPr bwMode="auto">
          <a:xfrm>
            <a:off x="6660232" y="2564904"/>
            <a:ext cx="0" cy="3009096"/>
          </a:xfrm>
          <a:prstGeom prst="straightConnector1">
            <a:avLst/>
          </a:prstGeom>
          <a:solidFill>
            <a:schemeClr val="accent1"/>
          </a:solidFill>
          <a:ln w="19050" cap="flat" cmpd="sng" algn="ctr">
            <a:solidFill>
              <a:srgbClr val="0000FF"/>
            </a:solidFill>
            <a:prstDash val="solid"/>
            <a:round/>
            <a:headEnd type="triangle" w="med" len="lg"/>
            <a:tailEnd type="triangle" w="med" len="lg"/>
          </a:ln>
          <a:effectLst/>
        </p:spPr>
      </p:cxnSp>
      <p:sp>
        <p:nvSpPr>
          <p:cNvPr id="68" name="Rectangle 6"/>
          <p:cNvSpPr>
            <a:spLocks noChangeArrowheads="1"/>
          </p:cNvSpPr>
          <p:nvPr/>
        </p:nvSpPr>
        <p:spPr bwMode="auto">
          <a:xfrm>
            <a:off x="6732240" y="3869397"/>
            <a:ext cx="835485"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b="0" i="0" dirty="0" smtClean="0">
                <a:solidFill>
                  <a:srgbClr val="0033CC"/>
                </a:solidFill>
                <a:latin typeface="Tahoma" charset="0"/>
                <a:ea typeface="ＭＳ Ｐゴシック" charset="0"/>
              </a:rPr>
              <a:t>1.6 m</a:t>
            </a:r>
            <a:endParaRPr lang="en-US" sz="2000" b="0" i="0" dirty="0">
              <a:solidFill>
                <a:srgbClr val="0033CC"/>
              </a:solidFill>
              <a:latin typeface="Tahoma" charset="0"/>
              <a:ea typeface="ＭＳ Ｐゴシック" charset="0"/>
            </a:endParaRPr>
          </a:p>
        </p:txBody>
      </p:sp>
    </p:spTree>
    <p:extLst>
      <p:ext uri="{BB962C8B-B14F-4D97-AF65-F5344CB8AC3E}">
        <p14:creationId xmlns:p14="http://schemas.microsoft.com/office/powerpoint/2010/main" val="210479617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55520" y="1254896"/>
            <a:ext cx="7832959" cy="5494633"/>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For our exercise, we assume the following critical curve for the  Nb</a:t>
            </a:r>
            <a:r>
              <a:rPr lang="en-US" sz="2800" i="0" kern="0" baseline="-25000" dirty="0" smtClean="0">
                <a:solidFill>
                  <a:srgbClr val="0033CC"/>
                </a:solidFill>
                <a:latin typeface="Calibri Light" panose="020F0302020204030204" pitchFamily="34" charset="0"/>
              </a:rPr>
              <a:t>3</a:t>
            </a:r>
            <a:r>
              <a:rPr lang="en-US" sz="2800" i="0" kern="0" dirty="0" smtClean="0">
                <a:solidFill>
                  <a:srgbClr val="0033CC"/>
                </a:solidFill>
                <a:latin typeface="Calibri Light" panose="020F0302020204030204" pitchFamily="34" charset="0"/>
              </a:rPr>
              <a:t>Sn conductor of FRESCA2</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5" name="TextBox 4"/>
              <p:cNvSpPr txBox="1"/>
              <p:nvPr/>
            </p:nvSpPr>
            <p:spPr>
              <a:xfrm>
                <a:off x="1907704" y="5018172"/>
                <a:ext cx="6087949" cy="725648"/>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𝐵</m:t>
                          </m:r>
                        </m:e>
                        <m:sub>
                          <m:r>
                            <a:rPr lang="en-GB" sz="1800" b="0" i="1" smtClean="0">
                              <a:latin typeface="Cambria Math" panose="02040503050406030204" pitchFamily="18" charset="0"/>
                              <a:ea typeface="Cambria Math" panose="02040503050406030204" pitchFamily="18" charset="0"/>
                            </a:rPr>
                            <m:t>𝑐</m:t>
                          </m:r>
                          <m:r>
                            <a:rPr lang="en-GB" sz="1800" b="0" i="1" smtClean="0">
                              <a:latin typeface="Cambria Math" panose="02040503050406030204" pitchFamily="18" charset="0"/>
                              <a:ea typeface="Cambria Math" panose="02040503050406030204" pitchFamily="18" charset="0"/>
                            </a:rPr>
                            <m:t>2</m:t>
                          </m:r>
                        </m:sub>
                      </m:sSub>
                      <m:r>
                        <a:rPr lang="en-GB" sz="1800" b="0" i="1" smtClean="0">
                          <a:latin typeface="Cambria Math" panose="02040503050406030204" pitchFamily="18" charset="0"/>
                          <a:ea typeface="Cambria Math" panose="02040503050406030204" pitchFamily="18" charset="0"/>
                        </a:rPr>
                        <m:t>=</m:t>
                      </m:r>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𝐵</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2</m:t>
                          </m:r>
                          <m:r>
                            <a:rPr lang="en-GB" sz="1800" b="0" i="1" smtClean="0">
                              <a:latin typeface="Cambria Math" panose="02040503050406030204" pitchFamily="18" charset="0"/>
                              <a:ea typeface="Cambria Math" panose="02040503050406030204" pitchFamily="18" charset="0"/>
                            </a:rPr>
                            <m:t>0</m:t>
                          </m:r>
                        </m:sub>
                      </m:sSub>
                      <m:d>
                        <m:dPr>
                          <m:begChr m:val="["/>
                          <m:endChr m:val="]"/>
                          <m:ctrlPr>
                            <a:rPr lang="en-GB" sz="1800" b="0" i="1" smtClean="0">
                              <a:latin typeface="Cambria Math" panose="02040503050406030204" pitchFamily="18" charset="0"/>
                              <a:ea typeface="Cambria Math" panose="02040503050406030204" pitchFamily="18" charset="0"/>
                            </a:rPr>
                          </m:ctrlPr>
                        </m:dPr>
                        <m:e>
                          <m:r>
                            <a:rPr lang="en-GB" sz="1800" b="0" i="1" smtClean="0">
                              <a:latin typeface="Cambria Math" panose="02040503050406030204" pitchFamily="18" charset="0"/>
                              <a:ea typeface="Cambria Math" panose="02040503050406030204" pitchFamily="18" charset="0"/>
                            </a:rPr>
                            <m:t>1−</m:t>
                          </m:r>
                          <m:sSup>
                            <m:sSupPr>
                              <m:ctrlPr>
                                <a:rPr lang="en-GB" sz="1800" b="0" i="1" smtClean="0">
                                  <a:latin typeface="Cambria Math" panose="02040503050406030204" pitchFamily="18" charset="0"/>
                                  <a:ea typeface="Cambria Math" panose="02040503050406030204" pitchFamily="18" charset="0"/>
                                </a:rPr>
                              </m:ctrlPr>
                            </m:sSupPr>
                            <m:e>
                              <m:d>
                                <m:dPr>
                                  <m:ctrlPr>
                                    <a:rPr lang="en-GB" sz="1800" b="0" i="1">
                                      <a:latin typeface="Cambria Math" panose="02040503050406030204" pitchFamily="18" charset="0"/>
                                      <a:ea typeface="Cambria Math" panose="02040503050406030204" pitchFamily="18" charset="0"/>
                                    </a:rPr>
                                  </m:ctrlPr>
                                </m:dPr>
                                <m:e>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𝑇</m:t>
                                      </m:r>
                                    </m:num>
                                    <m:den>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𝑇</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0</m:t>
                                          </m:r>
                                        </m:sub>
                                      </m:sSub>
                                    </m:den>
                                  </m:f>
                                </m:e>
                              </m:d>
                            </m:e>
                            <m:sup>
                              <m:r>
                                <a:rPr lang="en-GB" sz="1800" b="0" i="1" smtClean="0">
                                  <a:latin typeface="Cambria Math" panose="02040503050406030204" pitchFamily="18" charset="0"/>
                                  <a:ea typeface="Cambria Math" panose="02040503050406030204" pitchFamily="18" charset="0"/>
                                </a:rPr>
                                <m:t>2</m:t>
                              </m:r>
                            </m:sup>
                          </m:sSup>
                        </m:e>
                      </m:d>
                      <m:d>
                        <m:dPr>
                          <m:begChr m:val="{"/>
                          <m:endChr m:val="}"/>
                          <m:ctrlPr>
                            <a:rPr lang="en-GB" sz="1800" b="0" i="1" smtClean="0">
                              <a:latin typeface="Cambria Math" panose="02040503050406030204" pitchFamily="18" charset="0"/>
                              <a:ea typeface="Cambria Math" panose="02040503050406030204" pitchFamily="18" charset="0"/>
                            </a:rPr>
                          </m:ctrlPr>
                        </m:dPr>
                        <m:e>
                          <m:r>
                            <a:rPr lang="en-GB" sz="1800" b="0" i="1" smtClean="0">
                              <a:latin typeface="Cambria Math" panose="02040503050406030204" pitchFamily="18" charset="0"/>
                              <a:ea typeface="Cambria Math" panose="02040503050406030204" pitchFamily="18" charset="0"/>
                            </a:rPr>
                            <m:t>1−0.31</m:t>
                          </m:r>
                          <m:sSup>
                            <m:sSupPr>
                              <m:ctrlPr>
                                <a:rPr lang="en-GB" sz="1800" b="0" i="1">
                                  <a:latin typeface="Cambria Math" panose="02040503050406030204" pitchFamily="18" charset="0"/>
                                  <a:ea typeface="Cambria Math" panose="02040503050406030204" pitchFamily="18" charset="0"/>
                                </a:rPr>
                              </m:ctrlPr>
                            </m:sSupPr>
                            <m:e>
                              <m:d>
                                <m:dPr>
                                  <m:ctrlPr>
                                    <a:rPr lang="en-GB" sz="1800" b="0" i="1">
                                      <a:latin typeface="Cambria Math" panose="02040503050406030204" pitchFamily="18" charset="0"/>
                                      <a:ea typeface="Cambria Math" panose="02040503050406030204" pitchFamily="18" charset="0"/>
                                    </a:rPr>
                                  </m:ctrlPr>
                                </m:dPr>
                                <m:e>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𝑇</m:t>
                                      </m:r>
                                    </m:num>
                                    <m:den>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𝑇</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0</m:t>
                                          </m:r>
                                        </m:sub>
                                      </m:sSub>
                                    </m:den>
                                  </m:f>
                                </m:e>
                              </m:d>
                            </m:e>
                            <m:sup>
                              <m:r>
                                <a:rPr lang="en-GB" sz="1800" b="0">
                                  <a:latin typeface="Cambria Math" panose="02040503050406030204" pitchFamily="18" charset="0"/>
                                  <a:ea typeface="Cambria Math" panose="02040503050406030204" pitchFamily="18" charset="0"/>
                                </a:rPr>
                                <m:t>2</m:t>
                              </m:r>
                            </m:sup>
                          </m:sSup>
                          <m:d>
                            <m:dPr>
                              <m:begChr m:val="["/>
                              <m:endChr m:val="]"/>
                              <m:ctrlPr>
                                <a:rPr lang="en-GB" sz="1800" b="0" i="1" smtClean="0">
                                  <a:latin typeface="Cambria Math" panose="02040503050406030204" pitchFamily="18" charset="0"/>
                                  <a:ea typeface="Cambria Math" panose="02040503050406030204" pitchFamily="18" charset="0"/>
                                </a:rPr>
                              </m:ctrlPr>
                            </m:dPr>
                            <m:e>
                              <m:r>
                                <a:rPr lang="en-GB" sz="1800" b="0" i="1" smtClean="0">
                                  <a:latin typeface="Cambria Math" panose="02040503050406030204" pitchFamily="18" charset="0"/>
                                  <a:ea typeface="Cambria Math" panose="02040503050406030204" pitchFamily="18" charset="0"/>
                                </a:rPr>
                                <m:t>1−1.77</m:t>
                              </m:r>
                              <m:func>
                                <m:funcPr>
                                  <m:ctrlPr>
                                    <a:rPr lang="en-GB" sz="1800" b="0" i="1" smtClean="0">
                                      <a:latin typeface="Cambria Math" panose="02040503050406030204" pitchFamily="18" charset="0"/>
                                      <a:ea typeface="Cambria Math" panose="02040503050406030204" pitchFamily="18" charset="0"/>
                                    </a:rPr>
                                  </m:ctrlPr>
                                </m:funcPr>
                                <m:fName>
                                  <m:r>
                                    <m:rPr>
                                      <m:sty m:val="p"/>
                                    </m:rPr>
                                    <a:rPr lang="en-GB" sz="1800" b="0" i="0" smtClean="0">
                                      <a:latin typeface="Cambria Math" panose="02040503050406030204" pitchFamily="18" charset="0"/>
                                      <a:ea typeface="Cambria Math" panose="02040503050406030204" pitchFamily="18" charset="0"/>
                                    </a:rPr>
                                    <m:t>ln</m:t>
                                  </m:r>
                                </m:fName>
                                <m:e>
                                  <m:d>
                                    <m:dPr>
                                      <m:ctrlPr>
                                        <a:rPr lang="en-GB" sz="1800" b="0" i="1" smtClean="0">
                                          <a:latin typeface="Cambria Math" panose="02040503050406030204" pitchFamily="18" charset="0"/>
                                          <a:ea typeface="Cambria Math" panose="02040503050406030204" pitchFamily="18" charset="0"/>
                                        </a:rPr>
                                      </m:ctrlPr>
                                    </m:dPr>
                                    <m:e>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𝑇</m:t>
                                          </m:r>
                                        </m:num>
                                        <m:den>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𝑇</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0</m:t>
                                              </m:r>
                                            </m:sub>
                                          </m:sSub>
                                        </m:den>
                                      </m:f>
                                    </m:e>
                                  </m:d>
                                </m:e>
                              </m:func>
                            </m:e>
                          </m:d>
                        </m:e>
                      </m:d>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5" name="TextBox 4"/>
              <p:cNvSpPr txBox="1">
                <a:spLocks noRot="1" noChangeAspect="1" noMove="1" noResize="1" noEditPoints="1" noAdjustHandles="1" noChangeArrowheads="1" noChangeShapeType="1" noTextEdit="1"/>
              </p:cNvSpPr>
              <p:nvPr/>
            </p:nvSpPr>
            <p:spPr>
              <a:xfrm>
                <a:off x="1907704" y="5018172"/>
                <a:ext cx="6087949" cy="72564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907704" y="4234187"/>
                <a:ext cx="3310073" cy="77982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𝐽</m:t>
                          </m:r>
                        </m:e>
                        <m:sub>
                          <m:r>
                            <a:rPr lang="en-GB" sz="1800" b="0" i="1" smtClean="0">
                              <a:latin typeface="Cambria Math" panose="02040503050406030204" pitchFamily="18" charset="0"/>
                              <a:ea typeface="Cambria Math" panose="02040503050406030204" pitchFamily="18" charset="0"/>
                            </a:rPr>
                            <m:t>𝑐</m:t>
                          </m:r>
                        </m:sub>
                      </m:sSub>
                      <m:r>
                        <a:rPr lang="en-GB" sz="1800" b="0" i="1" smtClean="0">
                          <a:latin typeface="Cambria Math" panose="02040503050406030204" pitchFamily="18" charset="0"/>
                          <a:ea typeface="Cambria Math" panose="02040503050406030204" pitchFamily="18" charset="0"/>
                        </a:rPr>
                        <m:t>=</m:t>
                      </m:r>
                      <m:f>
                        <m:fPr>
                          <m:ctrlPr>
                            <a:rPr lang="en-GB" sz="1800" b="0" i="1" smtClean="0">
                              <a:latin typeface="Cambria Math" panose="02040503050406030204" pitchFamily="18" charset="0"/>
                              <a:ea typeface="Cambria Math" panose="02040503050406030204" pitchFamily="18" charset="0"/>
                            </a:rPr>
                          </m:ctrlPr>
                        </m:fPr>
                        <m:num>
                          <m:r>
                            <a:rPr lang="en-GB" sz="1800" b="0" i="1" smtClean="0">
                              <a:latin typeface="Cambria Math" panose="02040503050406030204" pitchFamily="18" charset="0"/>
                              <a:ea typeface="Cambria Math" panose="02040503050406030204" pitchFamily="18" charset="0"/>
                            </a:rPr>
                            <m:t>𝐶</m:t>
                          </m:r>
                        </m:num>
                        <m:den>
                          <m:rad>
                            <m:radPr>
                              <m:degHide m:val="on"/>
                              <m:ctrlPr>
                                <a:rPr lang="en-GB" sz="1800" b="0" i="1" smtClean="0">
                                  <a:latin typeface="Cambria Math" panose="02040503050406030204" pitchFamily="18" charset="0"/>
                                  <a:ea typeface="Cambria Math" panose="02040503050406030204" pitchFamily="18" charset="0"/>
                                </a:rPr>
                              </m:ctrlPr>
                            </m:radPr>
                            <m:deg/>
                            <m:e>
                              <m:r>
                                <a:rPr lang="en-GB" sz="1800" b="0" i="1" smtClean="0">
                                  <a:latin typeface="Cambria Math" panose="02040503050406030204" pitchFamily="18" charset="0"/>
                                  <a:ea typeface="Cambria Math" panose="02040503050406030204" pitchFamily="18" charset="0"/>
                                </a:rPr>
                                <m:t>𝐵</m:t>
                              </m:r>
                            </m:e>
                          </m:rad>
                        </m:den>
                      </m:f>
                      <m:sSup>
                        <m:sSupPr>
                          <m:ctrlPr>
                            <a:rPr lang="en-GB" sz="1800" b="0" i="1" smtClean="0">
                              <a:latin typeface="Cambria Math" panose="02040503050406030204" pitchFamily="18" charset="0"/>
                              <a:ea typeface="Cambria Math" panose="02040503050406030204" pitchFamily="18" charset="0"/>
                            </a:rPr>
                          </m:ctrlPr>
                        </m:sSupPr>
                        <m:e>
                          <m:d>
                            <m:dPr>
                              <m:begChr m:val="["/>
                              <m:endChr m:val="]"/>
                              <m:ctrlPr>
                                <a:rPr lang="en-GB" sz="1800" b="0" i="1">
                                  <a:latin typeface="Cambria Math" panose="02040503050406030204" pitchFamily="18" charset="0"/>
                                  <a:ea typeface="Cambria Math" panose="02040503050406030204" pitchFamily="18" charset="0"/>
                                </a:rPr>
                              </m:ctrlPr>
                            </m:dPr>
                            <m:e>
                              <m:r>
                                <a:rPr lang="en-GB" sz="1800" b="0">
                                  <a:latin typeface="Cambria Math" panose="02040503050406030204" pitchFamily="18" charset="0"/>
                                  <a:ea typeface="Cambria Math" panose="02040503050406030204" pitchFamily="18" charset="0"/>
                                </a:rPr>
                                <m:t>1−</m:t>
                              </m:r>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𝐵</m:t>
                                  </m:r>
                                </m:num>
                                <m:den>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𝐵</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2</m:t>
                                      </m:r>
                                    </m:sub>
                                  </m:sSub>
                                </m:den>
                              </m:f>
                            </m:e>
                          </m:d>
                        </m:e>
                        <m:sup>
                          <m:r>
                            <a:rPr lang="en-GB" sz="1800" b="0" i="1" smtClean="0">
                              <a:latin typeface="Cambria Math" panose="02040503050406030204" pitchFamily="18" charset="0"/>
                              <a:ea typeface="Cambria Math" panose="02040503050406030204" pitchFamily="18" charset="0"/>
                            </a:rPr>
                            <m:t>2</m:t>
                          </m:r>
                        </m:sup>
                      </m:sSup>
                      <m:sSup>
                        <m:sSupPr>
                          <m:ctrlPr>
                            <a:rPr lang="en-GB" sz="1800" b="0" i="1" smtClean="0">
                              <a:latin typeface="Cambria Math" panose="02040503050406030204" pitchFamily="18" charset="0"/>
                              <a:ea typeface="Cambria Math" panose="02040503050406030204" pitchFamily="18" charset="0"/>
                            </a:rPr>
                          </m:ctrlPr>
                        </m:sSupPr>
                        <m:e>
                          <m:d>
                            <m:dPr>
                              <m:begChr m:val="["/>
                              <m:endChr m:val="]"/>
                              <m:ctrlPr>
                                <a:rPr lang="en-GB" sz="1800" b="0" i="1">
                                  <a:latin typeface="Cambria Math" panose="02040503050406030204" pitchFamily="18" charset="0"/>
                                  <a:ea typeface="Cambria Math" panose="02040503050406030204" pitchFamily="18" charset="0"/>
                                </a:rPr>
                              </m:ctrlPr>
                            </m:dPr>
                            <m:e>
                              <m:r>
                                <a:rPr lang="en-GB" sz="1800" b="0">
                                  <a:latin typeface="Cambria Math" panose="02040503050406030204" pitchFamily="18" charset="0"/>
                                  <a:ea typeface="Cambria Math" panose="02040503050406030204" pitchFamily="18" charset="0"/>
                                </a:rPr>
                                <m:t>1−</m:t>
                              </m:r>
                              <m:sSup>
                                <m:sSupPr>
                                  <m:ctrlPr>
                                    <a:rPr lang="en-GB" sz="1800" b="0" i="1">
                                      <a:latin typeface="Cambria Math" panose="02040503050406030204" pitchFamily="18" charset="0"/>
                                      <a:ea typeface="Cambria Math" panose="02040503050406030204" pitchFamily="18" charset="0"/>
                                    </a:rPr>
                                  </m:ctrlPr>
                                </m:sSupPr>
                                <m:e>
                                  <m:d>
                                    <m:dPr>
                                      <m:ctrlPr>
                                        <a:rPr lang="en-GB" sz="1800" b="0" i="1">
                                          <a:latin typeface="Cambria Math" panose="02040503050406030204" pitchFamily="18" charset="0"/>
                                          <a:ea typeface="Cambria Math" panose="02040503050406030204" pitchFamily="18" charset="0"/>
                                        </a:rPr>
                                      </m:ctrlPr>
                                    </m:dPr>
                                    <m:e>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𝑇</m:t>
                                          </m:r>
                                        </m:num>
                                        <m:den>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𝑇</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0</m:t>
                                              </m:r>
                                            </m:sub>
                                          </m:sSub>
                                        </m:den>
                                      </m:f>
                                    </m:e>
                                  </m:d>
                                </m:e>
                                <m:sup>
                                  <m:r>
                                    <a:rPr lang="en-GB" sz="1800" b="0">
                                      <a:latin typeface="Cambria Math" panose="02040503050406030204" pitchFamily="18" charset="0"/>
                                      <a:ea typeface="Cambria Math" panose="02040503050406030204" pitchFamily="18" charset="0"/>
                                    </a:rPr>
                                    <m:t>2</m:t>
                                  </m:r>
                                </m:sup>
                              </m:sSup>
                            </m:e>
                          </m:d>
                        </m:e>
                        <m:sup>
                          <m:r>
                            <a:rPr lang="en-GB" sz="1800" b="0" i="1" smtClean="0">
                              <a:latin typeface="Cambria Math" panose="02040503050406030204" pitchFamily="18" charset="0"/>
                              <a:ea typeface="Cambria Math" panose="02040503050406030204" pitchFamily="18" charset="0"/>
                            </a:rPr>
                            <m:t>2</m:t>
                          </m:r>
                        </m:sup>
                      </m:sSup>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7" name="TextBox 6"/>
              <p:cNvSpPr txBox="1">
                <a:spLocks noRot="1" noChangeAspect="1" noMove="1" noResize="1" noEditPoints="1" noAdjustHandles="1" noChangeArrowheads="1" noChangeShapeType="1" noTextEdit="1"/>
              </p:cNvSpPr>
              <p:nvPr/>
            </p:nvSpPr>
            <p:spPr>
              <a:xfrm>
                <a:off x="1907704" y="4234187"/>
                <a:ext cx="3310073" cy="779829"/>
              </a:xfrm>
              <a:prstGeom prst="rect">
                <a:avLst/>
              </a:prstGeom>
              <a:blipFill>
                <a:blip r:embed="rId5"/>
                <a:stretch>
                  <a:fillRect l="-73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907704" y="3949085"/>
                <a:ext cx="1137556"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𝐵</m:t>
                          </m:r>
                        </m:e>
                        <m:sub>
                          <m:r>
                            <a:rPr lang="en-GB" sz="1800" b="0" i="1" smtClean="0">
                              <a:latin typeface="Cambria Math" panose="02040503050406030204" pitchFamily="18" charset="0"/>
                              <a:ea typeface="Cambria Math" panose="02040503050406030204" pitchFamily="18" charset="0"/>
                            </a:rPr>
                            <m:t>𝑐</m:t>
                          </m:r>
                          <m:r>
                            <a:rPr lang="en-GB" sz="1800" b="0" i="1" smtClean="0">
                              <a:latin typeface="Cambria Math" panose="02040503050406030204" pitchFamily="18" charset="0"/>
                              <a:ea typeface="Cambria Math" panose="02040503050406030204" pitchFamily="18" charset="0"/>
                            </a:rPr>
                            <m:t>2</m:t>
                          </m:r>
                        </m:sub>
                      </m:sSub>
                      <m:r>
                        <a:rPr lang="en-GB" sz="1800" b="0" i="1" smtClean="0">
                          <a:latin typeface="Cambria Math" panose="02040503050406030204" pitchFamily="18" charset="0"/>
                          <a:ea typeface="Cambria Math" panose="02040503050406030204" pitchFamily="18" charset="0"/>
                        </a:rPr>
                        <m:t>=28 </m:t>
                      </m:r>
                      <m:r>
                        <m:rPr>
                          <m:sty m:val="p"/>
                        </m:rPr>
                        <a:rPr lang="en-GB" sz="1800" b="0" i="0" smtClean="0">
                          <a:latin typeface="Cambria Math" panose="02040503050406030204" pitchFamily="18" charset="0"/>
                          <a:ea typeface="Cambria Math" panose="02040503050406030204" pitchFamily="18" charset="0"/>
                        </a:rPr>
                        <m:t>T</m:t>
                      </m:r>
                    </m:oMath>
                  </m:oMathPara>
                </a14:m>
                <a:endParaRPr lang="en-GB" sz="1800" b="0" i="0" dirty="0"/>
              </a:p>
            </p:txBody>
          </p:sp>
        </mc:Choice>
        <mc:Fallback xmlns="">
          <p:sp>
            <p:nvSpPr>
              <p:cNvPr id="8" name="TextBox 7"/>
              <p:cNvSpPr txBox="1">
                <a:spLocks noRot="1" noChangeAspect="1" noMove="1" noResize="1" noEditPoints="1" noAdjustHandles="1" noChangeArrowheads="1" noChangeShapeType="1" noTextEdit="1"/>
              </p:cNvSpPr>
              <p:nvPr/>
            </p:nvSpPr>
            <p:spPr>
              <a:xfrm>
                <a:off x="1907704" y="3949085"/>
                <a:ext cx="1137556" cy="276999"/>
              </a:xfrm>
              <a:prstGeom prst="rect">
                <a:avLst/>
              </a:prstGeom>
              <a:blipFill>
                <a:blip r:embed="rId6"/>
                <a:stretch>
                  <a:fillRect l="-7487" r="-1070"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907704" y="3362697"/>
                <a:ext cx="2987677" cy="287323"/>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sz="1800" b="0" i="1" smtClean="0">
                          <a:latin typeface="Cambria Math" panose="02040503050406030204" pitchFamily="18" charset="0"/>
                          <a:ea typeface="Cambria Math" panose="02040503050406030204" pitchFamily="18" charset="0"/>
                        </a:rPr>
                        <m:t>𝐶</m:t>
                      </m:r>
                      <m:r>
                        <a:rPr lang="en-GB" sz="1800" b="0" i="1" smtClean="0">
                          <a:latin typeface="Cambria Math" panose="02040503050406030204" pitchFamily="18" charset="0"/>
                          <a:ea typeface="Cambria Math" panose="02040503050406030204" pitchFamily="18" charset="0"/>
                        </a:rPr>
                        <m:t>=0.90∙35000 </m:t>
                      </m:r>
                      <m:r>
                        <m:rPr>
                          <m:sty m:val="p"/>
                        </m:rPr>
                        <a:rPr lang="en-GB" sz="1800" b="0" i="0" smtClean="0">
                          <a:latin typeface="Cambria Math" panose="02040503050406030204" pitchFamily="18" charset="0"/>
                          <a:ea typeface="Cambria Math" panose="02040503050406030204" pitchFamily="18" charset="0"/>
                        </a:rPr>
                        <m:t>A</m:t>
                      </m:r>
                      <m:sSup>
                        <m:sSupPr>
                          <m:ctrlPr>
                            <a:rPr lang="en-GB" sz="1800" b="0" i="1" smtClean="0">
                              <a:latin typeface="Cambria Math" panose="02040503050406030204" pitchFamily="18" charset="0"/>
                              <a:ea typeface="Cambria Math" panose="02040503050406030204" pitchFamily="18" charset="0"/>
                            </a:rPr>
                          </m:ctrlPr>
                        </m:sSupPr>
                        <m:e>
                          <m:r>
                            <m:rPr>
                              <m:sty m:val="p"/>
                            </m:rPr>
                            <a:rPr lang="en-GB" sz="1800" b="0" i="0" smtClean="0">
                              <a:latin typeface="Cambria Math" panose="02040503050406030204" pitchFamily="18" charset="0"/>
                              <a:ea typeface="Cambria Math" panose="02040503050406030204" pitchFamily="18" charset="0"/>
                            </a:rPr>
                            <m:t>T</m:t>
                          </m:r>
                        </m:e>
                        <m:sup>
                          <m:r>
                            <a:rPr lang="en-GB" sz="1800" b="0" i="0" smtClean="0">
                              <a:latin typeface="Cambria Math" panose="02040503050406030204" pitchFamily="18" charset="0"/>
                              <a:ea typeface="Cambria Math" panose="02040503050406030204" pitchFamily="18" charset="0"/>
                            </a:rPr>
                            <m:t>1/2</m:t>
                          </m:r>
                        </m:sup>
                      </m:sSup>
                      <m:sSup>
                        <m:sSupPr>
                          <m:ctrlPr>
                            <a:rPr lang="en-GB" sz="1800" b="0" i="1" smtClean="0">
                              <a:latin typeface="Cambria Math" panose="02040503050406030204" pitchFamily="18" charset="0"/>
                              <a:ea typeface="Cambria Math" panose="02040503050406030204" pitchFamily="18" charset="0"/>
                            </a:rPr>
                          </m:ctrlPr>
                        </m:sSupPr>
                        <m:e>
                          <m:r>
                            <m:rPr>
                              <m:sty m:val="p"/>
                            </m:rPr>
                            <a:rPr lang="en-GB" sz="1800" b="0" i="0" smtClean="0">
                              <a:latin typeface="Cambria Math" panose="02040503050406030204" pitchFamily="18" charset="0"/>
                              <a:ea typeface="Cambria Math" panose="02040503050406030204" pitchFamily="18" charset="0"/>
                            </a:rPr>
                            <m:t>mm</m:t>
                          </m:r>
                        </m:e>
                        <m:sup>
                          <m:r>
                            <a:rPr lang="en-GB" sz="1800" b="0" i="0" smtClean="0">
                              <a:latin typeface="Cambria Math" panose="02040503050406030204" pitchFamily="18" charset="0"/>
                              <a:ea typeface="Cambria Math" panose="02040503050406030204" pitchFamily="18" charset="0"/>
                            </a:rPr>
                            <m:t>−2</m:t>
                          </m:r>
                        </m:sup>
                      </m:sSup>
                    </m:oMath>
                  </m:oMathPara>
                </a14:m>
                <a:endParaRPr lang="en-GB" sz="1800" b="0" i="0" dirty="0"/>
              </a:p>
            </p:txBody>
          </p:sp>
        </mc:Choice>
        <mc:Fallback xmlns="">
          <p:sp>
            <p:nvSpPr>
              <p:cNvPr id="9" name="TextBox 8"/>
              <p:cNvSpPr txBox="1">
                <a:spLocks noRot="1" noChangeAspect="1" noMove="1" noResize="1" noEditPoints="1" noAdjustHandles="1" noChangeArrowheads="1" noChangeShapeType="1" noTextEdit="1"/>
              </p:cNvSpPr>
              <p:nvPr/>
            </p:nvSpPr>
            <p:spPr>
              <a:xfrm>
                <a:off x="1907704" y="3362697"/>
                <a:ext cx="2987677" cy="287323"/>
              </a:xfrm>
              <a:prstGeom prst="rect">
                <a:avLst/>
              </a:prstGeom>
              <a:blipFill>
                <a:blip r:embed="rId7"/>
                <a:stretch>
                  <a:fillRect l="-2857" t="-6383" b="-106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1907704" y="3661053"/>
                <a:ext cx="1118063"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𝑇</m:t>
                          </m:r>
                        </m:e>
                        <m:sub>
                          <m:r>
                            <a:rPr lang="en-GB" sz="1800" b="0" i="1" smtClean="0">
                              <a:latin typeface="Cambria Math" panose="02040503050406030204" pitchFamily="18" charset="0"/>
                              <a:ea typeface="Cambria Math" panose="02040503050406030204" pitchFamily="18" charset="0"/>
                            </a:rPr>
                            <m:t>𝑐</m:t>
                          </m:r>
                          <m:r>
                            <a:rPr lang="en-GB" sz="1800" b="0" i="1" smtClean="0">
                              <a:latin typeface="Cambria Math" panose="02040503050406030204" pitchFamily="18" charset="0"/>
                              <a:ea typeface="Cambria Math" panose="02040503050406030204" pitchFamily="18" charset="0"/>
                            </a:rPr>
                            <m:t>0</m:t>
                          </m:r>
                        </m:sub>
                      </m:sSub>
                      <m:r>
                        <a:rPr lang="en-GB" sz="1800" b="0" i="1" smtClean="0">
                          <a:latin typeface="Cambria Math" panose="02040503050406030204" pitchFamily="18" charset="0"/>
                          <a:ea typeface="Cambria Math" panose="02040503050406030204" pitchFamily="18" charset="0"/>
                        </a:rPr>
                        <m:t>=18 </m:t>
                      </m:r>
                      <m:r>
                        <m:rPr>
                          <m:sty m:val="p"/>
                        </m:rPr>
                        <a:rPr lang="en-GB" sz="1800" b="0" i="0" smtClean="0">
                          <a:latin typeface="Cambria Math" panose="02040503050406030204" pitchFamily="18" charset="0"/>
                          <a:ea typeface="Cambria Math" panose="02040503050406030204" pitchFamily="18" charset="0"/>
                        </a:rPr>
                        <m:t>K</m:t>
                      </m:r>
                    </m:oMath>
                  </m:oMathPara>
                </a14:m>
                <a:endParaRPr lang="en-GB" sz="1800" b="0" i="0" dirty="0"/>
              </a:p>
            </p:txBody>
          </p:sp>
        </mc:Choice>
        <mc:Fallback xmlns="">
          <p:sp>
            <p:nvSpPr>
              <p:cNvPr id="10" name="TextBox 9"/>
              <p:cNvSpPr txBox="1">
                <a:spLocks noRot="1" noChangeAspect="1" noMove="1" noResize="1" noEditPoints="1" noAdjustHandles="1" noChangeArrowheads="1" noChangeShapeType="1" noTextEdit="1"/>
              </p:cNvSpPr>
              <p:nvPr/>
            </p:nvSpPr>
            <p:spPr>
              <a:xfrm>
                <a:off x="1907704" y="3661053"/>
                <a:ext cx="1118063" cy="276999"/>
              </a:xfrm>
              <a:prstGeom prst="rect">
                <a:avLst/>
              </a:prstGeom>
              <a:blipFill>
                <a:blip r:embed="rId8"/>
                <a:stretch>
                  <a:fillRect l="-7650" r="-1639" b="-17778"/>
                </a:stretch>
              </a:blipFill>
            </p:spPr>
            <p:txBody>
              <a:bodyPr/>
              <a:lstStyle/>
              <a:p>
                <a:r>
                  <a:rPr lang="en-GB">
                    <a:noFill/>
                  </a:rPr>
                  <a:t> </a:t>
                </a:r>
              </a:p>
            </p:txBody>
          </p:sp>
        </mc:Fallback>
      </mc:AlternateContent>
    </p:spTree>
    <p:extLst>
      <p:ext uri="{BB962C8B-B14F-4D97-AF65-F5344CB8AC3E}">
        <p14:creationId xmlns:p14="http://schemas.microsoft.com/office/powerpoint/2010/main" val="13410767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main dipole of the LHC at CERN: 8.3 T × 14.3 m</a:t>
            </a:r>
            <a:endParaRPr lang="en-US" sz="2800" b="0" i="0" kern="0" dirty="0" smtClean="0">
              <a:solidFill>
                <a:srgbClr val="0033CC"/>
              </a:solidFill>
              <a:latin typeface="Calibri Light" panose="020F0302020204030204" pitchFamily="34" charset="0"/>
            </a:endParaRP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1" r="5955" b="1111"/>
          <a:stretch/>
        </p:blipFill>
        <p:spPr>
          <a:xfrm>
            <a:off x="972000" y="1197272"/>
            <a:ext cx="7200000" cy="4680000"/>
          </a:xfrm>
          <a:prstGeom prst="rect">
            <a:avLst/>
          </a:prstGeom>
        </p:spPr>
      </p:pic>
    </p:spTree>
    <p:extLst>
      <p:ext uri="{BB962C8B-B14F-4D97-AF65-F5344CB8AC3E}">
        <p14:creationId xmlns:p14="http://schemas.microsoft.com/office/powerpoint/2010/main" val="140190089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With the geometry of the cable and the nominal current, we can then compute the current densities for FRESCA2</a:t>
            </a:r>
            <a:endParaRPr lang="en-US" sz="2800" b="0" i="0" kern="0" dirty="0" smtClean="0">
              <a:solidFill>
                <a:srgbClr val="0000FF"/>
              </a:solidFill>
              <a:latin typeface="Calibri Light" panose="020F0302020204030204" pitchFamily="34" charset="0"/>
            </a:endParaRPr>
          </a:p>
        </p:txBody>
      </p:sp>
      <p:pic>
        <p:nvPicPr>
          <p:cNvPr id="3" name="Picture 2"/>
          <p:cNvPicPr>
            <a:picLocks noChangeAspect="1"/>
          </p:cNvPicPr>
          <p:nvPr/>
        </p:nvPicPr>
        <p:blipFill>
          <a:blip r:embed="rId3"/>
          <a:stretch>
            <a:fillRect/>
          </a:stretch>
        </p:blipFill>
        <p:spPr>
          <a:xfrm>
            <a:off x="190698" y="1458980"/>
            <a:ext cx="6983750" cy="744654"/>
          </a:xfrm>
          <a:prstGeom prst="rect">
            <a:avLst/>
          </a:prstGeom>
        </p:spPr>
      </p:pic>
      <p:cxnSp>
        <p:nvCxnSpPr>
          <p:cNvPr id="7" name="Straight Connector 6"/>
          <p:cNvCxnSpPr/>
          <p:nvPr/>
        </p:nvCxnSpPr>
        <p:spPr bwMode="auto">
          <a:xfrm>
            <a:off x="7139445" y="1484784"/>
            <a:ext cx="720000" cy="0"/>
          </a:xfrm>
          <a:prstGeom prst="line">
            <a:avLst/>
          </a:prstGeom>
          <a:solidFill>
            <a:schemeClr val="accent1"/>
          </a:solidFill>
          <a:ln w="19050" cap="flat" cmpd="sng" algn="ctr">
            <a:solidFill>
              <a:srgbClr val="0000FF"/>
            </a:solidFill>
            <a:prstDash val="solid"/>
            <a:round/>
            <a:headEnd type="none" w="med" len="med"/>
            <a:tailEnd type="none" w="med" len="med"/>
          </a:ln>
          <a:effectLst/>
        </p:spPr>
      </p:cxnSp>
      <p:cxnSp>
        <p:nvCxnSpPr>
          <p:cNvPr id="8" name="Straight Connector 7"/>
          <p:cNvCxnSpPr/>
          <p:nvPr/>
        </p:nvCxnSpPr>
        <p:spPr bwMode="auto">
          <a:xfrm>
            <a:off x="7139445" y="2159144"/>
            <a:ext cx="720000" cy="0"/>
          </a:xfrm>
          <a:prstGeom prst="line">
            <a:avLst/>
          </a:prstGeom>
          <a:solidFill>
            <a:schemeClr val="accent1"/>
          </a:solidFill>
          <a:ln w="19050" cap="flat" cmpd="sng" algn="ctr">
            <a:solidFill>
              <a:srgbClr val="0000FF"/>
            </a:solidFill>
            <a:prstDash val="solid"/>
            <a:round/>
            <a:headEnd type="none" w="med" len="med"/>
            <a:tailEnd type="none" w="med" len="med"/>
          </a:ln>
          <a:effectLst/>
        </p:spPr>
      </p:cxnSp>
      <p:cxnSp>
        <p:nvCxnSpPr>
          <p:cNvPr id="9" name="Straight Arrow Connector 8"/>
          <p:cNvCxnSpPr/>
          <p:nvPr/>
        </p:nvCxnSpPr>
        <p:spPr bwMode="auto">
          <a:xfrm>
            <a:off x="7740352" y="1484784"/>
            <a:ext cx="0" cy="674360"/>
          </a:xfrm>
          <a:prstGeom prst="straightConnector1">
            <a:avLst/>
          </a:prstGeom>
          <a:solidFill>
            <a:schemeClr val="accent1"/>
          </a:solidFill>
          <a:ln w="19050" cap="flat" cmpd="sng" algn="ctr">
            <a:solidFill>
              <a:srgbClr val="0000FF"/>
            </a:solidFill>
            <a:prstDash val="solid"/>
            <a:round/>
            <a:headEnd type="triangle" w="med" len="lg"/>
            <a:tailEnd type="triangle" w="med" len="lg"/>
          </a:ln>
          <a:effectLst/>
        </p:spPr>
      </p:cxnSp>
      <p:sp>
        <p:nvSpPr>
          <p:cNvPr id="11" name="Rectangle 6"/>
          <p:cNvSpPr>
            <a:spLocks noChangeArrowheads="1"/>
          </p:cNvSpPr>
          <p:nvPr/>
        </p:nvSpPr>
        <p:spPr bwMode="auto">
          <a:xfrm>
            <a:off x="7785876" y="1621909"/>
            <a:ext cx="1189749"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b="0" i="0" dirty="0" smtClean="0">
                <a:solidFill>
                  <a:srgbClr val="0033CC"/>
                </a:solidFill>
                <a:latin typeface="Tahoma" charset="0"/>
                <a:ea typeface="ＭＳ Ｐゴシック" charset="0"/>
              </a:rPr>
              <a:t>2.33 mm</a:t>
            </a:r>
            <a:endParaRPr lang="en-US" sz="2000" b="0" i="0" dirty="0">
              <a:solidFill>
                <a:srgbClr val="0033CC"/>
              </a:solidFill>
              <a:latin typeface="Tahoma" charset="0"/>
              <a:ea typeface="ＭＳ Ｐゴシック" charset="0"/>
            </a:endParaRPr>
          </a:p>
        </p:txBody>
      </p:sp>
      <p:cxnSp>
        <p:nvCxnSpPr>
          <p:cNvPr id="12" name="Straight Connector 11"/>
          <p:cNvCxnSpPr/>
          <p:nvPr/>
        </p:nvCxnSpPr>
        <p:spPr bwMode="auto">
          <a:xfrm flipH="1">
            <a:off x="227541" y="2210448"/>
            <a:ext cx="0" cy="540000"/>
          </a:xfrm>
          <a:prstGeom prst="line">
            <a:avLst/>
          </a:prstGeom>
          <a:solidFill>
            <a:schemeClr val="accent1"/>
          </a:solidFill>
          <a:ln w="19050" cap="flat" cmpd="sng" algn="ctr">
            <a:solidFill>
              <a:srgbClr val="0000FF"/>
            </a:solidFill>
            <a:prstDash val="solid"/>
            <a:round/>
            <a:headEnd type="none" w="med" len="med"/>
            <a:tailEnd type="none" w="med" len="med"/>
          </a:ln>
          <a:effectLst/>
        </p:spPr>
      </p:cxnSp>
      <p:cxnSp>
        <p:nvCxnSpPr>
          <p:cNvPr id="14" name="Straight Connector 13"/>
          <p:cNvCxnSpPr/>
          <p:nvPr/>
        </p:nvCxnSpPr>
        <p:spPr bwMode="auto">
          <a:xfrm flipH="1">
            <a:off x="7154128" y="2210448"/>
            <a:ext cx="0" cy="540000"/>
          </a:xfrm>
          <a:prstGeom prst="line">
            <a:avLst/>
          </a:prstGeom>
          <a:solidFill>
            <a:schemeClr val="accent1"/>
          </a:solidFill>
          <a:ln w="19050" cap="flat" cmpd="sng" algn="ctr">
            <a:solidFill>
              <a:srgbClr val="0000FF"/>
            </a:solidFill>
            <a:prstDash val="solid"/>
            <a:round/>
            <a:headEnd type="none" w="med" len="med"/>
            <a:tailEnd type="none" w="med" len="med"/>
          </a:ln>
          <a:effectLst/>
        </p:spPr>
      </p:cxnSp>
      <p:cxnSp>
        <p:nvCxnSpPr>
          <p:cNvPr id="16" name="Straight Arrow Connector 15"/>
          <p:cNvCxnSpPr/>
          <p:nvPr/>
        </p:nvCxnSpPr>
        <p:spPr bwMode="auto">
          <a:xfrm>
            <a:off x="227541" y="2636912"/>
            <a:ext cx="6946907" cy="0"/>
          </a:xfrm>
          <a:prstGeom prst="straightConnector1">
            <a:avLst/>
          </a:prstGeom>
          <a:solidFill>
            <a:schemeClr val="accent1"/>
          </a:solidFill>
          <a:ln w="19050" cap="flat" cmpd="sng" algn="ctr">
            <a:solidFill>
              <a:srgbClr val="0000FF"/>
            </a:solidFill>
            <a:prstDash val="solid"/>
            <a:round/>
            <a:headEnd type="triangle" w="med" len="lg"/>
            <a:tailEnd type="triangle" w="med" len="lg"/>
          </a:ln>
          <a:effectLst/>
        </p:spPr>
      </p:cxnSp>
      <p:sp>
        <p:nvSpPr>
          <p:cNvPr id="17" name="Rectangle 6"/>
          <p:cNvSpPr>
            <a:spLocks noChangeArrowheads="1"/>
          </p:cNvSpPr>
          <p:nvPr/>
        </p:nvSpPr>
        <p:spPr bwMode="auto">
          <a:xfrm>
            <a:off x="3087698" y="2236802"/>
            <a:ext cx="1329210"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b="0" i="0" dirty="0" smtClean="0">
                <a:solidFill>
                  <a:srgbClr val="0033CC"/>
                </a:solidFill>
                <a:latin typeface="Tahoma" charset="0"/>
                <a:ea typeface="ＭＳ Ｐゴシック" charset="0"/>
              </a:rPr>
              <a:t>22.35 mm</a:t>
            </a:r>
            <a:endParaRPr lang="en-US" sz="2000" b="0" i="0" dirty="0">
              <a:solidFill>
                <a:srgbClr val="0033CC"/>
              </a:solidFill>
              <a:latin typeface="Tahoma" charset="0"/>
              <a:ea typeface="ＭＳ Ｐゴシック" charset="0"/>
            </a:endParaRPr>
          </a:p>
        </p:txBody>
      </p:sp>
      <mc:AlternateContent xmlns:mc="http://schemas.openxmlformats.org/markup-compatibility/2006" xmlns:a14="http://schemas.microsoft.com/office/drawing/2010/main">
        <mc:Choice Requires="a14">
          <p:sp>
            <p:nvSpPr>
              <p:cNvPr id="18" name="TextBox 17"/>
              <p:cNvSpPr txBox="1"/>
              <p:nvPr/>
            </p:nvSpPr>
            <p:spPr>
              <a:xfrm>
                <a:off x="1187624" y="4289059"/>
                <a:ext cx="3572838" cy="565411"/>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𝐽</m:t>
                          </m:r>
                        </m:e>
                        <m:sub>
                          <m:r>
                            <m:rPr>
                              <m:sty m:val="p"/>
                            </m:rPr>
                            <a:rPr lang="en-GB" sz="1800" b="0" i="0" smtClean="0">
                              <a:latin typeface="Cambria Math" panose="02040503050406030204" pitchFamily="18" charset="0"/>
                              <a:ea typeface="Cambria Math" panose="02040503050406030204" pitchFamily="18" charset="0"/>
                            </a:rPr>
                            <m:t>ovr</m:t>
                          </m:r>
                        </m:sub>
                      </m:sSub>
                      <m:r>
                        <a:rPr lang="en-GB" sz="1800" b="0" i="1" smtClean="0">
                          <a:latin typeface="Cambria Math" panose="02040503050406030204" pitchFamily="18" charset="0"/>
                          <a:ea typeface="Cambria Math" panose="02040503050406030204" pitchFamily="18" charset="0"/>
                        </a:rPr>
                        <m:t>=</m:t>
                      </m:r>
                      <m:f>
                        <m:fPr>
                          <m:ctrlPr>
                            <a:rPr lang="en-GB" sz="1800" b="0" i="1" smtClean="0">
                              <a:latin typeface="Cambria Math" panose="02040503050406030204" pitchFamily="18" charset="0"/>
                              <a:ea typeface="Cambria Math" panose="02040503050406030204" pitchFamily="18" charset="0"/>
                            </a:rPr>
                          </m:ctrlPr>
                        </m:fPr>
                        <m:num>
                          <m:r>
                            <a:rPr lang="en-GB" sz="1800" b="0" i="1" smtClean="0">
                              <a:latin typeface="Cambria Math" panose="02040503050406030204" pitchFamily="18" charset="0"/>
                              <a:ea typeface="Cambria Math" panose="02040503050406030204" pitchFamily="18" charset="0"/>
                            </a:rPr>
                            <m:t>𝐼</m:t>
                          </m:r>
                        </m:num>
                        <m:den>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𝑤</m:t>
                              </m:r>
                            </m:e>
                            <m:sub>
                              <m:r>
                                <a:rPr lang="en-GB" sz="1800" b="0" i="1" smtClean="0">
                                  <a:latin typeface="Cambria Math" panose="02040503050406030204" pitchFamily="18" charset="0"/>
                                  <a:ea typeface="Cambria Math" panose="02040503050406030204" pitchFamily="18" charset="0"/>
                                </a:rPr>
                                <m:t>𝑐𝑎𝑏𝑙𝑒</m:t>
                              </m:r>
                            </m:sub>
                          </m:sSub>
                          <m:sSub>
                            <m:sSubPr>
                              <m:ctrlPr>
                                <a:rPr lang="en-GB" sz="1800" b="0" i="1">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 </m:t>
                              </m:r>
                              <m:r>
                                <a:rPr lang="en-GB" sz="1800" b="0" i="1" smtClean="0">
                                  <a:latin typeface="Cambria Math" panose="02040503050406030204" pitchFamily="18" charset="0"/>
                                  <a:ea typeface="Cambria Math" panose="02040503050406030204" pitchFamily="18" charset="0"/>
                                </a:rPr>
                                <m:t>𝑡</m:t>
                              </m:r>
                            </m:e>
                            <m:sub>
                              <m:r>
                                <a:rPr lang="en-GB" sz="1800" b="0">
                                  <a:latin typeface="Cambria Math" panose="02040503050406030204" pitchFamily="18" charset="0"/>
                                  <a:ea typeface="Cambria Math" panose="02040503050406030204" pitchFamily="18" charset="0"/>
                                </a:rPr>
                                <m:t>𝑐𝑎𝑏𝑙𝑒</m:t>
                              </m:r>
                            </m:sub>
                          </m:sSub>
                        </m:den>
                      </m:f>
                      <m:r>
                        <a:rPr lang="en-GB" sz="1800" b="0" i="1" smtClean="0">
                          <a:latin typeface="Cambria Math" panose="02040503050406030204" pitchFamily="18" charset="0"/>
                          <a:ea typeface="Cambria Math" panose="02040503050406030204" pitchFamily="18" charset="0"/>
                        </a:rPr>
                        <m:t>=213.2 </m:t>
                      </m:r>
                      <m:r>
                        <m:rPr>
                          <m:sty m:val="p"/>
                        </m:rPr>
                        <a:rPr lang="en-GB" sz="1800" b="0" i="0" smtClean="0">
                          <a:latin typeface="Cambria Math" panose="02040503050406030204" pitchFamily="18" charset="0"/>
                          <a:ea typeface="Cambria Math" panose="02040503050406030204" pitchFamily="18" charset="0"/>
                        </a:rPr>
                        <m:t>A</m:t>
                      </m:r>
                      <m:r>
                        <a:rPr lang="en-GB" sz="1800" b="0" i="0" smtClean="0">
                          <a:latin typeface="Cambria Math" panose="02040503050406030204" pitchFamily="18" charset="0"/>
                          <a:ea typeface="Cambria Math" panose="02040503050406030204" pitchFamily="18" charset="0"/>
                        </a:rPr>
                        <m:t>/</m:t>
                      </m:r>
                      <m:r>
                        <m:rPr>
                          <m:sty m:val="p"/>
                        </m:rPr>
                        <a:rPr lang="en-GB" sz="1800" b="0" i="0" smtClean="0">
                          <a:latin typeface="Cambria Math" panose="02040503050406030204" pitchFamily="18" charset="0"/>
                          <a:ea typeface="Cambria Math" panose="02040503050406030204" pitchFamily="18" charset="0"/>
                        </a:rPr>
                        <m:t>mm</m:t>
                      </m:r>
                      <m:r>
                        <a:rPr lang="en-GB" sz="1800" b="0" i="0" baseline="30000" smtClean="0">
                          <a:latin typeface="Cambria Math" panose="02040503050406030204" pitchFamily="18" charset="0"/>
                          <a:ea typeface="Cambria Math" panose="02040503050406030204" pitchFamily="18" charset="0"/>
                        </a:rPr>
                        <m:t>2</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18" name="TextBox 17"/>
              <p:cNvSpPr txBox="1">
                <a:spLocks noRot="1" noChangeAspect="1" noMove="1" noResize="1" noEditPoints="1" noAdjustHandles="1" noChangeArrowheads="1" noChangeShapeType="1" noTextEdit="1"/>
              </p:cNvSpPr>
              <p:nvPr/>
            </p:nvSpPr>
            <p:spPr>
              <a:xfrm>
                <a:off x="1187624" y="4289059"/>
                <a:ext cx="3572838" cy="565411"/>
              </a:xfrm>
              <a:prstGeom prst="rect">
                <a:avLst/>
              </a:prstGeom>
              <a:blipFill>
                <a:blip r:embed="rId4"/>
                <a:stretch>
                  <a:fillRect l="-68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1187624" y="5103563"/>
                <a:ext cx="3457998" cy="789512"/>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𝐽</m:t>
                          </m:r>
                        </m:e>
                        <m:sub>
                          <m:r>
                            <m:rPr>
                              <m:sty m:val="p"/>
                            </m:rPr>
                            <a:rPr lang="en-GB" sz="1800" b="0" i="0" smtClean="0">
                              <a:latin typeface="Cambria Math" panose="02040503050406030204" pitchFamily="18" charset="0"/>
                              <a:ea typeface="Cambria Math" panose="02040503050406030204" pitchFamily="18" charset="0"/>
                            </a:rPr>
                            <m:t>cond</m:t>
                          </m:r>
                        </m:sub>
                      </m:sSub>
                      <m:r>
                        <a:rPr lang="en-GB" sz="1800" b="0" i="1" smtClean="0">
                          <a:latin typeface="Cambria Math" panose="02040503050406030204" pitchFamily="18" charset="0"/>
                          <a:ea typeface="Cambria Math" panose="02040503050406030204" pitchFamily="18" charset="0"/>
                        </a:rPr>
                        <m:t>=</m:t>
                      </m:r>
                      <m:f>
                        <m:fPr>
                          <m:ctrlPr>
                            <a:rPr lang="en-GB" sz="1800" b="0" i="1" smtClean="0">
                              <a:latin typeface="Cambria Math" panose="02040503050406030204" pitchFamily="18" charset="0"/>
                              <a:ea typeface="Cambria Math" panose="02040503050406030204" pitchFamily="18" charset="0"/>
                            </a:rPr>
                          </m:ctrlPr>
                        </m:fPr>
                        <m:num>
                          <m:r>
                            <a:rPr lang="en-GB" sz="1800" b="0" i="1" smtClean="0">
                              <a:latin typeface="Cambria Math" panose="02040503050406030204" pitchFamily="18" charset="0"/>
                              <a:ea typeface="Cambria Math" panose="02040503050406030204" pitchFamily="18" charset="0"/>
                            </a:rPr>
                            <m:t>𝐼</m:t>
                          </m:r>
                        </m:num>
                        <m:den>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𝑁</m:t>
                              </m:r>
                            </m:e>
                            <m:sub>
                              <m:r>
                                <a:rPr lang="en-GB" sz="1800" b="0" i="1" smtClean="0">
                                  <a:latin typeface="Cambria Math" panose="02040503050406030204" pitchFamily="18" charset="0"/>
                                  <a:ea typeface="Cambria Math" panose="02040503050406030204" pitchFamily="18" charset="0"/>
                                </a:rPr>
                                <m:t>𝑠𝑡𝑟</m:t>
                              </m:r>
                            </m:sub>
                          </m:sSub>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𝜋</m:t>
                              </m:r>
                              <m:sSubSup>
                                <m:sSubSupPr>
                                  <m:ctrlPr>
                                    <a:rPr lang="en-GB" sz="1800" b="0" i="1">
                                      <a:latin typeface="Cambria Math" panose="02040503050406030204" pitchFamily="18" charset="0"/>
                                      <a:ea typeface="Cambria Math" panose="02040503050406030204" pitchFamily="18" charset="0"/>
                                    </a:rPr>
                                  </m:ctrlPr>
                                </m:sSubSupPr>
                                <m:e>
                                  <m:r>
                                    <a:rPr lang="en-GB" sz="1800" b="0">
                                      <a:latin typeface="Cambria Math" panose="02040503050406030204" pitchFamily="18" charset="0"/>
                                      <a:ea typeface="Cambria Math" panose="02040503050406030204" pitchFamily="18" charset="0"/>
                                    </a:rPr>
                                    <m:t>𝑑</m:t>
                                  </m:r>
                                </m:e>
                                <m:sub>
                                  <m:r>
                                    <a:rPr lang="en-GB" sz="1800" b="0">
                                      <a:latin typeface="Cambria Math" panose="02040503050406030204" pitchFamily="18" charset="0"/>
                                      <a:ea typeface="Cambria Math" panose="02040503050406030204" pitchFamily="18" charset="0"/>
                                    </a:rPr>
                                    <m:t>𝑠𝑡𝑟</m:t>
                                  </m:r>
                                </m:sub>
                                <m:sup>
                                  <m:r>
                                    <a:rPr lang="en-GB" sz="1800" b="0">
                                      <a:latin typeface="Cambria Math" panose="02040503050406030204" pitchFamily="18" charset="0"/>
                                      <a:ea typeface="Cambria Math" panose="02040503050406030204" pitchFamily="18" charset="0"/>
                                    </a:rPr>
                                    <m:t>2</m:t>
                                  </m:r>
                                </m:sup>
                              </m:sSubSup>
                            </m:num>
                            <m:den>
                              <m:r>
                                <a:rPr lang="en-GB" sz="1800" b="0">
                                  <a:latin typeface="Cambria Math" panose="02040503050406030204" pitchFamily="18" charset="0"/>
                                  <a:ea typeface="Cambria Math" panose="02040503050406030204" pitchFamily="18" charset="0"/>
                                </a:rPr>
                                <m:t>4</m:t>
                              </m:r>
                            </m:den>
                          </m:f>
                        </m:den>
                      </m:f>
                      <m:r>
                        <a:rPr lang="en-GB" sz="1800" b="0" i="1" smtClean="0">
                          <a:latin typeface="Cambria Math" panose="02040503050406030204" pitchFamily="18" charset="0"/>
                          <a:ea typeface="Cambria Math" panose="02040503050406030204" pitchFamily="18" charset="0"/>
                        </a:rPr>
                        <m:t>=353.3 </m:t>
                      </m:r>
                      <m:r>
                        <m:rPr>
                          <m:sty m:val="p"/>
                        </m:rPr>
                        <a:rPr lang="en-GB" sz="1800" b="0" i="0">
                          <a:latin typeface="Cambria Math" panose="02040503050406030204" pitchFamily="18" charset="0"/>
                          <a:ea typeface="Cambria Math" panose="02040503050406030204" pitchFamily="18" charset="0"/>
                        </a:rPr>
                        <m:t>A</m:t>
                      </m:r>
                      <m:r>
                        <a:rPr lang="en-GB" sz="1800" b="0" i="0">
                          <a:latin typeface="Cambria Math" panose="02040503050406030204" pitchFamily="18" charset="0"/>
                          <a:ea typeface="Cambria Math" panose="02040503050406030204" pitchFamily="18" charset="0"/>
                        </a:rPr>
                        <m:t>/</m:t>
                      </m:r>
                      <m:r>
                        <m:rPr>
                          <m:sty m:val="p"/>
                        </m:rPr>
                        <a:rPr lang="en-GB" sz="1800" b="0" i="0">
                          <a:latin typeface="Cambria Math" panose="02040503050406030204" pitchFamily="18" charset="0"/>
                          <a:ea typeface="Cambria Math" panose="02040503050406030204" pitchFamily="18" charset="0"/>
                        </a:rPr>
                        <m:t>mm</m:t>
                      </m:r>
                      <m:r>
                        <a:rPr lang="en-GB" sz="1800" b="0" i="0" baseline="30000">
                          <a:latin typeface="Cambria Math" panose="02040503050406030204" pitchFamily="18" charset="0"/>
                          <a:ea typeface="Cambria Math" panose="02040503050406030204" pitchFamily="18" charset="0"/>
                        </a:rPr>
                        <m:t>2</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1187624" y="5103563"/>
                <a:ext cx="3457998" cy="789512"/>
              </a:xfrm>
              <a:prstGeom prst="rect">
                <a:avLst/>
              </a:prstGeom>
              <a:blipFill>
                <a:blip r:embed="rId5"/>
                <a:stretch>
                  <a:fillRect l="-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1190288" y="6142168"/>
                <a:ext cx="4008085" cy="277064"/>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𝐽</m:t>
                          </m:r>
                        </m:e>
                        <m:sub>
                          <m:r>
                            <m:rPr>
                              <m:sty m:val="p"/>
                            </m:rPr>
                            <a:rPr lang="en-GB" sz="1800" b="0" i="0" smtClean="0">
                              <a:latin typeface="Cambria Math" panose="02040503050406030204" pitchFamily="18" charset="0"/>
                              <a:ea typeface="Cambria Math" panose="02040503050406030204" pitchFamily="18" charset="0"/>
                            </a:rPr>
                            <m:t>s</m:t>
                          </m:r>
                          <m:r>
                            <a:rPr lang="en-GB" sz="1800" b="0" i="1" smtClean="0">
                              <a:latin typeface="Cambria Math" panose="02040503050406030204" pitchFamily="18" charset="0"/>
                              <a:ea typeface="Cambria Math" panose="02040503050406030204" pitchFamily="18" charset="0"/>
                            </a:rPr>
                            <m:t>𝑐</m:t>
                          </m:r>
                        </m:sub>
                      </m:sSub>
                      <m:r>
                        <a:rPr lang="en-GB" sz="1800" b="0" i="1" smtClean="0">
                          <a:latin typeface="Cambria Math" panose="02040503050406030204" pitchFamily="18" charset="0"/>
                          <a:ea typeface="Cambria Math" panose="02040503050406030204" pitchFamily="18" charset="0"/>
                        </a:rPr>
                        <m:t>=</m:t>
                      </m:r>
                      <m:d>
                        <m:dPr>
                          <m:ctrlPr>
                            <a:rPr lang="en-GB" sz="1800" b="0" i="1" smtClean="0">
                              <a:latin typeface="Cambria Math" panose="02040503050406030204" pitchFamily="18" charset="0"/>
                              <a:ea typeface="Cambria Math" panose="02040503050406030204" pitchFamily="18" charset="0"/>
                            </a:rPr>
                          </m:ctrlPr>
                        </m:dPr>
                        <m:e>
                          <m:r>
                            <a:rPr lang="en-GB" sz="1800" b="0" i="1" smtClean="0">
                              <a:latin typeface="Cambria Math" panose="02040503050406030204" pitchFamily="18" charset="0"/>
                              <a:ea typeface="Cambria Math" panose="02040503050406030204" pitchFamily="18" charset="0"/>
                            </a:rPr>
                            <m:t>1+</m:t>
                          </m:r>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𝜈</m:t>
                              </m:r>
                            </m:e>
                            <m:sub>
                              <m:r>
                                <m:rPr>
                                  <m:sty m:val="p"/>
                                </m:rPr>
                                <a:rPr lang="en-GB" sz="1800" b="0" i="0" smtClean="0">
                                  <a:latin typeface="Cambria Math" panose="02040503050406030204" pitchFamily="18" charset="0"/>
                                  <a:ea typeface="Cambria Math" panose="02040503050406030204" pitchFamily="18" charset="0"/>
                                </a:rPr>
                                <m:t>Cu</m:t>
                              </m:r>
                              <m:r>
                                <a:rPr lang="en-GB" sz="1800" b="0" i="0" smtClean="0">
                                  <a:latin typeface="Cambria Math" panose="02040503050406030204" pitchFamily="18" charset="0"/>
                                  <a:ea typeface="Cambria Math" panose="02040503050406030204" pitchFamily="18" charset="0"/>
                                </a:rPr>
                                <m:t>−</m:t>
                              </m:r>
                              <m:r>
                                <m:rPr>
                                  <m:sty m:val="p"/>
                                </m:rPr>
                                <a:rPr lang="en-GB" sz="1800" b="0" i="0" smtClean="0">
                                  <a:latin typeface="Cambria Math" panose="02040503050406030204" pitchFamily="18" charset="0"/>
                                  <a:ea typeface="Cambria Math" panose="02040503050406030204" pitchFamily="18" charset="0"/>
                                </a:rPr>
                                <m:t>sc</m:t>
                              </m:r>
                            </m:sub>
                          </m:sSub>
                        </m:e>
                      </m:d>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 </m:t>
                          </m:r>
                          <m:r>
                            <a:rPr lang="en-GB" sz="1800" b="0" i="1" smtClean="0">
                              <a:latin typeface="Cambria Math" panose="02040503050406030204" pitchFamily="18" charset="0"/>
                              <a:ea typeface="Cambria Math" panose="02040503050406030204" pitchFamily="18" charset="0"/>
                            </a:rPr>
                            <m:t>𝐽</m:t>
                          </m:r>
                        </m:e>
                        <m:sub>
                          <m:r>
                            <a:rPr lang="en-GB" sz="1800" b="0" i="1" smtClean="0">
                              <a:latin typeface="Cambria Math" panose="02040503050406030204" pitchFamily="18" charset="0"/>
                              <a:ea typeface="Cambria Math" panose="02040503050406030204" pitchFamily="18" charset="0"/>
                            </a:rPr>
                            <m:t>𝑐𝑜𝑛𝑑</m:t>
                          </m:r>
                        </m:sub>
                      </m:sSub>
                      <m:r>
                        <a:rPr lang="en-GB" sz="1800" b="0" i="1" smtClean="0">
                          <a:latin typeface="Cambria Math" panose="02040503050406030204" pitchFamily="18" charset="0"/>
                          <a:ea typeface="Cambria Math" panose="02040503050406030204" pitchFamily="18" charset="0"/>
                        </a:rPr>
                        <m:t>=795.0</m:t>
                      </m:r>
                      <m:r>
                        <a:rPr lang="en-GB" sz="1800" b="0" i="0" smtClean="0">
                          <a:latin typeface="Cambria Math" panose="02040503050406030204" pitchFamily="18" charset="0"/>
                          <a:ea typeface="Cambria Math" panose="02040503050406030204" pitchFamily="18" charset="0"/>
                        </a:rPr>
                        <m:t> </m:t>
                      </m:r>
                      <m:r>
                        <m:rPr>
                          <m:sty m:val="p"/>
                        </m:rPr>
                        <a:rPr lang="en-GB" sz="1800" b="0" i="0">
                          <a:latin typeface="Cambria Math" panose="02040503050406030204" pitchFamily="18" charset="0"/>
                          <a:ea typeface="Cambria Math" panose="02040503050406030204" pitchFamily="18" charset="0"/>
                        </a:rPr>
                        <m:t>A</m:t>
                      </m:r>
                      <m:r>
                        <a:rPr lang="en-GB" sz="1800" b="0" i="0">
                          <a:latin typeface="Cambria Math" panose="02040503050406030204" pitchFamily="18" charset="0"/>
                          <a:ea typeface="Cambria Math" panose="02040503050406030204" pitchFamily="18" charset="0"/>
                        </a:rPr>
                        <m:t>/</m:t>
                      </m:r>
                      <m:r>
                        <m:rPr>
                          <m:sty m:val="p"/>
                        </m:rPr>
                        <a:rPr lang="en-GB" sz="1800" b="0" i="0">
                          <a:latin typeface="Cambria Math" panose="02040503050406030204" pitchFamily="18" charset="0"/>
                          <a:ea typeface="Cambria Math" panose="02040503050406030204" pitchFamily="18" charset="0"/>
                        </a:rPr>
                        <m:t>mm</m:t>
                      </m:r>
                      <m:r>
                        <a:rPr lang="en-GB" sz="1800" b="0" i="0" baseline="30000">
                          <a:latin typeface="Cambria Math" panose="02040503050406030204" pitchFamily="18" charset="0"/>
                          <a:ea typeface="Cambria Math" panose="02040503050406030204" pitchFamily="18" charset="0"/>
                        </a:rPr>
                        <m:t>2</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1190288" y="6142168"/>
                <a:ext cx="4008085" cy="277064"/>
              </a:xfrm>
              <a:prstGeom prst="rect">
                <a:avLst/>
              </a:prstGeom>
              <a:blipFill>
                <a:blip r:embed="rId6"/>
                <a:stretch>
                  <a:fillRect l="-2584" t="-2222" b="-3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925652" y="3104528"/>
                <a:ext cx="1018420" cy="277064"/>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𝑁</m:t>
                          </m:r>
                        </m:e>
                        <m:sub>
                          <m:r>
                            <a:rPr lang="en-GB" sz="1800" b="0">
                              <a:latin typeface="Cambria Math" panose="02040503050406030204" pitchFamily="18" charset="0"/>
                              <a:ea typeface="Cambria Math" panose="02040503050406030204" pitchFamily="18" charset="0"/>
                            </a:rPr>
                            <m:t>𝑠𝑡𝑟</m:t>
                          </m:r>
                        </m:sub>
                      </m:sSub>
                      <m:r>
                        <a:rPr lang="en-GB" sz="1800" b="0" i="1" smtClean="0">
                          <a:latin typeface="Cambria Math" panose="02040503050406030204" pitchFamily="18" charset="0"/>
                          <a:ea typeface="Cambria Math" panose="02040503050406030204" pitchFamily="18" charset="0"/>
                        </a:rPr>
                        <m:t>=40</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21" name="TextBox 20"/>
              <p:cNvSpPr txBox="1">
                <a:spLocks noRot="1" noChangeAspect="1" noMove="1" noResize="1" noEditPoints="1" noAdjustHandles="1" noChangeArrowheads="1" noChangeShapeType="1" noTextEdit="1"/>
              </p:cNvSpPr>
              <p:nvPr/>
            </p:nvSpPr>
            <p:spPr>
              <a:xfrm>
                <a:off x="925652" y="3104528"/>
                <a:ext cx="1018420" cy="277064"/>
              </a:xfrm>
              <a:prstGeom prst="rect">
                <a:avLst/>
              </a:prstGeom>
              <a:blipFill>
                <a:blip r:embed="rId7"/>
                <a:stretch>
                  <a:fillRect l="-8383" r="-1796"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3060681" y="3104561"/>
                <a:ext cx="1258806" cy="276999"/>
              </a:xfrm>
              <a:prstGeom prst="rect">
                <a:avLst/>
              </a:prstGeom>
              <a:solidFill>
                <a:srgbClr val="FFFFFF"/>
              </a:solidFill>
            </p:spPr>
            <p:txBody>
              <a:bodyPr wrap="none" lIns="0" tIns="0" rIns="0" bIns="0" rtlCol="0">
                <a:spAutoFit/>
              </a:bodyPr>
              <a:lstStyle/>
              <a:p>
                <a14:m>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𝑑</m:t>
                        </m:r>
                      </m:e>
                      <m:sub>
                        <m:r>
                          <a:rPr lang="en-GB" sz="1800" b="0">
                            <a:latin typeface="Cambria Math" panose="02040503050406030204" pitchFamily="18" charset="0"/>
                            <a:ea typeface="Cambria Math" panose="02040503050406030204" pitchFamily="18" charset="0"/>
                          </a:rPr>
                          <m:t>𝑠𝑡𝑟</m:t>
                        </m:r>
                      </m:sub>
                    </m:sSub>
                    <m:r>
                      <a:rPr lang="en-GB" sz="1800" b="0" i="1" smtClean="0">
                        <a:latin typeface="Cambria Math" panose="02040503050406030204" pitchFamily="18" charset="0"/>
                        <a:ea typeface="Cambria Math" panose="02040503050406030204" pitchFamily="18" charset="0"/>
                      </a:rPr>
                      <m:t>=1</m:t>
                    </m:r>
                  </m:oMath>
                </a14:m>
                <a:r>
                  <a:rPr lang="en-GB" sz="1800" b="0" i="1" dirty="0" smtClean="0">
                    <a:latin typeface="Cambria Math" panose="02040503050406030204" pitchFamily="18" charset="0"/>
                  </a:rPr>
                  <a:t> </a:t>
                </a:r>
                <a:r>
                  <a:rPr lang="en-GB" sz="1800" b="0" i="0" dirty="0" smtClean="0">
                    <a:latin typeface="Cambria Math" panose="02040503050406030204" pitchFamily="18" charset="0"/>
                  </a:rPr>
                  <a:t>mm</a:t>
                </a:r>
                <a:endParaRPr lang="en-GB" sz="1800" b="0" dirty="0"/>
              </a:p>
            </p:txBody>
          </p:sp>
        </mc:Choice>
        <mc:Fallback xmlns="">
          <p:sp>
            <p:nvSpPr>
              <p:cNvPr id="22" name="TextBox 21"/>
              <p:cNvSpPr txBox="1">
                <a:spLocks noRot="1" noChangeAspect="1" noMove="1" noResize="1" noEditPoints="1" noAdjustHandles="1" noChangeArrowheads="1" noChangeShapeType="1" noTextEdit="1"/>
              </p:cNvSpPr>
              <p:nvPr/>
            </p:nvSpPr>
            <p:spPr>
              <a:xfrm>
                <a:off x="3060681" y="3104561"/>
                <a:ext cx="1258806" cy="276999"/>
              </a:xfrm>
              <a:prstGeom prst="rect">
                <a:avLst/>
              </a:prstGeom>
              <a:blipFill>
                <a:blip r:embed="rId8"/>
                <a:stretch>
                  <a:fillRect l="-6763" t="-30435" r="-11111" b="-478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5436096" y="3104528"/>
                <a:ext cx="1406091" cy="277064"/>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𝜈</m:t>
                          </m:r>
                        </m:e>
                        <m:sub>
                          <m:r>
                            <m:rPr>
                              <m:sty m:val="p"/>
                            </m:rPr>
                            <a:rPr lang="en-GB" sz="1800" b="0" i="0">
                              <a:latin typeface="Cambria Math" panose="02040503050406030204" pitchFamily="18" charset="0"/>
                              <a:ea typeface="Cambria Math" panose="02040503050406030204" pitchFamily="18" charset="0"/>
                            </a:rPr>
                            <m:t>Cu</m:t>
                          </m:r>
                          <m:r>
                            <a:rPr lang="en-GB" sz="1800" b="0" i="0">
                              <a:latin typeface="Cambria Math" panose="02040503050406030204" pitchFamily="18" charset="0"/>
                              <a:ea typeface="Cambria Math" panose="02040503050406030204" pitchFamily="18" charset="0"/>
                            </a:rPr>
                            <m:t>−</m:t>
                          </m:r>
                          <m:r>
                            <m:rPr>
                              <m:sty m:val="p"/>
                            </m:rPr>
                            <a:rPr lang="en-GB" sz="1800" b="0" i="0">
                              <a:latin typeface="Cambria Math" panose="02040503050406030204" pitchFamily="18" charset="0"/>
                              <a:ea typeface="Cambria Math" panose="02040503050406030204" pitchFamily="18" charset="0"/>
                            </a:rPr>
                            <m:t>sc</m:t>
                          </m:r>
                        </m:sub>
                      </m:sSub>
                      <m:r>
                        <a:rPr lang="en-GB" sz="1800" b="0" i="1" smtClean="0">
                          <a:latin typeface="Cambria Math" panose="02040503050406030204" pitchFamily="18" charset="0"/>
                          <a:ea typeface="Cambria Math" panose="02040503050406030204" pitchFamily="18" charset="0"/>
                        </a:rPr>
                        <m:t>=1.25</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23" name="TextBox 22"/>
              <p:cNvSpPr txBox="1">
                <a:spLocks noRot="1" noChangeAspect="1" noMove="1" noResize="1" noEditPoints="1" noAdjustHandles="1" noChangeArrowheads="1" noChangeShapeType="1" noTextEdit="1"/>
              </p:cNvSpPr>
              <p:nvPr/>
            </p:nvSpPr>
            <p:spPr>
              <a:xfrm>
                <a:off x="5436096" y="3104528"/>
                <a:ext cx="1406091" cy="277064"/>
              </a:xfrm>
              <a:prstGeom prst="rect">
                <a:avLst/>
              </a:prstGeom>
              <a:blipFill>
                <a:blip r:embed="rId9"/>
                <a:stretch>
                  <a:fillRect l="-4348" r="-2174"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934244" y="3647612"/>
                <a:ext cx="1291316"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sz="1800" b="0" i="1" smtClean="0">
                          <a:latin typeface="Cambria Math" panose="02040503050406030204" pitchFamily="18" charset="0"/>
                          <a:ea typeface="Cambria Math" panose="02040503050406030204" pitchFamily="18" charset="0"/>
                        </a:rPr>
                        <m:t>𝐼</m:t>
                      </m:r>
                      <m:r>
                        <a:rPr lang="en-GB" sz="1800" b="0" i="1" smtClean="0">
                          <a:latin typeface="Cambria Math" panose="02040503050406030204" pitchFamily="18" charset="0"/>
                          <a:ea typeface="Cambria Math" panose="02040503050406030204" pitchFamily="18" charset="0"/>
                        </a:rPr>
                        <m:t>=11100 </m:t>
                      </m:r>
                      <m:r>
                        <m:rPr>
                          <m:sty m:val="p"/>
                        </m:rPr>
                        <a:rPr lang="en-GB" sz="1800" b="0" i="0" smtClean="0">
                          <a:latin typeface="Cambria Math" panose="02040503050406030204" pitchFamily="18" charset="0"/>
                          <a:ea typeface="Cambria Math" panose="02040503050406030204" pitchFamily="18" charset="0"/>
                        </a:rPr>
                        <m:t>A</m:t>
                      </m:r>
                    </m:oMath>
                  </m:oMathPara>
                </a14:m>
                <a:endParaRPr lang="en-GB" sz="1800" b="0" dirty="0"/>
              </a:p>
            </p:txBody>
          </p:sp>
        </mc:Choice>
        <mc:Fallback xmlns="">
          <p:sp>
            <p:nvSpPr>
              <p:cNvPr id="24" name="TextBox 23"/>
              <p:cNvSpPr txBox="1">
                <a:spLocks noRot="1" noChangeAspect="1" noMove="1" noResize="1" noEditPoints="1" noAdjustHandles="1" noChangeArrowheads="1" noChangeShapeType="1" noTextEdit="1"/>
              </p:cNvSpPr>
              <p:nvPr/>
            </p:nvSpPr>
            <p:spPr>
              <a:xfrm>
                <a:off x="934244" y="3647612"/>
                <a:ext cx="1291316" cy="276999"/>
              </a:xfrm>
              <a:prstGeom prst="rect">
                <a:avLst/>
              </a:prstGeom>
              <a:blipFill>
                <a:blip r:embed="rId10"/>
                <a:stretch>
                  <a:fillRect l="-6132" r="-1415" b="-8696"/>
                </a:stretch>
              </a:blipFill>
            </p:spPr>
            <p:txBody>
              <a:bodyPr/>
              <a:lstStyle/>
              <a:p>
                <a:r>
                  <a:rPr lang="en-GB">
                    <a:noFill/>
                  </a:rPr>
                  <a:t> </a:t>
                </a:r>
              </a:p>
            </p:txBody>
          </p:sp>
        </mc:Fallback>
      </mc:AlternateContent>
      <p:sp>
        <p:nvSpPr>
          <p:cNvPr id="4" name="Curved Left Arrow 3"/>
          <p:cNvSpPr/>
          <p:nvPr/>
        </p:nvSpPr>
        <p:spPr bwMode="auto">
          <a:xfrm>
            <a:off x="5473452" y="4289059"/>
            <a:ext cx="703046" cy="2096677"/>
          </a:xfrm>
          <a:prstGeom prst="curved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 name="Rectangle 6"/>
          <p:cNvSpPr>
            <a:spLocks noChangeArrowheads="1"/>
          </p:cNvSpPr>
          <p:nvPr/>
        </p:nvSpPr>
        <p:spPr bwMode="auto">
          <a:xfrm>
            <a:off x="6373906" y="5098209"/>
            <a:ext cx="790858"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b="0" i="0" dirty="0" smtClean="0">
                <a:latin typeface="Tahoma" charset="0"/>
                <a:ea typeface="ＭＳ Ｐゴシック" charset="0"/>
              </a:rPr>
              <a:t>×3.7</a:t>
            </a:r>
            <a:endParaRPr lang="en-US" sz="2000" b="0" i="0" dirty="0">
              <a:latin typeface="Tahoma" charset="0"/>
              <a:ea typeface="ＭＳ Ｐゴシック" charset="0"/>
            </a:endParaRPr>
          </a:p>
        </p:txBody>
      </p:sp>
    </p:spTree>
    <p:extLst>
      <p:ext uri="{BB962C8B-B14F-4D97-AF65-F5344CB8AC3E}">
        <p14:creationId xmlns:p14="http://schemas.microsoft.com/office/powerpoint/2010/main" val="162387758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Here are the field and flux lines as computed in 2D with our OPERA model, for a central field of 13 T</a:t>
            </a:r>
            <a:endParaRPr lang="en-US" sz="2800" b="0" i="0" kern="0" dirty="0" smtClean="0">
              <a:solidFill>
                <a:srgbClr val="0000FF"/>
              </a:solidFill>
              <a:latin typeface="Calibri Light" panose="020F0302020204030204" pitchFamily="34" charset="0"/>
            </a:endParaRPr>
          </a:p>
        </p:txBody>
      </p:sp>
      <p:pic>
        <p:nvPicPr>
          <p:cNvPr id="3" name="Picture 2"/>
          <p:cNvPicPr>
            <a:picLocks noChangeAspect="1"/>
          </p:cNvPicPr>
          <p:nvPr/>
        </p:nvPicPr>
        <p:blipFill rotWithShape="1">
          <a:blip r:embed="rId3"/>
          <a:srcRect r="53455" b="7238"/>
          <a:stretch/>
        </p:blipFill>
        <p:spPr>
          <a:xfrm>
            <a:off x="1177542" y="1124744"/>
            <a:ext cx="6788916" cy="4842324"/>
          </a:xfrm>
          <a:prstGeom prst="rect">
            <a:avLst/>
          </a:prstGeom>
        </p:spPr>
      </p:pic>
      <p:grpSp>
        <p:nvGrpSpPr>
          <p:cNvPr id="11" name="Group 10"/>
          <p:cNvGrpSpPr/>
          <p:nvPr/>
        </p:nvGrpSpPr>
        <p:grpSpPr>
          <a:xfrm>
            <a:off x="1374035" y="6203729"/>
            <a:ext cx="6327066" cy="465631"/>
            <a:chOff x="1374035" y="4970589"/>
            <a:chExt cx="6327066" cy="465631"/>
          </a:xfrm>
        </p:grpSpPr>
        <p:pic>
          <p:nvPicPr>
            <p:cNvPr id="12" name="Picture 11"/>
            <p:cNvPicPr>
              <a:picLocks noChangeAspect="1"/>
            </p:cNvPicPr>
            <p:nvPr/>
          </p:nvPicPr>
          <p:blipFill rotWithShape="1">
            <a:blip r:embed="rId4"/>
            <a:srcRect l="3139" t="92608" r="22690" b="639"/>
            <a:stretch/>
          </p:blipFill>
          <p:spPr>
            <a:xfrm>
              <a:off x="1859461" y="5207000"/>
              <a:ext cx="5425079" cy="229220"/>
            </a:xfrm>
            <a:prstGeom prst="rect">
              <a:avLst/>
            </a:prstGeom>
          </p:spPr>
        </p:pic>
        <p:sp>
          <p:nvSpPr>
            <p:cNvPr id="13" name="TextBox 12"/>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a:t>
              </a:r>
              <a:endParaRPr lang="en-GB" sz="1200" b="0" i="0" dirty="0">
                <a:latin typeface="Calibri" panose="020F0502020204030204" pitchFamily="34" charset="0"/>
                <a:cs typeface="Courier New" panose="02070309020205020404" pitchFamily="49" charset="0"/>
              </a:endParaRPr>
            </a:p>
          </p:txBody>
        </p:sp>
        <p:sp>
          <p:nvSpPr>
            <p:cNvPr id="14" name="TextBox 13"/>
            <p:cNvSpPr txBox="1"/>
            <p:nvPr/>
          </p:nvSpPr>
          <p:spPr>
            <a:xfrm>
              <a:off x="4029218"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8 T</a:t>
              </a:r>
              <a:endParaRPr lang="en-GB" sz="1200" b="0" i="0" dirty="0">
                <a:latin typeface="Calibri" panose="020F0502020204030204" pitchFamily="34" charset="0"/>
                <a:cs typeface="Courier New" panose="02070309020205020404" pitchFamily="49" charset="0"/>
              </a:endParaRPr>
            </a:p>
          </p:txBody>
        </p:sp>
        <p:sp>
          <p:nvSpPr>
            <p:cNvPr id="15" name="TextBox 14"/>
            <p:cNvSpPr txBox="1"/>
            <p:nvPr/>
          </p:nvSpPr>
          <p:spPr>
            <a:xfrm>
              <a:off x="6693101"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16 T</a:t>
              </a:r>
              <a:endParaRPr lang="en-GB" sz="1200" b="0" i="0" dirty="0">
                <a:latin typeface="Calibri" panose="020F0502020204030204" pitchFamily="34" charset="0"/>
                <a:cs typeface="Courier New" panose="02070309020205020404" pitchFamily="49" charset="0"/>
              </a:endParaRPr>
            </a:p>
          </p:txBody>
        </p:sp>
      </p:grpSp>
    </p:spTree>
    <p:extLst>
      <p:ext uri="{BB962C8B-B14F-4D97-AF65-F5344CB8AC3E}">
        <p14:creationId xmlns:p14="http://schemas.microsoft.com/office/powerpoint/2010/main" val="13932073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Considering the symmetries, only one quarter of the dipole can be modeled; here we plot in particular the field in the coils</a:t>
            </a:r>
            <a:endParaRPr lang="en-US" sz="2800" b="0" i="0" kern="0" dirty="0" smtClean="0">
              <a:solidFill>
                <a:srgbClr val="0000FF"/>
              </a:solidFill>
              <a:latin typeface="Calibri Light" panose="020F0302020204030204" pitchFamily="34" charset="0"/>
            </a:endParaRPr>
          </a:p>
        </p:txBody>
      </p:sp>
      <p:grpSp>
        <p:nvGrpSpPr>
          <p:cNvPr id="4" name="Group 3"/>
          <p:cNvGrpSpPr/>
          <p:nvPr/>
        </p:nvGrpSpPr>
        <p:grpSpPr>
          <a:xfrm>
            <a:off x="467544" y="1412776"/>
            <a:ext cx="5274586" cy="4554292"/>
            <a:chOff x="467544" y="1628800"/>
            <a:chExt cx="5274586" cy="4554292"/>
          </a:xfrm>
        </p:grpSpPr>
        <p:pic>
          <p:nvPicPr>
            <p:cNvPr id="3" name="Picture 2"/>
            <p:cNvPicPr>
              <a:picLocks noChangeAspect="1"/>
            </p:cNvPicPr>
            <p:nvPr/>
          </p:nvPicPr>
          <p:blipFill rotWithShape="1">
            <a:blip r:embed="rId3"/>
            <a:srcRect l="5075" r="60861" b="12755"/>
            <a:stretch/>
          </p:blipFill>
          <p:spPr>
            <a:xfrm>
              <a:off x="467544" y="1628800"/>
              <a:ext cx="4968552" cy="4554292"/>
            </a:xfrm>
            <a:prstGeom prst="rect">
              <a:avLst/>
            </a:prstGeom>
          </p:spPr>
        </p:pic>
        <p:pic>
          <p:nvPicPr>
            <p:cNvPr id="5" name="Picture 4"/>
            <p:cNvPicPr>
              <a:picLocks noChangeAspect="1"/>
            </p:cNvPicPr>
            <p:nvPr/>
          </p:nvPicPr>
          <p:blipFill rotWithShape="1">
            <a:blip r:embed="rId3"/>
            <a:srcRect l="80853" t="86564" r="14951" b="10337"/>
            <a:stretch/>
          </p:blipFill>
          <p:spPr>
            <a:xfrm>
              <a:off x="5130062" y="6021288"/>
              <a:ext cx="612068" cy="161804"/>
            </a:xfrm>
            <a:prstGeom prst="rect">
              <a:avLst/>
            </a:prstGeom>
          </p:spPr>
        </p:pic>
      </p:grpSp>
      <p:grpSp>
        <p:nvGrpSpPr>
          <p:cNvPr id="7" name="Group 6"/>
          <p:cNvGrpSpPr/>
          <p:nvPr/>
        </p:nvGrpSpPr>
        <p:grpSpPr>
          <a:xfrm>
            <a:off x="-211713" y="6190169"/>
            <a:ext cx="6327066" cy="465631"/>
            <a:chOff x="1374035" y="4970589"/>
            <a:chExt cx="6327066" cy="465631"/>
          </a:xfrm>
        </p:grpSpPr>
        <p:pic>
          <p:nvPicPr>
            <p:cNvPr id="8" name="Picture 7"/>
            <p:cNvPicPr>
              <a:picLocks noChangeAspect="1"/>
            </p:cNvPicPr>
            <p:nvPr/>
          </p:nvPicPr>
          <p:blipFill rotWithShape="1">
            <a:blip r:embed="rId4"/>
            <a:srcRect l="3139" t="92608" r="22690" b="639"/>
            <a:stretch/>
          </p:blipFill>
          <p:spPr>
            <a:xfrm>
              <a:off x="1859461" y="5207000"/>
              <a:ext cx="5425079" cy="229220"/>
            </a:xfrm>
            <a:prstGeom prst="rect">
              <a:avLst/>
            </a:prstGeom>
          </p:spPr>
        </p:pic>
        <p:sp>
          <p:nvSpPr>
            <p:cNvPr id="9" name="TextBox 8"/>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a:t>
              </a:r>
              <a:endParaRPr lang="en-GB" sz="1200" b="0" i="0" dirty="0">
                <a:latin typeface="Calibri" panose="020F0502020204030204" pitchFamily="34" charset="0"/>
                <a:cs typeface="Courier New" panose="02070309020205020404" pitchFamily="49" charset="0"/>
              </a:endParaRPr>
            </a:p>
          </p:txBody>
        </p:sp>
        <p:sp>
          <p:nvSpPr>
            <p:cNvPr id="10" name="TextBox 9"/>
            <p:cNvSpPr txBox="1"/>
            <p:nvPr/>
          </p:nvSpPr>
          <p:spPr>
            <a:xfrm>
              <a:off x="4029218"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8 T</a:t>
              </a:r>
              <a:endParaRPr lang="en-GB" sz="1200" b="0" i="0" dirty="0">
                <a:latin typeface="Calibri" panose="020F0502020204030204" pitchFamily="34" charset="0"/>
                <a:cs typeface="Courier New" panose="02070309020205020404" pitchFamily="49" charset="0"/>
              </a:endParaRPr>
            </a:p>
          </p:txBody>
        </p:sp>
        <p:sp>
          <p:nvSpPr>
            <p:cNvPr id="11" name="TextBox 10"/>
            <p:cNvSpPr txBox="1"/>
            <p:nvPr/>
          </p:nvSpPr>
          <p:spPr>
            <a:xfrm>
              <a:off x="6693101"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16 T</a:t>
              </a:r>
              <a:endParaRPr lang="en-GB" sz="1200" b="0" i="0" dirty="0">
                <a:latin typeface="Calibri" panose="020F0502020204030204" pitchFamily="34" charset="0"/>
                <a:cs typeface="Courier New" panose="02070309020205020404" pitchFamily="49" charset="0"/>
              </a:endParaRPr>
            </a:p>
          </p:txBody>
        </p:sp>
      </p:grpSp>
      <p:sp>
        <p:nvSpPr>
          <p:cNvPr id="12" name="Rectangle 6"/>
          <p:cNvSpPr>
            <a:spLocks noChangeArrowheads="1"/>
          </p:cNvSpPr>
          <p:nvPr/>
        </p:nvSpPr>
        <p:spPr bwMode="auto">
          <a:xfrm>
            <a:off x="6372200" y="1988840"/>
            <a:ext cx="1771511"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i="0" dirty="0" err="1" smtClean="0">
                <a:latin typeface="Calibri Light" panose="020F0302020204030204" pitchFamily="34" charset="0"/>
                <a:ea typeface="ＭＳ Ｐゴシック" charset="0"/>
              </a:rPr>
              <a:t>B</a:t>
            </a:r>
            <a:r>
              <a:rPr lang="en-US" sz="2000" i="0" baseline="-25000" dirty="0" err="1" smtClean="0">
                <a:latin typeface="Calibri Light" panose="020F0302020204030204" pitchFamily="34" charset="0"/>
                <a:ea typeface="ＭＳ Ｐゴシック" charset="0"/>
              </a:rPr>
              <a:t>center</a:t>
            </a:r>
            <a:r>
              <a:rPr lang="en-US" sz="2000" i="0" dirty="0" smtClean="0">
                <a:latin typeface="Calibri Light" panose="020F0302020204030204" pitchFamily="34" charset="0"/>
                <a:ea typeface="ＭＳ Ｐゴシック" charset="0"/>
              </a:rPr>
              <a:t> = 13.00 T</a:t>
            </a:r>
            <a:endParaRPr lang="en-US" sz="2000" i="0" dirty="0">
              <a:latin typeface="Calibri Light" panose="020F0302020204030204" pitchFamily="34" charset="0"/>
              <a:ea typeface="ＭＳ Ｐゴシック" charset="0"/>
            </a:endParaRPr>
          </a:p>
        </p:txBody>
      </p:sp>
      <p:sp>
        <p:nvSpPr>
          <p:cNvPr id="13" name="Rectangle 6"/>
          <p:cNvSpPr>
            <a:spLocks noChangeArrowheads="1"/>
          </p:cNvSpPr>
          <p:nvPr/>
        </p:nvSpPr>
        <p:spPr bwMode="auto">
          <a:xfrm>
            <a:off x="6372200" y="2492896"/>
            <a:ext cx="1657826"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i="0" dirty="0" err="1" smtClean="0">
                <a:latin typeface="Calibri Light" panose="020F0302020204030204" pitchFamily="34" charset="0"/>
                <a:ea typeface="ＭＳ Ｐゴシック" charset="0"/>
              </a:rPr>
              <a:t>B</a:t>
            </a:r>
            <a:r>
              <a:rPr lang="en-US" sz="2000" i="0" baseline="-25000" dirty="0" err="1" smtClean="0">
                <a:latin typeface="Calibri Light" panose="020F0302020204030204" pitchFamily="34" charset="0"/>
                <a:ea typeface="ＭＳ Ｐゴシック" charset="0"/>
              </a:rPr>
              <a:t>peak</a:t>
            </a:r>
            <a:r>
              <a:rPr lang="en-US" sz="2000" i="0" dirty="0" smtClean="0">
                <a:latin typeface="Calibri Light" panose="020F0302020204030204" pitchFamily="34" charset="0"/>
                <a:ea typeface="ＭＳ Ｐゴシック" charset="0"/>
              </a:rPr>
              <a:t> = 13.31 T</a:t>
            </a:r>
          </a:p>
        </p:txBody>
      </p:sp>
      <p:sp>
        <p:nvSpPr>
          <p:cNvPr id="14" name="Rectangle 6"/>
          <p:cNvSpPr>
            <a:spLocks noChangeArrowheads="1"/>
          </p:cNvSpPr>
          <p:nvPr/>
        </p:nvSpPr>
        <p:spPr bwMode="auto">
          <a:xfrm>
            <a:off x="6399807" y="3212976"/>
            <a:ext cx="1633781"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i="0" dirty="0" err="1" smtClean="0">
                <a:latin typeface="Calibri Light" panose="020F0302020204030204" pitchFamily="34" charset="0"/>
                <a:ea typeface="ＭＳ Ｐゴシック" charset="0"/>
              </a:rPr>
              <a:t>I</a:t>
            </a:r>
            <a:r>
              <a:rPr lang="en-US" sz="2000" i="0" baseline="-25000" dirty="0" err="1" smtClean="0">
                <a:latin typeface="Calibri Light" panose="020F0302020204030204" pitchFamily="34" charset="0"/>
                <a:ea typeface="ＭＳ Ｐゴシック" charset="0"/>
              </a:rPr>
              <a:t>nom</a:t>
            </a:r>
            <a:r>
              <a:rPr lang="en-US" sz="2000" i="0" dirty="0" smtClean="0">
                <a:latin typeface="Calibri Light" panose="020F0302020204030204" pitchFamily="34" charset="0"/>
                <a:ea typeface="ＭＳ Ｐゴシック" charset="0"/>
              </a:rPr>
              <a:t> = 11100 A</a:t>
            </a:r>
          </a:p>
        </p:txBody>
      </p:sp>
    </p:spTree>
    <p:extLst>
      <p:ext uri="{BB962C8B-B14F-4D97-AF65-F5344CB8AC3E}">
        <p14:creationId xmlns:p14="http://schemas.microsoft.com/office/powerpoint/2010/main" val="373877614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This is the “load line” of FRESCA2 using our 2D model</a:t>
            </a:r>
            <a:endParaRPr lang="en-US" sz="2800" b="0" i="0" kern="0" dirty="0" smtClean="0">
              <a:solidFill>
                <a:srgbClr val="0000FF"/>
              </a:solidFill>
              <a:latin typeface="Calibri Light" panose="020F0302020204030204" pitchFamily="34" charset="0"/>
            </a:endParaRPr>
          </a:p>
        </p:txBody>
      </p:sp>
      <p:pic>
        <p:nvPicPr>
          <p:cNvPr id="4" name="Picture 3"/>
          <p:cNvPicPr>
            <a:picLocks noChangeAspect="1"/>
          </p:cNvPicPr>
          <p:nvPr/>
        </p:nvPicPr>
        <p:blipFill>
          <a:blip r:embed="rId3"/>
          <a:stretch>
            <a:fillRect/>
          </a:stretch>
        </p:blipFill>
        <p:spPr>
          <a:xfrm>
            <a:off x="957581" y="1193815"/>
            <a:ext cx="7228838" cy="5070857"/>
          </a:xfrm>
          <a:prstGeom prst="rect">
            <a:avLst/>
          </a:prstGeom>
        </p:spPr>
      </p:pic>
    </p:spTree>
    <p:extLst>
      <p:ext uri="{BB962C8B-B14F-4D97-AF65-F5344CB8AC3E}">
        <p14:creationId xmlns:p14="http://schemas.microsoft.com/office/powerpoint/2010/main" val="243948290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51520" y="1484784"/>
            <a:ext cx="6552728" cy="4596582"/>
            <a:chOff x="395536" y="1193815"/>
            <a:chExt cx="7228838" cy="5070857"/>
          </a:xfrm>
        </p:grpSpPr>
        <p:pic>
          <p:nvPicPr>
            <p:cNvPr id="5" name="Picture 4"/>
            <p:cNvPicPr>
              <a:picLocks noChangeAspect="1"/>
            </p:cNvPicPr>
            <p:nvPr/>
          </p:nvPicPr>
          <p:blipFill>
            <a:blip r:embed="rId3"/>
            <a:stretch>
              <a:fillRect/>
            </a:stretch>
          </p:blipFill>
          <p:spPr>
            <a:xfrm>
              <a:off x="395536" y="1193815"/>
              <a:ext cx="7228838" cy="5070857"/>
            </a:xfrm>
            <a:prstGeom prst="rect">
              <a:avLst/>
            </a:prstGeom>
          </p:spPr>
        </p:pic>
        <p:cxnSp>
          <p:nvCxnSpPr>
            <p:cNvPr id="8" name="Straight Connector 7"/>
            <p:cNvCxnSpPr/>
            <p:nvPr/>
          </p:nvCxnSpPr>
          <p:spPr bwMode="auto">
            <a:xfrm flipH="1">
              <a:off x="4730035" y="3462000"/>
              <a:ext cx="399028" cy="0"/>
            </a:xfrm>
            <a:prstGeom prst="line">
              <a:avLst/>
            </a:prstGeom>
            <a:solidFill>
              <a:schemeClr val="accent1"/>
            </a:solidFill>
            <a:ln w="28575" cap="flat" cmpd="sng" algn="ctr">
              <a:solidFill>
                <a:srgbClr val="F6860A"/>
              </a:solidFill>
              <a:prstDash val="solid"/>
              <a:round/>
              <a:headEnd type="none" w="med" len="med"/>
              <a:tailEnd type="none" w="med" len="med"/>
            </a:ln>
            <a:effectLst/>
          </p:spPr>
        </p:cxnSp>
        <p:cxnSp>
          <p:nvCxnSpPr>
            <p:cNvPr id="11" name="Straight Connector 10"/>
            <p:cNvCxnSpPr/>
            <p:nvPr/>
          </p:nvCxnSpPr>
          <p:spPr bwMode="auto">
            <a:xfrm flipH="1">
              <a:off x="5868144" y="2768863"/>
              <a:ext cx="500246" cy="0"/>
            </a:xfrm>
            <a:prstGeom prst="line">
              <a:avLst/>
            </a:prstGeom>
            <a:solidFill>
              <a:schemeClr val="accent1"/>
            </a:solidFill>
            <a:ln w="28575" cap="flat" cmpd="sng" algn="ctr">
              <a:solidFill>
                <a:srgbClr val="F6860A"/>
              </a:solidFill>
              <a:prstDash val="solid"/>
              <a:round/>
              <a:headEnd type="none" w="med" len="med"/>
              <a:tailEnd type="none" w="med" len="med"/>
            </a:ln>
            <a:effectLst/>
          </p:spPr>
        </p:cxnSp>
      </p:gr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And this is a zoom of it, to show the “short sample” values</a:t>
            </a:r>
            <a:endParaRPr lang="en-US" sz="2800" b="0" i="0" kern="0" dirty="0" smtClean="0">
              <a:solidFill>
                <a:srgbClr val="0000FF"/>
              </a:solidFill>
              <a:latin typeface="Calibri Light" panose="020F0302020204030204" pitchFamily="34" charset="0"/>
            </a:endParaRPr>
          </a:p>
        </p:txBody>
      </p:sp>
      <p:sp>
        <p:nvSpPr>
          <p:cNvPr id="12" name="Rectangle 6"/>
          <p:cNvSpPr>
            <a:spLocks noChangeArrowheads="1"/>
          </p:cNvSpPr>
          <p:nvPr/>
        </p:nvSpPr>
        <p:spPr bwMode="auto">
          <a:xfrm>
            <a:off x="6910696" y="1772816"/>
            <a:ext cx="2233304" cy="3477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i="0" dirty="0" err="1" smtClean="0">
                <a:latin typeface="Calibri Light" panose="020F0302020204030204" pitchFamily="34" charset="0"/>
                <a:ea typeface="ＭＳ Ｐゴシック" charset="0"/>
              </a:rPr>
              <a:t>I</a:t>
            </a:r>
            <a:r>
              <a:rPr lang="en-US" sz="2000" i="0" baseline="-25000" dirty="0" err="1" smtClean="0">
                <a:latin typeface="Calibri Light" panose="020F0302020204030204" pitchFamily="34" charset="0"/>
                <a:ea typeface="ＭＳ Ｐゴシック" charset="0"/>
              </a:rPr>
              <a:t>nom</a:t>
            </a:r>
            <a:r>
              <a:rPr lang="en-US" sz="2000" i="0" dirty="0" smtClean="0">
                <a:latin typeface="Calibri Light" panose="020F0302020204030204" pitchFamily="34" charset="0"/>
                <a:ea typeface="ＭＳ Ｐゴシック" charset="0"/>
              </a:rPr>
              <a:t> = 11100 A</a:t>
            </a:r>
          </a:p>
          <a:p>
            <a:r>
              <a:rPr lang="en-US" sz="2000" i="0" dirty="0" smtClean="0">
                <a:latin typeface="Calibri Light" panose="020F0302020204030204" pitchFamily="34" charset="0"/>
                <a:ea typeface="ＭＳ Ｐゴシック" charset="0"/>
              </a:rPr>
              <a:t>(13 T)</a:t>
            </a:r>
          </a:p>
          <a:p>
            <a:endParaRPr lang="en-US" sz="2000" i="0" dirty="0" smtClean="0">
              <a:latin typeface="Calibri Light" panose="020F0302020204030204" pitchFamily="34" charset="0"/>
              <a:ea typeface="ＭＳ Ｐゴシック" charset="0"/>
            </a:endParaRPr>
          </a:p>
          <a:p>
            <a:r>
              <a:rPr lang="en-US" sz="2000" i="0" dirty="0" err="1" smtClean="0">
                <a:latin typeface="Calibri Light" panose="020F0302020204030204" pitchFamily="34" charset="0"/>
                <a:ea typeface="ＭＳ Ｐゴシック" charset="0"/>
              </a:rPr>
              <a:t>I</a:t>
            </a:r>
            <a:r>
              <a:rPr lang="en-US" sz="2000" i="0" baseline="-25000" dirty="0" err="1" smtClean="0">
                <a:latin typeface="Calibri Light" panose="020F0302020204030204" pitchFamily="34" charset="0"/>
                <a:ea typeface="ＭＳ Ｐゴシック" charset="0"/>
              </a:rPr>
              <a:t>ss</a:t>
            </a:r>
            <a:r>
              <a:rPr lang="en-US" sz="2000" i="0" baseline="-25000" dirty="0" smtClean="0">
                <a:latin typeface="Calibri Light" panose="020F0302020204030204" pitchFamily="34" charset="0"/>
                <a:ea typeface="ＭＳ Ｐゴシック" charset="0"/>
              </a:rPr>
              <a:t>, 4.2 K</a:t>
            </a:r>
            <a:r>
              <a:rPr lang="en-US" sz="2000" i="0" dirty="0" smtClean="0">
                <a:latin typeface="Calibri Light" panose="020F0302020204030204" pitchFamily="34" charset="0"/>
                <a:ea typeface="ＭＳ Ｐゴシック" charset="0"/>
              </a:rPr>
              <a:t> = 13410 A</a:t>
            </a:r>
          </a:p>
          <a:p>
            <a:r>
              <a:rPr lang="en-US" sz="2000" i="0" dirty="0" smtClean="0">
                <a:latin typeface="Calibri Light" panose="020F0302020204030204" pitchFamily="34" charset="0"/>
                <a:ea typeface="ＭＳ Ｐゴシック" charset="0"/>
              </a:rPr>
              <a:t>11100/13410 = 83%</a:t>
            </a:r>
          </a:p>
          <a:p>
            <a:r>
              <a:rPr lang="en-US" sz="2000" i="0" dirty="0" err="1" smtClean="0">
                <a:latin typeface="Calibri Light" panose="020F0302020204030204" pitchFamily="34" charset="0"/>
                <a:ea typeface="ＭＳ Ｐゴシック" charset="0"/>
              </a:rPr>
              <a:t>B</a:t>
            </a:r>
            <a:r>
              <a:rPr lang="en-US" sz="2000" i="0" baseline="-25000" dirty="0" err="1" smtClean="0">
                <a:latin typeface="Calibri Light" panose="020F0302020204030204" pitchFamily="34" charset="0"/>
                <a:ea typeface="ＭＳ Ｐゴシック" charset="0"/>
              </a:rPr>
              <a:t>ss</a:t>
            </a:r>
            <a:r>
              <a:rPr lang="en-US" sz="2000" i="0" baseline="-25000" dirty="0">
                <a:latin typeface="Calibri Light" panose="020F0302020204030204" pitchFamily="34" charset="0"/>
                <a:ea typeface="ＭＳ Ｐゴシック" charset="0"/>
              </a:rPr>
              <a:t>, 4.2 K</a:t>
            </a:r>
            <a:r>
              <a:rPr lang="en-US" sz="2000" i="0" dirty="0">
                <a:latin typeface="Calibri Light" panose="020F0302020204030204" pitchFamily="34" charset="0"/>
                <a:ea typeface="ＭＳ Ｐゴシック" charset="0"/>
              </a:rPr>
              <a:t> </a:t>
            </a:r>
            <a:r>
              <a:rPr lang="en-US" sz="2000" i="0" dirty="0" smtClean="0">
                <a:latin typeface="Calibri Light" panose="020F0302020204030204" pitchFamily="34" charset="0"/>
                <a:ea typeface="ＭＳ Ｐゴシック" charset="0"/>
              </a:rPr>
              <a:t>= 15.3 T</a:t>
            </a:r>
            <a:endParaRPr lang="en-US" sz="2000" i="0" dirty="0">
              <a:latin typeface="Calibri Light" panose="020F0302020204030204" pitchFamily="34" charset="0"/>
              <a:ea typeface="ＭＳ Ｐゴシック" charset="0"/>
            </a:endParaRPr>
          </a:p>
          <a:p>
            <a:endParaRPr lang="en-US" sz="2000" i="0" dirty="0" smtClean="0">
              <a:latin typeface="Calibri Light" panose="020F0302020204030204" pitchFamily="34" charset="0"/>
              <a:ea typeface="ＭＳ Ｐゴシック" charset="0"/>
            </a:endParaRPr>
          </a:p>
          <a:p>
            <a:r>
              <a:rPr lang="en-US" sz="2000" i="0" dirty="0" err="1" smtClean="0">
                <a:latin typeface="Calibri Light" panose="020F0302020204030204" pitchFamily="34" charset="0"/>
                <a:ea typeface="ＭＳ Ｐゴシック" charset="0"/>
              </a:rPr>
              <a:t>I</a:t>
            </a:r>
            <a:r>
              <a:rPr lang="en-US" sz="2000" i="0" baseline="-25000" dirty="0" err="1" smtClean="0">
                <a:latin typeface="Calibri Light" panose="020F0302020204030204" pitchFamily="34" charset="0"/>
                <a:ea typeface="ＭＳ Ｐゴシック" charset="0"/>
              </a:rPr>
              <a:t>ss</a:t>
            </a:r>
            <a:r>
              <a:rPr lang="en-US" sz="2000" i="0" baseline="-25000" dirty="0">
                <a:latin typeface="Calibri Light" panose="020F0302020204030204" pitchFamily="34" charset="0"/>
                <a:ea typeface="ＭＳ Ｐゴシック" charset="0"/>
              </a:rPr>
              <a:t>, </a:t>
            </a:r>
            <a:r>
              <a:rPr lang="en-US" sz="2000" i="0" baseline="-25000" dirty="0" smtClean="0">
                <a:latin typeface="Calibri Light" panose="020F0302020204030204" pitchFamily="34" charset="0"/>
                <a:ea typeface="ＭＳ Ｐゴシック" charset="0"/>
              </a:rPr>
              <a:t>1.9 </a:t>
            </a:r>
            <a:r>
              <a:rPr lang="en-US" sz="2000" i="0" baseline="-25000" dirty="0">
                <a:latin typeface="Calibri Light" panose="020F0302020204030204" pitchFamily="34" charset="0"/>
                <a:ea typeface="ＭＳ Ｐゴシック" charset="0"/>
              </a:rPr>
              <a:t>K</a:t>
            </a:r>
            <a:r>
              <a:rPr lang="en-US" sz="2000" i="0" dirty="0">
                <a:latin typeface="Calibri Light" panose="020F0302020204030204" pitchFamily="34" charset="0"/>
                <a:ea typeface="ＭＳ Ｐゴシック" charset="0"/>
              </a:rPr>
              <a:t> = </a:t>
            </a:r>
            <a:r>
              <a:rPr lang="en-US" sz="2000" i="0" dirty="0" smtClean="0">
                <a:latin typeface="Calibri Light" panose="020F0302020204030204" pitchFamily="34" charset="0"/>
                <a:ea typeface="ＭＳ Ｐゴシック" charset="0"/>
              </a:rPr>
              <a:t>14630 </a:t>
            </a:r>
            <a:r>
              <a:rPr lang="en-US" sz="2000" i="0" dirty="0">
                <a:latin typeface="Calibri Light" panose="020F0302020204030204" pitchFamily="34" charset="0"/>
                <a:ea typeface="ＭＳ Ｐゴシック" charset="0"/>
              </a:rPr>
              <a:t>A</a:t>
            </a:r>
          </a:p>
          <a:p>
            <a:r>
              <a:rPr lang="en-US" sz="2000" i="0" dirty="0" smtClean="0">
                <a:latin typeface="Calibri Light" panose="020F0302020204030204" pitchFamily="34" charset="0"/>
                <a:ea typeface="ＭＳ Ｐゴシック" charset="0"/>
              </a:rPr>
              <a:t>11100/14630 </a:t>
            </a:r>
            <a:r>
              <a:rPr lang="en-US" sz="2000" i="0" dirty="0">
                <a:latin typeface="Calibri Light" panose="020F0302020204030204" pitchFamily="34" charset="0"/>
                <a:ea typeface="ＭＳ Ｐゴシック" charset="0"/>
              </a:rPr>
              <a:t>= </a:t>
            </a:r>
            <a:r>
              <a:rPr lang="en-US" sz="2000" i="0" dirty="0" smtClean="0">
                <a:latin typeface="Calibri Light" panose="020F0302020204030204" pitchFamily="34" charset="0"/>
                <a:ea typeface="ＭＳ Ｐゴシック" charset="0"/>
              </a:rPr>
              <a:t>76%</a:t>
            </a:r>
            <a:endParaRPr lang="en-US" sz="2000" i="0" dirty="0">
              <a:latin typeface="Calibri Light" panose="020F0302020204030204" pitchFamily="34" charset="0"/>
              <a:ea typeface="ＭＳ Ｐゴシック" charset="0"/>
            </a:endParaRPr>
          </a:p>
          <a:p>
            <a:r>
              <a:rPr lang="en-US" sz="2000" i="0" dirty="0" err="1">
                <a:latin typeface="Calibri Light" panose="020F0302020204030204" pitchFamily="34" charset="0"/>
                <a:ea typeface="ＭＳ Ｐゴシック" charset="0"/>
              </a:rPr>
              <a:t>B</a:t>
            </a:r>
            <a:r>
              <a:rPr lang="en-US" sz="2000" i="0" baseline="-25000" dirty="0" err="1">
                <a:latin typeface="Calibri Light" panose="020F0302020204030204" pitchFamily="34" charset="0"/>
                <a:ea typeface="ＭＳ Ｐゴシック" charset="0"/>
              </a:rPr>
              <a:t>ss</a:t>
            </a:r>
            <a:r>
              <a:rPr lang="en-US" sz="2000" i="0" baseline="-25000" dirty="0">
                <a:latin typeface="Calibri Light" panose="020F0302020204030204" pitchFamily="34" charset="0"/>
                <a:ea typeface="ＭＳ Ｐゴシック" charset="0"/>
              </a:rPr>
              <a:t>, </a:t>
            </a:r>
            <a:r>
              <a:rPr lang="en-US" sz="2000" i="0" baseline="-25000" dirty="0" smtClean="0">
                <a:latin typeface="Calibri Light" panose="020F0302020204030204" pitchFamily="34" charset="0"/>
                <a:ea typeface="ＭＳ Ｐゴシック" charset="0"/>
              </a:rPr>
              <a:t>1.9 </a:t>
            </a:r>
            <a:r>
              <a:rPr lang="en-US" sz="2000" i="0" baseline="-25000" dirty="0">
                <a:latin typeface="Calibri Light" panose="020F0302020204030204" pitchFamily="34" charset="0"/>
                <a:ea typeface="ＭＳ Ｐゴシック" charset="0"/>
              </a:rPr>
              <a:t>K</a:t>
            </a:r>
            <a:r>
              <a:rPr lang="en-US" sz="2000" i="0" dirty="0">
                <a:latin typeface="Calibri Light" panose="020F0302020204030204" pitchFamily="34" charset="0"/>
                <a:ea typeface="ＭＳ Ｐゴシック" charset="0"/>
              </a:rPr>
              <a:t> = </a:t>
            </a:r>
            <a:r>
              <a:rPr lang="en-US" sz="2000" i="0" dirty="0" smtClean="0">
                <a:latin typeface="Calibri Light" panose="020F0302020204030204" pitchFamily="34" charset="0"/>
                <a:ea typeface="ＭＳ Ｐゴシック" charset="0"/>
              </a:rPr>
              <a:t>16.5 </a:t>
            </a:r>
            <a:r>
              <a:rPr lang="en-US" sz="2000" i="0" dirty="0">
                <a:latin typeface="Calibri Light" panose="020F0302020204030204" pitchFamily="34" charset="0"/>
                <a:ea typeface="ＭＳ Ｐゴシック" charset="0"/>
              </a:rPr>
              <a:t>T</a:t>
            </a:r>
          </a:p>
          <a:p>
            <a:endParaRPr lang="en-US" sz="2000" i="0" dirty="0">
              <a:latin typeface="Calibri Light" panose="020F0302020204030204" pitchFamily="34" charset="0"/>
              <a:ea typeface="ＭＳ Ｐゴシック" charset="0"/>
            </a:endParaRPr>
          </a:p>
        </p:txBody>
      </p:sp>
    </p:spTree>
    <p:extLst>
      <p:ext uri="{BB962C8B-B14F-4D97-AF65-F5344CB8AC3E}">
        <p14:creationId xmlns:p14="http://schemas.microsoft.com/office/powerpoint/2010/main" val="387522742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The Lorentz forces can be quite impressive, as they scale as B</a:t>
            </a:r>
            <a:r>
              <a:rPr lang="en-US" sz="2800" i="0" kern="0" baseline="30000" dirty="0" smtClean="0">
                <a:solidFill>
                  <a:srgbClr val="0000FF"/>
                </a:solidFill>
                <a:latin typeface="Calibri Light" panose="020F0302020204030204" pitchFamily="34" charset="0"/>
              </a:rPr>
              <a:t>2</a:t>
            </a:r>
            <a:endParaRPr lang="en-US" sz="2800" b="0" i="0" kern="0" baseline="30000" dirty="0" smtClean="0">
              <a:solidFill>
                <a:srgbClr val="0000FF"/>
              </a:solidFill>
              <a:latin typeface="Calibri Light" panose="020F0302020204030204" pitchFamily="34" charset="0"/>
            </a:endParaRPr>
          </a:p>
        </p:txBody>
      </p:sp>
      <p:pic>
        <p:nvPicPr>
          <p:cNvPr id="3" name="Picture 2"/>
          <p:cNvPicPr>
            <a:picLocks noChangeAspect="1"/>
          </p:cNvPicPr>
          <p:nvPr/>
        </p:nvPicPr>
        <p:blipFill rotWithShape="1">
          <a:blip r:embed="rId3">
            <a:clrChange>
              <a:clrFrom>
                <a:srgbClr val="B2B2B2"/>
              </a:clrFrom>
              <a:clrTo>
                <a:srgbClr val="B2B2B2">
                  <a:alpha val="0"/>
                </a:srgbClr>
              </a:clrTo>
            </a:clrChange>
          </a:blip>
          <a:srcRect l="8531" t="1380" r="61355" b="14134"/>
          <a:stretch/>
        </p:blipFill>
        <p:spPr>
          <a:xfrm>
            <a:off x="1547664" y="1339018"/>
            <a:ext cx="4824536" cy="4844074"/>
          </a:xfrm>
          <a:prstGeom prst="rect">
            <a:avLst/>
          </a:prstGeom>
        </p:spPr>
      </p:pic>
      <p:cxnSp>
        <p:nvCxnSpPr>
          <p:cNvPr id="5" name="Straight Arrow Connector 4"/>
          <p:cNvCxnSpPr/>
          <p:nvPr/>
        </p:nvCxnSpPr>
        <p:spPr bwMode="auto">
          <a:xfrm flipH="1" flipV="1">
            <a:off x="2632792" y="5303688"/>
            <a:ext cx="763200" cy="655200"/>
          </a:xfrm>
          <a:prstGeom prst="straightConnector1">
            <a:avLst/>
          </a:prstGeom>
          <a:solidFill>
            <a:schemeClr val="accent1"/>
          </a:solidFill>
          <a:ln w="19050" cap="flat" cmpd="sng" algn="ctr">
            <a:solidFill>
              <a:srgbClr val="00B050"/>
            </a:solidFill>
            <a:prstDash val="solid"/>
            <a:round/>
            <a:headEnd type="triangle" w="med" len="lg"/>
            <a:tailEnd type="none" w="med" len="lg"/>
          </a:ln>
          <a:effectLst/>
        </p:spPr>
      </p:cxnSp>
      <p:cxnSp>
        <p:nvCxnSpPr>
          <p:cNvPr id="7" name="Straight Arrow Connector 6"/>
          <p:cNvCxnSpPr/>
          <p:nvPr/>
        </p:nvCxnSpPr>
        <p:spPr bwMode="auto">
          <a:xfrm flipH="1" flipV="1">
            <a:off x="2714312" y="5773896"/>
            <a:ext cx="594000" cy="100800"/>
          </a:xfrm>
          <a:prstGeom prst="straightConnector1">
            <a:avLst/>
          </a:prstGeom>
          <a:solidFill>
            <a:schemeClr val="accent1"/>
          </a:solidFill>
          <a:ln w="19050" cap="flat" cmpd="sng" algn="ctr">
            <a:solidFill>
              <a:srgbClr val="00B050"/>
            </a:solidFill>
            <a:prstDash val="solid"/>
            <a:round/>
            <a:headEnd type="triangle" w="med" len="lg"/>
            <a:tailEnd type="none" w="med" len="lg"/>
          </a:ln>
          <a:effectLst/>
        </p:spPr>
      </p:cxnSp>
      <p:sp>
        <p:nvSpPr>
          <p:cNvPr id="8" name="Rectangle 6"/>
          <p:cNvSpPr>
            <a:spLocks noChangeArrowheads="1"/>
          </p:cNvSpPr>
          <p:nvPr/>
        </p:nvSpPr>
        <p:spPr bwMode="auto">
          <a:xfrm>
            <a:off x="6884537" y="1238220"/>
            <a:ext cx="1853200" cy="40934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i="0" dirty="0" smtClean="0">
                <a:latin typeface="Calibri Light" panose="020F0302020204030204" pitchFamily="34" charset="0"/>
                <a:ea typeface="ＭＳ Ｐゴシック" charset="0"/>
              </a:rPr>
              <a:t>at 13 T</a:t>
            </a:r>
          </a:p>
          <a:p>
            <a:endParaRPr lang="en-US" sz="2000" i="0" dirty="0" smtClean="0">
              <a:latin typeface="Calibri Light" panose="020F0302020204030204" pitchFamily="34" charset="0"/>
              <a:ea typeface="ＭＳ Ｐゴシック" charset="0"/>
            </a:endParaRPr>
          </a:p>
          <a:p>
            <a:r>
              <a:rPr lang="en-US" sz="2000" i="0" dirty="0">
                <a:latin typeface="Calibri Light" panose="020F0302020204030204" pitchFamily="34" charset="0"/>
                <a:ea typeface="ＭＳ Ｐゴシック" charset="0"/>
              </a:rPr>
              <a:t>c</a:t>
            </a:r>
            <a:r>
              <a:rPr lang="en-US" sz="2000" i="0" dirty="0" smtClean="0">
                <a:latin typeface="Calibri Light" panose="020F0302020204030204" pitchFamily="34" charset="0"/>
                <a:ea typeface="ＭＳ Ｐゴシック" charset="0"/>
              </a:rPr>
              <a:t>oil 1</a:t>
            </a:r>
          </a:p>
          <a:p>
            <a:r>
              <a:rPr lang="en-US" sz="2000" i="0" dirty="0" err="1" smtClean="0">
                <a:latin typeface="Calibri Light" panose="020F0302020204030204" pitchFamily="34" charset="0"/>
                <a:ea typeface="ＭＳ Ｐゴシック" charset="0"/>
              </a:rPr>
              <a:t>F</a:t>
            </a:r>
            <a:r>
              <a:rPr lang="en-US" sz="2000" i="0" baseline="-25000" dirty="0" err="1" smtClean="0">
                <a:latin typeface="Calibri Light" panose="020F0302020204030204" pitchFamily="34" charset="0"/>
                <a:ea typeface="ＭＳ Ｐゴシック" charset="0"/>
              </a:rPr>
              <a:t>x</a:t>
            </a:r>
            <a:r>
              <a:rPr lang="en-US" sz="2000" i="0" dirty="0" smtClean="0">
                <a:latin typeface="Calibri Light" panose="020F0302020204030204" pitchFamily="34" charset="0"/>
                <a:ea typeface="ＭＳ Ｐゴシック" charset="0"/>
              </a:rPr>
              <a:t> = 3.33 MN/m</a:t>
            </a:r>
          </a:p>
          <a:p>
            <a:r>
              <a:rPr lang="en-US" sz="2000" i="0" dirty="0" err="1" smtClean="0">
                <a:latin typeface="Calibri Light" panose="020F0302020204030204" pitchFamily="34" charset="0"/>
                <a:ea typeface="ＭＳ Ｐゴシック" charset="0"/>
              </a:rPr>
              <a:t>F</a:t>
            </a:r>
            <a:r>
              <a:rPr lang="en-US" sz="2000" i="0" baseline="-25000" dirty="0" err="1" smtClean="0">
                <a:latin typeface="Calibri Light" panose="020F0302020204030204" pitchFamily="34" charset="0"/>
                <a:ea typeface="ＭＳ Ｐゴシック" charset="0"/>
              </a:rPr>
              <a:t>y</a:t>
            </a:r>
            <a:r>
              <a:rPr lang="en-US" sz="2000" i="0" dirty="0" smtClean="0">
                <a:latin typeface="Calibri Light" panose="020F0302020204030204" pitchFamily="34" charset="0"/>
                <a:ea typeface="ＭＳ Ｐゴシック" charset="0"/>
              </a:rPr>
              <a:t> </a:t>
            </a:r>
            <a:r>
              <a:rPr lang="en-US" sz="2000" i="0" dirty="0">
                <a:latin typeface="Calibri Light" panose="020F0302020204030204" pitchFamily="34" charset="0"/>
                <a:ea typeface="ＭＳ Ｐゴシック" charset="0"/>
              </a:rPr>
              <a:t>= </a:t>
            </a:r>
            <a:r>
              <a:rPr lang="en-US" sz="2000" i="0" dirty="0" smtClean="0">
                <a:latin typeface="Calibri Light" panose="020F0302020204030204" pitchFamily="34" charset="0"/>
                <a:ea typeface="ＭＳ Ｐゴシック" charset="0"/>
              </a:rPr>
              <a:t>-0.56 </a:t>
            </a:r>
            <a:r>
              <a:rPr lang="en-US" sz="2000" i="0" dirty="0">
                <a:latin typeface="Calibri Light" panose="020F0302020204030204" pitchFamily="34" charset="0"/>
                <a:ea typeface="ＭＳ Ｐゴシック" charset="0"/>
              </a:rPr>
              <a:t>MN/m</a:t>
            </a:r>
          </a:p>
          <a:p>
            <a:endParaRPr lang="en-US" sz="2000" i="0" dirty="0" smtClean="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coil 2</a:t>
            </a:r>
            <a:endParaRPr lang="en-US" sz="2000" i="0" dirty="0">
              <a:latin typeface="Calibri Light" panose="020F0302020204030204" pitchFamily="34" charset="0"/>
              <a:ea typeface="ＭＳ Ｐゴシック" charset="0"/>
            </a:endParaRPr>
          </a:p>
          <a:p>
            <a:r>
              <a:rPr lang="en-US" sz="2000" i="0" dirty="0" err="1">
                <a:latin typeface="Calibri Light" panose="020F0302020204030204" pitchFamily="34" charset="0"/>
                <a:ea typeface="ＭＳ Ｐゴシック" charset="0"/>
              </a:rPr>
              <a:t>F</a:t>
            </a:r>
            <a:r>
              <a:rPr lang="en-US" sz="2000" i="0" baseline="-25000" dirty="0" err="1">
                <a:latin typeface="Calibri Light" panose="020F0302020204030204" pitchFamily="34" charset="0"/>
                <a:ea typeface="ＭＳ Ｐゴシック" charset="0"/>
              </a:rPr>
              <a:t>x</a:t>
            </a:r>
            <a:r>
              <a:rPr lang="en-US" sz="2000" i="0" dirty="0">
                <a:latin typeface="Calibri Light" panose="020F0302020204030204" pitchFamily="34" charset="0"/>
                <a:ea typeface="ＭＳ Ｐゴシック" charset="0"/>
              </a:rPr>
              <a:t> = </a:t>
            </a:r>
            <a:r>
              <a:rPr lang="en-US" sz="2000" i="0" dirty="0" smtClean="0">
                <a:latin typeface="Calibri Light" panose="020F0302020204030204" pitchFamily="34" charset="0"/>
                <a:ea typeface="ＭＳ Ｐゴシック" charset="0"/>
              </a:rPr>
              <a:t>4.23 </a:t>
            </a:r>
            <a:r>
              <a:rPr lang="en-US" sz="2000" i="0" dirty="0">
                <a:latin typeface="Calibri Light" panose="020F0302020204030204" pitchFamily="34" charset="0"/>
                <a:ea typeface="ＭＳ Ｐゴシック" charset="0"/>
              </a:rPr>
              <a:t>MN/m</a:t>
            </a:r>
          </a:p>
          <a:p>
            <a:r>
              <a:rPr lang="en-US" sz="2000" i="0" dirty="0" err="1">
                <a:latin typeface="Calibri Light" panose="020F0302020204030204" pitchFamily="34" charset="0"/>
                <a:ea typeface="ＭＳ Ｐゴシック" charset="0"/>
              </a:rPr>
              <a:t>F</a:t>
            </a:r>
            <a:r>
              <a:rPr lang="en-US" sz="2000" i="0" baseline="-25000" dirty="0" err="1">
                <a:latin typeface="Calibri Light" panose="020F0302020204030204" pitchFamily="34" charset="0"/>
                <a:ea typeface="ＭＳ Ｐゴシック" charset="0"/>
              </a:rPr>
              <a:t>y</a:t>
            </a:r>
            <a:r>
              <a:rPr lang="en-US" sz="2000" i="0" dirty="0">
                <a:latin typeface="Calibri Light" panose="020F0302020204030204" pitchFamily="34" charset="0"/>
                <a:ea typeface="ＭＳ Ｐゴシック" charset="0"/>
              </a:rPr>
              <a:t> = -3.60 MN/m</a:t>
            </a:r>
          </a:p>
          <a:p>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in total</a:t>
            </a:r>
          </a:p>
          <a:p>
            <a:r>
              <a:rPr lang="en-US" sz="2000" i="0" dirty="0" err="1" smtClean="0">
                <a:latin typeface="Calibri Light" panose="020F0302020204030204" pitchFamily="34" charset="0"/>
                <a:ea typeface="ＭＳ Ｐゴシック" charset="0"/>
              </a:rPr>
              <a:t>F</a:t>
            </a:r>
            <a:r>
              <a:rPr lang="en-US" sz="2000" i="0" baseline="-25000" dirty="0" err="1" smtClean="0">
                <a:latin typeface="Calibri Light" panose="020F0302020204030204" pitchFamily="34" charset="0"/>
                <a:ea typeface="ＭＳ Ｐゴシック" charset="0"/>
              </a:rPr>
              <a:t>x</a:t>
            </a:r>
            <a:r>
              <a:rPr lang="en-US" sz="2000" i="0" dirty="0" smtClean="0">
                <a:latin typeface="Calibri Light" panose="020F0302020204030204" pitchFamily="34" charset="0"/>
                <a:ea typeface="ＭＳ Ｐゴシック" charset="0"/>
              </a:rPr>
              <a:t> </a:t>
            </a:r>
            <a:r>
              <a:rPr lang="en-US" sz="2000" i="0" dirty="0">
                <a:latin typeface="Calibri Light" panose="020F0302020204030204" pitchFamily="34" charset="0"/>
                <a:ea typeface="ＭＳ Ｐゴシック" charset="0"/>
              </a:rPr>
              <a:t>= </a:t>
            </a:r>
            <a:r>
              <a:rPr lang="en-US" sz="2000" i="0" dirty="0" smtClean="0">
                <a:latin typeface="Calibri Light" panose="020F0302020204030204" pitchFamily="34" charset="0"/>
                <a:ea typeface="ＭＳ Ｐゴシック" charset="0"/>
              </a:rPr>
              <a:t>1540 t/m</a:t>
            </a:r>
            <a:endParaRPr lang="en-US" sz="2000" i="0" dirty="0">
              <a:latin typeface="Calibri Light" panose="020F0302020204030204" pitchFamily="34" charset="0"/>
              <a:ea typeface="ＭＳ Ｐゴシック" charset="0"/>
            </a:endParaRPr>
          </a:p>
          <a:p>
            <a:endParaRPr lang="en-US" sz="2000" i="0" dirty="0">
              <a:latin typeface="Calibri Light" panose="020F0302020204030204" pitchFamily="34" charset="0"/>
              <a:ea typeface="ＭＳ Ｐゴシック" charset="0"/>
            </a:endParaRPr>
          </a:p>
        </p:txBody>
      </p:sp>
      <p:sp>
        <p:nvSpPr>
          <p:cNvPr id="9" name="Rectangle 6"/>
          <p:cNvSpPr>
            <a:spLocks noChangeArrowheads="1"/>
          </p:cNvSpPr>
          <p:nvPr/>
        </p:nvSpPr>
        <p:spPr bwMode="auto">
          <a:xfrm>
            <a:off x="2482201" y="5631288"/>
            <a:ext cx="288862" cy="33855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1600" b="0" i="0" dirty="0" smtClean="0">
                <a:solidFill>
                  <a:schemeClr val="accent1"/>
                </a:solidFill>
                <a:latin typeface="Calibri Light" panose="020F0302020204030204" pitchFamily="34" charset="0"/>
                <a:ea typeface="ＭＳ Ｐゴシック" charset="0"/>
              </a:rPr>
              <a:t>1</a:t>
            </a:r>
            <a:endParaRPr lang="en-US" sz="1600" b="0" i="0" dirty="0">
              <a:solidFill>
                <a:schemeClr val="accent1"/>
              </a:solidFill>
              <a:latin typeface="Calibri Light" panose="020F0302020204030204" pitchFamily="34" charset="0"/>
              <a:ea typeface="ＭＳ Ｐゴシック" charset="0"/>
            </a:endParaRPr>
          </a:p>
        </p:txBody>
      </p:sp>
      <p:sp>
        <p:nvSpPr>
          <p:cNvPr id="10" name="Rectangle 6"/>
          <p:cNvSpPr>
            <a:spLocks noChangeArrowheads="1"/>
          </p:cNvSpPr>
          <p:nvPr/>
        </p:nvSpPr>
        <p:spPr bwMode="auto">
          <a:xfrm>
            <a:off x="2355713" y="5123457"/>
            <a:ext cx="288862" cy="33855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1600" b="0" i="0" dirty="0" smtClean="0">
                <a:solidFill>
                  <a:schemeClr val="accent1"/>
                </a:solidFill>
                <a:latin typeface="Calibri Light" panose="020F0302020204030204" pitchFamily="34" charset="0"/>
                <a:ea typeface="ＭＳ Ｐゴシック" charset="0"/>
              </a:rPr>
              <a:t>2</a:t>
            </a:r>
            <a:endParaRPr lang="en-US" sz="1600" b="0" i="0" dirty="0">
              <a:solidFill>
                <a:schemeClr val="accent1"/>
              </a:solidFill>
              <a:latin typeface="Calibri Light" panose="020F0302020204030204" pitchFamily="34" charset="0"/>
              <a:ea typeface="ＭＳ Ｐゴシック" charset="0"/>
            </a:endParaRPr>
          </a:p>
        </p:txBody>
      </p:sp>
    </p:spTree>
    <p:extLst>
      <p:ext uri="{BB962C8B-B14F-4D97-AF65-F5344CB8AC3E}">
        <p14:creationId xmlns:p14="http://schemas.microsoft.com/office/powerpoint/2010/main" val="358103427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To complete the 2D analysis, these are the allowed multipoles, computed with our model</a:t>
            </a:r>
            <a:endParaRPr lang="en-US" sz="2800" b="0" i="0" kern="0" dirty="0" smtClean="0">
              <a:solidFill>
                <a:srgbClr val="0000FF"/>
              </a:solidFill>
              <a:latin typeface="Calibri Light" panose="020F03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908626284"/>
              </p:ext>
            </p:extLst>
          </p:nvPr>
        </p:nvGraphicFramePr>
        <p:xfrm>
          <a:off x="1691680" y="1871273"/>
          <a:ext cx="5533091" cy="3456000"/>
        </p:xfrm>
        <a:graphic>
          <a:graphicData uri="http://schemas.openxmlformats.org/drawingml/2006/table">
            <a:tbl>
              <a:tblPr>
                <a:tableStyleId>{5C22544A-7EE6-4342-B048-85BDC9FD1C3A}</a:tableStyleId>
              </a:tblPr>
              <a:tblGrid>
                <a:gridCol w="709091">
                  <a:extLst>
                    <a:ext uri="{9D8B030D-6E8A-4147-A177-3AD203B41FA5}">
                      <a16:colId xmlns:a16="http://schemas.microsoft.com/office/drawing/2014/main" val="20000"/>
                    </a:ext>
                  </a:extLst>
                </a:gridCol>
                <a:gridCol w="828000">
                  <a:extLst>
                    <a:ext uri="{9D8B030D-6E8A-4147-A177-3AD203B41FA5}">
                      <a16:colId xmlns:a16="http://schemas.microsoft.com/office/drawing/2014/main" val="434750743"/>
                    </a:ext>
                  </a:extLst>
                </a:gridCol>
                <a:gridCol w="1332000">
                  <a:extLst>
                    <a:ext uri="{9D8B030D-6E8A-4147-A177-3AD203B41FA5}">
                      <a16:colId xmlns:a16="http://schemas.microsoft.com/office/drawing/2014/main" val="20001"/>
                    </a:ext>
                  </a:extLst>
                </a:gridCol>
                <a:gridCol w="1332000">
                  <a:extLst>
                    <a:ext uri="{9D8B030D-6E8A-4147-A177-3AD203B41FA5}">
                      <a16:colId xmlns:a16="http://schemas.microsoft.com/office/drawing/2014/main" val="20002"/>
                    </a:ext>
                  </a:extLst>
                </a:gridCol>
                <a:gridCol w="1332000">
                  <a:extLst>
                    <a:ext uri="{9D8B030D-6E8A-4147-A177-3AD203B41FA5}">
                      <a16:colId xmlns:a16="http://schemas.microsoft.com/office/drawing/2014/main" val="20003"/>
                    </a:ext>
                  </a:extLst>
                </a:gridCol>
              </a:tblGrid>
              <a:tr h="432000">
                <a:tc>
                  <a:txBody>
                    <a:bodyPr/>
                    <a:lstStyle/>
                    <a:p>
                      <a:pPr algn="ctr" fontAlgn="ct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fontAlgn="ct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fontAlgn="ctr"/>
                      <a:r>
                        <a:rPr lang="en-GB" sz="2000" b="0" i="0" u="none" strike="noStrike" dirty="0" smtClean="0">
                          <a:solidFill>
                            <a:schemeClr val="tx1"/>
                          </a:solidFill>
                          <a:effectLst/>
                          <a:latin typeface="Calibri Light" panose="020F0302020204030204" pitchFamily="34" charset="0"/>
                        </a:rPr>
                        <a:t>I = 500 A</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I = 5000 A</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I =</a:t>
                      </a:r>
                      <a:r>
                        <a:rPr lang="en-GB" sz="2000" b="0" i="0" u="none" strike="noStrike" baseline="0" dirty="0" smtClean="0">
                          <a:solidFill>
                            <a:schemeClr val="tx1"/>
                          </a:solidFill>
                          <a:effectLst/>
                          <a:latin typeface="Calibri Light" panose="020F0302020204030204" pitchFamily="34" charset="0"/>
                        </a:rPr>
                        <a:t> 11100 A</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0"/>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1</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[T]</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u="none" strike="noStrike" dirty="0" smtClean="0">
                          <a:solidFill>
                            <a:schemeClr val="tx1"/>
                          </a:solidFill>
                          <a:effectLst/>
                          <a:latin typeface="Calibri Light" panose="020F0302020204030204" pitchFamily="34" charset="0"/>
                        </a:rPr>
                        <a:t>1.17</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6.86</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13.00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1"/>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1</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[1e-4]</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10000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10000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10000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2"/>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3</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44.7</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12.7</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79.5</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3"/>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5</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-221.3</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-36.8</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-28.0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4"/>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7</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27.5</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5.0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5"/>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9</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8.0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0.8</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6"/>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11</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-2.6</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-0.7</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-0.5</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7"/>
                  </a:ext>
                </a:extLst>
              </a:tr>
            </a:tbl>
          </a:graphicData>
        </a:graphic>
      </p:graphicFrame>
      <p:sp>
        <p:nvSpPr>
          <p:cNvPr id="7" name="Rectangle 6"/>
          <p:cNvSpPr>
            <a:spLocks noChangeArrowheads="1"/>
          </p:cNvSpPr>
          <p:nvPr/>
        </p:nvSpPr>
        <p:spPr bwMode="auto">
          <a:xfrm>
            <a:off x="2447504" y="5529426"/>
            <a:ext cx="1775486" cy="70788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000" i="0" dirty="0" err="1" smtClean="0">
                <a:latin typeface="Calibri Light" panose="020F0302020204030204" pitchFamily="34" charset="0"/>
                <a:ea typeface="ＭＳ Ｐゴシック" charset="0"/>
              </a:rPr>
              <a:t>R</a:t>
            </a:r>
            <a:r>
              <a:rPr lang="en-US" sz="2000" i="0" baseline="-25000" dirty="0" err="1" smtClean="0">
                <a:latin typeface="Calibri Light" panose="020F0302020204030204" pitchFamily="34" charset="0"/>
                <a:ea typeface="ＭＳ Ｐゴシック" charset="0"/>
              </a:rPr>
              <a:t>ref</a:t>
            </a:r>
            <a:r>
              <a:rPr lang="en-US" sz="2000" i="0" dirty="0" smtClean="0">
                <a:latin typeface="Calibri Light" panose="020F0302020204030204" pitchFamily="34" charset="0"/>
                <a:ea typeface="ＭＳ Ｐゴシック" charset="0"/>
              </a:rPr>
              <a:t> = 33.33 mm</a:t>
            </a:r>
            <a:endParaRPr lang="en-US" sz="2000" i="0" dirty="0">
              <a:latin typeface="Calibri Light" panose="020F0302020204030204" pitchFamily="34" charset="0"/>
              <a:ea typeface="ＭＳ Ｐゴシック" charset="0"/>
            </a:endParaRPr>
          </a:p>
          <a:p>
            <a:endParaRPr lang="en-US" sz="2000" i="0" dirty="0">
              <a:latin typeface="Calibri Light" panose="020F0302020204030204" pitchFamily="34" charset="0"/>
              <a:ea typeface="ＭＳ Ｐゴシック" charset="0"/>
            </a:endParaRPr>
          </a:p>
        </p:txBody>
      </p:sp>
    </p:spTree>
    <p:extLst>
      <p:ext uri="{BB962C8B-B14F-4D97-AF65-F5344CB8AC3E}">
        <p14:creationId xmlns:p14="http://schemas.microsoft.com/office/powerpoint/2010/main" val="50145353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Here are a few references for your project – 16 T dipoles for HE-LHC</a:t>
            </a:r>
            <a:endParaRPr lang="en-US" sz="2800" b="0" i="0" kern="0" dirty="0" smtClean="0">
              <a:solidFill>
                <a:srgbClr val="0000FF"/>
              </a:solidFill>
              <a:latin typeface="Calibri Light" panose="020F0302020204030204" pitchFamily="34" charset="0"/>
            </a:endParaRPr>
          </a:p>
        </p:txBody>
      </p:sp>
      <p:sp>
        <p:nvSpPr>
          <p:cNvPr id="5" name="TextBox 4"/>
          <p:cNvSpPr txBox="1"/>
          <p:nvPr/>
        </p:nvSpPr>
        <p:spPr>
          <a:xfrm>
            <a:off x="251520" y="1144771"/>
            <a:ext cx="8136904" cy="5524589"/>
          </a:xfrm>
          <a:prstGeom prst="rect">
            <a:avLst/>
          </a:prstGeom>
          <a:solidFill>
            <a:srgbClr val="FFFFFF"/>
          </a:solidFill>
          <a:ln w="12700">
            <a:noFill/>
          </a:ln>
        </p:spPr>
        <p:txBody>
          <a:bodyPr wrap="square" rtlCol="0">
            <a:spAutoFit/>
          </a:bodyPr>
          <a:lstStyle/>
          <a:p>
            <a:pPr marL="457200" indent="-457200">
              <a:spcBef>
                <a:spcPts val="600"/>
              </a:spcBef>
              <a:buAutoNum type="arabicPeriod"/>
              <a:tabLst>
                <a:tab pos="357188" algn="l"/>
              </a:tabLst>
            </a:pPr>
            <a:r>
              <a:rPr lang="en-GB" sz="2100" i="0" dirty="0">
                <a:latin typeface="Calibri Light" panose="020F0302020204030204" pitchFamily="34" charset="0"/>
                <a:cs typeface="Courier New" panose="02070309020205020404" pitchFamily="49" charset="0"/>
              </a:rPr>
              <a:t>Proceedings of the </a:t>
            </a:r>
            <a:r>
              <a:rPr lang="en-GB" sz="2100" i="0" dirty="0" smtClean="0">
                <a:latin typeface="Calibri Light" panose="020F0302020204030204" pitchFamily="34" charset="0"/>
                <a:cs typeface="Courier New" panose="02070309020205020404" pitchFamily="49" charset="0"/>
              </a:rPr>
              <a:t>Malta Workshop </a:t>
            </a:r>
            <a:r>
              <a:rPr lang="en-GB" sz="2100" i="0" dirty="0">
                <a:latin typeface="Calibri Light" panose="020F0302020204030204" pitchFamily="34" charset="0"/>
                <a:cs typeface="Courier New" panose="02070309020205020404" pitchFamily="49" charset="0"/>
              </a:rPr>
              <a:t>“The High-Energy Large Hadron Collider</a:t>
            </a:r>
            <a:r>
              <a:rPr lang="en-GB" sz="2100" i="0" dirty="0" smtClean="0">
                <a:latin typeface="Calibri Light" panose="020F0302020204030204" pitchFamily="34" charset="0"/>
                <a:cs typeface="Courier New" panose="02070309020205020404" pitchFamily="49" charset="0"/>
              </a:rPr>
              <a:t>”, Oct. 2010</a:t>
            </a:r>
            <a:r>
              <a:rPr lang="en-GB" sz="2100" i="0" dirty="0">
                <a:latin typeface="Calibri Light" panose="020F0302020204030204" pitchFamily="34" charset="0"/>
                <a:cs typeface="Courier New" panose="02070309020205020404" pitchFamily="49" charset="0"/>
              </a:rPr>
              <a:t>, </a:t>
            </a:r>
            <a:r>
              <a:rPr lang="en-GB" sz="2100" i="0" dirty="0" smtClean="0">
                <a:latin typeface="Calibri Light" panose="020F0302020204030204" pitchFamily="34" charset="0"/>
                <a:cs typeface="Courier New" panose="02070309020205020404" pitchFamily="49" charset="0"/>
              </a:rPr>
              <a:t>CERN-2011-003</a:t>
            </a:r>
          </a:p>
          <a:p>
            <a:pPr marL="457200" indent="-457200">
              <a:spcBef>
                <a:spcPts val="600"/>
              </a:spcBef>
              <a:buFontTx/>
              <a:buAutoNum type="arabicPeriod"/>
              <a:tabLst>
                <a:tab pos="357188" algn="l"/>
              </a:tabLst>
            </a:pPr>
            <a:endParaRPr lang="en-GB" sz="500" i="0" dirty="0" smtClean="0">
              <a:latin typeface="Calibri Light" panose="020F0302020204030204" pitchFamily="34" charset="0"/>
              <a:cs typeface="Courier New" panose="02070309020205020404" pitchFamily="49" charset="0"/>
            </a:endParaRPr>
          </a:p>
          <a:p>
            <a:pPr marL="457200" indent="-457200">
              <a:spcBef>
                <a:spcPts val="600"/>
              </a:spcBef>
              <a:buFontTx/>
              <a:buAutoNum type="arabicPeriod"/>
              <a:tabLst>
                <a:tab pos="357188" algn="l"/>
              </a:tabLst>
            </a:pPr>
            <a:r>
              <a:rPr lang="en-GB" sz="2100" i="0" dirty="0" smtClean="0">
                <a:latin typeface="Calibri Light" panose="020F0302020204030204" pitchFamily="34" charset="0"/>
                <a:cs typeface="Courier New" panose="02070309020205020404" pitchFamily="49" charset="0"/>
              </a:rPr>
              <a:t>E. </a:t>
            </a:r>
            <a:r>
              <a:rPr lang="en-GB" sz="2100" i="0" dirty="0" err="1" smtClean="0">
                <a:latin typeface="Calibri Light" panose="020F0302020204030204" pitchFamily="34" charset="0"/>
                <a:cs typeface="Courier New" panose="02070309020205020404" pitchFamily="49" charset="0"/>
              </a:rPr>
              <a:t>Todesco</a:t>
            </a:r>
            <a:r>
              <a:rPr lang="en-GB" sz="2100" i="0" dirty="0" smtClean="0">
                <a:latin typeface="Calibri Light" panose="020F0302020204030204" pitchFamily="34" charset="0"/>
                <a:cs typeface="Courier New" panose="02070309020205020404" pitchFamily="49" charset="0"/>
              </a:rPr>
              <a:t>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Dipoles for High-Energy </a:t>
            </a:r>
            <a:r>
              <a:rPr lang="en-GB" sz="2100" i="0" dirty="0" smtClean="0">
                <a:latin typeface="Calibri Light" panose="020F0302020204030204" pitchFamily="34" charset="0"/>
                <a:cs typeface="Courier New" panose="02070309020205020404" pitchFamily="49" charset="0"/>
              </a:rPr>
              <a:t>LHC, MT23 </a:t>
            </a:r>
            <a:r>
              <a:rPr lang="en-GB" sz="2100" i="0" dirty="0">
                <a:latin typeface="Calibri Light" panose="020F0302020204030204" pitchFamily="34" charset="0"/>
                <a:cs typeface="Courier New" panose="02070309020205020404" pitchFamily="49" charset="0"/>
              </a:rPr>
              <a:t>conference, </a:t>
            </a:r>
            <a:r>
              <a:rPr lang="en-GB" sz="2100" i="0" dirty="0" smtClean="0">
                <a:latin typeface="Calibri Light" panose="020F0302020204030204" pitchFamily="34" charset="0"/>
                <a:cs typeface="Courier New" panose="02070309020205020404" pitchFamily="49" charset="0"/>
              </a:rPr>
              <a:t>2013</a:t>
            </a:r>
          </a:p>
          <a:p>
            <a:pPr marL="457200" indent="-457200">
              <a:spcBef>
                <a:spcPts val="600"/>
              </a:spcBef>
              <a:buFontTx/>
              <a:buAutoNum type="arabicPeriod"/>
              <a:tabLst>
                <a:tab pos="357188" algn="l"/>
              </a:tabLst>
            </a:pPr>
            <a:endParaRPr lang="en-GB" sz="500" i="0" dirty="0" smtClean="0">
              <a:latin typeface="Calibri Light" panose="020F0302020204030204" pitchFamily="34" charset="0"/>
              <a:cs typeface="Courier New" panose="02070309020205020404" pitchFamily="49" charset="0"/>
            </a:endParaRPr>
          </a:p>
          <a:p>
            <a:pPr marL="457200" indent="-457200">
              <a:spcBef>
                <a:spcPts val="600"/>
              </a:spcBef>
              <a:buFontTx/>
              <a:buAutoNum type="arabicPeriod"/>
              <a:tabLst>
                <a:tab pos="357188" algn="l"/>
              </a:tabLst>
            </a:pPr>
            <a:r>
              <a:rPr lang="en-GB" sz="2100" i="0" dirty="0" smtClean="0">
                <a:latin typeface="Calibri Light" panose="020F0302020204030204" pitchFamily="34" charset="0"/>
                <a:cs typeface="Courier New" panose="02070309020205020404" pitchFamily="49" charset="0"/>
              </a:rPr>
              <a:t>D. Tommasini </a:t>
            </a:r>
            <a:r>
              <a:rPr lang="en-GB" sz="2100" dirty="0" smtClean="0">
                <a:latin typeface="Calibri Light" panose="020F0302020204030204" pitchFamily="34" charset="0"/>
                <a:cs typeface="Courier New" panose="02070309020205020404" pitchFamily="49" charset="0"/>
              </a:rPr>
              <a:t>et al.</a:t>
            </a:r>
            <a:r>
              <a:rPr lang="en-GB" sz="2100" i="0" dirty="0" smtClean="0">
                <a:latin typeface="Calibri Light" panose="020F0302020204030204" pitchFamily="34" charset="0"/>
                <a:cs typeface="Courier New" panose="02070309020205020404" pitchFamily="49" charset="0"/>
              </a:rPr>
              <a:t>, Baseline </a:t>
            </a:r>
            <a:r>
              <a:rPr lang="en-GB" sz="2100" i="0" dirty="0">
                <a:latin typeface="Calibri Light" panose="020F0302020204030204" pitchFamily="34" charset="0"/>
                <a:cs typeface="Courier New" panose="02070309020205020404" pitchFamily="49" charset="0"/>
              </a:rPr>
              <a:t>specifications and assumptions for accelerator magnet, EuroCirCol-P1-WP5-M5.2, </a:t>
            </a:r>
            <a:r>
              <a:rPr lang="en-GB" sz="2100" i="0" dirty="0" smtClean="0">
                <a:latin typeface="Calibri Light" panose="020F0302020204030204" pitchFamily="34" charset="0"/>
                <a:cs typeface="Courier New" panose="02070309020205020404" pitchFamily="49" charset="0"/>
              </a:rPr>
              <a:t>Apr. 2016</a:t>
            </a:r>
          </a:p>
          <a:p>
            <a:pPr marL="457200" indent="-457200">
              <a:spcBef>
                <a:spcPts val="600"/>
              </a:spcBef>
              <a:buAutoNum type="arabicPeriod"/>
              <a:tabLst>
                <a:tab pos="357188" algn="l"/>
              </a:tabLst>
            </a:pPr>
            <a:endParaRPr lang="en-GB" sz="500" i="0" dirty="0" smtClean="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Various contributions in the FCC week 2017</a:t>
            </a:r>
          </a:p>
          <a:p>
            <a:pPr>
              <a:spcBef>
                <a:spcPts val="600"/>
              </a:spcBef>
              <a:tabLst>
                <a:tab pos="450850" algn="l"/>
              </a:tabLst>
            </a:pPr>
            <a:r>
              <a:rPr lang="en-GB" sz="2100" i="0" dirty="0" smtClean="0">
                <a:latin typeface="Calibri Light" panose="020F0302020204030204" pitchFamily="34" charset="0"/>
                <a:cs typeface="Courier New" panose="02070309020205020404" pitchFamily="49" charset="0"/>
              </a:rPr>
              <a:t> 4.1	 D. </a:t>
            </a:r>
            <a:r>
              <a:rPr lang="en-GB" sz="2100" i="0" dirty="0">
                <a:latin typeface="Calibri Light" panose="020F0302020204030204" pitchFamily="34" charset="0"/>
                <a:cs typeface="Courier New" panose="02070309020205020404" pitchFamily="49" charset="0"/>
              </a:rPr>
              <a:t>Tommasini, Baseline parameters of the 16 T dipoles for </a:t>
            </a:r>
            <a:r>
              <a:rPr lang="en-GB" sz="2100" i="0" dirty="0" smtClean="0">
                <a:latin typeface="Calibri Light" panose="020F0302020204030204" pitchFamily="34" charset="0"/>
                <a:cs typeface="Courier New" panose="02070309020205020404" pitchFamily="49" charset="0"/>
              </a:rPr>
              <a:t>FCC</a:t>
            </a:r>
          </a:p>
          <a:p>
            <a:pPr>
              <a:spcBef>
                <a:spcPts val="600"/>
              </a:spcBef>
              <a:tabLst>
                <a:tab pos="450850" algn="l"/>
              </a:tabLst>
            </a:pPr>
            <a:r>
              <a:rPr lang="en-GB" sz="2100" i="0" dirty="0" smtClean="0">
                <a:latin typeface="Calibri Light" panose="020F0302020204030204" pitchFamily="34" charset="0"/>
                <a:cs typeface="Courier New" panose="02070309020205020404" pitchFamily="49" charset="0"/>
              </a:rPr>
              <a:t> 4.2 	 C. </a:t>
            </a:r>
            <a:r>
              <a:rPr lang="en-GB" sz="2100" i="0" dirty="0" err="1" smtClean="0">
                <a:latin typeface="Calibri Light" panose="020F0302020204030204" pitchFamily="34" charset="0"/>
                <a:cs typeface="Courier New" panose="02070309020205020404" pitchFamily="49" charset="0"/>
              </a:rPr>
              <a:t>Lorin</a:t>
            </a:r>
            <a:r>
              <a:rPr lang="en-GB" sz="2100" i="0" dirty="0" smtClean="0">
                <a:latin typeface="Calibri Light" panose="020F0302020204030204" pitchFamily="34" charset="0"/>
                <a:cs typeface="Courier New" panose="02070309020205020404" pitchFamily="49" charset="0"/>
              </a:rPr>
              <a:t> and M. Durante, </a:t>
            </a:r>
            <a:r>
              <a:rPr lang="en-GB" sz="2100" i="0" dirty="0" err="1" smtClean="0">
                <a:latin typeface="Calibri Light" panose="020F0302020204030204" pitchFamily="34" charset="0"/>
                <a:cs typeface="Courier New" panose="02070309020205020404" pitchFamily="49" charset="0"/>
              </a:rPr>
              <a:t>EuroCirCol</a:t>
            </a:r>
            <a:r>
              <a:rPr lang="en-GB" sz="2100" i="0" dirty="0" smtClean="0">
                <a:latin typeface="Calibri Light" panose="020F0302020204030204" pitchFamily="34" charset="0"/>
                <a:cs typeface="Courier New" panose="02070309020205020404" pitchFamily="49" charset="0"/>
              </a:rPr>
              <a:t> Block Electromagnetic Design</a:t>
            </a:r>
          </a:p>
          <a:p>
            <a:pPr>
              <a:spcBef>
                <a:spcPts val="600"/>
              </a:spcBef>
              <a:tabLst>
                <a:tab pos="450850" algn="l"/>
              </a:tabLst>
            </a:pPr>
            <a:r>
              <a:rPr lang="en-GB" sz="2100" i="0" dirty="0" smtClean="0">
                <a:latin typeface="Calibri Light" panose="020F0302020204030204" pitchFamily="34" charset="0"/>
                <a:cs typeface="Courier New" panose="02070309020205020404" pitchFamily="49" charset="0"/>
              </a:rPr>
              <a:t> 4.3	 J. </a:t>
            </a:r>
            <a:r>
              <a:rPr lang="en-GB" sz="2100" i="0" dirty="0" err="1" smtClean="0">
                <a:latin typeface="Calibri Light" panose="020F0302020204030204" pitchFamily="34" charset="0"/>
                <a:cs typeface="Courier New" panose="02070309020205020404" pitchFamily="49" charset="0"/>
              </a:rPr>
              <a:t>Munilla</a:t>
            </a:r>
            <a:r>
              <a:rPr lang="en-GB" sz="2100" i="0" dirty="0" smtClean="0">
                <a:latin typeface="Calibri Light" panose="020F0302020204030204" pitchFamily="34" charset="0"/>
                <a:cs typeface="Courier New" panose="02070309020205020404" pitchFamily="49" charset="0"/>
              </a:rPr>
              <a:t> and F. </a:t>
            </a:r>
            <a:r>
              <a:rPr lang="en-GB" sz="2100" i="0" dirty="0" err="1" smtClean="0">
                <a:latin typeface="Calibri Light" panose="020F0302020204030204" pitchFamily="34" charset="0"/>
                <a:cs typeface="Courier New" panose="02070309020205020404" pitchFamily="49" charset="0"/>
              </a:rPr>
              <a:t>Toral</a:t>
            </a:r>
            <a:r>
              <a:rPr lang="en-GB" sz="2100" i="0" dirty="0" smtClean="0">
                <a:latin typeface="Calibri Light" panose="020F0302020204030204" pitchFamily="34" charset="0"/>
                <a:cs typeface="Courier New" panose="02070309020205020404" pitchFamily="49" charset="0"/>
              </a:rPr>
              <a:t>, Common Coil Configuration, Electromagnetic 	 Computations</a:t>
            </a:r>
          </a:p>
          <a:p>
            <a:pPr>
              <a:spcBef>
                <a:spcPts val="600"/>
              </a:spcBef>
              <a:tabLst>
                <a:tab pos="450850" algn="l"/>
              </a:tabLst>
            </a:pPr>
            <a:r>
              <a:rPr lang="en-GB" sz="2100" i="0" dirty="0" smtClean="0">
                <a:latin typeface="Calibri Light" panose="020F0302020204030204" pitchFamily="34" charset="0"/>
                <a:cs typeface="Courier New" panose="02070309020205020404" pitchFamily="49" charset="0"/>
              </a:rPr>
              <a:t> 4.4	 V. </a:t>
            </a:r>
            <a:r>
              <a:rPr lang="en-GB" sz="2100" i="0" dirty="0" err="1" smtClean="0">
                <a:latin typeface="Calibri Light" panose="020F0302020204030204" pitchFamily="34" charset="0"/>
                <a:cs typeface="Courier New" panose="02070309020205020404" pitchFamily="49" charset="0"/>
              </a:rPr>
              <a:t>Marinozzi</a:t>
            </a:r>
            <a:r>
              <a:rPr lang="en-GB" sz="2100" i="0" dirty="0" smtClean="0">
                <a:latin typeface="Calibri Light" panose="020F0302020204030204" pitchFamily="34" charset="0"/>
                <a:cs typeface="Courier New" panose="02070309020205020404" pitchFamily="49" charset="0"/>
              </a:rPr>
              <a:t> </a:t>
            </a:r>
            <a:r>
              <a:rPr lang="en-GB" sz="2100" dirty="0" smtClean="0">
                <a:latin typeface="Calibri Light" panose="020F0302020204030204" pitchFamily="34" charset="0"/>
                <a:cs typeface="Courier New" panose="02070309020205020404" pitchFamily="49" charset="0"/>
              </a:rPr>
              <a:t>et al</a:t>
            </a:r>
            <a:r>
              <a:rPr lang="en-GB" sz="2100" i="0" dirty="0" smtClean="0">
                <a:latin typeface="Calibri Light" panose="020F0302020204030204" pitchFamily="34" charset="0"/>
                <a:cs typeface="Courier New" panose="02070309020205020404" pitchFamily="49" charset="0"/>
              </a:rPr>
              <a:t>., </a:t>
            </a:r>
            <a:r>
              <a:rPr lang="en-GB" sz="2100" i="0" dirty="0" err="1" smtClean="0">
                <a:latin typeface="Calibri Light" panose="020F0302020204030204" pitchFamily="34" charset="0"/>
                <a:cs typeface="Courier New" panose="02070309020205020404" pitchFamily="49" charset="0"/>
              </a:rPr>
              <a:t>EuroCirCol</a:t>
            </a:r>
            <a:r>
              <a:rPr lang="en-GB" sz="2100" i="0" dirty="0" smtClean="0">
                <a:latin typeface="Calibri Light" panose="020F0302020204030204" pitchFamily="34" charset="0"/>
                <a:cs typeface="Courier New" panose="02070309020205020404" pitchFamily="49" charset="0"/>
              </a:rPr>
              <a:t> Cosine Theta Electromagnetic Design</a:t>
            </a:r>
          </a:p>
          <a:p>
            <a:pPr>
              <a:spcBef>
                <a:spcPts val="600"/>
              </a:spcBef>
              <a:tabLst>
                <a:tab pos="357188" algn="l"/>
              </a:tabLst>
            </a:pPr>
            <a:endParaRPr lang="en-GB" sz="500" i="0" dirty="0" smtClean="0">
              <a:latin typeface="Calibri Light" panose="020F0302020204030204" pitchFamily="34" charset="0"/>
              <a:cs typeface="Courier New" panose="02070309020205020404" pitchFamily="49" charset="0"/>
            </a:endParaRPr>
          </a:p>
          <a:p>
            <a:pPr>
              <a:spcBef>
                <a:spcPts val="600"/>
              </a:spcBef>
              <a:tabLst>
                <a:tab pos="357188" algn="l"/>
              </a:tabLst>
            </a:pPr>
            <a:r>
              <a:rPr lang="en-GB" sz="2100" i="0" dirty="0">
                <a:latin typeface="Calibri Light" panose="020F0302020204030204" pitchFamily="34" charset="0"/>
                <a:cs typeface="Courier New" panose="02070309020205020404" pitchFamily="49" charset="0"/>
              </a:rPr>
              <a:t>5</a:t>
            </a:r>
            <a:r>
              <a:rPr lang="en-GB" sz="2100" i="0" dirty="0" smtClean="0">
                <a:latin typeface="Calibri Light" panose="020F0302020204030204" pitchFamily="34" charset="0"/>
                <a:cs typeface="Courier New" panose="02070309020205020404" pitchFamily="49" charset="0"/>
              </a:rPr>
              <a:t>.	D</a:t>
            </a:r>
            <a:r>
              <a:rPr lang="en-GB" sz="2100" i="0" dirty="0">
                <a:latin typeface="Calibri Light" panose="020F0302020204030204" pitchFamily="34" charset="0"/>
                <a:cs typeface="Courier New" panose="02070309020205020404" pitchFamily="49" charset="0"/>
              </a:rPr>
              <a:t>. Tommasini </a:t>
            </a:r>
            <a:r>
              <a:rPr lang="en-GB" sz="2100" dirty="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Status of the 16 T Dipole Development Program for </a:t>
            </a:r>
            <a:r>
              <a:rPr lang="en-GB" sz="2100" i="0" dirty="0" smtClean="0">
                <a:latin typeface="Calibri Light" panose="020F0302020204030204" pitchFamily="34" charset="0"/>
                <a:cs typeface="Courier New" panose="02070309020205020404" pitchFamily="49" charset="0"/>
              </a:rPr>
              <a:t>	a </a:t>
            </a:r>
            <a:r>
              <a:rPr lang="en-GB" sz="2100" i="0" dirty="0">
                <a:latin typeface="Calibri Light" panose="020F0302020204030204" pitchFamily="34" charset="0"/>
                <a:cs typeface="Courier New" panose="02070309020205020404" pitchFamily="49" charset="0"/>
              </a:rPr>
              <a:t>Future Hadron Collider, presented at MT25, Aug. </a:t>
            </a:r>
            <a:r>
              <a:rPr lang="en-GB" sz="2100" i="0" dirty="0" smtClean="0">
                <a:latin typeface="Calibri Light" panose="020F0302020204030204" pitchFamily="34" charset="0"/>
                <a:cs typeface="Courier New" panose="02070309020205020404" pitchFamily="49" charset="0"/>
              </a:rPr>
              <a:t>2017</a:t>
            </a:r>
          </a:p>
        </p:txBody>
      </p:sp>
    </p:spTree>
    <p:extLst>
      <p:ext uri="{BB962C8B-B14F-4D97-AF65-F5344CB8AC3E}">
        <p14:creationId xmlns:p14="http://schemas.microsoft.com/office/powerpoint/2010/main" val="343942543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These are the </a:t>
            </a:r>
            <a:r>
              <a:rPr lang="en-US" sz="2800" i="0" kern="0" dirty="0" err="1" smtClean="0">
                <a:solidFill>
                  <a:srgbClr val="0000FF"/>
                </a:solidFill>
                <a:latin typeface="Calibri Light" panose="020F0302020204030204" pitchFamily="34" charset="0"/>
              </a:rPr>
              <a:t>J</a:t>
            </a:r>
            <a:r>
              <a:rPr lang="en-US" sz="2800" i="0" kern="0" baseline="-25000" dirty="0" err="1" smtClean="0">
                <a:solidFill>
                  <a:srgbClr val="0000FF"/>
                </a:solidFill>
                <a:latin typeface="Calibri Light" panose="020F0302020204030204" pitchFamily="34" charset="0"/>
              </a:rPr>
              <a:t>c</a:t>
            </a:r>
            <a:r>
              <a:rPr lang="en-US" sz="2800" i="0" kern="0" dirty="0" smtClean="0">
                <a:solidFill>
                  <a:srgbClr val="0000FF"/>
                </a:solidFill>
                <a:latin typeface="Calibri Light" panose="020F0302020204030204" pitchFamily="34" charset="0"/>
              </a:rPr>
              <a:t> curves of Nb</a:t>
            </a:r>
            <a:r>
              <a:rPr lang="en-US" sz="2800" i="0" kern="0" baseline="-25000" dirty="0" smtClean="0">
                <a:solidFill>
                  <a:srgbClr val="0000FF"/>
                </a:solidFill>
                <a:latin typeface="Calibri Light" panose="020F0302020204030204" pitchFamily="34" charset="0"/>
              </a:rPr>
              <a:t>3</a:t>
            </a:r>
            <a:r>
              <a:rPr lang="en-US" sz="2800" i="0" kern="0" dirty="0" smtClean="0">
                <a:solidFill>
                  <a:srgbClr val="0000FF"/>
                </a:solidFill>
                <a:latin typeface="Calibri Light" panose="020F0302020204030204" pitchFamily="34" charset="0"/>
              </a:rPr>
              <a:t>Sn – at 4.2 K at 1.9 K – that can be used in your design work</a:t>
            </a:r>
            <a:endParaRPr lang="en-US" sz="2800" b="0" i="0" kern="0" dirty="0" smtClean="0">
              <a:solidFill>
                <a:srgbClr val="0000FF"/>
              </a:solidFill>
              <a:latin typeface="Calibri Light" panose="020F0302020204030204" pitchFamily="34" charset="0"/>
            </a:endParaRPr>
          </a:p>
        </p:txBody>
      </p:sp>
      <p:pic>
        <p:nvPicPr>
          <p:cNvPr id="3" name="Picture 2"/>
          <p:cNvPicPr>
            <a:picLocks noChangeAspect="1"/>
          </p:cNvPicPr>
          <p:nvPr/>
        </p:nvPicPr>
        <p:blipFill>
          <a:blip r:embed="rId3"/>
          <a:stretch>
            <a:fillRect/>
          </a:stretch>
        </p:blipFill>
        <p:spPr>
          <a:xfrm>
            <a:off x="827584" y="1313934"/>
            <a:ext cx="7385101" cy="5180471"/>
          </a:xfrm>
          <a:prstGeom prst="rect">
            <a:avLst/>
          </a:prstGeom>
        </p:spPr>
      </p:pic>
      <p:cxnSp>
        <p:nvCxnSpPr>
          <p:cNvPr id="9" name="Straight Arrow Connector 8"/>
          <p:cNvCxnSpPr/>
          <p:nvPr/>
        </p:nvCxnSpPr>
        <p:spPr bwMode="auto">
          <a:xfrm flipV="1">
            <a:off x="4572000" y="2708920"/>
            <a:ext cx="2232248" cy="1152128"/>
          </a:xfrm>
          <a:prstGeom prst="straightConnector1">
            <a:avLst/>
          </a:prstGeom>
          <a:solidFill>
            <a:schemeClr val="accent1"/>
          </a:solidFill>
          <a:ln w="19050" cap="flat" cmpd="sng" algn="ctr">
            <a:solidFill>
              <a:srgbClr val="00B050"/>
            </a:solidFill>
            <a:prstDash val="solid"/>
            <a:round/>
            <a:headEnd type="none" w="med" len="med"/>
            <a:tailEnd type="triangle" w="med" len="lg"/>
          </a:ln>
          <a:effectLst/>
        </p:spPr>
      </p:cxnSp>
      <p:sp>
        <p:nvSpPr>
          <p:cNvPr id="10" name="Rectangle 6"/>
          <p:cNvSpPr>
            <a:spLocks noChangeArrowheads="1"/>
          </p:cNvSpPr>
          <p:nvPr/>
        </p:nvSpPr>
        <p:spPr bwMode="auto">
          <a:xfrm>
            <a:off x="6516216" y="1926085"/>
            <a:ext cx="2035942" cy="720000"/>
          </a:xfrm>
          <a:prstGeom prst="rect">
            <a:avLst/>
          </a:prstGeom>
          <a:solidFill>
            <a:srgbClr val="FFFFFF"/>
          </a:solid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i="0" dirty="0" smtClean="0">
                <a:solidFill>
                  <a:srgbClr val="00B050"/>
                </a:solidFill>
                <a:latin typeface="Calibri Light" panose="020F0302020204030204" pitchFamily="34" charset="0"/>
                <a:ea typeface="ＭＳ Ｐゴシック" charset="0"/>
              </a:rPr>
              <a:t>push of conductor</a:t>
            </a:r>
          </a:p>
          <a:p>
            <a:pPr algn="ctr"/>
            <a:r>
              <a:rPr lang="en-US" sz="2000" i="0" dirty="0" smtClean="0">
                <a:solidFill>
                  <a:srgbClr val="00B050"/>
                </a:solidFill>
                <a:latin typeface="Calibri Light" panose="020F0302020204030204" pitchFamily="34" charset="0"/>
                <a:ea typeface="ＭＳ Ｐゴシック" charset="0"/>
              </a:rPr>
              <a:t>performance</a:t>
            </a:r>
            <a:endParaRPr lang="en-US" sz="2000" i="0" dirty="0">
              <a:solidFill>
                <a:srgbClr val="00B050"/>
              </a:solidFill>
              <a:latin typeface="Calibri Light" panose="020F0302020204030204" pitchFamily="34" charset="0"/>
              <a:ea typeface="ＭＳ Ｐゴシック" charset="0"/>
            </a:endParaRPr>
          </a:p>
          <a:p>
            <a:endParaRPr lang="en-US" sz="2000" i="0" dirty="0">
              <a:latin typeface="Calibri Light" panose="020F0302020204030204" pitchFamily="34" charset="0"/>
              <a:ea typeface="ＭＳ Ｐゴシック" charset="0"/>
            </a:endParaRPr>
          </a:p>
        </p:txBody>
      </p:sp>
    </p:spTree>
    <p:extLst>
      <p:ext uri="{BB962C8B-B14F-4D97-AF65-F5344CB8AC3E}">
        <p14:creationId xmlns:p14="http://schemas.microsoft.com/office/powerpoint/2010/main" val="272494187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Proposed steps for your 16 T dipole work</a:t>
            </a:r>
            <a:endParaRPr lang="en-US" sz="2800" b="0" i="0" kern="0" dirty="0" smtClean="0">
              <a:solidFill>
                <a:srgbClr val="0000FF"/>
              </a:solidFill>
              <a:latin typeface="Calibri Light" panose="020F0302020204030204" pitchFamily="34" charset="0"/>
            </a:endParaRPr>
          </a:p>
        </p:txBody>
      </p:sp>
      <p:sp>
        <p:nvSpPr>
          <p:cNvPr id="5" name="TextBox 4"/>
          <p:cNvSpPr txBox="1"/>
          <p:nvPr/>
        </p:nvSpPr>
        <p:spPr>
          <a:xfrm>
            <a:off x="251520" y="878388"/>
            <a:ext cx="8712968" cy="5724644"/>
          </a:xfrm>
          <a:prstGeom prst="rect">
            <a:avLst/>
          </a:prstGeom>
          <a:solidFill>
            <a:srgbClr val="FFFFFF"/>
          </a:solidFill>
          <a:ln w="12700">
            <a:noFill/>
          </a:ln>
        </p:spPr>
        <p:txBody>
          <a:bodyPr wrap="square" rtlCol="0">
            <a:spAutoFit/>
          </a:bodyPr>
          <a:lstStyle/>
          <a:p>
            <a:pPr marL="457200" indent="-457200">
              <a:spcBef>
                <a:spcPts val="900"/>
              </a:spcBef>
              <a:buFontTx/>
              <a:buAutoNum type="arabicPeriod"/>
              <a:tabLst>
                <a:tab pos="357188" algn="l"/>
              </a:tabLst>
            </a:pPr>
            <a:r>
              <a:rPr lang="en-GB" sz="2100" i="0" dirty="0">
                <a:latin typeface="Calibri Light" panose="020F0302020204030204" pitchFamily="34" charset="0"/>
                <a:cs typeface="Courier New" panose="02070309020205020404" pitchFamily="49" charset="0"/>
              </a:rPr>
              <a:t>take the time to do a (limited) </a:t>
            </a:r>
            <a:r>
              <a:rPr lang="en-GB" sz="2100" i="0" dirty="0">
                <a:solidFill>
                  <a:srgbClr val="0000FF"/>
                </a:solidFill>
                <a:latin typeface="Calibri Light" panose="020F0302020204030204" pitchFamily="34" charset="0"/>
                <a:cs typeface="Courier New" panose="02070309020205020404" pitchFamily="49" charset="0"/>
              </a:rPr>
              <a:t>literature review</a:t>
            </a:r>
            <a:r>
              <a:rPr lang="en-GB" sz="2100" i="0" dirty="0">
                <a:latin typeface="Calibri Light" panose="020F0302020204030204" pitchFamily="34" charset="0"/>
                <a:cs typeface="Courier New" panose="02070309020205020404" pitchFamily="49" charset="0"/>
              </a:rPr>
              <a:t>; you could read [5] and some of the papers cited </a:t>
            </a:r>
            <a:r>
              <a:rPr lang="en-GB" sz="2100" i="0" dirty="0" smtClean="0">
                <a:latin typeface="Calibri Light" panose="020F0302020204030204" pitchFamily="34" charset="0"/>
                <a:cs typeface="Courier New" panose="02070309020205020404" pitchFamily="49" charset="0"/>
              </a:rPr>
              <a:t>in there</a:t>
            </a:r>
            <a:r>
              <a:rPr lang="en-GB" sz="2100" i="0" dirty="0">
                <a:latin typeface="Calibri Light" panose="020F0302020204030204" pitchFamily="34" charset="0"/>
                <a:cs typeface="Courier New" panose="02070309020205020404" pitchFamily="49" charset="0"/>
              </a:rPr>
              <a:t>; also the presentations in [4] can be useful to see the various designs being explored</a:t>
            </a:r>
          </a:p>
          <a:p>
            <a:pPr marL="457200" indent="-457200">
              <a:spcBef>
                <a:spcPts val="9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draft a </a:t>
            </a:r>
            <a:r>
              <a:rPr lang="en-GB" sz="2100" i="0" dirty="0" smtClean="0">
                <a:solidFill>
                  <a:srgbClr val="0000FF"/>
                </a:solidFill>
                <a:latin typeface="Calibri Light" panose="020F0302020204030204" pitchFamily="34" charset="0"/>
                <a:cs typeface="Courier New" panose="02070309020205020404" pitchFamily="49" charset="0"/>
              </a:rPr>
              <a:t>functional specification</a:t>
            </a:r>
            <a:r>
              <a:rPr lang="en-GB" sz="2100" i="0" dirty="0" smtClean="0">
                <a:latin typeface="Calibri Light" panose="020F0302020204030204" pitchFamily="34" charset="0"/>
                <a:cs typeface="Courier New" panose="02070309020205020404" pitchFamily="49" charset="0"/>
              </a:rPr>
              <a:t>, based on the input from the other groups (ex. optics) to define for ex. field and aperture; you can then also list the assumptions about the superconducting material (like </a:t>
            </a:r>
            <a:r>
              <a:rPr lang="en-GB" sz="2100" i="0" dirty="0" err="1" smtClean="0">
                <a:latin typeface="Calibri Light" panose="020F0302020204030204" pitchFamily="34" charset="0"/>
                <a:cs typeface="Courier New" panose="02070309020205020404" pitchFamily="49" charset="0"/>
              </a:rPr>
              <a:t>J</a:t>
            </a:r>
            <a:r>
              <a:rPr lang="en-GB" sz="2100" i="0" baseline="-25000" dirty="0" err="1" smtClean="0">
                <a:latin typeface="Calibri Light" panose="020F0302020204030204" pitchFamily="34" charset="0"/>
                <a:cs typeface="Courier New" panose="02070309020205020404" pitchFamily="49" charset="0"/>
              </a:rPr>
              <a:t>c</a:t>
            </a:r>
            <a:r>
              <a:rPr lang="en-GB" sz="2100" i="0" dirty="0" smtClean="0">
                <a:latin typeface="Calibri Light" panose="020F0302020204030204" pitchFamily="34" charset="0"/>
                <a:cs typeface="Courier New" panose="02070309020205020404" pitchFamily="49" charset="0"/>
              </a:rPr>
              <a:t> fit, </a:t>
            </a:r>
            <a:r>
              <a:rPr lang="en-GB" sz="2100" i="0" dirty="0">
                <a:latin typeface="Calibri Light" panose="020F0302020204030204" pitchFamily="34" charset="0"/>
                <a:cs typeface="Courier New" panose="02070309020205020404" pitchFamily="49" charset="0"/>
              </a:rPr>
              <a:t>operating </a:t>
            </a:r>
            <a:r>
              <a:rPr lang="en-GB" sz="2100" i="0" dirty="0" smtClean="0">
                <a:latin typeface="Calibri Light" panose="020F0302020204030204" pitchFamily="34" charset="0"/>
                <a:cs typeface="Courier New" panose="02070309020205020404" pitchFamily="49" charset="0"/>
              </a:rPr>
              <a:t>temperature, amount of stabilizer, load line margin, cable size), following [3]</a:t>
            </a:r>
          </a:p>
          <a:p>
            <a:pPr marL="457200" indent="-457200">
              <a:spcBef>
                <a:spcPts val="9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you can then sketch a </a:t>
            </a:r>
            <a:r>
              <a:rPr lang="en-GB" sz="2100" i="0" dirty="0" smtClean="0">
                <a:solidFill>
                  <a:srgbClr val="0000FF"/>
                </a:solidFill>
                <a:latin typeface="Calibri Light" panose="020F0302020204030204" pitchFamily="34" charset="0"/>
                <a:cs typeface="Courier New" panose="02070309020205020404" pitchFamily="49" charset="0"/>
              </a:rPr>
              <a:t>cross-section</a:t>
            </a:r>
            <a:r>
              <a:rPr lang="en-GB" sz="2100" i="0" dirty="0" smtClean="0">
                <a:latin typeface="Calibri Light" panose="020F0302020204030204" pitchFamily="34" charset="0"/>
                <a:cs typeface="Courier New" panose="02070309020205020404" pitchFamily="49" charset="0"/>
              </a:rPr>
              <a:t>, starting with a </a:t>
            </a:r>
            <a:r>
              <a:rPr lang="en-GB" sz="2100" i="0" dirty="0" smtClean="0">
                <a:solidFill>
                  <a:srgbClr val="0000FF"/>
                </a:solidFill>
                <a:latin typeface="Calibri Light" panose="020F0302020204030204" pitchFamily="34" charset="0"/>
                <a:cs typeface="Courier New" panose="02070309020205020404" pitchFamily="49" charset="0"/>
              </a:rPr>
              <a:t>single aperture</a:t>
            </a:r>
            <a:r>
              <a:rPr lang="en-GB" sz="2100" i="0" dirty="0" smtClean="0">
                <a:latin typeface="Calibri Light" panose="020F0302020204030204" pitchFamily="34" charset="0"/>
                <a:cs typeface="Courier New" panose="02070309020205020404" pitchFamily="49" charset="0"/>
              </a:rPr>
              <a:t> dipole, setting up a 2D magnetic model (one quarter), to decide on the number of turns, their position (for field quality), the size of the return yoke, etc.; this is an iterative process, where you might want to change the cable dimensions or other parameters set in 2.; you can adapt the scripts we used for FRESCA2</a:t>
            </a:r>
          </a:p>
          <a:p>
            <a:pPr marL="457200" indent="-457200">
              <a:spcBef>
                <a:spcPts val="9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once you find a satisfying cross-section for a single aperture magnet, you can then move on to a </a:t>
            </a:r>
            <a:r>
              <a:rPr lang="en-GB" sz="2100" i="0" dirty="0" smtClean="0">
                <a:solidFill>
                  <a:srgbClr val="0000FF"/>
                </a:solidFill>
                <a:latin typeface="Calibri Light" panose="020F0302020204030204" pitchFamily="34" charset="0"/>
                <a:cs typeface="Courier New" panose="02070309020205020404" pitchFamily="49" charset="0"/>
              </a:rPr>
              <a:t>double aperture</a:t>
            </a:r>
            <a:r>
              <a:rPr lang="en-GB" sz="2100" i="0" dirty="0" smtClean="0">
                <a:latin typeface="Calibri Light" panose="020F0302020204030204" pitchFamily="34" charset="0"/>
                <a:cs typeface="Courier New" panose="02070309020205020404" pitchFamily="49" charset="0"/>
              </a:rPr>
              <a:t> one, again in an iterative way</a:t>
            </a:r>
          </a:p>
          <a:p>
            <a:pPr marL="457200" indent="-457200">
              <a:spcBef>
                <a:spcPts val="9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at the end, you </a:t>
            </a:r>
            <a:r>
              <a:rPr lang="en-GB" sz="2100" i="0" dirty="0">
                <a:latin typeface="Calibri Light" panose="020F0302020204030204" pitchFamily="34" charset="0"/>
                <a:cs typeface="Courier New" panose="02070309020205020404" pitchFamily="49" charset="0"/>
              </a:rPr>
              <a:t>can write up your </a:t>
            </a:r>
            <a:r>
              <a:rPr lang="en-GB" sz="2100" i="0" dirty="0" smtClean="0">
                <a:solidFill>
                  <a:srgbClr val="0000FF"/>
                </a:solidFill>
                <a:latin typeface="Calibri Light" panose="020F0302020204030204" pitchFamily="34" charset="0"/>
                <a:cs typeface="Courier New" panose="02070309020205020404" pitchFamily="49" charset="0"/>
              </a:rPr>
              <a:t>report</a:t>
            </a:r>
            <a:r>
              <a:rPr lang="en-GB" sz="2100" i="0" dirty="0" smtClean="0">
                <a:latin typeface="Calibri Light" panose="020F0302020204030204" pitchFamily="34" charset="0"/>
                <a:cs typeface="Courier New" panose="02070309020205020404" pitchFamily="49" charset="0"/>
              </a:rPr>
              <a:t>, compiling in particular a table with basic properties of your design (like you find for the other layouts)</a:t>
            </a:r>
          </a:p>
        </p:txBody>
      </p:sp>
    </p:spTree>
    <p:extLst>
      <p:ext uri="{BB962C8B-B14F-4D97-AF65-F5344CB8AC3E}">
        <p14:creationId xmlns:p14="http://schemas.microsoft.com/office/powerpoint/2010/main" val="595056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main dipoles </a:t>
            </a:r>
            <a:r>
              <a:rPr lang="en-US" sz="2800" i="0" kern="0" dirty="0">
                <a:solidFill>
                  <a:srgbClr val="0033CC"/>
                </a:solidFill>
                <a:latin typeface="Calibri Light" panose="020F0302020204030204" pitchFamily="34" charset="0"/>
              </a:rPr>
              <a:t>of the SPS at CERN: </a:t>
            </a:r>
            <a:r>
              <a:rPr lang="en-US" sz="2800" i="0" kern="0" dirty="0" smtClean="0">
                <a:solidFill>
                  <a:srgbClr val="0033CC"/>
                </a:solidFill>
                <a:latin typeface="Calibri Light" panose="020F0302020204030204" pitchFamily="34" charset="0"/>
              </a:rPr>
              <a:t>2.0 </a:t>
            </a:r>
            <a:r>
              <a:rPr lang="en-US" sz="2800" i="0" kern="0" dirty="0">
                <a:solidFill>
                  <a:srgbClr val="0033CC"/>
                </a:solidFill>
                <a:latin typeface="Calibri Light" panose="020F0302020204030204" pitchFamily="34" charset="0"/>
              </a:rPr>
              <a:t>T × </a:t>
            </a:r>
            <a:r>
              <a:rPr lang="en-US" sz="2800" i="0" kern="0" dirty="0" smtClean="0">
                <a:solidFill>
                  <a:srgbClr val="0033CC"/>
                </a:solidFill>
                <a:latin typeface="Calibri Light" panose="020F0302020204030204" pitchFamily="34" charset="0"/>
              </a:rPr>
              <a:t>6.3 </a:t>
            </a:r>
            <a:r>
              <a:rPr lang="en-US" sz="2800" i="0" kern="0" dirty="0">
                <a:solidFill>
                  <a:srgbClr val="0033CC"/>
                </a:solidFill>
                <a:latin typeface="Calibri Light" panose="020F0302020204030204" pitchFamily="34" charset="0"/>
              </a:rPr>
              <a:t>m</a:t>
            </a:r>
            <a:endParaRPr lang="en-US" sz="2800" b="0" i="0" kern="0" dirty="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250"/>
          <a:stretch/>
        </p:blipFill>
        <p:spPr>
          <a:xfrm>
            <a:off x="972000" y="1161280"/>
            <a:ext cx="7200000" cy="4788000"/>
          </a:xfrm>
          <a:prstGeom prst="rect">
            <a:avLst/>
          </a:prstGeom>
        </p:spPr>
      </p:pic>
    </p:spTree>
    <p:extLst>
      <p:ext uri="{BB962C8B-B14F-4D97-AF65-F5344CB8AC3E}">
        <p14:creationId xmlns:p14="http://schemas.microsoft.com/office/powerpoint/2010/main" val="243965975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44922</TotalTime>
  <Words>15782</Words>
  <Application>Microsoft Office PowerPoint</Application>
  <PresentationFormat>On-screen Show (4:3)</PresentationFormat>
  <Paragraphs>1428</Paragraphs>
  <Slides>89</Slides>
  <Notes>89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89</vt:i4>
      </vt:variant>
    </vt:vector>
  </HeadingPairs>
  <TitlesOfParts>
    <vt:vector size="99" baseType="lpstr">
      <vt:lpstr>ＭＳ Ｐゴシック</vt:lpstr>
      <vt:lpstr>Arial</vt:lpstr>
      <vt:lpstr>Calibri</vt:lpstr>
      <vt:lpstr>Calibri Light</vt:lpstr>
      <vt:lpstr>Cambria Math</vt:lpstr>
      <vt:lpstr>Courier New</vt:lpstr>
      <vt:lpstr>Symbol</vt:lpstr>
      <vt:lpstr>Tahoma</vt:lpstr>
      <vt:lpstr>Times New Roman</vt:lpstr>
      <vt:lpstr>Default Design</vt:lpstr>
      <vt:lpstr>An introduction to                      Magnets for Accelerators  Attilio Milanese              John Adams Institute Accelerator Course   17 – 18 Jan. 2018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magnets</dc:title>
  <dc:creator>NICE</dc:creator>
  <cp:lastModifiedBy>Attilio Milanese</cp:lastModifiedBy>
  <cp:revision>2436</cp:revision>
  <cp:lastPrinted>2018-01-18T09:52:29Z</cp:lastPrinted>
  <dcterms:created xsi:type="dcterms:W3CDTF">2011-12-01T09:32:40Z</dcterms:created>
  <dcterms:modified xsi:type="dcterms:W3CDTF">2018-01-18T11:27:18Z</dcterms:modified>
</cp:coreProperties>
</file>