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304" r:id="rId2"/>
    <p:sldId id="284" r:id="rId3"/>
    <p:sldId id="309" r:id="rId4"/>
    <p:sldId id="290" r:id="rId5"/>
    <p:sldId id="289" r:id="rId6"/>
    <p:sldId id="293" r:id="rId7"/>
    <p:sldId id="300" r:id="rId8"/>
    <p:sldId id="315" r:id="rId9"/>
    <p:sldId id="295" r:id="rId10"/>
    <p:sldId id="301" r:id="rId11"/>
    <p:sldId id="307" r:id="rId12"/>
    <p:sldId id="313" r:id="rId13"/>
    <p:sldId id="306" r:id="rId14"/>
    <p:sldId id="305" r:id="rId15"/>
    <p:sldId id="314" r:id="rId16"/>
    <p:sldId id="269" r:id="rId1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éma alapján készült stílus 1 – 1. jelölőszín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Világos stílus 1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Közepesen sötét stílus 1 – 1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Stílus és rács nélkül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62" autoAdjust="0"/>
    <p:restoredTop sz="91241" autoAdjust="0"/>
  </p:normalViewPr>
  <p:slideViewPr>
    <p:cSldViewPr snapToGrid="0">
      <p:cViewPr varScale="1">
        <p:scale>
          <a:sx n="67" d="100"/>
          <a:sy n="67" d="100"/>
        </p:scale>
        <p:origin x="1038" y="60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-166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C1977C-4DF0-493A-B08A-644774C4A70F}" type="datetimeFigureOut">
              <a:rPr lang="hu-HU" smtClean="0"/>
              <a:t>2017. 12. 05.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47D71A-E45D-473D-9059-4E8BC5D6C14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93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108583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563842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526093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268108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85232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14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577236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Jegyzetek helye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dirty="0"/>
              </a:p>
            </p:txBody>
          </p:sp>
        </mc:Choice>
        <mc:Fallback xmlns="">
          <p:sp>
            <p:nvSpPr>
              <p:cNvPr id="3" name="Jegyzetek helye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baseline="0" dirty="0" smtClean="0"/>
                  <a:t>A short summary. </a:t>
                </a:r>
                <a:r>
                  <a:rPr lang="en-GB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T</a:t>
                </a:r>
                <a:r>
                  <a:rPr lang="hu-HU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he </a:t>
                </a:r>
                <a:r>
                  <a:rPr lang="en-GB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s</a:t>
                </a:r>
                <a:r>
                  <a:rPr lang="hu-HU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tructures</a:t>
                </a:r>
                <a:r>
                  <a:rPr lang="en-GB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 in the pp d</a:t>
                </a:r>
                <a:r>
                  <a:rPr lang="hu-HU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i</a:t>
                </a:r>
                <a:r>
                  <a:rPr lang="en-GB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ff</a:t>
                </a:r>
                <a:r>
                  <a:rPr lang="hu-HU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raction cone have di</a:t>
                </a:r>
                <a:r>
                  <a:rPr lang="en-GB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ff</a:t>
                </a:r>
                <a:r>
                  <a:rPr lang="hu-HU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erent origin and physical meaning</a:t>
                </a:r>
                <a:r>
                  <a:rPr lang="en-GB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, however</a:t>
                </a:r>
                <a:r>
                  <a:rPr lang="hu-HU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, as the </a:t>
                </a:r>
                <a:r>
                  <a:rPr lang="en-GB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“</a:t>
                </a:r>
                <a:r>
                  <a:rPr lang="hu-HU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dip</a:t>
                </a:r>
                <a:r>
                  <a:rPr lang="en-GB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”</a:t>
                </a:r>
                <a:r>
                  <a:rPr lang="hu-HU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 comes towards smaller |t| values a</a:t>
                </a:r>
                <a:r>
                  <a:rPr lang="en-GB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ffe</a:t>
                </a:r>
                <a:r>
                  <a:rPr lang="hu-HU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cts to the parametrization</a:t>
                </a:r>
                <a:r>
                  <a:rPr lang="en-GB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 and identification </a:t>
                </a:r>
                <a:r>
                  <a:rPr lang="hu-HU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of the </a:t>
                </a:r>
                <a:r>
                  <a:rPr lang="en-GB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“</a:t>
                </a:r>
                <a:r>
                  <a:rPr lang="hu-HU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break</a:t>
                </a:r>
                <a:r>
                  <a:rPr lang="en-GB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” at higher energies</a:t>
                </a:r>
                <a:r>
                  <a:rPr lang="hu-HU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.</a:t>
                </a:r>
                <a:r>
                  <a:rPr lang="en-GB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 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The DP model well reproduces the energy depenence of the cross section </a:t>
                </a:r>
                <a:r>
                  <a:rPr lang="en-GB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with </a:t>
                </a:r>
                <a:r>
                  <a:rPr lang="hu-HU" sz="1200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𝛿</a:t>
                </a:r>
                <a:r>
                  <a:rPr lang="hu-HU" sz="1200" i="0" smtClean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_</a:t>
                </a:r>
                <a:r>
                  <a:rPr lang="en-GB" sz="1200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𝑃</a:t>
                </a:r>
                <a:r>
                  <a:rPr lang="en-GB" sz="1200" b="0" i="0" smtClean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=0.0458 </a:t>
                </a:r>
                <a:r>
                  <a:rPr lang="en-GB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which is </a:t>
                </a:r>
                <a:r>
                  <a:rPr lang="en-GB" sz="1200" dirty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about half of that in the case of a simple pole. </a:t>
                </a:r>
                <a:endParaRPr lang="en-GB" baseline="0" dirty="0" smtClean="0"/>
              </a:p>
              <a:p>
                <a:r>
                  <a:rPr lang="en-GB" baseline="0" dirty="0" smtClean="0"/>
                  <a:t>The oddereon gives ln^2(s) rise for the elastic slope although its</a:t>
                </a:r>
                <a:r>
                  <a:rPr lang="en-GB" dirty="0" smtClean="0"/>
                  <a:t> accelerated rise at  LHC</a:t>
                </a:r>
                <a:r>
                  <a:rPr lang="en-GB" baseline="0" dirty="0" smtClean="0"/>
                  <a:t> energies</a:t>
                </a:r>
                <a:r>
                  <a:rPr lang="en-GB" dirty="0" smtClean="0"/>
                  <a:t> </a:t>
                </a:r>
                <a:r>
                  <a:rPr lang="en-GB" baseline="0" dirty="0" smtClean="0"/>
                  <a:t> </a:t>
                </a:r>
                <a:r>
                  <a:rPr lang="en-GB" dirty="0" smtClean="0"/>
                  <a:t>requires unitarity corrections. </a:t>
                </a:r>
              </a:p>
              <a:p>
                <a:r>
                  <a:rPr lang="en-GB" sz="1200" b="0" i="0" u="none" strike="noStrike" kern="1200" baseline="0" dirty="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It should be remembered that the analytic calculations for the unitarized formulas are only approximate. To obtain more precise results the unitariyation should be performed numerically.</a:t>
                </a:r>
              </a:p>
              <a:p>
                <a:r>
                  <a:rPr lang="en-GB" sz="1200" b="0" i="0" u="none" strike="noStrike" kern="1200" baseline="0" dirty="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The further plan is the investigation of the dip at LHC energies with </a:t>
                </a:r>
                <a:r>
                  <a:rPr lang="en-GB" sz="1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numerically performed u-matrix unitarization procedure.</a:t>
                </a:r>
                <a:endParaRPr lang="en-GB" dirty="0"/>
              </a:p>
            </p:txBody>
          </p:sp>
        </mc:Fallback>
      </mc:AlternateContent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201983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1037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72454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568134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>
                <a:solidFill>
                  <a:prstClr val="black"/>
                </a:solidFill>
              </a:rPr>
              <a:pPr/>
              <a:t>4</a:t>
            </a:fld>
            <a:endParaRPr 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591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baseline="0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36245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40382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110325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343448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93379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CD73B-6B6A-4B6F-B11A-C1112D643AA5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32604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39024-A58D-49D3-A394-DB9BBFB934E6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7503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4FD5E-95B2-4D5D-9F87-3FF0556BAE91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83753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14C90-019A-461A-B5C8-20F7964C33B9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425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12248-8443-4F8C-9993-70CDC49CE77D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23932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6EDC-2733-40C7-8880-9E7FEFA5B234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9803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7EC6-3983-4D1F-9148-0C4A9E638C95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75424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AC01-8851-49AC-9B52-E5921A71368D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10398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D1F2-4123-4352-9251-9345E7B46B28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22914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B39F3-F00E-4970-9E2F-6BD1E3527FF9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14949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EEAF-7652-40C5-BE48-7F0E80DB530A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37671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3E7C7-E311-4EBE-92B3-577D7621544E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9572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33.png"/><Relationship Id="rId1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39.png"/><Relationship Id="rId12" Type="http://schemas.openxmlformats.org/officeDocument/2006/relationships/image" Target="../media/image50.png"/><Relationship Id="rId17" Type="http://schemas.openxmlformats.org/officeDocument/2006/relationships/image" Target="../media/image10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0.png"/><Relationship Id="rId11" Type="http://schemas.openxmlformats.org/officeDocument/2006/relationships/image" Target="../media/image49.png"/><Relationship Id="rId5" Type="http://schemas.openxmlformats.org/officeDocument/2006/relationships/image" Target="../media/image430.png"/><Relationship Id="rId15" Type="http://schemas.openxmlformats.org/officeDocument/2006/relationships/image" Target="../media/image37.png"/><Relationship Id="rId10" Type="http://schemas.openxmlformats.org/officeDocument/2006/relationships/image" Target="../media/image320.png"/><Relationship Id="rId19" Type="http://schemas.openxmlformats.org/officeDocument/2006/relationships/image" Target="../media/image38.png"/><Relationship Id="rId4" Type="http://schemas.openxmlformats.org/officeDocument/2006/relationships/image" Target="../media/image1.png"/><Relationship Id="rId9" Type="http://schemas.openxmlformats.org/officeDocument/2006/relationships/image" Target="../media/image42.png"/><Relationship Id="rId1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5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1.png"/><Relationship Id="rId4" Type="http://schemas.openxmlformats.org/officeDocument/2006/relationships/image" Target="../media/image530.png"/><Relationship Id="rId9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1.png"/><Relationship Id="rId4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7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3" Type="http://schemas.openxmlformats.org/officeDocument/2006/relationships/image" Target="../media/image8.png"/><Relationship Id="rId7" Type="http://schemas.openxmlformats.org/officeDocument/2006/relationships/image" Target="../media/image27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0.png"/><Relationship Id="rId11" Type="http://schemas.openxmlformats.org/officeDocument/2006/relationships/image" Target="../media/image10.png"/><Relationship Id="rId5" Type="http://schemas.openxmlformats.org/officeDocument/2006/relationships/image" Target="../media/image250.png"/><Relationship Id="rId10" Type="http://schemas.openxmlformats.org/officeDocument/2006/relationships/image" Target="../media/image30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3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0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1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29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43.png"/><Relationship Id="rId10" Type="http://schemas.openxmlformats.org/officeDocument/2006/relationships/image" Target="../media/image46.png"/><Relationship Id="rId4" Type="http://schemas.openxmlformats.org/officeDocument/2006/relationships/image" Target="../media/image31.png"/><Relationship Id="rId9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853783" y="892758"/>
            <a:ext cx="8189627" cy="1934613"/>
          </a:xfrm>
        </p:spPr>
        <p:txBody>
          <a:bodyPr>
            <a:noAutofit/>
          </a:bodyPr>
          <a:lstStyle/>
          <a:p>
            <a:r>
              <a:rPr lang="hu-HU" sz="4400" dirty="0" smtClean="0">
                <a:solidFill>
                  <a:schemeClr val="accent1">
                    <a:lumMod val="75000"/>
                  </a:schemeClr>
                </a:solidFill>
              </a:rPr>
              <a:t>Forward proton-proton scattering at high energies</a:t>
            </a:r>
            <a:endParaRPr lang="hu-H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514810" y="4289496"/>
            <a:ext cx="11237479" cy="2401369"/>
          </a:xfrm>
        </p:spPr>
        <p:txBody>
          <a:bodyPr>
            <a:normAutofit/>
          </a:bodyPr>
          <a:lstStyle/>
          <a:p>
            <a:pPr algn="l"/>
            <a:r>
              <a:rPr lang="hu-HU" sz="28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István Szanyi</a:t>
            </a:r>
          </a:p>
          <a:p>
            <a:pPr algn="l"/>
            <a:r>
              <a:rPr lang="hu-HU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i</a:t>
            </a:r>
            <a:r>
              <a:rPr lang="hu-HU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n collaboration with</a:t>
            </a:r>
            <a:r>
              <a:rPr lang="hu-HU" sz="28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László Jenkovszky</a:t>
            </a:r>
          </a:p>
          <a:p>
            <a:pPr algn="l"/>
            <a:r>
              <a:rPr lang="hu-HU" sz="28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UNU, BITP, Ukraine</a:t>
            </a:r>
          </a:p>
          <a:p>
            <a:pPr algn="l"/>
            <a:r>
              <a:rPr lang="hu-H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Zimányi Winter School, 4</a:t>
            </a:r>
            <a:r>
              <a:rPr lang="en-GB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-</a:t>
            </a:r>
            <a:r>
              <a:rPr lang="hu-H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8 December, 2017, </a:t>
            </a:r>
            <a:r>
              <a:rPr lang="en-GB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B</a:t>
            </a:r>
            <a:r>
              <a:rPr lang="hu-H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udapest </a:t>
            </a:r>
          </a:p>
          <a:p>
            <a:endParaRPr lang="hu-HU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0" name="Egyenes összekötő 9"/>
          <p:cNvCxnSpPr/>
          <p:nvPr/>
        </p:nvCxnSpPr>
        <p:spPr>
          <a:xfrm>
            <a:off x="964441" y="3286210"/>
            <a:ext cx="10263117" cy="13648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415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artalom helye 2"/>
          <p:cNvSpPr>
            <a:spLocks noGrp="1"/>
          </p:cNvSpPr>
          <p:nvPr>
            <p:ph idx="1"/>
          </p:nvPr>
        </p:nvSpPr>
        <p:spPr>
          <a:xfrm>
            <a:off x="781050" y="1011953"/>
            <a:ext cx="11509612" cy="5687561"/>
          </a:xfrm>
        </p:spPr>
        <p:txBody>
          <a:bodyPr>
            <a:normAutofit/>
          </a:bodyPr>
          <a:lstStyle/>
          <a:p>
            <a:r>
              <a:rPr lang="en-GB" sz="2200" dirty="0" smtClean="0">
                <a:solidFill>
                  <a:schemeClr val="accent1">
                    <a:lumMod val="75000"/>
                  </a:schemeClr>
                </a:solidFill>
                <a:latin typeface="Centaur" panose="02030504050205020304" pitchFamily="18" charset="0"/>
              </a:rPr>
              <a:t>Unitarized scattering amplitude:</a:t>
            </a:r>
          </a:p>
          <a:p>
            <a:endParaRPr lang="en-GB" sz="2200" dirty="0">
              <a:solidFill>
                <a:schemeClr val="accent1">
                  <a:lumMod val="75000"/>
                </a:schemeClr>
              </a:solidFill>
              <a:latin typeface="Centaur" panose="02030504050205020304" pitchFamily="18" charset="0"/>
            </a:endParaRPr>
          </a:p>
          <a:p>
            <a:pPr marL="0" indent="0">
              <a:buNone/>
            </a:pPr>
            <a:endParaRPr lang="en-GB" sz="2200" dirty="0" smtClean="0">
              <a:solidFill>
                <a:schemeClr val="accent1">
                  <a:lumMod val="75000"/>
                </a:schemeClr>
              </a:solidFill>
              <a:latin typeface="Centaur" panose="02030504050205020304" pitchFamily="18" charset="0"/>
            </a:endParaRPr>
          </a:p>
          <a:p>
            <a:pPr marL="0" indent="0">
              <a:buNone/>
            </a:pPr>
            <a:endParaRPr lang="en-GB" sz="2200" dirty="0">
              <a:solidFill>
                <a:schemeClr val="accent1">
                  <a:lumMod val="75000"/>
                </a:schemeClr>
              </a:solidFill>
              <a:latin typeface="Centaur" panose="02030504050205020304" pitchFamily="18" charset="0"/>
            </a:endParaRPr>
          </a:p>
          <a:p>
            <a:pPr marL="0" indent="0">
              <a:buNone/>
            </a:pPr>
            <a:endParaRPr lang="en-GB" sz="2200" dirty="0" smtClean="0">
              <a:solidFill>
                <a:schemeClr val="accent1">
                  <a:lumMod val="75000"/>
                </a:schemeClr>
              </a:solidFill>
              <a:latin typeface="Centaur" panose="02030504050205020304" pitchFamily="18" charset="0"/>
            </a:endParaRPr>
          </a:p>
          <a:p>
            <a:r>
              <a:rPr lang="en-GB" sz="2200" dirty="0" smtClean="0">
                <a:solidFill>
                  <a:schemeClr val="accent1">
                    <a:lumMod val="75000"/>
                  </a:schemeClr>
                </a:solidFill>
                <a:latin typeface="Centaur" panose="02030504050205020304" pitchFamily="18" charset="0"/>
              </a:rPr>
              <a:t>Using                 the unitarized formulas for the forward measurables: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E35B-EC5A-42B4-88A3-0012A2FB540B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10</a:t>
            </a:fld>
            <a:endParaRPr lang="hu-H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ím 1"/>
              <p:cNvSpPr>
                <a:spLocks noGrp="1"/>
              </p:cNvSpPr>
              <p:nvPr>
                <p:ph type="title"/>
              </p:nvPr>
            </p:nvSpPr>
            <p:spPr>
              <a:xfrm>
                <a:off x="974677" y="-136477"/>
                <a:ext cx="10515600" cy="1325563"/>
              </a:xfrm>
            </p:spPr>
            <p:txBody>
              <a:bodyPr/>
              <a:lstStyle/>
              <a:p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Unitarization (</a:t>
                </a:r>
                <a14:m>
                  <m:oMath xmlns:m="http://schemas.openxmlformats.org/officeDocument/2006/math">
                    <m:r>
                      <a:rPr lang="hu-HU" sz="3600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-matrix)</a:t>
                </a:r>
                <a:endParaRPr lang="hu-HU" sz="36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74677" y="-136477"/>
                <a:ext cx="10515600" cy="1325563"/>
              </a:xfrm>
              <a:blipFill>
                <a:blip r:embed="rId3"/>
                <a:stretch>
                  <a:fillRect l="-1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Kép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678" y="852483"/>
            <a:ext cx="9641039" cy="457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églalap 17"/>
              <p:cNvSpPr/>
              <p:nvPr/>
            </p:nvSpPr>
            <p:spPr>
              <a:xfrm>
                <a:off x="5983247" y="1480018"/>
                <a:ext cx="4254498" cy="90364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hu-HU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hu-HU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hu-HU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nary>
                        <m:naryPr>
                          <m:limLoc m:val="undOvr"/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hu-HU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hu-HU" i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hu-HU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  <m:d>
                                <m:dPr>
                                  <m:ctrlPr>
                                    <a:rPr lang="hu-H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hu-HU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  <m:r>
                                    <a:rPr lang="hu-HU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hu-HU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num>
                            <m:den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𝑖𝑢</m:t>
                              </m:r>
                              <m:d>
                                <m:dPr>
                                  <m:ctrlPr>
                                    <a:rPr lang="hu-H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hu-HU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  <m:r>
                                    <a:rPr lang="hu-HU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hu-HU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den>
                          </m:f>
                        </m:e>
                      </m:nary>
                      <m:sSub>
                        <m:sSubPr>
                          <m:ctrlPr>
                            <a:rPr lang="hu-H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ad>
                            <m:radPr>
                              <m:degHide m:val="on"/>
                              <m:ctrlPr>
                                <a:rPr lang="hu-H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hu-H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hu-H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rad>
                        </m:e>
                      </m:d>
                      <m:r>
                        <a:rPr lang="hu-H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hu-H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p>
                          <m:r>
                            <a:rPr lang="hu-H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hu-HU" dirty="0"/>
              </a:p>
            </p:txBody>
          </p:sp>
        </mc:Choice>
        <mc:Fallback xmlns="">
          <p:sp>
            <p:nvSpPr>
              <p:cNvPr id="18" name="Téglalap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3247" y="1480018"/>
                <a:ext cx="4254498" cy="90364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églalap 18"/>
              <p:cNvSpPr/>
              <p:nvPr/>
            </p:nvSpPr>
            <p:spPr>
              <a:xfrm>
                <a:off x="1846041" y="1604498"/>
                <a:ext cx="2344360" cy="6767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num>
                        <m:den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𝑖𝑢</m:t>
                          </m:r>
                          <m:d>
                            <m:d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hu-HU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hu-HU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églalap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6041" y="1604498"/>
                <a:ext cx="2344360" cy="67672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Szövegdoboz 20"/>
              <p:cNvSpPr txBox="1"/>
              <p:nvPr/>
            </p:nvSpPr>
            <p:spPr>
              <a:xfrm>
                <a:off x="676461" y="3677084"/>
                <a:ext cx="3108800" cy="54091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num>
                        <m:den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λ</m:t>
                          </m:r>
                        </m:den>
                      </m:f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</m:e>
                      </m:fun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(1+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Szövegdoboz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461" y="3677084"/>
                <a:ext cx="3108800" cy="54091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Szövegdoboz 21"/>
              <p:cNvSpPr txBox="1"/>
              <p:nvPr/>
            </p:nvSpPr>
            <p:spPr>
              <a:xfrm>
                <a:off x="4274106" y="3663677"/>
                <a:ext cx="2631553" cy="58945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𝑒𝑙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num>
                        <m:den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λ</m:t>
                          </m:r>
                        </m:den>
                      </m:f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(1+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Szövegdoboz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4106" y="3663677"/>
                <a:ext cx="2631553" cy="58945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Szövegdoboz 22"/>
              <p:cNvSpPr txBox="1"/>
              <p:nvPr/>
            </p:nvSpPr>
            <p:spPr>
              <a:xfrm>
                <a:off x="7394505" y="3638923"/>
                <a:ext cx="4198329" cy="6223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num>
                        <m:den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λ</m:t>
                          </m:r>
                        </m:den>
                      </m:f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</m:d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den>
                              </m:f>
                            </m:e>
                          </m:func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(1+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Szövegdoboz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4505" y="3638923"/>
                <a:ext cx="4198329" cy="62235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Szövegdoboz 23"/>
              <p:cNvSpPr txBox="1"/>
              <p:nvPr/>
            </p:nvSpPr>
            <p:spPr>
              <a:xfrm>
                <a:off x="892801" y="4450691"/>
                <a:ext cx="2810706" cy="52354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𝑒𝑙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=1−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⁡(1+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Szövegdoboz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801" y="4450691"/>
                <a:ext cx="2810706" cy="52354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Szövegdoboz 24"/>
              <p:cNvSpPr txBox="1"/>
              <p:nvPr/>
            </p:nvSpPr>
            <p:spPr>
              <a:xfrm>
                <a:off x="997764" y="5515581"/>
                <a:ext cx="1696555" cy="27699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=(1−</m:t>
                      </m:r>
                      <m:sSub>
                        <m:sSubPr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)/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Szövegdoboz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764" y="5515581"/>
                <a:ext cx="1696555" cy="276999"/>
              </a:xfrm>
              <a:prstGeom prst="rect">
                <a:avLst/>
              </a:prstGeom>
              <a:blipFill rotWithShape="0">
                <a:blip r:embed="rId11"/>
                <a:stretch>
                  <a:fillRect l="-1071" b="-3191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églalap 26"/>
              <p:cNvSpPr/>
              <p:nvPr/>
            </p:nvSpPr>
            <p:spPr>
              <a:xfrm>
                <a:off x="3101926" y="5484656"/>
                <a:ext cx="1598193" cy="36933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b="0" i="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ln</m:t>
                      </m:r>
                      <m:r>
                        <a:rPr lang="en-GB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⁡(</m:t>
                      </m:r>
                      <m:r>
                        <a:rPr lang="hu-HU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hu-HU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hu-HU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hu-HU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hu-HU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GB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 xmlns="">
          <p:sp>
            <p:nvSpPr>
              <p:cNvPr id="27" name="Téglalap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1926" y="5484656"/>
                <a:ext cx="1598193" cy="369332"/>
              </a:xfrm>
              <a:prstGeom prst="rect">
                <a:avLst/>
              </a:prstGeom>
              <a:blipFill rotWithShape="0">
                <a:blip r:embed="rId12"/>
                <a:stretch>
                  <a:fillRect b="-1129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Szövegdoboz 30"/>
              <p:cNvSpPr txBox="1"/>
              <p:nvPr/>
            </p:nvSpPr>
            <p:spPr>
              <a:xfrm>
                <a:off x="8610600" y="4352432"/>
                <a:ext cx="1658403" cy="81131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hu-HU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p>
                              </m:s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𝑥𝑑𝑥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Szövegdoboz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4352432"/>
                <a:ext cx="1658403" cy="81131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églalap 31"/>
              <p:cNvSpPr/>
              <p:nvPr/>
            </p:nvSpPr>
            <p:spPr>
              <a:xfrm>
                <a:off x="4217903" y="4416905"/>
                <a:ext cx="2931765" cy="68236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hu-HU" i="1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num>
                        <m:den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λ</m:t>
                          </m:r>
                        </m:den>
                      </m:f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Σ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⁡(1+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</a:rPr>
                        <m:t>(1+</m:t>
                      </m:r>
                      <m:r>
                        <m:rPr>
                          <m:sty m:val="p"/>
                        </m:rPr>
                        <a:rPr lang="el-GR" i="1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2" name="Téglalap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7903" y="4416905"/>
                <a:ext cx="2931765" cy="68236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Szövegdoboz 32"/>
              <p:cNvSpPr txBox="1"/>
              <p:nvPr/>
            </p:nvSpPr>
            <p:spPr>
              <a:xfrm>
                <a:off x="8153400" y="5595027"/>
                <a:ext cx="3575466" cy="2800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01</m:t>
                          </m:r>
                        </m:sub>
                      </m:sSub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GB" dirty="0"/>
                            <m:t> </m:t>
                          </m:r>
                        </m:e>
                        <m:sup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GB" dirty="0"/>
                            <m:t> </m:t>
                          </m:r>
                        </m:e>
                        <m:sup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3" name="Szövegdoboz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3400" y="5595027"/>
                <a:ext cx="3575466" cy="280077"/>
              </a:xfrm>
              <a:prstGeom prst="rect">
                <a:avLst/>
              </a:prstGeom>
              <a:blipFill>
                <a:blip r:embed="rId15"/>
                <a:stretch>
                  <a:fillRect l="-1020" b="-2916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églalap 33"/>
          <p:cNvSpPr/>
          <p:nvPr/>
        </p:nvSpPr>
        <p:spPr>
          <a:xfrm>
            <a:off x="140377" y="5987018"/>
            <a:ext cx="80130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A.N. Wall, L.L. Jenkovszky, </a:t>
            </a:r>
            <a:r>
              <a:rPr lang="en-GB" dirty="0" smtClean="0"/>
              <a:t>B.V</a:t>
            </a:r>
            <a:r>
              <a:rPr lang="en-GB" dirty="0"/>
              <a:t>. Struminsky</a:t>
            </a:r>
            <a:r>
              <a:rPr lang="en-GB" dirty="0" smtClean="0"/>
              <a:t>, Sov</a:t>
            </a:r>
            <a:r>
              <a:rPr lang="en-GB" dirty="0"/>
              <a:t>. </a:t>
            </a:r>
            <a:r>
              <a:rPr lang="en-GB" dirty="0" smtClean="0"/>
              <a:t>J. Particles </a:t>
            </a:r>
            <a:r>
              <a:rPr lang="en-GB" dirty="0"/>
              <a:t>and Nuclei, 19 (1988)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églalap 34"/>
              <p:cNvSpPr/>
              <p:nvPr/>
            </p:nvSpPr>
            <p:spPr>
              <a:xfrm>
                <a:off x="2255755" y="2497754"/>
                <a:ext cx="9606341" cy="461665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hu-HU" sz="2400" dirty="0" smtClean="0">
                    <a:solidFill>
                      <a:schemeClr val="accent1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hu-H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hu-HU" sz="2200" b="0" i="1" dirty="0" smtClean="0">
                    <a:latin typeface="Cambria Math" panose="02040503050406030204" pitchFamily="18" charset="0"/>
                  </a:rPr>
                  <a:t> – </a:t>
                </a:r>
                <a:r>
                  <a:rPr lang="hu-HU" sz="2200" b="0" dirty="0" smtClean="0">
                    <a:solidFill>
                      <a:schemeClr val="accent1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impact parameter</a:t>
                </a:r>
                <a:r>
                  <a:rPr lang="hu-HU" sz="2200" b="0" i="1" dirty="0" smtClean="0">
                    <a:latin typeface="Cambria Math" panose="02040503050406030204" pitchFamily="18" charset="0"/>
                  </a:rPr>
                  <a:t>; </a:t>
                </a:r>
                <a14:m>
                  <m:oMath xmlns:m="http://schemas.openxmlformats.org/officeDocument/2006/math">
                    <m:r>
                      <a:rPr lang="hu-HU" sz="220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GB" sz="2200" dirty="0" smtClean="0"/>
                  <a:t> – </a:t>
                </a:r>
                <a:r>
                  <a:rPr lang="en-GB" sz="2200" dirty="0" smtClean="0">
                    <a:solidFill>
                      <a:schemeClr val="accent1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momentum in center-of-mass frame)</a:t>
                </a:r>
                <a:endParaRPr lang="en-GB" sz="2200" dirty="0">
                  <a:solidFill>
                    <a:schemeClr val="accent1">
                      <a:lumMod val="75000"/>
                    </a:schemeClr>
                  </a:solidFill>
                  <a:latin typeface="Centaur" panose="02030504050205020304" pitchFamily="18" charset="0"/>
                </a:endParaRPr>
              </a:p>
            </p:txBody>
          </p:sp>
        </mc:Choice>
        <mc:Fallback xmlns="">
          <p:sp>
            <p:nvSpPr>
              <p:cNvPr id="35" name="Téglalap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5755" y="2497754"/>
                <a:ext cx="9606341" cy="461665"/>
              </a:xfrm>
              <a:prstGeom prst="rect">
                <a:avLst/>
              </a:prstGeom>
              <a:blipFill rotWithShape="0">
                <a:blip r:embed="rId17"/>
                <a:stretch>
                  <a:fillRect l="-952" t="-10667" b="-30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Egyenes összekötő nyíllal 39"/>
          <p:cNvCxnSpPr/>
          <p:nvPr/>
        </p:nvCxnSpPr>
        <p:spPr>
          <a:xfrm>
            <a:off x="4485113" y="1942860"/>
            <a:ext cx="120342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Szövegdoboz 1"/>
              <p:cNvSpPr txBox="1"/>
              <p:nvPr/>
            </p:nvSpPr>
            <p:spPr>
              <a:xfrm>
                <a:off x="1797440" y="3026614"/>
                <a:ext cx="1001428" cy="6131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Szövegdoboz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7440" y="3026614"/>
                <a:ext cx="1001428" cy="613181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églalap 25"/>
              <p:cNvSpPr/>
              <p:nvPr/>
            </p:nvSpPr>
            <p:spPr>
              <a:xfrm>
                <a:off x="5290844" y="5316231"/>
                <a:ext cx="1981312" cy="67569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GB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hu-HU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λ</m:t>
                          </m:r>
                          <m:sSub>
                            <m:sSubPr>
                              <m:ctrlPr>
                                <a:rPr lang="el-GR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hu-HU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hu-HU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GB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hu-HU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hu-HU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hu-HU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hu-HU" dirty="0"/>
              </a:p>
            </p:txBody>
          </p:sp>
        </mc:Choice>
        <mc:Fallback xmlns="">
          <p:sp>
            <p:nvSpPr>
              <p:cNvPr id="26" name="Téglalap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0844" y="5316231"/>
                <a:ext cx="1981312" cy="675698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461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16" y="888919"/>
            <a:ext cx="5271342" cy="5319703"/>
          </a:xfrm>
          <a:prstGeom prst="rect">
            <a:avLst/>
          </a:prstGeom>
        </p:spPr>
      </p:pic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12B3-C01A-4543-9E40-AF7FCE798CC4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11</a:t>
            </a:fld>
            <a:endParaRPr lang="hu-H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ím 1"/>
              <p:cNvSpPr>
                <a:spLocks noGrp="1"/>
              </p:cNvSpPr>
              <p:nvPr>
                <p:ph type="title"/>
              </p:nvPr>
            </p:nvSpPr>
            <p:spPr>
              <a:xfrm>
                <a:off x="974677" y="-136477"/>
                <a:ext cx="10515600" cy="1325563"/>
              </a:xfrm>
            </p:spPr>
            <p:txBody>
              <a:bodyPr/>
              <a:lstStyle/>
              <a:p>
                <a:r>
                  <a:rPr lang="en-GB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The energy dependence of the </a:t>
                </a:r>
                <a14:m>
                  <m:oMath xmlns:m="http://schemas.openxmlformats.org/officeDocument/2006/math">
                    <m:r>
                      <a:rPr lang="en-GB" sz="3600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GB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parameter </a:t>
                </a:r>
                <a:endParaRPr lang="hu-HU" sz="36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74677" y="-136477"/>
                <a:ext cx="10515600" cy="1325563"/>
              </a:xfrm>
              <a:blipFill rotWithShape="0">
                <a:blip r:embed="rId4"/>
                <a:stretch>
                  <a:fillRect l="-1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Kép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4678" y="852483"/>
            <a:ext cx="9641039" cy="45719"/>
          </a:xfrm>
          <a:prstGeom prst="rect">
            <a:avLst/>
          </a:prstGeom>
        </p:spPr>
      </p:pic>
      <p:sp>
        <p:nvSpPr>
          <p:cNvPr id="12" name="Téglalap 11"/>
          <p:cNvSpPr/>
          <p:nvPr/>
        </p:nvSpPr>
        <p:spPr>
          <a:xfrm>
            <a:off x="1275170" y="6060895"/>
            <a:ext cx="4206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dirty="0" smtClean="0">
                <a:solidFill>
                  <a:prstClr val="black"/>
                </a:solidFill>
                <a:latin typeface="Centaur" panose="02030504050205020304" pitchFamily="18" charset="0"/>
              </a:rPr>
              <a:t>Energy dependence of the g parameter.</a:t>
            </a:r>
            <a:endParaRPr lang="hu-HU" dirty="0">
              <a:solidFill>
                <a:prstClr val="black"/>
              </a:solidFill>
              <a:latin typeface="Centaur" panose="020305040502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églalap 13"/>
              <p:cNvSpPr/>
              <p:nvPr/>
            </p:nvSpPr>
            <p:spPr>
              <a:xfrm>
                <a:off x="6681716" y="4515195"/>
                <a:ext cx="4808561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Fitted parameters of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GB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GB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 using only the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 data</a:t>
                </a:r>
                <a:r>
                  <a:rPr lang="hu-HU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, </a:t>
                </a:r>
                <a:r>
                  <a:rPr lang="hu-HU" dirty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unirarized slope and cross sections</a:t>
                </a:r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.</a:t>
                </a:r>
                <a:endParaRPr lang="hu-HU" dirty="0">
                  <a:solidFill>
                    <a:prstClr val="black"/>
                  </a:solidFill>
                  <a:latin typeface="Centaur" panose="02030504050205020304" pitchFamily="18" charset="0"/>
                </a:endParaRPr>
              </a:p>
            </p:txBody>
          </p:sp>
        </mc:Choice>
        <mc:Fallback xmlns="">
          <p:sp>
            <p:nvSpPr>
              <p:cNvPr id="14" name="Téglalap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1716" y="4515195"/>
                <a:ext cx="4808561" cy="646331"/>
              </a:xfrm>
              <a:prstGeom prst="rect">
                <a:avLst/>
              </a:prstGeom>
              <a:blipFill>
                <a:blip r:embed="rId6"/>
                <a:stretch>
                  <a:fillRect t="-5660" r="-7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églalap 14"/>
              <p:cNvSpPr/>
              <p:nvPr/>
            </p:nvSpPr>
            <p:spPr>
              <a:xfrm>
                <a:off x="6559453" y="2835507"/>
                <a:ext cx="4808561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Fitted parameters of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GB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GB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 using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GB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 data</a:t>
                </a:r>
                <a:r>
                  <a:rPr lang="hu-HU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, unirarized slope and cross sections</a:t>
                </a:r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.</a:t>
                </a:r>
                <a:endParaRPr lang="hu-HU" dirty="0">
                  <a:solidFill>
                    <a:prstClr val="black"/>
                  </a:solidFill>
                  <a:latin typeface="Centaur" panose="02030504050205020304" pitchFamily="18" charset="0"/>
                </a:endParaRPr>
              </a:p>
            </p:txBody>
          </p:sp>
        </mc:Choice>
        <mc:Fallback xmlns="">
          <p:sp>
            <p:nvSpPr>
              <p:cNvPr id="15" name="Téglalap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9453" y="2835507"/>
                <a:ext cx="4808561" cy="646331"/>
              </a:xfrm>
              <a:prstGeom prst="rect">
                <a:avLst/>
              </a:prstGeom>
              <a:blipFill>
                <a:blip r:embed="rId7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Kép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66594" y="1938491"/>
            <a:ext cx="5394277" cy="890565"/>
          </a:xfrm>
          <a:prstGeom prst="rect">
            <a:avLst/>
          </a:prstGeom>
        </p:spPr>
      </p:pic>
      <p:pic>
        <p:nvPicPr>
          <p:cNvPr id="13" name="Kép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66594" y="3613597"/>
            <a:ext cx="5601397" cy="896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62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982" y="937774"/>
            <a:ext cx="11086035" cy="5066513"/>
          </a:xfrm>
          <a:prstGeom prst="rect">
            <a:avLst/>
          </a:prstGeom>
        </p:spPr>
      </p:pic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7C8A6-B8D1-4423-8A42-C677F40835FA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12</a:t>
            </a:fld>
            <a:endParaRPr lang="hu-HU"/>
          </a:p>
        </p:txBody>
      </p:sp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974677" y="-136477"/>
            <a:ext cx="10515600" cy="1325563"/>
          </a:xfrm>
        </p:spPr>
        <p:txBody>
          <a:bodyPr/>
          <a:lstStyle/>
          <a:p>
            <a:r>
              <a:rPr lang="hu-HU" sz="3600" dirty="0">
                <a:solidFill>
                  <a:schemeClr val="accent1">
                    <a:lumMod val="75000"/>
                  </a:schemeClr>
                </a:solidFill>
              </a:rPr>
              <a:t>U</a:t>
            </a:r>
            <a:r>
              <a:rPr lang="hu-HU" sz="3600" dirty="0" smtClean="0">
                <a:solidFill>
                  <a:schemeClr val="accent1">
                    <a:lumMod val="75000"/>
                  </a:schemeClr>
                </a:solidFill>
              </a:rPr>
              <a:t>nitarized elastic slope</a:t>
            </a:r>
            <a:endParaRPr lang="hu-H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678" y="852483"/>
            <a:ext cx="9641039" cy="45719"/>
          </a:xfrm>
          <a:prstGeom prst="rect">
            <a:avLst/>
          </a:prstGeom>
        </p:spPr>
      </p:pic>
      <p:sp>
        <p:nvSpPr>
          <p:cNvPr id="18" name="Téglalap 17"/>
          <p:cNvSpPr/>
          <p:nvPr/>
        </p:nvSpPr>
        <p:spPr>
          <a:xfrm>
            <a:off x="1113253" y="5853373"/>
            <a:ext cx="4206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hu-HU" dirty="0" smtClean="0">
                <a:solidFill>
                  <a:prstClr val="black"/>
                </a:solidFill>
                <a:latin typeface="Centaur" panose="02030504050205020304" pitchFamily="18" charset="0"/>
              </a:rPr>
              <a:t>Description for the</a:t>
            </a:r>
            <a:r>
              <a:rPr lang="en-GB" dirty="0" smtClean="0">
                <a:solidFill>
                  <a:prstClr val="black"/>
                </a:solidFill>
                <a:latin typeface="Centaur" panose="02030504050205020304" pitchFamily="18" charset="0"/>
              </a:rPr>
              <a:t> </a:t>
            </a:r>
            <a:r>
              <a:rPr lang="hu-HU" dirty="0" smtClean="0">
                <a:solidFill>
                  <a:prstClr val="black"/>
                </a:solidFill>
                <a:latin typeface="Centaur" panose="02030504050205020304" pitchFamily="18" charset="0"/>
              </a:rPr>
              <a:t>elastic</a:t>
            </a:r>
            <a:r>
              <a:rPr lang="en-GB" dirty="0" smtClean="0">
                <a:solidFill>
                  <a:prstClr val="black"/>
                </a:solidFill>
                <a:latin typeface="Centaur" panose="02030504050205020304" pitchFamily="18" charset="0"/>
              </a:rPr>
              <a:t> slope</a:t>
            </a:r>
            <a:r>
              <a:rPr lang="hu-HU" dirty="0" smtClean="0">
                <a:solidFill>
                  <a:prstClr val="black"/>
                </a:solidFill>
                <a:latin typeface="Centaur" panose="02030504050205020304" pitchFamily="18" charset="0"/>
              </a:rPr>
              <a:t> data using unitarization procedure</a:t>
            </a:r>
            <a:r>
              <a:rPr lang="en-GB" dirty="0" smtClean="0">
                <a:solidFill>
                  <a:prstClr val="black"/>
                </a:solidFill>
                <a:latin typeface="Centaur" panose="02030504050205020304" pitchFamily="18" charset="0"/>
              </a:rPr>
              <a:t>.</a:t>
            </a:r>
            <a:endParaRPr lang="hu-HU" dirty="0">
              <a:solidFill>
                <a:prstClr val="black"/>
              </a:solidFill>
              <a:latin typeface="Centaur" panose="020305040502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églalap 18"/>
              <p:cNvSpPr/>
              <p:nvPr/>
            </p:nvSpPr>
            <p:spPr>
              <a:xfrm>
                <a:off x="8534400" y="5987018"/>
                <a:ext cx="144020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14:m>
                  <m:oMath xmlns:m="http://schemas.openxmlformats.org/officeDocument/2006/math">
                    <m:r>
                      <a:rPr lang="hu-HU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hu-HU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hu-HU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ln</m:t>
                    </m:r>
                    <m:r>
                      <a:rPr lang="hu-HU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⁡(</m:t>
                    </m:r>
                    <m:r>
                      <a:rPr lang="hu-HU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hu-HU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 ratio.</a:t>
                </a:r>
                <a:endParaRPr lang="hu-HU" dirty="0">
                  <a:solidFill>
                    <a:prstClr val="black"/>
                  </a:solidFill>
                  <a:latin typeface="Centaur" panose="02030504050205020304" pitchFamily="18" charset="0"/>
                </a:endParaRPr>
              </a:p>
            </p:txBody>
          </p:sp>
        </mc:Choice>
        <mc:Fallback xmlns="">
          <p:sp>
            <p:nvSpPr>
              <p:cNvPr id="19" name="Téglalap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4400" y="5987018"/>
                <a:ext cx="1440202" cy="369332"/>
              </a:xfrm>
              <a:prstGeom prst="rect">
                <a:avLst/>
              </a:prstGeom>
              <a:blipFill>
                <a:blip r:embed="rId5"/>
                <a:stretch>
                  <a:fillRect l="-1271" t="-8197" r="-5085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215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1300" y="852483"/>
            <a:ext cx="5279300" cy="5100341"/>
          </a:xfrm>
          <a:prstGeom prst="rect">
            <a:avLst/>
          </a:prstGeom>
        </p:spPr>
      </p:pic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D57B2-1BD7-4535-AA49-37A2844BE58D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13</a:t>
            </a:fld>
            <a:endParaRPr lang="hu-HU"/>
          </a:p>
        </p:txBody>
      </p:sp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974677" y="-136477"/>
            <a:ext cx="10515600" cy="1325563"/>
          </a:xfrm>
        </p:spPr>
        <p:txBody>
          <a:bodyPr/>
          <a:lstStyle/>
          <a:p>
            <a:r>
              <a:rPr lang="hu-HU" sz="3600" dirty="0" smtClean="0">
                <a:solidFill>
                  <a:schemeClr val="accent1">
                    <a:lumMod val="75000"/>
                  </a:schemeClr>
                </a:solidFill>
              </a:rPr>
              <a:t>Unitarized cross sections</a:t>
            </a:r>
            <a:endParaRPr lang="hu-H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678" y="852483"/>
            <a:ext cx="9641039" cy="45719"/>
          </a:xfrm>
          <a:prstGeom prst="rect">
            <a:avLst/>
          </a:prstGeom>
        </p:spPr>
      </p:pic>
      <p:sp>
        <p:nvSpPr>
          <p:cNvPr id="13" name="Téglalap 12"/>
          <p:cNvSpPr/>
          <p:nvPr/>
        </p:nvSpPr>
        <p:spPr>
          <a:xfrm>
            <a:off x="3765266" y="5831422"/>
            <a:ext cx="4661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hu-HU" dirty="0" smtClean="0">
                <a:solidFill>
                  <a:prstClr val="black"/>
                </a:solidFill>
                <a:latin typeface="Centaur" panose="02030504050205020304" pitchFamily="18" charset="0"/>
              </a:rPr>
              <a:t>Description for total, </a:t>
            </a:r>
            <a:r>
              <a:rPr lang="en-GB" dirty="0" smtClean="0">
                <a:solidFill>
                  <a:prstClr val="black"/>
                </a:solidFill>
                <a:latin typeface="Centaur" panose="02030504050205020304" pitchFamily="18" charset="0"/>
              </a:rPr>
              <a:t>elastic and inelastic cross section using unitarization procedure.</a:t>
            </a:r>
            <a:endParaRPr lang="hu-HU" dirty="0">
              <a:solidFill>
                <a:prstClr val="black"/>
              </a:solidFill>
              <a:latin typeface="Centaur" panose="020305040502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85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962" y="999755"/>
            <a:ext cx="11268075" cy="2085975"/>
          </a:xfrm>
          <a:prstGeom prst="rect">
            <a:avLst/>
          </a:prstGeom>
        </p:spPr>
      </p:pic>
      <p:pic>
        <p:nvPicPr>
          <p:cNvPr id="13" name="Kép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998" y="3660875"/>
            <a:ext cx="11430000" cy="2238375"/>
          </a:xfrm>
          <a:prstGeom prst="rect">
            <a:avLst/>
          </a:prstGeom>
        </p:spPr>
      </p:pic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8010A-0605-4CEA-845B-187A7B03B182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14</a:t>
            </a:fld>
            <a:endParaRPr lang="hu-HU"/>
          </a:p>
        </p:txBody>
      </p:sp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974677" y="-136477"/>
            <a:ext cx="10515600" cy="1325563"/>
          </a:xfrm>
        </p:spPr>
        <p:txBody>
          <a:bodyPr/>
          <a:lstStyle/>
          <a:p>
            <a:r>
              <a:rPr lang="hu-HU" sz="3600" dirty="0" smtClean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GB" sz="3600" dirty="0" smtClean="0">
                <a:solidFill>
                  <a:schemeClr val="accent1">
                    <a:lumMod val="75000"/>
                  </a:schemeClr>
                </a:solidFill>
              </a:rPr>
              <a:t>redictions</a:t>
            </a:r>
            <a:endParaRPr lang="hu-H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4678" y="852483"/>
            <a:ext cx="9641039" cy="457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églalap 11"/>
              <p:cNvSpPr/>
              <p:nvPr/>
            </p:nvSpPr>
            <p:spPr>
              <a:xfrm>
                <a:off x="2529643" y="3019109"/>
                <a:ext cx="745255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Predict</a:t>
                </a:r>
                <a:r>
                  <a:rPr lang="hu-HU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ions for </a:t>
                </a:r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forward measurables </a:t>
                </a:r>
                <a:r>
                  <a:rPr lang="hu-HU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using unitarization procedure with</a:t>
                </a:r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.</a:t>
                </a:r>
                <a:endParaRPr lang="hu-HU" dirty="0">
                  <a:solidFill>
                    <a:prstClr val="black"/>
                  </a:solidFill>
                  <a:latin typeface="Centaur" panose="02030504050205020304" pitchFamily="18" charset="0"/>
                </a:endParaRPr>
              </a:p>
            </p:txBody>
          </p:sp>
        </mc:Choice>
        <mc:Fallback xmlns="">
          <p:sp>
            <p:nvSpPr>
              <p:cNvPr id="12" name="Téglalap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9643" y="3019109"/>
                <a:ext cx="7452557" cy="369332"/>
              </a:xfrm>
              <a:prstGeom prst="rect">
                <a:avLst/>
              </a:prstGeom>
              <a:blipFill>
                <a:blip r:embed="rId6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églalap 13"/>
              <p:cNvSpPr/>
              <p:nvPr/>
            </p:nvSpPr>
            <p:spPr>
              <a:xfrm>
                <a:off x="2758363" y="5802352"/>
                <a:ext cx="722383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en-GB" dirty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Predictions for forward measurables using unitarization procedure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GB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.</a:t>
                </a:r>
                <a:endParaRPr lang="hu-HU" dirty="0">
                  <a:solidFill>
                    <a:prstClr val="black"/>
                  </a:solidFill>
                  <a:latin typeface="Centaur" panose="02030504050205020304" pitchFamily="18" charset="0"/>
                </a:endParaRPr>
              </a:p>
            </p:txBody>
          </p:sp>
        </mc:Choice>
        <mc:Fallback xmlns="">
          <p:sp>
            <p:nvSpPr>
              <p:cNvPr id="14" name="Téglalap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8363" y="5802352"/>
                <a:ext cx="7223837" cy="369332"/>
              </a:xfrm>
              <a:prstGeom prst="rect">
                <a:avLst/>
              </a:prstGeom>
              <a:blipFill>
                <a:blip r:embed="rId7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609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8010A-0605-4CEA-845B-187A7B03B182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15</a:t>
            </a:fld>
            <a:endParaRPr lang="hu-HU"/>
          </a:p>
        </p:txBody>
      </p:sp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974677" y="-136477"/>
            <a:ext cx="10515600" cy="1325563"/>
          </a:xfrm>
        </p:spPr>
        <p:txBody>
          <a:bodyPr/>
          <a:lstStyle/>
          <a:p>
            <a:r>
              <a:rPr lang="hu-HU" sz="3600" dirty="0" smtClean="0">
                <a:solidFill>
                  <a:schemeClr val="accent1">
                    <a:lumMod val="75000"/>
                  </a:schemeClr>
                </a:solidFill>
              </a:rPr>
              <a:t>Summary</a:t>
            </a:r>
            <a:endParaRPr lang="hu-H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678" y="852483"/>
            <a:ext cx="9641039" cy="4571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églalap 8"/>
              <p:cNvSpPr/>
              <p:nvPr/>
            </p:nvSpPr>
            <p:spPr>
              <a:xfrm>
                <a:off x="563082" y="1589475"/>
                <a:ext cx="10464229" cy="39292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28600" indent="-228600" algn="just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T</a:t>
                </a:r>
                <a:r>
                  <a:rPr lang="hu-HU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he </a:t>
                </a: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s</a:t>
                </a:r>
                <a:r>
                  <a:rPr lang="hu-HU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tructures</a:t>
                </a: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 in the pp d</a:t>
                </a:r>
                <a:r>
                  <a:rPr lang="hu-HU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i</a:t>
                </a: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ff</a:t>
                </a:r>
                <a:r>
                  <a:rPr lang="hu-HU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raction are</a:t>
                </a: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 the</a:t>
                </a:r>
                <a:r>
                  <a:rPr lang="hu-HU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 </a:t>
                </a: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“break”</a:t>
                </a:r>
                <a:r>
                  <a:rPr lang="hu-HU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 (related to </a:t>
                </a:r>
                <a14:m>
                  <m:oMath xmlns:m="http://schemas.openxmlformats.org/officeDocument/2006/math">
                    <m:r>
                      <a:rPr lang="hu-HU" sz="24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hu-HU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-channel unitarity) </a:t>
                </a: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and </a:t>
                </a:r>
                <a:r>
                  <a:rPr lang="hu-HU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the </a:t>
                </a: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“dip”</a:t>
                </a:r>
                <a:r>
                  <a:rPr lang="hu-HU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 (related to </a:t>
                </a:r>
                <a14:m>
                  <m:oMath xmlns:m="http://schemas.openxmlformats.org/officeDocument/2006/math">
                    <m:r>
                      <a:rPr lang="hu-HU" sz="24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hu-HU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-channel unitarity).</a:t>
                </a: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 </a:t>
                </a:r>
              </a:p>
              <a:p>
                <a:pPr marL="228600" indent="-228600" algn="just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GB" sz="2400" dirty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The DP model well reproduces the energy depenence of the cross section </a:t>
                </a: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240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sz="240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GB" sz="240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  <m:r>
                      <a:rPr lang="en-GB" sz="24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=0.04</m:t>
                    </m:r>
                    <m:r>
                      <a:rPr lang="hu-HU" sz="24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58</m:t>
                    </m:r>
                    <m:r>
                      <a:rPr lang="en-GB" sz="24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which is </a:t>
                </a:r>
                <a:r>
                  <a:rPr lang="en-GB" sz="2400" dirty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about half of that in the case of a simple pole. </a:t>
                </a:r>
                <a:endParaRPr lang="hu-HU" sz="2400" dirty="0" smtClean="0">
                  <a:solidFill>
                    <a:schemeClr val="accent1">
                      <a:lumMod val="50000"/>
                    </a:schemeClr>
                  </a:solidFill>
                  <a:latin typeface="Centaur" panose="02030504050205020304" pitchFamily="18" charset="0"/>
                </a:endParaRPr>
              </a:p>
              <a:p>
                <a:pPr marL="228600" indent="-228600" algn="just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hu-HU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According to the fit results the odderon may be responsible for </a:t>
                </a:r>
                <a:r>
                  <a:rPr lang="hu-HU" sz="2400" dirty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the decreasing tendency of the </a:t>
                </a:r>
                <a14:m>
                  <m:oMath xmlns:m="http://schemas.openxmlformats.org/officeDocument/2006/math">
                    <m:r>
                      <a:rPr lang="el-GR" sz="24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hu-HU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-</a:t>
                </a:r>
                <a:r>
                  <a:rPr lang="hu-HU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parameter </a:t>
                </a:r>
                <a:r>
                  <a:rPr lang="hu-HU" sz="2400" dirty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at LHC </a:t>
                </a:r>
                <a:r>
                  <a:rPr lang="hu-HU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energies.</a:t>
                </a:r>
              </a:p>
              <a:p>
                <a:pPr marL="228600" indent="-228600" algn="just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GB" sz="2400" dirty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The </a:t>
                </a: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odderon </a:t>
                </a:r>
                <a:r>
                  <a:rPr lang="en-GB" sz="2400" dirty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gives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𝑙𝑛</m:t>
                        </m:r>
                      </m:e>
                      <m:sup>
                        <m:r>
                          <a:rPr lang="en-GB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4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 </a:t>
                </a:r>
                <a:r>
                  <a:rPr lang="en-GB" sz="2400" dirty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rise for the elastic </a:t>
                </a: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slope, however the </a:t>
                </a:r>
                <a:r>
                  <a:rPr lang="en-GB" sz="2400" dirty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accelerated </a:t>
                </a: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rise of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24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4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GB" sz="24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at </a:t>
                </a:r>
                <a:r>
                  <a:rPr lang="en-GB" sz="2400" dirty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LHC </a:t>
                </a: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energies requires </a:t>
                </a:r>
                <a:r>
                  <a:rPr lang="en-GB" sz="2400" dirty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unitarity </a:t>
                </a: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corrections.</a:t>
                </a:r>
              </a:p>
              <a:p>
                <a:pPr marL="228600" indent="-228600" algn="just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Further plans: investigation of the “dip” </a:t>
                </a:r>
                <a:r>
                  <a:rPr lang="hu-HU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and the effect of the odderon </a:t>
                </a: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at LHC energies using numerically performed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-matrix unitarization procedure. </a:t>
                </a:r>
                <a:endParaRPr lang="hu-HU" sz="2400" dirty="0" smtClean="0">
                  <a:solidFill>
                    <a:schemeClr val="accent1">
                      <a:lumMod val="50000"/>
                    </a:schemeClr>
                  </a:solidFill>
                  <a:latin typeface="Centaur" panose="02030504050205020304" pitchFamily="18" charset="0"/>
                </a:endParaRPr>
              </a:p>
            </p:txBody>
          </p:sp>
        </mc:Choice>
        <mc:Fallback>
          <p:sp>
            <p:nvSpPr>
              <p:cNvPr id="9" name="Téglalap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082" y="1589475"/>
                <a:ext cx="10464229" cy="3929281"/>
              </a:xfrm>
              <a:prstGeom prst="rect">
                <a:avLst/>
              </a:prstGeom>
              <a:blipFill>
                <a:blip r:embed="rId4"/>
                <a:stretch>
                  <a:fillRect l="-757" t="-2174" r="-874" b="-27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99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33251" y="2711898"/>
            <a:ext cx="9621751" cy="1325563"/>
          </a:xfrm>
        </p:spPr>
        <p:txBody>
          <a:bodyPr>
            <a:normAutofit/>
          </a:bodyPr>
          <a:lstStyle/>
          <a:p>
            <a:r>
              <a:rPr lang="hu-HU" sz="4800" spc="600" dirty="0" smtClean="0">
                <a:solidFill>
                  <a:schemeClr val="accent1">
                    <a:lumMod val="75000"/>
                  </a:schemeClr>
                </a:solidFill>
              </a:rPr>
              <a:t>Thank you for your attention!</a:t>
            </a:r>
            <a:endParaRPr lang="hu-HU" sz="4800" spc="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58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974677" y="-158664"/>
            <a:ext cx="10515600" cy="1325563"/>
          </a:xfrm>
        </p:spPr>
        <p:txBody>
          <a:bodyPr>
            <a:normAutofit/>
          </a:bodyPr>
          <a:lstStyle/>
          <a:p>
            <a:r>
              <a:rPr lang="hu-HU" sz="3600" dirty="0" smtClean="0">
                <a:solidFill>
                  <a:schemeClr val="accent1">
                    <a:lumMod val="75000"/>
                  </a:schemeClr>
                </a:solidFill>
              </a:rPr>
              <a:t>Outline</a:t>
            </a:r>
            <a:endParaRPr lang="hu-H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677" y="852483"/>
            <a:ext cx="10284843" cy="487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églalap 5"/>
              <p:cNvSpPr/>
              <p:nvPr/>
            </p:nvSpPr>
            <p:spPr>
              <a:xfrm>
                <a:off x="658696" y="1912402"/>
                <a:ext cx="11147561" cy="20108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28600" indent="-2286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hu-HU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Structures in the high-energy pp </a:t>
                </a: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diffraction cone. </a:t>
                </a:r>
                <a:endParaRPr lang="hu-HU" sz="2400" dirty="0" smtClean="0">
                  <a:solidFill>
                    <a:schemeClr val="accent1">
                      <a:lumMod val="50000"/>
                    </a:schemeClr>
                  </a:solidFill>
                  <a:latin typeface="Centaur" panose="02030504050205020304" pitchFamily="18" charset="0"/>
                </a:endParaRPr>
              </a:p>
              <a:p>
                <a:pPr marL="228600" indent="-2286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Analysis </a:t>
                </a:r>
                <a:r>
                  <a:rPr lang="en-GB" sz="2400" dirty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of the main forward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GB" sz="2400" i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GB" sz="2400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400" b="0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 </a:t>
                </a:r>
                <a:r>
                  <a:rPr lang="en-GB" sz="2400" dirty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observables (elastic, inelastic and total </a:t>
                </a: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cross sections, </a:t>
                </a:r>
                <a14:m>
                  <m:oMath xmlns:m="http://schemas.openxmlformats.org/officeDocument/2006/math">
                    <m:r>
                      <a:rPr lang="en-GB" sz="240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-parameter and elastic slope) based </a:t>
                </a:r>
                <a:r>
                  <a:rPr lang="en-GB" sz="2400" dirty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on a</a:t>
                </a: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 dipole model.</a:t>
                </a:r>
              </a:p>
              <a:p>
                <a:pPr marL="228600" indent="-2286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Unitarization of the dipole Pomeron</a:t>
                </a:r>
                <a:r>
                  <a:rPr lang="hu-HU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, </a:t>
                </a: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its applicati</a:t>
                </a:r>
                <a:r>
                  <a:rPr lang="hu-HU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on and predictions for the future forward data</a:t>
                </a: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. </a:t>
                </a:r>
                <a:endParaRPr lang="hu-HU" sz="2400" dirty="0" smtClean="0">
                  <a:solidFill>
                    <a:schemeClr val="accent1">
                      <a:lumMod val="50000"/>
                    </a:schemeClr>
                  </a:solidFill>
                  <a:latin typeface="Centaur" panose="02030504050205020304" pitchFamily="18" charset="0"/>
                </a:endParaRPr>
              </a:p>
            </p:txBody>
          </p:sp>
        </mc:Choice>
        <mc:Fallback xmlns="">
          <p:sp>
            <p:nvSpPr>
              <p:cNvPr id="6" name="Téglalap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696" y="1912402"/>
                <a:ext cx="11147561" cy="2010807"/>
              </a:xfrm>
              <a:prstGeom prst="rect">
                <a:avLst/>
              </a:prstGeom>
              <a:blipFill>
                <a:blip r:embed="rId4"/>
                <a:stretch>
                  <a:fillRect l="-711" t="-4242" b="-60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E20B2-24CE-4E0C-97F5-9036CD829A3A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1123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94326" y="-103031"/>
            <a:ext cx="10515600" cy="1325563"/>
          </a:xfrm>
        </p:spPr>
        <p:txBody>
          <a:bodyPr>
            <a:normAutofit/>
          </a:bodyPr>
          <a:lstStyle/>
          <a:p>
            <a:r>
              <a:rPr lang="hu-HU" sz="3600" dirty="0" smtClean="0">
                <a:solidFill>
                  <a:schemeClr val="accent1">
                    <a:lumMod val="75000"/>
                  </a:schemeClr>
                </a:solidFill>
              </a:rPr>
              <a:t>Structures of high-energy pp diffraction cone</a:t>
            </a:r>
            <a:endParaRPr lang="hu-H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677" y="852483"/>
            <a:ext cx="10284843" cy="48772"/>
          </a:xfrm>
          <a:prstGeom prst="rect">
            <a:avLst/>
          </a:prstGeom>
        </p:spPr>
      </p:pic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BE3F5-B2C7-4409-AFF7-7343F60EA203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3</a:t>
            </a:fld>
            <a:endParaRPr lang="hu-HU"/>
          </a:p>
        </p:txBody>
      </p:sp>
      <p:sp>
        <p:nvSpPr>
          <p:cNvPr id="22" name="Szövegdoboz 21"/>
          <p:cNvSpPr txBox="1"/>
          <p:nvPr/>
        </p:nvSpPr>
        <p:spPr>
          <a:xfrm>
            <a:off x="5680494" y="4193966"/>
            <a:ext cx="5860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ll MT" panose="02020503060305020303" pitchFamily="18" charset="0"/>
              </a:rPr>
              <a:t>Shematic view of the pp elastic differential cross section in t and the impact parameter amplitude in b</a:t>
            </a:r>
            <a:r>
              <a:rPr lang="hu-HU" b="1" dirty="0">
                <a:solidFill>
                  <a:schemeClr val="tx1">
                    <a:lumMod val="85000"/>
                    <a:lumOff val="15000"/>
                  </a:schemeClr>
                </a:solidFill>
                <a:latin typeface="Bell MT" panose="02020503060305020303" pitchFamily="18" charset="0"/>
              </a:rPr>
              <a:t>.</a:t>
            </a:r>
            <a:endParaRPr lang="hu-HU" dirty="0">
              <a:solidFill>
                <a:schemeClr val="tx1">
                  <a:lumMod val="85000"/>
                  <a:lumOff val="15000"/>
                </a:schemeClr>
              </a:solidFill>
              <a:latin typeface="Bell MT" panose="0202050306030502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églalap 22"/>
              <p:cNvSpPr/>
              <p:nvPr/>
            </p:nvSpPr>
            <p:spPr>
              <a:xfrm>
                <a:off x="167107" y="933911"/>
                <a:ext cx="5109693" cy="44935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28600" indent="-228600" algn="just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GB" sz="2400" dirty="0" smtClean="0">
                    <a:solidFill>
                      <a:schemeClr val="accent1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“</a:t>
                </a:r>
                <a:r>
                  <a:rPr lang="hu-HU" sz="2400" dirty="0" smtClean="0">
                    <a:solidFill>
                      <a:schemeClr val="accent1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break” </a:t>
                </a:r>
                <a:r>
                  <a:rPr lang="hu-HU" sz="2200" dirty="0" smtClean="0">
                    <a:solidFill>
                      <a:schemeClr val="accent1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– </a:t>
                </a:r>
                <a:r>
                  <a:rPr lang="en-US" sz="2200" dirty="0" smtClean="0">
                    <a:solidFill>
                      <a:schemeClr val="accent1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deviation </a:t>
                </a:r>
                <a:r>
                  <a:rPr lang="en-US" sz="2200" dirty="0">
                    <a:solidFill>
                      <a:schemeClr val="accent1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from the purely exponential form of the diffraction </a:t>
                </a:r>
                <a:r>
                  <a:rPr lang="en-US" sz="2200" dirty="0" smtClean="0">
                    <a:solidFill>
                      <a:schemeClr val="accent1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cone</a:t>
                </a:r>
                <a:r>
                  <a:rPr lang="hu-HU" sz="2200" dirty="0" smtClean="0">
                    <a:solidFill>
                      <a:schemeClr val="accent1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 near </a:t>
                </a:r>
                <a14:m>
                  <m:oMath xmlns:m="http://schemas.openxmlformats.org/officeDocument/2006/math">
                    <m:r>
                      <a:rPr lang="hu-HU" sz="2200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hu-HU" sz="220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lang="hu-HU" sz="220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≈0.1</m:t>
                    </m:r>
                  </m:oMath>
                </a14:m>
                <a:r>
                  <a:rPr lang="hu-HU" sz="2200" dirty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sz="2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Ge</m:t>
                    </m:r>
                    <m:sSup>
                      <m:sSupPr>
                        <m:ctrlPr>
                          <a:rPr lang="hu-HU" sz="2200" i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hu-HU" sz="22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p>
                        <m:r>
                          <a:rPr lang="hu-HU" sz="22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dirty="0" smtClean="0">
                    <a:solidFill>
                      <a:schemeClr val="accent1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 </a:t>
                </a:r>
                <a:r>
                  <a:rPr lang="en-US" sz="2200" dirty="0">
                    <a:solidFill>
                      <a:schemeClr val="accent1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– i.e. it changes its </a:t>
                </a:r>
                <a:r>
                  <a:rPr lang="en-US" sz="2200" dirty="0" smtClean="0">
                    <a:solidFill>
                      <a:schemeClr val="accent1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slope</a:t>
                </a:r>
                <a:r>
                  <a:rPr lang="hu-HU" sz="2200" dirty="0" smtClean="0">
                    <a:solidFill>
                      <a:schemeClr val="accent1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; </a:t>
                </a:r>
              </a:p>
              <a:p>
                <a:pPr marL="228600" indent="-228600" algn="just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hu-HU" sz="2200" dirty="0" smtClean="0">
                    <a:solidFill>
                      <a:schemeClr val="accent1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related to the two-pion </a:t>
                </a:r>
                <a:r>
                  <a:rPr lang="en-GB" sz="2200" dirty="0" smtClean="0">
                    <a:solidFill>
                      <a:schemeClr val="accent1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exchange</a:t>
                </a:r>
                <a:r>
                  <a:rPr lang="hu-HU" sz="2200" dirty="0" smtClean="0">
                    <a:solidFill>
                      <a:schemeClr val="accent1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 required by t-channel unitarity – </a:t>
                </a:r>
                <a:r>
                  <a:rPr lang="en-US" sz="2200" dirty="0" smtClean="0">
                    <a:solidFill>
                      <a:schemeClr val="accent1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corresponds </a:t>
                </a:r>
                <a:r>
                  <a:rPr lang="en-US" sz="2200" dirty="0">
                    <a:solidFill>
                      <a:schemeClr val="accent1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to the nucleon </a:t>
                </a:r>
                <a:r>
                  <a:rPr lang="en-GB" sz="2200" dirty="0" smtClean="0">
                    <a:solidFill>
                      <a:schemeClr val="accent1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“</a:t>
                </a:r>
                <a:r>
                  <a:rPr lang="en-US" sz="2200" dirty="0" smtClean="0">
                    <a:solidFill>
                      <a:schemeClr val="accent1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atmosphere</a:t>
                </a:r>
                <a:r>
                  <a:rPr lang="hu-HU" sz="2200" dirty="0" smtClean="0">
                    <a:solidFill>
                      <a:schemeClr val="accent1">
                        <a:lumMod val="75000"/>
                      </a:schemeClr>
                    </a:solidFill>
                    <a:latin typeface="Centaur" panose="02030504050205020304" pitchFamily="18" charset="0"/>
                  </a:rPr>
                  <a:t>”; </a:t>
                </a:r>
              </a:p>
              <a:p>
                <a:pPr marL="342900" indent="-342900" algn="just">
                  <a:lnSpc>
                    <a:spcPct val="90000"/>
                  </a:lnSpc>
                  <a:spcBef>
                    <a:spcPts val="1000"/>
                  </a:spcBef>
                  <a:buFont typeface="Wingdings" panose="05000000000000000000" pitchFamily="2" charset="2"/>
                  <a:buChar char="§"/>
                </a:pPr>
                <a:r>
                  <a:rPr lang="en-GB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“</a:t>
                </a:r>
                <a:r>
                  <a:rPr lang="hu-HU" sz="24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dip” </a:t>
                </a:r>
                <a:r>
                  <a:rPr lang="hu-HU" sz="2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– diffracti</a:t>
                </a:r>
                <a:r>
                  <a:rPr lang="en-GB" sz="2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on</a:t>
                </a:r>
                <a:r>
                  <a:rPr lang="hu-HU" sz="2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 minimum </a:t>
                </a:r>
                <a:r>
                  <a:rPr lang="en-US" sz="2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mov</a:t>
                </a:r>
                <a:r>
                  <a:rPr lang="hu-HU" sz="2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es</a:t>
                </a:r>
                <a:r>
                  <a:rPr lang="en-US" sz="2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 slowly (logarithmically) with</a:t>
                </a:r>
                <a:r>
                  <a:rPr lang="hu-HU" sz="2200" dirty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 </a:t>
                </a:r>
                <a:r>
                  <a:rPr lang="hu-HU" sz="2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increasing energy</a:t>
                </a:r>
                <a:r>
                  <a:rPr lang="en-US" sz="2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 s towards smaller values of </a:t>
                </a:r>
                <a:r>
                  <a:rPr lang="hu-HU" sz="2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|</a:t>
                </a:r>
                <a:r>
                  <a:rPr lang="en-US" sz="2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t</a:t>
                </a:r>
                <a:r>
                  <a:rPr lang="hu-HU" sz="2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|;</a:t>
                </a:r>
              </a:p>
              <a:p>
                <a:pPr marL="342900" indent="-342900" algn="just">
                  <a:lnSpc>
                    <a:spcPct val="90000"/>
                  </a:lnSpc>
                  <a:spcBef>
                    <a:spcPts val="1000"/>
                  </a:spcBef>
                  <a:buFont typeface="Wingdings" panose="05000000000000000000" pitchFamily="2" charset="2"/>
                  <a:buChar char="§"/>
                </a:pPr>
                <a:r>
                  <a:rPr lang="hu-HU" sz="2200" dirty="0" smtClean="0">
                    <a:solidFill>
                      <a:schemeClr val="accent1">
                        <a:lumMod val="50000"/>
                      </a:schemeClr>
                    </a:solidFill>
                    <a:latin typeface="Centaur" panose="02030504050205020304" pitchFamily="18" charset="0"/>
                  </a:rPr>
                  <a:t> related to s-channel unitarity or absorption corrections to the scattering amplitude</a:t>
                </a:r>
              </a:p>
            </p:txBody>
          </p:sp>
        </mc:Choice>
        <mc:Fallback xmlns="">
          <p:sp>
            <p:nvSpPr>
              <p:cNvPr id="23" name="Téglalap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107" y="933911"/>
                <a:ext cx="5109693" cy="4493538"/>
              </a:xfrm>
              <a:prstGeom prst="rect">
                <a:avLst/>
              </a:prstGeom>
              <a:blipFill>
                <a:blip r:embed="rId4"/>
                <a:stretch>
                  <a:fillRect l="-1549" t="-1900" r="-1430" b="-19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Kép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6625" y="1141928"/>
            <a:ext cx="6292759" cy="30719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églalap 3"/>
              <p:cNvSpPr/>
              <p:nvPr/>
            </p:nvSpPr>
            <p:spPr>
              <a:xfrm>
                <a:off x="4760769" y="5257797"/>
                <a:ext cx="2442912" cy="619978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hu-H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hu-HU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sSup>
                            <m:sSup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hu-HU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d>
                                <m:d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hu-HU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hu-HU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hu-HU" dirty="0"/>
              </a:p>
            </p:txBody>
          </p:sp>
        </mc:Choice>
        <mc:Fallback xmlns="">
          <p:sp>
            <p:nvSpPr>
              <p:cNvPr id="4" name="Téglalap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0769" y="5257797"/>
                <a:ext cx="2442912" cy="61997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églalap 7"/>
              <p:cNvSpPr/>
              <p:nvPr/>
            </p:nvSpPr>
            <p:spPr>
              <a:xfrm>
                <a:off x="7778410" y="5042313"/>
                <a:ext cx="4301626" cy="903645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hu-HU" i="1"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hu-HU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hu-HU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u-HU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nary>
                        <m:naryPr>
                          <m:limLoc m:val="undOvr"/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hu-HU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hu-HU" i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begChr m:val=""/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hu-HU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hu-HU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hu-HU" i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sSub>
                                <m:sSub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hu-HU" i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hu-HU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ad>
                                <m:radPr>
                                  <m:degHide m:val="on"/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hu-HU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rad>
                            </m:e>
                          </m:d>
                        </m:e>
                      </m:nary>
                      <m:rad>
                        <m:radPr>
                          <m:degHide m:val="on"/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hu-HU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rad>
                      <m:r>
                        <a:rPr lang="hu-HU" i="1">
                          <a:latin typeface="Cambria Math" panose="02040503050406030204" pitchFamily="18" charset="0"/>
                        </a:rPr>
                        <m:t>𝑑</m:t>
                      </m:r>
                      <m:rad>
                        <m:radPr>
                          <m:degHide m:val="on"/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hu-HU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rad>
                    </m:oMath>
                  </m:oMathPara>
                </a14:m>
                <a:endParaRPr lang="hu-HU" dirty="0"/>
              </a:p>
            </p:txBody>
          </p:sp>
        </mc:Choice>
        <mc:Fallback xmlns="">
          <p:sp>
            <p:nvSpPr>
              <p:cNvPr id="8" name="Téglalap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8410" y="5042313"/>
                <a:ext cx="4301626" cy="90364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Egyenes összekötő nyíllal 13"/>
          <p:cNvCxnSpPr/>
          <p:nvPr/>
        </p:nvCxnSpPr>
        <p:spPr>
          <a:xfrm>
            <a:off x="7331356" y="5534476"/>
            <a:ext cx="336885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églalap 14"/>
          <p:cNvSpPr/>
          <p:nvPr/>
        </p:nvSpPr>
        <p:spPr>
          <a:xfrm>
            <a:off x="490766" y="5305859"/>
            <a:ext cx="41598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L. Jenkovszky, I. Szanyi, Mod.Phys.Lett</a:t>
            </a:r>
            <a:r>
              <a:rPr lang="hu-H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A32 (2017) </a:t>
            </a:r>
            <a:r>
              <a:rPr lang="hu-H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1750116, arXiv:1705.04880</a:t>
            </a:r>
          </a:p>
          <a:p>
            <a:pPr algn="just"/>
            <a:r>
              <a:rPr lang="hu-H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Jenkovszky, I. Szanyi, Phys. Part. </a:t>
            </a:r>
            <a:r>
              <a:rPr lang="hu-H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Nuclei Lett</a:t>
            </a:r>
            <a:r>
              <a:rPr lang="hu-H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., 14 (2017), </a:t>
            </a:r>
            <a:r>
              <a:rPr lang="hu-H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arXiv:1701.01269</a:t>
            </a:r>
            <a:endParaRPr lang="hu-H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19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74677" y="-139842"/>
            <a:ext cx="10515600" cy="1325563"/>
          </a:xfrm>
        </p:spPr>
        <p:txBody>
          <a:bodyPr>
            <a:normAutofit/>
          </a:bodyPr>
          <a:lstStyle/>
          <a:p>
            <a:r>
              <a:rPr lang="hu-HU" sz="3600" dirty="0" smtClean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en-GB" sz="3600" dirty="0" smtClean="0">
                <a:solidFill>
                  <a:schemeClr val="accent1">
                    <a:lumMod val="75000"/>
                  </a:schemeClr>
                </a:solidFill>
              </a:rPr>
              <a:t> d</a:t>
            </a:r>
            <a:r>
              <a:rPr lang="hu-HU" sz="3600" dirty="0" smtClean="0">
                <a:solidFill>
                  <a:schemeClr val="accent1">
                    <a:lumMod val="75000"/>
                  </a:schemeClr>
                </a:solidFill>
              </a:rPr>
              <a:t>ipole model </a:t>
            </a:r>
            <a:endParaRPr lang="hu-H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677" y="852483"/>
            <a:ext cx="10284843" cy="487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Szövegdoboz 24"/>
              <p:cNvSpPr txBox="1"/>
              <p:nvPr/>
            </p:nvSpPr>
            <p:spPr>
              <a:xfrm>
                <a:off x="8446671" y="4112882"/>
                <a:ext cx="2891086" cy="4579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hu-HU" sz="22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=0.703</m:t>
                      </m:r>
                      <m:r>
                        <a:rPr lang="hu-HU" sz="22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0.84</m:t>
                      </m:r>
                      <m:r>
                        <a:rPr lang="hu-HU" sz="2200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hu-HU" sz="22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5" name="Szövegdoboz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6671" y="4112882"/>
                <a:ext cx="2891086" cy="457946"/>
              </a:xfrm>
              <a:prstGeom prst="rect">
                <a:avLst/>
              </a:prstGeom>
              <a:blipFill>
                <a:blip r:embed="rId4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Szövegdoboz 25"/>
              <p:cNvSpPr txBox="1"/>
              <p:nvPr/>
            </p:nvSpPr>
            <p:spPr>
              <a:xfrm>
                <a:off x="302306" y="4694714"/>
                <a:ext cx="7141932" cy="5990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GB" sz="2200" i="1" dirty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 </m:t>
                      </m:r>
                      <m:sSub>
                        <m:sSubPr>
                          <m:ctrlP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d>
                        <m:dPr>
                          <m:ctrlP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hu-HU" sz="2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2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hu-HU" sz="2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hu-HU" sz="22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22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GB" sz="2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GB" sz="2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GB" sz="2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hu-HU" sz="22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2200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hu-HU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hu-HU" sz="22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d>
                        <m:dPr>
                          <m:ctrlPr>
                            <a:rPr lang="en-GB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GB" sz="22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hu-HU" sz="2200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hu-HU" sz="22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hu-HU" sz="2200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sub>
                                <m:sup>
                                  <m:r>
                                    <a:rPr lang="hu-HU" sz="2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hu-HU" sz="22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hu-HU" sz="2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rad>
                          <m:r>
                            <a:rPr lang="hu-HU" sz="2200" i="1">
                              <a:latin typeface="Cambria Math" panose="02040503050406030204" pitchFamily="18" charset="0"/>
                            </a:rPr>
                            <m:t>−2</m:t>
                          </m:r>
                          <m:sSub>
                            <m:sSubPr>
                              <m:ctrlPr>
                                <a:rPr lang="en-GB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22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hu-HU" sz="22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hu-HU" sz="22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6" name="Szövegdoboz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306" y="4694714"/>
                <a:ext cx="7141932" cy="5990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Szövegdoboz 26"/>
              <p:cNvSpPr txBox="1"/>
              <p:nvPr/>
            </p:nvSpPr>
            <p:spPr>
              <a:xfrm>
                <a:off x="58456" y="2195912"/>
                <a:ext cx="7177964" cy="7296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d>
                        <m:dPr>
                          <m:ctrlP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hu-HU" sz="220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hu-HU" sz="2200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f>
                        <m:fPr>
                          <m:ctrlPr>
                            <a:rPr lang="hu-HU" sz="220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hu-HU" sz="220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hu-HU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  <m:r>
                            <a:rPr lang="hu-HU" sz="2200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sSub>
                            <m:sSubPr>
                              <m:ctrlPr>
                                <a:rPr lang="hu-HU" sz="220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hu-HU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  <m:sSub>
                            <m:sSubPr>
                              <m:ctrlPr>
                                <a:rPr lang="hu-HU" sz="220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hu-HU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hu-HU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den>
                      </m:f>
                      <m:r>
                        <a:rPr lang="en-GB" sz="2200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sSubSup>
                        <m:sSubSupPr>
                          <m:ctrlPr>
                            <a:rPr lang="en-GB" sz="2200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2200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sz="2200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GB" sz="2200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200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sSup>
                        <m:sSupPr>
                          <m:ctrlPr>
                            <a:rPr lang="en-GB" sz="2200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200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Sup>
                            <m:sSubSupPr>
                              <m:ctrlPr>
                                <a:rPr lang="en-GB" sz="22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2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22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GB" sz="22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GB" sz="22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2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GB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200" b="0" i="1" dirty="0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200" b="0" i="1" dirty="0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α</m:t>
                                  </m:r>
                                </m:e>
                                <m:sub>
                                  <m:r>
                                    <a:rPr lang="en-GB" sz="2200" b="0" i="1" dirty="0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  <m:r>
                                <a:rPr lang="en-GB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sup>
                      </m:sSup>
                      <m:r>
                        <a:rPr lang="en-GB" sz="2200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2200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200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r>
                            <a:rPr lang="en-GB" sz="2200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sSubSup>
                        <m:sSubSupPr>
                          <m:ctrlPr>
                            <a:rPr lang="en-GB" sz="22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2200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GB" sz="22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GB" sz="22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2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sSup>
                        <m:sSupPr>
                          <m:ctrlPr>
                            <a:rPr lang="en-GB" sz="22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2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Sup>
                            <m:sSubSupPr>
                              <m:ctrlPr>
                                <a:rPr lang="en-GB" sz="22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2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GB" sz="22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GB" sz="22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2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GB" sz="22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200" i="1" dirty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200" i="1" dirty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α</m:t>
                                  </m:r>
                                </m:e>
                                <m:sub>
                                  <m:r>
                                    <a:rPr lang="en-GB" sz="2200" i="1" dirty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  <m:r>
                                <a:rPr lang="en-GB" sz="22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sup>
                      </m:sSup>
                      <m:r>
                        <a:rPr lang="en-GB" sz="2200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hu-HU" sz="22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7" name="Szövegdoboz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56" y="2195912"/>
                <a:ext cx="7177964" cy="72962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Szövegdoboz 27"/>
              <p:cNvSpPr txBox="1"/>
              <p:nvPr/>
            </p:nvSpPr>
            <p:spPr>
              <a:xfrm>
                <a:off x="6949462" y="2056517"/>
                <a:ext cx="5398491" cy="680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hu-HU" sz="2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hu-HU" sz="2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hu-HU" sz="2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sSup>
                        <m:sSupPr>
                          <m:ctrlP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GB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hu-HU" sz="22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GB" sz="2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sSup>
                        <m:sSupPr>
                          <m:ctrlP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GB" sz="2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sz="2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hu-HU" sz="2200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sz="2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hu-HU" sz="2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sSup>
                        <m:sSupPr>
                          <m:ctrlP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sSub>
                            <m:sSubPr>
                              <m:ctrlPr>
                                <a:rPr lang="en-GB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hu-HU" sz="22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hu-HU" sz="22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8" name="Szövegdoboz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9462" y="2056517"/>
                <a:ext cx="5398491" cy="68031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átum hely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C2079-F26C-4205-8BC0-6FA72C77D92C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t>5 December, 2017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Élőláb hely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I. Szanyi: Forward pp scattering at high energies </a:t>
            </a: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ia számának hely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Szövegdoboz 18"/>
              <p:cNvSpPr txBox="1"/>
              <p:nvPr/>
            </p:nvSpPr>
            <p:spPr>
              <a:xfrm>
                <a:off x="8435262" y="4670673"/>
                <a:ext cx="2997888" cy="441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ω</m:t>
                          </m:r>
                        </m:sub>
                      </m:sSub>
                      <m:d>
                        <m:dPr>
                          <m:ctrlP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=0.435</m:t>
                      </m:r>
                      <m:r>
                        <a:rPr lang="hu-HU" sz="22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0.93</m:t>
                      </m:r>
                      <m:r>
                        <a:rPr lang="hu-HU" sz="2200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hu-HU" sz="22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9" name="Szövegdoboz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5262" y="4670673"/>
                <a:ext cx="2997888" cy="44178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Szövegdoboz 12"/>
              <p:cNvSpPr txBox="1"/>
              <p:nvPr/>
            </p:nvSpPr>
            <p:spPr>
              <a:xfrm>
                <a:off x="729777" y="3412877"/>
                <a:ext cx="2511329" cy="3113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GB" sz="2000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sz="2000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GB" sz="2000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000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2000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000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GB" sz="2000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GB" sz="2000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hu-HU" sz="2000" dirty="0"/>
              </a:p>
            </p:txBody>
          </p:sp>
        </mc:Choice>
        <mc:Fallback xmlns="">
          <p:sp>
            <p:nvSpPr>
              <p:cNvPr id="13" name="Szövegdoboz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777" y="3412877"/>
                <a:ext cx="2511329" cy="311367"/>
              </a:xfrm>
              <a:prstGeom prst="rect">
                <a:avLst/>
              </a:prstGeom>
              <a:blipFill>
                <a:blip r:embed="rId9"/>
                <a:stretch>
                  <a:fillRect l="-971" t="-3922" r="-1942" b="-3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Szövegdoboz 31"/>
              <p:cNvSpPr txBox="1"/>
              <p:nvPr/>
            </p:nvSpPr>
            <p:spPr>
              <a:xfrm>
                <a:off x="751401" y="4001513"/>
                <a:ext cx="1938416" cy="3118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2000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GB" sz="2000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2000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000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GB" sz="2000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GB" sz="2000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hu-HU" sz="2000" dirty="0"/>
              </a:p>
            </p:txBody>
          </p:sp>
        </mc:Choice>
        <mc:Fallback xmlns="">
          <p:sp>
            <p:nvSpPr>
              <p:cNvPr id="32" name="Szövegdoboz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401" y="4001513"/>
                <a:ext cx="1938416" cy="311880"/>
              </a:xfrm>
              <a:prstGeom prst="rect">
                <a:avLst/>
              </a:prstGeom>
              <a:blipFill>
                <a:blip r:embed="rId10"/>
                <a:stretch>
                  <a:fillRect l="-1258" t="-1923" r="-2830" b="-32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églalap 13"/>
              <p:cNvSpPr/>
              <p:nvPr/>
            </p:nvSpPr>
            <p:spPr>
              <a:xfrm>
                <a:off x="3894896" y="3721292"/>
                <a:ext cx="174900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200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m:rPr>
                          <m:sty m:val="p"/>
                        </m:rPr>
                        <a:rPr lang="en-GB" sz="2000" b="0" i="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ln</m:t>
                      </m:r>
                      <m:r>
                        <a:rPr lang="en-GB" sz="2000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⁡(</m:t>
                      </m:r>
                      <m:r>
                        <a:rPr lang="hu-HU" sz="20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hu-HU" sz="20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hu-HU" sz="2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2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hu-HU" sz="2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hu-HU" sz="20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GB" sz="2000" b="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hu-HU" sz="2000" dirty="0"/>
              </a:p>
            </p:txBody>
          </p:sp>
        </mc:Choice>
        <mc:Fallback xmlns="">
          <p:sp>
            <p:nvSpPr>
              <p:cNvPr id="14" name="Téglalap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4896" y="3721292"/>
                <a:ext cx="1749005" cy="400110"/>
              </a:xfrm>
              <a:prstGeom prst="rect">
                <a:avLst/>
              </a:prstGeom>
              <a:blipFill>
                <a:blip r:embed="rId11"/>
                <a:stretch>
                  <a:fillRect b="-151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églalap 16"/>
          <p:cNvSpPr/>
          <p:nvPr/>
        </p:nvSpPr>
        <p:spPr>
          <a:xfrm>
            <a:off x="729777" y="985618"/>
            <a:ext cx="28344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dirty="0">
                <a:solidFill>
                  <a:schemeClr val="accent1">
                    <a:lumMod val="75000"/>
                  </a:schemeClr>
                </a:solidFill>
                <a:latin typeface="Centaur" panose="020305040502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Scattering amplitude:  </a:t>
            </a:r>
            <a:endParaRPr lang="en-GB" sz="2200" dirty="0">
              <a:solidFill>
                <a:schemeClr val="accent1">
                  <a:lumMod val="75000"/>
                </a:schemeClr>
              </a:solidFill>
              <a:latin typeface="Centaur" panose="020305040502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églalap 20"/>
              <p:cNvSpPr/>
              <p:nvPr/>
            </p:nvSpPr>
            <p:spPr>
              <a:xfrm>
                <a:off x="3446717" y="1260661"/>
                <a:ext cx="6386748" cy="5214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hu-HU" sz="22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hu-HU" sz="2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  <m:r>
                            <a:rPr lang="hu-HU" sz="2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hu-HU" sz="2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  <m:r>
                            <a:rPr lang="hu-HU" sz="2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hu-HU" sz="2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  <m:r>
                            <a:rPr lang="hu-HU" sz="2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hu-HU" sz="2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𝑝𝑝</m:t>
                          </m:r>
                        </m:sub>
                        <m:sup>
                          <m:acc>
                            <m:accPr>
                              <m:chr m:val="̅"/>
                              <m:ctrlPr>
                                <a:rPr lang="hu-HU" sz="220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hu-HU" sz="2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e>
                          </m:acc>
                          <m:r>
                            <a:rPr lang="hu-HU" sz="2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𝑝</m:t>
                          </m:r>
                        </m:sup>
                      </m:sSubSup>
                      <m:r>
                        <a:rPr lang="hu-HU" sz="22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hu-HU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hu-HU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sub>
                      </m:sSub>
                      <m:d>
                        <m:dPr>
                          <m:ctrlPr>
                            <a:rPr lang="en-GB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hu-HU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  <m:r>
                            <a:rPr lang="hu-HU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hu-HU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hu-HU" sz="22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hu-HU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hu-HU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en-GB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hu-HU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  <m:r>
                            <a:rPr lang="hu-HU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hu-HU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±</m:t>
                      </m:r>
                      <m:sSub>
                        <m:sSubPr>
                          <m:ctrlPr>
                            <a:rPr lang="en-GB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hu-HU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hu-HU" sz="2200" b="0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𝑂</m:t>
                          </m:r>
                        </m:sub>
                      </m:sSub>
                      <m:d>
                        <m:dPr>
                          <m:ctrlPr>
                            <a:rPr lang="en-GB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hu-HU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  <m:r>
                            <a:rPr lang="hu-HU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hu-HU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±</m:t>
                      </m:r>
                      <m:sSub>
                        <m:sSubPr>
                          <m:ctrlPr>
                            <a:rPr lang="en-GB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hu-HU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ω</m:t>
                          </m:r>
                        </m:sub>
                      </m:sSub>
                      <m:d>
                        <m:dPr>
                          <m:ctrlPr>
                            <a:rPr lang="en-GB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hu-HU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  <m:r>
                            <a:rPr lang="hu-HU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hu-HU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hu-HU" sz="2200" dirty="0"/>
              </a:p>
            </p:txBody>
          </p:sp>
        </mc:Choice>
        <mc:Fallback xmlns="">
          <p:sp>
            <p:nvSpPr>
              <p:cNvPr id="21" name="Téglalap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6717" y="1260661"/>
                <a:ext cx="6386748" cy="521489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églalap 33"/>
          <p:cNvSpPr/>
          <p:nvPr/>
        </p:nvSpPr>
        <p:spPr>
          <a:xfrm>
            <a:off x="8680296" y="3592683"/>
            <a:ext cx="23063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200" dirty="0" smtClean="0">
                <a:solidFill>
                  <a:schemeClr val="accent1">
                    <a:lumMod val="75000"/>
                  </a:schemeClr>
                </a:solidFill>
                <a:latin typeface="Centaur" panose="020305040502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Reggeon trajectories</a:t>
            </a:r>
            <a:r>
              <a:rPr lang="en-GB" sz="2200" dirty="0" smtClean="0">
                <a:solidFill>
                  <a:schemeClr val="accent1">
                    <a:lumMod val="75000"/>
                  </a:schemeClr>
                </a:solidFill>
                <a:latin typeface="Centaur" panose="020305040502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sz="2200" dirty="0">
              <a:solidFill>
                <a:schemeClr val="accent1">
                  <a:lumMod val="75000"/>
                </a:schemeClr>
              </a:solidFill>
              <a:latin typeface="Centaur" panose="020305040502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églalap 34"/>
          <p:cNvSpPr/>
          <p:nvPr/>
        </p:nvSpPr>
        <p:spPr>
          <a:xfrm>
            <a:off x="8810288" y="1765025"/>
            <a:ext cx="17680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200" dirty="0" smtClean="0">
                <a:solidFill>
                  <a:schemeClr val="accent1">
                    <a:lumMod val="75000"/>
                  </a:schemeClr>
                </a:solidFill>
                <a:latin typeface="Centaur" panose="020305040502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Reggeon</a:t>
            </a:r>
            <a:r>
              <a:rPr lang="en-GB" sz="2200" dirty="0" smtClean="0">
                <a:solidFill>
                  <a:schemeClr val="accent1">
                    <a:lumMod val="75000"/>
                  </a:schemeClr>
                </a:solidFill>
                <a:latin typeface="Centaur" panose="020305040502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term</a:t>
            </a:r>
            <a:r>
              <a:rPr lang="hu-HU" sz="2200" dirty="0" smtClean="0">
                <a:solidFill>
                  <a:schemeClr val="accent1">
                    <a:lumMod val="75000"/>
                  </a:schemeClr>
                </a:solidFill>
                <a:latin typeface="Centaur" panose="020305040502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200" dirty="0" smtClean="0">
                <a:solidFill>
                  <a:schemeClr val="accent1">
                    <a:lumMod val="75000"/>
                  </a:schemeClr>
                </a:solidFill>
                <a:latin typeface="Centaur" panose="020305040502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sz="2200" dirty="0">
              <a:solidFill>
                <a:schemeClr val="accent1">
                  <a:lumMod val="75000"/>
                </a:schemeClr>
              </a:solidFill>
              <a:latin typeface="Centaur" panose="020305040502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églalap 35"/>
          <p:cNvSpPr/>
          <p:nvPr/>
        </p:nvSpPr>
        <p:spPr>
          <a:xfrm>
            <a:off x="1877879" y="4304557"/>
            <a:ext cx="220387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dirty="0" smtClean="0">
                <a:solidFill>
                  <a:schemeClr val="accent1">
                    <a:lumMod val="75000"/>
                  </a:schemeClr>
                </a:solidFill>
                <a:latin typeface="Centaur" panose="020305040502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Pomeron trajectory:</a:t>
            </a:r>
            <a:endParaRPr lang="en-GB" sz="2200" dirty="0">
              <a:solidFill>
                <a:schemeClr val="accent1">
                  <a:lumMod val="75000"/>
                </a:schemeClr>
              </a:solidFill>
              <a:latin typeface="Centaur" panose="020305040502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églalap 36"/>
          <p:cNvSpPr/>
          <p:nvPr/>
        </p:nvSpPr>
        <p:spPr>
          <a:xfrm>
            <a:off x="2377987" y="1773588"/>
            <a:ext cx="17157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dirty="0" smtClean="0">
                <a:solidFill>
                  <a:schemeClr val="accent1">
                    <a:lumMod val="75000"/>
                  </a:schemeClr>
                </a:solidFill>
                <a:latin typeface="Centaur" panose="020305040502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Pomeron term:</a:t>
            </a:r>
            <a:endParaRPr lang="en-GB" sz="2200" dirty="0">
              <a:solidFill>
                <a:schemeClr val="accent1">
                  <a:lumMod val="75000"/>
                </a:schemeClr>
              </a:solidFill>
              <a:latin typeface="Centaur" panose="020305040502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églalap 37"/>
          <p:cNvSpPr/>
          <p:nvPr/>
        </p:nvSpPr>
        <p:spPr>
          <a:xfrm>
            <a:off x="1101641" y="2925535"/>
            <a:ext cx="77623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dirty="0" smtClean="0">
                <a:solidFill>
                  <a:schemeClr val="accent1">
                    <a:lumMod val="75000"/>
                  </a:schemeClr>
                </a:solidFill>
                <a:latin typeface="Centaur" panose="020305040502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endParaRPr lang="en-GB" sz="2200" dirty="0">
              <a:solidFill>
                <a:schemeClr val="accent1">
                  <a:lumMod val="75000"/>
                </a:schemeClr>
              </a:solidFill>
              <a:latin typeface="Centaur" panose="020305040502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églalap 4"/>
              <p:cNvSpPr/>
              <p:nvPr/>
            </p:nvSpPr>
            <p:spPr>
              <a:xfrm>
                <a:off x="7244759" y="2840016"/>
                <a:ext cx="4966873" cy="6094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ω</m:t>
                          </m:r>
                        </m:sub>
                      </m:sSub>
                      <m:d>
                        <m:dPr>
                          <m:ctrlP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hu-HU" sz="2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hu-HU" sz="2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2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ω</m:t>
                          </m:r>
                        </m:sub>
                      </m:sSub>
                      <m:sSup>
                        <m:sSupPr>
                          <m:ctrlP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GB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2200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sub>
                          </m:sSub>
                          <m: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sSup>
                        <m:sSupPr>
                          <m:ctrlP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GB" sz="2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sz="2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l-GR" sz="2200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ω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sz="2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hu-HU" sz="2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sSup>
                        <m:sSupPr>
                          <m:ctrlP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sSub>
                            <m:sSubPr>
                              <m:ctrlPr>
                                <a:rPr lang="en-GB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2200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en-GB" sz="2200" dirty="0"/>
              </a:p>
            </p:txBody>
          </p:sp>
        </mc:Choice>
        <mc:Fallback xmlns="">
          <p:sp>
            <p:nvSpPr>
              <p:cNvPr id="5" name="Téglalap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4759" y="2840016"/>
                <a:ext cx="4966873" cy="60946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églalap 23"/>
          <p:cNvSpPr/>
          <p:nvPr/>
        </p:nvSpPr>
        <p:spPr>
          <a:xfrm>
            <a:off x="2190037" y="5272665"/>
            <a:ext cx="18389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200" dirty="0" smtClean="0">
                <a:solidFill>
                  <a:schemeClr val="accent1">
                    <a:lumMod val="75000"/>
                  </a:schemeClr>
                </a:solidFill>
                <a:latin typeface="Centaur" panose="020305040502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Odderon</a:t>
            </a:r>
            <a:r>
              <a:rPr lang="en-GB" sz="2200" dirty="0" smtClean="0">
                <a:solidFill>
                  <a:schemeClr val="accent1">
                    <a:lumMod val="75000"/>
                  </a:schemeClr>
                </a:solidFill>
                <a:latin typeface="Centaur" panose="020305040502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term:</a:t>
            </a:r>
            <a:endParaRPr lang="en-GB" sz="2200" dirty="0">
              <a:solidFill>
                <a:schemeClr val="accent1">
                  <a:lumMod val="75000"/>
                </a:schemeClr>
              </a:solidFill>
              <a:latin typeface="Centaur" panose="020305040502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Szövegdoboz 28"/>
              <p:cNvSpPr txBox="1"/>
              <p:nvPr/>
            </p:nvSpPr>
            <p:spPr>
              <a:xfrm>
                <a:off x="58456" y="5749622"/>
                <a:ext cx="7177964" cy="729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hu-HU" sz="2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d>
                        <m:dPr>
                          <m:ctrlP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hu-HU" sz="220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hu-HU" sz="220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hu-HU" sz="220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hu-HU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r>
                            <a:rPr lang="hu-HU" sz="2200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sSub>
                            <m:sSubPr>
                              <m:ctrlPr>
                                <a:rPr lang="hu-HU" sz="220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hu-HU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hu-HU" sz="220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hu-HU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hu-HU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GB" sz="2200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GB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GB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sSup>
                            <m:sSupPr>
                              <m:ctrlPr>
                                <a:rPr lang="en-GB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sSubSup>
                                <m:sSubSupPr>
                                  <m:ctrlPr>
                                    <a:rPr lang="en-GB" sz="2200" i="1" dirty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200" i="1" dirty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GB" sz="2200" i="1" dirty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GB" sz="2200" i="1" dirty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GB" sz="2200" i="1" dirty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200" i="1" dirty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GB" sz="2200" b="0" i="1" dirty="0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200" b="0" i="1" dirty="0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2200" b="0" i="1" dirty="0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α</m:t>
                                      </m:r>
                                    </m:e>
                                    <m:sub>
                                      <m:r>
                                        <a:rPr lang="hu-HU" sz="2200" b="0" i="1" dirty="0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𝑂</m:t>
                                      </m:r>
                                    </m:sub>
                                  </m:sSub>
                                  <m:r>
                                    <a:rPr lang="en-GB" sz="2200" b="0" i="1" dirty="0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sup>
                          </m:sSup>
                          <m:r>
                            <a:rPr lang="en-GB" sz="2200" b="0" i="1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ε</m:t>
                              </m:r>
                            </m:e>
                            <m:sub>
                              <m:r>
                                <a:rPr lang="hu-HU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GB" sz="22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2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2200" b="0" i="1" dirty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GB" sz="22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GB" sz="22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2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sSup>
                            <m:sSupPr>
                              <m:ctrlPr>
                                <a:rPr lang="en-GB" sz="22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2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sSubSup>
                                <m:sSubSupPr>
                                  <m:ctrlPr>
                                    <a:rPr lang="en-GB" sz="2200" i="1" dirty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200" i="1" dirty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GB" sz="2200" b="0" i="1" dirty="0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GB" sz="2200" i="1" dirty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GB" sz="2200" i="1" dirty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200" i="1" dirty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GB" sz="2200" i="1" dirty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200" i="1" dirty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2200" i="1" dirty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α</m:t>
                                      </m:r>
                                    </m:e>
                                    <m:sub>
                                      <m:r>
                                        <a:rPr lang="hu-HU" sz="2200" b="0" i="1" dirty="0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𝑂</m:t>
                                      </m:r>
                                    </m:sub>
                                  </m:sSub>
                                  <m:r>
                                    <a:rPr lang="en-GB" sz="2200" i="1" dirty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sup>
                          </m:sSup>
                        </m:e>
                      </m:d>
                    </m:oMath>
                  </m:oMathPara>
                </a14:m>
                <a:endParaRPr lang="hu-HU" sz="22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9" name="Szövegdoboz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56" y="5749622"/>
                <a:ext cx="7177964" cy="729687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églalap 29"/>
              <p:cNvSpPr/>
              <p:nvPr/>
            </p:nvSpPr>
            <p:spPr>
              <a:xfrm>
                <a:off x="7244759" y="5661368"/>
                <a:ext cx="5049011" cy="6099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hu-HU" sz="2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𝑂</m:t>
                          </m:r>
                        </m:sub>
                      </m:sSub>
                      <m:d>
                        <m:dPr>
                          <m:ctrlP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hu-HU" sz="2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hu-HU" sz="2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hu-HU" sz="2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𝑂</m:t>
                          </m:r>
                        </m:sub>
                      </m:sSub>
                      <m:sSup>
                        <m:sSupPr>
                          <m:ctrlP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GB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hu-HU" sz="22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sub>
                          </m:sSub>
                          <m: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sSup>
                        <m:sSupPr>
                          <m:ctrlP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GB" sz="2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sz="2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hu-HU" sz="2200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sz="2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hu-HU" sz="2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sSup>
                        <m:sSupPr>
                          <m:ctrlPr>
                            <a:rPr lang="en-GB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hu-HU" sz="22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sub>
                          </m:sSub>
                          <m:r>
                            <a:rPr lang="hu-HU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sSub>
                            <m:sSubPr>
                              <m:ctrlPr>
                                <a:rPr lang="en-GB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hu-HU" sz="22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en-GB" sz="2200" dirty="0"/>
              </a:p>
            </p:txBody>
          </p:sp>
        </mc:Choice>
        <mc:Fallback xmlns="">
          <p:sp>
            <p:nvSpPr>
              <p:cNvPr id="30" name="Téglalap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4759" y="5661368"/>
                <a:ext cx="5049011" cy="609911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163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ép 11"/>
          <p:cNvPicPr>
            <a:picLocks noChangeAspect="1"/>
          </p:cNvPicPr>
          <p:nvPr/>
        </p:nvPicPr>
        <p:blipFill rotWithShape="1">
          <a:blip r:embed="rId3"/>
          <a:srcRect t="1396" r="1654"/>
          <a:stretch/>
        </p:blipFill>
        <p:spPr>
          <a:xfrm>
            <a:off x="230499" y="921757"/>
            <a:ext cx="5414139" cy="4892966"/>
          </a:xfrm>
          <a:prstGeom prst="rect">
            <a:avLst/>
          </a:prstGeom>
        </p:spPr>
      </p:pic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6559F-2961-4901-B415-6B2EAE8D5CEE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5</a:t>
            </a:fld>
            <a:endParaRPr lang="hu-HU"/>
          </a:p>
        </p:txBody>
      </p:sp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974677" y="-136477"/>
            <a:ext cx="10515600" cy="1325563"/>
          </a:xfrm>
        </p:spPr>
        <p:txBody>
          <a:bodyPr/>
          <a:lstStyle/>
          <a:p>
            <a:r>
              <a:rPr lang="hu-HU" sz="3600" dirty="0" smtClean="0">
                <a:solidFill>
                  <a:schemeClr val="accent1">
                    <a:lumMod val="75000"/>
                  </a:schemeClr>
                </a:solidFill>
              </a:rPr>
              <a:t>Elastic, inelastic and total cross sections</a:t>
            </a:r>
            <a:endParaRPr lang="hu-H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678" y="852483"/>
            <a:ext cx="9641039" cy="457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églalap 10"/>
              <p:cNvSpPr/>
              <p:nvPr/>
            </p:nvSpPr>
            <p:spPr>
              <a:xfrm>
                <a:off x="476250" y="5772463"/>
                <a:ext cx="5332813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hu-HU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Fitted </a:t>
                </a:r>
                <a14:m>
                  <m:oMath xmlns:m="http://schemas.openxmlformats.org/officeDocument/2006/math">
                    <m:r>
                      <a:rPr lang="hu-HU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hu-HU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hu-HU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hu-HU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hu-HU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 total cross sections and calculated elastic and inelastic cross sections</a:t>
                </a:r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.</a:t>
                </a:r>
                <a:endParaRPr lang="hu-HU" dirty="0">
                  <a:solidFill>
                    <a:prstClr val="black"/>
                  </a:solidFill>
                  <a:latin typeface="Centaur" panose="02030504050205020304" pitchFamily="18" charset="0"/>
                </a:endParaRPr>
              </a:p>
            </p:txBody>
          </p:sp>
        </mc:Choice>
        <mc:Fallback xmlns="">
          <p:sp>
            <p:nvSpPr>
              <p:cNvPr id="11" name="Téglalap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250" y="5772463"/>
                <a:ext cx="5332813" cy="646331"/>
              </a:xfrm>
              <a:prstGeom prst="rect">
                <a:avLst/>
              </a:prstGeom>
              <a:blipFill rotWithShape="0">
                <a:blip r:embed="rId5"/>
                <a:stretch>
                  <a:fillRect t="-4717" b="-150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Szövegdoboz 16"/>
              <p:cNvSpPr txBox="1"/>
              <p:nvPr/>
            </p:nvSpPr>
            <p:spPr>
              <a:xfrm>
                <a:off x="5866437" y="2127325"/>
                <a:ext cx="2908174" cy="61831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hu-HU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  <m:r>
                            <a:rPr lang="hu-HU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num>
                        <m:den>
                          <m:r>
                            <a:rPr lang="hu-HU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hu-HU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hu-HU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𝑠</m:t>
                      </m:r>
                      <m:r>
                        <a:rPr lang="hu-HU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hu-HU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hu-HU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)=</m:t>
                      </m:r>
                      <m:f>
                        <m:f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hu-HU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𝜋</m:t>
                          </m:r>
                        </m:num>
                        <m:den>
                          <m:sSup>
                            <m:sSupPr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hu-HU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hu-HU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hu-HU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𝐴</m:t>
                              </m:r>
                              <m:d>
                                <m:dPr>
                                  <m:ctrlPr>
                                    <a:rPr lang="en-GB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hu-HU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  <m:r>
                                    <a:rPr lang="hu-HU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hu-HU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hu-HU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hu-HU" dirty="0"/>
              </a:p>
            </p:txBody>
          </p:sp>
        </mc:Choice>
        <mc:Fallback xmlns="">
          <p:sp>
            <p:nvSpPr>
              <p:cNvPr id="17" name="Szövegdoboz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6437" y="2127325"/>
                <a:ext cx="2908174" cy="61831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églalap 1"/>
              <p:cNvSpPr/>
              <p:nvPr/>
            </p:nvSpPr>
            <p:spPr>
              <a:xfrm>
                <a:off x="9046902" y="1240668"/>
                <a:ext cx="2716898" cy="959686"/>
              </a:xfrm>
              <a:prstGeom prst="rect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𝑒𝑙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Téglalap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6902" y="1240668"/>
                <a:ext cx="2716898" cy="95968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solidFill>
                  <a:schemeClr val="bg2">
                    <a:lumMod val="1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églalap 18"/>
              <p:cNvSpPr/>
              <p:nvPr/>
            </p:nvSpPr>
            <p:spPr>
              <a:xfrm>
                <a:off x="8996410" y="2343520"/>
                <a:ext cx="2895343" cy="369332"/>
              </a:xfrm>
              <a:prstGeom prst="rect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𝑜𝑡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GB" i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− 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𝑒𝑙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églalap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6410" y="2343520"/>
                <a:ext cx="2895343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solidFill>
                  <a:schemeClr val="bg2">
                    <a:lumMod val="1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Kép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94523" y="1300110"/>
            <a:ext cx="745055" cy="486689"/>
          </a:xfrm>
          <a:prstGeom prst="rect">
            <a:avLst/>
          </a:prstGeom>
        </p:spPr>
      </p:pic>
      <p:cxnSp>
        <p:nvCxnSpPr>
          <p:cNvPr id="15" name="Egyenes összekötő nyíllal 14"/>
          <p:cNvCxnSpPr/>
          <p:nvPr/>
        </p:nvCxnSpPr>
        <p:spPr>
          <a:xfrm flipH="1">
            <a:off x="4261594" y="1725112"/>
            <a:ext cx="1" cy="517239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églalap 17"/>
              <p:cNvSpPr/>
              <p:nvPr/>
            </p:nvSpPr>
            <p:spPr>
              <a:xfrm>
                <a:off x="5866437" y="1300110"/>
                <a:ext cx="2878288" cy="61177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hu-HU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u-HU" i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hu-HU" i="1">
                          <a:latin typeface="Cambria Math" panose="02040503050406030204" pitchFamily="18" charset="0"/>
                        </a:rPr>
                        <m:t>𝐼𝑚𝐴</m:t>
                      </m:r>
                      <m:d>
                        <m:d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hu-HU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hu-HU" i="0">
                              <a:latin typeface="Cambria Math" panose="02040503050406030204" pitchFamily="18" charset="0"/>
                            </a:rPr>
                            <m:t>=0</m:t>
                          </m:r>
                        </m:e>
                      </m:d>
                    </m:oMath>
                  </m:oMathPara>
                </a14:m>
                <a:endParaRPr lang="hu-HU" dirty="0"/>
              </a:p>
            </p:txBody>
          </p:sp>
        </mc:Choice>
        <mc:Fallback xmlns="">
          <p:sp>
            <p:nvSpPr>
              <p:cNvPr id="18" name="Téglalap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6437" y="1300110"/>
                <a:ext cx="2878288" cy="61177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áblázat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49920570"/>
                  </p:ext>
                </p:extLst>
              </p:nvPr>
            </p:nvGraphicFramePr>
            <p:xfrm>
              <a:off x="5920629" y="2934552"/>
              <a:ext cx="5843171" cy="260439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1532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1890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9591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21302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29060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hu-HU" sz="1800" i="1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hu-HU" sz="1800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kumimoji="0" lang="hu-HU" sz="1800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301</m:t>
                                </m:r>
                                <m:r>
                                  <a:rPr lang="en-GB" sz="1800" b="0" i="1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±</m:t>
                                </m:r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0</m:t>
                                </m:r>
                                <m:r>
                                  <m:rPr>
                                    <m:nor/>
                                  </m:rPr>
                                  <a:rPr lang="hu-HU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.</m:t>
                                </m:r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78</m:t>
                                </m:r>
                              </m:oMath>
                            </m:oMathPara>
                          </a14:m>
                          <a:endParaRPr lang="en-GB" sz="1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hu-HU" sz="1800" i="1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hu-HU" sz="1800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kumimoji="0" lang="hu-HU" sz="1800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hu-HU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1</m:t>
                                </m:r>
                                <m:r>
                                  <a:rPr lang="hu-HU" sz="1800" b="0" i="1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6.4</m:t>
                                </m:r>
                                <m:r>
                                  <a:rPr lang="en-GB" sz="1800" b="0" i="1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±</m:t>
                                </m:r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0</m:t>
                                </m:r>
                                <m:r>
                                  <m:rPr>
                                    <m:nor/>
                                  </m:rPr>
                                  <a:rPr lang="hu-HU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.</m:t>
                                </m:r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0</m:t>
                                </m:r>
                                <m:r>
                                  <m:rPr>
                                    <m:nor/>
                                  </m:rPr>
                                  <a:rPr lang="hu-HU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61</m:t>
                                </m:r>
                              </m:oMath>
                            </m:oMathPara>
                          </a14:m>
                          <a:endParaRPr lang="en-GB" sz="1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957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hu-HU" sz="1800" i="1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hu-HU" sz="1800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kumimoji="0" lang="hu-HU" sz="1800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9</m:t>
                                </m:r>
                                <m:r>
                                  <m:rPr>
                                    <m:nor/>
                                  </m:rPr>
                                  <a:rPr lang="hu-HU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.</m:t>
                                </m:r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91</m:t>
                                </m:r>
                                <m:r>
                                  <a:rPr lang="en-GB" sz="1800" b="0" i="1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±</m:t>
                                </m:r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0</m:t>
                                </m:r>
                                <m:r>
                                  <m:rPr>
                                    <m:nor/>
                                  </m:rPr>
                                  <a:rPr lang="hu-HU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.</m:t>
                                </m:r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049</m:t>
                                </m:r>
                              </m:oMath>
                            </m:oMathPara>
                          </a14:m>
                          <a:endParaRPr lang="en-GB" sz="1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hu-HU" sz="1800" i="1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hu-HU" sz="1800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kumimoji="0" lang="hu-HU" sz="1800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4</m:t>
                                </m:r>
                                <m:r>
                                  <m:rPr>
                                    <m:nor/>
                                  </m:rPr>
                                  <a:rPr lang="hu-HU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.22</m:t>
                                </m:r>
                                <m:r>
                                  <a:rPr lang="en-GB" sz="1800" b="0" i="1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±</m:t>
                                </m:r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0</m:t>
                                </m:r>
                                <m:r>
                                  <m:rPr>
                                    <m:nor/>
                                  </m:rPr>
                                  <a:rPr lang="hu-HU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.</m:t>
                                </m:r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0</m:t>
                                </m:r>
                                <m:r>
                                  <m:rPr>
                                    <m:nor/>
                                  </m:rPr>
                                  <a:rPr lang="hu-HU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55</m:t>
                                </m:r>
                              </m:oMath>
                            </m:oMathPara>
                          </a14:m>
                          <a:endParaRPr lang="en-GB" sz="1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4957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hu-HU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800" smtClean="0"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0</m:t>
                                </m:r>
                                <m:r>
                                  <m:rPr>
                                    <m:nor/>
                                  </m:rPr>
                                  <a:rPr lang="hu-HU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.</m:t>
                                </m:r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0458</m:t>
                                </m:r>
                                <m:r>
                                  <a:rPr lang="en-GB" sz="1800" b="0" i="1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±</m:t>
                                </m:r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0</m:t>
                                </m:r>
                                <m:r>
                                  <m:rPr>
                                    <m:nor/>
                                  </m:rPr>
                                  <a:rPr lang="hu-HU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.</m:t>
                                </m:r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00011</m:t>
                                </m:r>
                              </m:oMath>
                            </m:oMathPara>
                          </a14:m>
                          <a:endParaRPr lang="en-GB" sz="1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en-GB" sz="180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hu-HU" sz="180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kumimoji="0" lang="el-GR" sz="180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9</m:t>
                                </m:r>
                                <m:r>
                                  <m:rPr>
                                    <m:nor/>
                                  </m:rPr>
                                  <a:rPr lang="hu-HU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.</m:t>
                                </m:r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7</m:t>
                                </m:r>
                                <m:r>
                                  <a:rPr lang="hu-HU" sz="1800" b="0" i="1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1</m:t>
                                </m:r>
                                <m:r>
                                  <a:rPr lang="en-GB" sz="1800" b="0" i="1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±</m:t>
                                </m:r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0</m:t>
                                </m:r>
                                <m:r>
                                  <m:rPr>
                                    <m:nor/>
                                  </m:rPr>
                                  <a:rPr lang="hu-HU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.</m:t>
                                </m:r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09</m:t>
                                </m:r>
                                <m:r>
                                  <m:rPr>
                                    <m:nor/>
                                  </m:rPr>
                                  <a:rPr lang="hu-HU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GB" sz="1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4957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en-GB" sz="180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hu-HU" sz="180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kumimoji="0" lang="hu-HU" sz="180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kumimoji="0" lang="hu-HU" sz="180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0</m:t>
                                </m:r>
                                <m:r>
                                  <m:rPr>
                                    <m:nor/>
                                  </m:rPr>
                                  <a:rPr lang="hu-HU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.</m:t>
                                </m:r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394</m:t>
                                </m:r>
                                <m:r>
                                  <a:rPr lang="en-GB" sz="1800" b="0" i="1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±</m:t>
                                </m:r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0</m:t>
                                </m:r>
                                <m:r>
                                  <m:rPr>
                                    <m:nor/>
                                  </m:rPr>
                                  <a:rPr lang="hu-HU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.</m:t>
                                </m:r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002</m:t>
                                </m:r>
                              </m:oMath>
                            </m:oMathPara>
                          </a14:m>
                          <a:endParaRPr lang="en-GB" sz="1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en-GB" sz="180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hu-HU" sz="180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kumimoji="0" lang="el-GR" sz="180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8</m:t>
                                </m:r>
                                <m:r>
                                  <a:rPr lang="hu-HU" sz="1800" b="0" i="1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 (</m:t>
                                </m:r>
                                <m:r>
                                  <a:rPr lang="hu-HU" sz="1800" b="0" i="1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𝑓𝑖𝑥𝑒𝑑</m:t>
                                </m:r>
                                <m:r>
                                  <a:rPr lang="hu-HU" sz="1800" b="0" i="1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4957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en-GB" sz="180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hu-HU" sz="180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kumimoji="0" lang="hu-HU" sz="180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kumimoji="0" lang="hu-HU" sz="180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0</m:t>
                                </m:r>
                                <m:r>
                                  <m:rPr>
                                    <m:nor/>
                                  </m:rPr>
                                  <a:rPr lang="hu-HU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.</m:t>
                                </m:r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0148</m:t>
                                </m:r>
                                <m:r>
                                  <a:rPr lang="en-GB" sz="1800" b="0" i="1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±</m:t>
                                </m:r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0</m:t>
                                </m:r>
                                <m:r>
                                  <m:rPr>
                                    <m:nor/>
                                  </m:rPr>
                                  <a:rPr lang="hu-HU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.</m:t>
                                </m:r>
                                <m:r>
                                  <m:rPr>
                                    <m:nor/>
                                  </m:rPr>
                                  <a:rPr lang="en-GB" sz="1800" b="0" i="0" u="none" strike="noStrike" kern="120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00073</m:t>
                                </m:r>
                              </m:oMath>
                            </m:oMathPara>
                          </a14:m>
                          <a:endParaRPr lang="en-GB" sz="1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hu-HU" sz="180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hu-HU" sz="180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kumimoji="0" lang="hu-HU" sz="180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800" i="1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hu-HU" sz="1800" b="0" i="1" dirty="0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hu-HU" sz="1800" b="0" i="1" dirty="0" smtClean="0">
                                    <a:latin typeface="Cambria Math" panose="02040503050406030204" pitchFamily="18" charset="0"/>
                                  </a:rPr>
                                  <m:t>𝑓𝑖𝑥𝑒𝑑</m:t>
                                </m:r>
                                <m:r>
                                  <a:rPr lang="hu-HU" sz="1800" b="0" i="1" dirty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4957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en-GB" sz="1800" i="1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kumimoji="0" lang="el-GR" sz="1800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ε</m:t>
                                    </m:r>
                                  </m:e>
                                  <m:sub>
                                    <m:r>
                                      <a:rPr kumimoji="0" lang="en-GB" sz="1800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800" dirty="0" smtClean="0">
                                    <a:latin typeface="Cambria Math" panose="02040503050406030204" pitchFamily="18" charset="0"/>
                                  </a:rPr>
                                  <m:t>0 (</m:t>
                                </m:r>
                                <m:r>
                                  <a:rPr lang="hu-HU" sz="1800" dirty="0" smtClean="0">
                                    <a:latin typeface="Cambria Math" panose="02040503050406030204" pitchFamily="18" charset="0"/>
                                  </a:rPr>
                                  <m:t>𝑓𝑖𝑥𝑒𝑑</m:t>
                                </m:r>
                                <m:r>
                                  <a:rPr lang="hu-HU" sz="1800" dirty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hu-HU" sz="180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hu-HU" sz="180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kumimoji="0" lang="hu-HU" sz="180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kumimoji="0" lang="hu-HU" sz="180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800" dirty="0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  <m:r>
                                  <a:rPr lang="hu-HU" sz="1800" baseline="0" dirty="0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hu-HU" sz="1800" baseline="0" dirty="0" smtClean="0">
                                    <a:latin typeface="Cambria Math" panose="02040503050406030204" pitchFamily="18" charset="0"/>
                                  </a:rPr>
                                  <m:t>𝑓𝑖𝑥𝑒𝑑</m:t>
                                </m:r>
                                <m:r>
                                  <a:rPr lang="hu-HU" sz="1800" baseline="0" dirty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49572">
                    <a:tc gridSpan="4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1" smtClean="0">
                                      <a:latin typeface="Cambria Math" panose="02040503050406030204" pitchFamily="18" charset="0"/>
                                    </a:rPr>
                                    <m:t>χ</m:t>
                                  </m:r>
                                </m:e>
                                <m:sup>
                                  <m:r>
                                    <a:rPr lang="hu-HU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hu-HU" sz="18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hu-HU" sz="1800" b="0" i="1" smtClean="0">
                                  <a:latin typeface="Cambria Math" panose="02040503050406030204" pitchFamily="18" charset="0"/>
                                </a:rPr>
                                <m:t>𝑑𝑜𝑓</m:t>
                              </m:r>
                            </m:oMath>
                          </a14:m>
                          <a:r>
                            <a:rPr lang="hu-HU" sz="1800" dirty="0" smtClean="0"/>
                            <a:t> =</a:t>
                          </a:r>
                          <a:r>
                            <a:rPr lang="hu-HU" sz="18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hu-HU" sz="1800" b="0" i="1" baseline="0" smtClean="0">
                                  <a:latin typeface="Cambria Math" panose="02040503050406030204" pitchFamily="18" charset="0"/>
                                </a:rPr>
                                <m:t>3.2</m:t>
                              </m:r>
                            </m:oMath>
                          </a14:m>
                          <a:endParaRPr lang="en-GB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1668788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áblázat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49920570"/>
                  </p:ext>
                </p:extLst>
              </p:nvPr>
            </p:nvGraphicFramePr>
            <p:xfrm>
              <a:off x="5920629" y="2934552"/>
              <a:ext cx="5843171" cy="260439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1532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1890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9591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21302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77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746" t="-1563" r="-617164" b="-59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40785" t="-1563" r="-149849" b="-59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355725" t="-1563" r="-278626" b="-59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164463" t="-1563" r="-551" b="-5937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77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746" t="-103175" r="-617164" b="-5031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40785" t="-103175" r="-149849" b="-5031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355725" t="-103175" r="-278626" b="-5031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164463" t="-103175" r="-551" b="-5031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746" t="-209836" r="-617164" b="-4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40785" t="-209836" r="-149849" b="-4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355725" t="-209836" r="-278626" b="-4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164463" t="-209836" r="-551" b="-4196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746" t="-315000" r="-617164" b="-3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40785" t="-315000" r="-149849" b="-3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355725" t="-315000" r="-278626" b="-3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164463" t="-315000" r="-551" b="-32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746" t="-415000" r="-617164" b="-2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40785" t="-415000" r="-149849" b="-2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355725" t="-415000" r="-278626" b="-2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164463" t="-415000" r="-551" b="-22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746" t="-515000" r="-617164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40785" t="-515000" r="-149849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355725" t="-515000" r="-278626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164463" t="-515000" r="-551" b="-12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65760">
                    <a:tc gridSpan="4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104" t="-615000" r="-209" b="-2666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/>
                          <a:endParaRPr lang="en-GB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/>
                          <a:endParaRPr lang="en-GB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/>
                          <a:endParaRPr lang="en-GB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1668788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2" name="Téglalap 21"/>
          <p:cNvSpPr/>
          <p:nvPr/>
        </p:nvSpPr>
        <p:spPr>
          <a:xfrm>
            <a:off x="6380496" y="5695075"/>
            <a:ext cx="53328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hu-HU" dirty="0" smtClean="0">
                <a:solidFill>
                  <a:prstClr val="black"/>
                </a:solidFill>
                <a:latin typeface="Centaur" panose="02030504050205020304" pitchFamily="18" charset="0"/>
              </a:rPr>
              <a:t>Values of fitted parameters.</a:t>
            </a:r>
            <a:endParaRPr lang="hu-HU" dirty="0">
              <a:solidFill>
                <a:prstClr val="black"/>
              </a:solidFill>
              <a:latin typeface="Centaur" panose="02030504050205020304" pitchFamily="18" charset="0"/>
            </a:endParaRPr>
          </a:p>
        </p:txBody>
      </p:sp>
      <p:sp>
        <p:nvSpPr>
          <p:cNvPr id="23" name="Téglalap 22"/>
          <p:cNvSpPr/>
          <p:nvPr/>
        </p:nvSpPr>
        <p:spPr>
          <a:xfrm>
            <a:off x="5672460" y="5952582"/>
            <a:ext cx="58774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N. Bence, L. Jenkovszky, I. Szanyi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Approaching the asymptotics at the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LHC, </a:t>
            </a:r>
            <a:r>
              <a:rPr lang="hu-H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arXiv:1711.0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63</a:t>
            </a:r>
            <a:r>
              <a:rPr lang="hu-H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80</a:t>
            </a:r>
            <a:endParaRPr lang="hu-H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19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0C986-9DF3-4209-A5C7-0383AF1F1CCE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6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ím 1"/>
              <p:cNvSpPr>
                <a:spLocks noGrp="1"/>
              </p:cNvSpPr>
              <p:nvPr>
                <p:ph type="title"/>
              </p:nvPr>
            </p:nvSpPr>
            <p:spPr>
              <a:xfrm>
                <a:off x="974677" y="-136477"/>
                <a:ext cx="10515600" cy="1325563"/>
              </a:xfrm>
            </p:spPr>
            <p:txBody>
              <a:bodyPr/>
              <a:lstStyle/>
              <a:p>
                <a:r>
                  <a:rPr lang="en-GB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R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atios</a:t>
                </a:r>
                <a:r>
                  <a:rPr lang="en-GB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360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𝑒𝑙</m:t>
                        </m:r>
                      </m:sub>
                    </m:sSub>
                    <m:r>
                      <a:rPr lang="en-GB" sz="36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GB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</m:oMath>
                </a14:m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r>
                      <a:rPr lang="en-GB" sz="36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GB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</m:oMath>
                </a14:m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endParaRPr lang="hu-HU" sz="36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74677" y="-136477"/>
                <a:ext cx="10515600" cy="1325563"/>
              </a:xfrm>
              <a:blipFill>
                <a:blip r:embed="rId3"/>
                <a:stretch>
                  <a:fillRect l="-1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Kép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678" y="852483"/>
            <a:ext cx="9641039" cy="457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églalap 10"/>
              <p:cNvSpPr/>
              <p:nvPr/>
            </p:nvSpPr>
            <p:spPr>
              <a:xfrm>
                <a:off x="3848100" y="5810768"/>
                <a:ext cx="430530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C</a:t>
                </a:r>
                <a:r>
                  <a:rPr lang="hu-HU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alculated</a:t>
                </a:r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𝑒𝑙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</m:oMath>
                </a14:m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</m:oMath>
                </a14:m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 ratios to  </a:t>
                </a:r>
                <a14:m>
                  <m:oMath xmlns:m="http://schemas.openxmlformats.org/officeDocument/2006/math">
                    <m:r>
                      <a:rPr lang="hu-HU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hu-HU" dirty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hu-HU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hu-HU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 scattering.</a:t>
                </a:r>
                <a:endParaRPr lang="hu-HU" dirty="0">
                  <a:solidFill>
                    <a:prstClr val="black"/>
                  </a:solidFill>
                  <a:latin typeface="Centaur" panose="02030504050205020304" pitchFamily="18" charset="0"/>
                </a:endParaRPr>
              </a:p>
            </p:txBody>
          </p:sp>
        </mc:Choice>
        <mc:Fallback xmlns="">
          <p:sp>
            <p:nvSpPr>
              <p:cNvPr id="11" name="Téglalap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100" y="5810768"/>
                <a:ext cx="4305300" cy="646331"/>
              </a:xfrm>
              <a:prstGeom prst="rect">
                <a:avLst/>
              </a:prstGeom>
              <a:blipFill>
                <a:blip r:embed="rId5"/>
                <a:stretch>
                  <a:fillRect l="-849" t="-4717" r="-3395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Kép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1527" y="898202"/>
            <a:ext cx="4987339" cy="501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76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BEC32-780D-4C6F-B118-EC2141A963F7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7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ím 1"/>
              <p:cNvSpPr>
                <a:spLocks noGrp="1"/>
              </p:cNvSpPr>
              <p:nvPr>
                <p:ph type="title"/>
              </p:nvPr>
            </p:nvSpPr>
            <p:spPr>
              <a:xfrm>
                <a:off x="974677" y="-136477"/>
                <a:ext cx="10515600" cy="1325563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l-GR" sz="3600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-paramater </a:t>
                </a:r>
                <a:endParaRPr lang="hu-HU" sz="36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74677" y="-136477"/>
                <a:ext cx="10515600" cy="132556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Kép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678" y="852483"/>
            <a:ext cx="9641039" cy="457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églalap 9"/>
              <p:cNvSpPr/>
              <p:nvPr/>
            </p:nvSpPr>
            <p:spPr>
              <a:xfrm>
                <a:off x="4681959" y="5921826"/>
                <a:ext cx="28280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hu-HU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Fitted </a:t>
                </a:r>
                <a14:m>
                  <m:oMath xmlns:m="http://schemas.openxmlformats.org/officeDocument/2006/math">
                    <m:r>
                      <a:rPr lang="hu-HU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hu-HU" dirty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hu-HU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hu-HU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a:rPr lang="hu-HU" i="1" dirty="0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hu-HU" dirty="0">
                    <a:latin typeface="Centaur" panose="02030504050205020304" pitchFamily="18" charset="0"/>
                  </a:rPr>
                  <a:t>-paramater </a:t>
                </a:r>
                <a:endParaRPr lang="en-GB" dirty="0">
                  <a:latin typeface="Centaur" panose="02030504050205020304" pitchFamily="18" charset="0"/>
                </a:endParaRPr>
              </a:p>
            </p:txBody>
          </p:sp>
        </mc:Choice>
        <mc:Fallback xmlns="">
          <p:sp>
            <p:nvSpPr>
              <p:cNvPr id="10" name="Téglalap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1959" y="5921826"/>
                <a:ext cx="2828082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1724" t="-6557" r="-1078" b="-26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Kép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66272" y="898202"/>
            <a:ext cx="5257849" cy="51142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églalap 10"/>
              <p:cNvSpPr/>
              <p:nvPr/>
            </p:nvSpPr>
            <p:spPr>
              <a:xfrm>
                <a:off x="5795197" y="4445586"/>
                <a:ext cx="2071721" cy="60503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ρ</m:t>
                      </m:r>
                      <m:r>
                        <a:rPr lang="hu-HU" sz="1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hu-HU" sz="1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𝑠</m:t>
                      </m:r>
                      <m:r>
                        <a:rPr lang="hu-HU" sz="1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)=</m:t>
                      </m:r>
                      <m:f>
                        <m:fPr>
                          <m:ctrlPr>
                            <a:rPr lang="en-GB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hu-HU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𝑅𝑒𝐴</m:t>
                          </m:r>
                          <m:r>
                            <a:rPr lang="hu-HU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hu-HU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  <m:r>
                            <a:rPr lang="hu-HU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hu-HU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  <m:r>
                            <a:rPr lang="hu-HU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=0)</m:t>
                          </m:r>
                        </m:num>
                        <m:den>
                          <m:r>
                            <a:rPr lang="hu-HU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𝐼𝑚</m:t>
                          </m:r>
                          <m:r>
                            <a:rPr lang="hu-HU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  <m:r>
                            <a:rPr lang="hu-HU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hu-HU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  <m:r>
                            <a:rPr lang="hu-HU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hu-HU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  <m:r>
                            <a:rPr lang="hu-HU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=0)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1" name="Téglalap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5197" y="4445586"/>
                <a:ext cx="2071721" cy="60503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églalap 11"/>
          <p:cNvSpPr/>
          <p:nvPr/>
        </p:nvSpPr>
        <p:spPr>
          <a:xfrm>
            <a:off x="206532" y="5814104"/>
            <a:ext cx="35613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K. </a:t>
            </a:r>
            <a:r>
              <a:rPr lang="hu-H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Österberg</a:t>
            </a:r>
            <a:r>
              <a:rPr lang="hu-HU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TOTEM experiment status </a:t>
            </a:r>
            <a:r>
              <a:rPr lang="hu-H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report</a:t>
            </a:r>
            <a:r>
              <a:rPr lang="hu-HU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LHCC open session 30.11.2017</a:t>
            </a:r>
          </a:p>
        </p:txBody>
      </p:sp>
    </p:spTree>
    <p:extLst>
      <p:ext uri="{BB962C8B-B14F-4D97-AF65-F5344CB8AC3E}">
        <p14:creationId xmlns:p14="http://schemas.microsoft.com/office/powerpoint/2010/main" val="180716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172818"/>
            <a:ext cx="10282593" cy="4814200"/>
          </a:xfrm>
          <a:prstGeom prst="rect">
            <a:avLst/>
          </a:prstGeom>
        </p:spPr>
      </p:pic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BEC32-780D-4C6F-B118-EC2141A963F7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8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ím 1"/>
              <p:cNvSpPr>
                <a:spLocks noGrp="1"/>
              </p:cNvSpPr>
              <p:nvPr>
                <p:ph type="title"/>
              </p:nvPr>
            </p:nvSpPr>
            <p:spPr>
              <a:xfrm>
                <a:off x="974677" y="-136477"/>
                <a:ext cx="10515600" cy="1325563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l-GR" sz="3600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-paramater and total cross section with odderon</a:t>
                </a:r>
                <a:endParaRPr lang="hu-HU" sz="36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74677" y="-136477"/>
                <a:ext cx="10515600" cy="1325563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Kép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4678" y="852483"/>
            <a:ext cx="9641039" cy="457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églalap 9"/>
              <p:cNvSpPr/>
              <p:nvPr/>
            </p:nvSpPr>
            <p:spPr>
              <a:xfrm>
                <a:off x="3857630" y="5987018"/>
                <a:ext cx="499450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hu-HU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Fitted </a:t>
                </a:r>
                <a14:m>
                  <m:oMath xmlns:m="http://schemas.openxmlformats.org/officeDocument/2006/math">
                    <m:r>
                      <a:rPr lang="hu-HU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hu-HU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 total cross section and </a:t>
                </a:r>
                <a14:m>
                  <m:oMath xmlns:m="http://schemas.openxmlformats.org/officeDocument/2006/math">
                    <m:r>
                      <a:rPr lang="hu-HU" i="1" dirty="0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hu-HU" dirty="0">
                    <a:latin typeface="Centaur" panose="02030504050205020304" pitchFamily="18" charset="0"/>
                  </a:rPr>
                  <a:t>-</a:t>
                </a:r>
                <a:r>
                  <a:rPr lang="hu-HU" dirty="0" smtClean="0">
                    <a:latin typeface="Centaur" panose="02030504050205020304" pitchFamily="18" charset="0"/>
                  </a:rPr>
                  <a:t>paramater data. </a:t>
                </a:r>
                <a:endParaRPr lang="en-GB" dirty="0">
                  <a:latin typeface="Centaur" panose="02030504050205020304" pitchFamily="18" charset="0"/>
                </a:endParaRPr>
              </a:p>
            </p:txBody>
          </p:sp>
        </mc:Choice>
        <mc:Fallback xmlns="">
          <p:sp>
            <p:nvSpPr>
              <p:cNvPr id="10" name="Téglalap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7630" y="5987018"/>
                <a:ext cx="4994509" cy="369332"/>
              </a:xfrm>
              <a:prstGeom prst="rect">
                <a:avLst/>
              </a:prstGeom>
              <a:blipFill>
                <a:blip r:embed="rId6"/>
                <a:stretch>
                  <a:fillRect l="-1099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áblázat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59187002"/>
                  </p:ext>
                </p:extLst>
              </p:nvPr>
            </p:nvGraphicFramePr>
            <p:xfrm>
              <a:off x="7699493" y="3840743"/>
              <a:ext cx="3011758" cy="138626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7207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7989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79895">
                      <a:extLst>
                        <a:ext uri="{9D8B030D-6E8A-4147-A177-3AD203B41FA5}">
                          <a16:colId xmlns:a16="http://schemas.microsoft.com/office/drawing/2014/main" val="4084474957"/>
                        </a:ext>
                      </a:extLst>
                    </a:gridCol>
                    <a:gridCol w="879895">
                      <a:extLst>
                        <a:ext uri="{9D8B030D-6E8A-4147-A177-3AD203B41FA5}">
                          <a16:colId xmlns:a16="http://schemas.microsoft.com/office/drawing/2014/main" val="3903187754"/>
                        </a:ext>
                      </a:extLst>
                    </a:gridCol>
                  </a:tblGrid>
                  <a:tr h="27413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hu-HU" sz="1200" i="1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hu-HU" sz="1200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kumimoji="0" lang="hu-HU" sz="1200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b="0" i="1" u="none" strike="noStrike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313.2</m:t>
                                </m:r>
                              </m:oMath>
                            </m:oMathPara>
                          </a14:m>
                          <a:endParaRPr lang="en-GB" sz="12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hu-HU" sz="1200" i="1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hu-HU" sz="1200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kumimoji="0" lang="hu-HU" sz="1200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b="0" i="1" u="none" strike="noStrike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−15.163</m:t>
                                </m:r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5958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hu-HU" sz="1200" i="1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hu-HU" sz="1200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kumimoji="0" lang="hu-HU" sz="1200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b="0" i="1" u="none" strike="noStrike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10.5648</m:t>
                                </m:r>
                              </m:oMath>
                            </m:oMathPara>
                          </a14:m>
                          <a:endParaRPr lang="en-GB" sz="12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en-GB" sz="120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hu-HU" sz="120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kumimoji="0" lang="el-GR" sz="120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b="0" i="1" u="none" strike="noStrike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9.06397</m:t>
                                </m:r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5958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hu-HU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200" smtClean="0"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GB" sz="120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b="0" i="1" u="none" strike="noStrike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0.0439176</m:t>
                                </m:r>
                              </m:oMath>
                            </m:oMathPara>
                          </a14:m>
                          <a:endParaRPr lang="en-GB" sz="12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hu-HU" sz="120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hu-HU" sz="120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kumimoji="0" lang="hu-HU" sz="120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 (𝑓𝑖𝑥𝑒𝑑)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5958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hu-HU" sz="1200" i="1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hu-HU" sz="1200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kumimoji="0" lang="hu-HU" sz="1200" b="0" i="0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O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b="0" i="1" u="none" strike="noStrike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0.160223</m:t>
                                </m:r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hu-HU" sz="12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hu-HU" sz="1200" b="0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kumimoji="0" lang="hu-HU" sz="1200" b="0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0</m:t>
                                    </m:r>
                                    <m:r>
                                      <a:rPr kumimoji="0" lang="hu-HU" sz="12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𝑃</m:t>
                                    </m:r>
                                  </m:sub>
                                </m:sSub>
                                <m:r>
                                  <a:rPr kumimoji="0" lang="hu-HU" sz="12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kumimoji="0" lang="hu-HU" sz="120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hu-HU" sz="120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kumimoji="0" lang="hu-HU" sz="120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kumimoji="0" lang="hu-HU" sz="12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200" dirty="0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  <m:r>
                                  <a:rPr lang="hu-HU" sz="1200" baseline="0" dirty="0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hu-HU" sz="1200" baseline="0" dirty="0" smtClean="0">
                                    <a:latin typeface="Cambria Math" panose="02040503050406030204" pitchFamily="18" charset="0"/>
                                  </a:rPr>
                                  <m:t>𝑓𝑖𝑥𝑒𝑑</m:t>
                                </m:r>
                                <m:r>
                                  <a:rPr lang="hu-HU" sz="1200" baseline="0" dirty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5958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hu-HU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200" smtClean="0"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hu-HU" sz="1200" b="0" i="1" smtClean="0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b="0" i="1" u="none" strike="noStrike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0.434925</m:t>
                                </m:r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200" i="1" smtClean="0">
                                      <a:latin typeface="Cambria Math" panose="02040503050406030204" pitchFamily="18" charset="0"/>
                                    </a:rPr>
                                    <m:t>χ</m:t>
                                  </m:r>
                                </m:e>
                                <m:sup>
                                  <m:r>
                                    <a:rPr lang="hu-HU" sz="1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hu-HU" sz="12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hu-HU" sz="1200" b="0" i="1" smtClean="0">
                                  <a:latin typeface="Cambria Math" panose="02040503050406030204" pitchFamily="18" charset="0"/>
                                </a:rPr>
                                <m:t>𝑑𝑜𝑓</m:t>
                              </m:r>
                            </m:oMath>
                          </a14:m>
                          <a:r>
                            <a:rPr lang="hu-HU" sz="1200" dirty="0" smtClean="0"/>
                            <a:t> =</a:t>
                          </a:r>
                          <a:r>
                            <a:rPr lang="hu-HU" sz="12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hu-HU" sz="1200" b="0" i="1" baseline="0" smtClean="0">
                                  <a:latin typeface="Cambria Math" panose="02040503050406030204" pitchFamily="18" charset="0"/>
                                </a:rPr>
                                <m:t>1.12</m:t>
                              </m:r>
                            </m:oMath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áblázat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59187002"/>
                  </p:ext>
                </p:extLst>
              </p:nvPr>
            </p:nvGraphicFramePr>
            <p:xfrm>
              <a:off x="7699493" y="3840743"/>
              <a:ext cx="3011758" cy="138626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7207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7989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79895">
                      <a:extLst>
                        <a:ext uri="{9D8B030D-6E8A-4147-A177-3AD203B41FA5}">
                          <a16:colId xmlns:a16="http://schemas.microsoft.com/office/drawing/2014/main" val="4084474957"/>
                        </a:ext>
                      </a:extLst>
                    </a:gridCol>
                    <a:gridCol w="879895">
                      <a:extLst>
                        <a:ext uri="{9D8B030D-6E8A-4147-A177-3AD203B41FA5}">
                          <a16:colId xmlns:a16="http://schemas.microsoft.com/office/drawing/2014/main" val="3903187754"/>
                        </a:ext>
                      </a:extLst>
                    </a:gridCol>
                  </a:tblGrid>
                  <a:tr h="28898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3279" t="-2083" r="-714754" b="-39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43448" t="-2083" r="-200690" b="-39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144444" t="-2083" r="-102083" b="-39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242759" t="-2083" r="-1379" b="-391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3279" t="-108889" r="-714754" b="-3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43448" t="-108889" r="-200690" b="-3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144444" t="-108889" r="-102083" b="-3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242759" t="-108889" r="-1379" b="-317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3279" t="-208889" r="-714754" b="-2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43448" t="-208889" r="-200690" b="-2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144444" t="-208889" r="-102083" b="-2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1 (𝑓𝑖𝑥𝑒𝑑)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3279" t="-308889" r="-714754" b="-1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43448" t="-308889" r="-200690" b="-1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144444" t="-308889" r="-102083" b="-1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242759" t="-308889" r="-1379" b="-117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3279" t="-408889" r="-714754" b="-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43448" t="-408889" r="-200690" b="-17778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71972" t="-408889" r="-692" b="-1777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13829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8453" y="983125"/>
            <a:ext cx="5015789" cy="4955358"/>
          </a:xfrm>
          <a:prstGeom prst="rect">
            <a:avLst/>
          </a:prstGeom>
        </p:spPr>
      </p:pic>
      <p:pic>
        <p:nvPicPr>
          <p:cNvPr id="16" name="Kép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809" y="1030795"/>
            <a:ext cx="5027388" cy="49076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églalap 24"/>
              <p:cNvSpPr/>
              <p:nvPr/>
            </p:nvSpPr>
            <p:spPr>
              <a:xfrm>
                <a:off x="974677" y="5916584"/>
                <a:ext cx="420683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hu-HU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Calculated</a:t>
                </a:r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hu-HU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hu-HU" dirty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hu-HU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hu-HU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 </a:t>
                </a:r>
                <a:r>
                  <a:rPr lang="hu-HU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elastic</a:t>
                </a:r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 slope.</a:t>
                </a:r>
                <a:endParaRPr lang="hu-HU" dirty="0">
                  <a:solidFill>
                    <a:prstClr val="black"/>
                  </a:solidFill>
                  <a:latin typeface="Centaur" panose="02030504050205020304" pitchFamily="18" charset="0"/>
                </a:endParaRPr>
              </a:p>
            </p:txBody>
          </p:sp>
        </mc:Choice>
        <mc:Fallback xmlns="">
          <p:sp>
            <p:nvSpPr>
              <p:cNvPr id="25" name="Téglalap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677" y="5916584"/>
                <a:ext cx="4206834" cy="369332"/>
              </a:xfrm>
              <a:prstGeom prst="rect">
                <a:avLst/>
              </a:prstGeom>
              <a:blipFill>
                <a:blip r:embed="rId5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4F441-C57D-4766-801E-FFEAEFBB3282}" type="datetime3">
              <a:rPr lang="en-GB" smtClean="0"/>
              <a:t>5 December, 2017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Szanyi: Forward pp scattering at high energies 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9</a:t>
            </a:fld>
            <a:endParaRPr lang="hu-H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ím 1"/>
              <p:cNvSpPr>
                <a:spLocks noGrp="1"/>
              </p:cNvSpPr>
              <p:nvPr>
                <p:ph type="title"/>
              </p:nvPr>
            </p:nvSpPr>
            <p:spPr>
              <a:xfrm>
                <a:off x="974677" y="-136477"/>
                <a:ext cx="10515600" cy="1325563"/>
              </a:xfrm>
            </p:spPr>
            <p:txBody>
              <a:bodyPr/>
              <a:lstStyle/>
              <a:p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Elastic 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slope </a:t>
                </a:r>
                <a14:m>
                  <m:oMath xmlns:m="http://schemas.openxmlformats.org/officeDocument/2006/math">
                    <m:r>
                      <a:rPr lang="en-GB" sz="360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en-GB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endParaRPr lang="hu-HU" sz="36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7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74677" y="-136477"/>
                <a:ext cx="10515600" cy="1325563"/>
              </a:xfrm>
              <a:blipFill>
                <a:blip r:embed="rId6"/>
                <a:stretch>
                  <a:fillRect l="-1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Kép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4678" y="852483"/>
            <a:ext cx="9641039" cy="457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églalap 18"/>
              <p:cNvSpPr/>
              <p:nvPr/>
            </p:nvSpPr>
            <p:spPr>
              <a:xfrm>
                <a:off x="6665114" y="5962750"/>
                <a:ext cx="374246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hu-HU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Calculated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hu-HU">
                        <a:latin typeface="Cambria Math" panose="02040503050406030204" pitchFamily="18" charset="0"/>
                      </a:rPr>
                      <m:t>ln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</m:oMath>
                </a14:m>
                <a:r>
                  <a:rPr lang="en-GB" dirty="0" smtClean="0">
                    <a:solidFill>
                      <a:prstClr val="black"/>
                    </a:solidFill>
                    <a:latin typeface="Centaur" panose="02030504050205020304" pitchFamily="18" charset="0"/>
                  </a:rPr>
                  <a:t>.</a:t>
                </a:r>
                <a:endParaRPr lang="hu-HU" dirty="0">
                  <a:solidFill>
                    <a:prstClr val="black"/>
                  </a:solidFill>
                  <a:latin typeface="Centaur" panose="02030504050205020304" pitchFamily="18" charset="0"/>
                </a:endParaRPr>
              </a:p>
            </p:txBody>
          </p:sp>
        </mc:Choice>
        <mc:Fallback xmlns="">
          <p:sp>
            <p:nvSpPr>
              <p:cNvPr id="19" name="Téglalap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5114" y="5962750"/>
                <a:ext cx="3742465" cy="369332"/>
              </a:xfrm>
              <a:prstGeom prst="rect">
                <a:avLst/>
              </a:prstGeom>
              <a:blipFill>
                <a:blip r:embed="rId8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églalap 12"/>
              <p:cNvSpPr/>
              <p:nvPr/>
            </p:nvSpPr>
            <p:spPr>
              <a:xfrm>
                <a:off x="2564544" y="1213354"/>
                <a:ext cx="2424062" cy="6805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GB" sz="1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GB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𝑙𝑛</m:t>
                                  </m:r>
                                  <m:f>
                                    <m:fPr>
                                      <m:ctrlPr>
                                        <a:rPr lang="en-GB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num>
                                    <m:den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</a:rPr>
                                        <m:t>𝑑𝑡</m:t>
                                      </m:r>
                                    </m:den>
                                  </m:f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d>
                              <m:r>
                                <a:rPr lang="en-GB" sz="140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1400" i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</m:sSub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3" name="Téglalap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4544" y="1213354"/>
                <a:ext cx="2424062" cy="68050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églalap 9"/>
              <p:cNvSpPr/>
              <p:nvPr/>
            </p:nvSpPr>
            <p:spPr>
              <a:xfrm>
                <a:off x="3078094" y="4799944"/>
                <a:ext cx="2341154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~</m:t>
                      </m:r>
                      <m:r>
                        <m:rPr>
                          <m:sty m:val="p"/>
                        </m:rPr>
                        <a:rPr lang="hu-HU" b="0" i="0" smtClean="0">
                          <a:latin typeface="Cambria Math" panose="02040503050406030204" pitchFamily="18" charset="0"/>
                        </a:rPr>
                        <m:t>ln</m:t>
                      </m:r>
                      <m:d>
                        <m:d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hu-HU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hu-HU" b="0" i="0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𝑙𝑛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églalap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8094" y="4799944"/>
                <a:ext cx="2341154" cy="369332"/>
              </a:xfrm>
              <a:prstGeom prst="rect">
                <a:avLst/>
              </a:prstGeom>
              <a:blipFill>
                <a:blip r:embed="rId10"/>
                <a:stretch>
                  <a:fillRect b="-11111"/>
                </a:stretch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412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22372</TotalTime>
  <Words>775</Words>
  <Application>Microsoft Office PowerPoint</Application>
  <PresentationFormat>Szélesvásznú</PresentationFormat>
  <Paragraphs>203</Paragraphs>
  <Slides>16</Slides>
  <Notes>16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8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16</vt:i4>
      </vt:variant>
    </vt:vector>
  </HeadingPairs>
  <TitlesOfParts>
    <vt:vector size="25" baseType="lpstr">
      <vt:lpstr>Arial</vt:lpstr>
      <vt:lpstr>Bell MT</vt:lpstr>
      <vt:lpstr>Calibri</vt:lpstr>
      <vt:lpstr>Calibri Light</vt:lpstr>
      <vt:lpstr>Cambria Math</vt:lpstr>
      <vt:lpstr>Centaur</vt:lpstr>
      <vt:lpstr>Times New Roman</vt:lpstr>
      <vt:lpstr>Wingdings</vt:lpstr>
      <vt:lpstr>Office-téma</vt:lpstr>
      <vt:lpstr>Forward proton-proton scattering at high energies</vt:lpstr>
      <vt:lpstr>Outline</vt:lpstr>
      <vt:lpstr>Structures of high-energy pp diffraction cone</vt:lpstr>
      <vt:lpstr>A dipole model </vt:lpstr>
      <vt:lpstr>Elastic, inelastic and total cross sections</vt:lpstr>
      <vt:lpstr>Ratios of 〖  σ〗_el/〖 σ〗_tot and 〖 σ〗_in/〖 σ〗_tot </vt:lpstr>
      <vt:lpstr>ρ-paramater </vt:lpstr>
      <vt:lpstr>ρ-paramater and total cross section with odderon</vt:lpstr>
      <vt:lpstr>Elastic slope B(s)</vt:lpstr>
      <vt:lpstr>Unitarization (u-matrix)</vt:lpstr>
      <vt:lpstr>The energy dependence of the g parameter </vt:lpstr>
      <vt:lpstr>Unitarized elastic slope</vt:lpstr>
      <vt:lpstr>Unitarized cross sections</vt:lpstr>
      <vt:lpstr>Predictions</vt:lpstr>
      <vt:lpstr>Summary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Alacsony átadott impulzusú rugalmas proton-proton szórás</dc:title>
  <dc:creator>István</dc:creator>
  <cp:lastModifiedBy>Szanyi István</cp:lastModifiedBy>
  <cp:revision>788</cp:revision>
  <dcterms:created xsi:type="dcterms:W3CDTF">2017-01-26T20:24:23Z</dcterms:created>
  <dcterms:modified xsi:type="dcterms:W3CDTF">2017-12-05T10:23:19Z</dcterms:modified>
</cp:coreProperties>
</file>