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1" r:id="rId1"/>
  </p:sldMasterIdLst>
  <p:notesMasterIdLst>
    <p:notesMasterId r:id="rId8"/>
  </p:notesMasterIdLst>
  <p:sldIdLst>
    <p:sldId id="256" r:id="rId2"/>
    <p:sldId id="257" r:id="rId3"/>
    <p:sldId id="260" r:id="rId4"/>
    <p:sldId id="262" r:id="rId5"/>
    <p:sldId id="261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7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8" autoAdjust="0"/>
    <p:restoredTop sz="94660"/>
  </p:normalViewPr>
  <p:slideViewPr>
    <p:cSldViewPr snapToGrid="0">
      <p:cViewPr varScale="1">
        <p:scale>
          <a:sx n="155" d="100"/>
          <a:sy n="155" d="100"/>
        </p:scale>
        <p:origin x="162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EB6214-BB9E-4002-85EC-5AB6F7EC3A0A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72414A-219D-4E97-B8E9-6039EFED7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118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397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3350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4211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0326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030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568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61910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8357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3752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447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957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454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888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441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632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871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348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4252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8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325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945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  <p:sldLayoutId id="2147483973" r:id="rId12"/>
    <p:sldLayoutId id="2147483974" r:id="rId13"/>
    <p:sldLayoutId id="2147483975" r:id="rId14"/>
    <p:sldLayoutId id="2147483976" r:id="rId15"/>
    <p:sldLayoutId id="2147483977" r:id="rId16"/>
    <p:sldLayoutId id="2147483978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500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4202" y="2187144"/>
            <a:ext cx="7766936" cy="71310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Main activities at </a:t>
            </a:r>
            <a:r>
              <a:rPr lang="en-US" dirty="0" err="1" smtClean="0"/>
              <a:t>cern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864067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Senior fellow:</a:t>
            </a:r>
            <a:r>
              <a:rPr lang="en-US" b="1" dirty="0" smtClean="0"/>
              <a:t> A. Cattabiani</a:t>
            </a:r>
            <a:endParaRPr lang="en-US" dirty="0" smtClean="0"/>
          </a:p>
          <a:p>
            <a:pPr algn="ctr"/>
            <a:r>
              <a:rPr lang="en-US" sz="1600" dirty="0" smtClean="0"/>
              <a:t>Supervisor:  B. Bordini</a:t>
            </a:r>
          </a:p>
          <a:p>
            <a:endParaRPr lang="en-GB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003474" y="5589743"/>
            <a:ext cx="3344333" cy="4322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Section Meeting 28/11/2017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46" y="5459865"/>
            <a:ext cx="2540841" cy="5621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311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500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 txBox="1">
            <a:spLocks/>
          </p:cNvSpPr>
          <p:nvPr/>
        </p:nvSpPr>
        <p:spPr>
          <a:xfrm>
            <a:off x="730424" y="2304554"/>
            <a:ext cx="8045276" cy="220394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Quality assessment of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Nb</a:t>
            </a:r>
            <a:r>
              <a:rPr lang="en-US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Sn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wires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+mj-ea"/>
              <a:cs typeface="+mj-cs"/>
            </a:endParaRPr>
          </a:p>
          <a:p>
            <a:pPr>
              <a:spcBef>
                <a:spcPts val="18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Study of the effect of the transverse load on the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</a:t>
            </a:r>
            <a:r>
              <a:rPr lang="en-US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+mj-ea"/>
              <a:cs typeface="+mj-cs"/>
            </a:endParaRPr>
          </a:p>
          <a:p>
            <a:pPr>
              <a:spcBef>
                <a:spcPts val="180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Scaling law: temperature dependence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007818" y="6013153"/>
            <a:ext cx="3344333" cy="4322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Section Meeting 28/11/2017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18" y="5883275"/>
            <a:ext cx="2540841" cy="562148"/>
          </a:xfrm>
          <a:prstGeom prst="rect">
            <a:avLst/>
          </a:prstGeom>
          <a:noFill/>
        </p:spPr>
      </p:pic>
      <p:sp>
        <p:nvSpPr>
          <p:cNvPr id="13" name="Titre 2"/>
          <p:cNvSpPr txBox="1">
            <a:spLocks/>
          </p:cNvSpPr>
          <p:nvPr/>
        </p:nvSpPr>
        <p:spPr>
          <a:xfrm>
            <a:off x="1454150" y="0"/>
            <a:ext cx="10737850" cy="992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</a:pPr>
            <a:r>
              <a:rPr lang="en-US" sz="4267" dirty="0" smtClean="0"/>
              <a:t>OUTLINE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7537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500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366" y="992188"/>
            <a:ext cx="4321437" cy="2760042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0" name="Titre 2"/>
          <p:cNvSpPr>
            <a:spLocks noGrp="1"/>
          </p:cNvSpPr>
          <p:nvPr>
            <p:ph type="title" idx="4294967295"/>
          </p:nvPr>
        </p:nvSpPr>
        <p:spPr>
          <a:xfrm>
            <a:off x="1454150" y="0"/>
            <a:ext cx="10737850" cy="992188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en-US" sz="4267" dirty="0" smtClean="0"/>
              <a:t>Quality of </a:t>
            </a:r>
            <a:r>
              <a:rPr lang="en-US" sz="4267" dirty="0"/>
              <a:t>Nb</a:t>
            </a:r>
            <a:r>
              <a:rPr lang="en-US" sz="4267" baseline="-25000" dirty="0"/>
              <a:t>3</a:t>
            </a:r>
            <a:r>
              <a:rPr lang="en-US" sz="4267" dirty="0"/>
              <a:t>Sn </a:t>
            </a:r>
            <a:r>
              <a:rPr lang="en-US" sz="4267" dirty="0" smtClean="0"/>
              <a:t>wires</a:t>
            </a:r>
            <a:r>
              <a:rPr lang="en-US" sz="4267" dirty="0" smtClean="0"/>
              <a:t> </a:t>
            </a:r>
            <a:endParaRPr lang="en-US" sz="2400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36720" y="1769721"/>
            <a:ext cx="5952661" cy="485203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667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Analysis </a:t>
            </a:r>
            <a:r>
              <a:rPr lang="en-US" sz="2667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of the raw </a:t>
            </a:r>
            <a:r>
              <a:rPr lang="en-US" sz="2667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data </a:t>
            </a:r>
            <a:r>
              <a:rPr lang="en-US" sz="2667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generated in the lab (bld. 163, </a:t>
            </a:r>
            <a:r>
              <a:rPr lang="en-US" sz="2667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I</a:t>
            </a:r>
            <a:r>
              <a:rPr lang="en-US" sz="2667" baseline="-25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</a:t>
            </a:r>
            <a:r>
              <a:rPr lang="en-US" sz="2667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RRR, etc.)</a:t>
            </a:r>
          </a:p>
          <a:p>
            <a:pPr>
              <a:spcBef>
                <a:spcPts val="0"/>
              </a:spcBef>
            </a:pPr>
            <a:r>
              <a:rPr lang="en-US" sz="2667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Generation of </a:t>
            </a:r>
            <a:r>
              <a:rPr lang="en-US" sz="2667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reports and internal notes </a:t>
            </a:r>
            <a:r>
              <a:rPr lang="en-US" sz="2667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about shipments, witnesses, etc.</a:t>
            </a:r>
          </a:p>
          <a:p>
            <a:pPr>
              <a:spcBef>
                <a:spcPts val="0"/>
              </a:spcBef>
            </a:pPr>
            <a:r>
              <a:rPr lang="en-US" sz="2667" dirty="0">
                <a:solidFill>
                  <a:srgbClr val="00B050"/>
                </a:solidFill>
              </a:rPr>
              <a:t>Refactoring of the previous code (M. </a:t>
            </a:r>
            <a:r>
              <a:rPr lang="en-US" sz="2667" dirty="0" err="1">
                <a:solidFill>
                  <a:srgbClr val="00B050"/>
                </a:solidFill>
              </a:rPr>
              <a:t>Macchini</a:t>
            </a:r>
            <a:r>
              <a:rPr lang="en-US" sz="2667" dirty="0">
                <a:solidFill>
                  <a:srgbClr val="00B050"/>
                </a:solidFill>
              </a:rPr>
              <a:t>) into a standardized program (</a:t>
            </a:r>
            <a:r>
              <a:rPr lang="en-US" sz="2667" dirty="0" err="1">
                <a:solidFill>
                  <a:srgbClr val="00B050"/>
                </a:solidFill>
              </a:rPr>
              <a:t>matlab</a:t>
            </a:r>
            <a:r>
              <a:rPr lang="en-US" sz="2667" dirty="0">
                <a:solidFill>
                  <a:srgbClr val="00B050"/>
                </a:solidFill>
              </a:rPr>
              <a:t> → C++)</a:t>
            </a:r>
          </a:p>
          <a:p>
            <a:pPr>
              <a:spcBef>
                <a:spcPts val="0"/>
              </a:spcBef>
            </a:pPr>
            <a:r>
              <a:rPr lang="en-US" sz="2667" dirty="0">
                <a:solidFill>
                  <a:srgbClr val="00B050"/>
                </a:solidFill>
              </a:rPr>
              <a:t>Creation of a </a:t>
            </a:r>
            <a:r>
              <a:rPr lang="en-US" sz="2667" dirty="0" err="1">
                <a:solidFill>
                  <a:srgbClr val="00B050"/>
                </a:solidFill>
              </a:rPr>
              <a:t>Doxygen</a:t>
            </a:r>
            <a:r>
              <a:rPr lang="en-US" sz="2667" dirty="0">
                <a:solidFill>
                  <a:srgbClr val="00B050"/>
                </a:solidFill>
              </a:rPr>
              <a:t> for documentation </a:t>
            </a:r>
            <a:r>
              <a:rPr lang="en-US" sz="1333" dirty="0">
                <a:solidFill>
                  <a:srgbClr val="00B050"/>
                </a:solidFill>
              </a:rPr>
              <a:t>(http://www.stack.nl/~dimitri/doxygen/)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366" y="4083384"/>
            <a:ext cx="2356944" cy="20407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002" y="4083383"/>
            <a:ext cx="2669960" cy="2272968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>
            <a:off x="9073140" y="4950579"/>
            <a:ext cx="514535" cy="6468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40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1454150" y="3484605"/>
            <a:ext cx="6093382" cy="123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ubtitle 2"/>
          <p:cNvSpPr txBox="1">
            <a:spLocks/>
          </p:cNvSpPr>
          <p:nvPr/>
        </p:nvSpPr>
        <p:spPr>
          <a:xfrm>
            <a:off x="3007818" y="6013153"/>
            <a:ext cx="3344333" cy="4322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Section Meeting 28/11/2017 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18" y="5883275"/>
            <a:ext cx="2540841" cy="5621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44178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400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Espace réservé du contenu 2"/>
              <p:cNvSpPr txBox="1">
                <a:spLocks/>
              </p:cNvSpPr>
              <p:nvPr/>
            </p:nvSpPr>
            <p:spPr>
              <a:xfrm>
                <a:off x="870414" y="1493739"/>
                <a:ext cx="5952661" cy="55580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ts val="2400"/>
                  </a:spcBef>
                  <a:buNone/>
                </a:pPr>
                <a:r>
                  <a:rPr lang="en-US" sz="2667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Scaling law: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67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67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667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667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667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667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67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667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667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sub>
                    </m:sSub>
                    <m:r>
                      <a:rPr lang="en-US" sz="2667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(1−</m:t>
                    </m:r>
                    <m:sSup>
                      <m:sSupPr>
                        <m:ctrlPr>
                          <a:rPr lang="en-US" sz="2667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67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2667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1.52</m:t>
                        </m:r>
                      </m:sup>
                    </m:sSup>
                    <m:r>
                      <a:rPr lang="en-US" sz="2667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667" dirty="0" smtClean="0">
                  <a:solidFill>
                    <a:srgbClr val="FF0000"/>
                  </a:solidFill>
                </a:endParaRPr>
              </a:p>
              <a:p>
                <a:pPr marL="0" indent="0" algn="ctr">
                  <a:spcBef>
                    <a:spcPts val="2400"/>
                  </a:spcBef>
                  <a:buNone/>
                </a:pPr>
                <a:endParaRPr lang="en-US" sz="2667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  <a:p>
                <a:pPr marL="0" indent="0" algn="ctr">
                  <a:spcBef>
                    <a:spcPts val="2400"/>
                  </a:spcBef>
                  <a:buNone/>
                </a:pPr>
                <a:endParaRPr lang="en-US" sz="2667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414" y="1493739"/>
                <a:ext cx="5952661" cy="555802"/>
              </a:xfrm>
              <a:prstGeom prst="rect">
                <a:avLst/>
              </a:prstGeom>
              <a:blipFill>
                <a:blip r:embed="rId3"/>
                <a:stretch>
                  <a:fillRect t="-9890" b="-208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Espace réservé du contenu 2"/>
          <p:cNvSpPr txBox="1">
            <a:spLocks/>
          </p:cNvSpPr>
          <p:nvPr/>
        </p:nvSpPr>
        <p:spPr>
          <a:xfrm>
            <a:off x="395581" y="2896096"/>
            <a:ext cx="5677152" cy="117015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2133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Processing of the magnetization measurements (courtesy of D. Richter) </a:t>
            </a:r>
          </a:p>
          <a:p>
            <a:pPr algn="just">
              <a:spcBef>
                <a:spcPts val="0"/>
              </a:spcBef>
            </a:pPr>
            <a:r>
              <a:rPr lang="en-US" sz="2133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Comparison with the other lab data (i.e. </a:t>
            </a:r>
            <a:r>
              <a:rPr lang="en-US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</a:t>
            </a:r>
            <a:r>
              <a:rPr lang="en-US" sz="2400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  <a:endParaRPr lang="en-US" sz="2400" baseline="-25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007818" y="6013153"/>
            <a:ext cx="3344333" cy="4322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Section Meeting 28/11/2017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18" y="5883275"/>
            <a:ext cx="2540841" cy="562148"/>
          </a:xfrm>
          <a:prstGeom prst="rect">
            <a:avLst/>
          </a:prstGeom>
          <a:noFill/>
        </p:spPr>
      </p:pic>
      <p:sp>
        <p:nvSpPr>
          <p:cNvPr id="17" name="Titre 2"/>
          <p:cNvSpPr txBox="1">
            <a:spLocks/>
          </p:cNvSpPr>
          <p:nvPr/>
        </p:nvSpPr>
        <p:spPr>
          <a:xfrm>
            <a:off x="1454150" y="0"/>
            <a:ext cx="10737850" cy="992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</a:pPr>
            <a:r>
              <a:rPr lang="en-US" sz="4267" dirty="0" smtClean="0"/>
              <a:t>Scaling </a:t>
            </a:r>
            <a:r>
              <a:rPr lang="en-US" sz="4267" dirty="0" smtClean="0"/>
              <a:t>law: temp. dependence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75" y="1763670"/>
            <a:ext cx="5163692" cy="312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54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400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815414" y="1594085"/>
            <a:ext cx="5952661" cy="205056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2400"/>
              </a:spcBef>
              <a:buNone/>
            </a:pPr>
            <a:r>
              <a:rPr lang="en-US" sz="2667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Simulation of the rolling process</a:t>
            </a:r>
          </a:p>
          <a:p>
            <a:pPr marL="0" indent="0">
              <a:spcBef>
                <a:spcPts val="2400"/>
              </a:spcBef>
              <a:buNone/>
            </a:pPr>
            <a:endParaRPr lang="en-US" sz="2667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spcBef>
                <a:spcPts val="2400"/>
              </a:spcBef>
              <a:buNone/>
            </a:pPr>
            <a:r>
              <a:rPr lang="en-US" sz="2667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Simulation of the transverse load</a:t>
            </a:r>
          </a:p>
        </p:txBody>
      </p:sp>
      <p:sp>
        <p:nvSpPr>
          <p:cNvPr id="13" name="Down Arrow 12"/>
          <p:cNvSpPr/>
          <p:nvPr/>
        </p:nvSpPr>
        <p:spPr>
          <a:xfrm>
            <a:off x="5244695" y="2197815"/>
            <a:ext cx="864096" cy="76808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400"/>
          </a:p>
        </p:txBody>
      </p:sp>
      <p:sp>
        <p:nvSpPr>
          <p:cNvPr id="15" name="Down Arrow 14"/>
          <p:cNvSpPr/>
          <p:nvPr/>
        </p:nvSpPr>
        <p:spPr>
          <a:xfrm>
            <a:off x="1311863" y="2197815"/>
            <a:ext cx="864096" cy="76808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400"/>
          </a:p>
        </p:txBody>
      </p:sp>
      <p:sp>
        <p:nvSpPr>
          <p:cNvPr id="16" name="Espace réservé du contenu 2"/>
          <p:cNvSpPr txBox="1">
            <a:spLocks/>
          </p:cNvSpPr>
          <p:nvPr/>
        </p:nvSpPr>
        <p:spPr>
          <a:xfrm>
            <a:off x="527429" y="3868558"/>
            <a:ext cx="6186703" cy="205056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2133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~2.5M </a:t>
            </a:r>
            <a:r>
              <a:rPr lang="en-US" sz="2133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DoFs</a:t>
            </a:r>
            <a:r>
              <a:rPr lang="en-US" sz="2133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(+ 135M of internal </a:t>
            </a:r>
            <a:r>
              <a:rPr lang="en-US" sz="2133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DoFs</a:t>
            </a:r>
            <a:r>
              <a:rPr lang="en-US" sz="2133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), </a:t>
            </a:r>
            <a:r>
              <a:rPr lang="en-US" sz="2133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~18h of computation time on the cluster with 16 sockets/ 128 cores (1/4 of the total rack)</a:t>
            </a:r>
          </a:p>
          <a:p>
            <a:pPr algn="just">
              <a:spcBef>
                <a:spcPts val="0"/>
              </a:spcBef>
            </a:pPr>
            <a:r>
              <a:rPr lang="en-US" sz="2133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No homogenization</a:t>
            </a:r>
            <a:endParaRPr lang="en-US" sz="2133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spcBef>
                <a:spcPts val="0"/>
              </a:spcBef>
            </a:pPr>
            <a:r>
              <a:rPr lang="en-US" sz="2133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Necessity of a cluster (collaboration with M. Husejko)</a:t>
            </a:r>
          </a:p>
          <a:p>
            <a:pPr algn="just">
              <a:spcBef>
                <a:spcPts val="0"/>
              </a:spcBef>
            </a:pPr>
            <a:r>
              <a:rPr lang="en-US" sz="2133" dirty="0">
                <a:solidFill>
                  <a:schemeClr val="tx2">
                    <a:lumMod val="60000"/>
                    <a:lumOff val="40000"/>
                  </a:schemeClr>
                </a:solidFill>
              </a:rPr>
              <a:t>Used to benchmark the new </a:t>
            </a:r>
            <a:r>
              <a:rPr lang="en-US" sz="2133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Comsol</a:t>
            </a:r>
            <a:r>
              <a:rPr lang="en-US" sz="2133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133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Linux cluster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007818" y="6013153"/>
            <a:ext cx="3344333" cy="4322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Section Meeting 28/11/2017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18" y="5883275"/>
            <a:ext cx="2540841" cy="5621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93652" y="2415053"/>
            <a:ext cx="2233350" cy="408623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Deformed Mesh</a:t>
            </a:r>
            <a:endParaRPr lang="en-GB" dirty="0"/>
          </a:p>
        </p:txBody>
      </p:sp>
      <p:sp>
        <p:nvSpPr>
          <p:cNvPr id="17" name="Titre 2"/>
          <p:cNvSpPr txBox="1">
            <a:spLocks/>
          </p:cNvSpPr>
          <p:nvPr/>
        </p:nvSpPr>
        <p:spPr>
          <a:xfrm>
            <a:off x="1454150" y="0"/>
            <a:ext cx="10737850" cy="992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</a:pPr>
            <a:r>
              <a:rPr lang="en-US" sz="4267" dirty="0" smtClean="0"/>
              <a:t>Effect of the transverse load </a:t>
            </a:r>
            <a:r>
              <a:rPr lang="en-US" sz="4267" dirty="0"/>
              <a:t>on the </a:t>
            </a:r>
            <a:r>
              <a:rPr lang="en-US" sz="4267" dirty="0" err="1"/>
              <a:t>I</a:t>
            </a:r>
            <a:r>
              <a:rPr lang="en-US" sz="4267" baseline="-25000" dirty="0" err="1"/>
              <a:t>c</a:t>
            </a:r>
            <a:r>
              <a:rPr lang="en-US" sz="4267" dirty="0" smtClean="0"/>
              <a:t> </a:t>
            </a:r>
            <a:endParaRPr lang="en-US" sz="24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132" y="1269665"/>
            <a:ext cx="5293982" cy="433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22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500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237913"/>
            <a:ext cx="10364451" cy="1596177"/>
          </a:xfrm>
        </p:spPr>
        <p:txBody>
          <a:bodyPr/>
          <a:lstStyle/>
          <a:p>
            <a:r>
              <a:rPr lang="en-US" dirty="0" smtClean="0"/>
              <a:t>Thank you for your attention,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495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155</TotalTime>
  <Words>237</Words>
  <Application>Microsoft Office PowerPoint</Application>
  <PresentationFormat>Widescreen</PresentationFormat>
  <Paragraphs>37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Cambria Math</vt:lpstr>
      <vt:lpstr>Tw Cen MT</vt:lpstr>
      <vt:lpstr>Wingdings</vt:lpstr>
      <vt:lpstr>Wingdings 3</vt:lpstr>
      <vt:lpstr>Droplet</vt:lpstr>
      <vt:lpstr>Main activities at cern</vt:lpstr>
      <vt:lpstr>PowerPoint Presentation</vt:lpstr>
      <vt:lpstr>Quality of Nb3Sn wires </vt:lpstr>
      <vt:lpstr>PowerPoint Presentation</vt:lpstr>
      <vt:lpstr>PowerPoint Presentation</vt:lpstr>
      <vt:lpstr>Thank you for your attention,  Questions?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Quality assessment of Nb3Sn s.c., simulation of the Ic - transverse load relation, validation of the scaling formula</dc:title>
  <dc:creator>Alessandro Cattabiani</dc:creator>
  <cp:lastModifiedBy>Alessandro Cattabiani</cp:lastModifiedBy>
  <cp:revision>16</cp:revision>
  <dcterms:created xsi:type="dcterms:W3CDTF">2017-11-27T09:12:34Z</dcterms:created>
  <dcterms:modified xsi:type="dcterms:W3CDTF">2017-11-27T14:46:47Z</dcterms:modified>
</cp:coreProperties>
</file>