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2" r:id="rId2"/>
    <p:sldId id="321" r:id="rId3"/>
    <p:sldId id="314" r:id="rId4"/>
    <p:sldId id="335" r:id="rId5"/>
    <p:sldId id="316" r:id="rId6"/>
    <p:sldId id="339" r:id="rId7"/>
    <p:sldId id="350" r:id="rId8"/>
    <p:sldId id="348" r:id="rId9"/>
    <p:sldId id="319" r:id="rId10"/>
    <p:sldId id="355" r:id="rId11"/>
    <p:sldId id="356" r:id="rId1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E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25" autoAdjust="0"/>
    <p:restoredTop sz="85561" autoAdjust="0"/>
  </p:normalViewPr>
  <p:slideViewPr>
    <p:cSldViewPr snapToGrid="0">
      <p:cViewPr varScale="1">
        <p:scale>
          <a:sx n="56" d="100"/>
          <a:sy n="56" d="100"/>
        </p:scale>
        <p:origin x="-932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E90EC-ABA9-4207-9858-9C33E55917D6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9E088-07E1-462B-9257-006B0CFEC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9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A0C24-1744-4161-8193-36149B97EFA3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6E258-263A-4441-8D45-E7F2C12CB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883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 model has been developed to verify temperature profile, voltage and pressure drops measurements – and compare than with the data acquired during the two tests performed in Hefei (run2 and run3). The model was run for over-current, stand-by, overcooling and steady state cases. </a:t>
            </a:r>
            <a:endParaRPr lang="en-GB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6E258-263A-4441-8D45-E7F2C12CB30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904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6E258-263A-4441-8D45-E7F2C12CB30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731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138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26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481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63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4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474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788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16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414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178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05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BD840-461B-4870-97D1-BB1AEECD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6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b="1" dirty="0" smtClean="0"/>
              <a:t>SCD Section meeting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28.11.2017</a:t>
            </a:r>
          </a:p>
          <a:p>
            <a:r>
              <a:rPr lang="it-IT" sz="4000" b="1" dirty="0" smtClean="0"/>
              <a:t>Tiziana </a:t>
            </a:r>
            <a:r>
              <a:rPr lang="it-IT" sz="4000" b="1" dirty="0" smtClean="0"/>
              <a:t>Spina</a:t>
            </a:r>
          </a:p>
          <a:p>
            <a:r>
              <a:rPr lang="it-IT" sz="3200" dirty="0" smtClean="0"/>
              <a:t>Supervisor: </a:t>
            </a:r>
            <a:r>
              <a:rPr lang="it-IT" sz="3200" u="sng" dirty="0" smtClean="0"/>
              <a:t>A. Ballarino</a:t>
            </a:r>
            <a:endParaRPr lang="it-IT" sz="3200" u="sng" dirty="0" smtClean="0"/>
          </a:p>
          <a:p>
            <a:r>
              <a:rPr lang="it-IT" dirty="0" smtClean="0"/>
              <a:t>Bld.-room: 112 R-028</a:t>
            </a:r>
            <a:endParaRPr lang="en-US" dirty="0"/>
          </a:p>
        </p:txBody>
      </p:sp>
      <p:pic>
        <p:nvPicPr>
          <p:cNvPr id="1026" name="Picture 2" descr="Image result for CER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75" y="5044705"/>
            <a:ext cx="1584325" cy="155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1892300" y="3454400"/>
            <a:ext cx="8826500" cy="3810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56" y="106833"/>
            <a:ext cx="3572499" cy="53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5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33474" y="808674"/>
            <a:ext cx="10277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1" dirty="0"/>
              <a:t>EDMS </a:t>
            </a:r>
            <a:r>
              <a:rPr lang="en-GB" b="1" dirty="0" err="1"/>
              <a:t>Nr</a:t>
            </a:r>
            <a:r>
              <a:rPr lang="en-GB" b="1" dirty="0"/>
              <a:t>: 1538422, “Test report of CC (10kA) and TF (68kA) HEX pressure drop measurements</a:t>
            </a:r>
            <a:r>
              <a:rPr lang="en-GB" dirty="0" smtClean="0"/>
              <a:t>”, </a:t>
            </a:r>
            <a:r>
              <a:rPr lang="en-GB" b="1" dirty="0" smtClean="0"/>
              <a:t>published January 2015. 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1133474" y="2406351"/>
            <a:ext cx="102774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1" dirty="0"/>
              <a:t>EDMS </a:t>
            </a:r>
            <a:r>
              <a:rPr lang="en-GB" b="1" dirty="0" err="1"/>
              <a:t>Nr</a:t>
            </a:r>
            <a:r>
              <a:rPr lang="en-GB" b="1" dirty="0"/>
              <a:t>. 1563785 “A comparison between experimental pressure drop over HEX and 3D FE model for CC mock-up</a:t>
            </a:r>
            <a:r>
              <a:rPr lang="en-GB" b="1" dirty="0" smtClean="0"/>
              <a:t>”, </a:t>
            </a:r>
            <a:r>
              <a:rPr lang="en-GB" b="1" dirty="0"/>
              <a:t>published </a:t>
            </a:r>
            <a:r>
              <a:rPr lang="en-GB" b="1" dirty="0" smtClean="0"/>
              <a:t>April 2016. 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1133474" y="3256093"/>
            <a:ext cx="102774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1" dirty="0">
                <a:sym typeface="Wingdings" panose="05000000000000000000" pitchFamily="2" charset="2"/>
              </a:rPr>
              <a:t>EDMS </a:t>
            </a:r>
            <a:r>
              <a:rPr lang="en-GB" b="1" dirty="0" err="1">
                <a:sym typeface="Wingdings" panose="05000000000000000000" pitchFamily="2" charset="2"/>
              </a:rPr>
              <a:t>Nr</a:t>
            </a:r>
            <a:r>
              <a:rPr lang="en-GB" b="1" dirty="0">
                <a:sym typeface="Wingdings" panose="05000000000000000000" pitchFamily="2" charset="2"/>
              </a:rPr>
              <a:t>. 1563784, “Analysis of the measurements performed on TF prototype current leads tested in Hefei in July 2015</a:t>
            </a:r>
            <a:r>
              <a:rPr lang="en-GB" b="1" dirty="0" smtClean="0">
                <a:sym typeface="Wingdings" panose="05000000000000000000" pitchFamily="2" charset="2"/>
              </a:rPr>
              <a:t>”, </a:t>
            </a:r>
            <a:r>
              <a:rPr lang="en-GB" b="1" dirty="0"/>
              <a:t>published </a:t>
            </a:r>
            <a:r>
              <a:rPr lang="en-GB" b="1" dirty="0" smtClean="0"/>
              <a:t>May 2016</a:t>
            </a:r>
            <a:r>
              <a:rPr lang="en-GB" b="1" dirty="0" smtClean="0">
                <a:sym typeface="Wingdings" panose="05000000000000000000" pitchFamily="2" charset="2"/>
              </a:rPr>
              <a:t>.</a:t>
            </a:r>
            <a:endParaRPr lang="en-GB" b="1" dirty="0"/>
          </a:p>
        </p:txBody>
      </p:sp>
      <p:sp>
        <p:nvSpPr>
          <p:cNvPr id="6" name="Rectangle 5"/>
          <p:cNvSpPr/>
          <p:nvPr/>
        </p:nvSpPr>
        <p:spPr>
          <a:xfrm>
            <a:off x="1133473" y="1538407"/>
            <a:ext cx="10277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1" dirty="0"/>
              <a:t>EDMS </a:t>
            </a:r>
            <a:r>
              <a:rPr lang="en-GB" b="1" dirty="0" err="1"/>
              <a:t>Nr</a:t>
            </a:r>
            <a:r>
              <a:rPr lang="en-GB" b="1" dirty="0"/>
              <a:t>. 1572890, “Summary of FE models developed at CERN for the analysis of the ITER Current leads</a:t>
            </a:r>
            <a:r>
              <a:rPr lang="en-GB" b="1" dirty="0" smtClean="0"/>
              <a:t>”, </a:t>
            </a:r>
            <a:r>
              <a:rPr lang="en-GB" b="1" dirty="0"/>
              <a:t>published January </a:t>
            </a:r>
            <a:r>
              <a:rPr lang="en-GB" b="1" dirty="0" smtClean="0"/>
              <a:t>2016.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1133474" y="4221727"/>
            <a:ext cx="10277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1" dirty="0" smtClean="0"/>
              <a:t>Presentation weekly meeting 23.03.2016: “LOFA Analysis – run2 (July 2015) and run3 (January 2016)”</a:t>
            </a:r>
            <a:endParaRPr lang="en-GB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5094" y="81238"/>
            <a:ext cx="1035947" cy="504940"/>
          </a:xfrm>
          <a:prstGeom prst="rect">
            <a:avLst/>
          </a:prstGeom>
        </p:spPr>
      </p:pic>
      <p:pic>
        <p:nvPicPr>
          <p:cNvPr id="10" name="Picture 2" descr="C:\Users\Tiziana\Desktop\logo cer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86" y="137564"/>
            <a:ext cx="418178" cy="41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349259" y="124471"/>
            <a:ext cx="3284682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200" b="1" dirty="0" smtClean="0"/>
              <a:t>DOCUMENTATION</a:t>
            </a:r>
            <a:endParaRPr lang="en-GB" sz="32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GB" dirty="0" smtClean="0"/>
              <a:t>04/07/2016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E5BD840-461B-4870-97D1-BB1AEECD24A8}" type="slidenum">
              <a:rPr lang="en-GB" smtClean="0"/>
              <a:t>10</a:t>
            </a:fld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133475" y="4949925"/>
            <a:ext cx="10732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EDMS Nr. 1716020, “Analysis of the measurements performed on TF prototype current leads tested in Hefei in January 2016 (run3-partial retest)”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33475" y="5759934"/>
            <a:ext cx="10469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EDMS </a:t>
            </a:r>
            <a:r>
              <a:rPr lang="en-US" b="1" dirty="0"/>
              <a:t>(on going), “Comparison between experimental data and 3D FE thermo-hydraulic and electrical model”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8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3" t="31579" r="10948" b="11017"/>
          <a:stretch/>
        </p:blipFill>
        <p:spPr bwMode="auto">
          <a:xfrm>
            <a:off x="820475" y="1003538"/>
            <a:ext cx="10756522" cy="5506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77440" y="6246795"/>
            <a:ext cx="779646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91023" y="6246795"/>
            <a:ext cx="779646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1995" y="57816"/>
            <a:ext cx="1230005" cy="599528"/>
          </a:xfrm>
          <a:prstGeom prst="rect">
            <a:avLst/>
          </a:prstGeom>
        </p:spPr>
      </p:pic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552" y="1343427"/>
            <a:ext cx="7030265" cy="5272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0"/>
          <a:stretch/>
        </p:blipFill>
        <p:spPr>
          <a:xfrm>
            <a:off x="722451" y="1986780"/>
            <a:ext cx="5833265" cy="39859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81195" y="1213442"/>
            <a:ext cx="4315779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Evolution of the temperature profile during LOFA (steady state)</a:t>
            </a:r>
            <a:endParaRPr lang="en-GB" sz="2000" b="1" dirty="0"/>
          </a:p>
        </p:txBody>
      </p:sp>
      <p:sp>
        <p:nvSpPr>
          <p:cNvPr id="13" name="Rectangle 12"/>
          <p:cNvSpPr/>
          <p:nvPr/>
        </p:nvSpPr>
        <p:spPr>
          <a:xfrm>
            <a:off x="186132" y="21742"/>
            <a:ext cx="10584537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u="sng" dirty="0" smtClean="0">
                <a:solidFill>
                  <a:srgbClr val="0070C0"/>
                </a:solidFill>
              </a:rPr>
              <a:t>TASK 2</a:t>
            </a:r>
            <a:r>
              <a:rPr lang="en-GB" sz="2000" b="1" dirty="0" smtClean="0">
                <a:solidFill>
                  <a:srgbClr val="0070C0"/>
                </a:solidFill>
              </a:rPr>
              <a:t>:</a:t>
            </a:r>
            <a:r>
              <a:rPr lang="en-GB" sz="2000" b="1" dirty="0" smtClean="0"/>
              <a:t> Development of a </a:t>
            </a:r>
            <a:r>
              <a:rPr lang="en-GB" sz="2000" b="1" dirty="0"/>
              <a:t>n</a:t>
            </a:r>
            <a:r>
              <a:rPr lang="en-GB" sz="2000" b="1" dirty="0" smtClean="0"/>
              <a:t>ew </a:t>
            </a:r>
            <a:r>
              <a:rPr lang="en-GB" sz="2000" b="1" dirty="0"/>
              <a:t>3D FE thermo-electrical model in </a:t>
            </a:r>
            <a:r>
              <a:rPr lang="en-GB" sz="2000" b="1" dirty="0">
                <a:solidFill>
                  <a:srgbClr val="FF0000"/>
                </a:solidFill>
              </a:rPr>
              <a:t>transitory</a:t>
            </a:r>
            <a:r>
              <a:rPr lang="en-GB" sz="2000" b="1" dirty="0"/>
              <a:t> regime to simulate LOFA measurements. </a:t>
            </a:r>
            <a:r>
              <a:rPr lang="en-GB" sz="2000" b="1" dirty="0" smtClean="0"/>
              <a:t>Comparison with experimental values.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9268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tiziana.spina@cern.ch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1392-A042-45E3-9251-40F24810E3C0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86132" y="1191395"/>
            <a:ext cx="118566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u="sng" dirty="0" smtClean="0">
                <a:solidFill>
                  <a:srgbClr val="0070C0"/>
                </a:solidFill>
              </a:rPr>
              <a:t>TASK 1</a:t>
            </a:r>
            <a:r>
              <a:rPr lang="en-GB" sz="2000" b="1" dirty="0">
                <a:solidFill>
                  <a:srgbClr val="0070C0"/>
                </a:solidFill>
              </a:rPr>
              <a:t>:</a:t>
            </a:r>
            <a:r>
              <a:rPr lang="en-GB" sz="2000" b="1" dirty="0"/>
              <a:t> Improvement of 3D FE thermo-</a:t>
            </a:r>
            <a:r>
              <a:rPr lang="en-GB" sz="2000" b="1" dirty="0" err="1"/>
              <a:t>fluidodynamic</a:t>
            </a:r>
            <a:r>
              <a:rPr lang="en-GB" sz="2000" b="1" dirty="0"/>
              <a:t> model in </a:t>
            </a:r>
            <a:r>
              <a:rPr lang="en-GB" sz="2000" b="1" u="sng" dirty="0">
                <a:solidFill>
                  <a:srgbClr val="FF0000"/>
                </a:solidFill>
              </a:rPr>
              <a:t>S</a:t>
            </a:r>
            <a:r>
              <a:rPr lang="en-GB" sz="2000" b="1" u="sng" dirty="0" smtClean="0">
                <a:solidFill>
                  <a:srgbClr val="FF0000"/>
                </a:solidFill>
              </a:rPr>
              <a:t>tationary</a:t>
            </a:r>
            <a:r>
              <a:rPr lang="en-GB" sz="2000" b="1" u="sng" dirty="0" smtClean="0"/>
              <a:t> </a:t>
            </a:r>
            <a:r>
              <a:rPr lang="en-GB" sz="2000" b="1" dirty="0"/>
              <a:t>regime</a:t>
            </a:r>
            <a:r>
              <a:rPr lang="en-GB" sz="2000" b="1" dirty="0" smtClean="0"/>
              <a:t>. Comparison with experimental values.</a:t>
            </a:r>
            <a:endParaRPr lang="en-GB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186132" y="2345175"/>
            <a:ext cx="11221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u="sng" dirty="0" smtClean="0">
                <a:solidFill>
                  <a:srgbClr val="0070C0"/>
                </a:solidFill>
              </a:rPr>
              <a:t>TASK 2</a:t>
            </a:r>
            <a:r>
              <a:rPr lang="en-GB" sz="2000" b="1" dirty="0" smtClean="0">
                <a:solidFill>
                  <a:srgbClr val="0070C0"/>
                </a:solidFill>
              </a:rPr>
              <a:t>:</a:t>
            </a:r>
            <a:r>
              <a:rPr lang="en-GB" sz="2000" b="1" dirty="0" smtClean="0"/>
              <a:t> Development of a </a:t>
            </a:r>
            <a:r>
              <a:rPr lang="en-GB" sz="2000" b="1" dirty="0"/>
              <a:t>n</a:t>
            </a:r>
            <a:r>
              <a:rPr lang="en-GB" sz="2000" b="1" dirty="0" smtClean="0"/>
              <a:t>ew </a:t>
            </a:r>
            <a:r>
              <a:rPr lang="en-GB" sz="2000" b="1" dirty="0"/>
              <a:t>3D FE thermo-electrical model in </a:t>
            </a:r>
            <a:r>
              <a:rPr lang="en-GB" sz="2000" b="1" u="sng" dirty="0">
                <a:solidFill>
                  <a:srgbClr val="FF0000"/>
                </a:solidFill>
              </a:rPr>
              <a:t>T</a:t>
            </a:r>
            <a:r>
              <a:rPr lang="en-GB" sz="2000" b="1" u="sng" dirty="0" smtClean="0">
                <a:solidFill>
                  <a:srgbClr val="FF0000"/>
                </a:solidFill>
              </a:rPr>
              <a:t>ransitory</a:t>
            </a:r>
            <a:r>
              <a:rPr lang="en-GB" sz="2000" b="1" dirty="0" smtClean="0"/>
              <a:t> </a:t>
            </a:r>
            <a:r>
              <a:rPr lang="en-GB" sz="2000" b="1" dirty="0"/>
              <a:t>regime to simulate LOFA measurements. </a:t>
            </a:r>
            <a:r>
              <a:rPr lang="en-GB" sz="2000" b="1" dirty="0" smtClean="0"/>
              <a:t>Comparison with experimental values.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143339" y="4140137"/>
            <a:ext cx="11221684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u="sng" dirty="0">
                <a:solidFill>
                  <a:srgbClr val="0070C0"/>
                </a:solidFill>
              </a:rPr>
              <a:t>TASK 3</a:t>
            </a:r>
            <a:r>
              <a:rPr lang="en-GB" sz="2000" b="1" dirty="0">
                <a:solidFill>
                  <a:srgbClr val="0070C0"/>
                </a:solidFill>
              </a:rPr>
              <a:t>:</a:t>
            </a:r>
            <a:r>
              <a:rPr lang="en-GB" sz="2000" b="1" dirty="0"/>
              <a:t> Dimensioning and optimization of HTS </a:t>
            </a:r>
            <a:r>
              <a:rPr lang="en-GB" sz="2000" b="1" dirty="0" smtClean="0"/>
              <a:t>CLs to </a:t>
            </a:r>
            <a:r>
              <a:rPr lang="en-GB" sz="2000" b="1" dirty="0"/>
              <a:t>feed the 18kA HL-LHC </a:t>
            </a:r>
            <a:r>
              <a:rPr lang="en-GB" sz="2000" b="1" dirty="0" smtClean="0"/>
              <a:t>magnets.</a:t>
            </a:r>
            <a:endParaRPr lang="en-GB" sz="2000" dirty="0"/>
          </a:p>
        </p:txBody>
      </p:sp>
      <p:sp>
        <p:nvSpPr>
          <p:cNvPr id="10" name="Rectangle 9"/>
          <p:cNvSpPr/>
          <p:nvPr/>
        </p:nvSpPr>
        <p:spPr>
          <a:xfrm>
            <a:off x="143339" y="4830675"/>
            <a:ext cx="11221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u="sng" dirty="0" smtClean="0">
                <a:solidFill>
                  <a:srgbClr val="0070C0"/>
                </a:solidFill>
              </a:rPr>
              <a:t>TASK </a:t>
            </a:r>
            <a:r>
              <a:rPr lang="en-GB" sz="2000" b="1" u="sng" dirty="0">
                <a:solidFill>
                  <a:srgbClr val="0070C0"/>
                </a:solidFill>
              </a:rPr>
              <a:t>4</a:t>
            </a:r>
            <a:r>
              <a:rPr lang="en-GB" sz="2000" b="1" dirty="0" smtClean="0">
                <a:solidFill>
                  <a:srgbClr val="0070C0"/>
                </a:solidFill>
              </a:rPr>
              <a:t>:</a:t>
            </a:r>
            <a:r>
              <a:rPr lang="en-GB" sz="2000" b="1" dirty="0" smtClean="0"/>
              <a:t> Study of the mechanisms behind the increase of the critical current density in Nb</a:t>
            </a:r>
            <a:r>
              <a:rPr lang="en-GB" sz="2000" b="1" baseline="-25000" dirty="0" smtClean="0"/>
              <a:t>3</a:t>
            </a:r>
            <a:r>
              <a:rPr lang="en-GB" sz="2000" b="1" dirty="0" smtClean="0"/>
              <a:t>Sn wires after irradiation: artificial pinning.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867288" y="590365"/>
            <a:ext cx="7325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Status of Agreement No. 16 </a:t>
            </a:r>
            <a:r>
              <a:rPr lang="en-GB" sz="2400" b="1" dirty="0" smtClean="0">
                <a:solidFill>
                  <a:srgbClr val="C00000"/>
                </a:solidFill>
              </a:rPr>
              <a:t>- ITER HTS Current </a:t>
            </a:r>
            <a:r>
              <a:rPr lang="en-GB" sz="2400" b="1" dirty="0">
                <a:solidFill>
                  <a:srgbClr val="C00000"/>
                </a:solidFill>
              </a:rPr>
              <a:t>Leads</a:t>
            </a:r>
            <a:br>
              <a:rPr lang="en-GB" sz="2400" b="1" dirty="0">
                <a:solidFill>
                  <a:srgbClr val="C00000"/>
                </a:solidFill>
              </a:rPr>
            </a:br>
            <a:endParaRPr lang="it-IT" sz="2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466122" y="3655153"/>
            <a:ext cx="4764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</a:rPr>
              <a:t>High </a:t>
            </a:r>
            <a:r>
              <a:rPr lang="en-GB" sz="2400" b="1" dirty="0" err="1" smtClean="0">
                <a:solidFill>
                  <a:srgbClr val="C00000"/>
                </a:solidFill>
              </a:rPr>
              <a:t>Lumi</a:t>
            </a:r>
            <a:r>
              <a:rPr lang="en-GB" sz="2400" b="1" dirty="0" smtClean="0">
                <a:solidFill>
                  <a:srgbClr val="C00000"/>
                </a:solidFill>
              </a:rPr>
              <a:t> – LHC upgrade: </a:t>
            </a:r>
            <a:endParaRPr lang="it-IT" sz="24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4340" y="399934"/>
            <a:ext cx="1230005" cy="599528"/>
          </a:xfrm>
          <a:prstGeom prst="rect">
            <a:avLst/>
          </a:prstGeom>
        </p:spPr>
      </p:pic>
      <p:sp>
        <p:nvSpPr>
          <p:cNvPr id="14" name="AutoShape 2" descr="Image result for logo HL LH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924" y="3360838"/>
            <a:ext cx="1562099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79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1973" y="6492875"/>
            <a:ext cx="2743200" cy="365125"/>
          </a:xfrm>
        </p:spPr>
        <p:txBody>
          <a:bodyPr/>
          <a:lstStyle/>
          <a:p>
            <a:r>
              <a:rPr lang="en-US" dirty="0" smtClean="0"/>
              <a:t>28/11/2017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71796" y="6410741"/>
            <a:ext cx="2743200" cy="365125"/>
          </a:xfrm>
        </p:spPr>
        <p:txBody>
          <a:bodyPr/>
          <a:lstStyle/>
          <a:p>
            <a:fld id="{8E5BD840-461B-4870-97D1-BB1AEECD24A8}" type="slidenum">
              <a:rPr lang="en-GB" smtClean="0"/>
              <a:t>3</a:t>
            </a:fld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1573" y="1027293"/>
            <a:ext cx="11195760" cy="576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1995" y="57816"/>
            <a:ext cx="1230005" cy="599528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42706" y="6492875"/>
            <a:ext cx="4114800" cy="365125"/>
          </a:xfrm>
        </p:spPr>
        <p:txBody>
          <a:bodyPr/>
          <a:lstStyle/>
          <a:p>
            <a:r>
              <a:rPr lang="en-GB" dirty="0" smtClean="0"/>
              <a:t>tiziana.spina@cern.ch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21946" y="11630"/>
            <a:ext cx="10547842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u="sng" dirty="0" smtClean="0">
                <a:solidFill>
                  <a:srgbClr val="0070C0"/>
                </a:solidFill>
              </a:rPr>
              <a:t>TASK 1</a:t>
            </a:r>
            <a:r>
              <a:rPr lang="en-GB" sz="2000" b="1" dirty="0">
                <a:solidFill>
                  <a:srgbClr val="0070C0"/>
                </a:solidFill>
              </a:rPr>
              <a:t>:</a:t>
            </a:r>
            <a:r>
              <a:rPr lang="en-GB" sz="2000" b="1" dirty="0"/>
              <a:t> Improvement of 3D FE thermo-</a:t>
            </a:r>
            <a:r>
              <a:rPr lang="en-GB" sz="2000" b="1" dirty="0" err="1"/>
              <a:t>fluidodynamic</a:t>
            </a:r>
            <a:r>
              <a:rPr lang="en-GB" sz="2000" b="1" dirty="0"/>
              <a:t> model in </a:t>
            </a:r>
            <a:r>
              <a:rPr lang="en-GB" sz="2000" b="1" dirty="0">
                <a:solidFill>
                  <a:srgbClr val="FF0000"/>
                </a:solidFill>
              </a:rPr>
              <a:t>stationary</a:t>
            </a:r>
            <a:r>
              <a:rPr lang="en-GB" sz="2000" b="1" dirty="0"/>
              <a:t> regime</a:t>
            </a:r>
            <a:r>
              <a:rPr lang="en-GB" sz="2000" b="1" dirty="0" smtClean="0"/>
              <a:t>. Comparison with experimental values.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54864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4</a:t>
            </a:fld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5" t="31017" r="40078" b="11859"/>
          <a:stretch/>
        </p:blipFill>
        <p:spPr bwMode="auto">
          <a:xfrm>
            <a:off x="7305296" y="3245678"/>
            <a:ext cx="3656699" cy="361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48" t="30737" r="8658" b="11017"/>
          <a:stretch/>
        </p:blipFill>
        <p:spPr bwMode="auto">
          <a:xfrm>
            <a:off x="610857" y="657344"/>
            <a:ext cx="4803007" cy="399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8664" y="288012"/>
            <a:ext cx="580739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Effect of the contact resistance on the temperature profile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57717" y="2574910"/>
            <a:ext cx="5601904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Simulated</a:t>
            </a:r>
            <a:r>
              <a:rPr lang="en-GB" b="1" dirty="0" smtClean="0"/>
              <a:t> Temperature profile in stationary regime (Steady state)</a:t>
            </a:r>
            <a:endParaRPr lang="en-GB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65174" t="28413" r="8635" b="49602"/>
          <a:stretch/>
        </p:blipFill>
        <p:spPr>
          <a:xfrm>
            <a:off x="6678399" y="1211628"/>
            <a:ext cx="4510903" cy="11359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77427" y="592298"/>
            <a:ext cx="462165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Experimental</a:t>
            </a:r>
            <a:r>
              <a:rPr lang="en-GB" b="1" dirty="0" smtClean="0"/>
              <a:t> set up: </a:t>
            </a:r>
          </a:p>
          <a:p>
            <a:pPr algn="ctr"/>
            <a:r>
              <a:rPr lang="en-GB" dirty="0" smtClean="0"/>
              <a:t>Temperature sensor positions</a:t>
            </a:r>
          </a:p>
        </p:txBody>
      </p:sp>
      <p:sp>
        <p:nvSpPr>
          <p:cNvPr id="4" name="Right Arrow 3"/>
          <p:cNvSpPr/>
          <p:nvPr/>
        </p:nvSpPr>
        <p:spPr>
          <a:xfrm rot="10800000">
            <a:off x="6487418" y="5374122"/>
            <a:ext cx="547106" cy="587141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41206" y="5293895"/>
            <a:ext cx="4874854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Perfect agreement between experimental and simulated values</a:t>
            </a:r>
            <a:endParaRPr lang="en-US" sz="2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61995" y="57816"/>
            <a:ext cx="1230005" cy="599528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800849" y="2016386"/>
            <a:ext cx="1470274" cy="2616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GB" sz="1100" i="1" dirty="0"/>
              <a:t>(Courtesy of  P. Bauer)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6042991" y="0"/>
            <a:ext cx="0" cy="480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0" y="4782420"/>
            <a:ext cx="60131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9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92" t="31579" r="10948" b="11017"/>
          <a:stretch/>
        </p:blipFill>
        <p:spPr bwMode="auto">
          <a:xfrm>
            <a:off x="7150099" y="1003538"/>
            <a:ext cx="4426897" cy="5506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77440" y="6246795"/>
            <a:ext cx="779646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91023" y="6246795"/>
            <a:ext cx="779646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1995" y="57816"/>
            <a:ext cx="1230005" cy="599528"/>
          </a:xfrm>
          <a:prstGeom prst="rect">
            <a:avLst/>
          </a:prstGeom>
        </p:spPr>
      </p:pic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709" y="1019265"/>
            <a:ext cx="7947378" cy="59605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4228" y="1087303"/>
            <a:ext cx="5745714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Evolution of the temperature profile during LOFA (steady state)</a:t>
            </a:r>
            <a:endParaRPr lang="en-GB" sz="2000" b="1" dirty="0"/>
          </a:p>
        </p:txBody>
      </p:sp>
      <p:sp>
        <p:nvSpPr>
          <p:cNvPr id="13" name="Rectangle 12"/>
          <p:cNvSpPr/>
          <p:nvPr/>
        </p:nvSpPr>
        <p:spPr>
          <a:xfrm>
            <a:off x="186132" y="21742"/>
            <a:ext cx="10584537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u="sng" dirty="0" smtClean="0">
                <a:solidFill>
                  <a:srgbClr val="0070C0"/>
                </a:solidFill>
              </a:rPr>
              <a:t>TASK 2</a:t>
            </a:r>
            <a:r>
              <a:rPr lang="en-GB" sz="2000" b="1" dirty="0" smtClean="0">
                <a:solidFill>
                  <a:srgbClr val="0070C0"/>
                </a:solidFill>
              </a:rPr>
              <a:t>:</a:t>
            </a:r>
            <a:r>
              <a:rPr lang="en-GB" sz="2000" b="1" dirty="0" smtClean="0"/>
              <a:t> Development of a </a:t>
            </a:r>
            <a:r>
              <a:rPr lang="en-GB" sz="2000" b="1" dirty="0"/>
              <a:t>n</a:t>
            </a:r>
            <a:r>
              <a:rPr lang="en-GB" sz="2000" b="1" dirty="0" smtClean="0"/>
              <a:t>ew </a:t>
            </a:r>
            <a:r>
              <a:rPr lang="en-GB" sz="2000" b="1" dirty="0"/>
              <a:t>3D FE thermo-electrical model in </a:t>
            </a:r>
            <a:r>
              <a:rPr lang="en-GB" sz="2000" b="1" dirty="0">
                <a:solidFill>
                  <a:srgbClr val="FF0000"/>
                </a:solidFill>
              </a:rPr>
              <a:t>transitory</a:t>
            </a:r>
            <a:r>
              <a:rPr lang="en-GB" sz="2000" b="1" dirty="0"/>
              <a:t> regime to simulate LOFA measurements. </a:t>
            </a:r>
            <a:r>
              <a:rPr lang="en-GB" sz="2000" b="1" dirty="0" smtClean="0"/>
              <a:t>Comparison with experimental values.</a:t>
            </a:r>
            <a:endParaRPr lang="en-GB" sz="20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3" t="31579" r="44052" b="44418"/>
          <a:stretch/>
        </p:blipFill>
        <p:spPr bwMode="auto">
          <a:xfrm>
            <a:off x="338997" y="2057703"/>
            <a:ext cx="6371571" cy="286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0"/>
          <a:stretch/>
        </p:blipFill>
        <p:spPr>
          <a:xfrm>
            <a:off x="152128" y="1795189"/>
            <a:ext cx="6009913" cy="41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50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5" t="26246" r="10948" b="18456"/>
          <a:stretch/>
        </p:blipFill>
        <p:spPr bwMode="auto">
          <a:xfrm>
            <a:off x="812600" y="611501"/>
            <a:ext cx="10579741" cy="574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7592" y="26179"/>
            <a:ext cx="1562099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69117" y="35547"/>
            <a:ext cx="9463505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u="sng" dirty="0" smtClean="0">
                <a:solidFill>
                  <a:srgbClr val="0070C0"/>
                </a:solidFill>
              </a:rPr>
              <a:t>TASK 3</a:t>
            </a:r>
            <a:r>
              <a:rPr lang="en-GB" sz="2000" b="1" dirty="0" smtClean="0">
                <a:solidFill>
                  <a:srgbClr val="0070C0"/>
                </a:solidFill>
              </a:rPr>
              <a:t>:</a:t>
            </a:r>
            <a:r>
              <a:rPr lang="en-GB" sz="2000" b="1" dirty="0" smtClean="0"/>
              <a:t> Dimensioning and optimization of HTS </a:t>
            </a:r>
            <a:r>
              <a:rPr lang="en-GB" sz="2000" b="1" dirty="0" smtClean="0"/>
              <a:t>CLs </a:t>
            </a:r>
            <a:r>
              <a:rPr lang="en-GB" sz="2000" b="1" dirty="0" smtClean="0"/>
              <a:t>to feed the 18kA HL-LHC magnets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362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7</a:t>
            </a:fld>
            <a:endParaRPr lang="en-GB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6" t="24783" r="21250" b="11739"/>
          <a:stretch/>
        </p:blipFill>
        <p:spPr bwMode="auto">
          <a:xfrm>
            <a:off x="675861" y="327991"/>
            <a:ext cx="4890052" cy="28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4" t="24638" r="20109" b="13479"/>
          <a:stretch/>
        </p:blipFill>
        <p:spPr bwMode="auto">
          <a:xfrm>
            <a:off x="5864086" y="200250"/>
            <a:ext cx="5585001" cy="308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7" t="25032" r="20191" b="13623"/>
          <a:stretch/>
        </p:blipFill>
        <p:spPr bwMode="auto">
          <a:xfrm>
            <a:off x="3120887" y="3281381"/>
            <a:ext cx="5555973" cy="305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es3.unibs.it/eLUX/img/wor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470" y="949635"/>
            <a:ext cx="4362169" cy="385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57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43339" y="145786"/>
            <a:ext cx="10269185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u="sng" dirty="0" smtClean="0">
                <a:solidFill>
                  <a:srgbClr val="0070C0"/>
                </a:solidFill>
              </a:rPr>
              <a:t>TASK </a:t>
            </a:r>
            <a:r>
              <a:rPr lang="en-GB" sz="2000" b="1" u="sng" dirty="0">
                <a:solidFill>
                  <a:srgbClr val="0070C0"/>
                </a:solidFill>
              </a:rPr>
              <a:t>4</a:t>
            </a:r>
            <a:r>
              <a:rPr lang="en-GB" sz="2000" b="1" dirty="0" smtClean="0">
                <a:solidFill>
                  <a:srgbClr val="0070C0"/>
                </a:solidFill>
              </a:rPr>
              <a:t>:</a:t>
            </a:r>
            <a:r>
              <a:rPr lang="en-GB" sz="2000" b="1" dirty="0" smtClean="0"/>
              <a:t> Study of the mechanisms behind the increase of the pinning force in Nb</a:t>
            </a:r>
            <a:r>
              <a:rPr lang="en-GB" sz="2000" b="1" baseline="-25000" dirty="0" smtClean="0"/>
              <a:t>3</a:t>
            </a:r>
            <a:r>
              <a:rPr lang="en-GB" sz="2000" b="1" dirty="0" smtClean="0"/>
              <a:t>Sn wires after irradiation: artificial pinning.</a:t>
            </a:r>
            <a:endParaRPr lang="en-GB" sz="2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2524" y="145786"/>
            <a:ext cx="1562099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43339" y="1161448"/>
            <a:ext cx="118307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AutoNum type="arabicPeriod"/>
            </a:pPr>
            <a:endParaRPr lang="en-GB" dirty="0" smtClean="0"/>
          </a:p>
          <a:p>
            <a:pPr marL="342900" indent="-342900">
              <a:buFontTx/>
              <a:buAutoNum type="arabicPeriod"/>
            </a:pPr>
            <a:r>
              <a:rPr lang="en-US" i="1" dirty="0"/>
              <a:t>“Irradiation Effects in Superconductors: the case of Nb</a:t>
            </a:r>
            <a:r>
              <a:rPr lang="en-US" i="1" baseline="-25000" dirty="0"/>
              <a:t>3</a:t>
            </a:r>
            <a:r>
              <a:rPr lang="en-US" i="1" dirty="0"/>
              <a:t>Sn”</a:t>
            </a:r>
            <a:r>
              <a:rPr lang="en-US" dirty="0"/>
              <a:t>, </a:t>
            </a:r>
            <a:r>
              <a:rPr lang="en-US" u="sng" dirty="0"/>
              <a:t>T. Spina </a:t>
            </a:r>
            <a:r>
              <a:rPr lang="en-US" dirty="0"/>
              <a:t>and R. </a:t>
            </a:r>
            <a:r>
              <a:rPr lang="en-US" dirty="0" smtClean="0"/>
              <a:t>Flükiger et al., </a:t>
            </a:r>
            <a:r>
              <a:rPr lang="en-US" dirty="0"/>
              <a:t>to be published in </a:t>
            </a:r>
            <a:r>
              <a:rPr lang="en-US" dirty="0" smtClean="0"/>
              <a:t>SUST (invited) 2018.</a:t>
            </a:r>
          </a:p>
          <a:p>
            <a:pPr marL="342900" indent="-342900">
              <a:buFontTx/>
              <a:buAutoNum type="arabicPeriod"/>
            </a:pPr>
            <a:endParaRPr lang="en-US" dirty="0"/>
          </a:p>
          <a:p>
            <a:pPr marL="342900" lvl="0" indent="-342900">
              <a:buAutoNum type="arabicPeriod"/>
            </a:pPr>
            <a:r>
              <a:rPr lang="en-GB" i="1" dirty="0" smtClean="0"/>
              <a:t>“</a:t>
            </a:r>
            <a:r>
              <a:rPr lang="en-US" i="1" dirty="0"/>
              <a:t>Impact of the Number of </a:t>
            </a:r>
            <a:r>
              <a:rPr lang="en-US" i="1" dirty="0" err="1"/>
              <a:t>dpa</a:t>
            </a:r>
            <a:r>
              <a:rPr lang="en-US" i="1" dirty="0"/>
              <a:t> on the Superconducting Properties in </a:t>
            </a:r>
            <a:r>
              <a:rPr lang="en-US" i="1" dirty="0" err="1"/>
              <a:t>HiLumi</a:t>
            </a:r>
            <a:r>
              <a:rPr lang="en-US" i="1" dirty="0"/>
              <a:t>-LHC and FCC Accelerators”</a:t>
            </a:r>
            <a:r>
              <a:rPr lang="en-US" dirty="0"/>
              <a:t>,  R. Flükiger, </a:t>
            </a:r>
            <a:r>
              <a:rPr lang="en-US" u="sng" dirty="0"/>
              <a:t>T. Spina</a:t>
            </a:r>
            <a:r>
              <a:rPr lang="en-US" dirty="0"/>
              <a:t>, F. Cerutti, M. I. </a:t>
            </a:r>
            <a:r>
              <a:rPr lang="en-US" dirty="0" err="1"/>
              <a:t>Besana</a:t>
            </a:r>
            <a:r>
              <a:rPr lang="en-US" dirty="0"/>
              <a:t>, C. Scheuerlein, A. Ballarino L. Bottura</a:t>
            </a:r>
            <a:r>
              <a:rPr lang="en-GB" dirty="0"/>
              <a:t>, to be published in IEEE Trans. App. </a:t>
            </a:r>
            <a:r>
              <a:rPr lang="en-GB" dirty="0" err="1"/>
              <a:t>Superc</a:t>
            </a:r>
            <a:r>
              <a:rPr lang="en-GB" dirty="0" smtClean="0"/>
              <a:t>. and presented in EUCAS 2017, Geneva (CH).</a:t>
            </a:r>
          </a:p>
          <a:p>
            <a:pPr marL="342900" lvl="0" indent="-342900">
              <a:buAutoNum type="arabicPeriod"/>
            </a:pPr>
            <a:endParaRPr lang="en-GB" i="1" dirty="0"/>
          </a:p>
          <a:p>
            <a:pPr marL="342900" lvl="0" indent="-342900">
              <a:buAutoNum type="arabicPeriod"/>
            </a:pPr>
            <a:r>
              <a:rPr lang="en-GB" i="1" dirty="0"/>
              <a:t>“Variation of Tc, lattice parameter and atomic ordering in Nb</a:t>
            </a:r>
            <a:r>
              <a:rPr lang="en-GB" i="1" baseline="-25000" dirty="0"/>
              <a:t>3</a:t>
            </a:r>
            <a:r>
              <a:rPr lang="en-GB" i="1" dirty="0"/>
              <a:t>Sn platelets irradiated with 12MeV protons: correlation with the number of induced </a:t>
            </a:r>
            <a:r>
              <a:rPr lang="en-GB" i="1" dirty="0" err="1"/>
              <a:t>Frenkel</a:t>
            </a:r>
            <a:r>
              <a:rPr lang="en-GB" i="1" dirty="0"/>
              <a:t> defects”, </a:t>
            </a:r>
            <a:r>
              <a:rPr lang="en-GB" dirty="0"/>
              <a:t>R. </a:t>
            </a:r>
            <a:r>
              <a:rPr lang="en-GB" dirty="0" err="1"/>
              <a:t>Flukiger</a:t>
            </a:r>
            <a:r>
              <a:rPr lang="en-GB" dirty="0"/>
              <a:t>, </a:t>
            </a:r>
            <a:r>
              <a:rPr lang="en-GB" u="sng" dirty="0"/>
              <a:t>T. Spina</a:t>
            </a:r>
            <a:r>
              <a:rPr lang="en-GB" dirty="0"/>
              <a:t>, F. Cerutti, A. Ballarino, C. </a:t>
            </a:r>
            <a:r>
              <a:rPr lang="en-GB" dirty="0" err="1"/>
              <a:t>Scheurlein</a:t>
            </a:r>
            <a:r>
              <a:rPr lang="en-GB" dirty="0"/>
              <a:t>, L. Bottura, Y. </a:t>
            </a:r>
            <a:r>
              <a:rPr lang="en-GB" dirty="0" err="1"/>
              <a:t>Zubavichus</a:t>
            </a:r>
            <a:r>
              <a:rPr lang="en-GB" dirty="0"/>
              <a:t>, A. Ryazanov, R. D. </a:t>
            </a:r>
            <a:r>
              <a:rPr lang="en-GB" dirty="0" err="1"/>
              <a:t>Svetogovov</a:t>
            </a:r>
            <a:r>
              <a:rPr lang="en-GB" dirty="0"/>
              <a:t>, S. </a:t>
            </a:r>
            <a:r>
              <a:rPr lang="en-GB" dirty="0" err="1"/>
              <a:t>Shavkin</a:t>
            </a:r>
            <a:r>
              <a:rPr lang="en-GB" dirty="0"/>
              <a:t>, P. </a:t>
            </a:r>
            <a:r>
              <a:rPr lang="en-GB" dirty="0" err="1"/>
              <a:t>Degtyarenko</a:t>
            </a:r>
            <a:r>
              <a:rPr lang="en-GB" dirty="0"/>
              <a:t>, Y. Semenov, C. Senatore and R. </a:t>
            </a:r>
            <a:r>
              <a:rPr lang="en-GB" dirty="0" err="1"/>
              <a:t>Cerny</a:t>
            </a:r>
            <a:r>
              <a:rPr lang="en-GB" dirty="0"/>
              <a:t>, </a:t>
            </a:r>
            <a:r>
              <a:rPr lang="en-GB" dirty="0" err="1"/>
              <a:t>SuST</a:t>
            </a:r>
            <a:r>
              <a:rPr lang="en-GB" dirty="0"/>
              <a:t> vol. 30, no.5, 31 March 2017</a:t>
            </a:r>
            <a:r>
              <a:rPr lang="en-GB" dirty="0" smtClean="0"/>
              <a:t>.</a:t>
            </a:r>
          </a:p>
          <a:p>
            <a:pPr marL="342900" lvl="0" indent="-342900">
              <a:buAutoNum type="arabicPeriod"/>
            </a:pPr>
            <a:endParaRPr lang="en-GB" dirty="0" smtClean="0"/>
          </a:p>
          <a:p>
            <a:pPr marL="342900" lvl="0" indent="-342900">
              <a:buAutoNum type="arabicPeriod"/>
            </a:pPr>
            <a:r>
              <a:rPr lang="en-GB" i="1" dirty="0" smtClean="0"/>
              <a:t>“Artificial </a:t>
            </a:r>
            <a:r>
              <a:rPr lang="en-GB" i="1" dirty="0"/>
              <a:t>Pinning in Nb</a:t>
            </a:r>
            <a:r>
              <a:rPr lang="en-GB" i="1" baseline="-25000" dirty="0"/>
              <a:t>3</a:t>
            </a:r>
            <a:r>
              <a:rPr lang="en-GB" i="1" dirty="0"/>
              <a:t>Sn Wires”</a:t>
            </a:r>
            <a:r>
              <a:rPr lang="en-GB" dirty="0"/>
              <a:t>, </a:t>
            </a:r>
            <a:r>
              <a:rPr lang="en-GB" u="sng" dirty="0"/>
              <a:t>T. Spina</a:t>
            </a:r>
            <a:r>
              <a:rPr lang="en-GB" dirty="0"/>
              <a:t>, A. Ballarino, L. Bottura, C. Scheuerlein and R. </a:t>
            </a:r>
            <a:r>
              <a:rPr lang="en-GB" dirty="0" err="1" smtClean="0"/>
              <a:t>Fl</a:t>
            </a:r>
            <a:r>
              <a:rPr lang="en-US" dirty="0"/>
              <a:t>ü</a:t>
            </a:r>
            <a:r>
              <a:rPr lang="en-GB" dirty="0" err="1" smtClean="0"/>
              <a:t>kiger</a:t>
            </a:r>
            <a:r>
              <a:rPr lang="en-GB" dirty="0"/>
              <a:t>, IEEE Trans, App. </a:t>
            </a:r>
            <a:r>
              <a:rPr lang="en-GB" dirty="0" err="1"/>
              <a:t>Superc</a:t>
            </a:r>
            <a:r>
              <a:rPr lang="en-GB" dirty="0"/>
              <a:t>., vol. 27, no. 4, June </a:t>
            </a:r>
            <a:r>
              <a:rPr lang="en-GB" dirty="0" smtClean="0"/>
              <a:t>2017</a:t>
            </a:r>
          </a:p>
          <a:p>
            <a:pPr marL="342900" lvl="0" indent="-342900">
              <a:buAutoNum type="arabicPeriod"/>
            </a:pPr>
            <a:endParaRPr lang="en-GB" dirty="0"/>
          </a:p>
          <a:p>
            <a:pPr marL="342900" indent="-342900">
              <a:buFontTx/>
              <a:buAutoNum type="arabicPeriod"/>
            </a:pPr>
            <a:r>
              <a:rPr lang="en-GB" i="1" dirty="0"/>
              <a:t>“Correlation Between the Number of Displacements Per Atom and T</a:t>
            </a:r>
            <a:r>
              <a:rPr lang="en-GB" i="1" baseline="-25000" dirty="0"/>
              <a:t>c</a:t>
            </a:r>
            <a:r>
              <a:rPr lang="en-GB" i="1" dirty="0"/>
              <a:t> After High-Energy Irradiations of Nb</a:t>
            </a:r>
            <a:r>
              <a:rPr lang="en-GB" i="1" baseline="-25000" dirty="0"/>
              <a:t>3</a:t>
            </a:r>
            <a:r>
              <a:rPr lang="en-GB" i="1" dirty="0"/>
              <a:t>Sn wires for the HL-LHC”, </a:t>
            </a:r>
            <a:r>
              <a:rPr lang="en-GB" u="sng" dirty="0"/>
              <a:t>T. Spina</a:t>
            </a:r>
            <a:r>
              <a:rPr lang="en-GB" dirty="0"/>
              <a:t>, C. Scheuerlein, D. Richter, A. Ballarino, F. Cerutti, L. S. Esposito, A. Lechner, L. Bottura and R. </a:t>
            </a:r>
            <a:r>
              <a:rPr lang="en-GB" dirty="0" err="1" smtClean="0"/>
              <a:t>Fl</a:t>
            </a:r>
            <a:r>
              <a:rPr lang="en-US" dirty="0"/>
              <a:t>ü</a:t>
            </a:r>
            <a:r>
              <a:rPr lang="en-GB" dirty="0" err="1" smtClean="0"/>
              <a:t>kiger</a:t>
            </a:r>
            <a:r>
              <a:rPr lang="en-GB" dirty="0"/>
              <a:t>, IEEE Trans. App. </a:t>
            </a:r>
            <a:r>
              <a:rPr lang="en-GB" dirty="0" err="1"/>
              <a:t>Superc</a:t>
            </a:r>
            <a:r>
              <a:rPr lang="en-GB" dirty="0"/>
              <a:t>., vol. 26, no.3, April 2016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70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656" y="106833"/>
            <a:ext cx="3572499" cy="5308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5094" y="81238"/>
            <a:ext cx="1035947" cy="504940"/>
          </a:xfrm>
          <a:prstGeom prst="rect">
            <a:avLst/>
          </a:prstGeom>
        </p:spPr>
      </p:pic>
      <p:pic>
        <p:nvPicPr>
          <p:cNvPr id="4" name="Picture 2" descr="C:\Users\Tiziana\Desktop\logo cer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86" y="137564"/>
            <a:ext cx="553452" cy="55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28/11/2017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D840-461B-4870-97D1-BB1AEECD24A8}" type="slidenum">
              <a:rPr lang="en-GB" smtClean="0"/>
              <a:t>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tiziana.spina@cern.ch</a:t>
            </a:r>
            <a:endParaRPr lang="en-GB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1874" y="81238"/>
            <a:ext cx="1562099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Related image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24" t="25446" r="13423" b="10407"/>
          <a:stretch/>
        </p:blipFill>
        <p:spPr bwMode="auto">
          <a:xfrm>
            <a:off x="1952529" y="809900"/>
            <a:ext cx="6984776" cy="519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15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18734</TotalTime>
  <Words>849</Words>
  <Application>Microsoft Office PowerPoint</Application>
  <PresentationFormat>Custom</PresentationFormat>
  <Paragraphs>74</Paragraphs>
  <Slides>11</Slides>
  <Notes>2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SCD Section meeting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Tiziana Spina</dc:creator>
  <cp:lastModifiedBy>Tiziana Spina</cp:lastModifiedBy>
  <cp:revision>172</cp:revision>
  <cp:lastPrinted>2016-12-06T16:38:17Z</cp:lastPrinted>
  <dcterms:created xsi:type="dcterms:W3CDTF">2015-11-19T16:50:49Z</dcterms:created>
  <dcterms:modified xsi:type="dcterms:W3CDTF">2017-11-28T08:27:22Z</dcterms:modified>
</cp:coreProperties>
</file>