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73" r:id="rId4"/>
    <p:sldId id="258" r:id="rId5"/>
    <p:sldId id="269" r:id="rId6"/>
    <p:sldId id="259" r:id="rId7"/>
    <p:sldId id="260" r:id="rId8"/>
    <p:sldId id="270" r:id="rId9"/>
    <p:sldId id="265" r:id="rId10"/>
    <p:sldId id="266" r:id="rId11"/>
    <p:sldId id="274" r:id="rId12"/>
    <p:sldId id="275" r:id="rId13"/>
    <p:sldId id="268" r:id="rId14"/>
    <p:sldId id="271" r:id="rId15"/>
    <p:sldId id="264" r:id="rId16"/>
    <p:sldId id="276" r:id="rId17"/>
    <p:sldId id="267" r:id="rId18"/>
    <p:sldId id="272" r:id="rId19"/>
    <p:sldId id="277" r:id="rId20"/>
    <p:sldId id="27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845B978-E268-452B-A118-AC84A9A2A70E}">
          <p14:sldIdLst>
            <p14:sldId id="256"/>
            <p14:sldId id="257"/>
            <p14:sldId id="273"/>
            <p14:sldId id="258"/>
            <p14:sldId id="269"/>
            <p14:sldId id="259"/>
            <p14:sldId id="260"/>
            <p14:sldId id="270"/>
            <p14:sldId id="265"/>
            <p14:sldId id="266"/>
            <p14:sldId id="274"/>
            <p14:sldId id="275"/>
            <p14:sldId id="268"/>
            <p14:sldId id="271"/>
            <p14:sldId id="264"/>
            <p14:sldId id="276"/>
            <p14:sldId id="267"/>
            <p14:sldId id="272"/>
            <p14:sldId id="277"/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387C"/>
    <a:srgbClr val="FF6600"/>
    <a:srgbClr val="000000"/>
    <a:srgbClr val="FF9900"/>
    <a:srgbClr val="104282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46" autoAdjust="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8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09" y="0"/>
            <a:ext cx="86106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679376">
            <a:off x="6558035" y="842740"/>
            <a:ext cx="195788" cy="173519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 rot="20145036">
            <a:off x="3029151" y="946737"/>
            <a:ext cx="195788" cy="1735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 rot="17587485">
            <a:off x="1880015" y="2106107"/>
            <a:ext cx="195415" cy="1738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 rot="16790152">
            <a:off x="1777644" y="2465749"/>
            <a:ext cx="195415" cy="1738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 rot="15503068">
            <a:off x="1775159" y="4185963"/>
            <a:ext cx="195415" cy="173850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 rot="14700564">
            <a:off x="1881607" y="4558445"/>
            <a:ext cx="195415" cy="173850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 rot="17635722">
            <a:off x="8056886" y="4559159"/>
            <a:ext cx="195415" cy="17385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 rot="16741034">
            <a:off x="8176045" y="4205715"/>
            <a:ext cx="195415" cy="1738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 rot="15403480">
            <a:off x="8176045" y="2466744"/>
            <a:ext cx="195415" cy="1738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 rot="14671839">
            <a:off x="8068962" y="2106107"/>
            <a:ext cx="195415" cy="1738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 flipH="1">
            <a:off x="2165564" y="2293673"/>
            <a:ext cx="588061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BHN (10</a:t>
            </a:r>
            <a:r>
              <a:rPr lang="en-GB" b="1" dirty="0" smtClean="0"/>
              <a:t>) &amp; BHW (8) </a:t>
            </a:r>
            <a:r>
              <a:rPr lang="en-GB" b="1" dirty="0" smtClean="0"/>
              <a:t>– Refurbishment to be planned LS2 and beyond? Priority according to 2017 measurement campaign. </a:t>
            </a:r>
            <a:endParaRPr lang="en-GB" b="1" dirty="0"/>
          </a:p>
        </p:txBody>
      </p:sp>
      <p:sp>
        <p:nvSpPr>
          <p:cNvPr id="20" name="Rectangle 19"/>
          <p:cNvSpPr/>
          <p:nvPr/>
        </p:nvSpPr>
        <p:spPr>
          <a:xfrm rot="16790152">
            <a:off x="2841394" y="3146946"/>
            <a:ext cx="195415" cy="1738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 rot="17635722">
            <a:off x="2841394" y="3521643"/>
            <a:ext cx="195415" cy="17385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 rot="15503068">
            <a:off x="2855698" y="3919728"/>
            <a:ext cx="195415" cy="173850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 rot="14671839">
            <a:off x="2845169" y="4327630"/>
            <a:ext cx="195415" cy="1738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 flipH="1">
            <a:off x="3110940" y="3119608"/>
            <a:ext cx="34187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Coil Movement &gt; 1 mm		HIGH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 flipH="1">
            <a:off x="3110940" y="3479943"/>
            <a:ext cx="34187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Coil Movement  0.5 - 1 mm	    |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 flipH="1">
            <a:off x="3110940" y="3840278"/>
            <a:ext cx="34187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Coil Movement 0.25 – 0.5 mm	    |</a:t>
            </a:r>
            <a:endParaRPr lang="en-GB" sz="1400" dirty="0"/>
          </a:p>
        </p:txBody>
      </p:sp>
      <p:sp>
        <p:nvSpPr>
          <p:cNvPr id="27" name="TextBox 26"/>
          <p:cNvSpPr txBox="1"/>
          <p:nvPr/>
        </p:nvSpPr>
        <p:spPr>
          <a:xfrm flipH="1">
            <a:off x="3110940" y="4200614"/>
            <a:ext cx="34187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Coil Movement &lt;0.25 mm	LOW</a:t>
            </a:r>
            <a:endParaRPr lang="en-GB" sz="1400" dirty="0"/>
          </a:p>
        </p:txBody>
      </p:sp>
      <p:sp>
        <p:nvSpPr>
          <p:cNvPr id="28" name="Rectangle 27"/>
          <p:cNvSpPr/>
          <p:nvPr/>
        </p:nvSpPr>
        <p:spPr>
          <a:xfrm rot="16200000">
            <a:off x="4904128" y="1736942"/>
            <a:ext cx="343100" cy="516887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38000">
                <a:srgbClr val="FFCC00"/>
              </a:gs>
              <a:gs pos="64000">
                <a:srgbClr val="ED7D31"/>
              </a:gs>
              <a:gs pos="100000">
                <a:srgbClr val="FF0000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/>
          <p:cNvSpPr/>
          <p:nvPr/>
        </p:nvSpPr>
        <p:spPr>
          <a:xfrm rot="12938987">
            <a:off x="7467147" y="1248521"/>
            <a:ext cx="195415" cy="233702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 rot="14009639">
            <a:off x="7723820" y="1522338"/>
            <a:ext cx="195415" cy="23370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 rot="19195258">
            <a:off x="7454239" y="5336841"/>
            <a:ext cx="195415" cy="233702"/>
          </a:xfrm>
          <a:prstGeom prst="rect">
            <a:avLst/>
          </a:prstGeom>
          <a:solidFill>
            <a:srgbClr val="FFC0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 rot="18366838">
            <a:off x="7731906" y="5075665"/>
            <a:ext cx="195415" cy="23370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 rot="8478480">
            <a:off x="2487639" y="1238428"/>
            <a:ext cx="195415" cy="23370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 rot="7545684">
            <a:off x="2222156" y="1511228"/>
            <a:ext cx="195415" cy="23370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 rot="2272204">
            <a:off x="2474731" y="5342790"/>
            <a:ext cx="195415" cy="233702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 rot="13815304">
            <a:off x="2215891" y="5053637"/>
            <a:ext cx="195415" cy="233702"/>
          </a:xfrm>
          <a:prstGeom prst="rect">
            <a:avLst/>
          </a:prstGeom>
          <a:solidFill>
            <a:srgbClr val="FFC0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642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dirty="0" smtClean="0"/>
              <a:t>Renovation of the main quadrupole magnets: </a:t>
            </a:r>
            <a:br>
              <a:rPr lang="en-GB" sz="3200" dirty="0" smtClean="0"/>
            </a:br>
            <a:r>
              <a:rPr lang="en-GB" sz="3200" dirty="0" smtClean="0"/>
              <a:t>QW (28) &amp; </a:t>
            </a:r>
            <a:r>
              <a:rPr lang="en-GB" sz="3200" dirty="0"/>
              <a:t>QN </a:t>
            </a:r>
            <a:r>
              <a:rPr lang="en-GB" sz="3200" dirty="0" smtClean="0"/>
              <a:t>(28)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Date Placeholder 2"/>
          <p:cNvSpPr txBox="1">
            <a:spLocks/>
          </p:cNvSpPr>
          <p:nvPr/>
        </p:nvSpPr>
        <p:spPr>
          <a:xfrm>
            <a:off x="3121735" y="63520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December 2017</a:t>
            </a:r>
            <a:endParaRPr lang="en-US" dirty="0"/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5335156" y="634602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Antony Newborough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603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Main QW Magnets</a:t>
            </a:r>
            <a:endParaRPr lang="en-GB" dirty="0"/>
          </a:p>
        </p:txBody>
      </p:sp>
      <p:pic>
        <p:nvPicPr>
          <p:cNvPr id="70" name="Picture 69" descr="C:\Users\anewboro\Pictures\work_AD_261010_QFW22_Leak\IMG_229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4712" y="1109570"/>
            <a:ext cx="3129342" cy="2299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929539" y="4548313"/>
            <a:ext cx="56646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Problems have been seen in the past and an in-situ repair campaign has already been completed. Regular checks are made to ensure the shimming is stable and that the coils are not moving.</a:t>
            </a:r>
            <a:endParaRPr lang="en-GB" dirty="0"/>
          </a:p>
          <a:p>
            <a:endParaRPr lang="en-GB" dirty="0"/>
          </a:p>
        </p:txBody>
      </p:sp>
      <p:pic>
        <p:nvPicPr>
          <p:cNvPr id="12" name="Picture 11" descr="C:\Users\anewboro\Pictures\work_AD_261010_QFW22_Leak\IMAG0358.jp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93729" y="1109570"/>
            <a:ext cx="5113106" cy="3117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December 2017</a:t>
            </a:r>
            <a:endParaRPr lang="en-US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Antony Newborough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123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449" y="1087293"/>
            <a:ext cx="2506699" cy="17661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600" y="1301271"/>
            <a:ext cx="3125161" cy="17579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3600" y="3407584"/>
            <a:ext cx="3117665" cy="18722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800" y="1082650"/>
            <a:ext cx="3129342" cy="17576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7800" y="2847805"/>
            <a:ext cx="5166348" cy="369332"/>
          </a:xfrm>
          <a:prstGeom prst="rect">
            <a:avLst/>
          </a:prstGeom>
          <a:solidFill>
            <a:schemeClr val="bg1"/>
          </a:solidFill>
          <a:ln>
            <a:solidFill>
              <a:srgbClr val="0B387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QDS01, shims degraded and on the move!</a:t>
            </a:r>
            <a:endParaRPr lang="en-GB" dirty="0"/>
          </a:p>
        </p:txBody>
      </p:sp>
      <p:sp>
        <p:nvSpPr>
          <p:cNvPr id="69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Main QN Magnets - Why?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800" y="3224653"/>
            <a:ext cx="4897234" cy="3004361"/>
          </a:xfrm>
          <a:prstGeom prst="rect">
            <a:avLst/>
          </a:prstGeom>
        </p:spPr>
      </p:pic>
      <p:sp>
        <p:nvSpPr>
          <p:cNvPr id="76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December 2017</a:t>
            </a:r>
            <a:endParaRPr lang="en-US" dirty="0"/>
          </a:p>
        </p:txBody>
      </p:sp>
      <p:sp>
        <p:nvSpPr>
          <p:cNvPr id="7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Antony Newborough</a:t>
            </a:r>
            <a:endParaRPr lang="en-US" dirty="0"/>
          </a:p>
        </p:txBody>
      </p:sp>
      <p:cxnSp>
        <p:nvCxnSpPr>
          <p:cNvPr id="78" name="Straight Arrow Connector 77"/>
          <p:cNvCxnSpPr/>
          <p:nvPr/>
        </p:nvCxnSpPr>
        <p:spPr>
          <a:xfrm rot="17996262" flipH="1">
            <a:off x="4275181" y="3973799"/>
            <a:ext cx="645887" cy="94215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 rot="20290845">
            <a:off x="3195495" y="3799900"/>
            <a:ext cx="203839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Refurbishment YETS 17/18 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5778976" y="5275057"/>
            <a:ext cx="33650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Laser measurement campaign </a:t>
            </a:r>
          </a:p>
          <a:p>
            <a:r>
              <a:rPr lang="en-GB" dirty="0" smtClean="0"/>
              <a:t>Performed in 2017 as per the </a:t>
            </a:r>
          </a:p>
          <a:p>
            <a:r>
              <a:rPr lang="en-GB" dirty="0" smtClean="0"/>
              <a:t>Bending magnets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715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How?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95" y="1140495"/>
            <a:ext cx="2056371" cy="36557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050" y="1140495"/>
            <a:ext cx="3437332" cy="19334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06050" y="3129595"/>
            <a:ext cx="37282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Max 2 </a:t>
            </a:r>
            <a:r>
              <a:rPr lang="en-GB" dirty="0"/>
              <a:t>magnets in the workshop </a:t>
            </a:r>
            <a:endParaRPr lang="en-GB" dirty="0" smtClean="0"/>
          </a:p>
          <a:p>
            <a:r>
              <a:rPr lang="en-GB" dirty="0" smtClean="0"/>
              <a:t>at </a:t>
            </a:r>
            <a:r>
              <a:rPr lang="en-GB" dirty="0"/>
              <a:t>a </a:t>
            </a:r>
            <a:r>
              <a:rPr lang="en-GB" dirty="0" smtClean="0"/>
              <a:t>time, 3 - 4 weeks per magnet: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Pinning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Opening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Cleaning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Assembly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Brazing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Testing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1915" y="1140495"/>
            <a:ext cx="2056370" cy="3655770"/>
          </a:xfrm>
          <a:prstGeom prst="rect">
            <a:avLst/>
          </a:prstGeom>
        </p:spPr>
      </p:pic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December 2017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Antony Newborough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67561" y="4860020"/>
            <a:ext cx="47353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Dedicated closing tool needs to be developed during 2018 to ease the assembly </a:t>
            </a:r>
            <a:r>
              <a:rPr lang="en-GB" dirty="0" smtClean="0"/>
              <a:t>process, </a:t>
            </a:r>
            <a:r>
              <a:rPr lang="en-GB" dirty="0"/>
              <a:t>Design + Fabrication  ~ 40 </a:t>
            </a:r>
            <a:r>
              <a:rPr lang="en-GB" dirty="0" err="1"/>
              <a:t>kCHF</a:t>
            </a:r>
            <a:r>
              <a:rPr lang="en-GB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03945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0"/>
            <a:ext cx="8610600" cy="6858000"/>
          </a:xfrm>
          <a:prstGeom prst="rect">
            <a:avLst/>
          </a:prstGeom>
        </p:spPr>
      </p:pic>
      <p:sp>
        <p:nvSpPr>
          <p:cNvPr id="32" name="Octagon 31"/>
          <p:cNvSpPr/>
          <p:nvPr/>
        </p:nvSpPr>
        <p:spPr>
          <a:xfrm>
            <a:off x="4292906" y="825208"/>
            <a:ext cx="133350" cy="130175"/>
          </a:xfrm>
          <a:prstGeom prst="octagon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ctagon 32"/>
          <p:cNvSpPr/>
          <p:nvPr/>
        </p:nvSpPr>
        <p:spPr>
          <a:xfrm>
            <a:off x="3599811" y="5867107"/>
            <a:ext cx="133350" cy="130175"/>
          </a:xfrm>
          <a:prstGeom prst="octagon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ctagon 33"/>
          <p:cNvSpPr/>
          <p:nvPr/>
        </p:nvSpPr>
        <p:spPr>
          <a:xfrm>
            <a:off x="1776626" y="4017880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ctagon 34"/>
          <p:cNvSpPr/>
          <p:nvPr/>
        </p:nvSpPr>
        <p:spPr>
          <a:xfrm>
            <a:off x="1776626" y="368273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ctagon 35"/>
          <p:cNvSpPr/>
          <p:nvPr/>
        </p:nvSpPr>
        <p:spPr>
          <a:xfrm>
            <a:off x="1776626" y="3351335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ctagon 36"/>
          <p:cNvSpPr/>
          <p:nvPr/>
        </p:nvSpPr>
        <p:spPr>
          <a:xfrm>
            <a:off x="1776626" y="3016192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ctagon 37"/>
          <p:cNvSpPr/>
          <p:nvPr/>
        </p:nvSpPr>
        <p:spPr>
          <a:xfrm>
            <a:off x="1776626" y="268599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ctagon 38"/>
          <p:cNvSpPr/>
          <p:nvPr/>
        </p:nvSpPr>
        <p:spPr>
          <a:xfrm>
            <a:off x="3948326" y="586710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ctagon 39"/>
          <p:cNvSpPr/>
          <p:nvPr/>
        </p:nvSpPr>
        <p:spPr>
          <a:xfrm>
            <a:off x="4394506" y="586710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ctagon 40"/>
          <p:cNvSpPr/>
          <p:nvPr/>
        </p:nvSpPr>
        <p:spPr>
          <a:xfrm>
            <a:off x="4527856" y="586710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ctagon 41"/>
          <p:cNvSpPr/>
          <p:nvPr/>
        </p:nvSpPr>
        <p:spPr>
          <a:xfrm>
            <a:off x="4654856" y="5867106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ctagon 42"/>
          <p:cNvSpPr/>
          <p:nvPr/>
        </p:nvSpPr>
        <p:spPr>
          <a:xfrm>
            <a:off x="5601951" y="5867105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ctagon 43"/>
          <p:cNvSpPr/>
          <p:nvPr/>
        </p:nvSpPr>
        <p:spPr>
          <a:xfrm>
            <a:off x="5332723" y="5867106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ctagon 44"/>
          <p:cNvSpPr/>
          <p:nvPr/>
        </p:nvSpPr>
        <p:spPr>
          <a:xfrm>
            <a:off x="5468601" y="5867105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ctagon 45"/>
          <p:cNvSpPr/>
          <p:nvPr/>
        </p:nvSpPr>
        <p:spPr>
          <a:xfrm>
            <a:off x="6048131" y="5867104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ctagon 46"/>
          <p:cNvSpPr/>
          <p:nvPr/>
        </p:nvSpPr>
        <p:spPr>
          <a:xfrm>
            <a:off x="6409346" y="5867104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ctagon 47"/>
          <p:cNvSpPr/>
          <p:nvPr/>
        </p:nvSpPr>
        <p:spPr>
          <a:xfrm>
            <a:off x="8238391" y="4017880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ctagon 48"/>
          <p:cNvSpPr/>
          <p:nvPr/>
        </p:nvSpPr>
        <p:spPr>
          <a:xfrm>
            <a:off x="8235216" y="368273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ctagon 49"/>
          <p:cNvSpPr/>
          <p:nvPr/>
        </p:nvSpPr>
        <p:spPr>
          <a:xfrm>
            <a:off x="8241566" y="3344992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ctagon 50"/>
          <p:cNvSpPr/>
          <p:nvPr/>
        </p:nvSpPr>
        <p:spPr>
          <a:xfrm>
            <a:off x="6049810" y="837558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ctagon 51"/>
          <p:cNvSpPr/>
          <p:nvPr/>
        </p:nvSpPr>
        <p:spPr>
          <a:xfrm>
            <a:off x="8235216" y="3009442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ctagon 52"/>
          <p:cNvSpPr/>
          <p:nvPr/>
        </p:nvSpPr>
        <p:spPr>
          <a:xfrm>
            <a:off x="8241566" y="2677964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ctagon 53"/>
          <p:cNvSpPr/>
          <p:nvPr/>
        </p:nvSpPr>
        <p:spPr>
          <a:xfrm>
            <a:off x="6396344" y="837558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ctagon 54"/>
          <p:cNvSpPr/>
          <p:nvPr/>
        </p:nvSpPr>
        <p:spPr>
          <a:xfrm>
            <a:off x="5720379" y="828134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ctagon 55"/>
          <p:cNvSpPr/>
          <p:nvPr/>
        </p:nvSpPr>
        <p:spPr>
          <a:xfrm>
            <a:off x="4999443" y="825752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ctagon 56"/>
          <p:cNvSpPr/>
          <p:nvPr/>
        </p:nvSpPr>
        <p:spPr>
          <a:xfrm>
            <a:off x="5344030" y="829809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Isosceles Triangle 57"/>
          <p:cNvSpPr/>
          <p:nvPr/>
        </p:nvSpPr>
        <p:spPr>
          <a:xfrm>
            <a:off x="3608190" y="810705"/>
            <a:ext cx="164229" cy="157028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/>
          <p:cNvSpPr txBox="1"/>
          <p:nvPr/>
        </p:nvSpPr>
        <p:spPr>
          <a:xfrm flipH="1">
            <a:off x="2687304" y="2758320"/>
            <a:ext cx="412284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NARROW QUAD - Refurbishment completed</a:t>
            </a:r>
            <a:endParaRPr lang="en-GB" sz="1400" dirty="0"/>
          </a:p>
        </p:txBody>
      </p:sp>
      <p:sp>
        <p:nvSpPr>
          <p:cNvPr id="60" name="TextBox 59"/>
          <p:cNvSpPr txBox="1"/>
          <p:nvPr/>
        </p:nvSpPr>
        <p:spPr>
          <a:xfrm flipH="1">
            <a:off x="2687304" y="3169891"/>
            <a:ext cx="478852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NARROW QUAD – Refurbishment Pending (YETS17/18</a:t>
            </a:r>
            <a:r>
              <a:rPr lang="en-GB" sz="1400" dirty="0" smtClean="0"/>
              <a:t>) (HIGHEST PRIORITY) </a:t>
            </a:r>
            <a:endParaRPr lang="en-GB" sz="1400" dirty="0"/>
          </a:p>
        </p:txBody>
      </p:sp>
      <p:sp>
        <p:nvSpPr>
          <p:cNvPr id="61" name="TextBox 60"/>
          <p:cNvSpPr txBox="1"/>
          <p:nvPr/>
        </p:nvSpPr>
        <p:spPr>
          <a:xfrm flipH="1">
            <a:off x="2687306" y="3770794"/>
            <a:ext cx="457435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NARROW QUAD – Refurbishment to be </a:t>
            </a:r>
            <a:r>
              <a:rPr lang="en-GB" sz="1400" dirty="0" smtClean="0"/>
              <a:t>planned (NO PRIORITY) </a:t>
            </a:r>
            <a:endParaRPr lang="en-GB" sz="1400" dirty="0"/>
          </a:p>
        </p:txBody>
      </p:sp>
      <p:sp>
        <p:nvSpPr>
          <p:cNvPr id="62" name="TextBox 61"/>
          <p:cNvSpPr txBox="1"/>
          <p:nvPr/>
        </p:nvSpPr>
        <p:spPr>
          <a:xfrm flipH="1">
            <a:off x="2220713" y="2161513"/>
            <a:ext cx="56641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NARROW QUAD - Refurbishment </a:t>
            </a:r>
            <a:r>
              <a:rPr lang="en-GB" b="1" dirty="0" smtClean="0"/>
              <a:t>progress</a:t>
            </a:r>
            <a:endParaRPr lang="en-GB" b="1" dirty="0"/>
          </a:p>
        </p:txBody>
      </p:sp>
      <p:sp>
        <p:nvSpPr>
          <p:cNvPr id="63" name="Octagon 62"/>
          <p:cNvSpPr/>
          <p:nvPr/>
        </p:nvSpPr>
        <p:spPr>
          <a:xfrm>
            <a:off x="2430746" y="3843670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ctagon 63"/>
          <p:cNvSpPr/>
          <p:nvPr/>
        </p:nvSpPr>
        <p:spPr>
          <a:xfrm>
            <a:off x="2430746" y="3258691"/>
            <a:ext cx="133350" cy="130175"/>
          </a:xfrm>
          <a:prstGeom prst="octagon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ctagon 64"/>
          <p:cNvSpPr/>
          <p:nvPr/>
        </p:nvSpPr>
        <p:spPr>
          <a:xfrm>
            <a:off x="2430746" y="2847120"/>
            <a:ext cx="133350" cy="130175"/>
          </a:xfrm>
          <a:prstGeom prst="octagon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Isosceles Triangle 65"/>
          <p:cNvSpPr/>
          <p:nvPr/>
        </p:nvSpPr>
        <p:spPr>
          <a:xfrm>
            <a:off x="2415306" y="4387109"/>
            <a:ext cx="164229" cy="157028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/>
          <p:cNvSpPr txBox="1"/>
          <p:nvPr/>
        </p:nvSpPr>
        <p:spPr>
          <a:xfrm flipH="1">
            <a:off x="2694924" y="4288954"/>
            <a:ext cx="499208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NARROW QUAD (SPECIAL) – Refurbishment to be planned </a:t>
            </a:r>
            <a:endParaRPr lang="en-GB" sz="1400" dirty="0"/>
          </a:p>
        </p:txBody>
      </p:sp>
      <p:sp>
        <p:nvSpPr>
          <p:cNvPr id="79" name="Octagon 78"/>
          <p:cNvSpPr/>
          <p:nvPr/>
        </p:nvSpPr>
        <p:spPr>
          <a:xfrm>
            <a:off x="4666501" y="824131"/>
            <a:ext cx="133350" cy="130175"/>
          </a:xfrm>
          <a:prstGeom prst="octagon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302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dirty="0" smtClean="0"/>
              <a:t>So, what to do?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Date Placeholder 2"/>
          <p:cNvSpPr txBox="1">
            <a:spLocks/>
          </p:cNvSpPr>
          <p:nvPr/>
        </p:nvSpPr>
        <p:spPr>
          <a:xfrm>
            <a:off x="3121735" y="63520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December 2017</a:t>
            </a:r>
            <a:endParaRPr lang="en-US" dirty="0"/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5335156" y="634602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Antony Newborough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8093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33709" y="0"/>
            <a:ext cx="8610600" cy="6858000"/>
            <a:chOff x="1638301" y="0"/>
            <a:chExt cx="8610600" cy="6858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38301" y="0"/>
              <a:ext cx="8610600" cy="685800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 rot="679376">
              <a:off x="7662627" y="842740"/>
              <a:ext cx="195788" cy="173519"/>
            </a:xfrm>
            <a:prstGeom prst="rect">
              <a:avLst/>
            </a:prstGeom>
            <a:solidFill>
              <a:srgbClr val="FFCC00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 rot="20145036">
              <a:off x="4133743" y="946737"/>
              <a:ext cx="195788" cy="1735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 rot="17587485">
              <a:off x="2984607" y="2106107"/>
              <a:ext cx="195415" cy="17385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 rot="16790152">
              <a:off x="2882236" y="2465749"/>
              <a:ext cx="195415" cy="17385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 rot="15503068">
              <a:off x="2879751" y="4185963"/>
              <a:ext cx="195415" cy="173850"/>
            </a:xfrm>
            <a:prstGeom prst="rect">
              <a:avLst/>
            </a:prstGeom>
            <a:solidFill>
              <a:srgbClr val="FFCC00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 rot="14700564">
              <a:off x="2986199" y="4558445"/>
              <a:ext cx="195415" cy="173850"/>
            </a:xfrm>
            <a:prstGeom prst="rect">
              <a:avLst/>
            </a:prstGeom>
            <a:solidFill>
              <a:srgbClr val="FFCC00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 rot="17635722">
              <a:off x="9161478" y="4559159"/>
              <a:ext cx="195415" cy="173850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 rot="16741034">
              <a:off x="9280637" y="4205715"/>
              <a:ext cx="195415" cy="17385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 rot="15403480">
              <a:off x="9280637" y="2466744"/>
              <a:ext cx="195415" cy="17385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 rot="14671839">
              <a:off x="9173554" y="2106107"/>
              <a:ext cx="195415" cy="17385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 rot="16200000">
              <a:off x="6004148" y="1811121"/>
              <a:ext cx="343100" cy="516887"/>
            </a:xfrm>
            <a:prstGeom prst="rect">
              <a:avLst/>
            </a:prstGeom>
            <a:gradFill flip="none" rotWithShape="1">
              <a:gsLst>
                <a:gs pos="0">
                  <a:srgbClr val="92D050"/>
                </a:gs>
                <a:gs pos="38000">
                  <a:srgbClr val="FFCC00"/>
                </a:gs>
                <a:gs pos="64000">
                  <a:schemeClr val="accent2"/>
                </a:gs>
                <a:gs pos="100000">
                  <a:srgbClr val="FF0000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2" name="Octagon 41"/>
          <p:cNvSpPr/>
          <p:nvPr/>
        </p:nvSpPr>
        <p:spPr>
          <a:xfrm>
            <a:off x="1776626" y="4017880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ctagon 42"/>
          <p:cNvSpPr/>
          <p:nvPr/>
        </p:nvSpPr>
        <p:spPr>
          <a:xfrm>
            <a:off x="1776626" y="368273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ctagon 43"/>
          <p:cNvSpPr/>
          <p:nvPr/>
        </p:nvSpPr>
        <p:spPr>
          <a:xfrm>
            <a:off x="1776626" y="3351335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ctagon 44"/>
          <p:cNvSpPr/>
          <p:nvPr/>
        </p:nvSpPr>
        <p:spPr>
          <a:xfrm>
            <a:off x="1776626" y="3016192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ctagon 45"/>
          <p:cNvSpPr/>
          <p:nvPr/>
        </p:nvSpPr>
        <p:spPr>
          <a:xfrm>
            <a:off x="1776626" y="268599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ctagon 46"/>
          <p:cNvSpPr/>
          <p:nvPr/>
        </p:nvSpPr>
        <p:spPr>
          <a:xfrm>
            <a:off x="3948326" y="586710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ctagon 47"/>
          <p:cNvSpPr/>
          <p:nvPr/>
        </p:nvSpPr>
        <p:spPr>
          <a:xfrm>
            <a:off x="4394506" y="586710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ctagon 48"/>
          <p:cNvSpPr/>
          <p:nvPr/>
        </p:nvSpPr>
        <p:spPr>
          <a:xfrm>
            <a:off x="4527856" y="586710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ctagon 49"/>
          <p:cNvSpPr/>
          <p:nvPr/>
        </p:nvSpPr>
        <p:spPr>
          <a:xfrm>
            <a:off x="4654856" y="5867106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ctagon 50"/>
          <p:cNvSpPr/>
          <p:nvPr/>
        </p:nvSpPr>
        <p:spPr>
          <a:xfrm>
            <a:off x="5601951" y="5867105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ctagon 51"/>
          <p:cNvSpPr/>
          <p:nvPr/>
        </p:nvSpPr>
        <p:spPr>
          <a:xfrm>
            <a:off x="5332723" y="5867106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ctagon 52"/>
          <p:cNvSpPr/>
          <p:nvPr/>
        </p:nvSpPr>
        <p:spPr>
          <a:xfrm>
            <a:off x="5468601" y="5867105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ctagon 53"/>
          <p:cNvSpPr/>
          <p:nvPr/>
        </p:nvSpPr>
        <p:spPr>
          <a:xfrm>
            <a:off x="6048131" y="5867104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ctagon 54"/>
          <p:cNvSpPr/>
          <p:nvPr/>
        </p:nvSpPr>
        <p:spPr>
          <a:xfrm>
            <a:off x="6409346" y="5867104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ctagon 55"/>
          <p:cNvSpPr/>
          <p:nvPr/>
        </p:nvSpPr>
        <p:spPr>
          <a:xfrm>
            <a:off x="8238391" y="4017880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ctagon 56"/>
          <p:cNvSpPr/>
          <p:nvPr/>
        </p:nvSpPr>
        <p:spPr>
          <a:xfrm>
            <a:off x="8242965" y="368273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ctagon 57"/>
          <p:cNvSpPr/>
          <p:nvPr/>
        </p:nvSpPr>
        <p:spPr>
          <a:xfrm>
            <a:off x="8241566" y="3344992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ctagon 58"/>
          <p:cNvSpPr/>
          <p:nvPr/>
        </p:nvSpPr>
        <p:spPr>
          <a:xfrm>
            <a:off x="6049810" y="837558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ctagon 59"/>
          <p:cNvSpPr/>
          <p:nvPr/>
        </p:nvSpPr>
        <p:spPr>
          <a:xfrm>
            <a:off x="8242965" y="3009442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ctagon 60"/>
          <p:cNvSpPr/>
          <p:nvPr/>
        </p:nvSpPr>
        <p:spPr>
          <a:xfrm>
            <a:off x="8241566" y="2677964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ctagon 61"/>
          <p:cNvSpPr/>
          <p:nvPr/>
        </p:nvSpPr>
        <p:spPr>
          <a:xfrm>
            <a:off x="6396344" y="837558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ctagon 62"/>
          <p:cNvSpPr/>
          <p:nvPr/>
        </p:nvSpPr>
        <p:spPr>
          <a:xfrm>
            <a:off x="5720379" y="828134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ctagon 63"/>
          <p:cNvSpPr/>
          <p:nvPr/>
        </p:nvSpPr>
        <p:spPr>
          <a:xfrm>
            <a:off x="4999443" y="825752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ctagon 64"/>
          <p:cNvSpPr/>
          <p:nvPr/>
        </p:nvSpPr>
        <p:spPr>
          <a:xfrm>
            <a:off x="5344030" y="829809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Isosceles Triangle 65"/>
          <p:cNvSpPr/>
          <p:nvPr/>
        </p:nvSpPr>
        <p:spPr>
          <a:xfrm>
            <a:off x="3608190" y="810705"/>
            <a:ext cx="164229" cy="157028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 rot="12938987">
            <a:off x="7467147" y="1248521"/>
            <a:ext cx="195415" cy="233702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 rot="14009639">
            <a:off x="7723820" y="1522338"/>
            <a:ext cx="195415" cy="23370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 rot="19195258">
            <a:off x="7454239" y="5336841"/>
            <a:ext cx="195415" cy="233702"/>
          </a:xfrm>
          <a:prstGeom prst="rect">
            <a:avLst/>
          </a:prstGeom>
          <a:solidFill>
            <a:srgbClr val="FFC0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 rot="18366838">
            <a:off x="7731906" y="5075665"/>
            <a:ext cx="195415" cy="23370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 rot="8478480">
            <a:off x="2487639" y="1238428"/>
            <a:ext cx="195415" cy="23370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 rot="7545684">
            <a:off x="2222156" y="1511228"/>
            <a:ext cx="195415" cy="23370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 rot="2272204">
            <a:off x="2474731" y="5342790"/>
            <a:ext cx="195415" cy="233702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 rot="13815304">
            <a:off x="2215891" y="5053637"/>
            <a:ext cx="195415" cy="233702"/>
          </a:xfrm>
          <a:prstGeom prst="rect">
            <a:avLst/>
          </a:prstGeom>
          <a:solidFill>
            <a:srgbClr val="FFC0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/>
          <p:cNvSpPr/>
          <p:nvPr/>
        </p:nvSpPr>
        <p:spPr>
          <a:xfrm rot="679376">
            <a:off x="6564133" y="834204"/>
            <a:ext cx="195788" cy="173519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 rot="20145036">
            <a:off x="3035249" y="938201"/>
            <a:ext cx="195788" cy="1735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 rot="17587485">
            <a:off x="1886113" y="2097571"/>
            <a:ext cx="195415" cy="1738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/>
          <p:cNvSpPr/>
          <p:nvPr/>
        </p:nvSpPr>
        <p:spPr>
          <a:xfrm rot="16790152">
            <a:off x="1783742" y="2457213"/>
            <a:ext cx="195415" cy="1738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/>
          <p:cNvSpPr/>
          <p:nvPr/>
        </p:nvSpPr>
        <p:spPr>
          <a:xfrm rot="15503068">
            <a:off x="1781257" y="4177427"/>
            <a:ext cx="195415" cy="173850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/>
          <p:cNvSpPr/>
          <p:nvPr/>
        </p:nvSpPr>
        <p:spPr>
          <a:xfrm rot="14700564">
            <a:off x="1887705" y="4549909"/>
            <a:ext cx="195415" cy="173850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 rot="17635722">
            <a:off x="8062984" y="4550623"/>
            <a:ext cx="195415" cy="17385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 rot="16741034">
            <a:off x="8182143" y="4197179"/>
            <a:ext cx="195415" cy="1738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/>
          <p:cNvSpPr/>
          <p:nvPr/>
        </p:nvSpPr>
        <p:spPr>
          <a:xfrm rot="15403480">
            <a:off x="8182143" y="2458208"/>
            <a:ext cx="195415" cy="1738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/>
          <p:cNvSpPr/>
          <p:nvPr/>
        </p:nvSpPr>
        <p:spPr>
          <a:xfrm rot="14671839">
            <a:off x="8075060" y="2097571"/>
            <a:ext cx="195415" cy="1738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 flipH="1">
            <a:off x="2990315" y="1526566"/>
            <a:ext cx="422414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Altogether, which BHN, BHW &amp; QN Magnets in LS2 if we decide to ‘mix and match’?</a:t>
            </a:r>
            <a:endParaRPr lang="en-GB" b="1" dirty="0"/>
          </a:p>
        </p:txBody>
      </p:sp>
      <p:sp>
        <p:nvSpPr>
          <p:cNvPr id="219" name="5-Point Star 218"/>
          <p:cNvSpPr/>
          <p:nvPr/>
        </p:nvSpPr>
        <p:spPr>
          <a:xfrm>
            <a:off x="2990315" y="891345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0" name="5-Point Star 219"/>
          <p:cNvSpPr/>
          <p:nvPr/>
        </p:nvSpPr>
        <p:spPr>
          <a:xfrm>
            <a:off x="1739836" y="2391627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" name="5-Point Star 220"/>
          <p:cNvSpPr/>
          <p:nvPr/>
        </p:nvSpPr>
        <p:spPr>
          <a:xfrm>
            <a:off x="2423267" y="5322202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" name="5-Point Star 221"/>
          <p:cNvSpPr/>
          <p:nvPr/>
        </p:nvSpPr>
        <p:spPr>
          <a:xfrm>
            <a:off x="8015874" y="4500944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3" name="5-Point Star 222"/>
          <p:cNvSpPr/>
          <p:nvPr/>
        </p:nvSpPr>
        <p:spPr>
          <a:xfrm>
            <a:off x="6515036" y="778906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" name="5-Point Star 223"/>
          <p:cNvSpPr/>
          <p:nvPr/>
        </p:nvSpPr>
        <p:spPr>
          <a:xfrm>
            <a:off x="7430877" y="1204869"/>
            <a:ext cx="281786" cy="242738"/>
          </a:xfrm>
          <a:prstGeom prst="star5">
            <a:avLst>
              <a:gd name="adj" fmla="val 16210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5" name="5-Point Star 224"/>
          <p:cNvSpPr/>
          <p:nvPr/>
        </p:nvSpPr>
        <p:spPr>
          <a:xfrm>
            <a:off x="7686002" y="5058636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6" name="5-Point Star 225"/>
          <p:cNvSpPr/>
          <p:nvPr/>
        </p:nvSpPr>
        <p:spPr>
          <a:xfrm>
            <a:off x="7404758" y="5332323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5-Point Star 226"/>
          <p:cNvSpPr/>
          <p:nvPr/>
        </p:nvSpPr>
        <p:spPr>
          <a:xfrm>
            <a:off x="1731973" y="4126254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5-Point Star 227"/>
          <p:cNvSpPr/>
          <p:nvPr/>
        </p:nvSpPr>
        <p:spPr>
          <a:xfrm>
            <a:off x="1835149" y="4483276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9" name="5-Point Star 228"/>
          <p:cNvSpPr/>
          <p:nvPr/>
        </p:nvSpPr>
        <p:spPr>
          <a:xfrm>
            <a:off x="2159084" y="5034415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1" name="TextBox 230"/>
          <p:cNvSpPr txBox="1"/>
          <p:nvPr/>
        </p:nvSpPr>
        <p:spPr>
          <a:xfrm>
            <a:off x="3180319" y="2668727"/>
            <a:ext cx="464003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Top 11 bending candidates according to measurement campaign,6 BHN &amp; 5 BHW</a:t>
            </a:r>
            <a:endParaRPr lang="en-GB" dirty="0"/>
          </a:p>
        </p:txBody>
      </p:sp>
      <p:sp>
        <p:nvSpPr>
          <p:cNvPr id="233" name="Rectangle 232"/>
          <p:cNvSpPr/>
          <p:nvPr/>
        </p:nvSpPr>
        <p:spPr>
          <a:xfrm>
            <a:off x="1650025" y="2656681"/>
            <a:ext cx="386551" cy="149588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4" name="Rectangle 233"/>
          <p:cNvSpPr/>
          <p:nvPr/>
        </p:nvSpPr>
        <p:spPr>
          <a:xfrm rot="5400000">
            <a:off x="5574778" y="65875"/>
            <a:ext cx="306104" cy="16297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5" name="Rectangle 234"/>
          <p:cNvSpPr/>
          <p:nvPr/>
        </p:nvSpPr>
        <p:spPr>
          <a:xfrm rot="5400000">
            <a:off x="2603103" y="3467868"/>
            <a:ext cx="306104" cy="5887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6" name="TextBox 235"/>
          <p:cNvSpPr txBox="1"/>
          <p:nvPr/>
        </p:nvSpPr>
        <p:spPr>
          <a:xfrm>
            <a:off x="3181492" y="3585884"/>
            <a:ext cx="46400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Proposed QN candidates</a:t>
            </a:r>
            <a:endParaRPr lang="en-GB" dirty="0"/>
          </a:p>
        </p:txBody>
      </p:sp>
      <p:sp>
        <p:nvSpPr>
          <p:cNvPr id="237" name="Rectangle 236"/>
          <p:cNvSpPr/>
          <p:nvPr/>
        </p:nvSpPr>
        <p:spPr>
          <a:xfrm rot="5400000">
            <a:off x="3534340" y="727982"/>
            <a:ext cx="306106" cy="3445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8" name="Rectangle 237"/>
          <p:cNvSpPr/>
          <p:nvPr/>
        </p:nvSpPr>
        <p:spPr>
          <a:xfrm rot="20145036">
            <a:off x="2660892" y="2942795"/>
            <a:ext cx="195788" cy="1735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2" name="5-Point Star 231"/>
          <p:cNvSpPr/>
          <p:nvPr/>
        </p:nvSpPr>
        <p:spPr>
          <a:xfrm>
            <a:off x="2616210" y="2896459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9" name="Octagon 238"/>
          <p:cNvSpPr/>
          <p:nvPr/>
        </p:nvSpPr>
        <p:spPr>
          <a:xfrm>
            <a:off x="2519691" y="3712711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0" name="Octagon 239"/>
          <p:cNvSpPr/>
          <p:nvPr/>
        </p:nvSpPr>
        <p:spPr>
          <a:xfrm>
            <a:off x="2864278" y="3716768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9023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33709" y="0"/>
            <a:ext cx="8610600" cy="6858000"/>
            <a:chOff x="1638301" y="0"/>
            <a:chExt cx="8610600" cy="6858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38301" y="0"/>
              <a:ext cx="8610600" cy="685800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 rot="679376">
              <a:off x="7662627" y="842740"/>
              <a:ext cx="195788" cy="173519"/>
            </a:xfrm>
            <a:prstGeom prst="rect">
              <a:avLst/>
            </a:prstGeom>
            <a:solidFill>
              <a:srgbClr val="FFCC00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 rot="20145036">
              <a:off x="4133743" y="946737"/>
              <a:ext cx="195788" cy="1735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 rot="17587485">
              <a:off x="2984607" y="2106107"/>
              <a:ext cx="195415" cy="17385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 rot="16790152">
              <a:off x="2882236" y="2465749"/>
              <a:ext cx="195415" cy="17385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 rot="15503068">
              <a:off x="2879751" y="4185963"/>
              <a:ext cx="195415" cy="173850"/>
            </a:xfrm>
            <a:prstGeom prst="rect">
              <a:avLst/>
            </a:prstGeom>
            <a:solidFill>
              <a:srgbClr val="FFCC00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 rot="14700564">
              <a:off x="2986199" y="4558445"/>
              <a:ext cx="195415" cy="173850"/>
            </a:xfrm>
            <a:prstGeom prst="rect">
              <a:avLst/>
            </a:prstGeom>
            <a:solidFill>
              <a:srgbClr val="FFCC00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 rot="17635722">
              <a:off x="9161478" y="4559159"/>
              <a:ext cx="195415" cy="173850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 rot="16741034">
              <a:off x="9280637" y="4205715"/>
              <a:ext cx="195415" cy="17385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 rot="15403480">
              <a:off x="9280637" y="2466744"/>
              <a:ext cx="195415" cy="17385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 rot="14671839">
              <a:off x="9173554" y="2106107"/>
              <a:ext cx="195415" cy="17385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 rot="16200000">
              <a:off x="6004148" y="1811121"/>
              <a:ext cx="343100" cy="516887"/>
            </a:xfrm>
            <a:prstGeom prst="rect">
              <a:avLst/>
            </a:prstGeom>
            <a:gradFill flip="none" rotWithShape="1">
              <a:gsLst>
                <a:gs pos="0">
                  <a:srgbClr val="92D050"/>
                </a:gs>
                <a:gs pos="38000">
                  <a:srgbClr val="FFCC00"/>
                </a:gs>
                <a:gs pos="64000">
                  <a:schemeClr val="accent2"/>
                </a:gs>
                <a:gs pos="100000">
                  <a:srgbClr val="FF0000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 flipH="1">
              <a:off x="3270156" y="2293673"/>
              <a:ext cx="5880611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BHN (10</a:t>
              </a:r>
              <a:r>
                <a:rPr lang="en-GB" b="1" dirty="0" smtClean="0"/>
                <a:t>) &amp; BHW (8) </a:t>
              </a:r>
              <a:r>
                <a:rPr lang="en-GB" b="1" dirty="0" smtClean="0"/>
                <a:t>– Refurbishment to be planned LS2 and beyond? Priority according to 2017 measurement campaign. </a:t>
              </a:r>
              <a:endParaRPr lang="en-GB" b="1" dirty="0"/>
            </a:p>
          </p:txBody>
        </p:sp>
        <p:sp>
          <p:nvSpPr>
            <p:cNvPr id="20" name="Rectangle 19"/>
            <p:cNvSpPr/>
            <p:nvPr/>
          </p:nvSpPr>
          <p:spPr>
            <a:xfrm rot="16790152">
              <a:off x="3945986" y="3146946"/>
              <a:ext cx="195415" cy="17385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 rot="17635722">
              <a:off x="3945986" y="3521643"/>
              <a:ext cx="195415" cy="173850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 rot="15503068">
              <a:off x="3960290" y="3919728"/>
              <a:ext cx="195415" cy="173850"/>
            </a:xfrm>
            <a:prstGeom prst="rect">
              <a:avLst/>
            </a:prstGeom>
            <a:solidFill>
              <a:srgbClr val="FFCC00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 rot="14671839">
              <a:off x="3949761" y="4327630"/>
              <a:ext cx="195415" cy="17385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 flipH="1">
              <a:off x="4215532" y="3119608"/>
              <a:ext cx="341875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Coil Movement &gt; 1 mm		HIGH</a:t>
              </a:r>
              <a:endParaRPr lang="en-GB" sz="1400" dirty="0"/>
            </a:p>
          </p:txBody>
        </p:sp>
        <p:sp>
          <p:nvSpPr>
            <p:cNvPr id="25" name="TextBox 24"/>
            <p:cNvSpPr txBox="1"/>
            <p:nvPr/>
          </p:nvSpPr>
          <p:spPr>
            <a:xfrm flipH="1">
              <a:off x="4215532" y="3479943"/>
              <a:ext cx="341875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Coil Movement  0.5 - 1 mm	    |</a:t>
              </a:r>
              <a:endParaRPr lang="en-GB" sz="1400" dirty="0"/>
            </a:p>
          </p:txBody>
        </p:sp>
        <p:sp>
          <p:nvSpPr>
            <p:cNvPr id="26" name="TextBox 25"/>
            <p:cNvSpPr txBox="1"/>
            <p:nvPr/>
          </p:nvSpPr>
          <p:spPr>
            <a:xfrm flipH="1">
              <a:off x="4215532" y="3840278"/>
              <a:ext cx="341875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Coil Movement 0.25 – 0.5 mm	    |</a:t>
              </a:r>
              <a:endParaRPr lang="en-GB" sz="1400" dirty="0"/>
            </a:p>
          </p:txBody>
        </p:sp>
        <p:sp>
          <p:nvSpPr>
            <p:cNvPr id="27" name="TextBox 26"/>
            <p:cNvSpPr txBox="1"/>
            <p:nvPr/>
          </p:nvSpPr>
          <p:spPr>
            <a:xfrm flipH="1">
              <a:off x="4215532" y="4200614"/>
              <a:ext cx="341875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Coil Movement &lt;0.25 mm	LOW</a:t>
              </a:r>
              <a:endParaRPr lang="en-GB" sz="1400" dirty="0"/>
            </a:p>
          </p:txBody>
        </p:sp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0"/>
            <a:ext cx="8610600" cy="6858000"/>
          </a:xfrm>
          <a:prstGeom prst="rect">
            <a:avLst/>
          </a:prstGeom>
        </p:spPr>
      </p:pic>
      <p:sp>
        <p:nvSpPr>
          <p:cNvPr id="42" name="Octagon 41"/>
          <p:cNvSpPr/>
          <p:nvPr/>
        </p:nvSpPr>
        <p:spPr>
          <a:xfrm>
            <a:off x="1776626" y="4017880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ctagon 42"/>
          <p:cNvSpPr/>
          <p:nvPr/>
        </p:nvSpPr>
        <p:spPr>
          <a:xfrm>
            <a:off x="1776626" y="368273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ctagon 43"/>
          <p:cNvSpPr/>
          <p:nvPr/>
        </p:nvSpPr>
        <p:spPr>
          <a:xfrm>
            <a:off x="1776626" y="3351335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ctagon 44"/>
          <p:cNvSpPr/>
          <p:nvPr/>
        </p:nvSpPr>
        <p:spPr>
          <a:xfrm>
            <a:off x="1776626" y="3016192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ctagon 45"/>
          <p:cNvSpPr/>
          <p:nvPr/>
        </p:nvSpPr>
        <p:spPr>
          <a:xfrm>
            <a:off x="1776626" y="268599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ctagon 46"/>
          <p:cNvSpPr/>
          <p:nvPr/>
        </p:nvSpPr>
        <p:spPr>
          <a:xfrm>
            <a:off x="3948326" y="586710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ctagon 47"/>
          <p:cNvSpPr/>
          <p:nvPr/>
        </p:nvSpPr>
        <p:spPr>
          <a:xfrm>
            <a:off x="4394506" y="586710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ctagon 48"/>
          <p:cNvSpPr/>
          <p:nvPr/>
        </p:nvSpPr>
        <p:spPr>
          <a:xfrm>
            <a:off x="4527856" y="586710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ctagon 49"/>
          <p:cNvSpPr/>
          <p:nvPr/>
        </p:nvSpPr>
        <p:spPr>
          <a:xfrm>
            <a:off x="4654856" y="5867106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ctagon 50"/>
          <p:cNvSpPr/>
          <p:nvPr/>
        </p:nvSpPr>
        <p:spPr>
          <a:xfrm>
            <a:off x="5601951" y="5867105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ctagon 51"/>
          <p:cNvSpPr/>
          <p:nvPr/>
        </p:nvSpPr>
        <p:spPr>
          <a:xfrm>
            <a:off x="5332723" y="5867106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ctagon 52"/>
          <p:cNvSpPr/>
          <p:nvPr/>
        </p:nvSpPr>
        <p:spPr>
          <a:xfrm>
            <a:off x="5468601" y="5867105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ctagon 53"/>
          <p:cNvSpPr/>
          <p:nvPr/>
        </p:nvSpPr>
        <p:spPr>
          <a:xfrm>
            <a:off x="6048131" y="5867104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ctagon 54"/>
          <p:cNvSpPr/>
          <p:nvPr/>
        </p:nvSpPr>
        <p:spPr>
          <a:xfrm>
            <a:off x="6409346" y="5867104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ctagon 55"/>
          <p:cNvSpPr/>
          <p:nvPr/>
        </p:nvSpPr>
        <p:spPr>
          <a:xfrm>
            <a:off x="8238391" y="4017880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ctagon 56"/>
          <p:cNvSpPr/>
          <p:nvPr/>
        </p:nvSpPr>
        <p:spPr>
          <a:xfrm>
            <a:off x="8242965" y="368273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ctagon 57"/>
          <p:cNvSpPr/>
          <p:nvPr/>
        </p:nvSpPr>
        <p:spPr>
          <a:xfrm>
            <a:off x="8241566" y="3344992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ctagon 58"/>
          <p:cNvSpPr/>
          <p:nvPr/>
        </p:nvSpPr>
        <p:spPr>
          <a:xfrm>
            <a:off x="6049810" y="837558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ctagon 59"/>
          <p:cNvSpPr/>
          <p:nvPr/>
        </p:nvSpPr>
        <p:spPr>
          <a:xfrm>
            <a:off x="8242965" y="3009442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ctagon 60"/>
          <p:cNvSpPr/>
          <p:nvPr/>
        </p:nvSpPr>
        <p:spPr>
          <a:xfrm>
            <a:off x="8241566" y="2677964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ctagon 61"/>
          <p:cNvSpPr/>
          <p:nvPr/>
        </p:nvSpPr>
        <p:spPr>
          <a:xfrm>
            <a:off x="6396344" y="837558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ctagon 62"/>
          <p:cNvSpPr/>
          <p:nvPr/>
        </p:nvSpPr>
        <p:spPr>
          <a:xfrm>
            <a:off x="5720379" y="828134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ctagon 63"/>
          <p:cNvSpPr/>
          <p:nvPr/>
        </p:nvSpPr>
        <p:spPr>
          <a:xfrm>
            <a:off x="4999443" y="825752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ctagon 64"/>
          <p:cNvSpPr/>
          <p:nvPr/>
        </p:nvSpPr>
        <p:spPr>
          <a:xfrm>
            <a:off x="5344030" y="829809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Isosceles Triangle 65"/>
          <p:cNvSpPr/>
          <p:nvPr/>
        </p:nvSpPr>
        <p:spPr>
          <a:xfrm>
            <a:off x="3608190" y="810705"/>
            <a:ext cx="164229" cy="157028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 rot="12938987">
            <a:off x="7467147" y="1248521"/>
            <a:ext cx="195415" cy="233702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 rot="14009639">
            <a:off x="7723820" y="1522338"/>
            <a:ext cx="195415" cy="23370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 rot="19195258">
            <a:off x="7454239" y="5336841"/>
            <a:ext cx="195415" cy="233702"/>
          </a:xfrm>
          <a:prstGeom prst="rect">
            <a:avLst/>
          </a:prstGeom>
          <a:solidFill>
            <a:srgbClr val="FFC0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 rot="18366838">
            <a:off x="7731906" y="5075665"/>
            <a:ext cx="195415" cy="23370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 rot="8478480">
            <a:off x="2487639" y="1238428"/>
            <a:ext cx="195415" cy="23370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 rot="7545684">
            <a:off x="2222156" y="1511228"/>
            <a:ext cx="195415" cy="23370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 rot="2272204">
            <a:off x="2474731" y="5342790"/>
            <a:ext cx="195415" cy="233702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 rot="13815304">
            <a:off x="2215891" y="5053637"/>
            <a:ext cx="195415" cy="233702"/>
          </a:xfrm>
          <a:prstGeom prst="rect">
            <a:avLst/>
          </a:prstGeom>
          <a:solidFill>
            <a:srgbClr val="FFC0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/>
          <p:cNvSpPr/>
          <p:nvPr/>
        </p:nvSpPr>
        <p:spPr>
          <a:xfrm rot="679376">
            <a:off x="6564133" y="834204"/>
            <a:ext cx="195788" cy="173519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 rot="20145036">
            <a:off x="3035249" y="938201"/>
            <a:ext cx="195788" cy="1735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 rot="17587485">
            <a:off x="1886113" y="2097571"/>
            <a:ext cx="195415" cy="1738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/>
          <p:cNvSpPr/>
          <p:nvPr/>
        </p:nvSpPr>
        <p:spPr>
          <a:xfrm rot="16790152">
            <a:off x="1783742" y="2457213"/>
            <a:ext cx="195415" cy="1738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/>
          <p:cNvSpPr/>
          <p:nvPr/>
        </p:nvSpPr>
        <p:spPr>
          <a:xfrm rot="15503068">
            <a:off x="1781257" y="4177427"/>
            <a:ext cx="195415" cy="173850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/>
          <p:cNvSpPr/>
          <p:nvPr/>
        </p:nvSpPr>
        <p:spPr>
          <a:xfrm rot="14700564">
            <a:off x="1887705" y="4549909"/>
            <a:ext cx="195415" cy="173850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 rot="17635722">
            <a:off x="8062984" y="4550623"/>
            <a:ext cx="195415" cy="17385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 rot="16741034">
            <a:off x="8182143" y="4197179"/>
            <a:ext cx="195415" cy="1738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/>
          <p:cNvSpPr/>
          <p:nvPr/>
        </p:nvSpPr>
        <p:spPr>
          <a:xfrm rot="15403480">
            <a:off x="8182143" y="2458208"/>
            <a:ext cx="195415" cy="1738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/>
          <p:cNvSpPr/>
          <p:nvPr/>
        </p:nvSpPr>
        <p:spPr>
          <a:xfrm rot="14671839">
            <a:off x="8075060" y="2097571"/>
            <a:ext cx="195415" cy="1738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 flipH="1">
            <a:off x="2134486" y="2168837"/>
            <a:ext cx="588061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BHN (10</a:t>
            </a:r>
            <a:r>
              <a:rPr lang="en-GB" b="1" dirty="0" smtClean="0"/>
              <a:t>) &amp; BHW (8) &amp;QN(?) Magnets</a:t>
            </a:r>
            <a:endParaRPr lang="en-GB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1494" y="376567"/>
            <a:ext cx="7283550" cy="6101724"/>
          </a:xfrm>
          <a:prstGeom prst="rect">
            <a:avLst/>
          </a:prstGeom>
          <a:effectLst>
            <a:outerShdw sx="1000" sy="1000" algn="ctr" rotWithShape="0">
              <a:srgbClr val="000000">
                <a:alpha val="0"/>
              </a:srgbClr>
            </a:outerShdw>
          </a:effectLst>
        </p:spPr>
      </p:pic>
      <p:sp>
        <p:nvSpPr>
          <p:cNvPr id="175" name="Octagon 174"/>
          <p:cNvSpPr/>
          <p:nvPr/>
        </p:nvSpPr>
        <p:spPr>
          <a:xfrm>
            <a:off x="1774043" y="4015300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Octagon 175"/>
          <p:cNvSpPr/>
          <p:nvPr/>
        </p:nvSpPr>
        <p:spPr>
          <a:xfrm>
            <a:off x="1774043" y="368015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Octagon 176"/>
          <p:cNvSpPr/>
          <p:nvPr/>
        </p:nvSpPr>
        <p:spPr>
          <a:xfrm>
            <a:off x="1774043" y="3348755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Octagon 177"/>
          <p:cNvSpPr/>
          <p:nvPr/>
        </p:nvSpPr>
        <p:spPr>
          <a:xfrm>
            <a:off x="1774043" y="3013612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Octagon 178"/>
          <p:cNvSpPr/>
          <p:nvPr/>
        </p:nvSpPr>
        <p:spPr>
          <a:xfrm>
            <a:off x="1774043" y="268341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Octagon 179"/>
          <p:cNvSpPr/>
          <p:nvPr/>
        </p:nvSpPr>
        <p:spPr>
          <a:xfrm>
            <a:off x="3945743" y="586452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Octagon 180"/>
          <p:cNvSpPr/>
          <p:nvPr/>
        </p:nvSpPr>
        <p:spPr>
          <a:xfrm>
            <a:off x="4391923" y="586452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Octagon 181"/>
          <p:cNvSpPr/>
          <p:nvPr/>
        </p:nvSpPr>
        <p:spPr>
          <a:xfrm>
            <a:off x="4525273" y="586452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Octagon 182"/>
          <p:cNvSpPr/>
          <p:nvPr/>
        </p:nvSpPr>
        <p:spPr>
          <a:xfrm>
            <a:off x="4652273" y="5864526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Octagon 183"/>
          <p:cNvSpPr/>
          <p:nvPr/>
        </p:nvSpPr>
        <p:spPr>
          <a:xfrm>
            <a:off x="5599368" y="5864525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Octagon 184"/>
          <p:cNvSpPr/>
          <p:nvPr/>
        </p:nvSpPr>
        <p:spPr>
          <a:xfrm>
            <a:off x="5330140" y="5864526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Octagon 185"/>
          <p:cNvSpPr/>
          <p:nvPr/>
        </p:nvSpPr>
        <p:spPr>
          <a:xfrm>
            <a:off x="5466018" y="5864525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Octagon 186"/>
          <p:cNvSpPr/>
          <p:nvPr/>
        </p:nvSpPr>
        <p:spPr>
          <a:xfrm>
            <a:off x="6045548" y="5864524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8" name="Octagon 187"/>
          <p:cNvSpPr/>
          <p:nvPr/>
        </p:nvSpPr>
        <p:spPr>
          <a:xfrm>
            <a:off x="6406763" y="5864524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Octagon 188"/>
          <p:cNvSpPr/>
          <p:nvPr/>
        </p:nvSpPr>
        <p:spPr>
          <a:xfrm>
            <a:off x="8235808" y="4015300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Octagon 189"/>
          <p:cNvSpPr/>
          <p:nvPr/>
        </p:nvSpPr>
        <p:spPr>
          <a:xfrm>
            <a:off x="8240382" y="3680157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Octagon 190"/>
          <p:cNvSpPr/>
          <p:nvPr/>
        </p:nvSpPr>
        <p:spPr>
          <a:xfrm>
            <a:off x="8238983" y="3342412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2" name="Octagon 191"/>
          <p:cNvSpPr/>
          <p:nvPr/>
        </p:nvSpPr>
        <p:spPr>
          <a:xfrm>
            <a:off x="6047227" y="834978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3" name="Octagon 192"/>
          <p:cNvSpPr/>
          <p:nvPr/>
        </p:nvSpPr>
        <p:spPr>
          <a:xfrm>
            <a:off x="8240382" y="3006862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Octagon 193"/>
          <p:cNvSpPr/>
          <p:nvPr/>
        </p:nvSpPr>
        <p:spPr>
          <a:xfrm>
            <a:off x="8238983" y="2675384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5" name="Octagon 194"/>
          <p:cNvSpPr/>
          <p:nvPr/>
        </p:nvSpPr>
        <p:spPr>
          <a:xfrm>
            <a:off x="6393761" y="834978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6" name="Octagon 195"/>
          <p:cNvSpPr/>
          <p:nvPr/>
        </p:nvSpPr>
        <p:spPr>
          <a:xfrm>
            <a:off x="5717796" y="825554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7" name="Octagon 196"/>
          <p:cNvSpPr/>
          <p:nvPr/>
        </p:nvSpPr>
        <p:spPr>
          <a:xfrm>
            <a:off x="4996860" y="823172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Octagon 197"/>
          <p:cNvSpPr/>
          <p:nvPr/>
        </p:nvSpPr>
        <p:spPr>
          <a:xfrm>
            <a:off x="5341447" y="827229"/>
            <a:ext cx="133350" cy="130175"/>
          </a:xfrm>
          <a:prstGeom prst="oc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9" name="Isosceles Triangle 198"/>
          <p:cNvSpPr/>
          <p:nvPr/>
        </p:nvSpPr>
        <p:spPr>
          <a:xfrm>
            <a:off x="3605607" y="808125"/>
            <a:ext cx="164229" cy="157028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0" name="Rectangle 199"/>
          <p:cNvSpPr/>
          <p:nvPr/>
        </p:nvSpPr>
        <p:spPr>
          <a:xfrm rot="12938987">
            <a:off x="7464564" y="1245941"/>
            <a:ext cx="195415" cy="233702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1" name="Rectangle 200"/>
          <p:cNvSpPr/>
          <p:nvPr/>
        </p:nvSpPr>
        <p:spPr>
          <a:xfrm rot="14009639">
            <a:off x="7721237" y="1519758"/>
            <a:ext cx="195415" cy="23370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2" name="Rectangle 201"/>
          <p:cNvSpPr/>
          <p:nvPr/>
        </p:nvSpPr>
        <p:spPr>
          <a:xfrm rot="19195258">
            <a:off x="7451656" y="5334261"/>
            <a:ext cx="195415" cy="233702"/>
          </a:xfrm>
          <a:prstGeom prst="rect">
            <a:avLst/>
          </a:prstGeom>
          <a:solidFill>
            <a:srgbClr val="FFC0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3" name="Rectangle 202"/>
          <p:cNvSpPr/>
          <p:nvPr/>
        </p:nvSpPr>
        <p:spPr>
          <a:xfrm rot="18366838">
            <a:off x="7729323" y="5073085"/>
            <a:ext cx="195415" cy="23370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4" name="Rectangle 203"/>
          <p:cNvSpPr/>
          <p:nvPr/>
        </p:nvSpPr>
        <p:spPr>
          <a:xfrm rot="8478480">
            <a:off x="2485056" y="1235848"/>
            <a:ext cx="195415" cy="23370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Rectangle 204"/>
          <p:cNvSpPr/>
          <p:nvPr/>
        </p:nvSpPr>
        <p:spPr>
          <a:xfrm rot="7545684">
            <a:off x="2219573" y="1508648"/>
            <a:ext cx="195415" cy="23370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6" name="Rectangle 205"/>
          <p:cNvSpPr/>
          <p:nvPr/>
        </p:nvSpPr>
        <p:spPr>
          <a:xfrm rot="2272204">
            <a:off x="2472148" y="5340210"/>
            <a:ext cx="195415" cy="233702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7" name="Rectangle 206"/>
          <p:cNvSpPr/>
          <p:nvPr/>
        </p:nvSpPr>
        <p:spPr>
          <a:xfrm rot="13815304">
            <a:off x="2213308" y="5051057"/>
            <a:ext cx="195415" cy="233702"/>
          </a:xfrm>
          <a:prstGeom prst="rect">
            <a:avLst/>
          </a:prstGeom>
          <a:solidFill>
            <a:srgbClr val="FFC0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8" name="Rectangle 207"/>
          <p:cNvSpPr/>
          <p:nvPr/>
        </p:nvSpPr>
        <p:spPr>
          <a:xfrm rot="679376">
            <a:off x="6561550" y="831624"/>
            <a:ext cx="195788" cy="173519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9" name="Rectangle 208"/>
          <p:cNvSpPr/>
          <p:nvPr/>
        </p:nvSpPr>
        <p:spPr>
          <a:xfrm rot="20145036">
            <a:off x="3032666" y="935621"/>
            <a:ext cx="195788" cy="1735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0" name="Rectangle 209"/>
          <p:cNvSpPr/>
          <p:nvPr/>
        </p:nvSpPr>
        <p:spPr>
          <a:xfrm rot="17587485">
            <a:off x="1883530" y="2094991"/>
            <a:ext cx="195415" cy="1738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1" name="Rectangle 210"/>
          <p:cNvSpPr/>
          <p:nvPr/>
        </p:nvSpPr>
        <p:spPr>
          <a:xfrm rot="16790152">
            <a:off x="1781159" y="2454633"/>
            <a:ext cx="195415" cy="1738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2" name="Rectangle 211"/>
          <p:cNvSpPr/>
          <p:nvPr/>
        </p:nvSpPr>
        <p:spPr>
          <a:xfrm rot="15503068">
            <a:off x="1778674" y="4174847"/>
            <a:ext cx="195415" cy="173850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3" name="Rectangle 212"/>
          <p:cNvSpPr/>
          <p:nvPr/>
        </p:nvSpPr>
        <p:spPr>
          <a:xfrm rot="14700564">
            <a:off x="1885122" y="4547329"/>
            <a:ext cx="195415" cy="173850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 213"/>
          <p:cNvSpPr/>
          <p:nvPr/>
        </p:nvSpPr>
        <p:spPr>
          <a:xfrm rot="17635722">
            <a:off x="8060401" y="4548043"/>
            <a:ext cx="195415" cy="17385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 214"/>
          <p:cNvSpPr/>
          <p:nvPr/>
        </p:nvSpPr>
        <p:spPr>
          <a:xfrm rot="16741034">
            <a:off x="8179560" y="4194599"/>
            <a:ext cx="195415" cy="1738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6" name="Rectangle 215"/>
          <p:cNvSpPr/>
          <p:nvPr/>
        </p:nvSpPr>
        <p:spPr>
          <a:xfrm rot="15403480">
            <a:off x="8179560" y="2455628"/>
            <a:ext cx="195415" cy="1738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Rectangle 216"/>
          <p:cNvSpPr/>
          <p:nvPr/>
        </p:nvSpPr>
        <p:spPr>
          <a:xfrm rot="14671839">
            <a:off x="8072477" y="2094991"/>
            <a:ext cx="195415" cy="1738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ectangle 128"/>
          <p:cNvSpPr/>
          <p:nvPr/>
        </p:nvSpPr>
        <p:spPr>
          <a:xfrm rot="13815304">
            <a:off x="2215891" y="5053637"/>
            <a:ext cx="195415" cy="233702"/>
          </a:xfrm>
          <a:prstGeom prst="rect">
            <a:avLst/>
          </a:prstGeom>
          <a:solidFill>
            <a:srgbClr val="FFC0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ectangle 129"/>
          <p:cNvSpPr/>
          <p:nvPr/>
        </p:nvSpPr>
        <p:spPr>
          <a:xfrm rot="14700564">
            <a:off x="1887705" y="4549909"/>
            <a:ext cx="195415" cy="173850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5-Point Star 130"/>
          <p:cNvSpPr/>
          <p:nvPr/>
        </p:nvSpPr>
        <p:spPr>
          <a:xfrm>
            <a:off x="2990315" y="891345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5-Point Star 131"/>
          <p:cNvSpPr/>
          <p:nvPr/>
        </p:nvSpPr>
        <p:spPr>
          <a:xfrm>
            <a:off x="1739836" y="2391627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5-Point Star 132"/>
          <p:cNvSpPr/>
          <p:nvPr/>
        </p:nvSpPr>
        <p:spPr>
          <a:xfrm>
            <a:off x="2423267" y="5322202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5-Point Star 133"/>
          <p:cNvSpPr/>
          <p:nvPr/>
        </p:nvSpPr>
        <p:spPr>
          <a:xfrm>
            <a:off x="8015874" y="4500944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5-Point Star 134"/>
          <p:cNvSpPr/>
          <p:nvPr/>
        </p:nvSpPr>
        <p:spPr>
          <a:xfrm>
            <a:off x="6515036" y="778906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5-Point Star 135"/>
          <p:cNvSpPr/>
          <p:nvPr/>
        </p:nvSpPr>
        <p:spPr>
          <a:xfrm>
            <a:off x="7430877" y="1204869"/>
            <a:ext cx="281786" cy="242738"/>
          </a:xfrm>
          <a:prstGeom prst="star5">
            <a:avLst>
              <a:gd name="adj" fmla="val 16210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5-Point Star 136"/>
          <p:cNvSpPr/>
          <p:nvPr/>
        </p:nvSpPr>
        <p:spPr>
          <a:xfrm>
            <a:off x="7686002" y="5058636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5-Point Star 137"/>
          <p:cNvSpPr/>
          <p:nvPr/>
        </p:nvSpPr>
        <p:spPr>
          <a:xfrm>
            <a:off x="7404758" y="5332323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5-Point Star 138"/>
          <p:cNvSpPr/>
          <p:nvPr/>
        </p:nvSpPr>
        <p:spPr>
          <a:xfrm>
            <a:off x="1731973" y="4126254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Rectangle 139"/>
          <p:cNvSpPr/>
          <p:nvPr/>
        </p:nvSpPr>
        <p:spPr>
          <a:xfrm>
            <a:off x="1650025" y="2656681"/>
            <a:ext cx="386551" cy="149588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Rectangle 140"/>
          <p:cNvSpPr/>
          <p:nvPr/>
        </p:nvSpPr>
        <p:spPr>
          <a:xfrm rot="5400000">
            <a:off x="5574778" y="65875"/>
            <a:ext cx="306104" cy="16297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Rectangle 141"/>
          <p:cNvSpPr/>
          <p:nvPr/>
        </p:nvSpPr>
        <p:spPr>
          <a:xfrm rot="5400000">
            <a:off x="3534340" y="727982"/>
            <a:ext cx="306106" cy="3445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0" name="5-Point Star 169"/>
          <p:cNvSpPr/>
          <p:nvPr/>
        </p:nvSpPr>
        <p:spPr>
          <a:xfrm>
            <a:off x="1835149" y="4483276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1" name="5-Point Star 170"/>
          <p:cNvSpPr/>
          <p:nvPr/>
        </p:nvSpPr>
        <p:spPr>
          <a:xfrm>
            <a:off x="2159084" y="5034415"/>
            <a:ext cx="281786" cy="242738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2734657" y="2228084"/>
            <a:ext cx="4889735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Planning and logistics: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Where to start?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What other works are planned in the ring?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When, compared to the ‘Global’ PS-complex LS2 planning?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Shielding removal and storage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What else in in the way?</a:t>
            </a:r>
          </a:p>
        </p:txBody>
      </p:sp>
    </p:spTree>
    <p:extLst>
      <p:ext uri="{BB962C8B-B14F-4D97-AF65-F5344CB8AC3E}">
        <p14:creationId xmlns:p14="http://schemas.microsoft.com/office/powerpoint/2010/main" val="23780675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December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Antony Newborough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Content Placeholder 7"/>
          <p:cNvSpPr>
            <a:spLocks noGrp="1"/>
          </p:cNvSpPr>
          <p:nvPr>
            <p:ph idx="1"/>
          </p:nvPr>
        </p:nvSpPr>
        <p:spPr>
          <a:xfrm>
            <a:off x="459946" y="1031138"/>
            <a:ext cx="8226854" cy="5237926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sz="2000" dirty="0" smtClean="0"/>
              <a:t>To minimise the risk of downtime, we propose a preventive maintenance strategy during LS2 involving the refurbishment of up to 11 main bending (6 BHN &amp; 5 BHW, prioritised according to the last coil movement measurement campaign) and 11 quadrupole magnets (for the moment chosen on the basis of logistical convenience)</a:t>
            </a:r>
          </a:p>
          <a:p>
            <a:pPr lvl="1" algn="just"/>
            <a:r>
              <a:rPr lang="en-GB" sz="1600" dirty="0" smtClean="0"/>
              <a:t>Our workshop has the capacity for:</a:t>
            </a:r>
          </a:p>
          <a:p>
            <a:pPr lvl="2" algn="just"/>
            <a:r>
              <a:rPr lang="en-GB" sz="1400" dirty="0" smtClean="0"/>
              <a:t>2 bending magnets at a time (minimum 4 weeks refurbishment)</a:t>
            </a:r>
          </a:p>
          <a:p>
            <a:pPr lvl="2" algn="just"/>
            <a:r>
              <a:rPr lang="en-GB" sz="1400" dirty="0" smtClean="0"/>
              <a:t>2 quadrupole magnets at a time (3 - 4 week refurbishment)</a:t>
            </a:r>
            <a:endParaRPr lang="en-GB" sz="1600" dirty="0" smtClean="0"/>
          </a:p>
          <a:p>
            <a:pPr algn="just"/>
            <a:r>
              <a:rPr lang="en-GB" sz="1900" dirty="0" smtClean="0"/>
              <a:t>MSC is </a:t>
            </a:r>
            <a:r>
              <a:rPr lang="en-GB" sz="1900" b="1" dirty="0" smtClean="0"/>
              <a:t>heavily</a:t>
            </a:r>
            <a:r>
              <a:rPr lang="en-GB" sz="1900" dirty="0" smtClean="0"/>
              <a:t> involved in </a:t>
            </a:r>
            <a:r>
              <a:rPr lang="en-GB" sz="1900" b="1" dirty="0" smtClean="0"/>
              <a:t>approved</a:t>
            </a:r>
            <a:r>
              <a:rPr lang="en-GB" sz="1900" dirty="0" smtClean="0"/>
              <a:t> LIU and LHC injector chain consolidation work. To complete the proposed large refurbishment campaign during LS2, we need to prepare some tooling (2 x 40 </a:t>
            </a:r>
            <a:r>
              <a:rPr lang="en-GB" sz="1900" dirty="0" err="1" smtClean="0"/>
              <a:t>kCHF</a:t>
            </a:r>
            <a:r>
              <a:rPr lang="en-GB" sz="1900" dirty="0" smtClean="0"/>
              <a:t>) and we need to reinforce our team with at least 2 MY, ~150 </a:t>
            </a:r>
            <a:r>
              <a:rPr lang="en-GB" sz="1900" dirty="0" err="1" smtClean="0"/>
              <a:t>kCHF</a:t>
            </a:r>
            <a:r>
              <a:rPr lang="en-GB" sz="1900" dirty="0" smtClean="0"/>
              <a:t>                    </a:t>
            </a:r>
            <a:r>
              <a:rPr lang="en-GB" sz="1400" dirty="0" smtClean="0"/>
              <a:t>(depending on PJAS or temporary staff)</a:t>
            </a:r>
          </a:p>
          <a:p>
            <a:pPr algn="just"/>
            <a:r>
              <a:rPr lang="en-GB" sz="1900" dirty="0" smtClean="0"/>
              <a:t>After LS2, we would then have 70% / 50% of the main bending / quadrupole magnets refurbished</a:t>
            </a:r>
          </a:p>
          <a:p>
            <a:pPr algn="just"/>
            <a:r>
              <a:rPr lang="en-GB" sz="1900" dirty="0" smtClean="0"/>
              <a:t>Transport*, Vacuum and Survey </a:t>
            </a:r>
            <a:r>
              <a:rPr lang="en-GB" sz="1900" dirty="0"/>
              <a:t>restraints need to be understood (</a:t>
            </a:r>
            <a:r>
              <a:rPr lang="en-GB" sz="1900" dirty="0" smtClean="0"/>
              <a:t>Budget, Manpower &amp; </a:t>
            </a:r>
            <a:r>
              <a:rPr lang="en-GB" sz="1900" dirty="0"/>
              <a:t>Schedule</a:t>
            </a:r>
            <a:r>
              <a:rPr lang="en-GB" sz="1900" dirty="0" smtClean="0"/>
              <a:t>)</a:t>
            </a:r>
          </a:p>
          <a:p>
            <a:pPr marL="448056" lvl="1" indent="0" algn="just">
              <a:buNone/>
            </a:pPr>
            <a:r>
              <a:rPr lang="en-GB" sz="1500" dirty="0" smtClean="0"/>
              <a:t>	* Transport both in the </a:t>
            </a:r>
            <a:r>
              <a:rPr lang="en-GB" sz="1500" u="sng" dirty="0" smtClean="0"/>
              <a:t>machine</a:t>
            </a:r>
            <a:r>
              <a:rPr lang="en-GB" sz="1500" dirty="0" smtClean="0"/>
              <a:t> and the </a:t>
            </a:r>
            <a:r>
              <a:rPr lang="en-GB" sz="1500" u="sng" dirty="0" smtClean="0"/>
              <a:t>magnet</a:t>
            </a:r>
            <a:r>
              <a:rPr lang="en-GB" sz="1500" dirty="0" smtClean="0"/>
              <a:t> </a:t>
            </a:r>
            <a:r>
              <a:rPr lang="en-GB" sz="1500" u="sng" dirty="0" smtClean="0"/>
              <a:t>workshop</a:t>
            </a:r>
            <a:r>
              <a:rPr lang="en-GB" sz="1500" dirty="0" smtClean="0"/>
              <a:t>!</a:t>
            </a:r>
            <a:endParaRPr lang="en-GB" sz="1500" dirty="0"/>
          </a:p>
          <a:p>
            <a:pPr algn="just"/>
            <a:endParaRPr lang="en-GB" sz="19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3200" u="sng" dirty="0" smtClean="0"/>
              <a:t>Summary</a:t>
            </a:r>
            <a:endParaRPr lang="en-GB" sz="3200" u="sng" dirty="0"/>
          </a:p>
        </p:txBody>
      </p:sp>
    </p:spTree>
    <p:extLst>
      <p:ext uri="{BB962C8B-B14F-4D97-AF65-F5344CB8AC3E}">
        <p14:creationId xmlns:p14="http://schemas.microsoft.com/office/powerpoint/2010/main" val="4032275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AD Main Magnet Refurbishment *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Antony Newborough – TE/MSC</a:t>
            </a:r>
            <a:endParaRPr lang="en-GB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2"/>
          </p:nvPr>
        </p:nvSpPr>
        <p:spPr>
          <a:xfrm>
            <a:off x="3310298" y="3502940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December 2017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5982346"/>
            <a:ext cx="6548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 other magnets in the AD which remain overall healthy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00040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4238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dirty="0" smtClean="0"/>
              <a:t>Renovation of the main bending magnets: </a:t>
            </a:r>
            <a:br>
              <a:rPr lang="en-GB" sz="3200" dirty="0" smtClean="0"/>
            </a:br>
            <a:r>
              <a:rPr lang="en-GB" sz="3200" dirty="0" smtClean="0"/>
              <a:t>BHN (15), BHS (1) &amp; BHW (8)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Date Placeholder 2"/>
          <p:cNvSpPr txBox="1">
            <a:spLocks/>
          </p:cNvSpPr>
          <p:nvPr/>
        </p:nvSpPr>
        <p:spPr>
          <a:xfrm>
            <a:off x="3121735" y="63520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December 2017</a:t>
            </a:r>
            <a:endParaRPr lang="en-US" dirty="0"/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5335156" y="634602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Antony Newborough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51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Bending Magnets - Why?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Aging </a:t>
            </a:r>
            <a:r>
              <a:rPr lang="en-GB" sz="2000" dirty="0"/>
              <a:t>magnets (née </a:t>
            </a:r>
            <a:r>
              <a:rPr lang="en-GB" sz="2000" dirty="0" err="1" smtClean="0"/>
              <a:t>en</a:t>
            </a:r>
            <a:r>
              <a:rPr lang="en-GB" sz="2000" dirty="0" smtClean="0"/>
              <a:t> 1986)</a:t>
            </a:r>
          </a:p>
          <a:p>
            <a:r>
              <a:rPr lang="en-GB" sz="2000" dirty="0" smtClean="0"/>
              <a:t>Poor shimming conception, coils now moving</a:t>
            </a:r>
          </a:p>
          <a:p>
            <a:r>
              <a:rPr lang="en-GB" sz="2000" dirty="0" smtClean="0"/>
              <a:t>Downtime if failure occurred during operation could be 2+ months if coils need replacing!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December 2017</a:t>
            </a:r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Antony Newborough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227" y="2756797"/>
            <a:ext cx="5816688" cy="3599553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H="1">
            <a:off x="5393410" y="3769333"/>
            <a:ext cx="645887" cy="94215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2294583">
            <a:off x="5180271" y="3684246"/>
            <a:ext cx="203839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Refurbishment YETS 17/18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49910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0767" y="50878"/>
            <a:ext cx="8977659" cy="940443"/>
          </a:xfrm>
        </p:spPr>
        <p:txBody>
          <a:bodyPr>
            <a:noAutofit/>
          </a:bodyPr>
          <a:lstStyle/>
          <a:p>
            <a:pPr algn="ctr"/>
            <a:r>
              <a:rPr lang="en-GB" sz="3200" dirty="0" smtClean="0"/>
              <a:t>Min. 4 weeks per BHN magnet, max. 2 magnets in the workshop with 2 week overlap!</a:t>
            </a:r>
            <a:endParaRPr lang="en-GB" sz="3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224" y="1043348"/>
            <a:ext cx="1836338" cy="24484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569" y="3852235"/>
            <a:ext cx="2314748" cy="17360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67" y="3180976"/>
            <a:ext cx="1811287" cy="241504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285" y="3852235"/>
            <a:ext cx="2325053" cy="174379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67" y="1040622"/>
            <a:ext cx="2320933" cy="174069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626" y="1040873"/>
            <a:ext cx="2320597" cy="174044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434" y="1039076"/>
            <a:ext cx="2325053" cy="174379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84548" y="3852234"/>
            <a:ext cx="2314749" cy="173606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1875" y="2751996"/>
            <a:ext cx="2320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/>
              <a:t>Opening</a:t>
            </a:r>
            <a:endParaRPr lang="en-GB" u="sng" dirty="0"/>
          </a:p>
        </p:txBody>
      </p:sp>
      <p:sp>
        <p:nvSpPr>
          <p:cNvPr id="20" name="TextBox 19"/>
          <p:cNvSpPr txBox="1"/>
          <p:nvPr/>
        </p:nvSpPr>
        <p:spPr>
          <a:xfrm>
            <a:off x="2378085" y="2766659"/>
            <a:ext cx="2320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/>
              <a:t>Cleaning</a:t>
            </a:r>
            <a:endParaRPr lang="en-GB" u="sng" dirty="0"/>
          </a:p>
        </p:txBody>
      </p:sp>
      <p:sp>
        <p:nvSpPr>
          <p:cNvPr id="21" name="TextBox 20"/>
          <p:cNvSpPr txBox="1"/>
          <p:nvPr/>
        </p:nvSpPr>
        <p:spPr>
          <a:xfrm>
            <a:off x="4596337" y="3438833"/>
            <a:ext cx="2320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/>
              <a:t>Handling</a:t>
            </a:r>
            <a:endParaRPr lang="en-GB" u="sng" dirty="0"/>
          </a:p>
        </p:txBody>
      </p:sp>
      <p:sp>
        <p:nvSpPr>
          <p:cNvPr id="22" name="TextBox 21"/>
          <p:cNvSpPr txBox="1"/>
          <p:nvPr/>
        </p:nvSpPr>
        <p:spPr>
          <a:xfrm>
            <a:off x="6737493" y="2785827"/>
            <a:ext cx="2320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/>
              <a:t>Testing</a:t>
            </a:r>
            <a:endParaRPr lang="en-GB" u="sng" dirty="0"/>
          </a:p>
        </p:txBody>
      </p:sp>
      <p:sp>
        <p:nvSpPr>
          <p:cNvPr id="23" name="TextBox 22"/>
          <p:cNvSpPr txBox="1"/>
          <p:nvPr/>
        </p:nvSpPr>
        <p:spPr>
          <a:xfrm>
            <a:off x="-174057" y="5588296"/>
            <a:ext cx="2320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/>
              <a:t>Measurement</a:t>
            </a:r>
          </a:p>
          <a:p>
            <a:pPr algn="ctr"/>
            <a:r>
              <a:rPr lang="en-GB" u="sng" dirty="0" smtClean="0"/>
              <a:t>&amp; Shimming</a:t>
            </a:r>
            <a:endParaRPr lang="en-GB" u="sng" dirty="0"/>
          </a:p>
        </p:txBody>
      </p:sp>
      <p:sp>
        <p:nvSpPr>
          <p:cNvPr id="24" name="TextBox 23"/>
          <p:cNvSpPr txBox="1"/>
          <p:nvPr/>
        </p:nvSpPr>
        <p:spPr>
          <a:xfrm>
            <a:off x="1980405" y="5641694"/>
            <a:ext cx="2320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/>
              <a:t>Assembly</a:t>
            </a:r>
            <a:endParaRPr lang="en-GB" u="sng" dirty="0"/>
          </a:p>
        </p:txBody>
      </p:sp>
      <p:sp>
        <p:nvSpPr>
          <p:cNvPr id="25" name="TextBox 24"/>
          <p:cNvSpPr txBox="1"/>
          <p:nvPr/>
        </p:nvSpPr>
        <p:spPr>
          <a:xfrm>
            <a:off x="4301338" y="5639709"/>
            <a:ext cx="2320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/>
              <a:t>Closing</a:t>
            </a:r>
            <a:endParaRPr lang="en-GB" u="sng" dirty="0"/>
          </a:p>
        </p:txBody>
      </p:sp>
      <p:sp>
        <p:nvSpPr>
          <p:cNvPr id="26" name="TextBox 25"/>
          <p:cNvSpPr txBox="1"/>
          <p:nvPr/>
        </p:nvSpPr>
        <p:spPr>
          <a:xfrm>
            <a:off x="6784548" y="5622981"/>
            <a:ext cx="2320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/>
              <a:t>Certification</a:t>
            </a:r>
            <a:endParaRPr lang="en-GB" u="sng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21882" y="1043348"/>
            <a:ext cx="1238605" cy="706222"/>
          </a:xfrm>
          <a:prstGeom prst="rect">
            <a:avLst/>
          </a:prstGeom>
        </p:spPr>
      </p:pic>
      <p:sp>
        <p:nvSpPr>
          <p:cNvPr id="2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December 2017</a:t>
            </a:r>
            <a:endParaRPr lang="en-US" dirty="0"/>
          </a:p>
        </p:txBody>
      </p:sp>
      <p:sp>
        <p:nvSpPr>
          <p:cNvPr id="3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Antony Newborough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270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33400" y="0"/>
            <a:ext cx="8610600" cy="6858000"/>
            <a:chOff x="1638300" y="0"/>
            <a:chExt cx="8610600" cy="6858000"/>
          </a:xfrm>
        </p:grpSpPr>
        <p:grpSp>
          <p:nvGrpSpPr>
            <p:cNvPr id="10" name="Group 9"/>
            <p:cNvGrpSpPr/>
            <p:nvPr/>
          </p:nvGrpSpPr>
          <p:grpSpPr>
            <a:xfrm>
              <a:off x="1638300" y="0"/>
              <a:ext cx="8610600" cy="6858000"/>
              <a:chOff x="-504825" y="-1838325"/>
              <a:chExt cx="13201650" cy="10534650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504825" y="-1838325"/>
                <a:ext cx="13201650" cy="10534650"/>
              </a:xfrm>
              <a:prstGeom prst="rect">
                <a:avLst/>
              </a:prstGeom>
            </p:spPr>
          </p:pic>
          <p:sp>
            <p:nvSpPr>
              <p:cNvPr id="13" name="Rectangle 12"/>
              <p:cNvSpPr/>
              <p:nvPr/>
            </p:nvSpPr>
            <p:spPr>
              <a:xfrm rot="1438502">
                <a:off x="9266166" y="-383636"/>
                <a:ext cx="300179" cy="266545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 rot="20098400">
                <a:off x="9267249" y="6947082"/>
                <a:ext cx="300179" cy="266545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ectangle 14"/>
              <p:cNvSpPr/>
              <p:nvPr/>
            </p:nvSpPr>
            <p:spPr>
              <a:xfrm rot="20995993">
                <a:off x="8733848" y="7104538"/>
                <a:ext cx="300179" cy="266545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 rot="1450834">
                <a:off x="3314860" y="6945884"/>
                <a:ext cx="300179" cy="266545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 rot="493956">
                <a:off x="3894557" y="7104537"/>
                <a:ext cx="300179" cy="266545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 rot="20977991">
                <a:off x="3894556" y="-541742"/>
                <a:ext cx="300179" cy="266545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 rot="679376">
                <a:off x="8731587" y="-543782"/>
                <a:ext cx="300179" cy="26654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 rot="20145036">
                <a:off x="3321151" y="-384032"/>
                <a:ext cx="300179" cy="26654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/>
              <p:cNvSpPr/>
              <p:nvPr/>
            </p:nvSpPr>
            <p:spPr>
              <a:xfrm rot="17587485">
                <a:off x="1559026" y="1397143"/>
                <a:ext cx="300179" cy="26654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 rot="16790152">
                <a:off x="1402073" y="1949594"/>
                <a:ext cx="300179" cy="26654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 rot="15503068">
                <a:off x="1398263" y="4592034"/>
                <a:ext cx="300179" cy="26654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 rot="14700564">
                <a:off x="1561468" y="5164207"/>
                <a:ext cx="300179" cy="26654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 rot="17635722">
                <a:off x="11029317" y="5165304"/>
                <a:ext cx="300179" cy="26654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/>
              <p:cNvSpPr/>
              <p:nvPr/>
            </p:nvSpPr>
            <p:spPr>
              <a:xfrm rot="16741034">
                <a:off x="11212011" y="4622375"/>
                <a:ext cx="300179" cy="26654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/>
              <p:cNvSpPr/>
              <p:nvPr/>
            </p:nvSpPr>
            <p:spPr>
              <a:xfrm rot="15403480">
                <a:off x="11212011" y="1951122"/>
                <a:ext cx="300179" cy="26654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 rot="14671839">
                <a:off x="11047833" y="1397143"/>
                <a:ext cx="300179" cy="26654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ectangle 28"/>
              <p:cNvSpPr/>
              <p:nvPr/>
            </p:nvSpPr>
            <p:spPr>
              <a:xfrm rot="493956">
                <a:off x="3274855" y="1974416"/>
                <a:ext cx="300179" cy="266544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ectangle 29"/>
              <p:cNvSpPr/>
              <p:nvPr/>
            </p:nvSpPr>
            <p:spPr>
              <a:xfrm rot="20739135">
                <a:off x="3260972" y="2643616"/>
                <a:ext cx="300179" cy="266544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/>
              <p:cNvSpPr/>
              <p:nvPr/>
            </p:nvSpPr>
            <p:spPr>
              <a:xfrm rot="14568955">
                <a:off x="3272356" y="3283755"/>
                <a:ext cx="300179" cy="26654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 flipH="1">
                <a:off x="3716074" y="1954296"/>
                <a:ext cx="4452996" cy="47278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BHN - Refurbishment completed</a:t>
                </a:r>
                <a:endParaRPr lang="en-GB" sz="1400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 flipH="1">
                <a:off x="3716072" y="2586515"/>
                <a:ext cx="6513332" cy="47278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BHN (BHS) </a:t>
                </a:r>
                <a:r>
                  <a:rPr lang="en-GB" sz="1400" dirty="0" smtClean="0"/>
                  <a:t>– Refurbishment Pending (YETS17/18) </a:t>
                </a:r>
                <a:endParaRPr lang="en-GB" sz="14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 flipH="1">
                <a:off x="3716075" y="3262358"/>
                <a:ext cx="5856886" cy="47278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BHN – Refurbishment to be planned </a:t>
                </a:r>
                <a:endParaRPr lang="en-GB" sz="1400" dirty="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 flipH="1">
              <a:off x="4200523" y="1823132"/>
              <a:ext cx="443515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BHN - Refurbishment </a:t>
              </a:r>
              <a:r>
                <a:rPr lang="en-GB" b="1" dirty="0" smtClean="0"/>
                <a:t>Progress</a:t>
              </a:r>
              <a:endParaRPr lang="en-GB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02635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529501" y="-1615"/>
            <a:ext cx="8610600" cy="6858000"/>
            <a:chOff x="529501" y="-1615"/>
            <a:chExt cx="8610600" cy="6858000"/>
          </a:xfrm>
        </p:grpSpPr>
        <p:grpSp>
          <p:nvGrpSpPr>
            <p:cNvPr id="9" name="Group 8"/>
            <p:cNvGrpSpPr/>
            <p:nvPr/>
          </p:nvGrpSpPr>
          <p:grpSpPr>
            <a:xfrm>
              <a:off x="529501" y="-1615"/>
              <a:ext cx="8610600" cy="6858000"/>
              <a:chOff x="1638301" y="0"/>
              <a:chExt cx="8610600" cy="685800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38301" y="0"/>
                <a:ext cx="8610600" cy="6858000"/>
              </a:xfrm>
              <a:prstGeom prst="rect">
                <a:avLst/>
              </a:prstGeom>
            </p:spPr>
          </p:pic>
          <p:sp>
            <p:nvSpPr>
              <p:cNvPr id="11" name="Rectangle 10"/>
              <p:cNvSpPr/>
              <p:nvPr/>
            </p:nvSpPr>
            <p:spPr>
              <a:xfrm rot="679376">
                <a:off x="7662627" y="842740"/>
                <a:ext cx="195788" cy="173519"/>
              </a:xfrm>
              <a:prstGeom prst="rect">
                <a:avLst/>
              </a:prstGeom>
              <a:solidFill>
                <a:srgbClr val="FFCC00"/>
              </a:solidFill>
              <a:ln>
                <a:solidFill>
                  <a:srgbClr val="FF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/>
              <p:cNvSpPr/>
              <p:nvPr/>
            </p:nvSpPr>
            <p:spPr>
              <a:xfrm rot="20145036">
                <a:off x="4133743" y="946737"/>
                <a:ext cx="195788" cy="1735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ectangle 12"/>
              <p:cNvSpPr/>
              <p:nvPr/>
            </p:nvSpPr>
            <p:spPr>
              <a:xfrm rot="17587485">
                <a:off x="2984607" y="2106107"/>
                <a:ext cx="195415" cy="173850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 rot="16790152">
                <a:off x="2882236" y="2465749"/>
                <a:ext cx="195415" cy="17385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ectangle 14"/>
              <p:cNvSpPr/>
              <p:nvPr/>
            </p:nvSpPr>
            <p:spPr>
              <a:xfrm rot="15503068">
                <a:off x="2879751" y="4185963"/>
                <a:ext cx="195415" cy="173850"/>
              </a:xfrm>
              <a:prstGeom prst="rect">
                <a:avLst/>
              </a:prstGeom>
              <a:solidFill>
                <a:srgbClr val="FFCC00"/>
              </a:solidFill>
              <a:ln>
                <a:solidFill>
                  <a:srgbClr val="FF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 rot="14700564">
                <a:off x="2986199" y="4558445"/>
                <a:ext cx="195415" cy="173850"/>
              </a:xfrm>
              <a:prstGeom prst="rect">
                <a:avLst/>
              </a:prstGeom>
              <a:solidFill>
                <a:srgbClr val="FFCC00"/>
              </a:solidFill>
              <a:ln>
                <a:solidFill>
                  <a:srgbClr val="FF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 rot="17635722">
                <a:off x="9161478" y="4559159"/>
                <a:ext cx="195415" cy="173850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 rot="16741034">
                <a:off x="9280637" y="4205715"/>
                <a:ext cx="195415" cy="173850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 rot="15403480">
                <a:off x="9280637" y="2466744"/>
                <a:ext cx="195415" cy="173850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 rot="14671839">
                <a:off x="9173554" y="2106107"/>
                <a:ext cx="195415" cy="173850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flipH="1">
                <a:off x="3270155" y="2293673"/>
                <a:ext cx="5622018" cy="92333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BHN (10) – Refurbishment to be planned LS2 and beyond? Priority according to 2017 measurement campaign. </a:t>
                </a:r>
                <a:endParaRPr lang="en-GB" b="1" dirty="0"/>
              </a:p>
            </p:txBody>
          </p:sp>
          <p:sp>
            <p:nvSpPr>
              <p:cNvPr id="23" name="Rectangle 22"/>
              <p:cNvSpPr/>
              <p:nvPr/>
            </p:nvSpPr>
            <p:spPr>
              <a:xfrm rot="16790152">
                <a:off x="3945986" y="3271301"/>
                <a:ext cx="195415" cy="17385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 rot="17635722">
                <a:off x="3945986" y="3645998"/>
                <a:ext cx="195415" cy="173850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 rot="15503068">
                <a:off x="3960290" y="4044083"/>
                <a:ext cx="195415" cy="173850"/>
              </a:xfrm>
              <a:prstGeom prst="rect">
                <a:avLst/>
              </a:prstGeom>
              <a:solidFill>
                <a:srgbClr val="FFCC00"/>
              </a:solidFill>
              <a:ln>
                <a:solidFill>
                  <a:srgbClr val="FF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/>
              <p:cNvSpPr/>
              <p:nvPr/>
            </p:nvSpPr>
            <p:spPr>
              <a:xfrm rot="14671839">
                <a:off x="3949761" y="4451985"/>
                <a:ext cx="195415" cy="173850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 flipH="1">
                <a:off x="4215532" y="3243963"/>
                <a:ext cx="341875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Coil Movement </a:t>
                </a:r>
                <a:r>
                  <a:rPr lang="en-GB" sz="1400" dirty="0" smtClean="0"/>
                  <a:t> 1+ </a:t>
                </a:r>
                <a:r>
                  <a:rPr lang="en-GB" sz="1400" dirty="0" smtClean="0"/>
                  <a:t>mm		HIGH</a:t>
                </a:r>
                <a:endParaRPr lang="en-GB" sz="14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 flipH="1">
                <a:off x="4215532" y="3604298"/>
                <a:ext cx="341875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Coil Movement  0.5 - 1 mm	    |</a:t>
                </a:r>
                <a:endParaRPr lang="en-GB" sz="1400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 flipH="1">
                <a:off x="4215532" y="3964633"/>
                <a:ext cx="341875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Coil Movement 0.25 – 0.5 mm	    |</a:t>
                </a:r>
                <a:endParaRPr lang="en-GB" sz="1400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 flipH="1">
                <a:off x="4215532" y="4324969"/>
                <a:ext cx="341875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Coil Movement &lt;0.25 mm	LOW</a:t>
                </a:r>
                <a:endParaRPr lang="en-GB" sz="1400" dirty="0"/>
              </a:p>
            </p:txBody>
          </p:sp>
        </p:grpSp>
        <p:sp>
          <p:nvSpPr>
            <p:cNvPr id="31" name="Rectangle 30"/>
            <p:cNvSpPr/>
            <p:nvPr/>
          </p:nvSpPr>
          <p:spPr>
            <a:xfrm rot="16200000">
              <a:off x="4904128" y="1736942"/>
              <a:ext cx="343100" cy="516887"/>
            </a:xfrm>
            <a:prstGeom prst="rect">
              <a:avLst/>
            </a:prstGeom>
            <a:gradFill flip="none" rotWithShape="1">
              <a:gsLst>
                <a:gs pos="0">
                  <a:srgbClr val="92D050"/>
                </a:gs>
                <a:gs pos="38000">
                  <a:srgbClr val="FFCC00"/>
                </a:gs>
                <a:gs pos="64000">
                  <a:srgbClr val="ED7D31"/>
                </a:gs>
                <a:gs pos="100000">
                  <a:srgbClr val="FF0000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3043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BHW after BHN or in parallel?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988656"/>
            <a:ext cx="3765728" cy="37139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70521" y="1799539"/>
            <a:ext cx="448675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Missing the dedicated tooling, design is complete but needs to be ordered, ~40 </a:t>
            </a:r>
            <a:r>
              <a:rPr lang="en-GB" dirty="0" err="1" smtClean="0"/>
              <a:t>kCHF</a:t>
            </a:r>
            <a:r>
              <a:rPr lang="en-GB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First magnet would take perhaps 6-8 weeks for adjustment of tooling.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 not seem as critical as the BHN but MSC are willing to perform in parallel if the organisation of the transport and handling is eased.</a:t>
            </a:r>
            <a:endParaRPr lang="en-GB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December 2017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Antony Newborough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460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625" y="1076"/>
            <a:ext cx="86106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12938987">
            <a:off x="7467147" y="1248521"/>
            <a:ext cx="195415" cy="233702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flipH="1">
            <a:off x="2162480" y="2248255"/>
            <a:ext cx="5880611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BHW (8) </a:t>
            </a:r>
            <a:r>
              <a:rPr lang="en-GB" b="1" dirty="0" smtClean="0"/>
              <a:t>– Refurbishment to be planned </a:t>
            </a:r>
            <a:r>
              <a:rPr lang="en-GB" b="1" dirty="0" smtClean="0"/>
              <a:t>LS2 and beyond? </a:t>
            </a:r>
            <a:r>
              <a:rPr lang="en-GB" b="1" dirty="0" smtClean="0"/>
              <a:t>Priority according to 2017 measurement campaign. </a:t>
            </a:r>
            <a:endParaRPr lang="en-GB" b="1" dirty="0"/>
          </a:p>
        </p:txBody>
      </p:sp>
      <p:sp>
        <p:nvSpPr>
          <p:cNvPr id="11" name="Rectangle 10"/>
          <p:cNvSpPr/>
          <p:nvPr/>
        </p:nvSpPr>
        <p:spPr>
          <a:xfrm rot="16790152">
            <a:off x="2838310" y="3148022"/>
            <a:ext cx="195415" cy="1738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 rot="17635722">
            <a:off x="2838310" y="3522719"/>
            <a:ext cx="195415" cy="17385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 rot="15503068">
            <a:off x="2852614" y="3920804"/>
            <a:ext cx="195415" cy="173850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 rot="14671839">
            <a:off x="2842085" y="4328706"/>
            <a:ext cx="195415" cy="1738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 flipH="1">
            <a:off x="3107856" y="3120684"/>
            <a:ext cx="34187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Coil Movement &gt; 1 mm		HIGH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 flipH="1">
            <a:off x="3107856" y="3481019"/>
            <a:ext cx="34187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Coil Movement  0.5 - 1 mm	    |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 flipH="1">
            <a:off x="3107856" y="3841354"/>
            <a:ext cx="34187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Coil Movement 0.25 – 0.5 mm	    |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 flipH="1">
            <a:off x="3107856" y="4201690"/>
            <a:ext cx="34187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Coil Movement &lt;0.25 mm	LOW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 rot="14009639">
            <a:off x="7723820" y="1522338"/>
            <a:ext cx="195415" cy="23370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 rot="19195258">
            <a:off x="7454239" y="5336841"/>
            <a:ext cx="195415" cy="233702"/>
          </a:xfrm>
          <a:prstGeom prst="rect">
            <a:avLst/>
          </a:prstGeom>
          <a:solidFill>
            <a:srgbClr val="FFC0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 rot="18366838">
            <a:off x="7731906" y="5075665"/>
            <a:ext cx="195415" cy="23370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 rot="8478480">
            <a:off x="2487639" y="1238428"/>
            <a:ext cx="195415" cy="23370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 rot="7545684">
            <a:off x="2222156" y="1511228"/>
            <a:ext cx="195415" cy="23370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 rot="2272204">
            <a:off x="2474731" y="5342790"/>
            <a:ext cx="195415" cy="233702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 rot="13815304">
            <a:off x="2215891" y="5053637"/>
            <a:ext cx="195415" cy="233702"/>
          </a:xfrm>
          <a:prstGeom prst="rect">
            <a:avLst/>
          </a:prstGeom>
          <a:solidFill>
            <a:srgbClr val="FFC0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 rot="16200000">
            <a:off x="4904128" y="1736942"/>
            <a:ext cx="343100" cy="516887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38000">
                <a:srgbClr val="FFCC00"/>
              </a:gs>
              <a:gs pos="64000">
                <a:srgbClr val="ED7D31"/>
              </a:gs>
              <a:gs pos="100000">
                <a:srgbClr val="FF0000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791349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4175</TotalTime>
  <Words>894</Words>
  <Application>Microsoft Office PowerPoint</Application>
  <PresentationFormat>On-screen Show (4:3)</PresentationFormat>
  <Paragraphs>141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CERNCorporate4-3</vt:lpstr>
      <vt:lpstr>PowerPoint Presentation</vt:lpstr>
      <vt:lpstr>AD Main Magnet Refurbishment *</vt:lpstr>
      <vt:lpstr>Renovation of the main bending magnets:  BHN (15), BHS (1) &amp; BHW (8)</vt:lpstr>
      <vt:lpstr>Main Bending Magnets - Why?</vt:lpstr>
      <vt:lpstr>Min. 4 weeks per BHN magnet, max. 2 magnets in the workshop with 2 week overlap!</vt:lpstr>
      <vt:lpstr>PowerPoint Presentation</vt:lpstr>
      <vt:lpstr>PowerPoint Presentation</vt:lpstr>
      <vt:lpstr>BHW after BHN or in parallel? </vt:lpstr>
      <vt:lpstr>PowerPoint Presentation</vt:lpstr>
      <vt:lpstr>PowerPoint Presentation</vt:lpstr>
      <vt:lpstr>Renovation of the main quadrupole magnets:  QW (28) &amp; QN (28)</vt:lpstr>
      <vt:lpstr>Main QW Magnets</vt:lpstr>
      <vt:lpstr>Main QN Magnets - Why?</vt:lpstr>
      <vt:lpstr>How?</vt:lpstr>
      <vt:lpstr>PowerPoint Presentation</vt:lpstr>
      <vt:lpstr>So, what to do?</vt:lpstr>
      <vt:lpstr>PowerPoint Presentation</vt:lpstr>
      <vt:lpstr>PowerPoint Presentation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Antony Newborough</dc:creator>
  <cp:lastModifiedBy>Antony Newborough</cp:lastModifiedBy>
  <cp:revision>56</cp:revision>
  <dcterms:created xsi:type="dcterms:W3CDTF">2017-12-04T14:43:35Z</dcterms:created>
  <dcterms:modified xsi:type="dcterms:W3CDTF">2017-12-07T12:19:14Z</dcterms:modified>
</cp:coreProperties>
</file>