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9" r:id="rId3"/>
    <p:sldId id="270" r:id="rId4"/>
    <p:sldId id="272" r:id="rId5"/>
    <p:sldId id="263" r:id="rId6"/>
    <p:sldId id="273" r:id="rId7"/>
    <p:sldId id="274" r:id="rId8"/>
    <p:sldId id="275" r:id="rId9"/>
    <p:sldId id="259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64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736521"/>
            <a:ext cx="8265984" cy="1967851"/>
          </a:xfrm>
        </p:spPr>
        <p:txBody>
          <a:bodyPr/>
          <a:lstStyle/>
          <a:p>
            <a:r>
              <a:rPr lang="en-US" dirty="0" smtClean="0"/>
              <a:t>YETS 2017-18 AD RING</a:t>
            </a:r>
            <a:br>
              <a:rPr lang="en-US" dirty="0" smtClean="0"/>
            </a:br>
            <a:r>
              <a:rPr lang="en-US" sz="1600" dirty="0" smtClean="0"/>
              <a:t>AD Technical Coordination Meeting #3</a:t>
            </a:r>
            <a:br>
              <a:rPr lang="en-US" sz="1600" dirty="0" smtClean="0"/>
            </a:br>
            <a:r>
              <a:rPr lang="en-US" sz="1600" dirty="0" smtClean="0"/>
              <a:t>2017-12-07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Aymeric BOUVARD</a:t>
            </a:r>
          </a:p>
          <a:p>
            <a:r>
              <a:rPr lang="en-US" sz="1600" dirty="0" smtClean="0"/>
              <a:t>EN-EA-EC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440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YETS 2017-2018</a:t>
            </a:r>
            <a:br>
              <a:rPr lang="fr-FR" dirty="0" smtClean="0"/>
            </a:br>
            <a:r>
              <a:rPr lang="fr-FR" dirty="0" err="1" smtClean="0"/>
              <a:t>From</a:t>
            </a:r>
            <a:r>
              <a:rPr lang="fr-FR" dirty="0" smtClean="0"/>
              <a:t> 18 </a:t>
            </a:r>
            <a:r>
              <a:rPr lang="fr-FR" dirty="0" err="1" smtClean="0"/>
              <a:t>dec</a:t>
            </a:r>
            <a:r>
              <a:rPr lang="fr-FR" dirty="0" smtClean="0"/>
              <a:t> 2017 to </a:t>
            </a:r>
            <a:r>
              <a:rPr lang="fr-FR" u="sng" dirty="0" smtClean="0"/>
              <a:t>16 or 30 </a:t>
            </a:r>
            <a:r>
              <a:rPr lang="fr-FR" u="sng" dirty="0" err="1" smtClean="0"/>
              <a:t>march</a:t>
            </a:r>
            <a:r>
              <a:rPr lang="fr-FR" u="sng" dirty="0" smtClean="0"/>
              <a:t> 2018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dirty="0" smtClean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The access point will be in "general" mode during the entire shutdown with free access by the emergency exits.</a:t>
            </a:r>
            <a:b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An exception will be made at dangerous interventions requiring limited access to persons qualified for this work. During these periods, access control through impact will be awarded based.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All material out of the Ring will be stored in Buffer Zone and a TREC Request will be done for </a:t>
            </a: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control, </a:t>
            </a: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by the owner.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Each owner of equipment will be in charge of performing the EDH transport and handling referring to their equipment.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The visits will be subject to restrictions under the current work.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0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37610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YETS AD Ring</a:t>
            </a:r>
            <a:br>
              <a:rPr lang="en-US" dirty="0" smtClean="0"/>
            </a:br>
            <a:r>
              <a:rPr lang="en-US" sz="2200" dirty="0" smtClean="0"/>
              <a:t>Work Request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91946"/>
            <a:ext cx="8226425" cy="5184122"/>
          </a:xfrm>
        </p:spPr>
        <p:txBody>
          <a:bodyPr>
            <a:normAutofit lnSpcReduction="10000"/>
          </a:bodyPr>
          <a:lstStyle/>
          <a:p>
            <a:r>
              <a:rPr lang="en-GB" sz="2000" u="sng" dirty="0"/>
              <a:t>MSC</a:t>
            </a:r>
          </a:p>
          <a:p>
            <a:pPr lvl="1"/>
            <a:r>
              <a:rPr lang="en-GB" sz="1400" dirty="0"/>
              <a:t>Refurbishment of 3</a:t>
            </a:r>
            <a:r>
              <a:rPr lang="en-GB" sz="1400" dirty="0" smtClean="0"/>
              <a:t> Magnets: BHS52, QDN55, QFN56.</a:t>
            </a:r>
            <a:endParaRPr lang="en-GB" sz="1400" dirty="0"/>
          </a:p>
          <a:p>
            <a:pPr lvl="1"/>
            <a:r>
              <a:rPr lang="en-GB" sz="1400" dirty="0"/>
              <a:t>Storage </a:t>
            </a:r>
            <a:r>
              <a:rPr lang="en-GB" sz="1400" dirty="0" smtClean="0"/>
              <a:t>of the </a:t>
            </a:r>
            <a:r>
              <a:rPr lang="en-GB" sz="1400" dirty="0"/>
              <a:t>shielding blocs in </a:t>
            </a:r>
            <a:r>
              <a:rPr lang="en-GB" sz="1400" dirty="0" smtClean="0"/>
              <a:t>AD Hall.</a:t>
            </a:r>
          </a:p>
          <a:p>
            <a:pPr lvl="2"/>
            <a:r>
              <a:rPr lang="fr-FR" sz="1400" u="sng" dirty="0" smtClean="0"/>
              <a:t>BHS52: </a:t>
            </a:r>
          </a:p>
          <a:p>
            <a:pPr lvl="3"/>
            <a:r>
              <a:rPr lang="fr-FR" sz="1400" dirty="0" smtClean="0"/>
              <a:t>18 blocks 24168 </a:t>
            </a:r>
          </a:p>
          <a:p>
            <a:pPr lvl="3"/>
            <a:r>
              <a:rPr lang="en-US" sz="1400" dirty="0" smtClean="0"/>
              <a:t>2 ventilation modules</a:t>
            </a:r>
          </a:p>
          <a:p>
            <a:pPr lvl="3">
              <a:lnSpc>
                <a:spcPct val="110000"/>
              </a:lnSpc>
            </a:pPr>
            <a:r>
              <a:rPr lang="en-US" sz="1400" dirty="0"/>
              <a:t>Cutting of the vacuum chamber in AD Hall before transfer to the b.867. This intervention will be supervised by RP and EN-EA.</a:t>
            </a:r>
            <a:endParaRPr lang="fr-FR" sz="1400" dirty="0"/>
          </a:p>
          <a:p>
            <a:pPr lvl="2"/>
            <a:r>
              <a:rPr lang="en-US" sz="1400" u="sng" dirty="0" smtClean="0"/>
              <a:t>QDN55</a:t>
            </a:r>
          </a:p>
          <a:p>
            <a:pPr lvl="3"/>
            <a:r>
              <a:rPr lang="en-US" sz="1400" dirty="0" smtClean="0"/>
              <a:t>4 shielding blocks 24168</a:t>
            </a:r>
            <a:endParaRPr lang="fr-FR" sz="1400" dirty="0" smtClean="0"/>
          </a:p>
          <a:p>
            <a:pPr lvl="2"/>
            <a:r>
              <a:rPr lang="en-US" sz="1400" u="sng" dirty="0" smtClean="0"/>
              <a:t>QFN56</a:t>
            </a:r>
          </a:p>
          <a:p>
            <a:pPr lvl="3"/>
            <a:r>
              <a:rPr lang="en-US" sz="1400" dirty="0" smtClean="0"/>
              <a:t>6 concrete beams</a:t>
            </a:r>
            <a:endParaRPr lang="fr-FR" sz="1400" dirty="0" smtClean="0"/>
          </a:p>
          <a:p>
            <a:pPr lvl="2"/>
            <a:r>
              <a:rPr lang="fr-FR" sz="1400" dirty="0" smtClean="0"/>
              <a:t>The </a:t>
            </a:r>
            <a:r>
              <a:rPr lang="fr-FR" sz="1400" dirty="0" smtClean="0"/>
              <a:t>exhibition </a:t>
            </a:r>
            <a:r>
              <a:rPr lang="fr-FR" sz="1400" dirty="0" err="1"/>
              <a:t>m</a:t>
            </a:r>
            <a:r>
              <a:rPr lang="fr-FR" sz="1400" dirty="0" err="1" smtClean="0"/>
              <a:t>agnets</a:t>
            </a:r>
            <a:r>
              <a:rPr lang="fr-FR" sz="1400" dirty="0" smtClean="0"/>
              <a:t>, </a:t>
            </a:r>
            <a:r>
              <a:rPr lang="fr-FR" sz="1400" dirty="0" err="1" smtClean="0"/>
              <a:t>near</a:t>
            </a:r>
            <a:r>
              <a:rPr lang="fr-FR" sz="1400" dirty="0" smtClean="0"/>
              <a:t> ELENA </a:t>
            </a:r>
            <a:r>
              <a:rPr lang="fr-FR" sz="1400" dirty="0" err="1" smtClean="0"/>
              <a:t>should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removed</a:t>
            </a:r>
            <a:r>
              <a:rPr lang="fr-FR" sz="1400" dirty="0" smtClean="0"/>
              <a:t> in </a:t>
            </a:r>
            <a:r>
              <a:rPr lang="fr-FR" sz="1400" dirty="0" err="1" smtClean="0"/>
              <a:t>another</a:t>
            </a:r>
            <a:r>
              <a:rPr lang="fr-FR" sz="1400" dirty="0" smtClean="0"/>
              <a:t> place in the AD Hall. </a:t>
            </a:r>
            <a:r>
              <a:rPr lang="fr-FR" sz="1400" dirty="0" err="1" smtClean="0"/>
              <a:t>Probably</a:t>
            </a:r>
            <a:r>
              <a:rPr lang="fr-FR" sz="1400" dirty="0" smtClean="0"/>
              <a:t> on the </a:t>
            </a:r>
            <a:r>
              <a:rPr lang="fr-FR" sz="1400" dirty="0" err="1" smtClean="0"/>
              <a:t>shielding</a:t>
            </a:r>
            <a:r>
              <a:rPr lang="fr-FR" sz="1400" dirty="0" smtClean="0"/>
              <a:t> in front of ASCUSA and ALPHA </a:t>
            </a:r>
            <a:r>
              <a:rPr lang="fr-FR" sz="1400" dirty="0" err="1" smtClean="0"/>
              <a:t>experimental</a:t>
            </a:r>
            <a:r>
              <a:rPr lang="fr-FR" sz="1400" dirty="0" smtClean="0"/>
              <a:t> areas.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 smtClean="0">
                <a:solidFill>
                  <a:schemeClr val="accent1"/>
                </a:solidFill>
              </a:rPr>
              <a:t>BCCC</a:t>
            </a:r>
            <a:endParaRPr lang="en-US" sz="2000" u="sng" dirty="0">
              <a:solidFill>
                <a:schemeClr val="accent1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GB" sz="1400" dirty="0">
                <a:solidFill>
                  <a:schemeClr val="accent1"/>
                </a:solidFill>
              </a:rPr>
              <a:t>Installation of new controlled flow valve and insulation vacuum </a:t>
            </a:r>
            <a:r>
              <a:rPr lang="en-GB" sz="1400" dirty="0" smtClean="0">
                <a:solidFill>
                  <a:schemeClr val="accent1"/>
                </a:solidFill>
              </a:rPr>
              <a:t>valve </a:t>
            </a:r>
          </a:p>
          <a:p>
            <a:pPr lvl="1">
              <a:lnSpc>
                <a:spcPct val="110000"/>
              </a:lnSpc>
            </a:pPr>
            <a:endParaRPr lang="en-GB" sz="1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0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37610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YETS AD Ring</a:t>
            </a:r>
            <a:br>
              <a:rPr lang="en-US" dirty="0" smtClean="0"/>
            </a:br>
            <a:r>
              <a:rPr lang="en-US" sz="2200" dirty="0" smtClean="0"/>
              <a:t>Work Request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660" y="1260543"/>
            <a:ext cx="3684393" cy="5016068"/>
          </a:xfrm>
        </p:spPr>
        <p:txBody>
          <a:bodyPr>
            <a:normAutofit fontScale="92500" lnSpcReduction="10000"/>
          </a:bodyPr>
          <a:lstStyle/>
          <a:p>
            <a:r>
              <a:rPr lang="en-US" sz="1700" u="sng" dirty="0" smtClean="0"/>
              <a:t>BI</a:t>
            </a:r>
          </a:p>
          <a:p>
            <a:pPr lvl="1"/>
            <a:r>
              <a:rPr lang="en-US" sz="1300" dirty="0" smtClean="0"/>
              <a:t>General maintenance of the </a:t>
            </a:r>
            <a:r>
              <a:rPr lang="en-US" sz="1300" dirty="0" err="1" smtClean="0"/>
              <a:t>E.Cooler</a:t>
            </a:r>
            <a:r>
              <a:rPr lang="en-US" sz="1300" dirty="0" smtClean="0"/>
              <a:t>.</a:t>
            </a:r>
          </a:p>
          <a:p>
            <a:pPr lvl="1"/>
            <a:r>
              <a:rPr lang="en-US" sz="1300" dirty="0"/>
              <a:t>General maintenance BTV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700" u="sng" dirty="0" smtClean="0"/>
              <a:t>Kickers:</a:t>
            </a:r>
          </a:p>
          <a:p>
            <a:pPr lvl="1"/>
            <a:r>
              <a:rPr lang="en-US" sz="1300" dirty="0" smtClean="0"/>
              <a:t>General maintenance </a:t>
            </a:r>
            <a:r>
              <a:rPr lang="en-US" sz="1300" dirty="0"/>
              <a:t>+ </a:t>
            </a:r>
            <a:r>
              <a:rPr lang="en-US" sz="1300" dirty="0" smtClean="0"/>
              <a:t>Test</a:t>
            </a:r>
            <a:endParaRPr lang="en-US" sz="1300" dirty="0"/>
          </a:p>
          <a:p>
            <a:r>
              <a:rPr lang="en-US" sz="1700" u="sng" dirty="0"/>
              <a:t>CV:</a:t>
            </a:r>
          </a:p>
          <a:p>
            <a:pPr lvl="1"/>
            <a:r>
              <a:rPr lang="en-US" sz="1300" dirty="0" smtClean="0"/>
              <a:t>Removal of ventilation modules (BHS52)</a:t>
            </a:r>
          </a:p>
          <a:p>
            <a:pPr lvl="1"/>
            <a:r>
              <a:rPr lang="en-US" sz="1300" dirty="0"/>
              <a:t>Maintenance of demineralized </a:t>
            </a:r>
            <a:r>
              <a:rPr lang="en-US" sz="1300" dirty="0" smtClean="0"/>
              <a:t>water.</a:t>
            </a:r>
            <a:endParaRPr lang="en-US" sz="1300" dirty="0"/>
          </a:p>
          <a:p>
            <a:pPr lvl="1"/>
            <a:r>
              <a:rPr lang="en-US" sz="1300" dirty="0" smtClean="0"/>
              <a:t>Water maintenance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700" u="sng" dirty="0"/>
              <a:t>RP:</a:t>
            </a:r>
          </a:p>
          <a:p>
            <a:pPr lvl="1"/>
            <a:r>
              <a:rPr lang="en-US" sz="1300" dirty="0"/>
              <a:t>Source </a:t>
            </a:r>
            <a:r>
              <a:rPr lang="en-US" sz="1300" dirty="0" smtClean="0"/>
              <a:t>Test: </a:t>
            </a:r>
          </a:p>
          <a:p>
            <a:pPr lvl="2"/>
            <a:r>
              <a:rPr lang="en-US" sz="1300" dirty="0" smtClean="0"/>
              <a:t>PMIA604</a:t>
            </a:r>
          </a:p>
          <a:p>
            <a:pPr lvl="2"/>
            <a:r>
              <a:rPr lang="en-US" sz="1300" dirty="0" smtClean="0"/>
              <a:t>PAXA604</a:t>
            </a:r>
          </a:p>
          <a:p>
            <a:pPr lvl="2"/>
            <a:r>
              <a:rPr lang="en-US" sz="1300" dirty="0" smtClean="0"/>
              <a:t>PAXT113</a:t>
            </a:r>
            <a:endParaRPr lang="en-US" sz="1300" dirty="0"/>
          </a:p>
          <a:p>
            <a:pPr marL="225425" lvl="1" indent="-225425">
              <a:buClr>
                <a:schemeClr val="accent1"/>
              </a:buClr>
            </a:pPr>
            <a:r>
              <a:rPr lang="en-US" sz="1700" u="sng" dirty="0"/>
              <a:t>EL:</a:t>
            </a:r>
          </a:p>
          <a:p>
            <a:pPr lvl="1"/>
            <a:r>
              <a:rPr lang="en-US" sz="1300" dirty="0" smtClean="0"/>
              <a:t>AUG Test</a:t>
            </a:r>
            <a:endParaRPr lang="en-US" sz="1300" dirty="0"/>
          </a:p>
          <a:p>
            <a:pPr marL="231775" lvl="1" indent="0">
              <a:buNone/>
            </a:pPr>
            <a:endParaRPr lang="en-US" sz="1000" dirty="0"/>
          </a:p>
          <a:p>
            <a:pPr marL="231775" lvl="1" indent="0">
              <a:buNone/>
            </a:pPr>
            <a:endParaRPr lang="fr-FR" sz="1000" dirty="0" smtClean="0"/>
          </a:p>
          <a:p>
            <a:pPr marL="460375" lvl="2" indent="0">
              <a:buNone/>
            </a:pPr>
            <a:endParaRPr lang="fr-FR" sz="1000" dirty="0" smtClean="0"/>
          </a:p>
          <a:p>
            <a:pPr marL="457200" lvl="1" indent="0">
              <a:buNone/>
            </a:pPr>
            <a:endParaRPr lang="en-GB" sz="1600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00053" y="1260000"/>
            <a:ext cx="4783571" cy="501606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u="sng" dirty="0" smtClean="0"/>
              <a:t>VSC</a:t>
            </a:r>
          </a:p>
          <a:p>
            <a:pPr lvl="1"/>
            <a:r>
              <a:rPr lang="en-US" sz="1400" dirty="0" smtClean="0"/>
              <a:t>Disconnection and reconnection: BHS52</a:t>
            </a:r>
            <a:r>
              <a:rPr lang="en-US" sz="1400" dirty="0"/>
              <a:t>, QDN55, </a:t>
            </a:r>
            <a:r>
              <a:rPr lang="en-US" sz="1400" dirty="0" smtClean="0"/>
              <a:t>QFN56</a:t>
            </a:r>
            <a:endParaRPr lang="en-US" sz="1400" b="1" strike="sngStrike" dirty="0" smtClean="0">
              <a:solidFill>
                <a:srgbClr val="00B050"/>
              </a:solidFill>
            </a:endParaRPr>
          </a:p>
          <a:p>
            <a:pPr lvl="1"/>
            <a:r>
              <a:rPr lang="en-US" sz="1400" dirty="0" smtClean="0"/>
              <a:t>Works and Maintenance:</a:t>
            </a:r>
          </a:p>
          <a:p>
            <a:pPr lvl="2"/>
            <a:r>
              <a:rPr lang="en-US" sz="1400" dirty="0" smtClean="0"/>
              <a:t>Sector 1A</a:t>
            </a:r>
          </a:p>
          <a:p>
            <a:pPr lvl="2"/>
            <a:r>
              <a:rPr lang="en-US" sz="1400" dirty="0" smtClean="0"/>
              <a:t>Sector 1B</a:t>
            </a:r>
          </a:p>
          <a:p>
            <a:pPr lvl="2"/>
            <a:r>
              <a:rPr lang="en-US" sz="1400" dirty="0" smtClean="0"/>
              <a:t>Sector 2A</a:t>
            </a:r>
          </a:p>
          <a:p>
            <a:pPr lvl="2"/>
            <a:r>
              <a:rPr lang="en-US" sz="1400" dirty="0" smtClean="0"/>
              <a:t>Sector 2B</a:t>
            </a:r>
          </a:p>
          <a:p>
            <a:pPr lvl="2"/>
            <a:r>
              <a:rPr lang="en-US" sz="1400" dirty="0" smtClean="0"/>
              <a:t>Sector 3</a:t>
            </a:r>
          </a:p>
          <a:p>
            <a:pPr lvl="2"/>
            <a:r>
              <a:rPr lang="en-US" sz="1400" dirty="0" smtClean="0"/>
              <a:t>Sector 4</a:t>
            </a:r>
          </a:p>
          <a:p>
            <a:pPr lvl="2"/>
            <a:r>
              <a:rPr lang="en-US" sz="1400" dirty="0" smtClean="0"/>
              <a:t>DE Experimental Lines</a:t>
            </a:r>
          </a:p>
          <a:p>
            <a:pPr lvl="1"/>
            <a:r>
              <a:rPr lang="en-US" sz="1400" dirty="0" err="1" smtClean="0"/>
              <a:t>Bakeout</a:t>
            </a:r>
            <a:r>
              <a:rPr lang="en-US" sz="1400" dirty="0" smtClean="0"/>
              <a:t> Sector 1 (</a:t>
            </a:r>
            <a:r>
              <a:rPr lang="en-US" sz="1400" dirty="0"/>
              <a:t>BHS52, QDN55, </a:t>
            </a:r>
            <a:r>
              <a:rPr lang="en-US" sz="1400" dirty="0" smtClean="0"/>
              <a:t>QFN56)</a:t>
            </a:r>
          </a:p>
          <a:p>
            <a:pPr lvl="1"/>
            <a:r>
              <a:rPr lang="en-US" sz="1400" dirty="0" err="1" smtClean="0"/>
              <a:t>Bakeout</a:t>
            </a:r>
            <a:r>
              <a:rPr lang="en-US" sz="1400" dirty="0" smtClean="0"/>
              <a:t> Sector 2A (SHV1305)</a:t>
            </a:r>
            <a:endParaRPr lang="en-US" sz="1400" dirty="0"/>
          </a:p>
          <a:p>
            <a:pPr marL="225425" lvl="1" indent="-225425">
              <a:buClr>
                <a:schemeClr val="accent1"/>
              </a:buClr>
            </a:pPr>
            <a:r>
              <a:rPr lang="en-US" sz="1900" u="sng" dirty="0"/>
              <a:t>SU</a:t>
            </a:r>
          </a:p>
          <a:p>
            <a:pPr lvl="1"/>
            <a:r>
              <a:rPr lang="en-US" sz="1400" dirty="0"/>
              <a:t>Alignment: BHS52, QDN55, </a:t>
            </a:r>
            <a:r>
              <a:rPr lang="en-US" sz="1400" dirty="0" smtClean="0"/>
              <a:t>QFN56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900" u="sng" dirty="0" smtClean="0"/>
              <a:t>STI</a:t>
            </a:r>
          </a:p>
          <a:p>
            <a:pPr lvl="1"/>
            <a:r>
              <a:rPr lang="en-US" sz="1400" dirty="0" smtClean="0"/>
              <a:t>Replacement </a:t>
            </a:r>
            <a:r>
              <a:rPr lang="en-US" sz="1400" dirty="0"/>
              <a:t>of the </a:t>
            </a:r>
            <a:r>
              <a:rPr lang="en-US" sz="1400" dirty="0" smtClean="0"/>
              <a:t>scraper </a:t>
            </a:r>
            <a:r>
              <a:rPr lang="en-US" sz="1400" dirty="0"/>
              <a:t>SHV1305 (sector2</a:t>
            </a:r>
            <a:r>
              <a:rPr lang="en-US" sz="1400" dirty="0" smtClean="0"/>
              <a:t>)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900" u="sng" dirty="0" smtClean="0">
                <a:solidFill>
                  <a:schemeClr val="accent1"/>
                </a:solidFill>
              </a:rPr>
              <a:t>RF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Maintenance + Test ADC02 and ADC10</a:t>
            </a:r>
          </a:p>
          <a:p>
            <a:pPr marL="231775" lvl="1" indent="0">
              <a:buFont typeface="Arial"/>
              <a:buNone/>
            </a:pPr>
            <a:endParaRPr lang="fr-FR" sz="1000" dirty="0" smtClean="0"/>
          </a:p>
          <a:p>
            <a:pPr marL="460375" lvl="2" indent="0">
              <a:buFont typeface="Arial"/>
              <a:buNone/>
            </a:pPr>
            <a:endParaRPr lang="fr-FR" sz="1000" dirty="0" smtClean="0"/>
          </a:p>
          <a:p>
            <a:pPr marL="457200" lvl="1" indent="0">
              <a:buFont typeface="Arial"/>
              <a:buNone/>
            </a:pPr>
            <a:endParaRPr lang="en-GB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45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250"/>
            <a:ext cx="8226854" cy="715840"/>
          </a:xfrm>
        </p:spPr>
        <p:txBody>
          <a:bodyPr/>
          <a:lstStyle/>
          <a:p>
            <a:pPr algn="ctr"/>
            <a:r>
              <a:rPr lang="fr-FR" dirty="0" smtClean="0"/>
              <a:t>Planning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5142" y="879523"/>
            <a:ext cx="8068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Works from W48 2017 to W02 2018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98644"/>
            <a:ext cx="4091354" cy="490286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3200" dirty="0" smtClean="0"/>
              <a:t>2017</a:t>
            </a:r>
          </a:p>
          <a:p>
            <a:pPr marL="0" indent="0">
              <a:buNone/>
            </a:pPr>
            <a:r>
              <a:rPr lang="en-US" sz="2600" dirty="0" smtClean="0"/>
              <a:t>W48</a:t>
            </a:r>
          </a:p>
          <a:p>
            <a:pPr lvl="1"/>
            <a:r>
              <a:rPr lang="en-US" sz="2000" strike="sngStrike" dirty="0" smtClean="0">
                <a:solidFill>
                  <a:schemeClr val="accent6">
                    <a:lumMod val="75000"/>
                  </a:schemeClr>
                </a:solidFill>
              </a:rPr>
              <a:t>CV: </a:t>
            </a:r>
            <a:r>
              <a:rPr lang="en-US" sz="1700" strike="sngStrike" dirty="0" smtClean="0">
                <a:solidFill>
                  <a:schemeClr val="accent6">
                    <a:lumMod val="75000"/>
                  </a:schemeClr>
                </a:solidFill>
              </a:rPr>
              <a:t>Removal ventilation</a:t>
            </a:r>
          </a:p>
          <a:p>
            <a:pPr marL="231775" lvl="1" indent="0">
              <a:buNone/>
            </a:pPr>
            <a:r>
              <a:rPr lang="en-US" sz="1700" strike="sngStrike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700" strike="sngStrike" dirty="0" smtClean="0">
                <a:solidFill>
                  <a:schemeClr val="accent6">
                    <a:lumMod val="75000"/>
                  </a:schemeClr>
                </a:solidFill>
              </a:rPr>
              <a:t>           modules. DONE</a:t>
            </a:r>
            <a:endParaRPr lang="en-US" sz="1700" strike="sngStrike" dirty="0">
              <a:solidFill>
                <a:schemeClr val="accent6">
                  <a:lumMod val="75000"/>
                </a:schemeClr>
              </a:solidFill>
            </a:endParaRPr>
          </a:p>
          <a:p>
            <a:pPr marL="231775" lvl="1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600" dirty="0" smtClean="0"/>
              <a:t>W50</a:t>
            </a:r>
          </a:p>
          <a:p>
            <a:pPr lvl="1"/>
            <a:r>
              <a:rPr lang="en-US" sz="1900" dirty="0" smtClean="0"/>
              <a:t>HE: Removal</a:t>
            </a:r>
            <a:r>
              <a:rPr lang="en-US" sz="1900" dirty="0"/>
              <a:t>, e</a:t>
            </a:r>
            <a:r>
              <a:rPr lang="en-US" sz="1900" dirty="0" smtClean="0"/>
              <a:t>xhibition magnets</a:t>
            </a:r>
          </a:p>
          <a:p>
            <a:pPr lvl="1"/>
            <a:r>
              <a:rPr lang="en-US" sz="1900" dirty="0" smtClean="0"/>
              <a:t>EA: Preparation of the shielding area </a:t>
            </a:r>
          </a:p>
          <a:p>
            <a:pPr lvl="2"/>
            <a:r>
              <a:rPr lang="en-US" sz="1900" dirty="0" smtClean="0"/>
              <a:t>Removal floor protection</a:t>
            </a:r>
          </a:p>
          <a:p>
            <a:pPr lvl="2"/>
            <a:r>
              <a:rPr lang="en-US" sz="1900" dirty="0" smtClean="0"/>
              <a:t>Removal gateway</a:t>
            </a:r>
          </a:p>
          <a:p>
            <a:pPr lvl="2"/>
            <a:r>
              <a:rPr lang="en-US" sz="1900" dirty="0" smtClean="0"/>
              <a:t>Removal railings</a:t>
            </a:r>
          </a:p>
          <a:p>
            <a:pPr marL="460375" lvl="2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600" dirty="0" smtClean="0"/>
              <a:t>W51</a:t>
            </a:r>
          </a:p>
          <a:p>
            <a:pPr lvl="1"/>
            <a:r>
              <a:rPr lang="en-US" sz="1900" dirty="0" smtClean="0"/>
              <a:t>MSC: </a:t>
            </a:r>
          </a:p>
          <a:p>
            <a:pPr lvl="2"/>
            <a:r>
              <a:rPr lang="en-US" sz="1900" dirty="0" smtClean="0"/>
              <a:t>Removal BHS52</a:t>
            </a:r>
          </a:p>
          <a:p>
            <a:pPr lvl="2"/>
            <a:r>
              <a:rPr lang="en-US" sz="1900" dirty="0" smtClean="0"/>
              <a:t>Removal QDN55 and QFN56 (if possible)</a:t>
            </a:r>
          </a:p>
          <a:p>
            <a:pPr lvl="1"/>
            <a:r>
              <a:rPr lang="en-US" sz="1900" dirty="0" smtClean="0"/>
              <a:t>VSC: Cutting, vacuum chamber (</a:t>
            </a:r>
            <a:r>
              <a:rPr lang="en-US" sz="1900" u="sng" dirty="0" smtClean="0"/>
              <a:t>RP supervision</a:t>
            </a:r>
            <a:r>
              <a:rPr lang="en-US" sz="1900" dirty="0" smtClean="0"/>
              <a:t>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78215" y="1298643"/>
            <a:ext cx="4363781" cy="478563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2018</a:t>
            </a:r>
          </a:p>
          <a:p>
            <a:pPr marL="0" indent="0">
              <a:buNone/>
            </a:pPr>
            <a:r>
              <a:rPr lang="en-US" sz="1700" dirty="0" smtClean="0"/>
              <a:t>W02</a:t>
            </a:r>
          </a:p>
          <a:p>
            <a:pPr lvl="1"/>
            <a:r>
              <a:rPr lang="en-US" sz="1300" dirty="0" smtClean="0"/>
              <a:t>MSC: </a:t>
            </a:r>
          </a:p>
          <a:p>
            <a:pPr lvl="2"/>
            <a:r>
              <a:rPr lang="en-US" sz="1300" dirty="0" smtClean="0"/>
              <a:t>Removal QDN55 and QFN56 </a:t>
            </a:r>
            <a:r>
              <a:rPr lang="en-GB" sz="1300" dirty="0" smtClean="0"/>
              <a:t>if it was not possible to do it in week 51</a:t>
            </a:r>
          </a:p>
          <a:p>
            <a:pPr lvl="2"/>
            <a:r>
              <a:rPr lang="en-GB" sz="1300" dirty="0" smtClean="0"/>
              <a:t>Beginning of refurbishment of magnets</a:t>
            </a:r>
          </a:p>
          <a:p>
            <a:pPr lvl="1"/>
            <a:r>
              <a:rPr lang="en-GB" sz="1300" dirty="0" smtClean="0"/>
              <a:t>RP: Source test</a:t>
            </a:r>
          </a:p>
          <a:p>
            <a:pPr lvl="1"/>
            <a:r>
              <a:rPr lang="en-GB" sz="1300" dirty="0" smtClean="0"/>
              <a:t>Kickers: General maintenance </a:t>
            </a:r>
          </a:p>
          <a:p>
            <a:pPr lvl="1"/>
            <a:r>
              <a:rPr lang="en-GB" sz="1300" dirty="0" smtClean="0"/>
              <a:t>VSC: Works sector 2A and 2B</a:t>
            </a:r>
          </a:p>
          <a:p>
            <a:pPr lvl="1"/>
            <a:r>
              <a:rPr lang="en-GB" sz="1300" dirty="0" smtClean="0"/>
              <a:t>BI: Maintenance e-cooler</a:t>
            </a:r>
          </a:p>
          <a:p>
            <a:pPr lvl="1"/>
            <a:r>
              <a:rPr lang="en-GB" sz="1300" dirty="0" smtClean="0"/>
              <a:t>STI: Scraper SHV1305</a:t>
            </a:r>
          </a:p>
          <a:p>
            <a:pPr lvl="1"/>
            <a:r>
              <a:rPr lang="en-GB" sz="1300" dirty="0" smtClean="0"/>
              <a:t>BCCC</a:t>
            </a:r>
          </a:p>
          <a:p>
            <a:pPr lvl="2"/>
            <a:r>
              <a:rPr lang="en-GB" sz="1300" dirty="0" smtClean="0"/>
              <a:t>Installation of new controlled flow valve and insulation vacuum valve </a:t>
            </a:r>
          </a:p>
          <a:p>
            <a:pPr lvl="2"/>
            <a:r>
              <a:rPr lang="en-GB" sz="1300" dirty="0" smtClean="0"/>
              <a:t>Warm-up and purge cryostat</a:t>
            </a:r>
          </a:p>
          <a:p>
            <a:pPr lvl="1"/>
            <a:r>
              <a:rPr lang="en-GB" sz="1300" dirty="0" smtClean="0"/>
              <a:t>EL: Test AUG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425461" y="1348154"/>
            <a:ext cx="0" cy="4853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063" y="1776202"/>
            <a:ext cx="1568548" cy="117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Planning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691" t="17241" r="48010" b="57501"/>
          <a:stretch/>
        </p:blipFill>
        <p:spPr>
          <a:xfrm>
            <a:off x="594075" y="961048"/>
            <a:ext cx="7952674" cy="25021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43861" t="17241" r="9370" b="57501"/>
          <a:stretch/>
        </p:blipFill>
        <p:spPr>
          <a:xfrm>
            <a:off x="594075" y="3585015"/>
            <a:ext cx="7952673" cy="269105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94075" y="1138793"/>
            <a:ext cx="8005773" cy="23244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67524" y="3762176"/>
            <a:ext cx="8005773" cy="251389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09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Planning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33"/>
            <a:ext cx="8226425" cy="5326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/>
              <a:t>At the request of OP, </a:t>
            </a:r>
            <a:r>
              <a:rPr lang="en-GB" sz="1400" dirty="0" smtClean="0"/>
              <a:t>we must study </a:t>
            </a:r>
            <a:r>
              <a:rPr lang="en-GB" sz="1400" dirty="0"/>
              <a:t>all the possibilities to allow to take beam as initially planned on March 19, </a:t>
            </a:r>
            <a:r>
              <a:rPr lang="en-GB" sz="1400" dirty="0" smtClean="0"/>
              <a:t>2018.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1. </a:t>
            </a:r>
            <a:r>
              <a:rPr lang="en-GB" sz="1400" b="1" dirty="0" smtClean="0"/>
              <a:t>Possibilities:</a:t>
            </a:r>
          </a:p>
          <a:p>
            <a:pPr lvl="1"/>
            <a:r>
              <a:rPr lang="en-GB" sz="1400" u="sng" dirty="0" smtClean="0"/>
              <a:t>CV: </a:t>
            </a:r>
            <a:r>
              <a:rPr lang="en-GB" sz="1400" dirty="0" smtClean="0"/>
              <a:t>Advance the demineralised water maintenance in week 07-&gt; </a:t>
            </a:r>
            <a:r>
              <a:rPr lang="en-GB" sz="1400" b="1" u="sng" dirty="0" smtClean="0"/>
              <a:t>TBC</a:t>
            </a:r>
          </a:p>
          <a:p>
            <a:pPr marL="231775" lvl="1" indent="0">
              <a:buNone/>
            </a:pPr>
            <a:r>
              <a:rPr lang="en-GB" sz="1400" dirty="0"/>
              <a:t>Nothing more could be done to </a:t>
            </a:r>
            <a:r>
              <a:rPr lang="en-GB" sz="1400" dirty="0" smtClean="0"/>
              <a:t>save time before </a:t>
            </a:r>
            <a:r>
              <a:rPr lang="en-GB" sz="1400" dirty="0"/>
              <a:t>the Hardware Test</a:t>
            </a:r>
            <a:r>
              <a:rPr lang="en-GB" sz="1400" dirty="0" smtClean="0"/>
              <a:t>.</a:t>
            </a:r>
          </a:p>
          <a:p>
            <a:pPr lvl="1"/>
            <a:r>
              <a:rPr lang="en-GB" sz="1400" u="sng" dirty="0" smtClean="0"/>
              <a:t>OP: </a:t>
            </a:r>
            <a:r>
              <a:rPr lang="en-GB" sz="1400" dirty="0" smtClean="0"/>
              <a:t>Reduce the Hardware Tests at 1 week-&gt; </a:t>
            </a:r>
            <a:r>
              <a:rPr lang="en-GB" sz="1400" b="1" u="sng" dirty="0" smtClean="0"/>
              <a:t>TBC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2. </a:t>
            </a:r>
            <a:r>
              <a:rPr lang="en-GB" sz="1400" b="1" dirty="0" smtClean="0"/>
              <a:t>Impact</a:t>
            </a:r>
            <a:r>
              <a:rPr lang="en-GB" sz="1400" b="1" dirty="0"/>
              <a:t>:</a:t>
            </a:r>
          </a:p>
          <a:p>
            <a:pPr lvl="1"/>
            <a:r>
              <a:rPr lang="en-GB" sz="1400" u="sng" dirty="0" smtClean="0"/>
              <a:t>BCCC: </a:t>
            </a:r>
            <a:r>
              <a:rPr lang="en-GB" sz="1400" dirty="0" smtClean="0"/>
              <a:t>Cool-Down and Refill in w10 (initially in W11)</a:t>
            </a:r>
          </a:p>
          <a:p>
            <a:pPr lvl="1"/>
            <a:r>
              <a:rPr lang="en-GB" sz="1400" u="sng" dirty="0" smtClean="0"/>
              <a:t>RF:</a:t>
            </a:r>
          </a:p>
          <a:p>
            <a:pPr lvl="2"/>
            <a:r>
              <a:rPr lang="en-GB" sz="1400" dirty="0" smtClean="0"/>
              <a:t>ADC02: Power test in w10 (initially in W11)</a:t>
            </a:r>
          </a:p>
          <a:p>
            <a:pPr lvl="2"/>
            <a:r>
              <a:rPr lang="en-GB" sz="1400" dirty="0" smtClean="0"/>
              <a:t>ADC10: Test RF Tube TH116 in </a:t>
            </a:r>
            <a:r>
              <a:rPr lang="en-GB" sz="1400" dirty="0"/>
              <a:t>w10 (initially in W11</a:t>
            </a:r>
            <a:r>
              <a:rPr lang="en-GB" sz="1400" dirty="0" smtClean="0"/>
              <a:t>)</a:t>
            </a:r>
          </a:p>
          <a:p>
            <a:pPr lvl="2"/>
            <a:r>
              <a:rPr lang="en-GB" sz="1400" dirty="0" smtClean="0"/>
              <a:t>ADC10: Power Test in W11 (initially in W12) during the Hardware test.</a:t>
            </a:r>
            <a:endParaRPr lang="en-GB" sz="1400" dirty="0"/>
          </a:p>
          <a:p>
            <a:pPr lvl="1"/>
            <a:endParaRPr lang="en-GB" sz="1200" dirty="0"/>
          </a:p>
          <a:p>
            <a:pPr marL="0" indent="0">
              <a:buNone/>
            </a:pPr>
            <a:endParaRPr lang="en-GB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32092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Planning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33"/>
            <a:ext cx="8226425" cy="5326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100" dirty="0" smtClean="0"/>
              <a:t>Current planning</a:t>
            </a:r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100" dirty="0" smtClean="0"/>
          </a:p>
          <a:p>
            <a:pPr marL="0" indent="0" algn="ctr">
              <a:buNone/>
            </a:pPr>
            <a:r>
              <a:rPr lang="en-US" sz="1100" dirty="0" smtClean="0"/>
              <a:t>Target</a:t>
            </a:r>
            <a:endParaRPr lang="fr-FR" sz="1100" dirty="0"/>
          </a:p>
        </p:txBody>
      </p:sp>
      <p:grpSp>
        <p:nvGrpSpPr>
          <p:cNvPr id="5" name="Group 4"/>
          <p:cNvGrpSpPr/>
          <p:nvPr/>
        </p:nvGrpSpPr>
        <p:grpSpPr>
          <a:xfrm>
            <a:off x="113456" y="1243133"/>
            <a:ext cx="8913912" cy="2493789"/>
            <a:chOff x="201953" y="2128771"/>
            <a:chExt cx="7668922" cy="199027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1783" t="17253" r="19916" b="50315"/>
            <a:stretch/>
          </p:blipFill>
          <p:spPr>
            <a:xfrm>
              <a:off x="201953" y="2128771"/>
              <a:ext cx="7668922" cy="1990270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5250788" y="3030235"/>
              <a:ext cx="658217" cy="24589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Oval 12"/>
            <p:cNvSpPr/>
            <p:nvPr/>
          </p:nvSpPr>
          <p:spPr>
            <a:xfrm>
              <a:off x="364639" y="3579063"/>
              <a:ext cx="241592" cy="29275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389" t="17459" r="9027" b="50641"/>
          <a:stretch/>
        </p:blipFill>
        <p:spPr>
          <a:xfrm>
            <a:off x="173817" y="4167783"/>
            <a:ext cx="8880231" cy="198120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404447" y="5684387"/>
            <a:ext cx="233419" cy="21818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8355807" y="5645970"/>
            <a:ext cx="736525" cy="26246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73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26916</TotalTime>
  <Words>513</Words>
  <Application>Microsoft Office PowerPoint</Application>
  <PresentationFormat>On-screen Show (4:3)</PresentationFormat>
  <Paragraphs>133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Ubuntu</vt:lpstr>
      <vt:lpstr>Ubuntu Light</vt:lpstr>
      <vt:lpstr>Ubuntu Medium</vt:lpstr>
      <vt:lpstr>CERN_ENdept_Presentation_ArialFont copy</vt:lpstr>
      <vt:lpstr>YETS 2017-18 AD RING AD Technical Coordination Meeting #3 2017-12-07</vt:lpstr>
      <vt:lpstr>YETS 2017-2018 From 18 dec 2017 to 16 or 30 march 2018</vt:lpstr>
      <vt:lpstr>YETS AD Ring Work Request </vt:lpstr>
      <vt:lpstr>YETS AD Ring Work Request </vt:lpstr>
      <vt:lpstr>Planning</vt:lpstr>
      <vt:lpstr>Planning</vt:lpstr>
      <vt:lpstr>Planning</vt:lpstr>
      <vt:lpstr>Planning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EYETS AD RING WORKS Extension ASACUSA/ALPHA meeting 2016-08-19</dc:title>
  <dc:creator>Aymeric Bouvard</dc:creator>
  <cp:lastModifiedBy>Aymeric Bouvard</cp:lastModifiedBy>
  <cp:revision>256</cp:revision>
  <cp:lastPrinted>2017-03-17T12:15:21Z</cp:lastPrinted>
  <dcterms:created xsi:type="dcterms:W3CDTF">2016-08-10T14:06:18Z</dcterms:created>
  <dcterms:modified xsi:type="dcterms:W3CDTF">2017-12-06T15:58:16Z</dcterms:modified>
</cp:coreProperties>
</file>