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3" r:id="rId1"/>
  </p:sldMasterIdLst>
  <p:notesMasterIdLst>
    <p:notesMasterId r:id="rId8"/>
  </p:notesMasterIdLst>
  <p:sldIdLst>
    <p:sldId id="315" r:id="rId2"/>
    <p:sldId id="348" r:id="rId3"/>
    <p:sldId id="350" r:id="rId4"/>
    <p:sldId id="351" r:id="rId5"/>
    <p:sldId id="349" r:id="rId6"/>
    <p:sldId id="352" r:id="rId7"/>
  </p:sldIdLst>
  <p:sldSz cx="9144000" cy="6858000" type="screen4x3"/>
  <p:notesSz cx="7099300" cy="10234613"/>
  <p:embeddedFontLst>
    <p:embeddedFont>
      <p:font typeface="Tahoma" pitchFamily="34" charset="0"/>
      <p:regular r:id="rId9"/>
      <p:bold r:id="rId10"/>
    </p:embeddedFont>
    <p:embeddedFont>
      <p:font typeface="Calibri" pitchFamily="34" charset="0"/>
      <p:regular r:id="rId11"/>
      <p:bold r:id="rId12"/>
      <p:italic r:id="rId13"/>
      <p:boldItalic r:id="rId14"/>
    </p:embeddedFont>
  </p:embeddedFont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FF00"/>
    <a:srgbClr val="080808"/>
    <a:srgbClr val="FFCC99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94" autoAdjust="0"/>
    <p:restoredTop sz="94670" autoAdjust="0"/>
  </p:normalViewPr>
  <p:slideViewPr>
    <p:cSldViewPr snapToGrid="0">
      <p:cViewPr varScale="1">
        <p:scale>
          <a:sx n="105" d="100"/>
          <a:sy n="105" d="100"/>
        </p:scale>
        <p:origin x="-17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4906" tIns="47453" rIns="94906" bIns="47453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4906" tIns="47453" rIns="94906" bIns="47453" rtlCol="0"/>
          <a:lstStyle>
            <a:lvl1pPr algn="r">
              <a:defRPr sz="1200"/>
            </a:lvl1pPr>
          </a:lstStyle>
          <a:p>
            <a:pPr>
              <a:defRPr/>
            </a:pPr>
            <a:fld id="{78A37A7D-AFDC-4FEA-A042-F9F0A230EB47}" type="datetimeFigureOut">
              <a:rPr lang="es-ES"/>
              <a:pPr>
                <a:defRPr/>
              </a:pPr>
              <a:t>23/01/2018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06" tIns="47453" rIns="94906" bIns="47453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4906" tIns="47453" rIns="94906" bIns="47453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4906" tIns="47453" rIns="94906" bIns="4745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4906" tIns="47453" rIns="94906" bIns="47453" rtlCol="0" anchor="b"/>
          <a:lstStyle>
            <a:lvl1pPr algn="r">
              <a:defRPr sz="1200"/>
            </a:lvl1pPr>
          </a:lstStyle>
          <a:p>
            <a:pPr>
              <a:defRPr/>
            </a:pPr>
            <a:fld id="{72184BAA-186D-4793-BD2F-60AD87E7A38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7783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s-ES" altLang="es-E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s-ES" altLang="es-E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s-ES" altLang="es-E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s-ES" altLang="es-E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</p:grpSp>
      <p:sp>
        <p:nvSpPr>
          <p:cNvPr id="5838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5838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66EE3A16-54CC-41D3-9AC2-1D637BC61EE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364C6-1A0D-4AF0-BC76-4859CA7B5A1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0DE69-0099-40BF-A05C-A46587A1354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pPr lvl="0"/>
            <a:endParaRPr lang="es-ES" noProof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AF6D5-C78A-41FB-9DEB-233DF0BD98C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F35AB-FAFE-4562-A75A-5A4CBEF51A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0CC97-E4D1-4AB9-A989-A05A420F974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3ECFE-AC36-4546-A4DE-E5146C60A52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3B813-C99C-405F-A2D6-01068798BA2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27F8E-BC80-4714-9499-7AC0923CA98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8C5A8-F404-4D7C-9770-16DB92A4C8A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ED7E2-1CDF-4C80-8ED5-84FE3B861D4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D2FA8-2E2A-425A-9BDD-A87A8C33404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369888" y="344488"/>
            <a:ext cx="438150" cy="47466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752475" y="344488"/>
            <a:ext cx="328613" cy="474662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493713" y="766763"/>
            <a:ext cx="422275" cy="47466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863600" y="766763"/>
            <a:ext cx="368300" cy="474662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79375" y="693738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14375" y="236538"/>
            <a:ext cx="31750" cy="10525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395288" y="1027113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22363" y="0"/>
            <a:ext cx="7793037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cambiar el estilo de título	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 nivel</a:t>
            </a:r>
          </a:p>
        </p:txBody>
      </p:sp>
      <p:sp>
        <p:nvSpPr>
          <p:cNvPr id="573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73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73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308831E-447F-4FDF-83FE-800F3AF7986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  <p:sldLayoutId id="2147483986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>
          <a:xfrm>
            <a:off x="611560" y="2245259"/>
            <a:ext cx="8027988" cy="1759805"/>
          </a:xfrm>
        </p:spPr>
        <p:txBody>
          <a:bodyPr/>
          <a:lstStyle/>
          <a:p>
            <a:pPr algn="ctr" eaLnBrk="1" hangingPunct="1">
              <a:defRPr/>
            </a:pPr>
            <a:r>
              <a:rPr lang="en-GB" sz="3600" dirty="0" smtClean="0"/>
              <a:t>Overview of parameters used in structural FEM simulations </a:t>
            </a:r>
            <a:br>
              <a:rPr lang="en-GB" sz="3600" dirty="0" smtClean="0"/>
            </a:br>
            <a:r>
              <a:rPr lang="en-GB" sz="3600" dirty="0" smtClean="0"/>
              <a:t>for the 16T magnets</a:t>
            </a:r>
            <a:endParaRPr lang="en-US" sz="3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5" name="Text Box 11"/>
          <p:cNvSpPr txBox="1">
            <a:spLocks noChangeArrowheads="1"/>
          </p:cNvSpPr>
          <p:nvPr/>
        </p:nvSpPr>
        <p:spPr bwMode="auto">
          <a:xfrm>
            <a:off x="323850" y="5353050"/>
            <a:ext cx="84963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</a:pPr>
            <a:r>
              <a:rPr lang="es-ES_tradnl" altLang="es-ES" sz="1400" u="sng" dirty="0" smtClean="0"/>
              <a:t>J</a:t>
            </a:r>
            <a:r>
              <a:rPr lang="es-ES_tradnl" altLang="es-ES" sz="1400" u="sng" dirty="0"/>
              <a:t>. Munilla</a:t>
            </a:r>
            <a:r>
              <a:rPr lang="es-ES_tradnl" altLang="es-ES" sz="1400" dirty="0"/>
              <a:t>, F. Toral </a:t>
            </a:r>
            <a:r>
              <a:rPr lang="es-ES" altLang="es-ES" sz="1400" dirty="0">
                <a:latin typeface="Arial" pitchFamily="34" charset="0"/>
              </a:rPr>
              <a:t>-  CIEMAT</a:t>
            </a:r>
          </a:p>
        </p:txBody>
      </p:sp>
      <p:pic>
        <p:nvPicPr>
          <p:cNvPr id="3078" name="1 Imagen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865" y="6234620"/>
            <a:ext cx="3748135" cy="62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260648"/>
            <a:ext cx="1308007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6914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08C5A8-F404-4D7C-9770-16DB92A4C8AB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  <p:sp>
        <p:nvSpPr>
          <p:cNvPr id="4" name="Rectangle 421"/>
          <p:cNvSpPr txBox="1">
            <a:spLocks noChangeArrowheads="1"/>
          </p:cNvSpPr>
          <p:nvPr/>
        </p:nvSpPr>
        <p:spPr bwMode="auto">
          <a:xfrm>
            <a:off x="1350964" y="333375"/>
            <a:ext cx="767534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s-ES" altLang="es-ES" sz="3200" dirty="0" err="1" smtClean="0"/>
              <a:t>Materials</a:t>
            </a:r>
            <a:r>
              <a:rPr lang="es-ES" altLang="es-ES" sz="3200" dirty="0" smtClean="0"/>
              <a:t> and </a:t>
            </a:r>
            <a:r>
              <a:rPr lang="es-ES" altLang="es-ES" sz="3200" dirty="0" err="1" smtClean="0"/>
              <a:t>Conditions</a:t>
            </a:r>
            <a:r>
              <a:rPr lang="es-ES" altLang="es-ES" sz="3200" dirty="0" smtClean="0"/>
              <a:t> as </a:t>
            </a:r>
            <a:r>
              <a:rPr lang="es-ES" altLang="es-ES" sz="3200" dirty="0" err="1" smtClean="0"/>
              <a:t>agreed</a:t>
            </a:r>
            <a:r>
              <a:rPr lang="es-ES" altLang="es-ES" sz="3200" dirty="0" smtClean="0"/>
              <a:t> </a:t>
            </a:r>
            <a:endParaRPr lang="en-US" altLang="es-ES" sz="3200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499528"/>
              </p:ext>
            </p:extLst>
          </p:nvPr>
        </p:nvGraphicFramePr>
        <p:xfrm>
          <a:off x="986829" y="1305695"/>
          <a:ext cx="7018385" cy="26701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5585"/>
                <a:gridCol w="762000"/>
                <a:gridCol w="762000"/>
                <a:gridCol w="762000"/>
                <a:gridCol w="762000"/>
                <a:gridCol w="762000"/>
                <a:gridCol w="762000"/>
                <a:gridCol w="1320800"/>
              </a:tblGrid>
              <a:tr h="45067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MATERIAL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u="none" strike="noStrike" dirty="0">
                          <a:effectLst/>
                        </a:rPr>
                        <a:t>σ</a:t>
                      </a:r>
                      <a:r>
                        <a:rPr lang="en-US" sz="1100" u="none" strike="noStrike" baseline="-25000" dirty="0">
                          <a:effectLst/>
                        </a:rPr>
                        <a:t>VM</a:t>
                      </a:r>
                      <a:r>
                        <a:rPr lang="en-US" sz="1100" u="none" strike="noStrike" dirty="0">
                          <a:effectLst/>
                        </a:rPr>
                        <a:t> (MPa)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u="none" strike="noStrike" dirty="0">
                          <a:effectLst/>
                        </a:rPr>
                        <a:t>σ</a:t>
                      </a:r>
                      <a:r>
                        <a:rPr lang="el-GR" sz="1100" u="none" strike="noStrike" baseline="-25000" dirty="0">
                          <a:effectLst/>
                        </a:rPr>
                        <a:t>1</a:t>
                      </a:r>
                      <a:r>
                        <a:rPr lang="el-GR" sz="1100" u="none" strike="noStrike" dirty="0">
                          <a:effectLst/>
                        </a:rPr>
                        <a:t> (</a:t>
                      </a:r>
                      <a:r>
                        <a:rPr lang="en-US" sz="1100" u="none" strike="noStrike" dirty="0">
                          <a:effectLst/>
                        </a:rPr>
                        <a:t>MPa), 4K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 (</a:t>
                      </a:r>
                      <a:r>
                        <a:rPr lang="en-US" sz="1100" u="none" strike="noStrike" dirty="0" err="1">
                          <a:effectLst/>
                        </a:rPr>
                        <a:t>GPa</a:t>
                      </a:r>
                      <a:r>
                        <a:rPr lang="en-US" sz="1100" u="none" strike="noStrike" dirty="0">
                          <a:effectLst/>
                        </a:rPr>
                        <a:t>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Poisson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5907">
                <a:tc v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293 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4,2 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293 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4,2 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u="none" strike="noStrike" dirty="0">
                          <a:effectLst/>
                        </a:rPr>
                        <a:t>Integ (293 K to 4,2 K)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3208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55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Coil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</a:t>
                      </a:r>
                      <a:r>
                        <a:rPr lang="en-US" sz="1100" u="none" strike="noStrike" baseline="-25000">
                          <a:effectLst/>
                        </a:rPr>
                        <a:t>x </a:t>
                      </a:r>
                      <a:r>
                        <a:rPr lang="en-US" sz="1100" u="none" strike="noStrike">
                          <a:effectLst/>
                        </a:rPr>
                        <a:t>= 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</a:t>
                      </a:r>
                      <a:r>
                        <a:rPr lang="en-US" sz="1100" u="none" strike="noStrike" baseline="-25000">
                          <a:effectLst/>
                        </a:rPr>
                        <a:t>x </a:t>
                      </a:r>
                      <a:r>
                        <a:rPr lang="en-US" sz="1100" u="none" strike="noStrike">
                          <a:effectLst/>
                        </a:rPr>
                        <a:t>= 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0,3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X = 3,1E-3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55850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</a:t>
                      </a:r>
                      <a:r>
                        <a:rPr lang="en-US" sz="1100" u="none" strike="noStrike" baseline="-25000">
                          <a:effectLst/>
                        </a:rPr>
                        <a:t>y </a:t>
                      </a:r>
                      <a:r>
                        <a:rPr lang="en-US" sz="1100" u="none" strike="noStrike">
                          <a:effectLst/>
                        </a:rPr>
                        <a:t>= 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</a:t>
                      </a:r>
                      <a:r>
                        <a:rPr lang="en-US" sz="1100" u="none" strike="noStrike" baseline="-25000">
                          <a:effectLst/>
                        </a:rPr>
                        <a:t>y </a:t>
                      </a:r>
                      <a:r>
                        <a:rPr lang="en-US" sz="1100" u="none" strike="noStrike">
                          <a:effectLst/>
                        </a:rPr>
                        <a:t>= 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 = 3,4E-3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55850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G</a:t>
                      </a:r>
                      <a:r>
                        <a:rPr lang="en-US" sz="1100" u="none" strike="noStrike" baseline="-25000" dirty="0" err="1">
                          <a:effectLst/>
                        </a:rPr>
                        <a:t>xy</a:t>
                      </a:r>
                      <a:r>
                        <a:rPr lang="en-US" sz="1100" u="none" strike="noStrike" baseline="-25000" dirty="0">
                          <a:effectLst/>
                        </a:rPr>
                        <a:t> </a:t>
                      </a:r>
                      <a:r>
                        <a:rPr lang="en-US" sz="1100" u="none" strike="noStrike" dirty="0">
                          <a:effectLst/>
                        </a:rPr>
                        <a:t>= 21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G</a:t>
                      </a:r>
                      <a:r>
                        <a:rPr lang="en-US" sz="1100" u="none" strike="noStrike" baseline="-25000">
                          <a:effectLst/>
                        </a:rPr>
                        <a:t>xy </a:t>
                      </a:r>
                      <a:r>
                        <a:rPr lang="en-US" sz="1100" u="none" strike="noStrike">
                          <a:effectLst/>
                        </a:rPr>
                        <a:t>= 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132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316LN St. Steel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193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0,28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2,80E-03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132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Al7075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480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690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4,20E-03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132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Iron (Ferromag)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180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2,00E-03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132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Ti6Al4V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800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1650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0,3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1,70E-03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7" name="6 Rectángulo"/>
          <p:cNvSpPr/>
          <p:nvPr/>
        </p:nvSpPr>
        <p:spPr>
          <a:xfrm>
            <a:off x="484358" y="4110230"/>
            <a:ext cx="8541947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en-US" dirty="0" smtClean="0"/>
              <a:t>Supporting structure and same conditions checked up to 105% of magnetic loads</a:t>
            </a:r>
          </a:p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en-US" dirty="0" smtClean="0"/>
              <a:t>Frictional coefficient for FEM analysis: 0,2</a:t>
            </a:r>
          </a:p>
        </p:txBody>
      </p:sp>
      <p:sp>
        <p:nvSpPr>
          <p:cNvPr id="8" name="7 Rectángulo"/>
          <p:cNvSpPr/>
          <p:nvPr/>
        </p:nvSpPr>
        <p:spPr>
          <a:xfrm>
            <a:off x="484360" y="4811961"/>
            <a:ext cx="77180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en-US" dirty="0" smtClean="0"/>
              <a:t>Limit stress values in the table are considered maximum for first design, and </a:t>
            </a:r>
            <a:r>
              <a:rPr lang="en-US" dirty="0" err="1" smtClean="0"/>
              <a:t>linear+elastic</a:t>
            </a:r>
            <a:r>
              <a:rPr lang="en-US" dirty="0" smtClean="0"/>
              <a:t> behavior up to it </a:t>
            </a:r>
          </a:p>
        </p:txBody>
      </p:sp>
      <p:sp>
        <p:nvSpPr>
          <p:cNvPr id="9" name="8 Rectángulo"/>
          <p:cNvSpPr/>
          <p:nvPr/>
        </p:nvSpPr>
        <p:spPr>
          <a:xfrm>
            <a:off x="484360" y="5455835"/>
            <a:ext cx="77180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en-US" dirty="0" smtClean="0"/>
              <a:t>Plane Stress conditions for 2D first designs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484358" y="5847414"/>
            <a:ext cx="77180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en-US" dirty="0" smtClean="0"/>
              <a:t>Coil properties in the table are considered perfectly homogeneous </a:t>
            </a:r>
            <a:r>
              <a:rPr lang="en-US" dirty="0" smtClean="0"/>
              <a:t>in the whole block for this </a:t>
            </a:r>
            <a:r>
              <a:rPr lang="en-US" dirty="0" smtClean="0"/>
              <a:t>first stage </a:t>
            </a:r>
          </a:p>
        </p:txBody>
      </p:sp>
    </p:spTree>
    <p:extLst>
      <p:ext uri="{BB962C8B-B14F-4D97-AF65-F5344CB8AC3E}">
        <p14:creationId xmlns:p14="http://schemas.microsoft.com/office/powerpoint/2010/main" val="2536582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08C5A8-F404-4D7C-9770-16DB92A4C8AB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  <p:sp>
        <p:nvSpPr>
          <p:cNvPr id="4" name="Rectangle 421"/>
          <p:cNvSpPr txBox="1">
            <a:spLocks noChangeArrowheads="1"/>
          </p:cNvSpPr>
          <p:nvPr/>
        </p:nvSpPr>
        <p:spPr bwMode="auto">
          <a:xfrm>
            <a:off x="1350964" y="333375"/>
            <a:ext cx="767534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s-ES" altLang="es-ES" sz="3200" dirty="0" err="1" smtClean="0"/>
              <a:t>Materials</a:t>
            </a:r>
            <a:r>
              <a:rPr lang="es-ES" altLang="es-ES" sz="3200" dirty="0" smtClean="0"/>
              <a:t> and </a:t>
            </a:r>
            <a:r>
              <a:rPr lang="es-ES" altLang="es-ES" sz="3200" dirty="0" err="1" smtClean="0"/>
              <a:t>Conditions</a:t>
            </a:r>
            <a:r>
              <a:rPr lang="es-ES" altLang="es-ES" sz="3200" dirty="0" smtClean="0"/>
              <a:t> as </a:t>
            </a:r>
            <a:r>
              <a:rPr lang="es-ES" altLang="es-ES" sz="3200" dirty="0" err="1" smtClean="0"/>
              <a:t>agreed</a:t>
            </a:r>
            <a:r>
              <a:rPr lang="es-ES" altLang="es-ES" sz="3200" dirty="0" smtClean="0"/>
              <a:t> </a:t>
            </a:r>
            <a:endParaRPr lang="en-US" altLang="es-ES" sz="3200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161027"/>
              </p:ext>
            </p:extLst>
          </p:nvPr>
        </p:nvGraphicFramePr>
        <p:xfrm>
          <a:off x="814138" y="2350037"/>
          <a:ext cx="7324253" cy="26341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9597"/>
                <a:gridCol w="717327"/>
                <a:gridCol w="717327"/>
                <a:gridCol w="717327"/>
                <a:gridCol w="717327"/>
                <a:gridCol w="717327"/>
                <a:gridCol w="717327"/>
                <a:gridCol w="602674"/>
                <a:gridCol w="1358020"/>
              </a:tblGrid>
              <a:tr h="45067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MATERIAL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u="none" strike="noStrike" dirty="0">
                          <a:effectLst/>
                        </a:rPr>
                        <a:t>σ</a:t>
                      </a:r>
                      <a:r>
                        <a:rPr lang="en-US" sz="1100" u="none" strike="noStrike" baseline="-25000" dirty="0">
                          <a:effectLst/>
                        </a:rPr>
                        <a:t>VM</a:t>
                      </a:r>
                      <a:r>
                        <a:rPr lang="en-US" sz="1100" u="none" strike="noStrike" dirty="0">
                          <a:effectLst/>
                        </a:rPr>
                        <a:t> (MPa)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σ</a:t>
                      </a:r>
                      <a:r>
                        <a:rPr lang="en-US" sz="1100" u="none" strike="noStrike" baseline="-250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Y</a:t>
                      </a:r>
                      <a:r>
                        <a:rPr lang="en-US" sz="11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 (MPa)</a:t>
                      </a:r>
                      <a:endParaRPr lang="en-US" sz="1100" b="0" i="0" u="none" strike="noStrike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endParaRPr lang="en-US" sz="11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u="none" strike="noStrike" dirty="0">
                          <a:effectLst/>
                        </a:rPr>
                        <a:t>σ</a:t>
                      </a:r>
                      <a:r>
                        <a:rPr lang="el-GR" sz="1100" u="none" strike="noStrike" baseline="-25000" dirty="0">
                          <a:effectLst/>
                        </a:rPr>
                        <a:t>1</a:t>
                      </a:r>
                      <a:r>
                        <a:rPr lang="el-GR" sz="1100" u="none" strike="noStrike" dirty="0">
                          <a:effectLst/>
                        </a:rPr>
                        <a:t> (</a:t>
                      </a:r>
                      <a:r>
                        <a:rPr lang="en-US" sz="1100" u="none" strike="noStrike" dirty="0">
                          <a:effectLst/>
                        </a:rPr>
                        <a:t>MPa), 4K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 (</a:t>
                      </a:r>
                      <a:r>
                        <a:rPr lang="en-US" sz="1100" u="none" strike="noStrike" dirty="0" err="1">
                          <a:effectLst/>
                        </a:rPr>
                        <a:t>GPa</a:t>
                      </a:r>
                      <a:r>
                        <a:rPr lang="en-US" sz="1100" u="none" strike="noStrike" dirty="0">
                          <a:effectLst/>
                        </a:rPr>
                        <a:t>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Poisson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5907">
                <a:tc v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293 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4,2 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4,2 K</a:t>
                      </a:r>
                      <a:endParaRPr lang="en-US" sz="10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293 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4,2 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u="none" strike="noStrike" dirty="0">
                          <a:effectLst/>
                        </a:rPr>
                        <a:t>Integ (293 K to 4,2 K)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55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Coil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</a:t>
                      </a:r>
                      <a:r>
                        <a:rPr lang="en-US" sz="1100" u="none" strike="noStrike" baseline="-25000">
                          <a:effectLst/>
                        </a:rPr>
                        <a:t>x </a:t>
                      </a:r>
                      <a:r>
                        <a:rPr lang="en-US" sz="1100" u="none" strike="noStrike">
                          <a:effectLst/>
                        </a:rPr>
                        <a:t>= 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</a:t>
                      </a:r>
                      <a:r>
                        <a:rPr lang="en-US" sz="1100" u="none" strike="noStrike" baseline="-25000">
                          <a:effectLst/>
                        </a:rPr>
                        <a:t>x </a:t>
                      </a:r>
                      <a:r>
                        <a:rPr lang="en-US" sz="1100" u="none" strike="noStrike">
                          <a:effectLst/>
                        </a:rPr>
                        <a:t>= 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0,3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X = 3,1E-3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55850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u="none" strike="noStrike" kern="12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</a:t>
                      </a:r>
                      <a:r>
                        <a:rPr lang="en-US" sz="1100" u="none" strike="noStrike" baseline="-25000">
                          <a:effectLst/>
                        </a:rPr>
                        <a:t>y </a:t>
                      </a:r>
                      <a:r>
                        <a:rPr lang="en-US" sz="1100" u="none" strike="noStrike">
                          <a:effectLst/>
                        </a:rPr>
                        <a:t>= 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</a:t>
                      </a:r>
                      <a:r>
                        <a:rPr lang="en-US" sz="1100" u="none" strike="noStrike" baseline="-25000">
                          <a:effectLst/>
                        </a:rPr>
                        <a:t>y </a:t>
                      </a:r>
                      <a:r>
                        <a:rPr lang="en-US" sz="1100" u="none" strike="noStrike">
                          <a:effectLst/>
                        </a:rPr>
                        <a:t>= 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 = 3,4E-3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55850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u="none" strike="noStrike" kern="12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G</a:t>
                      </a:r>
                      <a:r>
                        <a:rPr lang="en-US" sz="1100" u="none" strike="noStrike" baseline="-25000" dirty="0" err="1">
                          <a:effectLst/>
                        </a:rPr>
                        <a:t>xy</a:t>
                      </a:r>
                      <a:r>
                        <a:rPr lang="en-US" sz="1100" u="none" strike="noStrike" baseline="-25000" dirty="0">
                          <a:effectLst/>
                        </a:rPr>
                        <a:t> </a:t>
                      </a:r>
                      <a:r>
                        <a:rPr lang="en-US" sz="1100" u="none" strike="noStrike" dirty="0">
                          <a:effectLst/>
                        </a:rPr>
                        <a:t>= 21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G</a:t>
                      </a:r>
                      <a:r>
                        <a:rPr lang="en-US" sz="1100" u="none" strike="noStrike" baseline="-25000">
                          <a:effectLst/>
                        </a:rPr>
                        <a:t>xy </a:t>
                      </a:r>
                      <a:r>
                        <a:rPr lang="en-US" sz="1100" u="none" strike="noStrike">
                          <a:effectLst/>
                        </a:rPr>
                        <a:t>= 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132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316LN St. Steel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</a:t>
                      </a:r>
                      <a:endParaRPr lang="en-US" sz="1100" u="none" strike="noStrike" kern="12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193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0,28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2,80E-03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132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Al7075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480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690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  <a:endParaRPr lang="en-US" sz="1100" u="none" strike="noStrike" kern="12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4,20E-03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132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Iron (Ferromag)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180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700</a:t>
                      </a:r>
                      <a:endParaRPr lang="en-US" sz="1100" u="none" strike="noStrike" kern="12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2,00E-03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132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Ti6Al4V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800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1650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u="none" strike="noStrike" kern="12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0,3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1,70E-03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8" name="7 Rectángulo"/>
          <p:cNvSpPr/>
          <p:nvPr/>
        </p:nvSpPr>
        <p:spPr>
          <a:xfrm>
            <a:off x="2772777" y="1663574"/>
            <a:ext cx="32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en-US" b="1" dirty="0" smtClean="0">
                <a:solidFill>
                  <a:srgbClr val="FF0000"/>
                </a:solidFill>
              </a:rPr>
              <a:t>Remark</a:t>
            </a:r>
            <a:r>
              <a:rPr lang="en-US" dirty="0" smtClean="0"/>
              <a:t> on the stress limits</a:t>
            </a:r>
          </a:p>
        </p:txBody>
      </p:sp>
      <p:sp>
        <p:nvSpPr>
          <p:cNvPr id="3" name="2 Rectángulo"/>
          <p:cNvSpPr/>
          <p:nvPr/>
        </p:nvSpPr>
        <p:spPr>
          <a:xfrm>
            <a:off x="3802455" y="5490037"/>
            <a:ext cx="43414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/>
              <a:t>These </a:t>
            </a:r>
            <a:r>
              <a:rPr lang="en-US" sz="1400" i="1" dirty="0" smtClean="0"/>
              <a:t>are typical values for </a:t>
            </a:r>
            <a:r>
              <a:rPr lang="en-US" sz="1400" i="1" dirty="0" smtClean="0"/>
              <a:t>yield stress</a:t>
            </a:r>
            <a:endParaRPr lang="en-US" sz="1400" i="1" dirty="0"/>
          </a:p>
          <a:p>
            <a:r>
              <a:rPr lang="en-US" sz="1400" i="1" dirty="0" smtClean="0"/>
              <a:t> So, in some materials plastic strains can be reached</a:t>
            </a:r>
            <a:endParaRPr lang="en-US" sz="1400" i="1" dirty="0"/>
          </a:p>
        </p:txBody>
      </p:sp>
      <p:cxnSp>
        <p:nvCxnSpPr>
          <p:cNvPr id="9" name="8 Conector recto de flecha"/>
          <p:cNvCxnSpPr/>
          <p:nvPr/>
        </p:nvCxnSpPr>
        <p:spPr>
          <a:xfrm flipH="1" flipV="1">
            <a:off x="3738406" y="4991653"/>
            <a:ext cx="117696" cy="49203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5637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08C5A8-F404-4D7C-9770-16DB92A4C8AB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  <p:sp>
        <p:nvSpPr>
          <p:cNvPr id="4" name="Rectangle 421"/>
          <p:cNvSpPr txBox="1">
            <a:spLocks noChangeArrowheads="1"/>
          </p:cNvSpPr>
          <p:nvPr/>
        </p:nvSpPr>
        <p:spPr bwMode="auto">
          <a:xfrm>
            <a:off x="1350964" y="333375"/>
            <a:ext cx="767534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s-ES" altLang="es-ES" sz="3200" dirty="0" err="1" smtClean="0"/>
              <a:t>Added</a:t>
            </a:r>
            <a:r>
              <a:rPr lang="es-ES" altLang="es-ES" sz="3200" dirty="0" smtClean="0"/>
              <a:t> </a:t>
            </a:r>
            <a:r>
              <a:rPr lang="es-ES" altLang="es-ES" sz="3200" dirty="0" err="1" smtClean="0"/>
              <a:t>materials</a:t>
            </a:r>
            <a:r>
              <a:rPr lang="es-ES" altLang="es-ES" sz="3200" dirty="0" smtClean="0"/>
              <a:t>, </a:t>
            </a:r>
            <a:r>
              <a:rPr lang="es-ES" altLang="es-ES" sz="3200" dirty="0" err="1" smtClean="0"/>
              <a:t>updates</a:t>
            </a:r>
            <a:r>
              <a:rPr lang="es-ES" altLang="es-ES" sz="3200" dirty="0" smtClean="0"/>
              <a:t>,…</a:t>
            </a:r>
            <a:endParaRPr lang="en-US" altLang="es-ES" sz="3200" dirty="0"/>
          </a:p>
        </p:txBody>
      </p:sp>
      <p:sp>
        <p:nvSpPr>
          <p:cNvPr id="6" name="5 Rectángulo"/>
          <p:cNvSpPr/>
          <p:nvPr/>
        </p:nvSpPr>
        <p:spPr>
          <a:xfrm>
            <a:off x="451256" y="1343630"/>
            <a:ext cx="81857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en-US" dirty="0" smtClean="0"/>
              <a:t>New information available point out the need of a deep investigation on coil properties</a:t>
            </a:r>
            <a:endParaRPr lang="en-US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379400"/>
              </p:ext>
            </p:extLst>
          </p:nvPr>
        </p:nvGraphicFramePr>
        <p:xfrm>
          <a:off x="932508" y="2165774"/>
          <a:ext cx="7018385" cy="26701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5585"/>
                <a:gridCol w="762000"/>
                <a:gridCol w="762000"/>
                <a:gridCol w="762000"/>
                <a:gridCol w="762000"/>
                <a:gridCol w="762000"/>
                <a:gridCol w="762000"/>
                <a:gridCol w="1320800"/>
              </a:tblGrid>
              <a:tr h="45067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MATERIAL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u="none" strike="noStrike" dirty="0">
                          <a:effectLst/>
                        </a:rPr>
                        <a:t>σ</a:t>
                      </a:r>
                      <a:r>
                        <a:rPr lang="en-US" sz="1100" u="none" strike="noStrike" baseline="-25000" dirty="0">
                          <a:effectLst/>
                        </a:rPr>
                        <a:t>VM</a:t>
                      </a:r>
                      <a:r>
                        <a:rPr lang="en-US" sz="1100" u="none" strike="noStrike" dirty="0">
                          <a:effectLst/>
                        </a:rPr>
                        <a:t> (MPa)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u="none" strike="noStrike" dirty="0">
                          <a:effectLst/>
                        </a:rPr>
                        <a:t>σ</a:t>
                      </a:r>
                      <a:r>
                        <a:rPr lang="el-GR" sz="1100" u="none" strike="noStrike" baseline="-25000" dirty="0">
                          <a:effectLst/>
                        </a:rPr>
                        <a:t>1</a:t>
                      </a:r>
                      <a:r>
                        <a:rPr lang="el-GR" sz="1100" u="none" strike="noStrike" dirty="0">
                          <a:effectLst/>
                        </a:rPr>
                        <a:t> (</a:t>
                      </a:r>
                      <a:r>
                        <a:rPr lang="en-US" sz="1100" u="none" strike="noStrike" dirty="0">
                          <a:effectLst/>
                        </a:rPr>
                        <a:t>MPa), 4K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 (</a:t>
                      </a:r>
                      <a:r>
                        <a:rPr lang="en-US" sz="1100" u="none" strike="noStrike" dirty="0" err="1">
                          <a:effectLst/>
                        </a:rPr>
                        <a:t>GPa</a:t>
                      </a:r>
                      <a:r>
                        <a:rPr lang="en-US" sz="1100" u="none" strike="noStrike" dirty="0">
                          <a:effectLst/>
                        </a:rPr>
                        <a:t>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Poisson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5907">
                <a:tc v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293 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4,2 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293 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4,2 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u="none" strike="noStrike" dirty="0">
                          <a:effectLst/>
                        </a:rPr>
                        <a:t>Integ (293 K to 4,2 K)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3208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55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Coil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200</a:t>
                      </a:r>
                      <a:endParaRPr lang="en-US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</a:t>
                      </a:r>
                      <a:r>
                        <a:rPr lang="en-US" sz="1100" u="none" strike="noStrike" baseline="-25000">
                          <a:effectLst/>
                        </a:rPr>
                        <a:t>x </a:t>
                      </a:r>
                      <a:r>
                        <a:rPr lang="en-US" sz="1100" u="none" strike="noStrike">
                          <a:effectLst/>
                        </a:rPr>
                        <a:t>= 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</a:t>
                      </a:r>
                      <a:r>
                        <a:rPr lang="en-US" sz="1100" u="none" strike="noStrike" baseline="-25000">
                          <a:effectLst/>
                        </a:rPr>
                        <a:t>x </a:t>
                      </a:r>
                      <a:r>
                        <a:rPr lang="en-US" sz="1100" u="none" strike="noStrike">
                          <a:effectLst/>
                        </a:rPr>
                        <a:t>= 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0,3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X = 3,1E-3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55850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</a:t>
                      </a:r>
                      <a:r>
                        <a:rPr lang="en-US" sz="1100" u="none" strike="noStrike" baseline="-25000">
                          <a:effectLst/>
                        </a:rPr>
                        <a:t>y </a:t>
                      </a:r>
                      <a:r>
                        <a:rPr lang="en-US" sz="1100" u="none" strike="noStrike">
                          <a:effectLst/>
                        </a:rPr>
                        <a:t>= 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</a:t>
                      </a:r>
                      <a:r>
                        <a:rPr lang="en-US" sz="1100" u="none" strike="noStrike" baseline="-25000">
                          <a:effectLst/>
                        </a:rPr>
                        <a:t>y </a:t>
                      </a:r>
                      <a:r>
                        <a:rPr lang="en-US" sz="1100" u="none" strike="noStrike">
                          <a:effectLst/>
                        </a:rPr>
                        <a:t>= 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 = 3,4E-3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55850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G</a:t>
                      </a:r>
                      <a:r>
                        <a:rPr lang="en-US" sz="1100" u="none" strike="noStrike" baseline="-25000" dirty="0" err="1">
                          <a:effectLst/>
                        </a:rPr>
                        <a:t>xy</a:t>
                      </a:r>
                      <a:r>
                        <a:rPr lang="en-US" sz="1100" u="none" strike="noStrike" baseline="-25000" dirty="0">
                          <a:effectLst/>
                        </a:rPr>
                        <a:t> </a:t>
                      </a:r>
                      <a:r>
                        <a:rPr lang="en-US" sz="1100" u="none" strike="noStrike" dirty="0">
                          <a:effectLst/>
                        </a:rPr>
                        <a:t>= 21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G</a:t>
                      </a:r>
                      <a:r>
                        <a:rPr lang="en-US" sz="1100" u="none" strike="noStrike" baseline="-25000">
                          <a:effectLst/>
                        </a:rPr>
                        <a:t>xy </a:t>
                      </a:r>
                      <a:r>
                        <a:rPr lang="en-US" sz="1100" u="none" strike="noStrike">
                          <a:effectLst/>
                        </a:rPr>
                        <a:t>= 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132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316LN St. Steel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193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0,28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2,80E-03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132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Al7075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480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690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4,20E-03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132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Iron (Ferromag)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180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2,00E-03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132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Ti6Al4V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800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1650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0,3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1,70E-03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3" name="2 Rectángulo"/>
          <p:cNvSpPr/>
          <p:nvPr/>
        </p:nvSpPr>
        <p:spPr>
          <a:xfrm>
            <a:off x="340761" y="5230235"/>
            <a:ext cx="685732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These numbers could be risky because degradation…</a:t>
            </a:r>
          </a:p>
          <a:p>
            <a:r>
              <a:rPr lang="en-US" dirty="0" smtClean="0"/>
              <a:t> maybe a value around 175 MPa should be used at cold. </a:t>
            </a:r>
          </a:p>
          <a:p>
            <a:r>
              <a:rPr lang="en-US" dirty="0"/>
              <a:t> </a:t>
            </a:r>
            <a:r>
              <a:rPr lang="en-US" dirty="0" smtClean="0"/>
              <a:t>  This should to be perfectly defined and then the table updated.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473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08C5A8-F404-4D7C-9770-16DB92A4C8AB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  <p:sp>
        <p:nvSpPr>
          <p:cNvPr id="4" name="Rectangle 421"/>
          <p:cNvSpPr txBox="1">
            <a:spLocks noChangeArrowheads="1"/>
          </p:cNvSpPr>
          <p:nvPr/>
        </p:nvSpPr>
        <p:spPr bwMode="auto">
          <a:xfrm>
            <a:off x="1350964" y="333375"/>
            <a:ext cx="767534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s-ES" altLang="es-ES" sz="3200" dirty="0" err="1" smtClean="0"/>
              <a:t>Added</a:t>
            </a:r>
            <a:r>
              <a:rPr lang="es-ES" altLang="es-ES" sz="3200" dirty="0" smtClean="0"/>
              <a:t> </a:t>
            </a:r>
            <a:r>
              <a:rPr lang="es-ES" altLang="es-ES" sz="3200" dirty="0" err="1" smtClean="0"/>
              <a:t>materials</a:t>
            </a:r>
            <a:r>
              <a:rPr lang="es-ES" altLang="es-ES" sz="3200" dirty="0" smtClean="0"/>
              <a:t>, </a:t>
            </a:r>
            <a:r>
              <a:rPr lang="es-ES" altLang="es-ES" sz="3200" dirty="0" err="1" smtClean="0"/>
              <a:t>updates</a:t>
            </a:r>
            <a:r>
              <a:rPr lang="es-ES" altLang="es-ES" sz="3200" dirty="0" smtClean="0"/>
              <a:t>,…</a:t>
            </a:r>
            <a:endParaRPr lang="en-US" altLang="es-ES" sz="3200" dirty="0"/>
          </a:p>
        </p:txBody>
      </p:sp>
      <p:sp>
        <p:nvSpPr>
          <p:cNvPr id="6" name="5 Rectángulo"/>
          <p:cNvSpPr/>
          <p:nvPr/>
        </p:nvSpPr>
        <p:spPr>
          <a:xfrm>
            <a:off x="451256" y="1461325"/>
            <a:ext cx="81857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en-US" dirty="0" smtClean="0"/>
              <a:t>These are some typical values for the lately added materials involved in the designs, but at this moment no official agreement was set on their properties </a:t>
            </a:r>
            <a:endParaRPr lang="en-US" dirty="0"/>
          </a:p>
        </p:txBody>
      </p:sp>
      <p:sp>
        <p:nvSpPr>
          <p:cNvPr id="7" name="6 Rectángulo"/>
          <p:cNvSpPr/>
          <p:nvPr/>
        </p:nvSpPr>
        <p:spPr>
          <a:xfrm>
            <a:off x="451256" y="4477028"/>
            <a:ext cx="71823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This could be a proposal, but it is open to fix the same numbers for everyone</a:t>
            </a:r>
          </a:p>
        </p:txBody>
      </p: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6903924"/>
              </p:ext>
            </p:extLst>
          </p:nvPr>
        </p:nvGraphicFramePr>
        <p:xfrm>
          <a:off x="738172" y="2464995"/>
          <a:ext cx="7346574" cy="1485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2521"/>
                <a:gridCol w="887454"/>
                <a:gridCol w="799990"/>
                <a:gridCol w="799990"/>
                <a:gridCol w="799990"/>
                <a:gridCol w="799990"/>
                <a:gridCol w="665655"/>
                <a:gridCol w="1520984"/>
              </a:tblGrid>
              <a:tr h="2286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MATERIAL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VM (MPa)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σ1 (</a:t>
                      </a: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MPa)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 (</a:t>
                      </a:r>
                      <a:r>
                        <a:rPr lang="en-US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GPa</a:t>
                      </a: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Poisson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CTE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293 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4,2 K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293 K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4,2 K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nb-NO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 (293 K to 4,2 K)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Invar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1400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193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4,00E-04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Copper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3,20E-03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 = 28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 = 35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0,15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7,00E-03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Ey = 22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Ey</a:t>
                      </a: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26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Gxy = 10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Gxy = 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4953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08C5A8-F404-4D7C-9770-16DB92A4C8AB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  <p:sp>
        <p:nvSpPr>
          <p:cNvPr id="4" name="Rectangle 421"/>
          <p:cNvSpPr txBox="1">
            <a:spLocks noChangeArrowheads="1"/>
          </p:cNvSpPr>
          <p:nvPr/>
        </p:nvSpPr>
        <p:spPr bwMode="auto">
          <a:xfrm>
            <a:off x="1350964" y="333375"/>
            <a:ext cx="767534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s-ES" altLang="es-ES" sz="3200" dirty="0" err="1" smtClean="0"/>
              <a:t>Conclusion</a:t>
            </a:r>
            <a:endParaRPr lang="en-US" altLang="es-ES" sz="3200" dirty="0"/>
          </a:p>
        </p:txBody>
      </p:sp>
      <p:sp>
        <p:nvSpPr>
          <p:cNvPr id="6" name="5 Rectángulo"/>
          <p:cNvSpPr/>
          <p:nvPr/>
        </p:nvSpPr>
        <p:spPr>
          <a:xfrm>
            <a:off x="451256" y="1542806"/>
            <a:ext cx="8185750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Clr>
                <a:schemeClr val="folHlink"/>
              </a:buClr>
              <a:buSzPct val="60000"/>
              <a:buFont typeface="Arial" pitchFamily="34" charset="0"/>
              <a:buChar char="•"/>
              <a:defRPr/>
            </a:pPr>
            <a:r>
              <a:rPr lang="en-US" dirty="0" smtClean="0"/>
              <a:t>Material </a:t>
            </a:r>
            <a:r>
              <a:rPr lang="en-US" dirty="0"/>
              <a:t>properties </a:t>
            </a:r>
            <a:r>
              <a:rPr lang="en-US" dirty="0" smtClean="0"/>
              <a:t>and main FEM parameters related to structural simulations in the scope of this project have been summarized.</a:t>
            </a:r>
          </a:p>
          <a:p>
            <a:pPr marL="285750" indent="-285750">
              <a:spcBef>
                <a:spcPct val="20000"/>
              </a:spcBef>
              <a:buClr>
                <a:schemeClr val="folHlink"/>
              </a:buClr>
              <a:buSzPct val="60000"/>
              <a:buFont typeface="Arial" pitchFamily="34" charset="0"/>
              <a:buChar char="•"/>
              <a:defRPr/>
            </a:pPr>
            <a:r>
              <a:rPr lang="en-US" dirty="0" smtClean="0"/>
              <a:t>Data being used which is not included in the </a:t>
            </a:r>
            <a:r>
              <a:rPr lang="en-US" i="1" dirty="0" smtClean="0"/>
              <a:t>official</a:t>
            </a:r>
            <a:r>
              <a:rPr lang="en-US" dirty="0" smtClean="0"/>
              <a:t>  table have been reported. Agreement on the values is needed</a:t>
            </a:r>
          </a:p>
          <a:p>
            <a:pPr marL="285750" indent="-285750">
              <a:spcBef>
                <a:spcPct val="20000"/>
              </a:spcBef>
              <a:buClr>
                <a:schemeClr val="folHlink"/>
              </a:buClr>
              <a:buSzPct val="60000"/>
              <a:buFont typeface="Arial" pitchFamily="34" charset="0"/>
              <a:buChar char="•"/>
              <a:defRPr/>
            </a:pPr>
            <a:endParaRPr lang="en-US" dirty="0" smtClean="0"/>
          </a:p>
          <a:p>
            <a:pPr marL="285750" indent="-285750">
              <a:spcBef>
                <a:spcPct val="20000"/>
              </a:spcBef>
              <a:buClr>
                <a:schemeClr val="folHlink"/>
              </a:buClr>
              <a:buSzPct val="60000"/>
              <a:buFont typeface="Arial" pitchFamily="34" charset="0"/>
              <a:buChar char="•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314762"/>
      </p:ext>
    </p:extLst>
  </p:cSld>
  <p:clrMapOvr>
    <a:masterClrMapping/>
  </p:clrMapOvr>
</p:sld>
</file>

<file path=ppt/theme/theme1.xml><?xml version="1.0" encoding="utf-8"?>
<a:theme xmlns:a="http://schemas.openxmlformats.org/drawingml/2006/main" name="Mezclas">
  <a:themeElements>
    <a:clrScheme name="Mezcla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Mezcla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zcla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zcla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zcla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34916</TotalTime>
  <Words>644</Words>
  <Application>Microsoft Office PowerPoint</Application>
  <PresentationFormat>Presentación en pantalla (4:3)</PresentationFormat>
  <Paragraphs>240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Arial</vt:lpstr>
      <vt:lpstr>Tahoma</vt:lpstr>
      <vt:lpstr>Calibri</vt:lpstr>
      <vt:lpstr>Wingdings</vt:lpstr>
      <vt:lpstr>Mezclas</vt:lpstr>
      <vt:lpstr>Overview of parameters used in structural FEM simulations  for the 16T magnets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CIEMAT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coil</dc:title>
  <dc:creator>Fernando Toral</dc:creator>
  <cp:lastModifiedBy>admin</cp:lastModifiedBy>
  <cp:revision>939</cp:revision>
  <dcterms:created xsi:type="dcterms:W3CDTF">2006-04-04T07:28:52Z</dcterms:created>
  <dcterms:modified xsi:type="dcterms:W3CDTF">2018-01-23T11:16:19Z</dcterms:modified>
</cp:coreProperties>
</file>