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sldIdLst>
    <p:sldId id="305" r:id="rId2"/>
    <p:sldId id="310" r:id="rId3"/>
    <p:sldId id="316" r:id="rId4"/>
    <p:sldId id="319" r:id="rId5"/>
    <p:sldId id="314" r:id="rId6"/>
    <p:sldId id="321" r:id="rId7"/>
    <p:sldId id="322" r:id="rId8"/>
    <p:sldId id="323" r:id="rId9"/>
    <p:sldId id="308" r:id="rId10"/>
    <p:sldId id="289" r:id="rId11"/>
    <p:sldId id="324" r:id="rId12"/>
    <p:sldId id="317" r:id="rId13"/>
    <p:sldId id="318" r:id="rId14"/>
    <p:sldId id="27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E5F0-BA84-468A-9534-A5E75C9AC308}" type="datetimeFigureOut">
              <a:rPr lang="en-GB" smtClean="0"/>
              <a:t>24/01/2018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0DE-8BD6-42C7-9F8D-2E6A1B278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878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E5F0-BA84-468A-9534-A5E75C9AC308}" type="datetimeFigureOut">
              <a:rPr lang="en-GB" smtClean="0"/>
              <a:t>24/01/2018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0DE-8BD6-42C7-9F8D-2E6A1B278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316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E5F0-BA84-468A-9534-A5E75C9AC308}" type="datetimeFigureOut">
              <a:rPr lang="en-GB" smtClean="0"/>
              <a:t>24/01/2018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0DE-8BD6-42C7-9F8D-2E6A1B278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888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E5F0-BA84-468A-9534-A5E75C9AC308}" type="datetimeFigureOut">
              <a:rPr lang="en-GB" smtClean="0"/>
              <a:t>24/01/2018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0DE-8BD6-42C7-9F8D-2E6A1B278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553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E5F0-BA84-468A-9534-A5E75C9AC308}" type="datetimeFigureOut">
              <a:rPr lang="en-GB" smtClean="0"/>
              <a:t>24/01/2018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0DE-8BD6-42C7-9F8D-2E6A1B278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214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E5F0-BA84-468A-9534-A5E75C9AC308}" type="datetimeFigureOut">
              <a:rPr lang="en-GB" smtClean="0"/>
              <a:t>24/01/2018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0DE-8BD6-42C7-9F8D-2E6A1B278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300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E5F0-BA84-468A-9534-A5E75C9AC308}" type="datetimeFigureOut">
              <a:rPr lang="en-GB" smtClean="0"/>
              <a:t>24/01/2018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0DE-8BD6-42C7-9F8D-2E6A1B278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19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E5F0-BA84-468A-9534-A5E75C9AC308}" type="datetimeFigureOut">
              <a:rPr lang="en-GB" smtClean="0"/>
              <a:t>24/01/2018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0DE-8BD6-42C7-9F8D-2E6A1B278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686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E5F0-BA84-468A-9534-A5E75C9AC308}" type="datetimeFigureOut">
              <a:rPr lang="en-GB" smtClean="0"/>
              <a:t>24/01/2018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0DE-8BD6-42C7-9F8D-2E6A1B278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863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E5F0-BA84-468A-9534-A5E75C9AC308}" type="datetimeFigureOut">
              <a:rPr lang="en-GB" smtClean="0"/>
              <a:t>24/01/2018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0DE-8BD6-42C7-9F8D-2E6A1B278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47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E5F0-BA84-468A-9534-A5E75C9AC308}" type="datetimeFigureOut">
              <a:rPr lang="en-GB" smtClean="0"/>
              <a:t>24/01/2018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0DE-8BD6-42C7-9F8D-2E6A1B278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579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6E5F0-BA84-468A-9534-A5E75C9AC308}" type="datetimeFigureOut">
              <a:rPr lang="en-GB" smtClean="0"/>
              <a:t>24/01/2018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A60DE-8BD6-42C7-9F8D-2E6A1B278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49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4591" y="924449"/>
            <a:ext cx="9957917" cy="325875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Thermo-mechanical </a:t>
            </a:r>
            <a:r>
              <a:rPr lang="en-GB" dirty="0"/>
              <a:t>properties </a:t>
            </a:r>
            <a:r>
              <a:rPr lang="en-GB" dirty="0" smtClean="0"/>
              <a:t>of Nb</a:t>
            </a:r>
            <a:r>
              <a:rPr lang="en-GB" baseline="-25000" dirty="0" smtClean="0"/>
              <a:t>3</a:t>
            </a:r>
            <a:r>
              <a:rPr lang="en-GB" dirty="0" smtClean="0"/>
              <a:t>Sn coil and magnet </a:t>
            </a:r>
            <a:r>
              <a:rPr lang="en-GB" dirty="0" smtClean="0"/>
              <a:t>materials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9550" y="4576728"/>
            <a:ext cx="10668000" cy="1655762"/>
          </a:xfrm>
        </p:spPr>
        <p:txBody>
          <a:bodyPr>
            <a:normAutofit/>
          </a:bodyPr>
          <a:lstStyle/>
          <a:p>
            <a:r>
              <a:rPr lang="en-GB" sz="3000" dirty="0" smtClean="0"/>
              <a:t>C. Scheuerlein, </a:t>
            </a:r>
            <a:r>
              <a:rPr lang="en-GB" sz="3000" dirty="0" err="1" smtClean="0"/>
              <a:t>EuroCirCol</a:t>
            </a:r>
            <a:r>
              <a:rPr lang="en-GB" sz="3000" dirty="0" smtClean="0"/>
              <a:t> preparation meeting, 24 January 2018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27916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522" y="223745"/>
            <a:ext cx="11946616" cy="132556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Summary of some 11 T dipole elastic and plastic RT materials properties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8726890"/>
              </p:ext>
            </p:extLst>
          </p:nvPr>
        </p:nvGraphicFramePr>
        <p:xfrm>
          <a:off x="132522" y="1833786"/>
          <a:ext cx="11946616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2736">
                  <a:extLst>
                    <a:ext uri="{9D8B030D-6E8A-4147-A177-3AD203B41FA5}">
                      <a16:colId xmlns:a16="http://schemas.microsoft.com/office/drawing/2014/main" val="168440213"/>
                    </a:ext>
                  </a:extLst>
                </a:gridCol>
                <a:gridCol w="1060314">
                  <a:extLst>
                    <a:ext uri="{9D8B030D-6E8A-4147-A177-3AD203B41FA5}">
                      <a16:colId xmlns:a16="http://schemas.microsoft.com/office/drawing/2014/main" val="3244961871"/>
                    </a:ext>
                  </a:extLst>
                </a:gridCol>
                <a:gridCol w="1064065">
                  <a:extLst>
                    <a:ext uri="{9D8B030D-6E8A-4147-A177-3AD203B41FA5}">
                      <a16:colId xmlns:a16="http://schemas.microsoft.com/office/drawing/2014/main" val="3625287644"/>
                    </a:ext>
                  </a:extLst>
                </a:gridCol>
                <a:gridCol w="1242868">
                  <a:extLst>
                    <a:ext uri="{9D8B030D-6E8A-4147-A177-3AD203B41FA5}">
                      <a16:colId xmlns:a16="http://schemas.microsoft.com/office/drawing/2014/main" val="2257527940"/>
                    </a:ext>
                  </a:extLst>
                </a:gridCol>
                <a:gridCol w="1061565">
                  <a:extLst>
                    <a:ext uri="{9D8B030D-6E8A-4147-A177-3AD203B41FA5}">
                      <a16:colId xmlns:a16="http://schemas.microsoft.com/office/drawing/2014/main" val="598316757"/>
                    </a:ext>
                  </a:extLst>
                </a:gridCol>
                <a:gridCol w="1951828">
                  <a:extLst>
                    <a:ext uri="{9D8B030D-6E8A-4147-A177-3AD203B41FA5}">
                      <a16:colId xmlns:a16="http://schemas.microsoft.com/office/drawing/2014/main" val="661370015"/>
                    </a:ext>
                  </a:extLst>
                </a:gridCol>
                <a:gridCol w="1641784">
                  <a:extLst>
                    <a:ext uri="{9D8B030D-6E8A-4147-A177-3AD203B41FA5}">
                      <a16:colId xmlns:a16="http://schemas.microsoft.com/office/drawing/2014/main" val="4161581751"/>
                    </a:ext>
                  </a:extLst>
                </a:gridCol>
                <a:gridCol w="1061011">
                  <a:extLst>
                    <a:ext uri="{9D8B030D-6E8A-4147-A177-3AD203B41FA5}">
                      <a16:colId xmlns:a16="http://schemas.microsoft.com/office/drawing/2014/main" val="922581028"/>
                    </a:ext>
                  </a:extLst>
                </a:gridCol>
                <a:gridCol w="1500445">
                  <a:extLst>
                    <a:ext uri="{9D8B030D-6E8A-4147-A177-3AD203B41FA5}">
                      <a16:colId xmlns:a16="http://schemas.microsoft.com/office/drawing/2014/main" val="2417299703"/>
                    </a:ext>
                  </a:extLst>
                </a:gridCol>
              </a:tblGrid>
              <a:tr h="347646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Material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</a:t>
                      </a:r>
                      <a:r>
                        <a:rPr lang="en-US" sz="1400" baseline="-25000" dirty="0">
                          <a:effectLst/>
                        </a:rPr>
                        <a:t>p0.2</a:t>
                      </a:r>
                      <a:r>
                        <a:rPr lang="en-US" sz="1400" dirty="0">
                          <a:effectLst/>
                        </a:rPr>
                        <a:t/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(MPa)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</a:t>
                      </a:r>
                      <a:r>
                        <a:rPr lang="en-US" sz="1400" baseline="-25000">
                          <a:effectLst/>
                        </a:rPr>
                        <a:t>m</a:t>
                      </a:r>
                      <a:r>
                        <a:rPr lang="en-US" sz="1400">
                          <a:effectLst/>
                        </a:rPr>
                        <a:t/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(MPa)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(%)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Z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(%)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Young’s modulus dynamic (</a:t>
                      </a:r>
                      <a:r>
                        <a:rPr lang="en-US" sz="1600" dirty="0" err="1">
                          <a:effectLst/>
                        </a:rPr>
                        <a:t>GPa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Young’s modulus static (</a:t>
                      </a:r>
                      <a:r>
                        <a:rPr lang="en-US" sz="1600" dirty="0" err="1">
                          <a:effectLst/>
                        </a:rPr>
                        <a:t>GPa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78549"/>
                  </a:ext>
                </a:extLst>
              </a:tr>
              <a:tr h="12968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Resonance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Impulse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Tensile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Compr</a:t>
                      </a:r>
                      <a:r>
                        <a:rPr lang="en-US" sz="1600" dirty="0">
                          <a:effectLst/>
                        </a:rPr>
                        <a:t>.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9655571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316LN_L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351±12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674±2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54±5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63±2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191±0.3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191±0.3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183±7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85248539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30"/>
                        </a:spcAft>
                      </a:pPr>
                      <a:r>
                        <a:rPr lang="de-DE" sz="1400">
                          <a:effectLst/>
                        </a:rPr>
                        <a:t>316LN_T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 dirty="0">
                          <a:effectLst/>
                        </a:rPr>
                        <a:t>324±4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658±1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53±5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63±1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203±15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0123146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Magnetil_L</a:t>
                      </a:r>
                      <a:endParaRPr lang="en-GB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117±3</a:t>
                      </a:r>
                      <a:endParaRPr lang="en-GB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241±1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73±3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196±0.8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196±0.3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208±19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22774678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30"/>
                        </a:spcAft>
                      </a:pPr>
                      <a:r>
                        <a:rPr lang="de-DE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Magnetil_T</a:t>
                      </a:r>
                      <a:endParaRPr lang="en-GB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124±2</a:t>
                      </a:r>
                      <a:endParaRPr lang="en-GB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267±1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47±2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71±4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219±0.1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GB" sz="1600">
                          <a:effectLst/>
                        </a:rPr>
                        <a:t>218±0.3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GB" sz="1600">
                          <a:effectLst/>
                        </a:rPr>
                        <a:t>213±3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GB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21991884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YUS-130_L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GB" sz="1600" dirty="0">
                          <a:effectLst/>
                        </a:rPr>
                        <a:t>401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GB" sz="1600" dirty="0">
                          <a:effectLst/>
                        </a:rPr>
                        <a:t>793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GB" sz="1600">
                          <a:effectLst/>
                        </a:rPr>
                        <a:t>71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GB" sz="1600">
                          <a:effectLst/>
                        </a:rPr>
                        <a:t>66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GB" sz="1600">
                          <a:effectLst/>
                        </a:rPr>
                        <a:t>196±0.9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196±0.3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196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20710237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30"/>
                        </a:spcAft>
                      </a:pPr>
                      <a:r>
                        <a:rPr lang="de-DE" sz="1400">
                          <a:effectLst/>
                        </a:rPr>
                        <a:t>YUS-130_T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415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749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51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66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193±1.1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192±0.3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189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2247598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Ti-6Al-4V_L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868±5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930±12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17±1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28±2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115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114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115±1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120±2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48928062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30"/>
                        </a:spcAft>
                      </a:pPr>
                      <a:r>
                        <a:rPr lang="de-DE" sz="1400">
                          <a:effectLst/>
                        </a:rPr>
                        <a:t>Ti-6Al-4V_T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116±2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18987354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DISCUP no-HT_L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332±2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387±1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43±4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92.9±0.2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93.8±0.3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87±1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89±1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96639831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30"/>
                        </a:spcAft>
                      </a:pPr>
                      <a:r>
                        <a:rPr lang="en-US" sz="1400">
                          <a:effectLst/>
                        </a:rPr>
                        <a:t>DISCUP no-HT_T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 dirty="0">
                          <a:effectLst/>
                        </a:rPr>
                        <a:t>n.m.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96±2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29492888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30"/>
                        </a:spcAft>
                      </a:pPr>
                      <a:r>
                        <a:rPr lang="en-US" sz="1400">
                          <a:effectLst/>
                        </a:rPr>
                        <a:t>DISCUP HT_L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 dirty="0">
                          <a:effectLst/>
                        </a:rPr>
                        <a:t>284±1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376±1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26±1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48±1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96.7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 dirty="0">
                          <a:effectLst/>
                        </a:rPr>
                        <a:t>96.3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 dirty="0">
                          <a:effectLst/>
                        </a:rPr>
                        <a:t>91±1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 dirty="0">
                          <a:effectLst/>
                        </a:rPr>
                        <a:t>87±2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076932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12909" y="5751790"/>
            <a:ext cx="117747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[ii] </a:t>
            </a:r>
            <a:r>
              <a:rPr lang="en-GB" dirty="0" smtClean="0"/>
              <a:t>C</a:t>
            </a:r>
            <a:r>
              <a:rPr lang="en-GB" dirty="0"/>
              <a:t>. Scheuerlein, F. Lackner, F. Savary, B. Rehmer, M. Finn, P. </a:t>
            </a:r>
            <a:r>
              <a:rPr lang="en-GB" dirty="0" err="1"/>
              <a:t>Uhlemann</a:t>
            </a:r>
            <a:r>
              <a:rPr lang="en-GB" dirty="0"/>
              <a:t>, “</a:t>
            </a:r>
            <a:r>
              <a:rPr lang="en-GB" i="1" dirty="0"/>
              <a:t>Mechanical properties of the HL-LHC 11 Tesla Nb</a:t>
            </a:r>
            <a:r>
              <a:rPr lang="en-GB" i="1" baseline="-25000" dirty="0"/>
              <a:t>3</a:t>
            </a:r>
            <a:r>
              <a:rPr lang="en-GB" i="1" dirty="0"/>
              <a:t>Sn magnet constituent materials</a:t>
            </a:r>
            <a:r>
              <a:rPr lang="en-GB" dirty="0"/>
              <a:t>”, IEEE Trans. Appl. </a:t>
            </a:r>
            <a:r>
              <a:rPr lang="en-GB" dirty="0" err="1"/>
              <a:t>Supercond</a:t>
            </a:r>
            <a:r>
              <a:rPr lang="en-GB" dirty="0"/>
              <a:t>., 27(4), (2017), </a:t>
            </a:r>
            <a:r>
              <a:rPr lang="en-GB" dirty="0" smtClean="0"/>
              <a:t>4003007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1306284" y="2984361"/>
            <a:ext cx="1316773" cy="65314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5848141" y="2984361"/>
            <a:ext cx="5034224" cy="65314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10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5453"/>
          </a:xfrm>
        </p:spPr>
        <p:txBody>
          <a:bodyPr>
            <a:normAutofit/>
          </a:bodyPr>
          <a:lstStyle/>
          <a:p>
            <a:r>
              <a:rPr lang="en-GB" sz="4000" dirty="0" err="1">
                <a:solidFill>
                  <a:srgbClr val="0070C0"/>
                </a:solidFill>
              </a:rPr>
              <a:t>Magnetil</a:t>
            </a:r>
            <a:endParaRPr lang="en-GB" sz="4000" dirty="0">
              <a:solidFill>
                <a:srgbClr val="0070C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367" y="1504077"/>
            <a:ext cx="6457140" cy="4351338"/>
          </a:xfrm>
        </p:spPr>
      </p:pic>
      <p:sp>
        <p:nvSpPr>
          <p:cNvPr id="6" name="TextBox 5"/>
          <p:cNvSpPr txBox="1"/>
          <p:nvPr/>
        </p:nvSpPr>
        <p:spPr>
          <a:xfrm>
            <a:off x="984738" y="6008914"/>
            <a:ext cx="10038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/>
              <a:t>Magnetil</a:t>
            </a:r>
            <a:r>
              <a:rPr lang="en-GB" i="1" dirty="0" smtClean="0"/>
              <a:t> stress strain curves in longitudinal direction at RT. </a:t>
            </a:r>
            <a:br>
              <a:rPr lang="en-GB" i="1" dirty="0" smtClean="0"/>
            </a:br>
            <a:r>
              <a:rPr lang="en-GB" dirty="0" smtClean="0"/>
              <a:t>Courtesy B. Rehmer, Federal Laboratory for Materials Research and Testing (BAM).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2397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774" y="16777"/>
            <a:ext cx="11573188" cy="937532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Summary </a:t>
            </a:r>
            <a:r>
              <a:rPr lang="en-GB" sz="4000" dirty="0" smtClean="0">
                <a:solidFill>
                  <a:srgbClr val="0070C0"/>
                </a:solidFill>
              </a:rPr>
              <a:t>elastic properties of Ti6Al4V </a:t>
            </a:r>
            <a:r>
              <a:rPr lang="en-GB" sz="4000" dirty="0">
                <a:solidFill>
                  <a:srgbClr val="0070C0"/>
                </a:solidFill>
              </a:rPr>
              <a:t>pole wedge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83" y="1008253"/>
            <a:ext cx="8337618" cy="4351338"/>
          </a:xfrm>
        </p:spPr>
        <p:txBody>
          <a:bodyPr>
            <a:normAutofit/>
          </a:bodyPr>
          <a:lstStyle/>
          <a:p>
            <a:r>
              <a:rPr lang="en-US" altLang="en-US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[</a:t>
            </a:r>
            <a:r>
              <a:rPr lang="en-US" altLang="en-US" sz="2200" dirty="0" err="1" smtClean="0" bmk="">
                <a:latin typeface="Arial" panose="020B0604020202020204" pitchFamily="34" charset="0"/>
                <a:ea typeface="Times New Roman" panose="02020603050405020304" pitchFamily="18" charset="0"/>
              </a:rPr>
              <a:t>i</a:t>
            </a:r>
            <a:r>
              <a:rPr lang="en-US" altLang="en-US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] </a:t>
            </a:r>
            <a:r>
              <a:rPr lang="en-US" altLang="en-US" sz="2200" dirty="0" bmk="">
                <a:latin typeface="Arial" panose="020B0604020202020204" pitchFamily="34" charset="0"/>
                <a:ea typeface="Times New Roman" panose="02020603050405020304" pitchFamily="18" charset="0"/>
              </a:rPr>
              <a:t>Ti6Al4V </a:t>
            </a:r>
            <a:r>
              <a:rPr lang="en-US" altLang="en-US" sz="2200" b="1" dirty="0" bmk="">
                <a:latin typeface="Arial" panose="020B0604020202020204" pitchFamily="34" charset="0"/>
                <a:ea typeface="Times New Roman" panose="02020603050405020304" pitchFamily="18" charset="0"/>
              </a:rPr>
              <a:t>at RT: </a:t>
            </a:r>
            <a:endParaRPr lang="en-US" altLang="en-US" sz="2200" b="1" dirty="0" smtClean="0" bmk="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	E=116 </a:t>
            </a:r>
            <a:r>
              <a:rPr lang="en-GB" sz="2200" b="1" dirty="0" err="1" smtClean="0" bmk="">
                <a:latin typeface="Arial" panose="020B0604020202020204" pitchFamily="34" charset="0"/>
                <a:ea typeface="Times New Roman" panose="02020603050405020304" pitchFamily="18" charset="0"/>
              </a:rPr>
              <a:t>GPa</a:t>
            </a:r>
            <a:r>
              <a:rPr lang="en-GB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 	G=44.1 </a:t>
            </a:r>
            <a:r>
              <a:rPr lang="en-GB" sz="2200" b="1" dirty="0" err="1" smtClean="0" bmk="">
                <a:latin typeface="Arial" panose="020B0604020202020204" pitchFamily="34" charset="0"/>
                <a:ea typeface="Times New Roman" panose="02020603050405020304" pitchFamily="18" charset="0"/>
              </a:rPr>
              <a:t>GPa</a:t>
            </a:r>
            <a:r>
              <a:rPr lang="en-GB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 	µ=0.32±0.03 </a:t>
            </a:r>
          </a:p>
          <a:p>
            <a:r>
              <a:rPr lang="en-US" altLang="en-US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[ii] Ti6Al4V at RT: </a:t>
            </a:r>
          </a:p>
          <a:p>
            <a:pPr marL="0" indent="0">
              <a:buNone/>
            </a:pPr>
            <a:r>
              <a:rPr lang="en-US" altLang="en-US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	E=113.8 </a:t>
            </a:r>
            <a:r>
              <a:rPr lang="en-US" altLang="en-US" sz="2200" dirty="0" err="1" smtClean="0" bmk="">
                <a:latin typeface="Arial" panose="020B0604020202020204" pitchFamily="34" charset="0"/>
                <a:ea typeface="Times New Roman" panose="02020603050405020304" pitchFamily="18" charset="0"/>
              </a:rPr>
              <a:t>GPa</a:t>
            </a:r>
            <a:r>
              <a:rPr lang="en-US" altLang="en-US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 	G=44.0 </a:t>
            </a:r>
            <a:r>
              <a:rPr lang="en-US" altLang="en-US" sz="2200" dirty="0" err="1" smtClean="0" bmk="">
                <a:latin typeface="Arial" panose="020B0604020202020204" pitchFamily="34" charset="0"/>
                <a:ea typeface="Times New Roman" panose="02020603050405020304" pitchFamily="18" charset="0"/>
              </a:rPr>
              <a:t>GPa</a:t>
            </a:r>
            <a:r>
              <a:rPr lang="en-US" altLang="en-US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lang="en-GB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µ=0.342</a:t>
            </a:r>
            <a:r>
              <a:rPr lang="en-US" altLang="en-US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GB" altLang="en-US" sz="2200" dirty="0" smtClean="0" bmk="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GB" sz="2200" dirty="0" bmk="">
                <a:latin typeface="Arial" panose="020B0604020202020204" pitchFamily="34" charset="0"/>
                <a:ea typeface="Times New Roman" panose="02020603050405020304" pitchFamily="18" charset="0"/>
              </a:rPr>
              <a:t>[</a:t>
            </a:r>
            <a:r>
              <a:rPr lang="en-GB" sz="2200" dirty="0" err="1" bmk="">
                <a:latin typeface="Arial" panose="020B0604020202020204" pitchFamily="34" charset="0"/>
                <a:ea typeface="Times New Roman" panose="02020603050405020304" pitchFamily="18" charset="0"/>
              </a:rPr>
              <a:t>i</a:t>
            </a:r>
            <a:r>
              <a:rPr lang="en-GB" sz="2200" dirty="0" bmk="">
                <a:latin typeface="Arial" panose="020B0604020202020204" pitchFamily="34" charset="0"/>
                <a:ea typeface="Times New Roman" panose="02020603050405020304" pitchFamily="18" charset="0"/>
              </a:rPr>
              <a:t>] </a:t>
            </a:r>
            <a:r>
              <a:rPr lang="en-US" altLang="en-US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Ti6Al4V</a:t>
            </a:r>
            <a:r>
              <a:rPr lang="en-GB" altLang="en-US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altLang="en-US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at </a:t>
            </a:r>
            <a:r>
              <a:rPr lang="en-GB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4.2 K*:</a:t>
            </a:r>
          </a:p>
          <a:p>
            <a:pPr marL="0" indent="0">
              <a:buNone/>
            </a:pPr>
            <a:r>
              <a:rPr lang="en-GB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	E=130 </a:t>
            </a:r>
            <a:r>
              <a:rPr lang="en-GB" sz="2200" b="1" dirty="0" err="1" smtClean="0" bmk="">
                <a:latin typeface="Arial" panose="020B0604020202020204" pitchFamily="34" charset="0"/>
                <a:ea typeface="Times New Roman" panose="02020603050405020304" pitchFamily="18" charset="0"/>
              </a:rPr>
              <a:t>GPa</a:t>
            </a:r>
            <a:r>
              <a:rPr lang="en-GB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  	G=50 </a:t>
            </a:r>
            <a:r>
              <a:rPr lang="en-GB" sz="2200" b="1" dirty="0" err="1" smtClean="0" bmk="">
                <a:latin typeface="Arial" panose="020B0604020202020204" pitchFamily="34" charset="0"/>
                <a:ea typeface="Times New Roman" panose="02020603050405020304" pitchFamily="18" charset="0"/>
              </a:rPr>
              <a:t>GPa</a:t>
            </a:r>
            <a:r>
              <a:rPr lang="en-GB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 	 µ=0.34</a:t>
            </a:r>
            <a:endParaRPr lang="en-GB" sz="2200" b="1" dirty="0" bmk="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GB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*4.2 K values are extrapolated from temperature dependent measurements in the range 20 °C-700 °C [</a:t>
            </a:r>
            <a:r>
              <a:rPr lang="en-GB" sz="2200" dirty="0" err="1" smtClean="0" bmk="">
                <a:latin typeface="Arial" panose="020B0604020202020204" pitchFamily="34" charset="0"/>
                <a:ea typeface="Times New Roman" panose="02020603050405020304" pitchFamily="18" charset="0"/>
              </a:rPr>
              <a:t>i</a:t>
            </a:r>
            <a:r>
              <a:rPr lang="en-GB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].</a:t>
            </a:r>
          </a:p>
          <a:p>
            <a:r>
              <a:rPr lang="en-GB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Ti6Al4V exhibits linear elastic behaviour up to about 800 MPa (at RT), and mechanical properties are not strongly anisotropic.</a:t>
            </a:r>
          </a:p>
          <a:p>
            <a:pPr marL="0" indent="0">
              <a:buNone/>
            </a:pPr>
            <a:endParaRPr lang="en-GB" sz="2200" dirty="0" bmk=""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774" y="5668802"/>
            <a:ext cx="90937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[</a:t>
            </a:r>
            <a:r>
              <a:rPr lang="en-GB" sz="1400" dirty="0" err="1"/>
              <a:t>i</a:t>
            </a:r>
            <a:r>
              <a:rPr lang="en-GB" sz="1400" dirty="0"/>
              <a:t>] C. Scheuerlein, F. Lackner, F. Savary, B. Rehmer, M. Finn, C. Meyer, “Thermomechanical </a:t>
            </a:r>
            <a:r>
              <a:rPr lang="en-US" sz="1400" dirty="0"/>
              <a:t>behavior</a:t>
            </a:r>
            <a:r>
              <a:rPr lang="en-GB" sz="1400" dirty="0"/>
              <a:t> of the HL-LHC 11 Tesla Nb3Sn magnet coil constituents during reaction heat treatment”, IEEE Trans. Appl. </a:t>
            </a:r>
            <a:r>
              <a:rPr lang="en-GB" sz="1400" dirty="0" err="1"/>
              <a:t>Supercond</a:t>
            </a:r>
            <a:r>
              <a:rPr lang="en-GB" sz="1400" dirty="0"/>
              <a:t>., 28(3), 2018, DOI </a:t>
            </a:r>
            <a:r>
              <a:rPr lang="en-GB" sz="1400" dirty="0" smtClean="0"/>
              <a:t>10.1109/TASC.2018.2792485</a:t>
            </a:r>
            <a:br>
              <a:rPr lang="en-GB" sz="1400" dirty="0" smtClean="0"/>
            </a:br>
            <a:r>
              <a:rPr lang="en-GB" altLang="en-US" sz="1400" dirty="0" smtClean="0"/>
              <a:t>[</a:t>
            </a:r>
            <a:r>
              <a:rPr lang="en-GB" altLang="en-US" sz="1400" dirty="0"/>
              <a:t>ii] http://</a:t>
            </a:r>
            <a:r>
              <a:rPr lang="en-GB" altLang="en-US" sz="1400" dirty="0" smtClean="0"/>
              <a:t>www.matweb.com/search/DataSheet.aspx?MatGUID=a0655d261898456b958e5f825ae85390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3710" y="867777"/>
            <a:ext cx="2735666" cy="1958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4193" y="2826682"/>
            <a:ext cx="2635183" cy="1880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3709" y="4707084"/>
            <a:ext cx="2785667" cy="192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117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898" y="0"/>
            <a:ext cx="10367386" cy="1078008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Summary mechanical properties of DISCUP </a:t>
            </a:r>
            <a:r>
              <a:rPr lang="en-US" sz="4000" dirty="0">
                <a:solidFill>
                  <a:srgbClr val="0070C0"/>
                </a:solidFill>
              </a:rPr>
              <a:t>C30/3 </a:t>
            </a:r>
            <a:r>
              <a:rPr lang="en-GB" sz="4000" dirty="0">
                <a:solidFill>
                  <a:srgbClr val="0070C0"/>
                </a:solidFill>
              </a:rPr>
              <a:t>coil wedge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593" y="1317464"/>
            <a:ext cx="8176844" cy="4351338"/>
          </a:xfrm>
        </p:spPr>
        <p:txBody>
          <a:bodyPr>
            <a:normAutofit/>
          </a:bodyPr>
          <a:lstStyle/>
          <a:p>
            <a:r>
              <a:rPr lang="en-US" altLang="en-US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[</a:t>
            </a:r>
            <a:r>
              <a:rPr lang="en-US" altLang="en-US" sz="2200" dirty="0" err="1" smtClean="0" bmk="">
                <a:latin typeface="Arial" panose="020B0604020202020204" pitchFamily="34" charset="0"/>
                <a:ea typeface="Times New Roman" panose="02020603050405020304" pitchFamily="18" charset="0"/>
              </a:rPr>
              <a:t>i</a:t>
            </a:r>
            <a:r>
              <a:rPr lang="en-US" altLang="en-US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] DISCUP C30/3 </a:t>
            </a:r>
            <a:r>
              <a:rPr lang="en-US" altLang="en-US" sz="2200" b="1" dirty="0" bmk="">
                <a:latin typeface="Arial" panose="020B0604020202020204" pitchFamily="34" charset="0"/>
                <a:ea typeface="Times New Roman" panose="02020603050405020304" pitchFamily="18" charset="0"/>
              </a:rPr>
              <a:t>at </a:t>
            </a:r>
            <a:r>
              <a:rPr lang="en-US" altLang="en-US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RT in longitudinal direction: </a:t>
            </a:r>
          </a:p>
          <a:p>
            <a:pPr marL="0" indent="0">
              <a:buNone/>
            </a:pPr>
            <a:r>
              <a:rPr lang="en-GB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	E=92 </a:t>
            </a:r>
            <a:r>
              <a:rPr lang="en-GB" sz="2200" b="1" dirty="0" err="1" smtClean="0" bmk="">
                <a:latin typeface="Arial" panose="020B0604020202020204" pitchFamily="34" charset="0"/>
                <a:ea typeface="Times New Roman" panose="02020603050405020304" pitchFamily="18" charset="0"/>
              </a:rPr>
              <a:t>GPa</a:t>
            </a:r>
            <a:r>
              <a:rPr lang="en-GB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 	G=54 </a:t>
            </a:r>
            <a:r>
              <a:rPr lang="en-GB" sz="2200" b="1" dirty="0" err="1" smtClean="0" bmk="">
                <a:latin typeface="Arial" panose="020B0604020202020204" pitchFamily="34" charset="0"/>
                <a:ea typeface="Times New Roman" panose="02020603050405020304" pitchFamily="18" charset="0"/>
              </a:rPr>
              <a:t>GPa</a:t>
            </a:r>
            <a:r>
              <a:rPr lang="en-GB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 	</a:t>
            </a:r>
            <a:r>
              <a:rPr lang="en-GB" sz="2200" b="1" dirty="0" bmk="">
                <a:latin typeface="Arial" panose="020B0604020202020204" pitchFamily="34" charset="0"/>
                <a:ea typeface="Times New Roman" panose="02020603050405020304" pitchFamily="18" charset="0"/>
              </a:rPr>
              <a:t>µ=0.43±0.02 </a:t>
            </a:r>
          </a:p>
          <a:p>
            <a:r>
              <a:rPr lang="en-GB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[</a:t>
            </a:r>
            <a:r>
              <a:rPr lang="en-GB" sz="2200" dirty="0" err="1" bmk="">
                <a:latin typeface="Arial" panose="020B0604020202020204" pitchFamily="34" charset="0"/>
                <a:ea typeface="Times New Roman" panose="02020603050405020304" pitchFamily="18" charset="0"/>
              </a:rPr>
              <a:t>i</a:t>
            </a:r>
            <a:r>
              <a:rPr lang="en-GB" sz="2200" dirty="0" bmk="">
                <a:latin typeface="Arial" panose="020B0604020202020204" pitchFamily="34" charset="0"/>
                <a:ea typeface="Times New Roman" panose="02020603050405020304" pitchFamily="18" charset="0"/>
              </a:rPr>
              <a:t>] </a:t>
            </a:r>
            <a:r>
              <a:rPr lang="en-US" altLang="en-US" sz="2200" dirty="0" bmk="">
                <a:latin typeface="Arial" panose="020B0604020202020204" pitchFamily="34" charset="0"/>
                <a:ea typeface="Times New Roman" panose="02020603050405020304" pitchFamily="18" charset="0"/>
              </a:rPr>
              <a:t>DISCUP C30/3</a:t>
            </a:r>
            <a:r>
              <a:rPr lang="en-GB" altLang="en-US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altLang="en-US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at </a:t>
            </a:r>
            <a:r>
              <a:rPr lang="en-GB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4.2 K </a:t>
            </a:r>
            <a:r>
              <a:rPr lang="en-US" altLang="en-US" sz="2200" b="1" dirty="0" bmk="">
                <a:latin typeface="Arial" panose="020B0604020202020204" pitchFamily="34" charset="0"/>
                <a:ea typeface="Times New Roman" panose="02020603050405020304" pitchFamily="18" charset="0"/>
              </a:rPr>
              <a:t>in longitudinal </a:t>
            </a:r>
            <a:r>
              <a:rPr lang="en-US" altLang="en-US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direction</a:t>
            </a:r>
            <a:r>
              <a:rPr lang="en-GB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*:</a:t>
            </a:r>
          </a:p>
          <a:p>
            <a:pPr marL="0" indent="0">
              <a:buNone/>
            </a:pPr>
            <a:r>
              <a:rPr lang="en-GB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	E=113 </a:t>
            </a:r>
            <a:r>
              <a:rPr lang="en-GB" sz="2200" b="1" dirty="0" err="1" smtClean="0" bmk="">
                <a:latin typeface="Arial" panose="020B0604020202020204" pitchFamily="34" charset="0"/>
                <a:ea typeface="Times New Roman" panose="02020603050405020304" pitchFamily="18" charset="0"/>
              </a:rPr>
              <a:t>GPa</a:t>
            </a:r>
            <a:r>
              <a:rPr lang="en-GB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  	G=62 </a:t>
            </a:r>
            <a:r>
              <a:rPr lang="en-GB" sz="2200" b="1" dirty="0" err="1" smtClean="0" bmk="">
                <a:latin typeface="Arial" panose="020B0604020202020204" pitchFamily="34" charset="0"/>
                <a:ea typeface="Times New Roman" panose="02020603050405020304" pitchFamily="18" charset="0"/>
              </a:rPr>
              <a:t>GPa</a:t>
            </a:r>
            <a:r>
              <a:rPr lang="en-GB" sz="2200" b="1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 	 µ=???</a:t>
            </a:r>
            <a:endParaRPr lang="en-GB" sz="2200" b="1" dirty="0" bmk="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GB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*4.2 K values are extrapolated from temperature dependent measurements in the range 20 °C-700 °C [</a:t>
            </a:r>
            <a:r>
              <a:rPr lang="en-GB" sz="2200" dirty="0" err="1" smtClean="0" bmk="">
                <a:latin typeface="Arial" panose="020B0604020202020204" pitchFamily="34" charset="0"/>
                <a:ea typeface="Times New Roman" panose="02020603050405020304" pitchFamily="18" charset="0"/>
              </a:rPr>
              <a:t>i</a:t>
            </a:r>
            <a:r>
              <a:rPr lang="en-GB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].</a:t>
            </a:r>
          </a:p>
          <a:p>
            <a:r>
              <a:rPr lang="en-GB" sz="2200" dirty="0" smtClean="0" bmk="">
                <a:latin typeface="Arial" panose="020B0604020202020204" pitchFamily="34" charset="0"/>
                <a:ea typeface="Times New Roman" panose="02020603050405020304" pitchFamily="18" charset="0"/>
              </a:rPr>
              <a:t>Strong elastic anisotropy, maximum E at an angle of about 50° with respect to wedge extrusion direction.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774" y="5668802"/>
            <a:ext cx="90937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[</a:t>
            </a:r>
            <a:r>
              <a:rPr lang="en-GB" sz="1400" dirty="0" err="1"/>
              <a:t>i</a:t>
            </a:r>
            <a:r>
              <a:rPr lang="en-GB" sz="1400" dirty="0"/>
              <a:t>] DOI 10.1109/TASC.2018.2792485</a:t>
            </a:r>
            <a:endParaRPr lang="en-GB" altLang="en-US" sz="1400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3710" y="867777"/>
            <a:ext cx="2735666" cy="1958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4193" y="2826682"/>
            <a:ext cx="2635183" cy="1880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3709" y="4707084"/>
            <a:ext cx="2785667" cy="192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1644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3552" y="-20225"/>
            <a:ext cx="9976190" cy="955391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rgbClr val="0070C0"/>
                </a:solidFill>
              </a:rPr>
              <a:t>Elastic anisotropy in the 11 T </a:t>
            </a:r>
            <a:r>
              <a:rPr lang="en-GB" sz="3200" dirty="0" smtClean="0">
                <a:solidFill>
                  <a:srgbClr val="0070C0"/>
                </a:solidFill>
              </a:rPr>
              <a:t>dipole DISCUP coil </a:t>
            </a:r>
            <a:r>
              <a:rPr lang="en-GB" sz="3200" dirty="0">
                <a:solidFill>
                  <a:srgbClr val="0070C0"/>
                </a:solidFill>
              </a:rPr>
              <a:t>wedges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357" y="921807"/>
            <a:ext cx="5063281" cy="5538304"/>
          </a:xfrm>
        </p:spPr>
        <p:txBody>
          <a:bodyPr>
            <a:normAutofit/>
          </a:bodyPr>
          <a:lstStyle/>
          <a:p>
            <a:pPr fontAlgn="base">
              <a:spcAft>
                <a:spcPct val="0"/>
              </a:spcAft>
            </a:pPr>
            <a:r>
              <a:rPr lang="en-GB" sz="2000" dirty="0"/>
              <a:t>In order to take into account anisotropic materials properties the principal stress directions need to be known.</a:t>
            </a:r>
          </a:p>
          <a:p>
            <a:pPr fontAlgn="base">
              <a:spcAft>
                <a:spcPct val="0"/>
              </a:spcAft>
            </a:pPr>
            <a:r>
              <a:rPr lang="en-GB" altLang="en-US" sz="2000" dirty="0" smtClean="0"/>
              <a:t>The </a:t>
            </a:r>
            <a:r>
              <a:rPr lang="en-GB" altLang="en-US" sz="2000" dirty="0"/>
              <a:t>angular dependence of </a:t>
            </a:r>
            <a:r>
              <a:rPr lang="en-GB" altLang="en-US" sz="2000" dirty="0" smtClean="0"/>
              <a:t>the DISCUP Young’s </a:t>
            </a:r>
            <a:r>
              <a:rPr lang="en-GB" altLang="en-US" sz="2000" dirty="0"/>
              <a:t>modulus </a:t>
            </a:r>
            <a:r>
              <a:rPr lang="en-GB" altLang="en-US" sz="2000" dirty="0" smtClean="0"/>
              <a:t>has been calculated </a:t>
            </a:r>
            <a:r>
              <a:rPr lang="en-GB" altLang="en-US" sz="2000" dirty="0"/>
              <a:t>from texture </a:t>
            </a:r>
            <a:r>
              <a:rPr lang="en-GB" altLang="en-US" sz="2000" dirty="0" smtClean="0"/>
              <a:t>data obtained </a:t>
            </a:r>
            <a:r>
              <a:rPr lang="en-GB" altLang="en-US" sz="2000" dirty="0"/>
              <a:t>by neutron </a:t>
            </a:r>
            <a:r>
              <a:rPr lang="en-GB" altLang="en-US" sz="2000" dirty="0" smtClean="0"/>
              <a:t>diffraction </a:t>
            </a:r>
            <a:r>
              <a:rPr lang="en-GB" altLang="en-US" sz="2000" dirty="0"/>
              <a:t>and </a:t>
            </a:r>
            <a:r>
              <a:rPr lang="en-GB" altLang="en-US" sz="2000" dirty="0" smtClean="0"/>
              <a:t>from Cu single </a:t>
            </a:r>
            <a:r>
              <a:rPr lang="en-GB" altLang="en-US" sz="2000" dirty="0"/>
              <a:t>crystal elastic constants.</a:t>
            </a:r>
          </a:p>
          <a:p>
            <a:pPr lvl="0" fontAlgn="base">
              <a:spcAft>
                <a:spcPct val="0"/>
              </a:spcAft>
            </a:pPr>
            <a:r>
              <a:rPr lang="en-GB" altLang="en-US" sz="2000" dirty="0" smtClean="0"/>
              <a:t>The </a:t>
            </a:r>
            <a:r>
              <a:rPr lang="en-GB" altLang="en-US" sz="2000" dirty="0"/>
              <a:t>DISCUP wedges are strongly textured (multiples of random orientation MRD=16), which causes a strong elastic </a:t>
            </a:r>
            <a:r>
              <a:rPr lang="en-GB" altLang="en-US" sz="2000" dirty="0" smtClean="0"/>
              <a:t>anisotropy of about 30%.</a:t>
            </a:r>
          </a:p>
          <a:p>
            <a:pPr fontAlgn="base">
              <a:spcAft>
                <a:spcPct val="0"/>
              </a:spcAft>
            </a:pPr>
            <a:r>
              <a:rPr lang="en-US" sz="2000" dirty="0"/>
              <a:t>The DISCUP Young’s moduli derived from stress-strain compression tests are 89 </a:t>
            </a:r>
            <a:r>
              <a:rPr lang="en-US" sz="2000" dirty="0" err="1"/>
              <a:t>GPa</a:t>
            </a:r>
            <a:r>
              <a:rPr lang="en-US" sz="2000" dirty="0"/>
              <a:t> in the wedge extrusion direction and 96 </a:t>
            </a:r>
            <a:r>
              <a:rPr lang="en-US" sz="2000" dirty="0" err="1"/>
              <a:t>GPa</a:t>
            </a:r>
            <a:r>
              <a:rPr lang="en-US" sz="2000" dirty="0"/>
              <a:t>  perpendicular to the extrusion direction </a:t>
            </a:r>
            <a:r>
              <a:rPr lang="en-US" sz="2000" dirty="0" smtClean="0"/>
              <a:t>[</a:t>
            </a:r>
            <a:r>
              <a:rPr lang="en-US" sz="2000" dirty="0" err="1" smtClean="0"/>
              <a:t>i</a:t>
            </a:r>
            <a:r>
              <a:rPr lang="en-US" sz="2000" dirty="0" smtClean="0"/>
              <a:t>].</a:t>
            </a:r>
            <a:endParaRPr lang="en-US" sz="2000" dirty="0"/>
          </a:p>
          <a:p>
            <a:pPr fontAlgn="base">
              <a:spcAft>
                <a:spcPct val="0"/>
              </a:spcAft>
            </a:pPr>
            <a:r>
              <a:rPr lang="en-US" sz="2000" dirty="0"/>
              <a:t>These values are substantially lower than the values between 115 to 130 </a:t>
            </a:r>
            <a:r>
              <a:rPr lang="en-US" sz="2000" dirty="0" err="1"/>
              <a:t>GPa</a:t>
            </a:r>
            <a:r>
              <a:rPr lang="en-US" sz="2000" dirty="0"/>
              <a:t> found in literature </a:t>
            </a:r>
            <a:r>
              <a:rPr lang="en-US" sz="2000" dirty="0" smtClean="0"/>
              <a:t>for </a:t>
            </a:r>
            <a:r>
              <a:rPr lang="en-US" sz="2000" dirty="0"/>
              <a:t>ODS </a:t>
            </a:r>
            <a:r>
              <a:rPr lang="en-US" sz="2000" dirty="0" smtClean="0"/>
              <a:t>Copper.</a:t>
            </a:r>
            <a:endParaRPr lang="en-GB" altLang="en-US" sz="2000" dirty="0"/>
          </a:p>
          <a:p>
            <a:pPr fontAlgn="base">
              <a:spcAft>
                <a:spcPct val="0"/>
              </a:spcAft>
            </a:pPr>
            <a:endParaRPr lang="en-US" sz="2000" dirty="0"/>
          </a:p>
          <a:p>
            <a:pPr lvl="0" fontAlgn="base">
              <a:spcAft>
                <a:spcPct val="0"/>
              </a:spcAft>
            </a:pPr>
            <a:endParaRPr lang="en-GB" alt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613ED-9E97-4E20-85EE-50881293C656}" type="slidenum">
              <a:rPr lang="en-GB" smtClean="0"/>
              <a:t>14</a:t>
            </a:fld>
            <a:endParaRPr lang="en-GB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855640" y="43934"/>
            <a:ext cx="78123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202014" y="5275605"/>
            <a:ext cx="563494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600" i="1" dirty="0" smtClean="0"/>
              <a:t>Angular DISCUP Young’s </a:t>
            </a:r>
            <a:r>
              <a:rPr lang="en-GB" altLang="en-US" sz="1600" i="1" dirty="0"/>
              <a:t>modulus dependence with respect to the </a:t>
            </a:r>
            <a:r>
              <a:rPr lang="en-GB" altLang="en-US" sz="1600" i="1" dirty="0" smtClean="0"/>
              <a:t>wedge extrusion direction.  </a:t>
            </a:r>
            <a:r>
              <a:rPr lang="en-GB" altLang="en-US" sz="1600" i="1" dirty="0"/>
              <a:t>Calculated assuming equal strains (Voigt) and equal stresses (</a:t>
            </a:r>
            <a:r>
              <a:rPr lang="en-GB" altLang="en-US" sz="1600" i="1" dirty="0" err="1"/>
              <a:t>Reuss</a:t>
            </a:r>
            <a:r>
              <a:rPr lang="en-GB" altLang="en-US" sz="1600" i="1" dirty="0"/>
              <a:t>) in all grains, respectively</a:t>
            </a:r>
            <a:r>
              <a:rPr lang="en-GB" altLang="en-US" sz="1600" i="1" dirty="0" smtClean="0"/>
              <a:t>. Measurement results from [</a:t>
            </a:r>
            <a:r>
              <a:rPr lang="en-GB" altLang="en-US" sz="1600" i="1" dirty="0" err="1" smtClean="0"/>
              <a:t>i</a:t>
            </a:r>
            <a:r>
              <a:rPr lang="en-GB" altLang="en-US" sz="1600" i="1" dirty="0" smtClean="0"/>
              <a:t>] are shown for comparison. </a:t>
            </a:r>
            <a:r>
              <a:rPr lang="en-GB" altLang="en-US" sz="1600" b="1" i="1" dirty="0"/>
              <a:t>Courtesy of W. </a:t>
            </a:r>
            <a:r>
              <a:rPr lang="en-GB" altLang="en-US" sz="1600" b="1" i="1" dirty="0" err="1"/>
              <a:t>Gan</a:t>
            </a:r>
            <a:r>
              <a:rPr lang="en-GB" altLang="en-US" sz="1600" b="1" i="1" dirty="0"/>
              <a:t>, </a:t>
            </a:r>
            <a:r>
              <a:rPr lang="en-US" sz="1600" b="1" i="1" dirty="0"/>
              <a:t>Helmholtz-</a:t>
            </a:r>
            <a:r>
              <a:rPr lang="en-US" sz="1600" b="1" i="1" dirty="0" err="1"/>
              <a:t>Zentrum</a:t>
            </a:r>
            <a:r>
              <a:rPr lang="en-US" sz="1600" b="1" i="1" dirty="0"/>
              <a:t> </a:t>
            </a:r>
            <a:r>
              <a:rPr lang="en-US" sz="1600" b="1" i="1" dirty="0" err="1" smtClean="0"/>
              <a:t>Geesthacht</a:t>
            </a:r>
            <a:r>
              <a:rPr lang="en-GB" altLang="en-US" sz="1600" b="1" i="1" dirty="0" smtClean="0"/>
              <a:t>.</a:t>
            </a:r>
            <a:endParaRPr lang="en-GB" altLang="en-US" sz="1600" b="1" i="1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847528" y="2464974"/>
            <a:ext cx="7776864" cy="861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28528" tIns="228528" rIns="91440" bIns="76176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dirty="0"/>
              <a:t/>
            </a:r>
            <a:br>
              <a:rPr lang="en-GB" altLang="en-US" dirty="0"/>
            </a:br>
            <a:endParaRPr lang="en-GB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158149" y="1706199"/>
            <a:ext cx="10717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Voigt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58149" y="2106526"/>
            <a:ext cx="10717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Hill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2014" y="921807"/>
            <a:ext cx="5197608" cy="4345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60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0333" t="27200" r="10167" b="15201"/>
          <a:stretch/>
        </p:blipFill>
        <p:spPr>
          <a:xfrm>
            <a:off x="1111538" y="224851"/>
            <a:ext cx="9996173" cy="657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641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170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0070C0"/>
                </a:solidFill>
              </a:rPr>
              <a:t>What are the mechanical materials properties required as </a:t>
            </a:r>
            <a:r>
              <a:rPr lang="en-GB" sz="3600" dirty="0" smtClean="0">
                <a:solidFill>
                  <a:srgbClr val="0070C0"/>
                </a:solidFill>
              </a:rPr>
              <a:t>input in the SC magnet FE </a:t>
            </a:r>
            <a:r>
              <a:rPr lang="en-GB" sz="3600" dirty="0" smtClean="0">
                <a:solidFill>
                  <a:srgbClr val="0070C0"/>
                </a:solidFill>
              </a:rPr>
              <a:t>models?</a:t>
            </a: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87" y="1325563"/>
            <a:ext cx="11254415" cy="4858461"/>
          </a:xfrm>
        </p:spPr>
        <p:txBody>
          <a:bodyPr>
            <a:normAutofit/>
          </a:bodyPr>
          <a:lstStyle/>
          <a:p>
            <a:r>
              <a:rPr lang="en-GB" sz="2200" dirty="0" smtClean="0"/>
              <a:t>For which materials need the mechanical properties be known?</a:t>
            </a:r>
          </a:p>
          <a:p>
            <a:r>
              <a:rPr lang="en-GB" sz="2200" dirty="0" smtClean="0"/>
              <a:t>How is “stress limit” defined</a:t>
            </a:r>
            <a:r>
              <a:rPr lang="en-GB" sz="2200" dirty="0"/>
              <a:t>? </a:t>
            </a:r>
            <a:r>
              <a:rPr lang="en-GB" sz="2200" dirty="0" smtClean="0"/>
              <a:t>How much plastic </a:t>
            </a:r>
            <a:r>
              <a:rPr lang="en-GB" sz="2200" dirty="0"/>
              <a:t>deformation </a:t>
            </a:r>
            <a:r>
              <a:rPr lang="en-GB" sz="2200" dirty="0" smtClean="0"/>
              <a:t>is acceptable?</a:t>
            </a:r>
          </a:p>
          <a:p>
            <a:r>
              <a:rPr lang="en-GB" sz="2200" dirty="0" smtClean="0"/>
              <a:t>Can the 0.2% proof </a:t>
            </a:r>
            <a:r>
              <a:rPr lang="en-GB" sz="2200" dirty="0"/>
              <a:t>stress (</a:t>
            </a:r>
            <a:r>
              <a:rPr lang="en-GB" sz="2200" dirty="0" smtClean="0"/>
              <a:t>R</a:t>
            </a:r>
            <a:r>
              <a:rPr lang="en-GB" sz="2200" baseline="-25000" dirty="0" smtClean="0"/>
              <a:t>p0.2</a:t>
            </a:r>
            <a:r>
              <a:rPr lang="en-GB" sz="2200" dirty="0" smtClean="0"/>
              <a:t>) </a:t>
            </a:r>
            <a:r>
              <a:rPr lang="en-GB" sz="2200" dirty="0"/>
              <a:t>be </a:t>
            </a:r>
            <a:r>
              <a:rPr lang="en-GB" sz="2200" dirty="0" smtClean="0"/>
              <a:t>exceeded? As an example at RT R</a:t>
            </a:r>
            <a:r>
              <a:rPr lang="en-GB" sz="2200" baseline="-25000" dirty="0" smtClean="0"/>
              <a:t>p0.2</a:t>
            </a:r>
            <a:r>
              <a:rPr lang="en-GB" sz="2200" dirty="0" smtClean="0"/>
              <a:t> of </a:t>
            </a:r>
            <a:r>
              <a:rPr lang="en-GB" sz="2200" dirty="0" err="1" smtClean="0"/>
              <a:t>Magnetil</a:t>
            </a:r>
            <a:r>
              <a:rPr lang="en-GB" sz="2200" dirty="0" smtClean="0"/>
              <a:t> is about 120 MPa.</a:t>
            </a:r>
          </a:p>
          <a:p>
            <a:r>
              <a:rPr lang="en-GB" sz="2200" dirty="0" smtClean="0"/>
              <a:t>How </a:t>
            </a:r>
            <a:r>
              <a:rPr lang="en-GB" sz="2200" dirty="0"/>
              <a:t>are shear moduli taken into account in the FE models</a:t>
            </a:r>
            <a:r>
              <a:rPr lang="en-GB" sz="2200" dirty="0" smtClean="0"/>
              <a:t>?</a:t>
            </a:r>
            <a:endParaRPr lang="en-GB" sz="2200" dirty="0"/>
          </a:p>
          <a:p>
            <a:r>
              <a:rPr lang="en-GB" sz="2200" dirty="0"/>
              <a:t>Is fatigue taken into account</a:t>
            </a:r>
            <a:r>
              <a:rPr lang="en-GB" sz="2200" dirty="0" smtClean="0"/>
              <a:t>? If yes, how many load cycles need to be considered?</a:t>
            </a:r>
            <a:endParaRPr lang="en-GB" sz="2200" dirty="0" smtClean="0"/>
          </a:p>
          <a:p>
            <a:r>
              <a:rPr lang="en-GB" sz="2200" dirty="0" smtClean="0"/>
              <a:t>What </a:t>
            </a:r>
            <a:r>
              <a:rPr lang="en-GB" sz="2200" dirty="0"/>
              <a:t>are the principal stress directions </a:t>
            </a:r>
            <a:r>
              <a:rPr lang="en-GB" sz="2200" dirty="0" smtClean="0"/>
              <a:t>(e.g. needed to </a:t>
            </a:r>
            <a:r>
              <a:rPr lang="en-GB" sz="2200" dirty="0"/>
              <a:t>take into account anisotropic materials properties</a:t>
            </a:r>
            <a:r>
              <a:rPr lang="en-GB" sz="2200" dirty="0" smtClean="0"/>
              <a:t>)?</a:t>
            </a:r>
          </a:p>
          <a:p>
            <a:r>
              <a:rPr lang="en-GB" sz="2200" dirty="0"/>
              <a:t>What is the meaning of the RT and 4.2 K conductor bock stress limits of 150 MPa and 200 MPa, respectively? How much plastic coil deformation is acceptable? (R</a:t>
            </a:r>
            <a:r>
              <a:rPr lang="en-GB" sz="2200" baseline="-25000" dirty="0"/>
              <a:t>p0.2</a:t>
            </a:r>
            <a:r>
              <a:rPr lang="en-GB" sz="2200" dirty="0"/>
              <a:t> of fully annealed OFE Cu is at RT about 40 MPa</a:t>
            </a:r>
            <a:r>
              <a:rPr lang="en-GB" sz="2200" dirty="0" smtClean="0"/>
              <a:t>)</a:t>
            </a:r>
          </a:p>
          <a:p>
            <a:r>
              <a:rPr lang="en-GB" sz="2200" dirty="0"/>
              <a:t>For which materials pairs are the friction coefficients taken into account in the FE models?</a:t>
            </a:r>
          </a:p>
          <a:p>
            <a:endParaRPr lang="en-GB" sz="2200" dirty="0"/>
          </a:p>
          <a:p>
            <a:endParaRPr lang="en-GB" sz="2200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8793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Annealed Cu in the Nb</a:t>
            </a:r>
            <a:r>
              <a:rPr lang="en-GB" sz="4000" baseline="-25000" dirty="0">
                <a:solidFill>
                  <a:srgbClr val="0070C0"/>
                </a:solidFill>
              </a:rPr>
              <a:t>3</a:t>
            </a:r>
            <a:r>
              <a:rPr lang="en-GB" sz="4000" dirty="0">
                <a:solidFill>
                  <a:srgbClr val="0070C0"/>
                </a:solidFill>
              </a:rPr>
              <a:t>Sn conductor block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632" y="1325563"/>
            <a:ext cx="3873808" cy="435133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The 0.2% proof stress (R</a:t>
            </a:r>
            <a:r>
              <a:rPr lang="en-GB" sz="2400" baseline="-25000" dirty="0" smtClean="0"/>
              <a:t>p0.2</a:t>
            </a:r>
            <a:r>
              <a:rPr lang="en-GB" sz="2400" dirty="0" smtClean="0"/>
              <a:t>) of the annealed </a:t>
            </a:r>
            <a:r>
              <a:rPr lang="en-GB" sz="2400" dirty="0"/>
              <a:t>Cu </a:t>
            </a:r>
            <a:r>
              <a:rPr lang="en-GB" sz="2400" dirty="0" smtClean="0"/>
              <a:t>in the Nb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Sn conductor block is </a:t>
            </a:r>
            <a:r>
              <a:rPr lang="en-GB" sz="2400" dirty="0"/>
              <a:t>about </a:t>
            </a:r>
            <a:r>
              <a:rPr lang="en-GB" sz="2400" dirty="0" smtClean="0"/>
              <a:t>40 </a:t>
            </a:r>
            <a:r>
              <a:rPr lang="en-GB" sz="2400" dirty="0"/>
              <a:t>MPa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The yield strength of annealed Cu is very difficult to measure, but it is probably roughly 10 MPa.</a:t>
            </a:r>
            <a:endParaRPr lang="en-GB" sz="2400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140960" y="5455147"/>
            <a:ext cx="63084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Stress-strain </a:t>
            </a:r>
            <a:r>
              <a:rPr lang="en-US" i="1" dirty="0" smtClean="0"/>
              <a:t>curve </a:t>
            </a:r>
            <a:r>
              <a:rPr lang="en-US" i="1" dirty="0"/>
              <a:t>of </a:t>
            </a:r>
            <a:r>
              <a:rPr lang="en-US" i="1" dirty="0" smtClean="0"/>
              <a:t>fully annealed Cu </a:t>
            </a:r>
            <a:r>
              <a:rPr lang="en-US" i="1" dirty="0"/>
              <a:t>wire </a:t>
            </a:r>
            <a:r>
              <a:rPr lang="en-US" i="1" dirty="0" smtClean="0"/>
              <a:t>(cold-drawn </a:t>
            </a:r>
            <a:r>
              <a:rPr lang="en-US" i="1" dirty="0"/>
              <a:t>and after subsequent 695 °C </a:t>
            </a:r>
            <a:r>
              <a:rPr lang="en-US" i="1" dirty="0" smtClean="0"/>
              <a:t>HT) </a:t>
            </a:r>
            <a:r>
              <a:rPr lang="en-US" i="1" dirty="0"/>
              <a:t>[ii].</a:t>
            </a:r>
            <a:endParaRPr lang="en-GB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3879" y="1240424"/>
            <a:ext cx="6737469" cy="410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384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72" y="19706"/>
            <a:ext cx="8681350" cy="1325563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Young’s modulus (E), shear modulus (G), Poisson’s ratio (µ)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022" y="1574623"/>
            <a:ext cx="11711158" cy="4351338"/>
          </a:xfrm>
        </p:spPr>
        <p:txBody>
          <a:bodyPr>
            <a:normAutofit/>
          </a:bodyPr>
          <a:lstStyle/>
          <a:p>
            <a:r>
              <a:rPr lang="en-GB" sz="2600" dirty="0" smtClean="0"/>
              <a:t>For isotropic materials:</a:t>
            </a:r>
          </a:p>
          <a:p>
            <a:endParaRPr lang="en-GB" sz="2600" dirty="0" smtClean="0"/>
          </a:p>
          <a:p>
            <a:r>
              <a:rPr lang="en-GB" sz="2600" dirty="0" smtClean="0"/>
              <a:t>Equation 1 is confirmed for instance for the 11 T dipole Ti6Al4V pole wedges (E</a:t>
            </a:r>
            <a:r>
              <a:rPr lang="en-GB" sz="2600" baseline="-25000" dirty="0" smtClean="0"/>
              <a:t>Ti6Al4V</a:t>
            </a:r>
            <a:r>
              <a:rPr lang="en-GB" sz="2600" dirty="0" smtClean="0"/>
              <a:t>=116 </a:t>
            </a:r>
            <a:r>
              <a:rPr lang="en-GB" sz="2600" dirty="0" err="1" smtClean="0"/>
              <a:t>GPa</a:t>
            </a:r>
            <a:r>
              <a:rPr lang="en-GB" sz="2600" dirty="0" smtClean="0"/>
              <a:t>, G</a:t>
            </a:r>
            <a:r>
              <a:rPr lang="en-GB" sz="2600" baseline="-25000" dirty="0" smtClean="0"/>
              <a:t>Ti6Al4V</a:t>
            </a:r>
            <a:r>
              <a:rPr lang="en-GB" sz="2600" dirty="0" smtClean="0"/>
              <a:t>=44.1 </a:t>
            </a:r>
            <a:r>
              <a:rPr lang="en-GB" sz="2600" dirty="0" err="1" smtClean="0"/>
              <a:t>GPa</a:t>
            </a:r>
            <a:r>
              <a:rPr lang="en-GB" sz="2600" dirty="0" smtClean="0"/>
              <a:t> and µ</a:t>
            </a:r>
            <a:r>
              <a:rPr lang="en-GB" sz="2600" baseline="-25000" dirty="0" smtClean="0"/>
              <a:t>Ti6Al4V</a:t>
            </a:r>
            <a:r>
              <a:rPr lang="en-GB" sz="2600" dirty="0" smtClean="0"/>
              <a:t>=0.32±0.03 are measured, and µ=0.32 is calculated from the measured E and G values).</a:t>
            </a:r>
          </a:p>
          <a:p>
            <a:r>
              <a:rPr lang="en-GB" sz="2600" dirty="0" smtClean="0"/>
              <a:t>The relationship is not valid for the strongly textured DISCUPC30/3 coil wedges (E</a:t>
            </a:r>
            <a:r>
              <a:rPr lang="en-GB" sz="2600" baseline="-25000" dirty="0" smtClean="0"/>
              <a:t>DISCUP-L</a:t>
            </a:r>
            <a:r>
              <a:rPr lang="en-GB" sz="2600" dirty="0" smtClean="0"/>
              <a:t>=98.7 </a:t>
            </a:r>
            <a:r>
              <a:rPr lang="en-GB" sz="2600" dirty="0" err="1" smtClean="0"/>
              <a:t>GPa</a:t>
            </a:r>
            <a:r>
              <a:rPr lang="en-GB" sz="2600" dirty="0" smtClean="0"/>
              <a:t>, G</a:t>
            </a:r>
            <a:r>
              <a:rPr lang="en-GB" sz="2600" baseline="-25000" dirty="0" smtClean="0"/>
              <a:t>DISCUP-L</a:t>
            </a:r>
            <a:r>
              <a:rPr lang="en-GB" sz="2600" dirty="0" smtClean="0"/>
              <a:t>=53.2 </a:t>
            </a:r>
            <a:r>
              <a:rPr lang="en-GB" sz="2600" dirty="0" err="1" smtClean="0"/>
              <a:t>GPa</a:t>
            </a:r>
            <a:r>
              <a:rPr lang="en-GB" sz="2600" dirty="0" smtClean="0"/>
              <a:t> and µ</a:t>
            </a:r>
            <a:r>
              <a:rPr lang="en-GB" sz="2600" baseline="-25000" dirty="0" smtClean="0"/>
              <a:t>DISCUP</a:t>
            </a:r>
            <a:r>
              <a:rPr lang="en-GB" sz="2600" dirty="0" smtClean="0"/>
              <a:t>=0.43±0.02 are measured).</a:t>
            </a:r>
          </a:p>
          <a:p>
            <a:r>
              <a:rPr lang="en-GB" sz="2600" dirty="0" smtClean="0"/>
              <a:t>For </a:t>
            </a:r>
            <a:r>
              <a:rPr lang="en-GB" sz="2600" dirty="0"/>
              <a:t>DISCUP Equation </a:t>
            </a:r>
            <a:r>
              <a:rPr lang="en-GB" sz="2600" dirty="0" smtClean="0"/>
              <a:t>1 is not valid (it would give a negative µ value).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3538747"/>
              </p:ext>
            </p:extLst>
          </p:nvPr>
        </p:nvGraphicFramePr>
        <p:xfrm>
          <a:off x="4483099" y="1193976"/>
          <a:ext cx="1938100" cy="1086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Equation" r:id="rId3" imgW="711000" imgH="393480" progId="Equation.3">
                  <p:embed/>
                </p:oleObj>
              </mc:Choice>
              <mc:Fallback>
                <p:oleObj name="Equation" r:id="rId3" imgW="711000" imgH="3934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3099" y="1193976"/>
                        <a:ext cx="1938100" cy="10863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2" descr="IMG_50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6" b="3513"/>
          <a:stretch>
            <a:fillRect/>
          </a:stretch>
        </p:blipFill>
        <p:spPr bwMode="auto">
          <a:xfrm>
            <a:off x="8681350" y="35759"/>
            <a:ext cx="3510650" cy="2222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759866" y="1475556"/>
            <a:ext cx="17715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Equation 1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04586" y="5925961"/>
            <a:ext cx="119140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[</a:t>
            </a:r>
            <a:r>
              <a:rPr lang="en-GB" dirty="0" err="1" smtClean="0"/>
              <a:t>i</a:t>
            </a:r>
            <a:r>
              <a:rPr lang="en-GB" dirty="0" smtClean="0"/>
              <a:t>] C</a:t>
            </a:r>
            <a:r>
              <a:rPr lang="en-GB" dirty="0"/>
              <a:t>. Scheuerlein, F. Lackner, F. Savary, B. Rehmer, M. Finn, C. Meyer, “</a:t>
            </a:r>
            <a:r>
              <a:rPr lang="en-GB" i="1" dirty="0"/>
              <a:t>Thermomechanical </a:t>
            </a:r>
            <a:r>
              <a:rPr lang="en-US" i="1" dirty="0"/>
              <a:t>behavior</a:t>
            </a:r>
            <a:r>
              <a:rPr lang="en-GB" i="1" dirty="0"/>
              <a:t> of the HL-LHC 11 Tesla Nb</a:t>
            </a:r>
            <a:r>
              <a:rPr lang="en-GB" i="1" baseline="-25000" dirty="0"/>
              <a:t>3</a:t>
            </a:r>
            <a:r>
              <a:rPr lang="en-GB" i="1" dirty="0"/>
              <a:t>Sn magnet coil constituents during reaction heat treatment</a:t>
            </a:r>
            <a:r>
              <a:rPr lang="en-GB" dirty="0"/>
              <a:t>”, </a:t>
            </a:r>
            <a:r>
              <a:rPr lang="en-GB" dirty="0"/>
              <a:t>IEEE Trans. Appl. </a:t>
            </a:r>
            <a:r>
              <a:rPr lang="en-GB" dirty="0" err="1"/>
              <a:t>Supercond</a:t>
            </a:r>
            <a:r>
              <a:rPr lang="en-GB" dirty="0"/>
              <a:t>., 28(3), 2018, DOI 10.1109/TASC.2018.2792485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116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820" y="-14678"/>
            <a:ext cx="10515600" cy="949595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Friction coefficients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797" y="1024548"/>
            <a:ext cx="4651605" cy="4351338"/>
          </a:xfrm>
        </p:spPr>
        <p:txBody>
          <a:bodyPr>
            <a:normAutofit/>
          </a:bodyPr>
          <a:lstStyle/>
          <a:p>
            <a:pPr lvl="0"/>
            <a:r>
              <a:rPr lang="en-GB" sz="2000" dirty="0"/>
              <a:t>At RT in air at a pressure of 100 MPa Ti6Al4V shows smooth and stable sliding against 316LN with a friction coefficient of ~0.4.</a:t>
            </a:r>
          </a:p>
          <a:p>
            <a:pPr lvl="0"/>
            <a:r>
              <a:rPr lang="en-GB" sz="2000" dirty="0"/>
              <a:t>At 4.2 K@100 MPa a strong stick-slip effect is observed, which could be one potential origin of magnet quenches. </a:t>
            </a:r>
          </a:p>
          <a:p>
            <a:pPr lvl="0"/>
            <a:r>
              <a:rPr lang="en-GB" sz="2000" dirty="0"/>
              <a:t>Application of the solid lubricant MoS</a:t>
            </a:r>
            <a:r>
              <a:rPr lang="en-GB" sz="2000" baseline="-25000" dirty="0"/>
              <a:t>2</a:t>
            </a:r>
            <a:r>
              <a:rPr lang="en-GB" sz="2000" dirty="0"/>
              <a:t> lowers the 4.2 K friction coefficient to about 0.08.</a:t>
            </a:r>
          </a:p>
          <a:p>
            <a:pPr lvl="0"/>
            <a:r>
              <a:rPr lang="en-GB" sz="2000" dirty="0"/>
              <a:t>In liquid He at 100 MPa Polyimide shows smooth and stable sliding against steel 316 LN with a friction coefficient of ~0.2.</a:t>
            </a:r>
          </a:p>
          <a:p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3159" y="308172"/>
            <a:ext cx="3021696" cy="24846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2175" y="239601"/>
            <a:ext cx="3022033" cy="26928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6208" y="3006724"/>
            <a:ext cx="3092614" cy="28721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0064" y="3100052"/>
            <a:ext cx="3124791" cy="268545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46797" y="6092782"/>
            <a:ext cx="11270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T. Gradt, C. Scheuerlein, F. Lackner, F. Savary, “</a:t>
            </a:r>
            <a:r>
              <a:rPr lang="en-GB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Friction-coefficient between the Ti6Al4V loading pole and the 316LN steel shims of the HL-LHC 11 T magnets</a:t>
            </a:r>
            <a:r>
              <a:rPr lang="en-GB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”, IEEE Trans. Appl. </a:t>
            </a:r>
            <a:r>
              <a:rPr lang="en-GB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Supercond</a:t>
            </a:r>
            <a:r>
              <a:rPr lang="en-GB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., 28(3), 2018, 10.1109/TASC.2018.2792469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52794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1305"/>
            <a:ext cx="5220956" cy="1045029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Temperature dependent expansion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943" y="1453836"/>
            <a:ext cx="5622890" cy="470580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Can be measured with a dilatometer using stress-free, homogeneous rectangular </a:t>
            </a:r>
            <a:r>
              <a:rPr lang="en-US" sz="1800" dirty="0"/>
              <a:t>samples with </a:t>
            </a:r>
            <a:r>
              <a:rPr lang="en-US" sz="1800" dirty="0" smtClean="0"/>
              <a:t>typical dimensions </a:t>
            </a:r>
            <a:r>
              <a:rPr lang="en-US" sz="1800" dirty="0"/>
              <a:t>4 mm × 4 mm × 25 </a:t>
            </a:r>
            <a:r>
              <a:rPr lang="en-US" sz="1800" dirty="0" smtClean="0"/>
              <a:t>mm.</a:t>
            </a:r>
          </a:p>
          <a:p>
            <a:r>
              <a:rPr lang="en-GB" sz="1800" dirty="0" smtClean="0"/>
              <a:t> Nb</a:t>
            </a:r>
            <a:r>
              <a:rPr lang="en-GB" sz="1800" baseline="-25000" dirty="0" smtClean="0"/>
              <a:t>3</a:t>
            </a:r>
            <a:r>
              <a:rPr lang="en-GB" sz="1800" dirty="0" smtClean="0"/>
              <a:t>Sn composite wires are not suited for dilation experiments, but the overall wire length change behaviour maybe described qualitatively.</a:t>
            </a:r>
            <a:endParaRPr lang="en-GB" sz="1800" dirty="0"/>
          </a:p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" t="6700" r="2563" b="3880"/>
          <a:stretch>
            <a:fillRect/>
          </a:stretch>
        </p:blipFill>
        <p:spPr bwMode="auto">
          <a:xfrm>
            <a:off x="6965095" y="5221"/>
            <a:ext cx="4567237" cy="304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5" t="6667" r="914" b="3084"/>
          <a:stretch>
            <a:fillRect/>
          </a:stretch>
        </p:blipFill>
        <p:spPr bwMode="auto">
          <a:xfrm>
            <a:off x="6965095" y="2984930"/>
            <a:ext cx="4559305" cy="304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737609" y="6027003"/>
            <a:ext cx="62902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Relative length change of DISCUP C30/3, Ti6Al4V, 316LN </a:t>
            </a:r>
            <a:r>
              <a:rPr lang="en-US" alt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Nb3Sn RRP type wire during (a) first heating and (b) cool </a:t>
            </a:r>
            <a:r>
              <a:rPr lang="en-US" alt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down from 650 °C. The thermal </a:t>
            </a:r>
            <a:r>
              <a:rPr lang="en-US" alt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expansions </a:t>
            </a:r>
            <a:r>
              <a:rPr lang="en-US" alt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Cu, </a:t>
            </a:r>
            <a:r>
              <a:rPr lang="en-US" altLang="en-US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alt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Nb</a:t>
            </a:r>
            <a:r>
              <a:rPr lang="en-US" altLang="en-US" sz="16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Sn bulk </a:t>
            </a:r>
            <a:r>
              <a:rPr lang="en-US" alt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alt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shown for comparison.</a:t>
            </a:r>
            <a:r>
              <a:rPr lang="en-GB" alt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69054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 smtClean="0"/>
              <a:t>Back-up slides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468342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090" y="56921"/>
            <a:ext cx="9033467" cy="1065384"/>
          </a:xfrm>
        </p:spPr>
        <p:txBody>
          <a:bodyPr>
            <a:normAutofit/>
          </a:bodyPr>
          <a:lstStyle/>
          <a:p>
            <a:r>
              <a:rPr lang="en-GB" dirty="0" err="1" smtClean="0">
                <a:solidFill>
                  <a:srgbClr val="0070C0"/>
                </a:solidFill>
              </a:rPr>
              <a:t>Magnetil</a:t>
            </a:r>
            <a:r>
              <a:rPr lang="en-GB" dirty="0" smtClean="0">
                <a:solidFill>
                  <a:srgbClr val="0070C0"/>
                </a:solidFill>
              </a:rPr>
              <a:t> mechanical properties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4" name="Content Placeholder 3" descr="Francesco-et_al_Magnetil_IEEE16(2)-2006 - PDF-XChange Editor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71" t="41377" r="12669" b="23358"/>
          <a:stretch/>
        </p:blipFill>
        <p:spPr>
          <a:xfrm>
            <a:off x="1749214" y="1122305"/>
            <a:ext cx="8832794" cy="4524869"/>
          </a:xfrm>
        </p:spPr>
      </p:pic>
      <p:sp>
        <p:nvSpPr>
          <p:cNvPr id="3" name="TextBox 2"/>
          <p:cNvSpPr txBox="1"/>
          <p:nvPr/>
        </p:nvSpPr>
        <p:spPr>
          <a:xfrm>
            <a:off x="353586" y="5826205"/>
            <a:ext cx="11624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From</a:t>
            </a:r>
            <a:r>
              <a:rPr lang="fr-CH" dirty="0"/>
              <a:t>: </a:t>
            </a:r>
            <a:r>
              <a:rPr lang="en-GB" dirty="0"/>
              <a:t>F. Bertinelli, S. </a:t>
            </a:r>
            <a:r>
              <a:rPr lang="en-GB" dirty="0" err="1"/>
              <a:t>Comel</a:t>
            </a:r>
            <a:r>
              <a:rPr lang="en-GB" dirty="0"/>
              <a:t>, P. </a:t>
            </a:r>
            <a:r>
              <a:rPr lang="en-GB" dirty="0" err="1"/>
              <a:t>Harlet</a:t>
            </a:r>
            <a:r>
              <a:rPr lang="en-GB" dirty="0"/>
              <a:t>, G. </a:t>
            </a:r>
            <a:r>
              <a:rPr lang="en-GB" dirty="0" err="1"/>
              <a:t>Peiro</a:t>
            </a:r>
            <a:r>
              <a:rPr lang="en-GB" dirty="0"/>
              <a:t>, A. Russo, A. </a:t>
            </a:r>
            <a:r>
              <a:rPr lang="en-GB" dirty="0" err="1"/>
              <a:t>Taquet</a:t>
            </a:r>
            <a:r>
              <a:rPr lang="en-GB" dirty="0"/>
              <a:t>, “Production of Low-Carbon Magnetic Steel for the LHC Superconducting Dipole and Quadrupole Magnets”, </a:t>
            </a:r>
            <a:r>
              <a:rPr lang="en-GB" i="1" dirty="0"/>
              <a:t>IEEE Trans. Appl. </a:t>
            </a:r>
            <a:r>
              <a:rPr lang="en-GB" i="1" dirty="0" err="1"/>
              <a:t>Supercond</a:t>
            </a:r>
            <a:r>
              <a:rPr lang="en-GB" i="1" dirty="0"/>
              <a:t>.</a:t>
            </a:r>
            <a:r>
              <a:rPr lang="en-GB" dirty="0"/>
              <a:t> vol. 16, no. 2, 2006, pp 1777-1781</a:t>
            </a:r>
            <a:endParaRPr lang="en-GB" sz="2200" dirty="0"/>
          </a:p>
        </p:txBody>
      </p:sp>
      <p:sp>
        <p:nvSpPr>
          <p:cNvPr id="5" name="Oval 4"/>
          <p:cNvSpPr/>
          <p:nvPr/>
        </p:nvSpPr>
        <p:spPr>
          <a:xfrm>
            <a:off x="5466303" y="3384739"/>
            <a:ext cx="1185705" cy="50086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592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1542</TotalTime>
  <Words>1209</Words>
  <Application>Microsoft Office PowerPoint</Application>
  <PresentationFormat>Widescreen</PresentationFormat>
  <Paragraphs>187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Office Theme</vt:lpstr>
      <vt:lpstr>Equation</vt:lpstr>
      <vt:lpstr>Thermo-mechanical properties of Nb3Sn coil and magnet materials </vt:lpstr>
      <vt:lpstr>PowerPoint Presentation</vt:lpstr>
      <vt:lpstr>What are the mechanical materials properties required as input in the SC magnet FE models?</vt:lpstr>
      <vt:lpstr>Annealed Cu in the Nb3Sn conductor block</vt:lpstr>
      <vt:lpstr>Young’s modulus (E), shear modulus (G), Poisson’s ratio (µ) relationship</vt:lpstr>
      <vt:lpstr>Friction coefficients</vt:lpstr>
      <vt:lpstr>Temperature dependent expansion</vt:lpstr>
      <vt:lpstr>PowerPoint Presentation</vt:lpstr>
      <vt:lpstr>Magnetil mechanical properties</vt:lpstr>
      <vt:lpstr>Summary of some 11 T dipole elastic and plastic RT materials properties</vt:lpstr>
      <vt:lpstr>Magnetil</vt:lpstr>
      <vt:lpstr>Summary elastic properties of Ti6Al4V pole wedge</vt:lpstr>
      <vt:lpstr>Summary mechanical properties of DISCUP C30/3 coil wedge</vt:lpstr>
      <vt:lpstr>Elastic anisotropy in the 11 T dipole DISCUP coil wedges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Scheuerlein</dc:creator>
  <cp:lastModifiedBy>Christian Scheuerlein</cp:lastModifiedBy>
  <cp:revision>197</cp:revision>
  <dcterms:created xsi:type="dcterms:W3CDTF">2017-09-23T19:04:56Z</dcterms:created>
  <dcterms:modified xsi:type="dcterms:W3CDTF">2018-01-24T07:38:52Z</dcterms:modified>
</cp:coreProperties>
</file>