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67" r:id="rId6"/>
    <p:sldId id="270" r:id="rId7"/>
    <p:sldId id="271" r:id="rId8"/>
    <p:sldId id="269" r:id="rId9"/>
    <p:sldId id="272" r:id="rId10"/>
    <p:sldId id="259" r:id="rId11"/>
    <p:sldId id="260" r:id="rId12"/>
    <p:sldId id="261" r:id="rId13"/>
    <p:sldId id="263" r:id="rId14"/>
    <p:sldId id="265" r:id="rId15"/>
    <p:sldId id="266" r:id="rId16"/>
    <p:sldId id="268" r:id="rId17"/>
    <p:sldId id="27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>
      <p:ext uri="{19B8F6BF-5375-455C-9EA6-DF929625EA0E}">
        <p15:presenceInfo xmlns:p15="http://schemas.microsoft.com/office/powerpoint/2012/main" userId="" providerId="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00"/>
  </p:normalViewPr>
  <p:slideViewPr>
    <p:cSldViewPr snapToGrid="0" snapToObjects="1">
      <p:cViewPr varScale="1">
        <p:scale>
          <a:sx n="104" d="100"/>
          <a:sy n="104" d="100"/>
        </p:scale>
        <p:origin x="3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commentAuthors" Target="commentAuthor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2-07T14:58:27.990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D3605-4443-D645-A24B-296434E3A443}" type="datetimeFigureOut">
              <a:rPr lang="en-US" smtClean="0"/>
              <a:t>12/7/17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5FE4D1-01FE-1840-97ED-770347194A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3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5FE4D1-01FE-1840-97ED-770347194A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1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D63AD-4C50-DB4F-89C4-E7ED288CF091}" type="datetime1">
              <a:rPr lang="ru-RU" smtClean="0"/>
              <a:t>07.12.2017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312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8173D-BA33-F143-8E0F-708C787B69D4}" type="datetime1">
              <a:rPr lang="ru-RU" smtClean="0"/>
              <a:t>07.12.2017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9FAF4-61E1-FE49-9700-E19D15913327}" type="datetime1">
              <a:rPr lang="ru-RU" smtClean="0"/>
              <a:t>07.12.2017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088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AE5D6-9C91-8044-AD84-E7C43A6B83BF}" type="datetime1">
              <a:rPr lang="ru-RU" smtClean="0"/>
              <a:t>07.12.2017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767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385B0-D5CD-1840-8DF8-7833028BDD35}" type="datetime1">
              <a:rPr lang="ru-RU" smtClean="0"/>
              <a:t>07.12.2017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11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5EEA9-C292-214A-9045-AFE370B4B827}" type="datetime1">
              <a:rPr lang="ru-RU" smtClean="0"/>
              <a:t>07.12.2017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714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83112-BE3B-384D-BDC2-671BC47A4864}" type="datetime1">
              <a:rPr lang="ru-RU" smtClean="0"/>
              <a:t>07.12.2017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90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B6979-AAF7-574D-8716-F916BAD45BD0}" type="datetime1">
              <a:rPr lang="ru-RU" smtClean="0"/>
              <a:t>07.12.2017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03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F1A6-0774-E749-8E6C-B2453A839D1D}" type="datetime1">
              <a:rPr lang="ru-RU" smtClean="0"/>
              <a:t>07.12.2017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36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C78ED-8BFC-D348-9D56-872308B3BC18}" type="datetime1">
              <a:rPr lang="ru-RU" smtClean="0"/>
              <a:t>07.12.2017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842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F7984-3A88-D246-B7CE-9B91631497A1}" type="datetime1">
              <a:rPr lang="ru-RU" smtClean="0"/>
              <a:t>07.12.2017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97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92643-53C1-0245-8735-15BBAB18EE23}" type="datetime1">
              <a:rPr lang="ru-RU" smtClean="0"/>
              <a:t>07.12.2017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47FB1-09E5-8147-8409-E1BD0727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3.tiff"/><Relationship Id="rId5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Relationship Id="rId3" Type="http://schemas.openxmlformats.org/officeDocument/2006/relationships/image" Target="../media/image15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Relationship Id="rId3" Type="http://schemas.openxmlformats.org/officeDocument/2006/relationships/image" Target="../media/image4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Data unpacking software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Aleksandr</a:t>
            </a:r>
            <a:r>
              <a:rPr lang="en-US" dirty="0" smtClean="0"/>
              <a:t> </a:t>
            </a:r>
            <a:r>
              <a:rPr lang="en-US" dirty="0" err="1" smtClean="0"/>
              <a:t>Mefodev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December 7 2017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26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19881"/>
            <a:ext cx="5266038" cy="4657082"/>
          </a:xfrm>
        </p:spPr>
        <p:txBody>
          <a:bodyPr/>
          <a:lstStyle/>
          <a:p>
            <a:r>
              <a:rPr lang="en-US" dirty="0" smtClean="0"/>
              <a:t>Input file </a:t>
            </a:r>
          </a:p>
          <a:p>
            <a:pPr lvl="1"/>
            <a:r>
              <a:rPr lang="en-US" dirty="0" err="1" smtClean="0"/>
              <a:t>Daq</a:t>
            </a:r>
            <a:r>
              <a:rPr lang="en-US" dirty="0" smtClean="0"/>
              <a:t> file for one FEBs;</a:t>
            </a:r>
          </a:p>
          <a:p>
            <a:r>
              <a:rPr lang="en-US" dirty="0" smtClean="0"/>
              <a:t>Output files</a:t>
            </a:r>
          </a:p>
          <a:p>
            <a:pPr lvl="1"/>
            <a:r>
              <a:rPr lang="en-US" dirty="0" smtClean="0"/>
              <a:t>Root file with plots </a:t>
            </a:r>
            <a:r>
              <a:rPr lang="en-US" dirty="0"/>
              <a:t>&amp;</a:t>
            </a:r>
            <a:r>
              <a:rPr lang="en-US" dirty="0" smtClean="0"/>
              <a:t> fitting for each channel;</a:t>
            </a:r>
          </a:p>
          <a:p>
            <a:pPr lvl="1"/>
            <a:r>
              <a:rPr lang="en-US" dirty="0" smtClean="0"/>
              <a:t>Txt file with gain &amp; peaks location</a:t>
            </a:r>
          </a:p>
          <a:p>
            <a:r>
              <a:rPr lang="en-US" dirty="0" smtClean="0"/>
              <a:t>Implemented checks</a:t>
            </a:r>
          </a:p>
          <a:p>
            <a:pPr lvl="1"/>
            <a:r>
              <a:rPr lang="en-US" dirty="0" smtClean="0"/>
              <a:t>Each peak sigma should be less than default</a:t>
            </a:r>
          </a:p>
          <a:p>
            <a:pPr lvl="1"/>
            <a:r>
              <a:rPr lang="en-US" dirty="0" smtClean="0"/>
              <a:t>Each distance between peaks should be in default range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104238" y="1519881"/>
            <a:ext cx="5266038" cy="19647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Future implementations:</a:t>
            </a:r>
          </a:p>
          <a:p>
            <a:pPr lvl="1"/>
            <a:r>
              <a:rPr lang="en-US" dirty="0" smtClean="0"/>
              <a:t>Input file </a:t>
            </a:r>
            <a:r>
              <a:rPr lang="mr-IN" dirty="0" smtClean="0"/>
              <a:t>–</a:t>
            </a:r>
            <a:r>
              <a:rPr lang="en-US" dirty="0" smtClean="0"/>
              <a:t> list of </a:t>
            </a:r>
            <a:r>
              <a:rPr lang="en-US" dirty="0" err="1" smtClean="0"/>
              <a:t>daq</a:t>
            </a:r>
            <a:r>
              <a:rPr lang="en-US" dirty="0" smtClean="0"/>
              <a:t> files;</a:t>
            </a:r>
          </a:p>
          <a:p>
            <a:pPr lvl="1"/>
            <a:r>
              <a:rPr lang="en-US" dirty="0" smtClean="0"/>
              <a:t>Output files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Sqlite</a:t>
            </a:r>
            <a:r>
              <a:rPr lang="en-US" dirty="0" smtClean="0"/>
              <a:t> database with gain &amp; peaks location values</a:t>
            </a:r>
          </a:p>
          <a:p>
            <a:pPr lvl="1"/>
            <a:r>
              <a:rPr lang="en-US" dirty="0" smtClean="0"/>
              <a:t>“Pedestal” search.</a:t>
            </a:r>
          </a:p>
          <a:p>
            <a:pPr lvl="1"/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04238" y="3848422"/>
            <a:ext cx="5266038" cy="1964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What will be good to have:</a:t>
            </a:r>
          </a:p>
          <a:p>
            <a:pPr lvl="1"/>
            <a:r>
              <a:rPr lang="en-US" dirty="0" smtClean="0"/>
              <a:t>Special word like “Acquisition start” with FEB’s board ID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8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example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956" y="1542407"/>
            <a:ext cx="8369739" cy="508219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HG-LG &amp; LG-</a:t>
            </a:r>
            <a:r>
              <a:rPr lang="en-US" dirty="0" err="1" smtClean="0"/>
              <a:t>ToT</a:t>
            </a:r>
            <a:r>
              <a:rPr lang="en-US" dirty="0" smtClean="0"/>
              <a:t> calibrations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69476" cy="4351338"/>
          </a:xfrm>
        </p:spPr>
        <p:txBody>
          <a:bodyPr/>
          <a:lstStyle/>
          <a:p>
            <a:r>
              <a:rPr lang="en-US" dirty="0" smtClean="0"/>
              <a:t>Input file</a:t>
            </a:r>
          </a:p>
          <a:p>
            <a:pPr lvl="1"/>
            <a:r>
              <a:rPr lang="en-US" dirty="0" smtClean="0"/>
              <a:t>List of </a:t>
            </a:r>
            <a:r>
              <a:rPr lang="en-US" dirty="0" err="1" smtClean="0"/>
              <a:t>daq</a:t>
            </a:r>
            <a:r>
              <a:rPr lang="en-US" dirty="0" smtClean="0"/>
              <a:t> files after TDM unpacking</a:t>
            </a:r>
          </a:p>
          <a:p>
            <a:r>
              <a:rPr lang="en-US" dirty="0" smtClean="0"/>
              <a:t>Output files</a:t>
            </a:r>
            <a:endParaRPr lang="ru-RU" dirty="0" smtClean="0"/>
          </a:p>
          <a:p>
            <a:pPr lvl="1"/>
            <a:r>
              <a:rPr lang="en-US" dirty="0" smtClean="0"/>
              <a:t>Root file with plots &amp; fitting for each channel</a:t>
            </a:r>
          </a:p>
          <a:p>
            <a:pPr lvl="1"/>
            <a:r>
              <a:rPr lang="en-US" dirty="0" smtClean="0"/>
              <a:t>Txt files with fit parameters for all FEBs &amp; channels</a:t>
            </a:r>
          </a:p>
          <a:p>
            <a:r>
              <a:rPr lang="en-US" dirty="0" smtClean="0"/>
              <a:t>Cuts for fitting:</a:t>
            </a:r>
          </a:p>
          <a:p>
            <a:pPr lvl="1"/>
            <a:r>
              <a:rPr lang="en-US" dirty="0" smtClean="0"/>
              <a:t>HG &amp; LG &amp; </a:t>
            </a:r>
            <a:r>
              <a:rPr lang="en-US" dirty="0" err="1" smtClean="0"/>
              <a:t>ToT</a:t>
            </a:r>
            <a:r>
              <a:rPr lang="en-US" dirty="0" smtClean="0"/>
              <a:t> &gt; 0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04238" y="1519881"/>
            <a:ext cx="5266038" cy="1964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Future implementations:</a:t>
            </a:r>
          </a:p>
          <a:p>
            <a:pPr lvl="1"/>
            <a:r>
              <a:rPr lang="en-US" dirty="0" smtClean="0"/>
              <a:t>Output files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Sqlite</a:t>
            </a:r>
            <a:r>
              <a:rPr lang="en-US" dirty="0" smtClean="0"/>
              <a:t> database with fit parameters</a:t>
            </a:r>
          </a:p>
          <a:p>
            <a:pPr lvl="1"/>
            <a:r>
              <a:rPr lang="en-US" dirty="0" smtClean="0"/>
              <a:t>Combine</a:t>
            </a:r>
            <a:r>
              <a:rPr lang="ru-RU" dirty="0" smtClean="0"/>
              <a:t> </a:t>
            </a:r>
            <a:r>
              <a:rPr lang="en-US" dirty="0" smtClean="0"/>
              <a:t>with HG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p.e.</a:t>
            </a:r>
            <a:r>
              <a:rPr lang="en-US" dirty="0" smtClean="0"/>
              <a:t> calibration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HG-LG example: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3875" y="1527319"/>
            <a:ext cx="6250658" cy="36452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658" y="1527319"/>
            <a:ext cx="6045217" cy="3645243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690689"/>
            <a:ext cx="211483" cy="81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7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214" y="1812234"/>
            <a:ext cx="6038489" cy="35078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221" y="1956622"/>
            <a:ext cx="5585254" cy="3146037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LG-</a:t>
            </a:r>
            <a:r>
              <a:rPr lang="en-US" dirty="0" err="1" smtClean="0"/>
              <a:t>ToT</a:t>
            </a:r>
            <a:r>
              <a:rPr lang="en-US" dirty="0" smtClean="0"/>
              <a:t> example: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14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9124" y="5368593"/>
            <a:ext cx="1436130" cy="2356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110" y="2144774"/>
            <a:ext cx="211483" cy="81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80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Amplitude </a:t>
            </a:r>
            <a:r>
              <a:rPr lang="en-US" dirty="0" smtClean="0"/>
              <a:t>reconstructions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722341" cy="4351338"/>
          </a:xfrm>
        </p:spPr>
        <p:txBody>
          <a:bodyPr/>
          <a:lstStyle/>
          <a:p>
            <a:r>
              <a:rPr lang="en-US" dirty="0" smtClean="0"/>
              <a:t>Input file</a:t>
            </a:r>
          </a:p>
          <a:p>
            <a:pPr lvl="1"/>
            <a:r>
              <a:rPr lang="en-US" dirty="0" smtClean="0"/>
              <a:t>*_</a:t>
            </a:r>
            <a:r>
              <a:rPr lang="en-US" dirty="0" err="1" smtClean="0"/>
              <a:t>all.root</a:t>
            </a:r>
            <a:endParaRPr lang="en-US" dirty="0" smtClean="0"/>
          </a:p>
          <a:p>
            <a:r>
              <a:rPr lang="en-US" dirty="0" smtClean="0"/>
              <a:t>Output file</a:t>
            </a:r>
          </a:p>
          <a:p>
            <a:pPr lvl="1"/>
            <a:r>
              <a:rPr lang="en-US" dirty="0" smtClean="0"/>
              <a:t>*</a:t>
            </a:r>
            <a:r>
              <a:rPr lang="en-US" dirty="0" err="1" smtClean="0"/>
              <a:t>all_reconstructed.root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New branches</a:t>
            </a:r>
          </a:p>
          <a:p>
            <a:pPr lvl="1"/>
            <a:r>
              <a:rPr lang="en-US" dirty="0" err="1" smtClean="0"/>
              <a:t>hitAmplRecon</a:t>
            </a:r>
            <a:endParaRPr lang="en-US" dirty="0" smtClean="0"/>
          </a:p>
          <a:p>
            <a:pPr lvl="1"/>
            <a:r>
              <a:rPr lang="en-US" dirty="0" err="1" smtClean="0"/>
              <a:t>hitLGAmplRecon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04238" y="1519881"/>
            <a:ext cx="5266038" cy="1964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Future implementations:</a:t>
            </a:r>
          </a:p>
          <a:p>
            <a:pPr lvl="1"/>
            <a:r>
              <a:rPr lang="en-US" dirty="0" smtClean="0"/>
              <a:t>Combine</a:t>
            </a:r>
            <a:r>
              <a:rPr lang="ru-RU" dirty="0" smtClean="0"/>
              <a:t> </a:t>
            </a:r>
            <a:r>
              <a:rPr lang="en-US" dirty="0" smtClean="0"/>
              <a:t>with HG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err="1" smtClean="0"/>
              <a:t>p.e.</a:t>
            </a:r>
            <a:r>
              <a:rPr lang="en-US" dirty="0" smtClean="0"/>
              <a:t> calibration</a:t>
            </a:r>
          </a:p>
          <a:p>
            <a:pPr lvl="1"/>
            <a:r>
              <a:rPr lang="en-US" dirty="0" smtClean="0"/>
              <a:t>Add LY </a:t>
            </a:r>
            <a:r>
              <a:rPr lang="en-US" dirty="0" smtClean="0"/>
              <a:t>branch </a:t>
            </a:r>
            <a:r>
              <a:rPr lang="en-US" dirty="0" smtClean="0"/>
              <a:t>in </a:t>
            </a:r>
            <a:r>
              <a:rPr lang="en-US" dirty="0" err="1" smtClean="0"/>
              <a:t>p.e.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0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 reconstruction with </a:t>
            </a:r>
            <a:r>
              <a:rPr lang="en-US" dirty="0" smtClean="0"/>
              <a:t>LG vs </a:t>
            </a:r>
            <a:r>
              <a:rPr lang="en-US" dirty="0" err="1" smtClean="0"/>
              <a:t>ToT</a:t>
            </a:r>
            <a:r>
              <a:rPr lang="en-US" dirty="0" smtClean="0"/>
              <a:t> </a:t>
            </a:r>
            <a:r>
              <a:rPr lang="en-US" dirty="0" smtClean="0"/>
              <a:t>data: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6230"/>
          <a:stretch/>
        </p:blipFill>
        <p:spPr>
          <a:xfrm>
            <a:off x="6096000" y="1928813"/>
            <a:ext cx="5457716" cy="319563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6039"/>
          <a:stretch/>
        </p:blipFill>
        <p:spPr>
          <a:xfrm>
            <a:off x="303498" y="1928813"/>
            <a:ext cx="5454747" cy="32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7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83" y="0"/>
            <a:ext cx="117204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5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Unpacking structure: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TDM Unpacking</a:t>
            </a:r>
          </a:p>
          <a:p>
            <a:r>
              <a:rPr lang="en-US" dirty="0" smtClean="0"/>
              <a:t>DAQ Unpacking</a:t>
            </a:r>
          </a:p>
          <a:p>
            <a:r>
              <a:rPr lang="en-US" dirty="0" smtClean="0"/>
              <a:t>Calibration</a:t>
            </a:r>
          </a:p>
          <a:p>
            <a:r>
              <a:rPr lang="en-US" dirty="0" smtClean="0"/>
              <a:t>HG-LG calibration</a:t>
            </a:r>
          </a:p>
          <a:p>
            <a:r>
              <a:rPr lang="en-US" dirty="0" smtClean="0"/>
              <a:t>LG-</a:t>
            </a:r>
            <a:r>
              <a:rPr lang="en-US" dirty="0" err="1" smtClean="0"/>
              <a:t>ToT</a:t>
            </a:r>
            <a:r>
              <a:rPr lang="en-US" dirty="0" smtClean="0"/>
              <a:t> calibration</a:t>
            </a:r>
          </a:p>
          <a:p>
            <a:r>
              <a:rPr lang="en-US" dirty="0" smtClean="0"/>
              <a:t>Amplitude reconstructions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08774" y="921178"/>
            <a:ext cx="1359243" cy="5684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TDM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408774" y="1678331"/>
            <a:ext cx="1359243" cy="5684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Unpacking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822991" y="3046544"/>
            <a:ext cx="1359243" cy="7184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Calibration</a:t>
            </a:r>
          </a:p>
          <a:p>
            <a:pPr algn="ctr"/>
            <a:r>
              <a:rPr lang="en-US" dirty="0"/>
              <a:t>HG</a:t>
            </a:r>
          </a:p>
        </p:txBody>
      </p:sp>
      <p:sp>
        <p:nvSpPr>
          <p:cNvPr id="7" name="Rectangle 6"/>
          <p:cNvSpPr/>
          <p:nvPr/>
        </p:nvSpPr>
        <p:spPr>
          <a:xfrm>
            <a:off x="8408774" y="3035286"/>
            <a:ext cx="1359243" cy="72972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HG </a:t>
            </a:r>
            <a:r>
              <a:rPr lang="mr-IN" dirty="0"/>
              <a:t>–</a:t>
            </a:r>
            <a:r>
              <a:rPr lang="en-US" dirty="0"/>
              <a:t> LG </a:t>
            </a:r>
          </a:p>
        </p:txBody>
      </p:sp>
      <p:sp>
        <p:nvSpPr>
          <p:cNvPr id="8" name="Rectangle 7"/>
          <p:cNvSpPr/>
          <p:nvPr/>
        </p:nvSpPr>
        <p:spPr>
          <a:xfrm>
            <a:off x="9994557" y="3035286"/>
            <a:ext cx="1359243" cy="72972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LG - </a:t>
            </a:r>
            <a:r>
              <a:rPr lang="en-US" dirty="0" err="1"/>
              <a:t>ToT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9084276" y="4269348"/>
            <a:ext cx="1659927" cy="56841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/>
              <a:t>reconstructions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4" idx="2"/>
            <a:endCxn id="5" idx="0"/>
          </p:cNvCxnSpPr>
          <p:nvPr/>
        </p:nvCxnSpPr>
        <p:spPr>
          <a:xfrm>
            <a:off x="9088396" y="1489588"/>
            <a:ext cx="0" cy="1887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2"/>
            <a:endCxn id="7" idx="0"/>
          </p:cNvCxnSpPr>
          <p:nvPr/>
        </p:nvCxnSpPr>
        <p:spPr>
          <a:xfrm>
            <a:off x="9088396" y="2246741"/>
            <a:ext cx="0" cy="788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2"/>
            <a:endCxn id="8" idx="0"/>
          </p:cNvCxnSpPr>
          <p:nvPr/>
        </p:nvCxnSpPr>
        <p:spPr>
          <a:xfrm>
            <a:off x="9088396" y="2246741"/>
            <a:ext cx="1585783" cy="7885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2"/>
            <a:endCxn id="6" idx="0"/>
          </p:cNvCxnSpPr>
          <p:nvPr/>
        </p:nvCxnSpPr>
        <p:spPr>
          <a:xfrm flipH="1">
            <a:off x="7502613" y="2246741"/>
            <a:ext cx="1585783" cy="799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2"/>
            <a:endCxn id="15" idx="0"/>
          </p:cNvCxnSpPr>
          <p:nvPr/>
        </p:nvCxnSpPr>
        <p:spPr>
          <a:xfrm>
            <a:off x="9088396" y="3765008"/>
            <a:ext cx="825844" cy="504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8" idx="2"/>
            <a:endCxn id="15" idx="0"/>
          </p:cNvCxnSpPr>
          <p:nvPr/>
        </p:nvCxnSpPr>
        <p:spPr>
          <a:xfrm flipH="1">
            <a:off x="9914240" y="3765008"/>
            <a:ext cx="759939" cy="5043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6818872" y="4837758"/>
            <a:ext cx="1359243" cy="7184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LY in </a:t>
            </a:r>
            <a:r>
              <a:rPr lang="en-US" dirty="0" err="1" smtClean="0"/>
              <a:t>p.e.</a:t>
            </a:r>
            <a:endParaRPr lang="en-US" dirty="0"/>
          </a:p>
        </p:txBody>
      </p:sp>
      <p:cxnSp>
        <p:nvCxnSpPr>
          <p:cNvPr id="30" name="Straight Arrow Connector 29"/>
          <p:cNvCxnSpPr>
            <a:stCxn id="6" idx="2"/>
            <a:endCxn id="28" idx="0"/>
          </p:cNvCxnSpPr>
          <p:nvPr/>
        </p:nvCxnSpPr>
        <p:spPr>
          <a:xfrm flipH="1">
            <a:off x="7498494" y="3765008"/>
            <a:ext cx="4119" cy="1072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5" idx="1"/>
            <a:endCxn id="28" idx="0"/>
          </p:cNvCxnSpPr>
          <p:nvPr/>
        </p:nvCxnSpPr>
        <p:spPr>
          <a:xfrm flipH="1">
            <a:off x="7498494" y="4553553"/>
            <a:ext cx="1585782" cy="2842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60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TDM unpacking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476103" cy="4351338"/>
          </a:xfrm>
        </p:spPr>
        <p:txBody>
          <a:bodyPr/>
          <a:lstStyle/>
          <a:p>
            <a:r>
              <a:rPr lang="en-US" dirty="0" smtClean="0"/>
              <a:t>Input file</a:t>
            </a:r>
          </a:p>
          <a:p>
            <a:pPr lvl="1"/>
            <a:r>
              <a:rPr lang="en-US" dirty="0" err="1" smtClean="0"/>
              <a:t>Daq</a:t>
            </a:r>
            <a:r>
              <a:rPr lang="en-US" dirty="0" smtClean="0"/>
              <a:t> file for one MCR in TDM mode;</a:t>
            </a:r>
          </a:p>
          <a:p>
            <a:r>
              <a:rPr lang="en-US" dirty="0" smtClean="0"/>
              <a:t>Output file </a:t>
            </a:r>
          </a:p>
          <a:p>
            <a:pPr lvl="1"/>
            <a:r>
              <a:rPr lang="en-US" dirty="0" smtClean="0"/>
              <a:t>Several </a:t>
            </a:r>
            <a:r>
              <a:rPr lang="en-US" dirty="0" err="1" smtClean="0"/>
              <a:t>daq</a:t>
            </a:r>
            <a:r>
              <a:rPr lang="en-US" dirty="0" smtClean="0"/>
              <a:t> files for each FEBs;</a:t>
            </a:r>
          </a:p>
          <a:p>
            <a:r>
              <a:rPr lang="en-US" dirty="0" smtClean="0"/>
              <a:t>Implemented checks</a:t>
            </a:r>
          </a:p>
          <a:p>
            <a:pPr lvl="1"/>
            <a:r>
              <a:rPr lang="en-US" dirty="0" smtClean="0"/>
              <a:t>TDM slot starts == TDM slot end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437871" y="1825625"/>
            <a:ext cx="5622324" cy="1964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Future implementations:</a:t>
            </a:r>
          </a:p>
          <a:p>
            <a:pPr lvl="1"/>
            <a:r>
              <a:rPr lang="en-US" dirty="0" err="1"/>
              <a:t>checksumL</a:t>
            </a:r>
            <a:r>
              <a:rPr lang="en-US" dirty="0"/>
              <a:t> = </a:t>
            </a:r>
            <a:r>
              <a:rPr lang="en-US" dirty="0" err="1"/>
              <a:t>checksumL</a:t>
            </a:r>
            <a:r>
              <a:rPr lang="en-US" dirty="0"/>
              <a:t> + data; </a:t>
            </a:r>
            <a:endParaRPr lang="en-US" dirty="0" smtClean="0"/>
          </a:p>
          <a:p>
            <a:pPr lvl="1"/>
            <a:r>
              <a:rPr lang="en-US" dirty="0" err="1" smtClean="0"/>
              <a:t>checksumH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checksumH</a:t>
            </a:r>
            <a:r>
              <a:rPr lang="en-US" dirty="0"/>
              <a:t> + </a:t>
            </a:r>
            <a:r>
              <a:rPr lang="en-US" dirty="0" err="1"/>
              <a:t>chksumL</a:t>
            </a:r>
            <a:r>
              <a:rPr lang="en-US" dirty="0"/>
              <a:t>; </a:t>
            </a:r>
            <a:endParaRPr lang="en-US" dirty="0" smtClean="0">
              <a:effectLst/>
            </a:endParaRP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4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unpacking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20049" cy="4351338"/>
          </a:xfrm>
        </p:spPr>
        <p:txBody>
          <a:bodyPr/>
          <a:lstStyle/>
          <a:p>
            <a:r>
              <a:rPr lang="en-US" dirty="0" smtClean="0"/>
              <a:t>Input file</a:t>
            </a:r>
          </a:p>
          <a:p>
            <a:pPr lvl="1"/>
            <a:r>
              <a:rPr lang="en-US" dirty="0" smtClean="0"/>
              <a:t>List of </a:t>
            </a:r>
            <a:r>
              <a:rPr lang="en-US" dirty="0" err="1" smtClean="0"/>
              <a:t>daq</a:t>
            </a:r>
            <a:r>
              <a:rPr lang="en-US" dirty="0" smtClean="0"/>
              <a:t> files after TDM unpacking</a:t>
            </a:r>
          </a:p>
          <a:p>
            <a:r>
              <a:rPr lang="en-US" dirty="0" smtClean="0"/>
              <a:t>Output file</a:t>
            </a:r>
          </a:p>
          <a:p>
            <a:pPr lvl="1"/>
            <a:r>
              <a:rPr lang="en-US" dirty="0" smtClean="0"/>
              <a:t>Root file with separate trees 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64876" y="1825625"/>
            <a:ext cx="5266038" cy="19647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Future implementations:</a:t>
            </a:r>
          </a:p>
          <a:p>
            <a:pPr lvl="1"/>
            <a:r>
              <a:rPr lang="en-US" dirty="0" smtClean="0"/>
              <a:t>Adding one more branch - global time in 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22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unpacking event creation procedure: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Spill header &amp; spill time (10um &amp; 10ms)</a:t>
            </a:r>
          </a:p>
          <a:p>
            <a:r>
              <a:rPr lang="en-US" dirty="0" err="1" smtClean="0"/>
              <a:t>GTrig</a:t>
            </a:r>
            <a:r>
              <a:rPr lang="en-US" dirty="0" smtClean="0"/>
              <a:t> Header </a:t>
            </a:r>
          </a:p>
          <a:p>
            <a:r>
              <a:rPr lang="en-US" dirty="0" smtClean="0"/>
              <a:t>Event data</a:t>
            </a:r>
          </a:p>
          <a:p>
            <a:pPr lvl="1"/>
            <a:r>
              <a:rPr lang="en-US" dirty="0" smtClean="0"/>
              <a:t>Event creation if was hit rising time (check </a:t>
            </a:r>
            <a:r>
              <a:rPr lang="en-US" dirty="0" err="1" smtClean="0"/>
              <a:t>TagID</a:t>
            </a:r>
            <a:r>
              <a:rPr lang="en-US" dirty="0" smtClean="0"/>
              <a:t>);</a:t>
            </a:r>
          </a:p>
          <a:p>
            <a:pPr lvl="1"/>
            <a:r>
              <a:rPr lang="en-US" dirty="0" smtClean="0"/>
              <a:t>Push hit falling time (if it exist, else push “-1”, with </a:t>
            </a:r>
            <a:r>
              <a:rPr lang="en-US" dirty="0" err="1" smtClean="0"/>
              <a:t>HitID</a:t>
            </a:r>
            <a:r>
              <a:rPr lang="en-US" dirty="0" smtClean="0"/>
              <a:t> check);</a:t>
            </a:r>
          </a:p>
          <a:p>
            <a:pPr lvl="1"/>
            <a:r>
              <a:rPr lang="en-US" dirty="0" smtClean="0"/>
              <a:t>Push hit Amplitude HG (if it exist, else push “0”, with </a:t>
            </a:r>
            <a:r>
              <a:rPr lang="en-US" dirty="0" err="1" smtClean="0"/>
              <a:t>HitID</a:t>
            </a:r>
            <a:r>
              <a:rPr lang="en-US" dirty="0" smtClean="0"/>
              <a:t> check);</a:t>
            </a:r>
          </a:p>
          <a:p>
            <a:pPr lvl="1"/>
            <a:r>
              <a:rPr lang="en-US" dirty="0" smtClean="0"/>
              <a:t>Push hit Amplitude LG (if it exist, else push “0”, with </a:t>
            </a:r>
            <a:r>
              <a:rPr lang="en-US" dirty="0" err="1" smtClean="0"/>
              <a:t>HitID</a:t>
            </a:r>
            <a:r>
              <a:rPr lang="en-US" dirty="0" smtClean="0"/>
              <a:t> check);</a:t>
            </a:r>
          </a:p>
          <a:p>
            <a:r>
              <a:rPr lang="en-US" dirty="0" err="1" smtClean="0"/>
              <a:t>GTrig</a:t>
            </a:r>
            <a:r>
              <a:rPr lang="en-US" dirty="0" smtClean="0"/>
              <a:t> Trailer (</a:t>
            </a:r>
            <a:r>
              <a:rPr lang="en-US" dirty="0" err="1" smtClean="0"/>
              <a:t>Gtrig</a:t>
            </a:r>
            <a:r>
              <a:rPr lang="en-US" dirty="0" smtClean="0"/>
              <a:t> Tag Header == </a:t>
            </a:r>
            <a:r>
              <a:rPr lang="en-US" dirty="0" err="1" smtClean="0"/>
              <a:t>GTrig</a:t>
            </a:r>
            <a:r>
              <a:rPr lang="en-US" dirty="0" smtClean="0"/>
              <a:t> Tag Trailer)</a:t>
            </a:r>
          </a:p>
          <a:p>
            <a:r>
              <a:rPr lang="en-US" dirty="0" smtClean="0"/>
              <a:t>Spill Trailer (Spill Tag Header == Spill Tag Trailer) &amp; spill time 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62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 between versions 2 </a:t>
            </a:r>
            <a:r>
              <a:rPr lang="en-US" dirty="0" smtClean="0"/>
              <a:t>vs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95" y="1690688"/>
            <a:ext cx="5319406" cy="33857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0831" y="1690688"/>
            <a:ext cx="5362969" cy="34093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35329" y="5076438"/>
            <a:ext cx="237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~2 times more events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68164" t="-18354"/>
          <a:stretch/>
        </p:blipFill>
        <p:spPr>
          <a:xfrm>
            <a:off x="5299002" y="4821187"/>
            <a:ext cx="457199" cy="2788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68164" t="-18354"/>
          <a:stretch/>
        </p:blipFill>
        <p:spPr>
          <a:xfrm>
            <a:off x="10896601" y="4805539"/>
            <a:ext cx="457199" cy="2788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1866900"/>
            <a:ext cx="224264" cy="11493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16" y="1982229"/>
            <a:ext cx="224264" cy="114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0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with HG Amplitude = 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690688"/>
            <a:ext cx="6809189" cy="39171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47389" y="3049080"/>
            <a:ext cx="40900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Possible explanation:</a:t>
            </a:r>
          </a:p>
          <a:p>
            <a:pPr marL="342900" indent="-342900">
              <a:buAutoNum type="arabicParenR"/>
            </a:pPr>
            <a:r>
              <a:rPr lang="en-US" dirty="0" smtClean="0"/>
              <a:t>Events, which are in the last </a:t>
            </a:r>
            <a:r>
              <a:rPr lang="en-US" dirty="0" err="1" smtClean="0"/>
              <a:t>GTrig</a:t>
            </a:r>
            <a:r>
              <a:rPr lang="en-US" dirty="0" smtClean="0"/>
              <a:t> of each spill.</a:t>
            </a:r>
          </a:p>
          <a:p>
            <a:pPr marL="342900" indent="-342900">
              <a:buAutoNum type="arabicParenR"/>
            </a:pPr>
            <a:r>
              <a:rPr lang="en-US" dirty="0" smtClean="0"/>
              <a:t>Hit ID issue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068" y="2499893"/>
            <a:ext cx="224264" cy="114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074"/>
            <a:ext cx="12192000" cy="677585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6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" y="0"/>
            <a:ext cx="12180627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47FB1-09E5-8147-8409-E1BD0727AB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1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478</Words>
  <Application>Microsoft Macintosh PowerPoint</Application>
  <PresentationFormat>Widescreen</PresentationFormat>
  <Paragraphs>112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Calibri</vt:lpstr>
      <vt:lpstr>Calibri Light</vt:lpstr>
      <vt:lpstr>Mangal</vt:lpstr>
      <vt:lpstr>Arial</vt:lpstr>
      <vt:lpstr>Office Theme</vt:lpstr>
      <vt:lpstr>Data unpacking software</vt:lpstr>
      <vt:lpstr>Unpacking structure:</vt:lpstr>
      <vt:lpstr>TDM unpacking</vt:lpstr>
      <vt:lpstr>DAQ unpacking</vt:lpstr>
      <vt:lpstr>DAQ unpacking event creation procedure:</vt:lpstr>
      <vt:lpstr>Difference between versions 2 vs 3</vt:lpstr>
      <vt:lpstr>Issue with HG Amplitude = 0</vt:lpstr>
      <vt:lpstr>Issue</vt:lpstr>
      <vt:lpstr>PowerPoint Presentation</vt:lpstr>
      <vt:lpstr>Calibration</vt:lpstr>
      <vt:lpstr>Calibration example</vt:lpstr>
      <vt:lpstr>HG-LG &amp; LG-ToT calibrations</vt:lpstr>
      <vt:lpstr>HG-LG example:</vt:lpstr>
      <vt:lpstr>LG-ToT example:</vt:lpstr>
      <vt:lpstr>Amplitude reconstructions</vt:lpstr>
      <vt:lpstr>LY reconstruction with LG vs ToT data: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unpacking software</dc:title>
  <dc:creator>Microsoft Office User</dc:creator>
  <cp:lastModifiedBy>Microsoft Office User</cp:lastModifiedBy>
  <cp:revision>31</cp:revision>
  <dcterms:created xsi:type="dcterms:W3CDTF">2017-12-07T03:58:39Z</dcterms:created>
  <dcterms:modified xsi:type="dcterms:W3CDTF">2017-12-07T14:47:36Z</dcterms:modified>
</cp:coreProperties>
</file>