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64" r:id="rId4"/>
    <p:sldId id="276" r:id="rId5"/>
    <p:sldId id="265" r:id="rId6"/>
    <p:sldId id="266" r:id="rId7"/>
    <p:sldId id="258" r:id="rId8"/>
    <p:sldId id="259" r:id="rId9"/>
    <p:sldId id="262" r:id="rId10"/>
    <p:sldId id="267" r:id="rId11"/>
    <p:sldId id="269" r:id="rId12"/>
    <p:sldId id="270" r:id="rId13"/>
    <p:sldId id="272" r:id="rId14"/>
    <p:sldId id="271" r:id="rId15"/>
    <p:sldId id="273" r:id="rId16"/>
    <p:sldId id="283" r:id="rId17"/>
    <p:sldId id="278" r:id="rId18"/>
    <p:sldId id="279" r:id="rId19"/>
    <p:sldId id="280" r:id="rId20"/>
    <p:sldId id="281" r:id="rId21"/>
    <p:sldId id="282" r:id="rId22"/>
    <p:sldId id="284" r:id="rId23"/>
    <p:sldId id="275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33"/>
    <p:restoredTop sz="94646"/>
  </p:normalViewPr>
  <p:slideViewPr>
    <p:cSldViewPr>
      <p:cViewPr>
        <p:scale>
          <a:sx n="92" d="100"/>
          <a:sy n="92" d="100"/>
        </p:scale>
        <p:origin x="584" y="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28A101-51A1-42BD-9F80-767E997484B5}" type="datetimeFigureOut">
              <a:rPr lang="en-US" smtClean="0"/>
              <a:t>12/7/17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DF7354-D0A1-416F-B311-1CF05E60AB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919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F7354-D0A1-416F-B311-1CF05E60AB0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1506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F7354-D0A1-416F-B311-1CF05E60AB0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6334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F7354-D0A1-416F-B311-1CF05E60AB0B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4984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8668F-BD4E-1D4C-92E4-20C2C64621F8}" type="datetime1">
              <a:rPr lang="en-GB" smtClean="0"/>
              <a:t>08/12/2017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3D78-F227-4604-9C84-0C96286D1D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937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AC7B7-C924-244F-BA8E-19772D9E4FEE}" type="datetime1">
              <a:rPr lang="en-GB" smtClean="0"/>
              <a:t>08/12/2017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3D78-F227-4604-9C84-0C96286D1D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133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7C96A-1490-3D41-950B-57DF3BF38BAA}" type="datetime1">
              <a:rPr lang="en-GB" smtClean="0"/>
              <a:t>08/12/2017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3D78-F227-4604-9C84-0C96286D1D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3D843-EA06-A949-A091-A89FA8B4EF3A}" type="datetime1">
              <a:rPr lang="en-GB" smtClean="0"/>
              <a:t>08/12/2017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3D78-F227-4604-9C84-0C96286D1D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418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3EB2E-2EFD-D840-AF03-47C17532B31B}" type="datetime1">
              <a:rPr lang="en-GB" smtClean="0"/>
              <a:t>08/12/2017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3D78-F227-4604-9C84-0C96286D1D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454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C76BD-4330-734E-99FE-780D87C09791}" type="datetime1">
              <a:rPr lang="en-GB" smtClean="0"/>
              <a:t>08/12/2017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3D78-F227-4604-9C84-0C96286D1D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441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E277A-7939-0442-A3B5-FCDFD17DBA81}" type="datetime1">
              <a:rPr lang="en-GB" smtClean="0"/>
              <a:t>08/12/2017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3D78-F227-4604-9C84-0C96286D1D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579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455B2-4E4E-CD4A-9E44-82CEFC6D8021}" type="datetime1">
              <a:rPr lang="en-GB" smtClean="0"/>
              <a:t>08/12/2017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3D78-F227-4604-9C84-0C96286D1D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783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DDEE8-8FEB-5440-AEC0-6716C5491BFE}" type="datetime1">
              <a:rPr lang="en-GB" smtClean="0"/>
              <a:t>08/12/2017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3D78-F227-4604-9C84-0C96286D1D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180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27D41-3DCE-A540-9EA6-782AB4102286}" type="datetime1">
              <a:rPr lang="en-GB" smtClean="0"/>
              <a:t>08/12/2017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3D78-F227-4604-9C84-0C96286D1D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93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2FB1-C52F-BF41-8782-BEEC259F066D}" type="datetime1">
              <a:rPr lang="en-GB" smtClean="0"/>
              <a:t>08/12/2017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3D78-F227-4604-9C84-0C96286D1D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552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0F1491-CB62-7C4B-A18F-FF167D776A94}" type="datetime1">
              <a:rPr lang="en-GB" smtClean="0"/>
              <a:t>08/12/2017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DC3D78-F227-4604-9C84-0C96286D1D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441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DAQ in </a:t>
            </a:r>
            <a:r>
              <a:rPr lang="en-US" dirty="0" smtClean="0"/>
              <a:t>practice…</a:t>
            </a:r>
            <a:br>
              <a:rPr lang="en-US" dirty="0" smtClean="0"/>
            </a:br>
            <a:r>
              <a:rPr lang="en-US" dirty="0" smtClean="0"/>
              <a:t>during summer 2017 beam tests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E. </a:t>
            </a:r>
            <a:r>
              <a:rPr lang="en-US" dirty="0" smtClean="0"/>
              <a:t>Noah</a:t>
            </a:r>
          </a:p>
          <a:p>
            <a:r>
              <a:rPr lang="en-US" dirty="0"/>
              <a:t>8</a:t>
            </a:r>
            <a:r>
              <a:rPr lang="en-US" dirty="0" smtClean="0"/>
              <a:t> </a:t>
            </a:r>
            <a:r>
              <a:rPr lang="en-US" dirty="0" smtClean="0"/>
              <a:t>December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8368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813752"/>
            <a:ext cx="7391400" cy="2602467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Many issues with unpacking of data during beam tests: </a:t>
            </a:r>
            <a:br>
              <a:rPr lang="en-US" dirty="0" smtClean="0"/>
            </a:br>
            <a:r>
              <a:rPr lang="en-US" i="1" dirty="0" smtClean="0">
                <a:solidFill>
                  <a:srgbClr val="0070C0"/>
                </a:solidFill>
              </a:rPr>
              <a:t>with untested unpacking software and  </a:t>
            </a:r>
            <a:br>
              <a:rPr lang="en-US" i="1" dirty="0" smtClean="0">
                <a:solidFill>
                  <a:srgbClr val="0070C0"/>
                </a:solidFill>
              </a:rPr>
            </a:br>
            <a:r>
              <a:rPr lang="en-US" i="1" dirty="0" smtClean="0">
                <a:solidFill>
                  <a:srgbClr val="0070C0"/>
                </a:solidFill>
              </a:rPr>
              <a:t>without adequate diagnostic tools </a:t>
            </a:r>
          </a:p>
          <a:p>
            <a:r>
              <a:rPr lang="en-US" dirty="0"/>
              <a:t>S</a:t>
            </a:r>
            <a:r>
              <a:rPr lang="en-US" dirty="0" smtClean="0"/>
              <a:t>ettings for discriminator DAQ and FPGA thresholds where chosen based on balancing:</a:t>
            </a:r>
          </a:p>
          <a:p>
            <a:pPr lvl="1"/>
            <a:r>
              <a:rPr lang="en-US" i="1" dirty="0" smtClean="0">
                <a:solidFill>
                  <a:srgbClr val="00B0F0"/>
                </a:solidFill>
              </a:rPr>
              <a:t>Reduction in readout errors experienced during tests (function of data acquisition rate)</a:t>
            </a:r>
          </a:p>
          <a:p>
            <a:pPr lvl="1"/>
            <a:r>
              <a:rPr lang="en-US" i="1" dirty="0" smtClean="0">
                <a:solidFill>
                  <a:srgbClr val="00B0F0"/>
                </a:solidFill>
              </a:rPr>
              <a:t>Efficiency in collecting “beam” data (as opposed to dark counts)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3D78-F227-4604-9C84-0C96286D1D4E}" type="slidenum">
              <a:rPr lang="en-US" smtClean="0"/>
              <a:t>10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371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 smtClean="0">
                <a:solidFill>
                  <a:srgbClr val="FF0000"/>
                </a:solidFill>
              </a:rPr>
              <a:t>How the settings were chosen (without the benefit of hindsight!)</a:t>
            </a:r>
            <a:endParaRPr lang="en-GB" b="1" i="1" dirty="0">
              <a:solidFill>
                <a:srgbClr val="FF000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19779"/>
              </p:ext>
            </p:extLst>
          </p:nvPr>
        </p:nvGraphicFramePr>
        <p:xfrm>
          <a:off x="685801" y="3597355"/>
          <a:ext cx="7620000" cy="25838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7143"/>
                <a:gridCol w="2512088"/>
                <a:gridCol w="1590989"/>
                <a:gridCol w="1339780"/>
              </a:tblGrid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Calibri" charset="0"/>
                          <a:ea typeface="Calibri" charset="0"/>
                          <a:cs typeface="Arial" charset="0"/>
                        </a:rPr>
                        <a:t> </a:t>
                      </a:r>
                      <a:endParaRPr lang="en-GB" sz="1400" dirty="0">
                        <a:effectLst/>
                        <a:latin typeface="Calibri" charset="0"/>
                        <a:ea typeface="Calibri" charset="0"/>
                        <a:cs typeface="Arial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>
                          <a:effectLst/>
                          <a:latin typeface="Calibri" charset="0"/>
                          <a:ea typeface="Calibri" charset="0"/>
                          <a:cs typeface="Arial" charset="0"/>
                        </a:rPr>
                        <a:t>Run1000</a:t>
                      </a:r>
                      <a:endParaRPr lang="en-GB" sz="1400">
                        <a:effectLst/>
                        <a:latin typeface="Calibri" charset="0"/>
                        <a:ea typeface="Calibri" charset="0"/>
                        <a:cs typeface="Arial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Calibri" charset="0"/>
                          <a:ea typeface="Calibri" charset="0"/>
                          <a:cs typeface="Arial" charset="0"/>
                        </a:rPr>
                        <a:t>(similar to all runs taken)</a:t>
                      </a:r>
                      <a:endParaRPr lang="en-GB" sz="1400">
                        <a:effectLst/>
                        <a:latin typeface="Calibri" charset="0"/>
                        <a:ea typeface="Calibri" charset="0"/>
                        <a:cs typeface="Arial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>
                          <a:effectLst/>
                          <a:latin typeface="Calibri" charset="0"/>
                          <a:ea typeface="Calibri" charset="0"/>
                          <a:cs typeface="Arial" charset="0"/>
                        </a:rPr>
                        <a:t>Run1100</a:t>
                      </a:r>
                      <a:endParaRPr lang="en-GB" sz="1400">
                        <a:effectLst/>
                        <a:latin typeface="Calibri" charset="0"/>
                        <a:ea typeface="Calibri" charset="0"/>
                        <a:cs typeface="Arial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Calibri" charset="0"/>
                          <a:ea typeface="Calibri" charset="0"/>
                          <a:cs typeface="Arial" charset="0"/>
                        </a:rPr>
                        <a:t>(special run)</a:t>
                      </a:r>
                      <a:endParaRPr lang="en-GB" sz="1400">
                        <a:effectLst/>
                        <a:latin typeface="Calibri" charset="0"/>
                        <a:ea typeface="Calibri" charset="0"/>
                        <a:cs typeface="Arial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>
                          <a:effectLst/>
                          <a:latin typeface="Calibri" charset="0"/>
                          <a:ea typeface="Calibri" charset="0"/>
                          <a:cs typeface="Arial" charset="0"/>
                        </a:rPr>
                        <a:t>Run1200</a:t>
                      </a:r>
                      <a:endParaRPr lang="en-GB" sz="1400">
                        <a:effectLst/>
                        <a:latin typeface="Calibri" charset="0"/>
                        <a:ea typeface="Calibri" charset="0"/>
                        <a:cs typeface="Arial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Calibri" charset="0"/>
                          <a:ea typeface="Calibri" charset="0"/>
                          <a:cs typeface="Arial" charset="0"/>
                        </a:rPr>
                        <a:t>(special run)</a:t>
                      </a:r>
                      <a:endParaRPr lang="en-GB" sz="1400">
                        <a:effectLst/>
                        <a:latin typeface="Calibri" charset="0"/>
                        <a:ea typeface="Calibri" charset="0"/>
                        <a:cs typeface="Arial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Calibri" charset="0"/>
                          <a:ea typeface="Calibri" charset="0"/>
                          <a:cs typeface="Arial" charset="0"/>
                        </a:rPr>
                        <a:t>Or32tADC</a:t>
                      </a:r>
                      <a:endParaRPr lang="en-GB" sz="1400">
                        <a:effectLst/>
                        <a:latin typeface="Calibri" charset="0"/>
                        <a:ea typeface="Calibri" charset="0"/>
                        <a:cs typeface="Arial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 smtClean="0">
                          <a:effectLst/>
                          <a:latin typeface="Calibri" charset="0"/>
                          <a:ea typeface="Calibri" charset="0"/>
                          <a:cs typeface="Arial" charset="0"/>
                        </a:rPr>
                        <a:t>False (OR32 x3)</a:t>
                      </a:r>
                      <a:endParaRPr lang="en-GB" sz="1400" dirty="0">
                        <a:effectLst/>
                        <a:latin typeface="Calibri" charset="0"/>
                        <a:ea typeface="Calibri" charset="0"/>
                        <a:cs typeface="Arial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 smtClean="0">
                          <a:effectLst/>
                          <a:latin typeface="Calibri" charset="0"/>
                          <a:ea typeface="Calibri" charset="0"/>
                          <a:cs typeface="Arial" charset="0"/>
                        </a:rPr>
                        <a:t>True (OR96)</a:t>
                      </a:r>
                      <a:endParaRPr lang="en-GB" sz="1400" dirty="0">
                        <a:effectLst/>
                        <a:latin typeface="Calibri" charset="0"/>
                        <a:ea typeface="Calibri" charset="0"/>
                        <a:cs typeface="Arial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 smtClean="0">
                          <a:effectLst/>
                          <a:latin typeface="Calibri" charset="0"/>
                          <a:ea typeface="Calibri" charset="0"/>
                          <a:cs typeface="Arial" charset="0"/>
                        </a:rPr>
                        <a:t>True (OR96)</a:t>
                      </a:r>
                      <a:endParaRPr lang="en-GB" sz="1400" dirty="0">
                        <a:effectLst/>
                        <a:latin typeface="Calibri" charset="0"/>
                        <a:ea typeface="Calibri" charset="0"/>
                        <a:cs typeface="Arial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Calibri" charset="0"/>
                          <a:ea typeface="Calibri" charset="0"/>
                          <a:cs typeface="Arial" charset="0"/>
                        </a:rPr>
                        <a:t>HG_SH_TimeConstant (12.5 ns steps)</a:t>
                      </a:r>
                      <a:endParaRPr lang="en-GB" sz="1400">
                        <a:effectLst/>
                        <a:latin typeface="Calibri" charset="0"/>
                        <a:ea typeface="Calibri" charset="0"/>
                        <a:cs typeface="Arial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Calibri" charset="0"/>
                          <a:ea typeface="Calibri" charset="0"/>
                          <a:cs typeface="Arial" charset="0"/>
                        </a:rPr>
                        <a:t>1</a:t>
                      </a:r>
                      <a:endParaRPr lang="en-GB" sz="1400">
                        <a:effectLst/>
                        <a:latin typeface="Calibri" charset="0"/>
                        <a:ea typeface="Calibri" charset="0"/>
                        <a:cs typeface="Arial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Calibri" charset="0"/>
                          <a:ea typeface="Calibri" charset="0"/>
                          <a:cs typeface="Arial" charset="0"/>
                        </a:rPr>
                        <a:t>4</a:t>
                      </a:r>
                      <a:endParaRPr lang="en-GB" sz="1400">
                        <a:effectLst/>
                        <a:latin typeface="Calibri" charset="0"/>
                        <a:ea typeface="Calibri" charset="0"/>
                        <a:cs typeface="Arial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Calibri" charset="0"/>
                          <a:ea typeface="Calibri" charset="0"/>
                          <a:cs typeface="Arial" charset="0"/>
                        </a:rPr>
                        <a:t>1</a:t>
                      </a:r>
                      <a:endParaRPr lang="en-GB" sz="1400">
                        <a:effectLst/>
                        <a:latin typeface="Calibri" charset="0"/>
                        <a:ea typeface="Calibri" charset="0"/>
                        <a:cs typeface="Arial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Calibri" charset="0"/>
                          <a:ea typeface="Calibri" charset="0"/>
                          <a:cs typeface="Arial" charset="0"/>
                        </a:rPr>
                        <a:t>LG_SH_TimeConstant (12.5 ns steps)</a:t>
                      </a:r>
                      <a:endParaRPr lang="en-GB" sz="1400">
                        <a:effectLst/>
                        <a:latin typeface="Calibri" charset="0"/>
                        <a:ea typeface="Calibri" charset="0"/>
                        <a:cs typeface="Arial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Calibri" charset="0"/>
                          <a:ea typeface="Calibri" charset="0"/>
                          <a:cs typeface="Arial" charset="0"/>
                        </a:rPr>
                        <a:t>1</a:t>
                      </a:r>
                      <a:endParaRPr lang="en-GB" sz="1400">
                        <a:effectLst/>
                        <a:latin typeface="Calibri" charset="0"/>
                        <a:ea typeface="Calibri" charset="0"/>
                        <a:cs typeface="Arial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Calibri" charset="0"/>
                          <a:ea typeface="Calibri" charset="0"/>
                          <a:cs typeface="Arial" charset="0"/>
                        </a:rPr>
                        <a:t>4</a:t>
                      </a:r>
                      <a:endParaRPr lang="en-GB" sz="1400">
                        <a:effectLst/>
                        <a:latin typeface="Calibri" charset="0"/>
                        <a:ea typeface="Calibri" charset="0"/>
                        <a:cs typeface="Arial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Calibri" charset="0"/>
                          <a:ea typeface="Calibri" charset="0"/>
                          <a:cs typeface="Arial" charset="0"/>
                        </a:rPr>
                        <a:t>1</a:t>
                      </a:r>
                      <a:endParaRPr lang="en-GB" sz="1400">
                        <a:effectLst/>
                        <a:latin typeface="Calibri" charset="0"/>
                        <a:ea typeface="Calibri" charset="0"/>
                        <a:cs typeface="Arial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Calibri" charset="0"/>
                          <a:ea typeface="Calibri" charset="0"/>
                          <a:cs typeface="Arial" charset="0"/>
                        </a:rPr>
                        <a:t>L1_HoldHG_Delay (2.5 ns)</a:t>
                      </a:r>
                      <a:endParaRPr lang="en-GB" sz="1400">
                        <a:effectLst/>
                        <a:latin typeface="Calibri" charset="0"/>
                        <a:ea typeface="Calibri" charset="0"/>
                        <a:cs typeface="Arial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Calibri" charset="0"/>
                          <a:ea typeface="Calibri" charset="0"/>
                          <a:cs typeface="Arial" charset="0"/>
                        </a:rPr>
                        <a:t>1000</a:t>
                      </a:r>
                      <a:endParaRPr lang="en-GB" sz="1400">
                        <a:effectLst/>
                        <a:latin typeface="Calibri" charset="0"/>
                        <a:ea typeface="Calibri" charset="0"/>
                        <a:cs typeface="Arial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Calibri" charset="0"/>
                          <a:ea typeface="Calibri" charset="0"/>
                          <a:cs typeface="Arial" charset="0"/>
                        </a:rPr>
                        <a:t>3000</a:t>
                      </a:r>
                      <a:endParaRPr lang="en-GB" sz="1400">
                        <a:effectLst/>
                        <a:latin typeface="Calibri" charset="0"/>
                        <a:ea typeface="Calibri" charset="0"/>
                        <a:cs typeface="Arial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Calibri" charset="0"/>
                          <a:ea typeface="Calibri" charset="0"/>
                          <a:cs typeface="Arial" charset="0"/>
                        </a:rPr>
                        <a:t>1000</a:t>
                      </a:r>
                      <a:endParaRPr lang="en-GB" sz="1400">
                        <a:effectLst/>
                        <a:latin typeface="Calibri" charset="0"/>
                        <a:ea typeface="Calibri" charset="0"/>
                        <a:cs typeface="Arial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Calibri" charset="0"/>
                          <a:ea typeface="Calibri" charset="0"/>
                          <a:cs typeface="Arial" charset="0"/>
                        </a:rPr>
                        <a:t>L1_HoldLG_Delay (2.5 ns)</a:t>
                      </a:r>
                      <a:endParaRPr lang="en-GB" sz="1400">
                        <a:effectLst/>
                        <a:latin typeface="Calibri" charset="0"/>
                        <a:ea typeface="Calibri" charset="0"/>
                        <a:cs typeface="Arial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Calibri" charset="0"/>
                          <a:ea typeface="Calibri" charset="0"/>
                          <a:cs typeface="Arial" charset="0"/>
                        </a:rPr>
                        <a:t>1000</a:t>
                      </a:r>
                      <a:endParaRPr lang="en-GB" sz="1400">
                        <a:effectLst/>
                        <a:latin typeface="Calibri" charset="0"/>
                        <a:ea typeface="Calibri" charset="0"/>
                        <a:cs typeface="Arial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Calibri" charset="0"/>
                          <a:ea typeface="Calibri" charset="0"/>
                          <a:cs typeface="Arial" charset="0"/>
                        </a:rPr>
                        <a:t>3000</a:t>
                      </a:r>
                      <a:endParaRPr lang="en-GB" sz="1400">
                        <a:effectLst/>
                        <a:latin typeface="Calibri" charset="0"/>
                        <a:ea typeface="Calibri" charset="0"/>
                        <a:cs typeface="Arial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Calibri" charset="0"/>
                          <a:ea typeface="Calibri" charset="0"/>
                          <a:cs typeface="Arial" charset="0"/>
                        </a:rPr>
                        <a:t>1000</a:t>
                      </a:r>
                      <a:endParaRPr lang="en-GB" sz="1400" dirty="0">
                        <a:effectLst/>
                        <a:latin typeface="Calibri" charset="0"/>
                        <a:ea typeface="Calibri" charset="0"/>
                        <a:cs typeface="Arial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1964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90800"/>
            <a:ext cx="8229600" cy="1143000"/>
          </a:xfrm>
        </p:spPr>
        <p:txBody>
          <a:bodyPr/>
          <a:lstStyle/>
          <a:p>
            <a:r>
              <a:rPr lang="en-US" i="1" dirty="0" smtClean="0"/>
              <a:t>Few notes for DAQ at J-PARC</a:t>
            </a: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3D78-F227-4604-9C84-0C96286D1D4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63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Rectangle 342"/>
          <p:cNvSpPr/>
          <p:nvPr/>
        </p:nvSpPr>
        <p:spPr>
          <a:xfrm>
            <a:off x="5959685" y="482351"/>
            <a:ext cx="2011927" cy="8824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1" name="Rectangle 160"/>
          <p:cNvSpPr/>
          <p:nvPr/>
        </p:nvSpPr>
        <p:spPr>
          <a:xfrm>
            <a:off x="6611127" y="668844"/>
            <a:ext cx="1196788" cy="6022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Socket server</a:t>
            </a:r>
            <a:endParaRPr lang="en-US" dirty="0"/>
          </a:p>
        </p:txBody>
      </p:sp>
      <p:sp>
        <p:nvSpPr>
          <p:cNvPr id="164" name="TextBox 163"/>
          <p:cNvSpPr txBox="1"/>
          <p:nvPr/>
        </p:nvSpPr>
        <p:spPr>
          <a:xfrm>
            <a:off x="-63925" y="2284278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NA building</a:t>
            </a:r>
            <a:endParaRPr lang="en-US" dirty="0"/>
          </a:p>
        </p:txBody>
      </p:sp>
      <p:sp>
        <p:nvSpPr>
          <p:cNvPr id="165" name="TextBox 164"/>
          <p:cNvSpPr txBox="1"/>
          <p:nvPr/>
        </p:nvSpPr>
        <p:spPr>
          <a:xfrm>
            <a:off x="-27835" y="2842998"/>
            <a:ext cx="1995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Neutrino monitor building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2846819" y="3505200"/>
            <a:ext cx="1438836" cy="1574845"/>
            <a:chOff x="2391936" y="3222892"/>
            <a:chExt cx="1438836" cy="1574845"/>
          </a:xfrm>
        </p:grpSpPr>
        <p:sp>
          <p:nvSpPr>
            <p:cNvPr id="144" name="Rectangle 143"/>
            <p:cNvSpPr/>
            <p:nvPr/>
          </p:nvSpPr>
          <p:spPr>
            <a:xfrm>
              <a:off x="2391936" y="3869454"/>
              <a:ext cx="1438836" cy="928283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8" name="Group 157"/>
            <p:cNvGrpSpPr/>
            <p:nvPr/>
          </p:nvGrpSpPr>
          <p:grpSpPr>
            <a:xfrm>
              <a:off x="2822140" y="3849480"/>
              <a:ext cx="901022" cy="646331"/>
              <a:chOff x="7732023" y="1030069"/>
              <a:chExt cx="901022" cy="646331"/>
            </a:xfrm>
          </p:grpSpPr>
          <p:sp>
            <p:nvSpPr>
              <p:cNvPr id="168" name="Rectangle 167"/>
              <p:cNvSpPr/>
              <p:nvPr/>
            </p:nvSpPr>
            <p:spPr>
              <a:xfrm>
                <a:off x="7732024" y="1105576"/>
                <a:ext cx="901021" cy="52889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9" name="TextBox 168"/>
              <p:cNvSpPr txBox="1"/>
              <p:nvPr/>
            </p:nvSpPr>
            <p:spPr>
              <a:xfrm>
                <a:off x="7732023" y="1030069"/>
                <a:ext cx="90102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FEBv2</a:t>
                </a:r>
              </a:p>
              <a:p>
                <a:pPr algn="ctr"/>
                <a:r>
                  <a:rPr lang="en-US" sz="1200" dirty="0" smtClean="0"/>
                  <a:t>Firmware </a:t>
                </a:r>
                <a:r>
                  <a:rPr lang="en-US" sz="1200" dirty="0" smtClean="0"/>
                  <a:t>V_</a:t>
                </a:r>
                <a:r>
                  <a:rPr lang="en-US" sz="1200" dirty="0" smtClean="0"/>
                  <a:t>y.y-yyy </a:t>
                </a:r>
                <a:endParaRPr lang="en-US" sz="1200" dirty="0"/>
              </a:p>
            </p:txBody>
          </p:sp>
        </p:grpSp>
        <p:cxnSp>
          <p:nvCxnSpPr>
            <p:cNvPr id="162" name="Straight Connector 161"/>
            <p:cNvCxnSpPr/>
            <p:nvPr/>
          </p:nvCxnSpPr>
          <p:spPr>
            <a:xfrm flipV="1">
              <a:off x="3445290" y="4451893"/>
              <a:ext cx="282456" cy="264450"/>
            </a:xfrm>
            <a:prstGeom prst="line">
              <a:avLst/>
            </a:prstGeom>
            <a:ln w="254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flipV="1">
              <a:off x="2537578" y="3927048"/>
              <a:ext cx="282456" cy="264450"/>
            </a:xfrm>
            <a:prstGeom prst="line">
              <a:avLst/>
            </a:prstGeom>
            <a:ln w="254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7" name="TextBox 166"/>
            <p:cNvSpPr txBox="1"/>
            <p:nvPr/>
          </p:nvSpPr>
          <p:spPr>
            <a:xfrm>
              <a:off x="3500232" y="4520738"/>
              <a:ext cx="3305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x6</a:t>
              </a:r>
              <a:endParaRPr lang="en-US" sz="1200" dirty="0"/>
            </a:p>
          </p:txBody>
        </p:sp>
        <p:sp>
          <p:nvSpPr>
            <p:cNvPr id="258" name="TextBox 257"/>
            <p:cNvSpPr txBox="1"/>
            <p:nvPr/>
          </p:nvSpPr>
          <p:spPr>
            <a:xfrm>
              <a:off x="2449974" y="3624532"/>
              <a:ext cx="46832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smtClean="0"/>
                <a:t>USB3</a:t>
              </a:r>
              <a:endParaRPr lang="en-US" sz="1000" dirty="0"/>
            </a:p>
          </p:txBody>
        </p:sp>
        <p:sp>
          <p:nvSpPr>
            <p:cNvPr id="221" name="Rectangle 220"/>
            <p:cNvSpPr/>
            <p:nvPr/>
          </p:nvSpPr>
          <p:spPr>
            <a:xfrm>
              <a:off x="2392155" y="3222892"/>
              <a:ext cx="685800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PC</a:t>
              </a:r>
              <a:endParaRPr lang="en-US" dirty="0"/>
            </a:p>
          </p:txBody>
        </p:sp>
        <p:cxnSp>
          <p:nvCxnSpPr>
            <p:cNvPr id="223" name="Straight Connector 222"/>
            <p:cNvCxnSpPr/>
            <p:nvPr/>
          </p:nvCxnSpPr>
          <p:spPr>
            <a:xfrm flipH="1" flipV="1">
              <a:off x="2511080" y="3606452"/>
              <a:ext cx="388" cy="247861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7" name="Group 226"/>
            <p:cNvGrpSpPr/>
            <p:nvPr/>
          </p:nvGrpSpPr>
          <p:grpSpPr>
            <a:xfrm>
              <a:off x="2539553" y="4113930"/>
              <a:ext cx="901022" cy="646331"/>
              <a:chOff x="7732023" y="1030069"/>
              <a:chExt cx="901022" cy="646331"/>
            </a:xfrm>
          </p:grpSpPr>
          <p:sp>
            <p:nvSpPr>
              <p:cNvPr id="229" name="Rectangle 228"/>
              <p:cNvSpPr/>
              <p:nvPr/>
            </p:nvSpPr>
            <p:spPr>
              <a:xfrm>
                <a:off x="7732024" y="1105576"/>
                <a:ext cx="901021" cy="52889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0" name="TextBox 229"/>
              <p:cNvSpPr txBox="1"/>
              <p:nvPr/>
            </p:nvSpPr>
            <p:spPr>
              <a:xfrm>
                <a:off x="7732023" y="1030069"/>
                <a:ext cx="90102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FEBv2</a:t>
                </a:r>
              </a:p>
              <a:p>
                <a:pPr algn="ctr"/>
                <a:r>
                  <a:rPr lang="en-US" sz="1200" dirty="0" smtClean="0"/>
                  <a:t>Firmware </a:t>
                </a:r>
                <a:r>
                  <a:rPr lang="en-US" sz="1200" dirty="0" smtClean="0"/>
                  <a:t>V_</a:t>
                </a:r>
                <a:r>
                  <a:rPr lang="en-US" sz="1200" dirty="0" smtClean="0"/>
                  <a:t>y.y-yyy </a:t>
                </a:r>
                <a:endParaRPr lang="en-US" sz="1200" dirty="0"/>
              </a:p>
            </p:txBody>
          </p:sp>
        </p:grpSp>
      </p:grpSp>
      <p:grpSp>
        <p:nvGrpSpPr>
          <p:cNvPr id="231" name="Group 230"/>
          <p:cNvGrpSpPr/>
          <p:nvPr/>
        </p:nvGrpSpPr>
        <p:grpSpPr>
          <a:xfrm>
            <a:off x="2050280" y="3817572"/>
            <a:ext cx="1438836" cy="1574845"/>
            <a:chOff x="2391936" y="3222892"/>
            <a:chExt cx="1438836" cy="1574845"/>
          </a:xfrm>
        </p:grpSpPr>
        <p:sp>
          <p:nvSpPr>
            <p:cNvPr id="232" name="Rectangle 231"/>
            <p:cNvSpPr/>
            <p:nvPr/>
          </p:nvSpPr>
          <p:spPr>
            <a:xfrm>
              <a:off x="2391936" y="3869454"/>
              <a:ext cx="1438836" cy="928283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33" name="Group 232"/>
            <p:cNvGrpSpPr/>
            <p:nvPr/>
          </p:nvGrpSpPr>
          <p:grpSpPr>
            <a:xfrm>
              <a:off x="2822140" y="3849480"/>
              <a:ext cx="901022" cy="646331"/>
              <a:chOff x="7732023" y="1030069"/>
              <a:chExt cx="901022" cy="646331"/>
            </a:xfrm>
          </p:grpSpPr>
          <p:sp>
            <p:nvSpPr>
              <p:cNvPr id="251" name="Rectangle 250"/>
              <p:cNvSpPr/>
              <p:nvPr/>
            </p:nvSpPr>
            <p:spPr>
              <a:xfrm>
                <a:off x="7732024" y="1105576"/>
                <a:ext cx="901021" cy="52889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2" name="TextBox 251"/>
              <p:cNvSpPr txBox="1"/>
              <p:nvPr/>
            </p:nvSpPr>
            <p:spPr>
              <a:xfrm>
                <a:off x="7732023" y="1030069"/>
                <a:ext cx="90102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FEBv2</a:t>
                </a:r>
              </a:p>
              <a:p>
                <a:pPr algn="ctr"/>
                <a:r>
                  <a:rPr lang="en-US" sz="1200" dirty="0" smtClean="0"/>
                  <a:t>Firmware </a:t>
                </a:r>
                <a:r>
                  <a:rPr lang="en-US" sz="1200" dirty="0" smtClean="0"/>
                  <a:t>V_</a:t>
                </a:r>
                <a:r>
                  <a:rPr lang="en-US" sz="1200" dirty="0" smtClean="0"/>
                  <a:t>y.y-yyy </a:t>
                </a:r>
                <a:endParaRPr lang="en-US" sz="1200" dirty="0"/>
              </a:p>
            </p:txBody>
          </p:sp>
        </p:grpSp>
        <p:cxnSp>
          <p:nvCxnSpPr>
            <p:cNvPr id="235" name="Straight Connector 234"/>
            <p:cNvCxnSpPr/>
            <p:nvPr/>
          </p:nvCxnSpPr>
          <p:spPr>
            <a:xfrm flipV="1">
              <a:off x="3445290" y="4451893"/>
              <a:ext cx="282456" cy="264450"/>
            </a:xfrm>
            <a:prstGeom prst="line">
              <a:avLst/>
            </a:prstGeom>
            <a:ln w="254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/>
            <p:nvPr/>
          </p:nvCxnSpPr>
          <p:spPr>
            <a:xfrm flipV="1">
              <a:off x="2537578" y="3927048"/>
              <a:ext cx="282456" cy="264450"/>
            </a:xfrm>
            <a:prstGeom prst="line">
              <a:avLst/>
            </a:prstGeom>
            <a:ln w="254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8" name="TextBox 237"/>
            <p:cNvSpPr txBox="1"/>
            <p:nvPr/>
          </p:nvSpPr>
          <p:spPr>
            <a:xfrm>
              <a:off x="3500232" y="4520738"/>
              <a:ext cx="3305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x6</a:t>
              </a:r>
              <a:endParaRPr lang="en-US" sz="1200" dirty="0"/>
            </a:p>
          </p:txBody>
        </p:sp>
        <p:sp>
          <p:nvSpPr>
            <p:cNvPr id="239" name="TextBox 238"/>
            <p:cNvSpPr txBox="1"/>
            <p:nvPr/>
          </p:nvSpPr>
          <p:spPr>
            <a:xfrm>
              <a:off x="2449974" y="3624532"/>
              <a:ext cx="46832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smtClean="0"/>
                <a:t>USB3</a:t>
              </a:r>
              <a:endParaRPr lang="en-US" sz="1000" dirty="0"/>
            </a:p>
          </p:txBody>
        </p:sp>
        <p:sp>
          <p:nvSpPr>
            <p:cNvPr id="241" name="Rectangle 240"/>
            <p:cNvSpPr/>
            <p:nvPr/>
          </p:nvSpPr>
          <p:spPr>
            <a:xfrm>
              <a:off x="2392155" y="3222892"/>
              <a:ext cx="685800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PC</a:t>
              </a:r>
              <a:endParaRPr lang="en-US" dirty="0"/>
            </a:p>
          </p:txBody>
        </p:sp>
        <p:cxnSp>
          <p:nvCxnSpPr>
            <p:cNvPr id="242" name="Straight Connector 241"/>
            <p:cNvCxnSpPr/>
            <p:nvPr/>
          </p:nvCxnSpPr>
          <p:spPr>
            <a:xfrm flipH="1" flipV="1">
              <a:off x="2511080" y="3606452"/>
              <a:ext cx="388" cy="247861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4" name="Group 243"/>
            <p:cNvGrpSpPr/>
            <p:nvPr/>
          </p:nvGrpSpPr>
          <p:grpSpPr>
            <a:xfrm>
              <a:off x="2539553" y="4113930"/>
              <a:ext cx="901022" cy="646331"/>
              <a:chOff x="7732023" y="1030069"/>
              <a:chExt cx="901022" cy="646331"/>
            </a:xfrm>
          </p:grpSpPr>
          <p:sp>
            <p:nvSpPr>
              <p:cNvPr id="245" name="Rectangle 244"/>
              <p:cNvSpPr/>
              <p:nvPr/>
            </p:nvSpPr>
            <p:spPr>
              <a:xfrm>
                <a:off x="7732024" y="1105576"/>
                <a:ext cx="901021" cy="52889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6" name="TextBox 245"/>
              <p:cNvSpPr txBox="1"/>
              <p:nvPr/>
            </p:nvSpPr>
            <p:spPr>
              <a:xfrm>
                <a:off x="7732023" y="1030069"/>
                <a:ext cx="90102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FEBv2</a:t>
                </a:r>
              </a:p>
              <a:p>
                <a:pPr algn="ctr"/>
                <a:r>
                  <a:rPr lang="en-US" sz="1200" dirty="0" smtClean="0"/>
                  <a:t>Firmware </a:t>
                </a:r>
                <a:r>
                  <a:rPr lang="en-US" sz="1200" dirty="0" smtClean="0"/>
                  <a:t>V_</a:t>
                </a:r>
                <a:r>
                  <a:rPr lang="en-US" sz="1200" dirty="0" smtClean="0"/>
                  <a:t>y.y-yyy </a:t>
                </a:r>
                <a:endParaRPr lang="en-US" sz="1200" dirty="0"/>
              </a:p>
            </p:txBody>
          </p:sp>
        </p:grpSp>
      </p:grpSp>
      <p:grpSp>
        <p:nvGrpSpPr>
          <p:cNvPr id="253" name="Group 252"/>
          <p:cNvGrpSpPr/>
          <p:nvPr/>
        </p:nvGrpSpPr>
        <p:grpSpPr>
          <a:xfrm>
            <a:off x="1253740" y="4129944"/>
            <a:ext cx="1438836" cy="1574845"/>
            <a:chOff x="2391936" y="3222892"/>
            <a:chExt cx="1438836" cy="1574845"/>
          </a:xfrm>
        </p:grpSpPr>
        <p:sp>
          <p:nvSpPr>
            <p:cNvPr id="260" name="Rectangle 259"/>
            <p:cNvSpPr/>
            <p:nvPr/>
          </p:nvSpPr>
          <p:spPr>
            <a:xfrm>
              <a:off x="2391936" y="3869454"/>
              <a:ext cx="1438836" cy="928283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61" name="Group 260"/>
            <p:cNvGrpSpPr/>
            <p:nvPr/>
          </p:nvGrpSpPr>
          <p:grpSpPr>
            <a:xfrm>
              <a:off x="2822140" y="3849480"/>
              <a:ext cx="901022" cy="646331"/>
              <a:chOff x="7732023" y="1030069"/>
              <a:chExt cx="901022" cy="646331"/>
            </a:xfrm>
          </p:grpSpPr>
          <p:sp>
            <p:nvSpPr>
              <p:cNvPr id="271" name="Rectangle 270"/>
              <p:cNvSpPr/>
              <p:nvPr/>
            </p:nvSpPr>
            <p:spPr>
              <a:xfrm>
                <a:off x="7732024" y="1105576"/>
                <a:ext cx="901021" cy="52889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2" name="TextBox 271"/>
              <p:cNvSpPr txBox="1"/>
              <p:nvPr/>
            </p:nvSpPr>
            <p:spPr>
              <a:xfrm>
                <a:off x="7732023" y="1030069"/>
                <a:ext cx="90102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FEBv2</a:t>
                </a:r>
              </a:p>
              <a:p>
                <a:pPr algn="ctr"/>
                <a:r>
                  <a:rPr lang="en-US" sz="1200" dirty="0" smtClean="0"/>
                  <a:t>Firmware </a:t>
                </a:r>
                <a:r>
                  <a:rPr lang="en-US" sz="1200" dirty="0" smtClean="0"/>
                  <a:t>V_</a:t>
                </a:r>
                <a:r>
                  <a:rPr lang="en-US" sz="1200" dirty="0" smtClean="0"/>
                  <a:t>y.y-yyy </a:t>
                </a:r>
                <a:endParaRPr lang="en-US" sz="1200" dirty="0"/>
              </a:p>
            </p:txBody>
          </p:sp>
        </p:grpSp>
        <p:cxnSp>
          <p:nvCxnSpPr>
            <p:cNvPr id="262" name="Straight Connector 261"/>
            <p:cNvCxnSpPr/>
            <p:nvPr/>
          </p:nvCxnSpPr>
          <p:spPr>
            <a:xfrm flipV="1">
              <a:off x="3445290" y="4451893"/>
              <a:ext cx="282456" cy="264450"/>
            </a:xfrm>
            <a:prstGeom prst="line">
              <a:avLst/>
            </a:prstGeom>
            <a:ln w="254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Connector 262"/>
            <p:cNvCxnSpPr/>
            <p:nvPr/>
          </p:nvCxnSpPr>
          <p:spPr>
            <a:xfrm flipV="1">
              <a:off x="2537578" y="3927048"/>
              <a:ext cx="282456" cy="264450"/>
            </a:xfrm>
            <a:prstGeom prst="line">
              <a:avLst/>
            </a:prstGeom>
            <a:ln w="254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4" name="TextBox 263"/>
            <p:cNvSpPr txBox="1"/>
            <p:nvPr/>
          </p:nvSpPr>
          <p:spPr>
            <a:xfrm>
              <a:off x="3500232" y="4520738"/>
              <a:ext cx="3305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x6</a:t>
              </a:r>
              <a:endParaRPr lang="en-US" sz="1200" dirty="0"/>
            </a:p>
          </p:txBody>
        </p:sp>
        <p:sp>
          <p:nvSpPr>
            <p:cNvPr id="265" name="TextBox 264"/>
            <p:cNvSpPr txBox="1"/>
            <p:nvPr/>
          </p:nvSpPr>
          <p:spPr>
            <a:xfrm>
              <a:off x="2449974" y="3624532"/>
              <a:ext cx="46832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smtClean="0"/>
                <a:t>USB3</a:t>
              </a:r>
              <a:endParaRPr lang="en-US" sz="1000" dirty="0"/>
            </a:p>
          </p:txBody>
        </p:sp>
        <p:sp>
          <p:nvSpPr>
            <p:cNvPr id="266" name="Rectangle 265"/>
            <p:cNvSpPr/>
            <p:nvPr/>
          </p:nvSpPr>
          <p:spPr>
            <a:xfrm>
              <a:off x="2392155" y="3222892"/>
              <a:ext cx="685800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PC</a:t>
              </a:r>
              <a:endParaRPr lang="en-US" dirty="0"/>
            </a:p>
          </p:txBody>
        </p:sp>
        <p:cxnSp>
          <p:nvCxnSpPr>
            <p:cNvPr id="267" name="Straight Connector 266"/>
            <p:cNvCxnSpPr/>
            <p:nvPr/>
          </p:nvCxnSpPr>
          <p:spPr>
            <a:xfrm flipH="1" flipV="1">
              <a:off x="2511080" y="3606452"/>
              <a:ext cx="388" cy="247861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8" name="Group 267"/>
            <p:cNvGrpSpPr/>
            <p:nvPr/>
          </p:nvGrpSpPr>
          <p:grpSpPr>
            <a:xfrm>
              <a:off x="2539553" y="4113930"/>
              <a:ext cx="901022" cy="646331"/>
              <a:chOff x="7732023" y="1030069"/>
              <a:chExt cx="901022" cy="646331"/>
            </a:xfrm>
          </p:grpSpPr>
          <p:sp>
            <p:nvSpPr>
              <p:cNvPr id="269" name="Rectangle 268"/>
              <p:cNvSpPr/>
              <p:nvPr/>
            </p:nvSpPr>
            <p:spPr>
              <a:xfrm>
                <a:off x="7732024" y="1105576"/>
                <a:ext cx="901021" cy="52889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0" name="TextBox 269"/>
              <p:cNvSpPr txBox="1"/>
              <p:nvPr/>
            </p:nvSpPr>
            <p:spPr>
              <a:xfrm>
                <a:off x="7732023" y="1030069"/>
                <a:ext cx="90102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FEBv2</a:t>
                </a:r>
              </a:p>
              <a:p>
                <a:pPr algn="ctr"/>
                <a:r>
                  <a:rPr lang="en-US" sz="1200" dirty="0" smtClean="0"/>
                  <a:t>Firmware </a:t>
                </a:r>
                <a:r>
                  <a:rPr lang="en-US" sz="1200" dirty="0" smtClean="0"/>
                  <a:t>V_</a:t>
                </a:r>
                <a:r>
                  <a:rPr lang="en-US" sz="1200" dirty="0" smtClean="0"/>
                  <a:t>y.y-yyy </a:t>
                </a:r>
                <a:endParaRPr lang="en-US" sz="1200" dirty="0"/>
              </a:p>
            </p:txBody>
          </p:sp>
        </p:grpSp>
      </p:grpSp>
      <p:grpSp>
        <p:nvGrpSpPr>
          <p:cNvPr id="273" name="Group 272"/>
          <p:cNvGrpSpPr/>
          <p:nvPr/>
        </p:nvGrpSpPr>
        <p:grpSpPr>
          <a:xfrm>
            <a:off x="457200" y="4442315"/>
            <a:ext cx="1438836" cy="1574845"/>
            <a:chOff x="2391936" y="3222892"/>
            <a:chExt cx="1438836" cy="1574845"/>
          </a:xfrm>
        </p:grpSpPr>
        <p:sp>
          <p:nvSpPr>
            <p:cNvPr id="274" name="Rectangle 273"/>
            <p:cNvSpPr/>
            <p:nvPr/>
          </p:nvSpPr>
          <p:spPr>
            <a:xfrm>
              <a:off x="2391936" y="3869454"/>
              <a:ext cx="1438836" cy="928283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75" name="Group 274"/>
            <p:cNvGrpSpPr/>
            <p:nvPr/>
          </p:nvGrpSpPr>
          <p:grpSpPr>
            <a:xfrm>
              <a:off x="2822140" y="3849480"/>
              <a:ext cx="901022" cy="646331"/>
              <a:chOff x="7732023" y="1030069"/>
              <a:chExt cx="901022" cy="646331"/>
            </a:xfrm>
          </p:grpSpPr>
          <p:sp>
            <p:nvSpPr>
              <p:cNvPr id="285" name="Rectangle 284"/>
              <p:cNvSpPr/>
              <p:nvPr/>
            </p:nvSpPr>
            <p:spPr>
              <a:xfrm>
                <a:off x="7732024" y="1105576"/>
                <a:ext cx="901021" cy="52889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6" name="TextBox 285"/>
              <p:cNvSpPr txBox="1"/>
              <p:nvPr/>
            </p:nvSpPr>
            <p:spPr>
              <a:xfrm>
                <a:off x="7732023" y="1030069"/>
                <a:ext cx="90102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FEBv2</a:t>
                </a:r>
              </a:p>
              <a:p>
                <a:pPr algn="ctr"/>
                <a:r>
                  <a:rPr lang="en-US" sz="1200" dirty="0" smtClean="0"/>
                  <a:t>Firmware </a:t>
                </a:r>
                <a:r>
                  <a:rPr lang="en-US" sz="1200" dirty="0" smtClean="0"/>
                  <a:t>V_</a:t>
                </a:r>
                <a:r>
                  <a:rPr lang="en-US" sz="1200" dirty="0" smtClean="0"/>
                  <a:t>y.y-yyy </a:t>
                </a:r>
                <a:endParaRPr lang="en-US" sz="1200" dirty="0"/>
              </a:p>
            </p:txBody>
          </p:sp>
        </p:grpSp>
        <p:cxnSp>
          <p:nvCxnSpPr>
            <p:cNvPr id="276" name="Straight Connector 275"/>
            <p:cNvCxnSpPr/>
            <p:nvPr/>
          </p:nvCxnSpPr>
          <p:spPr>
            <a:xfrm flipV="1">
              <a:off x="3445290" y="4451893"/>
              <a:ext cx="282456" cy="264450"/>
            </a:xfrm>
            <a:prstGeom prst="line">
              <a:avLst/>
            </a:prstGeom>
            <a:ln w="254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Straight Connector 276"/>
            <p:cNvCxnSpPr/>
            <p:nvPr/>
          </p:nvCxnSpPr>
          <p:spPr>
            <a:xfrm flipV="1">
              <a:off x="2537578" y="3927048"/>
              <a:ext cx="282456" cy="264450"/>
            </a:xfrm>
            <a:prstGeom prst="line">
              <a:avLst/>
            </a:prstGeom>
            <a:ln w="254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8" name="TextBox 277"/>
            <p:cNvSpPr txBox="1"/>
            <p:nvPr/>
          </p:nvSpPr>
          <p:spPr>
            <a:xfrm>
              <a:off x="3500232" y="4520738"/>
              <a:ext cx="3305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x6</a:t>
              </a:r>
              <a:endParaRPr lang="en-US" sz="1200" dirty="0"/>
            </a:p>
          </p:txBody>
        </p:sp>
        <p:sp>
          <p:nvSpPr>
            <p:cNvPr id="279" name="TextBox 278"/>
            <p:cNvSpPr txBox="1"/>
            <p:nvPr/>
          </p:nvSpPr>
          <p:spPr>
            <a:xfrm>
              <a:off x="2449974" y="3624532"/>
              <a:ext cx="46832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smtClean="0"/>
                <a:t>USB3</a:t>
              </a:r>
              <a:endParaRPr lang="en-US" sz="1000" dirty="0"/>
            </a:p>
          </p:txBody>
        </p:sp>
        <p:sp>
          <p:nvSpPr>
            <p:cNvPr id="280" name="Rectangle 279"/>
            <p:cNvSpPr/>
            <p:nvPr/>
          </p:nvSpPr>
          <p:spPr>
            <a:xfrm>
              <a:off x="2392155" y="3222892"/>
              <a:ext cx="685800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PC</a:t>
              </a:r>
              <a:endParaRPr lang="en-US" dirty="0"/>
            </a:p>
          </p:txBody>
        </p:sp>
        <p:cxnSp>
          <p:nvCxnSpPr>
            <p:cNvPr id="281" name="Straight Connector 280"/>
            <p:cNvCxnSpPr/>
            <p:nvPr/>
          </p:nvCxnSpPr>
          <p:spPr>
            <a:xfrm flipH="1" flipV="1">
              <a:off x="2511080" y="3606452"/>
              <a:ext cx="388" cy="247861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2" name="Group 281"/>
            <p:cNvGrpSpPr/>
            <p:nvPr/>
          </p:nvGrpSpPr>
          <p:grpSpPr>
            <a:xfrm>
              <a:off x="2539553" y="4113930"/>
              <a:ext cx="901022" cy="646331"/>
              <a:chOff x="7732023" y="1030069"/>
              <a:chExt cx="901022" cy="646331"/>
            </a:xfrm>
          </p:grpSpPr>
          <p:sp>
            <p:nvSpPr>
              <p:cNvPr id="283" name="Rectangle 282"/>
              <p:cNvSpPr/>
              <p:nvPr/>
            </p:nvSpPr>
            <p:spPr>
              <a:xfrm>
                <a:off x="7732024" y="1105576"/>
                <a:ext cx="901021" cy="52889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4" name="TextBox 283"/>
              <p:cNvSpPr txBox="1"/>
              <p:nvPr/>
            </p:nvSpPr>
            <p:spPr>
              <a:xfrm>
                <a:off x="7732023" y="1030069"/>
                <a:ext cx="90102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FEBv2</a:t>
                </a:r>
              </a:p>
              <a:p>
                <a:pPr algn="ctr"/>
                <a:r>
                  <a:rPr lang="en-US" sz="1200" dirty="0" smtClean="0"/>
                  <a:t>Firmware </a:t>
                </a:r>
                <a:r>
                  <a:rPr lang="en-US" sz="1200" dirty="0" smtClean="0"/>
                  <a:t>V_</a:t>
                </a:r>
                <a:r>
                  <a:rPr lang="en-US" sz="1200" dirty="0" smtClean="0"/>
                  <a:t>y.y-yyy </a:t>
                </a:r>
                <a:endParaRPr lang="en-US" sz="1200" dirty="0"/>
              </a:p>
            </p:txBody>
          </p:sp>
        </p:grpSp>
      </p:grpSp>
      <p:grpSp>
        <p:nvGrpSpPr>
          <p:cNvPr id="287" name="Group 286"/>
          <p:cNvGrpSpPr/>
          <p:nvPr/>
        </p:nvGrpSpPr>
        <p:grpSpPr>
          <a:xfrm>
            <a:off x="7552764" y="3507840"/>
            <a:ext cx="1438836" cy="1574845"/>
            <a:chOff x="2391936" y="3222892"/>
            <a:chExt cx="1438836" cy="1574845"/>
          </a:xfrm>
        </p:grpSpPr>
        <p:sp>
          <p:nvSpPr>
            <p:cNvPr id="288" name="Rectangle 287"/>
            <p:cNvSpPr/>
            <p:nvPr/>
          </p:nvSpPr>
          <p:spPr>
            <a:xfrm>
              <a:off x="2391936" y="3869454"/>
              <a:ext cx="1438836" cy="928283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89" name="Group 288"/>
            <p:cNvGrpSpPr/>
            <p:nvPr/>
          </p:nvGrpSpPr>
          <p:grpSpPr>
            <a:xfrm>
              <a:off x="2822140" y="3849480"/>
              <a:ext cx="901022" cy="646331"/>
              <a:chOff x="7732023" y="1030069"/>
              <a:chExt cx="901022" cy="646331"/>
            </a:xfrm>
          </p:grpSpPr>
          <p:sp>
            <p:nvSpPr>
              <p:cNvPr id="299" name="Rectangle 298"/>
              <p:cNvSpPr/>
              <p:nvPr/>
            </p:nvSpPr>
            <p:spPr>
              <a:xfrm>
                <a:off x="7732024" y="1105576"/>
                <a:ext cx="901021" cy="52889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0" name="TextBox 299"/>
              <p:cNvSpPr txBox="1"/>
              <p:nvPr/>
            </p:nvSpPr>
            <p:spPr>
              <a:xfrm>
                <a:off x="7732023" y="1030069"/>
                <a:ext cx="90102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FEBv2</a:t>
                </a:r>
              </a:p>
              <a:p>
                <a:pPr algn="ctr"/>
                <a:r>
                  <a:rPr lang="en-US" sz="1200" dirty="0" smtClean="0"/>
                  <a:t>Firmware </a:t>
                </a:r>
                <a:r>
                  <a:rPr lang="en-US" sz="1200" dirty="0" smtClean="0"/>
                  <a:t>V_</a:t>
                </a:r>
                <a:r>
                  <a:rPr lang="en-US" sz="1200" dirty="0" smtClean="0"/>
                  <a:t>y.y-yyy </a:t>
                </a:r>
                <a:endParaRPr lang="en-US" sz="1200" dirty="0"/>
              </a:p>
            </p:txBody>
          </p:sp>
        </p:grpSp>
        <p:cxnSp>
          <p:nvCxnSpPr>
            <p:cNvPr id="290" name="Straight Connector 289"/>
            <p:cNvCxnSpPr/>
            <p:nvPr/>
          </p:nvCxnSpPr>
          <p:spPr>
            <a:xfrm flipV="1">
              <a:off x="3445290" y="4451893"/>
              <a:ext cx="282456" cy="264450"/>
            </a:xfrm>
            <a:prstGeom prst="line">
              <a:avLst/>
            </a:prstGeom>
            <a:ln w="254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Straight Connector 290"/>
            <p:cNvCxnSpPr/>
            <p:nvPr/>
          </p:nvCxnSpPr>
          <p:spPr>
            <a:xfrm flipV="1">
              <a:off x="2537578" y="3927048"/>
              <a:ext cx="282456" cy="264450"/>
            </a:xfrm>
            <a:prstGeom prst="line">
              <a:avLst/>
            </a:prstGeom>
            <a:ln w="254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2" name="TextBox 291"/>
            <p:cNvSpPr txBox="1"/>
            <p:nvPr/>
          </p:nvSpPr>
          <p:spPr>
            <a:xfrm>
              <a:off x="3500232" y="4520738"/>
              <a:ext cx="3305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x6</a:t>
              </a:r>
              <a:endParaRPr lang="en-US" sz="1200" dirty="0"/>
            </a:p>
          </p:txBody>
        </p:sp>
        <p:sp>
          <p:nvSpPr>
            <p:cNvPr id="293" name="TextBox 292"/>
            <p:cNvSpPr txBox="1"/>
            <p:nvPr/>
          </p:nvSpPr>
          <p:spPr>
            <a:xfrm>
              <a:off x="2449974" y="3624532"/>
              <a:ext cx="46832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smtClean="0"/>
                <a:t>USB3</a:t>
              </a:r>
              <a:endParaRPr lang="en-US" sz="1000" dirty="0"/>
            </a:p>
          </p:txBody>
        </p:sp>
        <p:sp>
          <p:nvSpPr>
            <p:cNvPr id="294" name="Rectangle 293"/>
            <p:cNvSpPr/>
            <p:nvPr/>
          </p:nvSpPr>
          <p:spPr>
            <a:xfrm>
              <a:off x="2392155" y="3222892"/>
              <a:ext cx="685800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PC</a:t>
              </a:r>
              <a:endParaRPr lang="en-US" dirty="0"/>
            </a:p>
          </p:txBody>
        </p:sp>
        <p:cxnSp>
          <p:nvCxnSpPr>
            <p:cNvPr id="295" name="Straight Connector 294"/>
            <p:cNvCxnSpPr/>
            <p:nvPr/>
          </p:nvCxnSpPr>
          <p:spPr>
            <a:xfrm flipH="1" flipV="1">
              <a:off x="2511080" y="3606452"/>
              <a:ext cx="388" cy="247861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96" name="Group 295"/>
            <p:cNvGrpSpPr/>
            <p:nvPr/>
          </p:nvGrpSpPr>
          <p:grpSpPr>
            <a:xfrm>
              <a:off x="2539553" y="4113930"/>
              <a:ext cx="901022" cy="646331"/>
              <a:chOff x="7732023" y="1030069"/>
              <a:chExt cx="901022" cy="646331"/>
            </a:xfrm>
          </p:grpSpPr>
          <p:sp>
            <p:nvSpPr>
              <p:cNvPr id="297" name="Rectangle 296"/>
              <p:cNvSpPr/>
              <p:nvPr/>
            </p:nvSpPr>
            <p:spPr>
              <a:xfrm>
                <a:off x="7732024" y="1105576"/>
                <a:ext cx="901021" cy="52889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8" name="TextBox 297"/>
              <p:cNvSpPr txBox="1"/>
              <p:nvPr/>
            </p:nvSpPr>
            <p:spPr>
              <a:xfrm>
                <a:off x="7732023" y="1030069"/>
                <a:ext cx="90102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FEBv2</a:t>
                </a:r>
              </a:p>
              <a:p>
                <a:pPr algn="ctr"/>
                <a:r>
                  <a:rPr lang="en-US" sz="1200" dirty="0" smtClean="0"/>
                  <a:t>Firmware </a:t>
                </a:r>
                <a:r>
                  <a:rPr lang="en-US" sz="1200" dirty="0" smtClean="0"/>
                  <a:t>V_</a:t>
                </a:r>
                <a:r>
                  <a:rPr lang="en-US" sz="1200" dirty="0" smtClean="0"/>
                  <a:t>y.y-yyy </a:t>
                </a:r>
                <a:endParaRPr lang="en-US" sz="1200" dirty="0"/>
              </a:p>
            </p:txBody>
          </p:sp>
        </p:grpSp>
      </p:grpSp>
      <p:grpSp>
        <p:nvGrpSpPr>
          <p:cNvPr id="301" name="Group 300"/>
          <p:cNvGrpSpPr/>
          <p:nvPr/>
        </p:nvGrpSpPr>
        <p:grpSpPr>
          <a:xfrm>
            <a:off x="6756225" y="3820212"/>
            <a:ext cx="1438836" cy="1574845"/>
            <a:chOff x="2391936" y="3222892"/>
            <a:chExt cx="1438836" cy="1574845"/>
          </a:xfrm>
        </p:grpSpPr>
        <p:sp>
          <p:nvSpPr>
            <p:cNvPr id="302" name="Rectangle 301"/>
            <p:cNvSpPr/>
            <p:nvPr/>
          </p:nvSpPr>
          <p:spPr>
            <a:xfrm>
              <a:off x="2391936" y="3869454"/>
              <a:ext cx="1438836" cy="928283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03" name="Group 302"/>
            <p:cNvGrpSpPr/>
            <p:nvPr/>
          </p:nvGrpSpPr>
          <p:grpSpPr>
            <a:xfrm>
              <a:off x="2822140" y="3849480"/>
              <a:ext cx="901022" cy="646331"/>
              <a:chOff x="7732023" y="1030069"/>
              <a:chExt cx="901022" cy="646331"/>
            </a:xfrm>
          </p:grpSpPr>
          <p:sp>
            <p:nvSpPr>
              <p:cNvPr id="313" name="Rectangle 312"/>
              <p:cNvSpPr/>
              <p:nvPr/>
            </p:nvSpPr>
            <p:spPr>
              <a:xfrm>
                <a:off x="7732024" y="1105576"/>
                <a:ext cx="901021" cy="52889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4" name="TextBox 313"/>
              <p:cNvSpPr txBox="1"/>
              <p:nvPr/>
            </p:nvSpPr>
            <p:spPr>
              <a:xfrm>
                <a:off x="7732023" y="1030069"/>
                <a:ext cx="90102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FEBv2</a:t>
                </a:r>
              </a:p>
              <a:p>
                <a:pPr algn="ctr"/>
                <a:r>
                  <a:rPr lang="en-US" sz="1200" dirty="0" smtClean="0"/>
                  <a:t>Firmware </a:t>
                </a:r>
                <a:r>
                  <a:rPr lang="en-US" sz="1200" dirty="0" smtClean="0"/>
                  <a:t>V_</a:t>
                </a:r>
                <a:r>
                  <a:rPr lang="en-US" sz="1200" dirty="0" smtClean="0"/>
                  <a:t>y.y-yyy </a:t>
                </a:r>
                <a:endParaRPr lang="en-US" sz="1200" dirty="0"/>
              </a:p>
            </p:txBody>
          </p:sp>
        </p:grpSp>
        <p:cxnSp>
          <p:nvCxnSpPr>
            <p:cNvPr id="304" name="Straight Connector 303"/>
            <p:cNvCxnSpPr/>
            <p:nvPr/>
          </p:nvCxnSpPr>
          <p:spPr>
            <a:xfrm flipV="1">
              <a:off x="3445290" y="4451893"/>
              <a:ext cx="282456" cy="264450"/>
            </a:xfrm>
            <a:prstGeom prst="line">
              <a:avLst/>
            </a:prstGeom>
            <a:ln w="254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Straight Connector 304"/>
            <p:cNvCxnSpPr/>
            <p:nvPr/>
          </p:nvCxnSpPr>
          <p:spPr>
            <a:xfrm flipV="1">
              <a:off x="2537578" y="3927048"/>
              <a:ext cx="282456" cy="264450"/>
            </a:xfrm>
            <a:prstGeom prst="line">
              <a:avLst/>
            </a:prstGeom>
            <a:ln w="254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6" name="TextBox 305"/>
            <p:cNvSpPr txBox="1"/>
            <p:nvPr/>
          </p:nvSpPr>
          <p:spPr>
            <a:xfrm>
              <a:off x="3500232" y="4520738"/>
              <a:ext cx="3305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x6</a:t>
              </a:r>
              <a:endParaRPr lang="en-US" sz="1200" dirty="0"/>
            </a:p>
          </p:txBody>
        </p:sp>
        <p:sp>
          <p:nvSpPr>
            <p:cNvPr id="307" name="TextBox 306"/>
            <p:cNvSpPr txBox="1"/>
            <p:nvPr/>
          </p:nvSpPr>
          <p:spPr>
            <a:xfrm>
              <a:off x="2449974" y="3624532"/>
              <a:ext cx="46832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smtClean="0"/>
                <a:t>USB3</a:t>
              </a:r>
              <a:endParaRPr lang="en-US" sz="1000" dirty="0"/>
            </a:p>
          </p:txBody>
        </p:sp>
        <p:sp>
          <p:nvSpPr>
            <p:cNvPr id="308" name="Rectangle 307"/>
            <p:cNvSpPr/>
            <p:nvPr/>
          </p:nvSpPr>
          <p:spPr>
            <a:xfrm>
              <a:off x="2392155" y="3222892"/>
              <a:ext cx="685800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PC</a:t>
              </a:r>
              <a:endParaRPr lang="en-US" dirty="0"/>
            </a:p>
          </p:txBody>
        </p:sp>
        <p:cxnSp>
          <p:nvCxnSpPr>
            <p:cNvPr id="309" name="Straight Connector 308"/>
            <p:cNvCxnSpPr/>
            <p:nvPr/>
          </p:nvCxnSpPr>
          <p:spPr>
            <a:xfrm flipH="1" flipV="1">
              <a:off x="2511080" y="3606452"/>
              <a:ext cx="388" cy="247861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10" name="Group 309"/>
            <p:cNvGrpSpPr/>
            <p:nvPr/>
          </p:nvGrpSpPr>
          <p:grpSpPr>
            <a:xfrm>
              <a:off x="2539553" y="4113930"/>
              <a:ext cx="901022" cy="646331"/>
              <a:chOff x="7732023" y="1030069"/>
              <a:chExt cx="901022" cy="646331"/>
            </a:xfrm>
          </p:grpSpPr>
          <p:sp>
            <p:nvSpPr>
              <p:cNvPr id="311" name="Rectangle 310"/>
              <p:cNvSpPr/>
              <p:nvPr/>
            </p:nvSpPr>
            <p:spPr>
              <a:xfrm>
                <a:off x="7732024" y="1105576"/>
                <a:ext cx="901021" cy="52889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2" name="TextBox 311"/>
              <p:cNvSpPr txBox="1"/>
              <p:nvPr/>
            </p:nvSpPr>
            <p:spPr>
              <a:xfrm>
                <a:off x="7732023" y="1030069"/>
                <a:ext cx="90102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FEBv2</a:t>
                </a:r>
              </a:p>
              <a:p>
                <a:pPr algn="ctr"/>
                <a:r>
                  <a:rPr lang="en-US" sz="1200" dirty="0" smtClean="0"/>
                  <a:t>Firmware </a:t>
                </a:r>
                <a:r>
                  <a:rPr lang="en-US" sz="1200" dirty="0" smtClean="0"/>
                  <a:t>V_</a:t>
                </a:r>
                <a:r>
                  <a:rPr lang="en-US" sz="1200" dirty="0" smtClean="0"/>
                  <a:t>y.y-yyy </a:t>
                </a:r>
                <a:endParaRPr lang="en-US" sz="1200" dirty="0"/>
              </a:p>
            </p:txBody>
          </p:sp>
        </p:grpSp>
      </p:grpSp>
      <p:grpSp>
        <p:nvGrpSpPr>
          <p:cNvPr id="315" name="Group 314"/>
          <p:cNvGrpSpPr/>
          <p:nvPr/>
        </p:nvGrpSpPr>
        <p:grpSpPr>
          <a:xfrm>
            <a:off x="5959685" y="4132584"/>
            <a:ext cx="1438836" cy="1574845"/>
            <a:chOff x="2391936" y="3222892"/>
            <a:chExt cx="1438836" cy="1574845"/>
          </a:xfrm>
        </p:grpSpPr>
        <p:sp>
          <p:nvSpPr>
            <p:cNvPr id="316" name="Rectangle 315"/>
            <p:cNvSpPr/>
            <p:nvPr/>
          </p:nvSpPr>
          <p:spPr>
            <a:xfrm>
              <a:off x="2391936" y="3869454"/>
              <a:ext cx="1438836" cy="928283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17" name="Group 316"/>
            <p:cNvGrpSpPr/>
            <p:nvPr/>
          </p:nvGrpSpPr>
          <p:grpSpPr>
            <a:xfrm>
              <a:off x="2822140" y="3849480"/>
              <a:ext cx="901022" cy="646331"/>
              <a:chOff x="7732023" y="1030069"/>
              <a:chExt cx="901022" cy="646331"/>
            </a:xfrm>
          </p:grpSpPr>
          <p:sp>
            <p:nvSpPr>
              <p:cNvPr id="327" name="Rectangle 326"/>
              <p:cNvSpPr/>
              <p:nvPr/>
            </p:nvSpPr>
            <p:spPr>
              <a:xfrm>
                <a:off x="7732024" y="1105576"/>
                <a:ext cx="901021" cy="52889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8" name="TextBox 327"/>
              <p:cNvSpPr txBox="1"/>
              <p:nvPr/>
            </p:nvSpPr>
            <p:spPr>
              <a:xfrm>
                <a:off x="7732023" y="1030069"/>
                <a:ext cx="90102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FEBv2</a:t>
                </a:r>
              </a:p>
              <a:p>
                <a:pPr algn="ctr"/>
                <a:r>
                  <a:rPr lang="en-US" sz="1200" dirty="0" smtClean="0"/>
                  <a:t>Firmware </a:t>
                </a:r>
                <a:r>
                  <a:rPr lang="en-US" sz="1200" dirty="0" smtClean="0"/>
                  <a:t>V_</a:t>
                </a:r>
                <a:r>
                  <a:rPr lang="en-US" sz="1200" dirty="0" smtClean="0"/>
                  <a:t>y.y-yyy </a:t>
                </a:r>
                <a:endParaRPr lang="en-US" sz="1200" dirty="0"/>
              </a:p>
            </p:txBody>
          </p:sp>
        </p:grpSp>
        <p:cxnSp>
          <p:nvCxnSpPr>
            <p:cNvPr id="318" name="Straight Connector 317"/>
            <p:cNvCxnSpPr/>
            <p:nvPr/>
          </p:nvCxnSpPr>
          <p:spPr>
            <a:xfrm flipV="1">
              <a:off x="3445290" y="4451893"/>
              <a:ext cx="282456" cy="264450"/>
            </a:xfrm>
            <a:prstGeom prst="line">
              <a:avLst/>
            </a:prstGeom>
            <a:ln w="254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Straight Connector 318"/>
            <p:cNvCxnSpPr/>
            <p:nvPr/>
          </p:nvCxnSpPr>
          <p:spPr>
            <a:xfrm flipV="1">
              <a:off x="2537578" y="3927048"/>
              <a:ext cx="282456" cy="264450"/>
            </a:xfrm>
            <a:prstGeom prst="line">
              <a:avLst/>
            </a:prstGeom>
            <a:ln w="254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0" name="TextBox 319"/>
            <p:cNvSpPr txBox="1"/>
            <p:nvPr/>
          </p:nvSpPr>
          <p:spPr>
            <a:xfrm>
              <a:off x="3500232" y="4520738"/>
              <a:ext cx="3305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x6</a:t>
              </a:r>
              <a:endParaRPr lang="en-US" sz="1200" dirty="0"/>
            </a:p>
          </p:txBody>
        </p:sp>
        <p:sp>
          <p:nvSpPr>
            <p:cNvPr id="321" name="TextBox 320"/>
            <p:cNvSpPr txBox="1"/>
            <p:nvPr/>
          </p:nvSpPr>
          <p:spPr>
            <a:xfrm>
              <a:off x="2449974" y="3624532"/>
              <a:ext cx="46832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smtClean="0"/>
                <a:t>USB3</a:t>
              </a:r>
              <a:endParaRPr lang="en-US" sz="1000" dirty="0"/>
            </a:p>
          </p:txBody>
        </p:sp>
        <p:sp>
          <p:nvSpPr>
            <p:cNvPr id="322" name="Rectangle 321"/>
            <p:cNvSpPr/>
            <p:nvPr/>
          </p:nvSpPr>
          <p:spPr>
            <a:xfrm>
              <a:off x="2392155" y="3222892"/>
              <a:ext cx="685800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PC</a:t>
              </a:r>
              <a:endParaRPr lang="en-US" dirty="0"/>
            </a:p>
          </p:txBody>
        </p:sp>
        <p:cxnSp>
          <p:nvCxnSpPr>
            <p:cNvPr id="323" name="Straight Connector 322"/>
            <p:cNvCxnSpPr/>
            <p:nvPr/>
          </p:nvCxnSpPr>
          <p:spPr>
            <a:xfrm flipH="1" flipV="1">
              <a:off x="2511080" y="3606452"/>
              <a:ext cx="388" cy="247861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4" name="Group 323"/>
            <p:cNvGrpSpPr/>
            <p:nvPr/>
          </p:nvGrpSpPr>
          <p:grpSpPr>
            <a:xfrm>
              <a:off x="2539553" y="4113930"/>
              <a:ext cx="901022" cy="646331"/>
              <a:chOff x="7732023" y="1030069"/>
              <a:chExt cx="901022" cy="646331"/>
            </a:xfrm>
          </p:grpSpPr>
          <p:sp>
            <p:nvSpPr>
              <p:cNvPr id="325" name="Rectangle 324"/>
              <p:cNvSpPr/>
              <p:nvPr/>
            </p:nvSpPr>
            <p:spPr>
              <a:xfrm>
                <a:off x="7732024" y="1105576"/>
                <a:ext cx="901021" cy="52889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6" name="TextBox 325"/>
              <p:cNvSpPr txBox="1"/>
              <p:nvPr/>
            </p:nvSpPr>
            <p:spPr>
              <a:xfrm>
                <a:off x="7732023" y="1030069"/>
                <a:ext cx="90102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FEBv2</a:t>
                </a:r>
              </a:p>
              <a:p>
                <a:pPr algn="ctr"/>
                <a:r>
                  <a:rPr lang="en-US" sz="1200" dirty="0" smtClean="0"/>
                  <a:t>Firmware </a:t>
                </a:r>
                <a:r>
                  <a:rPr lang="en-US" sz="1200" dirty="0" smtClean="0"/>
                  <a:t>V_</a:t>
                </a:r>
                <a:r>
                  <a:rPr lang="en-US" sz="1200" dirty="0" smtClean="0"/>
                  <a:t>y.y-yyy </a:t>
                </a:r>
                <a:endParaRPr lang="en-US" sz="1200" dirty="0"/>
              </a:p>
            </p:txBody>
          </p:sp>
        </p:grpSp>
      </p:grpSp>
      <p:grpSp>
        <p:nvGrpSpPr>
          <p:cNvPr id="329" name="Group 328"/>
          <p:cNvGrpSpPr/>
          <p:nvPr/>
        </p:nvGrpSpPr>
        <p:grpSpPr>
          <a:xfrm>
            <a:off x="5163145" y="4444955"/>
            <a:ext cx="1438836" cy="1574845"/>
            <a:chOff x="2391936" y="3222892"/>
            <a:chExt cx="1438836" cy="1574845"/>
          </a:xfrm>
        </p:grpSpPr>
        <p:sp>
          <p:nvSpPr>
            <p:cNvPr id="330" name="Rectangle 329"/>
            <p:cNvSpPr/>
            <p:nvPr/>
          </p:nvSpPr>
          <p:spPr>
            <a:xfrm>
              <a:off x="2391936" y="3869454"/>
              <a:ext cx="1438836" cy="928283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31" name="Group 330"/>
            <p:cNvGrpSpPr/>
            <p:nvPr/>
          </p:nvGrpSpPr>
          <p:grpSpPr>
            <a:xfrm>
              <a:off x="2822140" y="3849480"/>
              <a:ext cx="901022" cy="646331"/>
              <a:chOff x="7732023" y="1030069"/>
              <a:chExt cx="901022" cy="646331"/>
            </a:xfrm>
          </p:grpSpPr>
          <p:sp>
            <p:nvSpPr>
              <p:cNvPr id="341" name="Rectangle 340"/>
              <p:cNvSpPr/>
              <p:nvPr/>
            </p:nvSpPr>
            <p:spPr>
              <a:xfrm>
                <a:off x="7732024" y="1105576"/>
                <a:ext cx="901021" cy="52889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2" name="TextBox 341"/>
              <p:cNvSpPr txBox="1"/>
              <p:nvPr/>
            </p:nvSpPr>
            <p:spPr>
              <a:xfrm>
                <a:off x="7732023" y="1030069"/>
                <a:ext cx="90102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FEBv2</a:t>
                </a:r>
              </a:p>
              <a:p>
                <a:pPr algn="ctr"/>
                <a:r>
                  <a:rPr lang="en-US" sz="1200" dirty="0" smtClean="0"/>
                  <a:t>Firmware </a:t>
                </a:r>
                <a:r>
                  <a:rPr lang="en-US" sz="1200" dirty="0" smtClean="0"/>
                  <a:t>V_</a:t>
                </a:r>
                <a:r>
                  <a:rPr lang="en-US" sz="1200" dirty="0" smtClean="0"/>
                  <a:t>y.y-yyy </a:t>
                </a:r>
                <a:endParaRPr lang="en-US" sz="1200" dirty="0"/>
              </a:p>
            </p:txBody>
          </p:sp>
        </p:grpSp>
        <p:cxnSp>
          <p:nvCxnSpPr>
            <p:cNvPr id="332" name="Straight Connector 331"/>
            <p:cNvCxnSpPr/>
            <p:nvPr/>
          </p:nvCxnSpPr>
          <p:spPr>
            <a:xfrm flipV="1">
              <a:off x="3445290" y="4451893"/>
              <a:ext cx="282456" cy="264450"/>
            </a:xfrm>
            <a:prstGeom prst="line">
              <a:avLst/>
            </a:prstGeom>
            <a:ln w="254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3" name="Straight Connector 332"/>
            <p:cNvCxnSpPr/>
            <p:nvPr/>
          </p:nvCxnSpPr>
          <p:spPr>
            <a:xfrm flipV="1">
              <a:off x="2537578" y="3927048"/>
              <a:ext cx="282456" cy="264450"/>
            </a:xfrm>
            <a:prstGeom prst="line">
              <a:avLst/>
            </a:prstGeom>
            <a:ln w="254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4" name="TextBox 333"/>
            <p:cNvSpPr txBox="1"/>
            <p:nvPr/>
          </p:nvSpPr>
          <p:spPr>
            <a:xfrm>
              <a:off x="3500232" y="4520738"/>
              <a:ext cx="3305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x6</a:t>
              </a:r>
              <a:endParaRPr lang="en-US" sz="1200" dirty="0"/>
            </a:p>
          </p:txBody>
        </p:sp>
        <p:sp>
          <p:nvSpPr>
            <p:cNvPr id="335" name="TextBox 334"/>
            <p:cNvSpPr txBox="1"/>
            <p:nvPr/>
          </p:nvSpPr>
          <p:spPr>
            <a:xfrm>
              <a:off x="2449974" y="3624532"/>
              <a:ext cx="46832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smtClean="0"/>
                <a:t>USB3</a:t>
              </a:r>
              <a:endParaRPr lang="en-US" sz="1000" dirty="0"/>
            </a:p>
          </p:txBody>
        </p:sp>
        <p:sp>
          <p:nvSpPr>
            <p:cNvPr id="336" name="Rectangle 335"/>
            <p:cNvSpPr/>
            <p:nvPr/>
          </p:nvSpPr>
          <p:spPr>
            <a:xfrm>
              <a:off x="2392155" y="3222892"/>
              <a:ext cx="685800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PC</a:t>
              </a:r>
              <a:endParaRPr lang="en-US" dirty="0"/>
            </a:p>
          </p:txBody>
        </p:sp>
        <p:cxnSp>
          <p:nvCxnSpPr>
            <p:cNvPr id="337" name="Straight Connector 336"/>
            <p:cNvCxnSpPr/>
            <p:nvPr/>
          </p:nvCxnSpPr>
          <p:spPr>
            <a:xfrm flipH="1" flipV="1">
              <a:off x="2511080" y="3606452"/>
              <a:ext cx="388" cy="247861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38" name="Group 337"/>
            <p:cNvGrpSpPr/>
            <p:nvPr/>
          </p:nvGrpSpPr>
          <p:grpSpPr>
            <a:xfrm>
              <a:off x="2539553" y="4113930"/>
              <a:ext cx="901022" cy="646331"/>
              <a:chOff x="7732023" y="1030069"/>
              <a:chExt cx="901022" cy="646331"/>
            </a:xfrm>
          </p:grpSpPr>
          <p:sp>
            <p:nvSpPr>
              <p:cNvPr id="339" name="Rectangle 338"/>
              <p:cNvSpPr/>
              <p:nvPr/>
            </p:nvSpPr>
            <p:spPr>
              <a:xfrm>
                <a:off x="7732024" y="1105576"/>
                <a:ext cx="901021" cy="52889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0" name="TextBox 339"/>
              <p:cNvSpPr txBox="1"/>
              <p:nvPr/>
            </p:nvSpPr>
            <p:spPr>
              <a:xfrm>
                <a:off x="7732023" y="1030069"/>
                <a:ext cx="90102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FEBv2</a:t>
                </a:r>
              </a:p>
              <a:p>
                <a:pPr algn="ctr"/>
                <a:r>
                  <a:rPr lang="en-US" sz="1200" dirty="0" smtClean="0"/>
                  <a:t>Firmware </a:t>
                </a:r>
                <a:r>
                  <a:rPr lang="en-US" sz="1200" dirty="0" smtClean="0"/>
                  <a:t>V_</a:t>
                </a:r>
                <a:r>
                  <a:rPr lang="en-US" sz="1200" dirty="0" smtClean="0"/>
                  <a:t>y.y-yyy </a:t>
                </a:r>
                <a:endParaRPr lang="en-US" sz="1200" dirty="0"/>
              </a:p>
            </p:txBody>
          </p:sp>
        </p:grpSp>
      </p:grpSp>
      <p:cxnSp>
        <p:nvCxnSpPr>
          <p:cNvPr id="344" name="Straight Connector 343"/>
          <p:cNvCxnSpPr/>
          <p:nvPr/>
        </p:nvCxnSpPr>
        <p:spPr>
          <a:xfrm>
            <a:off x="76200" y="2743200"/>
            <a:ext cx="8991600" cy="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5" name="Straight Connector 344"/>
          <p:cNvCxnSpPr/>
          <p:nvPr/>
        </p:nvCxnSpPr>
        <p:spPr>
          <a:xfrm flipH="1">
            <a:off x="5325533" y="3217333"/>
            <a:ext cx="2389619" cy="937115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 rot="20331628">
            <a:off x="5731417" y="3458099"/>
            <a:ext cx="13111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70C0"/>
                </a:solidFill>
              </a:rPr>
              <a:t>Ethernet network</a:t>
            </a:r>
            <a:endParaRPr lang="en-US" sz="1200" b="1" dirty="0">
              <a:solidFill>
                <a:srgbClr val="0070C0"/>
              </a:solidFill>
            </a:endParaRPr>
          </a:p>
        </p:txBody>
      </p:sp>
      <p:cxnSp>
        <p:nvCxnSpPr>
          <p:cNvPr id="346" name="Straight Connector 345"/>
          <p:cNvCxnSpPr/>
          <p:nvPr/>
        </p:nvCxnSpPr>
        <p:spPr>
          <a:xfrm flipH="1" flipV="1">
            <a:off x="5334000" y="4131788"/>
            <a:ext cx="112848" cy="291595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7" name="Straight Connector 346"/>
          <p:cNvCxnSpPr/>
          <p:nvPr/>
        </p:nvCxnSpPr>
        <p:spPr>
          <a:xfrm flipH="1" flipV="1">
            <a:off x="6077963" y="3877994"/>
            <a:ext cx="112848" cy="291595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8" name="Straight Connector 347"/>
          <p:cNvCxnSpPr/>
          <p:nvPr/>
        </p:nvCxnSpPr>
        <p:spPr>
          <a:xfrm flipH="1" flipV="1">
            <a:off x="6858000" y="3560738"/>
            <a:ext cx="112848" cy="291595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9" name="Straight Connector 348"/>
          <p:cNvCxnSpPr/>
          <p:nvPr/>
        </p:nvCxnSpPr>
        <p:spPr>
          <a:xfrm flipH="1" flipV="1">
            <a:off x="7701860" y="3205925"/>
            <a:ext cx="112848" cy="291595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0" name="Straight Connector 349"/>
          <p:cNvCxnSpPr/>
          <p:nvPr/>
        </p:nvCxnSpPr>
        <p:spPr>
          <a:xfrm flipH="1">
            <a:off x="616578" y="3183071"/>
            <a:ext cx="2389619" cy="937115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1" name="TextBox 350"/>
          <p:cNvSpPr txBox="1"/>
          <p:nvPr/>
        </p:nvSpPr>
        <p:spPr>
          <a:xfrm rot="20331628">
            <a:off x="1022462" y="3423837"/>
            <a:ext cx="13111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70C0"/>
                </a:solidFill>
              </a:rPr>
              <a:t>Ethernet network</a:t>
            </a:r>
            <a:endParaRPr lang="en-US" sz="1200" b="1" dirty="0">
              <a:solidFill>
                <a:srgbClr val="0070C0"/>
              </a:solidFill>
            </a:endParaRPr>
          </a:p>
        </p:txBody>
      </p:sp>
      <p:cxnSp>
        <p:nvCxnSpPr>
          <p:cNvPr id="352" name="Straight Connector 351"/>
          <p:cNvCxnSpPr/>
          <p:nvPr/>
        </p:nvCxnSpPr>
        <p:spPr>
          <a:xfrm flipH="1" flipV="1">
            <a:off x="625045" y="4097526"/>
            <a:ext cx="112848" cy="291595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3" name="Straight Connector 352"/>
          <p:cNvCxnSpPr/>
          <p:nvPr/>
        </p:nvCxnSpPr>
        <p:spPr>
          <a:xfrm flipH="1" flipV="1">
            <a:off x="1369008" y="3843732"/>
            <a:ext cx="112848" cy="291595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4" name="Straight Connector 353"/>
          <p:cNvCxnSpPr/>
          <p:nvPr/>
        </p:nvCxnSpPr>
        <p:spPr>
          <a:xfrm flipH="1" flipV="1">
            <a:off x="2149045" y="3526476"/>
            <a:ext cx="112848" cy="291595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5" name="Straight Connector 354"/>
          <p:cNvCxnSpPr/>
          <p:nvPr/>
        </p:nvCxnSpPr>
        <p:spPr>
          <a:xfrm flipH="1" flipV="1">
            <a:off x="2992905" y="3171663"/>
            <a:ext cx="112848" cy="291595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6" name="Rectangle 355"/>
          <p:cNvSpPr/>
          <p:nvPr/>
        </p:nvSpPr>
        <p:spPr>
          <a:xfrm>
            <a:off x="3895456" y="2383173"/>
            <a:ext cx="2064229" cy="6022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Ethernet</a:t>
            </a:r>
            <a:endParaRPr lang="en-US" dirty="0"/>
          </a:p>
        </p:txBody>
      </p:sp>
      <p:sp>
        <p:nvSpPr>
          <p:cNvPr id="357" name="Rectangle 356"/>
          <p:cNvSpPr/>
          <p:nvPr/>
        </p:nvSpPr>
        <p:spPr>
          <a:xfrm>
            <a:off x="6321259" y="2420513"/>
            <a:ext cx="1206542" cy="5090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Data </a:t>
            </a:r>
          </a:p>
          <a:p>
            <a:pPr algn="ctr"/>
            <a:r>
              <a:rPr lang="en-GB"/>
              <a:t>Server</a:t>
            </a:r>
          </a:p>
        </p:txBody>
      </p:sp>
      <p:sp>
        <p:nvSpPr>
          <p:cNvPr id="358" name="Rectangle 357"/>
          <p:cNvSpPr/>
          <p:nvPr/>
        </p:nvSpPr>
        <p:spPr>
          <a:xfrm>
            <a:off x="1989054" y="2451720"/>
            <a:ext cx="1525825" cy="5090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mtClean="0"/>
              <a:t>Configuration</a:t>
            </a:r>
            <a:endParaRPr lang="en-GB" dirty="0"/>
          </a:p>
          <a:p>
            <a:pPr algn="ctr"/>
            <a:r>
              <a:rPr lang="en-GB" dirty="0"/>
              <a:t>Server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959685" y="151361"/>
            <a:ext cx="20269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Baby MIND control PC</a:t>
            </a:r>
            <a:endParaRPr lang="en-US" sz="1600" dirty="0"/>
          </a:p>
        </p:txBody>
      </p:sp>
      <p:sp>
        <p:nvSpPr>
          <p:cNvPr id="36" name="Freeform 35"/>
          <p:cNvSpPr/>
          <p:nvPr/>
        </p:nvSpPr>
        <p:spPr>
          <a:xfrm>
            <a:off x="3048000" y="2978727"/>
            <a:ext cx="1343891" cy="387928"/>
          </a:xfrm>
          <a:custGeom>
            <a:avLst/>
            <a:gdLst>
              <a:gd name="connsiteX0" fmla="*/ 0 w 1343891"/>
              <a:gd name="connsiteY0" fmla="*/ 318655 h 387928"/>
              <a:gd name="connsiteX1" fmla="*/ 637309 w 1343891"/>
              <a:gd name="connsiteY1" fmla="*/ 346364 h 387928"/>
              <a:gd name="connsiteX2" fmla="*/ 692727 w 1343891"/>
              <a:gd name="connsiteY2" fmla="*/ 360218 h 387928"/>
              <a:gd name="connsiteX3" fmla="*/ 789709 w 1343891"/>
              <a:gd name="connsiteY3" fmla="*/ 387928 h 387928"/>
              <a:gd name="connsiteX4" fmla="*/ 997527 w 1343891"/>
              <a:gd name="connsiteY4" fmla="*/ 374073 h 387928"/>
              <a:gd name="connsiteX5" fmla="*/ 1080655 w 1343891"/>
              <a:gd name="connsiteY5" fmla="*/ 207818 h 387928"/>
              <a:gd name="connsiteX6" fmla="*/ 1122218 w 1343891"/>
              <a:gd name="connsiteY6" fmla="*/ 180109 h 387928"/>
              <a:gd name="connsiteX7" fmla="*/ 1205345 w 1343891"/>
              <a:gd name="connsiteY7" fmla="*/ 152400 h 387928"/>
              <a:gd name="connsiteX8" fmla="*/ 1233055 w 1343891"/>
              <a:gd name="connsiteY8" fmla="*/ 124691 h 387928"/>
              <a:gd name="connsiteX9" fmla="*/ 1274618 w 1343891"/>
              <a:gd name="connsiteY9" fmla="*/ 55418 h 387928"/>
              <a:gd name="connsiteX10" fmla="*/ 1316182 w 1343891"/>
              <a:gd name="connsiteY10" fmla="*/ 41564 h 387928"/>
              <a:gd name="connsiteX11" fmla="*/ 1343891 w 1343891"/>
              <a:gd name="connsiteY11" fmla="*/ 0 h 387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343891" h="387928">
                <a:moveTo>
                  <a:pt x="0" y="318655"/>
                </a:moveTo>
                <a:cubicBezTo>
                  <a:pt x="264479" y="371549"/>
                  <a:pt x="-30535" y="316682"/>
                  <a:pt x="637309" y="346364"/>
                </a:cubicBezTo>
                <a:cubicBezTo>
                  <a:pt x="656331" y="347209"/>
                  <a:pt x="674418" y="354987"/>
                  <a:pt x="692727" y="360218"/>
                </a:cubicBezTo>
                <a:cubicBezTo>
                  <a:pt x="831898" y="399981"/>
                  <a:pt x="616412" y="344602"/>
                  <a:pt x="789709" y="387928"/>
                </a:cubicBezTo>
                <a:lnTo>
                  <a:pt x="997527" y="374073"/>
                </a:lnTo>
                <a:cubicBezTo>
                  <a:pt x="1138514" y="322130"/>
                  <a:pt x="981573" y="273873"/>
                  <a:pt x="1080655" y="207818"/>
                </a:cubicBezTo>
                <a:cubicBezTo>
                  <a:pt x="1094509" y="198582"/>
                  <a:pt x="1107002" y="186872"/>
                  <a:pt x="1122218" y="180109"/>
                </a:cubicBezTo>
                <a:cubicBezTo>
                  <a:pt x="1148908" y="168247"/>
                  <a:pt x="1205345" y="152400"/>
                  <a:pt x="1205345" y="152400"/>
                </a:cubicBezTo>
                <a:cubicBezTo>
                  <a:pt x="1214582" y="143164"/>
                  <a:pt x="1226334" y="135892"/>
                  <a:pt x="1233055" y="124691"/>
                </a:cubicBezTo>
                <a:cubicBezTo>
                  <a:pt x="1257575" y="83825"/>
                  <a:pt x="1230737" y="81747"/>
                  <a:pt x="1274618" y="55418"/>
                </a:cubicBezTo>
                <a:cubicBezTo>
                  <a:pt x="1287141" y="47904"/>
                  <a:pt x="1302327" y="46182"/>
                  <a:pt x="1316182" y="41564"/>
                </a:cubicBezTo>
                <a:lnTo>
                  <a:pt x="1343891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36"/>
          <p:cNvSpPr/>
          <p:nvPr/>
        </p:nvSpPr>
        <p:spPr>
          <a:xfrm>
            <a:off x="5209309" y="2978727"/>
            <a:ext cx="401782" cy="1094509"/>
          </a:xfrm>
          <a:custGeom>
            <a:avLst/>
            <a:gdLst>
              <a:gd name="connsiteX0" fmla="*/ 374073 w 401782"/>
              <a:gd name="connsiteY0" fmla="*/ 1094509 h 1094509"/>
              <a:gd name="connsiteX1" fmla="*/ 387927 w 401782"/>
              <a:gd name="connsiteY1" fmla="*/ 955964 h 1094509"/>
              <a:gd name="connsiteX2" fmla="*/ 401782 w 401782"/>
              <a:gd name="connsiteY2" fmla="*/ 914400 h 1094509"/>
              <a:gd name="connsiteX3" fmla="*/ 387927 w 401782"/>
              <a:gd name="connsiteY3" fmla="*/ 831273 h 1094509"/>
              <a:gd name="connsiteX4" fmla="*/ 318655 w 401782"/>
              <a:gd name="connsiteY4" fmla="*/ 734291 h 1094509"/>
              <a:gd name="connsiteX5" fmla="*/ 207818 w 401782"/>
              <a:gd name="connsiteY5" fmla="*/ 637309 h 1094509"/>
              <a:gd name="connsiteX6" fmla="*/ 166255 w 401782"/>
              <a:gd name="connsiteY6" fmla="*/ 623455 h 1094509"/>
              <a:gd name="connsiteX7" fmla="*/ 83127 w 401782"/>
              <a:gd name="connsiteY7" fmla="*/ 568037 h 1094509"/>
              <a:gd name="connsiteX8" fmla="*/ 0 w 401782"/>
              <a:gd name="connsiteY8" fmla="*/ 498764 h 1094509"/>
              <a:gd name="connsiteX9" fmla="*/ 13855 w 401782"/>
              <a:gd name="connsiteY9" fmla="*/ 346364 h 1094509"/>
              <a:gd name="connsiteX10" fmla="*/ 27709 w 401782"/>
              <a:gd name="connsiteY10" fmla="*/ 304800 h 1094509"/>
              <a:gd name="connsiteX11" fmla="*/ 69273 w 401782"/>
              <a:gd name="connsiteY11" fmla="*/ 277091 h 1094509"/>
              <a:gd name="connsiteX12" fmla="*/ 83127 w 401782"/>
              <a:gd name="connsiteY12" fmla="*/ 235528 h 1094509"/>
              <a:gd name="connsiteX13" fmla="*/ 27709 w 401782"/>
              <a:gd name="connsiteY13" fmla="*/ 152400 h 1094509"/>
              <a:gd name="connsiteX14" fmla="*/ 13855 w 401782"/>
              <a:gd name="connsiteY14" fmla="*/ 0 h 1094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01782" h="1094509">
                <a:moveTo>
                  <a:pt x="374073" y="1094509"/>
                </a:moveTo>
                <a:cubicBezTo>
                  <a:pt x="378691" y="1048327"/>
                  <a:pt x="380870" y="1001836"/>
                  <a:pt x="387927" y="955964"/>
                </a:cubicBezTo>
                <a:cubicBezTo>
                  <a:pt x="390148" y="941530"/>
                  <a:pt x="401782" y="929004"/>
                  <a:pt x="401782" y="914400"/>
                </a:cubicBezTo>
                <a:cubicBezTo>
                  <a:pt x="401782" y="886309"/>
                  <a:pt x="396810" y="857923"/>
                  <a:pt x="387927" y="831273"/>
                </a:cubicBezTo>
                <a:cubicBezTo>
                  <a:pt x="383954" y="819354"/>
                  <a:pt x="319531" y="735277"/>
                  <a:pt x="318655" y="734291"/>
                </a:cubicBezTo>
                <a:cubicBezTo>
                  <a:pt x="289763" y="701788"/>
                  <a:pt x="249959" y="658379"/>
                  <a:pt x="207818" y="637309"/>
                </a:cubicBezTo>
                <a:cubicBezTo>
                  <a:pt x="194756" y="630778"/>
                  <a:pt x="180109" y="628073"/>
                  <a:pt x="166255" y="623455"/>
                </a:cubicBezTo>
                <a:cubicBezTo>
                  <a:pt x="138546" y="604982"/>
                  <a:pt x="106675" y="591586"/>
                  <a:pt x="83127" y="568037"/>
                </a:cubicBezTo>
                <a:cubicBezTo>
                  <a:pt x="29790" y="514699"/>
                  <a:pt x="57867" y="537341"/>
                  <a:pt x="0" y="498764"/>
                </a:cubicBezTo>
                <a:cubicBezTo>
                  <a:pt x="4618" y="447964"/>
                  <a:pt x="6641" y="396861"/>
                  <a:pt x="13855" y="346364"/>
                </a:cubicBezTo>
                <a:cubicBezTo>
                  <a:pt x="15920" y="331907"/>
                  <a:pt x="18586" y="316204"/>
                  <a:pt x="27709" y="304800"/>
                </a:cubicBezTo>
                <a:cubicBezTo>
                  <a:pt x="38111" y="291798"/>
                  <a:pt x="55418" y="286327"/>
                  <a:pt x="69273" y="277091"/>
                </a:cubicBezTo>
                <a:cubicBezTo>
                  <a:pt x="73891" y="263237"/>
                  <a:pt x="83127" y="250132"/>
                  <a:pt x="83127" y="235528"/>
                </a:cubicBezTo>
                <a:cubicBezTo>
                  <a:pt x="83127" y="195426"/>
                  <a:pt x="52700" y="177391"/>
                  <a:pt x="27709" y="152400"/>
                </a:cubicBezTo>
                <a:cubicBezTo>
                  <a:pt x="2172" y="75787"/>
                  <a:pt x="13855" y="125441"/>
                  <a:pt x="13855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>
            <a:off x="2937164" y="1731818"/>
            <a:ext cx="1178797" cy="734291"/>
          </a:xfrm>
          <a:custGeom>
            <a:avLst/>
            <a:gdLst>
              <a:gd name="connsiteX0" fmla="*/ 0 w 1178797"/>
              <a:gd name="connsiteY0" fmla="*/ 734291 h 734291"/>
              <a:gd name="connsiteX1" fmla="*/ 152400 w 1178797"/>
              <a:gd name="connsiteY1" fmla="*/ 651164 h 734291"/>
              <a:gd name="connsiteX2" fmla="*/ 193963 w 1178797"/>
              <a:gd name="connsiteY2" fmla="*/ 609600 h 734291"/>
              <a:gd name="connsiteX3" fmla="*/ 249381 w 1178797"/>
              <a:gd name="connsiteY3" fmla="*/ 581891 h 734291"/>
              <a:gd name="connsiteX4" fmla="*/ 277091 w 1178797"/>
              <a:gd name="connsiteY4" fmla="*/ 554182 h 734291"/>
              <a:gd name="connsiteX5" fmla="*/ 360218 w 1178797"/>
              <a:gd name="connsiteY5" fmla="*/ 498764 h 734291"/>
              <a:gd name="connsiteX6" fmla="*/ 401781 w 1178797"/>
              <a:gd name="connsiteY6" fmla="*/ 235527 h 734291"/>
              <a:gd name="connsiteX7" fmla="*/ 471054 w 1178797"/>
              <a:gd name="connsiteY7" fmla="*/ 152400 h 734291"/>
              <a:gd name="connsiteX8" fmla="*/ 526472 w 1178797"/>
              <a:gd name="connsiteY8" fmla="*/ 83127 h 734291"/>
              <a:gd name="connsiteX9" fmla="*/ 568036 w 1178797"/>
              <a:gd name="connsiteY9" fmla="*/ 55418 h 734291"/>
              <a:gd name="connsiteX10" fmla="*/ 609600 w 1178797"/>
              <a:gd name="connsiteY10" fmla="*/ 13855 h 734291"/>
              <a:gd name="connsiteX11" fmla="*/ 665018 w 1178797"/>
              <a:gd name="connsiteY11" fmla="*/ 0 h 734291"/>
              <a:gd name="connsiteX12" fmla="*/ 803563 w 1178797"/>
              <a:gd name="connsiteY12" fmla="*/ 13855 h 734291"/>
              <a:gd name="connsiteX13" fmla="*/ 845127 w 1178797"/>
              <a:gd name="connsiteY13" fmla="*/ 27709 h 734291"/>
              <a:gd name="connsiteX14" fmla="*/ 872836 w 1178797"/>
              <a:gd name="connsiteY14" fmla="*/ 69273 h 734291"/>
              <a:gd name="connsiteX15" fmla="*/ 858981 w 1178797"/>
              <a:gd name="connsiteY15" fmla="*/ 207818 h 734291"/>
              <a:gd name="connsiteX16" fmla="*/ 886691 w 1178797"/>
              <a:gd name="connsiteY16" fmla="*/ 235527 h 734291"/>
              <a:gd name="connsiteX17" fmla="*/ 900545 w 1178797"/>
              <a:gd name="connsiteY17" fmla="*/ 277091 h 734291"/>
              <a:gd name="connsiteX18" fmla="*/ 969818 w 1178797"/>
              <a:gd name="connsiteY18" fmla="*/ 346364 h 734291"/>
              <a:gd name="connsiteX19" fmla="*/ 997527 w 1178797"/>
              <a:gd name="connsiteY19" fmla="*/ 387927 h 734291"/>
              <a:gd name="connsiteX20" fmla="*/ 1011381 w 1178797"/>
              <a:gd name="connsiteY20" fmla="*/ 484909 h 734291"/>
              <a:gd name="connsiteX21" fmla="*/ 1094509 w 1178797"/>
              <a:gd name="connsiteY21" fmla="*/ 512618 h 734291"/>
              <a:gd name="connsiteX22" fmla="*/ 1136072 w 1178797"/>
              <a:gd name="connsiteY22" fmla="*/ 526473 h 734291"/>
              <a:gd name="connsiteX23" fmla="*/ 1177636 w 1178797"/>
              <a:gd name="connsiteY23" fmla="*/ 609600 h 734291"/>
              <a:gd name="connsiteX24" fmla="*/ 1177636 w 1178797"/>
              <a:gd name="connsiteY24" fmla="*/ 665018 h 734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178797" h="734291">
                <a:moveTo>
                  <a:pt x="0" y="734291"/>
                </a:moveTo>
                <a:cubicBezTo>
                  <a:pt x="41052" y="713765"/>
                  <a:pt x="114071" y="679911"/>
                  <a:pt x="152400" y="651164"/>
                </a:cubicBezTo>
                <a:cubicBezTo>
                  <a:pt x="168075" y="639408"/>
                  <a:pt x="178019" y="620988"/>
                  <a:pt x="193963" y="609600"/>
                </a:cubicBezTo>
                <a:cubicBezTo>
                  <a:pt x="210769" y="597596"/>
                  <a:pt x="232197" y="593347"/>
                  <a:pt x="249381" y="581891"/>
                </a:cubicBezTo>
                <a:cubicBezTo>
                  <a:pt x="260250" y="574645"/>
                  <a:pt x="266641" y="562019"/>
                  <a:pt x="277091" y="554182"/>
                </a:cubicBezTo>
                <a:cubicBezTo>
                  <a:pt x="303733" y="534201"/>
                  <a:pt x="360218" y="498764"/>
                  <a:pt x="360218" y="498764"/>
                </a:cubicBezTo>
                <a:cubicBezTo>
                  <a:pt x="435694" y="385549"/>
                  <a:pt x="357100" y="518501"/>
                  <a:pt x="401781" y="235527"/>
                </a:cubicBezTo>
                <a:cubicBezTo>
                  <a:pt x="405801" y="210068"/>
                  <a:pt x="458382" y="167606"/>
                  <a:pt x="471054" y="152400"/>
                </a:cubicBezTo>
                <a:cubicBezTo>
                  <a:pt x="507054" y="109199"/>
                  <a:pt x="486169" y="115370"/>
                  <a:pt x="526472" y="83127"/>
                </a:cubicBezTo>
                <a:cubicBezTo>
                  <a:pt x="539474" y="72725"/>
                  <a:pt x="555244" y="66078"/>
                  <a:pt x="568036" y="55418"/>
                </a:cubicBezTo>
                <a:cubicBezTo>
                  <a:pt x="583088" y="42875"/>
                  <a:pt x="592588" y="23576"/>
                  <a:pt x="609600" y="13855"/>
                </a:cubicBezTo>
                <a:cubicBezTo>
                  <a:pt x="626132" y="4408"/>
                  <a:pt x="646545" y="4618"/>
                  <a:pt x="665018" y="0"/>
                </a:cubicBezTo>
                <a:cubicBezTo>
                  <a:pt x="711200" y="4618"/>
                  <a:pt x="757691" y="6798"/>
                  <a:pt x="803563" y="13855"/>
                </a:cubicBezTo>
                <a:cubicBezTo>
                  <a:pt x="817997" y="16076"/>
                  <a:pt x="833723" y="18586"/>
                  <a:pt x="845127" y="27709"/>
                </a:cubicBezTo>
                <a:cubicBezTo>
                  <a:pt x="858129" y="38111"/>
                  <a:pt x="863600" y="55418"/>
                  <a:pt x="872836" y="69273"/>
                </a:cubicBezTo>
                <a:cubicBezTo>
                  <a:pt x="868218" y="115455"/>
                  <a:pt x="855127" y="161566"/>
                  <a:pt x="858981" y="207818"/>
                </a:cubicBezTo>
                <a:cubicBezTo>
                  <a:pt x="860066" y="220835"/>
                  <a:pt x="879970" y="224326"/>
                  <a:pt x="886691" y="235527"/>
                </a:cubicBezTo>
                <a:cubicBezTo>
                  <a:pt x="894205" y="248050"/>
                  <a:pt x="894014" y="264029"/>
                  <a:pt x="900545" y="277091"/>
                </a:cubicBezTo>
                <a:cubicBezTo>
                  <a:pt x="923636" y="323273"/>
                  <a:pt x="928254" y="318655"/>
                  <a:pt x="969818" y="346364"/>
                </a:cubicBezTo>
                <a:cubicBezTo>
                  <a:pt x="979054" y="360218"/>
                  <a:pt x="992742" y="371978"/>
                  <a:pt x="997527" y="387927"/>
                </a:cubicBezTo>
                <a:cubicBezTo>
                  <a:pt x="1006910" y="419205"/>
                  <a:pt x="991332" y="459132"/>
                  <a:pt x="1011381" y="484909"/>
                </a:cubicBezTo>
                <a:cubicBezTo>
                  <a:pt x="1029313" y="507965"/>
                  <a:pt x="1066800" y="503381"/>
                  <a:pt x="1094509" y="512618"/>
                </a:cubicBezTo>
                <a:lnTo>
                  <a:pt x="1136072" y="526473"/>
                </a:lnTo>
                <a:cubicBezTo>
                  <a:pt x="1156026" y="556404"/>
                  <a:pt x="1172422" y="573100"/>
                  <a:pt x="1177636" y="609600"/>
                </a:cubicBezTo>
                <a:cubicBezTo>
                  <a:pt x="1180249" y="627887"/>
                  <a:pt x="1177636" y="646545"/>
                  <a:pt x="1177636" y="665018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reeform 44"/>
          <p:cNvSpPr/>
          <p:nvPr/>
        </p:nvSpPr>
        <p:spPr>
          <a:xfrm>
            <a:off x="5444836" y="1939636"/>
            <a:ext cx="998049" cy="498764"/>
          </a:xfrm>
          <a:custGeom>
            <a:avLst/>
            <a:gdLst>
              <a:gd name="connsiteX0" fmla="*/ 997528 w 998049"/>
              <a:gd name="connsiteY0" fmla="*/ 498764 h 498764"/>
              <a:gd name="connsiteX1" fmla="*/ 983673 w 998049"/>
              <a:gd name="connsiteY1" fmla="*/ 277091 h 498764"/>
              <a:gd name="connsiteX2" fmla="*/ 817419 w 998049"/>
              <a:gd name="connsiteY2" fmla="*/ 193964 h 498764"/>
              <a:gd name="connsiteX3" fmla="*/ 775855 w 998049"/>
              <a:gd name="connsiteY3" fmla="*/ 180109 h 498764"/>
              <a:gd name="connsiteX4" fmla="*/ 734291 w 998049"/>
              <a:gd name="connsiteY4" fmla="*/ 166255 h 498764"/>
              <a:gd name="connsiteX5" fmla="*/ 692728 w 998049"/>
              <a:gd name="connsiteY5" fmla="*/ 152400 h 498764"/>
              <a:gd name="connsiteX6" fmla="*/ 498764 w 998049"/>
              <a:gd name="connsiteY6" fmla="*/ 166255 h 498764"/>
              <a:gd name="connsiteX7" fmla="*/ 429491 w 998049"/>
              <a:gd name="connsiteY7" fmla="*/ 152400 h 498764"/>
              <a:gd name="connsiteX8" fmla="*/ 415637 w 998049"/>
              <a:gd name="connsiteY8" fmla="*/ 110837 h 498764"/>
              <a:gd name="connsiteX9" fmla="*/ 332509 w 998049"/>
              <a:gd name="connsiteY9" fmla="*/ 0 h 498764"/>
              <a:gd name="connsiteX10" fmla="*/ 207819 w 998049"/>
              <a:gd name="connsiteY10" fmla="*/ 27709 h 498764"/>
              <a:gd name="connsiteX11" fmla="*/ 138546 w 998049"/>
              <a:gd name="connsiteY11" fmla="*/ 96982 h 498764"/>
              <a:gd name="connsiteX12" fmla="*/ 96982 w 998049"/>
              <a:gd name="connsiteY12" fmla="*/ 138546 h 498764"/>
              <a:gd name="connsiteX13" fmla="*/ 69273 w 998049"/>
              <a:gd name="connsiteY13" fmla="*/ 180109 h 498764"/>
              <a:gd name="connsiteX14" fmla="*/ 41564 w 998049"/>
              <a:gd name="connsiteY14" fmla="*/ 207819 h 498764"/>
              <a:gd name="connsiteX15" fmla="*/ 0 w 998049"/>
              <a:gd name="connsiteY15" fmla="*/ 290946 h 498764"/>
              <a:gd name="connsiteX16" fmla="*/ 69273 w 998049"/>
              <a:gd name="connsiteY16" fmla="*/ 346364 h 498764"/>
              <a:gd name="connsiteX17" fmla="*/ 96982 w 998049"/>
              <a:gd name="connsiteY17" fmla="*/ 387928 h 498764"/>
              <a:gd name="connsiteX18" fmla="*/ 83128 w 998049"/>
              <a:gd name="connsiteY18" fmla="*/ 429491 h 498764"/>
              <a:gd name="connsiteX19" fmla="*/ 27709 w 998049"/>
              <a:gd name="connsiteY19" fmla="*/ 471055 h 498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98049" h="498764">
                <a:moveTo>
                  <a:pt x="997528" y="498764"/>
                </a:moveTo>
                <a:cubicBezTo>
                  <a:pt x="992910" y="424873"/>
                  <a:pt x="1008131" y="346970"/>
                  <a:pt x="983673" y="277091"/>
                </a:cubicBezTo>
                <a:cubicBezTo>
                  <a:pt x="969484" y="236551"/>
                  <a:pt x="850362" y="204945"/>
                  <a:pt x="817419" y="193964"/>
                </a:cubicBezTo>
                <a:lnTo>
                  <a:pt x="775855" y="180109"/>
                </a:lnTo>
                <a:lnTo>
                  <a:pt x="734291" y="166255"/>
                </a:lnTo>
                <a:lnTo>
                  <a:pt x="692728" y="152400"/>
                </a:lnTo>
                <a:cubicBezTo>
                  <a:pt x="628073" y="157018"/>
                  <a:pt x="563583" y="166255"/>
                  <a:pt x="498764" y="166255"/>
                </a:cubicBezTo>
                <a:cubicBezTo>
                  <a:pt x="475216" y="166255"/>
                  <a:pt x="449084" y="165462"/>
                  <a:pt x="429491" y="152400"/>
                </a:cubicBezTo>
                <a:cubicBezTo>
                  <a:pt x="417340" y="144299"/>
                  <a:pt x="422729" y="123603"/>
                  <a:pt x="415637" y="110837"/>
                </a:cubicBezTo>
                <a:cubicBezTo>
                  <a:pt x="376471" y="40337"/>
                  <a:pt x="374551" y="42041"/>
                  <a:pt x="332509" y="0"/>
                </a:cubicBezTo>
                <a:cubicBezTo>
                  <a:pt x="328703" y="634"/>
                  <a:pt x="227307" y="13093"/>
                  <a:pt x="207819" y="27709"/>
                </a:cubicBezTo>
                <a:cubicBezTo>
                  <a:pt x="181695" y="47302"/>
                  <a:pt x="161637" y="73891"/>
                  <a:pt x="138546" y="96982"/>
                </a:cubicBezTo>
                <a:cubicBezTo>
                  <a:pt x="124691" y="110837"/>
                  <a:pt x="107851" y="122243"/>
                  <a:pt x="96982" y="138546"/>
                </a:cubicBezTo>
                <a:cubicBezTo>
                  <a:pt x="87746" y="152400"/>
                  <a:pt x="79675" y="167107"/>
                  <a:pt x="69273" y="180109"/>
                </a:cubicBezTo>
                <a:cubicBezTo>
                  <a:pt x="61113" y="190309"/>
                  <a:pt x="49724" y="197619"/>
                  <a:pt x="41564" y="207819"/>
                </a:cubicBezTo>
                <a:cubicBezTo>
                  <a:pt x="10869" y="246188"/>
                  <a:pt x="14634" y="247045"/>
                  <a:pt x="0" y="290946"/>
                </a:cubicBezTo>
                <a:cubicBezTo>
                  <a:pt x="79411" y="410062"/>
                  <a:pt x="-26329" y="269881"/>
                  <a:pt x="69273" y="346364"/>
                </a:cubicBezTo>
                <a:cubicBezTo>
                  <a:pt x="82275" y="356766"/>
                  <a:pt x="87746" y="374073"/>
                  <a:pt x="96982" y="387928"/>
                </a:cubicBezTo>
                <a:cubicBezTo>
                  <a:pt x="92364" y="401782"/>
                  <a:pt x="93454" y="419165"/>
                  <a:pt x="83128" y="429491"/>
                </a:cubicBezTo>
                <a:cubicBezTo>
                  <a:pt x="-2475" y="515094"/>
                  <a:pt x="72308" y="381860"/>
                  <a:pt x="27709" y="47105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Freeform 82"/>
          <p:cNvSpPr/>
          <p:nvPr/>
        </p:nvSpPr>
        <p:spPr>
          <a:xfrm>
            <a:off x="4561532" y="914400"/>
            <a:ext cx="1458268" cy="1524000"/>
          </a:xfrm>
          <a:custGeom>
            <a:avLst/>
            <a:gdLst>
              <a:gd name="connsiteX0" fmla="*/ 1458268 w 1458268"/>
              <a:gd name="connsiteY0" fmla="*/ 0 h 1524000"/>
              <a:gd name="connsiteX1" fmla="*/ 820959 w 1458268"/>
              <a:gd name="connsiteY1" fmla="*/ 27709 h 1524000"/>
              <a:gd name="connsiteX2" fmla="*/ 654705 w 1458268"/>
              <a:gd name="connsiteY2" fmla="*/ 55418 h 1524000"/>
              <a:gd name="connsiteX3" fmla="*/ 543868 w 1458268"/>
              <a:gd name="connsiteY3" fmla="*/ 69273 h 1524000"/>
              <a:gd name="connsiteX4" fmla="*/ 446887 w 1458268"/>
              <a:gd name="connsiteY4" fmla="*/ 96982 h 1524000"/>
              <a:gd name="connsiteX5" fmla="*/ 349905 w 1458268"/>
              <a:gd name="connsiteY5" fmla="*/ 124691 h 1524000"/>
              <a:gd name="connsiteX6" fmla="*/ 308341 w 1458268"/>
              <a:gd name="connsiteY6" fmla="*/ 152400 h 1524000"/>
              <a:gd name="connsiteX7" fmla="*/ 294487 w 1458268"/>
              <a:gd name="connsiteY7" fmla="*/ 360218 h 1524000"/>
              <a:gd name="connsiteX8" fmla="*/ 336050 w 1458268"/>
              <a:gd name="connsiteY8" fmla="*/ 374073 h 1524000"/>
              <a:gd name="connsiteX9" fmla="*/ 419178 w 1458268"/>
              <a:gd name="connsiteY9" fmla="*/ 387927 h 1524000"/>
              <a:gd name="connsiteX10" fmla="*/ 502305 w 1458268"/>
              <a:gd name="connsiteY10" fmla="*/ 429491 h 1524000"/>
              <a:gd name="connsiteX11" fmla="*/ 530014 w 1458268"/>
              <a:gd name="connsiteY11" fmla="*/ 471055 h 1524000"/>
              <a:gd name="connsiteX12" fmla="*/ 516159 w 1458268"/>
              <a:gd name="connsiteY12" fmla="*/ 581891 h 1524000"/>
              <a:gd name="connsiteX13" fmla="*/ 488450 w 1458268"/>
              <a:gd name="connsiteY13" fmla="*/ 623455 h 1524000"/>
              <a:gd name="connsiteX14" fmla="*/ 460741 w 1458268"/>
              <a:gd name="connsiteY14" fmla="*/ 692727 h 1524000"/>
              <a:gd name="connsiteX15" fmla="*/ 446887 w 1458268"/>
              <a:gd name="connsiteY15" fmla="*/ 748146 h 1524000"/>
              <a:gd name="connsiteX16" fmla="*/ 363759 w 1458268"/>
              <a:gd name="connsiteY16" fmla="*/ 858982 h 1524000"/>
              <a:gd name="connsiteX17" fmla="*/ 322196 w 1458268"/>
              <a:gd name="connsiteY17" fmla="*/ 914400 h 1524000"/>
              <a:gd name="connsiteX18" fmla="*/ 280632 w 1458268"/>
              <a:gd name="connsiteY18" fmla="*/ 969818 h 1524000"/>
              <a:gd name="connsiteX19" fmla="*/ 225214 w 1458268"/>
              <a:gd name="connsiteY19" fmla="*/ 1066800 h 1524000"/>
              <a:gd name="connsiteX20" fmla="*/ 183650 w 1458268"/>
              <a:gd name="connsiteY20" fmla="*/ 1163782 h 1524000"/>
              <a:gd name="connsiteX21" fmla="*/ 86668 w 1458268"/>
              <a:gd name="connsiteY21" fmla="*/ 1302327 h 1524000"/>
              <a:gd name="connsiteX22" fmla="*/ 31250 w 1458268"/>
              <a:gd name="connsiteY22" fmla="*/ 1427018 h 1524000"/>
              <a:gd name="connsiteX23" fmla="*/ 45105 w 1458268"/>
              <a:gd name="connsiteY23" fmla="*/ 1524000 h 1524000"/>
              <a:gd name="connsiteX24" fmla="*/ 58959 w 1458268"/>
              <a:gd name="connsiteY24" fmla="*/ 1468582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458268" h="1524000">
                <a:moveTo>
                  <a:pt x="1458268" y="0"/>
                </a:moveTo>
                <a:cubicBezTo>
                  <a:pt x="1204996" y="63320"/>
                  <a:pt x="1519992" y="-11126"/>
                  <a:pt x="820959" y="27709"/>
                </a:cubicBezTo>
                <a:cubicBezTo>
                  <a:pt x="764863" y="30825"/>
                  <a:pt x="710454" y="48449"/>
                  <a:pt x="654705" y="55418"/>
                </a:cubicBezTo>
                <a:lnTo>
                  <a:pt x="543868" y="69273"/>
                </a:lnTo>
                <a:cubicBezTo>
                  <a:pt x="444220" y="102488"/>
                  <a:pt x="568654" y="62192"/>
                  <a:pt x="446887" y="96982"/>
                </a:cubicBezTo>
                <a:cubicBezTo>
                  <a:pt x="307756" y="136734"/>
                  <a:pt x="523150" y="81378"/>
                  <a:pt x="349905" y="124691"/>
                </a:cubicBezTo>
                <a:cubicBezTo>
                  <a:pt x="336050" y="133927"/>
                  <a:pt x="320115" y="140626"/>
                  <a:pt x="308341" y="152400"/>
                </a:cubicBezTo>
                <a:cubicBezTo>
                  <a:pt x="252289" y="208452"/>
                  <a:pt x="270886" y="283516"/>
                  <a:pt x="294487" y="360218"/>
                </a:cubicBezTo>
                <a:cubicBezTo>
                  <a:pt x="298782" y="374176"/>
                  <a:pt x="321794" y="370905"/>
                  <a:pt x="336050" y="374073"/>
                </a:cubicBezTo>
                <a:cubicBezTo>
                  <a:pt x="363473" y="380167"/>
                  <a:pt x="391469" y="383309"/>
                  <a:pt x="419178" y="387927"/>
                </a:cubicBezTo>
                <a:cubicBezTo>
                  <a:pt x="452981" y="399195"/>
                  <a:pt x="475449" y="402635"/>
                  <a:pt x="502305" y="429491"/>
                </a:cubicBezTo>
                <a:cubicBezTo>
                  <a:pt x="514079" y="441265"/>
                  <a:pt x="520778" y="457200"/>
                  <a:pt x="530014" y="471055"/>
                </a:cubicBezTo>
                <a:cubicBezTo>
                  <a:pt x="525396" y="508000"/>
                  <a:pt x="525956" y="545970"/>
                  <a:pt x="516159" y="581891"/>
                </a:cubicBezTo>
                <a:cubicBezTo>
                  <a:pt x="511778" y="597955"/>
                  <a:pt x="495897" y="608562"/>
                  <a:pt x="488450" y="623455"/>
                </a:cubicBezTo>
                <a:cubicBezTo>
                  <a:pt x="477328" y="645699"/>
                  <a:pt x="468605" y="669134"/>
                  <a:pt x="460741" y="692727"/>
                </a:cubicBezTo>
                <a:cubicBezTo>
                  <a:pt x="454720" y="710791"/>
                  <a:pt x="456481" y="731698"/>
                  <a:pt x="446887" y="748146"/>
                </a:cubicBezTo>
                <a:cubicBezTo>
                  <a:pt x="423617" y="788037"/>
                  <a:pt x="391468" y="822037"/>
                  <a:pt x="363759" y="858982"/>
                </a:cubicBezTo>
                <a:lnTo>
                  <a:pt x="322196" y="914400"/>
                </a:lnTo>
                <a:lnTo>
                  <a:pt x="280632" y="969818"/>
                </a:lnTo>
                <a:cubicBezTo>
                  <a:pt x="246748" y="1105359"/>
                  <a:pt x="295963" y="948885"/>
                  <a:pt x="225214" y="1066800"/>
                </a:cubicBezTo>
                <a:cubicBezTo>
                  <a:pt x="207119" y="1096959"/>
                  <a:pt x="199379" y="1132324"/>
                  <a:pt x="183650" y="1163782"/>
                </a:cubicBezTo>
                <a:cubicBezTo>
                  <a:pt x="134795" y="1261492"/>
                  <a:pt x="145991" y="1243005"/>
                  <a:pt x="86668" y="1302327"/>
                </a:cubicBezTo>
                <a:cubicBezTo>
                  <a:pt x="53694" y="1401251"/>
                  <a:pt x="75161" y="1361152"/>
                  <a:pt x="31250" y="1427018"/>
                </a:cubicBezTo>
                <a:cubicBezTo>
                  <a:pt x="-1077" y="1524001"/>
                  <a:pt x="-24168" y="1500910"/>
                  <a:pt x="45105" y="1524000"/>
                </a:cubicBezTo>
                <a:cubicBezTo>
                  <a:pt x="60419" y="1478055"/>
                  <a:pt x="58959" y="1497040"/>
                  <a:pt x="58959" y="146858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lide Number Placeholder 8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3D78-F227-4604-9C84-0C96286D1D4E}" type="slidenum">
              <a:rPr lang="en-US" smtClean="0"/>
              <a:t>12</a:t>
            </a:fld>
            <a:endParaRPr lang="en-US"/>
          </a:p>
        </p:txBody>
      </p:sp>
      <p:sp>
        <p:nvSpPr>
          <p:cNvPr id="359" name="TextBox 358"/>
          <p:cNvSpPr txBox="1"/>
          <p:nvPr/>
        </p:nvSpPr>
        <p:spPr>
          <a:xfrm>
            <a:off x="0" y="0"/>
            <a:ext cx="4083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 smtClean="0">
                <a:solidFill>
                  <a:srgbClr val="FF0000"/>
                </a:solidFill>
              </a:rPr>
              <a:t>DAQ hardware implementation proposal</a:t>
            </a:r>
            <a:endParaRPr lang="en-GB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145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Rectangle 159"/>
          <p:cNvSpPr/>
          <p:nvPr/>
        </p:nvSpPr>
        <p:spPr>
          <a:xfrm>
            <a:off x="228600" y="4022724"/>
            <a:ext cx="8788188" cy="1600388"/>
          </a:xfrm>
          <a:prstGeom prst="rect">
            <a:avLst/>
          </a:prstGeom>
          <a:solidFill>
            <a:schemeClr val="bg1">
              <a:lumMod val="7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9" name="Rectangle 158"/>
          <p:cNvSpPr/>
          <p:nvPr/>
        </p:nvSpPr>
        <p:spPr>
          <a:xfrm>
            <a:off x="228600" y="2258696"/>
            <a:ext cx="8788188" cy="1600388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5" name="Rectangle 154"/>
          <p:cNvSpPr/>
          <p:nvPr/>
        </p:nvSpPr>
        <p:spPr>
          <a:xfrm>
            <a:off x="228600" y="505908"/>
            <a:ext cx="8788188" cy="1600388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" name="Straight Connector 3"/>
          <p:cNvCxnSpPr/>
          <p:nvPr/>
        </p:nvCxnSpPr>
        <p:spPr>
          <a:xfrm>
            <a:off x="1485926" y="1750236"/>
            <a:ext cx="544331" cy="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2030257" y="13402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2001214" y="1750236"/>
            <a:ext cx="3516593" cy="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608507" y="1751454"/>
            <a:ext cx="1936698" cy="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986095" y="690866"/>
            <a:ext cx="15119" cy="1415430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337103" y="690866"/>
            <a:ext cx="0" cy="1415430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001214" y="875240"/>
            <a:ext cx="4335889" cy="0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826598" y="505908"/>
            <a:ext cx="675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/>
              <a:t>2.6 s</a:t>
            </a:r>
          </a:p>
        </p:txBody>
      </p:sp>
      <p:cxnSp>
        <p:nvCxnSpPr>
          <p:cNvPr id="48" name="Straight Connector 47"/>
          <p:cNvCxnSpPr/>
          <p:nvPr/>
        </p:nvCxnSpPr>
        <p:spPr>
          <a:xfrm>
            <a:off x="1501045" y="5278708"/>
            <a:ext cx="544331" cy="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H="1">
            <a:off x="2045376" y="4839688"/>
            <a:ext cx="47157" cy="440237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2092535" y="4839688"/>
            <a:ext cx="2362329" cy="16319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4504495" y="5263155"/>
            <a:ext cx="1050530" cy="16771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V="1">
            <a:off x="5623626" y="5278708"/>
            <a:ext cx="739955" cy="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H="1">
            <a:off x="4527421" y="4822918"/>
            <a:ext cx="2474" cy="664276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2001214" y="4219338"/>
            <a:ext cx="15119" cy="1271651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6338181" y="4219338"/>
            <a:ext cx="0" cy="1286769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2030257" y="5395479"/>
            <a:ext cx="2471764" cy="0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2016333" y="4556112"/>
            <a:ext cx="4321848" cy="0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4030310" y="4237580"/>
            <a:ext cx="617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/>
              <a:t>30 s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2980165" y="5078489"/>
            <a:ext cx="617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/>
              <a:t>10 s</a:t>
            </a:r>
          </a:p>
        </p:txBody>
      </p:sp>
      <p:cxnSp>
        <p:nvCxnSpPr>
          <p:cNvPr id="66" name="Straight Connector 65"/>
          <p:cNvCxnSpPr/>
          <p:nvPr/>
        </p:nvCxnSpPr>
        <p:spPr>
          <a:xfrm flipV="1">
            <a:off x="5555025" y="5133738"/>
            <a:ext cx="170201" cy="26372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flipV="1">
            <a:off x="5447618" y="5121038"/>
            <a:ext cx="188708" cy="27642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4454864" y="4822918"/>
            <a:ext cx="47157" cy="440237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flipH="1">
            <a:off x="6363581" y="4839688"/>
            <a:ext cx="47157" cy="440237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 flipH="1">
            <a:off x="6410739" y="4839688"/>
            <a:ext cx="2362330" cy="16319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8773069" y="4822918"/>
            <a:ext cx="47157" cy="440237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8820226" y="5263155"/>
            <a:ext cx="196562" cy="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 flipV="1">
            <a:off x="5517807" y="1616370"/>
            <a:ext cx="170201" cy="26372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V="1">
            <a:off x="5410400" y="1603670"/>
            <a:ext cx="188708" cy="27642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1485926" y="3495761"/>
            <a:ext cx="544331" cy="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 flipH="1">
            <a:off x="2030257" y="3085760"/>
            <a:ext cx="226806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 flipH="1">
            <a:off x="2241944" y="3085760"/>
            <a:ext cx="1015532" cy="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3255002" y="3085760"/>
            <a:ext cx="184344" cy="410001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>
            <a:off x="3439346" y="3495761"/>
            <a:ext cx="2078461" cy="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 flipV="1">
            <a:off x="5608507" y="3495761"/>
            <a:ext cx="739955" cy="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 flipH="1">
            <a:off x="6348462" y="3056741"/>
            <a:ext cx="189905" cy="440237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 flipH="1">
            <a:off x="6536089" y="3070642"/>
            <a:ext cx="1013058" cy="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7545205" y="3056741"/>
            <a:ext cx="196902" cy="440237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7742107" y="3496978"/>
            <a:ext cx="544331" cy="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>
            <a:off x="2241943" y="2824997"/>
            <a:ext cx="15120" cy="883045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 flipH="1">
            <a:off x="3255002" y="2824997"/>
            <a:ext cx="2474" cy="883045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>
            <a:off x="1986095" y="2436391"/>
            <a:ext cx="15119" cy="1271651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6337103" y="2436391"/>
            <a:ext cx="0" cy="1286769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/>
          <p:cNvCxnSpPr/>
          <p:nvPr/>
        </p:nvCxnSpPr>
        <p:spPr>
          <a:xfrm>
            <a:off x="2241943" y="3642462"/>
            <a:ext cx="1013058" cy="0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Arrow Connector 124"/>
          <p:cNvCxnSpPr/>
          <p:nvPr/>
        </p:nvCxnSpPr>
        <p:spPr>
          <a:xfrm>
            <a:off x="2001214" y="2620765"/>
            <a:ext cx="4335889" cy="0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6" name="TextBox 125"/>
          <p:cNvSpPr txBox="1"/>
          <p:nvPr/>
        </p:nvSpPr>
        <p:spPr>
          <a:xfrm>
            <a:off x="3826598" y="2200633"/>
            <a:ext cx="675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/>
              <a:t>2.4 s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2340739" y="3311095"/>
            <a:ext cx="916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/>
              <a:t>400 ms</a:t>
            </a:r>
          </a:p>
        </p:txBody>
      </p:sp>
      <p:cxnSp>
        <p:nvCxnSpPr>
          <p:cNvPr id="128" name="Straight Connector 127"/>
          <p:cNvCxnSpPr/>
          <p:nvPr/>
        </p:nvCxnSpPr>
        <p:spPr>
          <a:xfrm flipV="1">
            <a:off x="5517807" y="3361895"/>
            <a:ext cx="170201" cy="26372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 flipV="1">
            <a:off x="5410400" y="3349195"/>
            <a:ext cx="188708" cy="27642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>
            <a:off x="2131857" y="13402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>
            <a:off x="2233457" y="1340236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>
            <a:off x="2335057" y="13402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>
            <a:off x="2436657" y="13402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2538257" y="13402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2639857" y="13402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>
            <a:off x="2741457" y="1340236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Arrow Connector 139"/>
          <p:cNvCxnSpPr/>
          <p:nvPr/>
        </p:nvCxnSpPr>
        <p:spPr>
          <a:xfrm>
            <a:off x="1993737" y="2008841"/>
            <a:ext cx="747720" cy="0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1" name="TextBox 140"/>
          <p:cNvSpPr txBox="1"/>
          <p:nvPr/>
        </p:nvSpPr>
        <p:spPr>
          <a:xfrm>
            <a:off x="2092533" y="1664774"/>
            <a:ext cx="753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/>
              <a:t>~5 </a:t>
            </a:r>
            <a:r>
              <a:rPr lang="en-GB" i="1">
                <a:latin typeface="Symbol" charset="2"/>
                <a:cs typeface="Symbol" charset="2"/>
              </a:rPr>
              <a:t>m</a:t>
            </a:r>
            <a:r>
              <a:rPr lang="en-GB" i="1"/>
              <a:t>s</a:t>
            </a:r>
          </a:p>
        </p:txBody>
      </p:sp>
      <p:cxnSp>
        <p:nvCxnSpPr>
          <p:cNvPr id="143" name="Straight Connector 142"/>
          <p:cNvCxnSpPr/>
          <p:nvPr/>
        </p:nvCxnSpPr>
        <p:spPr>
          <a:xfrm flipH="1">
            <a:off x="2772726" y="1223251"/>
            <a:ext cx="2474" cy="883045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/>
          <p:cNvCxnSpPr/>
          <p:nvPr/>
        </p:nvCxnSpPr>
        <p:spPr>
          <a:xfrm>
            <a:off x="6360957" y="13402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>
            <a:off x="6462557" y="13402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6564157" y="1340236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/>
          <p:nvPr/>
        </p:nvCxnSpPr>
        <p:spPr>
          <a:xfrm>
            <a:off x="6665757" y="13402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>
            <a:off x="6767357" y="13402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/>
          <p:cNvCxnSpPr/>
          <p:nvPr/>
        </p:nvCxnSpPr>
        <p:spPr>
          <a:xfrm>
            <a:off x="6868957" y="13402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/>
        </p:nvCxnSpPr>
        <p:spPr>
          <a:xfrm>
            <a:off x="6970557" y="13402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>
            <a:off x="7072157" y="1340236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1" name="TextBox 160"/>
          <p:cNvSpPr txBox="1"/>
          <p:nvPr/>
        </p:nvSpPr>
        <p:spPr>
          <a:xfrm>
            <a:off x="406159" y="690574"/>
            <a:ext cx="590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/>
              <a:t>T2K</a:t>
            </a:r>
          </a:p>
        </p:txBody>
      </p:sp>
      <p:sp>
        <p:nvSpPr>
          <p:cNvPr id="162" name="TextBox 161"/>
          <p:cNvSpPr txBox="1"/>
          <p:nvPr/>
        </p:nvSpPr>
        <p:spPr>
          <a:xfrm>
            <a:off x="406159" y="2440442"/>
            <a:ext cx="746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/>
              <a:t>PS T9</a:t>
            </a:r>
          </a:p>
        </p:txBody>
      </p:sp>
      <p:sp>
        <p:nvSpPr>
          <p:cNvPr id="163" name="TextBox 162"/>
          <p:cNvSpPr txBox="1"/>
          <p:nvPr/>
        </p:nvSpPr>
        <p:spPr>
          <a:xfrm>
            <a:off x="406159" y="4180946"/>
            <a:ext cx="569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/>
              <a:t>SPS</a:t>
            </a:r>
          </a:p>
        </p:txBody>
      </p:sp>
      <p:sp>
        <p:nvSpPr>
          <p:cNvPr id="165" name="TextBox 164"/>
          <p:cNvSpPr txBox="1"/>
          <p:nvPr/>
        </p:nvSpPr>
        <p:spPr>
          <a:xfrm>
            <a:off x="0" y="0"/>
            <a:ext cx="2286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>
                <a:solidFill>
                  <a:srgbClr val="FF0000"/>
                </a:solidFill>
              </a:rPr>
              <a:t>Beam time structures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3D78-F227-4604-9C84-0C96286D1D4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806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485926" y="1750236"/>
            <a:ext cx="544331" cy="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2030257" y="13402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2001214" y="1750236"/>
            <a:ext cx="3516593" cy="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608507" y="1751454"/>
            <a:ext cx="1936698" cy="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986095" y="690866"/>
            <a:ext cx="15119" cy="1415430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337103" y="690866"/>
            <a:ext cx="0" cy="1415430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001214" y="875240"/>
            <a:ext cx="4335889" cy="0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826598" y="505908"/>
            <a:ext cx="5101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/>
              <a:t>2.6 s</a:t>
            </a:r>
          </a:p>
        </p:txBody>
      </p:sp>
      <p:cxnSp>
        <p:nvCxnSpPr>
          <p:cNvPr id="107" name="Straight Connector 106"/>
          <p:cNvCxnSpPr/>
          <p:nvPr/>
        </p:nvCxnSpPr>
        <p:spPr>
          <a:xfrm flipV="1">
            <a:off x="5517807" y="1616370"/>
            <a:ext cx="170201" cy="26372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V="1">
            <a:off x="5410400" y="1603670"/>
            <a:ext cx="188708" cy="27642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>
            <a:off x="2131857" y="13402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>
            <a:off x="2233457" y="1340236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>
            <a:off x="2335057" y="13402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>
            <a:off x="2436657" y="13402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2538257" y="13402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2639857" y="13402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>
            <a:off x="2741457" y="1340236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Arrow Connector 139"/>
          <p:cNvCxnSpPr/>
          <p:nvPr/>
        </p:nvCxnSpPr>
        <p:spPr>
          <a:xfrm>
            <a:off x="1993737" y="2008841"/>
            <a:ext cx="747720" cy="0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1" name="TextBox 140"/>
          <p:cNvSpPr txBox="1"/>
          <p:nvPr/>
        </p:nvSpPr>
        <p:spPr>
          <a:xfrm>
            <a:off x="2092533" y="1740974"/>
            <a:ext cx="5662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/>
              <a:t>~5 </a:t>
            </a:r>
            <a:r>
              <a:rPr lang="en-GB" sz="1200" i="1">
                <a:latin typeface="Symbol" charset="2"/>
                <a:cs typeface="Symbol" charset="2"/>
              </a:rPr>
              <a:t>m</a:t>
            </a:r>
            <a:r>
              <a:rPr lang="en-GB" sz="1200" i="1"/>
              <a:t>s</a:t>
            </a:r>
          </a:p>
        </p:txBody>
      </p:sp>
      <p:cxnSp>
        <p:nvCxnSpPr>
          <p:cNvPr id="143" name="Straight Connector 142"/>
          <p:cNvCxnSpPr/>
          <p:nvPr/>
        </p:nvCxnSpPr>
        <p:spPr>
          <a:xfrm flipH="1">
            <a:off x="2772726" y="1223251"/>
            <a:ext cx="2474" cy="883045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/>
          <p:cNvCxnSpPr/>
          <p:nvPr/>
        </p:nvCxnSpPr>
        <p:spPr>
          <a:xfrm>
            <a:off x="6360957" y="13402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>
            <a:off x="6462557" y="13402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6564157" y="1340236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/>
          <p:nvPr/>
        </p:nvCxnSpPr>
        <p:spPr>
          <a:xfrm>
            <a:off x="6665757" y="13402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>
            <a:off x="6767357" y="13402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/>
          <p:cNvCxnSpPr/>
          <p:nvPr/>
        </p:nvCxnSpPr>
        <p:spPr>
          <a:xfrm>
            <a:off x="6868957" y="13402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/>
        </p:nvCxnSpPr>
        <p:spPr>
          <a:xfrm>
            <a:off x="6970557" y="13402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>
            <a:off x="7072157" y="1340236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5" name="TextBox 164"/>
          <p:cNvSpPr txBox="1"/>
          <p:nvPr/>
        </p:nvSpPr>
        <p:spPr>
          <a:xfrm>
            <a:off x="0" y="0"/>
            <a:ext cx="2752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>
                <a:solidFill>
                  <a:srgbClr val="FF0000"/>
                </a:solidFill>
              </a:rPr>
              <a:t>T2K Beam bunch structure</a:t>
            </a:r>
          </a:p>
        </p:txBody>
      </p:sp>
      <p:cxnSp>
        <p:nvCxnSpPr>
          <p:cNvPr id="78" name="Straight Connector 77"/>
          <p:cNvCxnSpPr/>
          <p:nvPr/>
        </p:nvCxnSpPr>
        <p:spPr>
          <a:xfrm flipV="1">
            <a:off x="1485926" y="3071036"/>
            <a:ext cx="500169" cy="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1984352" y="2659818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2231714" y="2661036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2233457" y="3071036"/>
            <a:ext cx="508000" cy="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1986095" y="2661036"/>
            <a:ext cx="245619" cy="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 flipV="1">
            <a:off x="2271622" y="3072254"/>
            <a:ext cx="500169" cy="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2770048" y="2661036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3017410" y="2662254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3019153" y="3072254"/>
            <a:ext cx="508000" cy="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>
            <a:off x="2771791" y="2662254"/>
            <a:ext cx="245619" cy="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 flipV="1">
            <a:off x="3017410" y="3069818"/>
            <a:ext cx="500169" cy="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>
            <a:off x="3515836" y="2658600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>
            <a:off x="3763198" y="2659818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>
            <a:off x="3764941" y="3069818"/>
            <a:ext cx="508000" cy="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3517579" y="2659818"/>
            <a:ext cx="245619" cy="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 flipV="1">
            <a:off x="3770880" y="3067454"/>
            <a:ext cx="500169" cy="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4275656" y="2662586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>
            <a:off x="4526193" y="2663804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>
            <a:off x="4531111" y="3073804"/>
            <a:ext cx="508000" cy="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4280574" y="2663804"/>
            <a:ext cx="245619" cy="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 flipV="1">
            <a:off x="4531111" y="3075833"/>
            <a:ext cx="500169" cy="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>
            <a:off x="5029537" y="266461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5276899" y="2665833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>
            <a:off x="5278642" y="3075833"/>
            <a:ext cx="508000" cy="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>
            <a:off x="5031280" y="2665833"/>
            <a:ext cx="245619" cy="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 flipV="1">
            <a:off x="5278993" y="3077051"/>
            <a:ext cx="500169" cy="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5777419" y="2665833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>
            <a:off x="6024781" y="2667051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/>
          <p:cNvCxnSpPr/>
          <p:nvPr/>
        </p:nvCxnSpPr>
        <p:spPr>
          <a:xfrm>
            <a:off x="6026524" y="3077051"/>
            <a:ext cx="508000" cy="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/>
          <p:nvPr/>
        </p:nvCxnSpPr>
        <p:spPr>
          <a:xfrm>
            <a:off x="5779162" y="2667051"/>
            <a:ext cx="245619" cy="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 flipV="1">
            <a:off x="738206" y="3071036"/>
            <a:ext cx="500169" cy="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/>
          <p:nvPr/>
        </p:nvCxnSpPr>
        <p:spPr>
          <a:xfrm>
            <a:off x="1236632" y="2659818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/>
          <p:cNvCxnSpPr/>
          <p:nvPr/>
        </p:nvCxnSpPr>
        <p:spPr>
          <a:xfrm>
            <a:off x="1483994" y="2661036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/>
          <p:cNvCxnSpPr/>
          <p:nvPr/>
        </p:nvCxnSpPr>
        <p:spPr>
          <a:xfrm>
            <a:off x="1485737" y="3071036"/>
            <a:ext cx="508000" cy="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/>
          <p:cNvCxnSpPr/>
          <p:nvPr/>
        </p:nvCxnSpPr>
        <p:spPr>
          <a:xfrm>
            <a:off x="1238375" y="2661036"/>
            <a:ext cx="245619" cy="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 flipV="1">
            <a:off x="6024059" y="3075269"/>
            <a:ext cx="500169" cy="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>
          <a:xfrm>
            <a:off x="6526718" y="2659818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/>
          <p:cNvCxnSpPr/>
          <p:nvPr/>
        </p:nvCxnSpPr>
        <p:spPr>
          <a:xfrm>
            <a:off x="6774080" y="2661036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/>
          <p:nvPr/>
        </p:nvCxnSpPr>
        <p:spPr>
          <a:xfrm>
            <a:off x="6775823" y="3071036"/>
            <a:ext cx="508000" cy="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169"/>
          <p:cNvCxnSpPr/>
          <p:nvPr/>
        </p:nvCxnSpPr>
        <p:spPr>
          <a:xfrm>
            <a:off x="6528461" y="2661036"/>
            <a:ext cx="245619" cy="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Connector 170"/>
          <p:cNvCxnSpPr/>
          <p:nvPr/>
        </p:nvCxnSpPr>
        <p:spPr>
          <a:xfrm flipH="1">
            <a:off x="1226188" y="1778830"/>
            <a:ext cx="764582" cy="850193"/>
          </a:xfrm>
          <a:prstGeom prst="line">
            <a:avLst/>
          </a:prstGeom>
          <a:ln w="38100" cmpd="sng">
            <a:solidFill>
              <a:srgbClr val="66006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71"/>
          <p:cNvCxnSpPr/>
          <p:nvPr/>
        </p:nvCxnSpPr>
        <p:spPr>
          <a:xfrm>
            <a:off x="2793548" y="1762936"/>
            <a:ext cx="3956875" cy="878787"/>
          </a:xfrm>
          <a:prstGeom prst="line">
            <a:avLst/>
          </a:prstGeom>
          <a:ln w="38100" cmpd="sng">
            <a:solidFill>
              <a:srgbClr val="66006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>
            <a:off x="1984352" y="2290481"/>
            <a:ext cx="1" cy="259472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/>
          <p:cNvCxnSpPr/>
          <p:nvPr/>
        </p:nvCxnSpPr>
        <p:spPr>
          <a:xfrm>
            <a:off x="2241564" y="2290481"/>
            <a:ext cx="1" cy="259472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Arrow Connector 174"/>
          <p:cNvCxnSpPr/>
          <p:nvPr/>
        </p:nvCxnSpPr>
        <p:spPr>
          <a:xfrm>
            <a:off x="1685849" y="2428189"/>
            <a:ext cx="271844" cy="0"/>
          </a:xfrm>
          <a:prstGeom prst="straightConnector1">
            <a:avLst/>
          </a:prstGeom>
          <a:ln>
            <a:solidFill>
              <a:srgbClr val="000000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Arrow Connector 175"/>
          <p:cNvCxnSpPr/>
          <p:nvPr/>
        </p:nvCxnSpPr>
        <p:spPr>
          <a:xfrm>
            <a:off x="2251907" y="2421963"/>
            <a:ext cx="280609" cy="6226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494805" y="2254581"/>
            <a:ext cx="5504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/>
              <a:t>80 ns</a:t>
            </a:r>
          </a:p>
        </p:txBody>
      </p:sp>
      <p:cxnSp>
        <p:nvCxnSpPr>
          <p:cNvPr id="177" name="Straight Connector 176"/>
          <p:cNvCxnSpPr/>
          <p:nvPr/>
        </p:nvCxnSpPr>
        <p:spPr>
          <a:xfrm>
            <a:off x="3770880" y="2296707"/>
            <a:ext cx="1" cy="259472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Connector 177"/>
          <p:cNvCxnSpPr/>
          <p:nvPr/>
        </p:nvCxnSpPr>
        <p:spPr>
          <a:xfrm>
            <a:off x="4284117" y="2296707"/>
            <a:ext cx="1" cy="259472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Arrow Connector 178"/>
          <p:cNvCxnSpPr/>
          <p:nvPr/>
        </p:nvCxnSpPr>
        <p:spPr>
          <a:xfrm>
            <a:off x="3472377" y="2434415"/>
            <a:ext cx="271844" cy="0"/>
          </a:xfrm>
          <a:prstGeom prst="straightConnector1">
            <a:avLst/>
          </a:prstGeom>
          <a:ln>
            <a:solidFill>
              <a:srgbClr val="000000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Arrow Connector 179"/>
          <p:cNvCxnSpPr/>
          <p:nvPr/>
        </p:nvCxnSpPr>
        <p:spPr>
          <a:xfrm>
            <a:off x="4294460" y="2428189"/>
            <a:ext cx="280609" cy="6226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1" name="TextBox 180"/>
          <p:cNvSpPr txBox="1"/>
          <p:nvPr/>
        </p:nvSpPr>
        <p:spPr>
          <a:xfrm>
            <a:off x="1978856" y="3405271"/>
            <a:ext cx="4529931" cy="1754326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Event rates </a:t>
            </a:r>
            <a:r>
              <a:rPr lang="en-GB" b="1" u="sng">
                <a:solidFill>
                  <a:srgbClr val="FF0000"/>
                </a:solidFill>
              </a:rPr>
              <a:t>per spill </a:t>
            </a:r>
            <a:r>
              <a:rPr lang="en-GB">
                <a:solidFill>
                  <a:srgbClr val="FF0000"/>
                </a:solidFill>
              </a:rPr>
              <a:t>@ Baby MIND  </a:t>
            </a:r>
            <a:br>
              <a:rPr lang="en-GB">
                <a:solidFill>
                  <a:srgbClr val="FF0000"/>
                </a:solidFill>
              </a:rPr>
            </a:br>
            <a:r>
              <a:rPr lang="en-GB">
                <a:solidFill>
                  <a:srgbClr val="FF0000"/>
                </a:solidFill>
              </a:rPr>
              <a:t>(~ 7 m</a:t>
            </a:r>
            <a:r>
              <a:rPr lang="en-GB" baseline="30000">
                <a:solidFill>
                  <a:srgbClr val="FF0000"/>
                </a:solidFill>
              </a:rPr>
              <a:t>2</a:t>
            </a:r>
            <a:r>
              <a:rPr lang="en-GB">
                <a:solidFill>
                  <a:srgbClr val="FF0000"/>
                </a:solidFill>
              </a:rPr>
              <a:t>, 61 t Fe) for 750 kW:</a:t>
            </a:r>
          </a:p>
          <a:p>
            <a:pPr marL="285750" indent="-285750">
              <a:buFont typeface="Arial"/>
              <a:buChar char="•"/>
            </a:pPr>
            <a:r>
              <a:rPr lang="en-GB">
                <a:solidFill>
                  <a:srgbClr val="0000FF"/>
                </a:solidFill>
              </a:rPr>
              <a:t>WAGASCI events: &lt; 0.01</a:t>
            </a:r>
            <a:endParaRPr lang="en-GB">
              <a:solidFill>
                <a:srgbClr val="0000FF"/>
              </a:solidFill>
              <a:latin typeface="Symbol" charset="2"/>
              <a:cs typeface="Symbol" charset="2"/>
            </a:endParaRPr>
          </a:p>
          <a:p>
            <a:pPr marL="285750" indent="-285750">
              <a:buFont typeface="Arial"/>
              <a:buChar char="•"/>
            </a:pPr>
            <a:r>
              <a:rPr lang="en-GB">
                <a:latin typeface="Symbol" charset="2"/>
                <a:cs typeface="Symbol" charset="2"/>
              </a:rPr>
              <a:t>n</a:t>
            </a:r>
            <a:r>
              <a:rPr lang="en-GB"/>
              <a:t> interactions in Baby MIND: &lt; 3 </a:t>
            </a:r>
          </a:p>
          <a:p>
            <a:pPr marL="285750" indent="-285750">
              <a:buFont typeface="Arial"/>
              <a:buChar char="•"/>
            </a:pPr>
            <a:r>
              <a:rPr lang="en-GB">
                <a:solidFill>
                  <a:srgbClr val="0000FF"/>
                </a:solidFill>
              </a:rPr>
              <a:t>beam induced events (non-WAGASCI): &lt; 4</a:t>
            </a:r>
          </a:p>
          <a:p>
            <a:r>
              <a:rPr lang="en-GB" i="1">
                <a:solidFill>
                  <a:srgbClr val="FF0000"/>
                </a:solidFill>
              </a:rPr>
              <a:t>on average </a:t>
            </a:r>
            <a:r>
              <a:rPr lang="en-GB" b="1" i="1" u="sng">
                <a:solidFill>
                  <a:srgbClr val="FF0000"/>
                </a:solidFill>
              </a:rPr>
              <a:t>1 muon track per bunch</a:t>
            </a:r>
          </a:p>
        </p:txBody>
      </p:sp>
      <p:sp>
        <p:nvSpPr>
          <p:cNvPr id="183" name="TextBox 182"/>
          <p:cNvSpPr txBox="1"/>
          <p:nvPr/>
        </p:nvSpPr>
        <p:spPr>
          <a:xfrm>
            <a:off x="4532169" y="2254581"/>
            <a:ext cx="6283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/>
              <a:t>580 ns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1063095" y="1363077"/>
            <a:ext cx="8417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/>
              <a:t>T2K beam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4846367" y="5916270"/>
            <a:ext cx="3678092" cy="830997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en-GB" sz="1200">
                <a:solidFill>
                  <a:srgbClr val="FF0000"/>
                </a:solidFill>
              </a:rPr>
              <a:t>e.g. event rates @ INGRID (~ 22 m</a:t>
            </a:r>
            <a:r>
              <a:rPr lang="en-GB" sz="1200" baseline="30000">
                <a:solidFill>
                  <a:srgbClr val="FF0000"/>
                </a:solidFill>
              </a:rPr>
              <a:t>2</a:t>
            </a:r>
            <a:r>
              <a:rPr lang="en-GB" sz="1200">
                <a:solidFill>
                  <a:srgbClr val="FF0000"/>
                </a:solidFill>
              </a:rPr>
              <a:t>, 99.4 t Fe):</a:t>
            </a:r>
          </a:p>
          <a:p>
            <a:pPr marL="285750" indent="-285750">
              <a:buFont typeface="Arial"/>
              <a:buChar char="•"/>
            </a:pPr>
            <a:r>
              <a:rPr lang="en-GB" sz="1200">
                <a:latin typeface="Symbol" charset="2"/>
                <a:cs typeface="Symbol" charset="2"/>
              </a:rPr>
              <a:t>n</a:t>
            </a:r>
            <a:r>
              <a:rPr lang="en-GB" sz="1200"/>
              <a:t> events: 1.5 / 10</a:t>
            </a:r>
            <a:r>
              <a:rPr lang="en-GB" sz="1200" baseline="30000"/>
              <a:t>14</a:t>
            </a:r>
            <a:r>
              <a:rPr lang="en-GB" sz="1200"/>
              <a:t> POT</a:t>
            </a:r>
          </a:p>
          <a:p>
            <a:pPr marL="285750" indent="-285750">
              <a:buFont typeface="Arial"/>
              <a:buChar char="•"/>
            </a:pPr>
            <a:r>
              <a:rPr lang="en-GB" sz="1200"/>
              <a:t>beam induced events cavern walls: 4 / 10</a:t>
            </a:r>
            <a:r>
              <a:rPr lang="en-GB" sz="1200" baseline="30000"/>
              <a:t>14</a:t>
            </a:r>
            <a:r>
              <a:rPr lang="en-GB" sz="1200"/>
              <a:t> POT</a:t>
            </a:r>
          </a:p>
          <a:p>
            <a:r>
              <a:rPr lang="en-GB" sz="1200" i="1">
                <a:solidFill>
                  <a:srgbClr val="FF0000"/>
                </a:solidFill>
              </a:rPr>
              <a:t>for runs I and II: max. 145 kW (3 × 10</a:t>
            </a:r>
            <a:r>
              <a:rPr lang="en-GB" sz="1200" i="1" baseline="30000">
                <a:solidFill>
                  <a:srgbClr val="FF0000"/>
                </a:solidFill>
              </a:rPr>
              <a:t>14</a:t>
            </a:r>
            <a:r>
              <a:rPr lang="en-GB" sz="1200" i="1">
                <a:solidFill>
                  <a:srgbClr val="FF0000"/>
                </a:solidFill>
              </a:rPr>
              <a:t> POT --&gt; 750 kW)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4846367" y="5500255"/>
            <a:ext cx="31303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i="1"/>
              <a:t>NIM A 694 (2012) 211-223: </a:t>
            </a:r>
          </a:p>
          <a:p>
            <a:r>
              <a:rPr lang="en-GB" sz="1000" i="1" dirty="0" err="1"/>
              <a:t>PhysRev</a:t>
            </a:r>
            <a:r>
              <a:rPr lang="en-GB" sz="1000" i="1" dirty="0"/>
              <a:t> D90, 052010 (2014) ( a little more... x1.36 TBC 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3D78-F227-4604-9C84-0C96286D1D4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16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485926" y="2093136"/>
            <a:ext cx="544331" cy="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2030257" y="16831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2001214" y="2093136"/>
            <a:ext cx="3516593" cy="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608507" y="2094354"/>
            <a:ext cx="1936698" cy="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986095" y="1346042"/>
            <a:ext cx="1" cy="1663858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6337103" y="1346042"/>
            <a:ext cx="200" cy="1639490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1986095" y="1574800"/>
            <a:ext cx="4335889" cy="0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874505" y="1297801"/>
            <a:ext cx="5101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/>
              <a:t>2.6 s</a:t>
            </a:r>
          </a:p>
        </p:txBody>
      </p:sp>
      <p:cxnSp>
        <p:nvCxnSpPr>
          <p:cNvPr id="107" name="Straight Connector 106"/>
          <p:cNvCxnSpPr/>
          <p:nvPr/>
        </p:nvCxnSpPr>
        <p:spPr>
          <a:xfrm flipV="1">
            <a:off x="5517807" y="1959270"/>
            <a:ext cx="170201" cy="26372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V="1">
            <a:off x="5410400" y="1946570"/>
            <a:ext cx="188708" cy="27642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>
            <a:off x="2131857" y="16831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>
            <a:off x="2233457" y="1683136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>
            <a:off x="2335057" y="16831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>
            <a:off x="2436657" y="16831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2538257" y="16831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2639857" y="16831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>
            <a:off x="2741457" y="1683136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Arrow Connector 139"/>
          <p:cNvCxnSpPr/>
          <p:nvPr/>
        </p:nvCxnSpPr>
        <p:spPr>
          <a:xfrm>
            <a:off x="1993737" y="2351741"/>
            <a:ext cx="747720" cy="0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1" name="TextBox 140"/>
          <p:cNvSpPr txBox="1"/>
          <p:nvPr/>
        </p:nvSpPr>
        <p:spPr>
          <a:xfrm>
            <a:off x="2092533" y="2083874"/>
            <a:ext cx="5662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/>
              <a:t>~5 </a:t>
            </a:r>
            <a:r>
              <a:rPr lang="en-GB" sz="1200" i="1">
                <a:latin typeface="Symbol" charset="2"/>
                <a:cs typeface="Symbol" charset="2"/>
              </a:rPr>
              <a:t>m</a:t>
            </a:r>
            <a:r>
              <a:rPr lang="en-GB" sz="1200" i="1"/>
              <a:t>s</a:t>
            </a:r>
          </a:p>
        </p:txBody>
      </p:sp>
      <p:cxnSp>
        <p:nvCxnSpPr>
          <p:cNvPr id="143" name="Straight Connector 142"/>
          <p:cNvCxnSpPr/>
          <p:nvPr/>
        </p:nvCxnSpPr>
        <p:spPr>
          <a:xfrm>
            <a:off x="2775200" y="1683135"/>
            <a:ext cx="0" cy="1326765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/>
          <p:cNvCxnSpPr/>
          <p:nvPr/>
        </p:nvCxnSpPr>
        <p:spPr>
          <a:xfrm>
            <a:off x="6360957" y="16831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>
            <a:off x="6462557" y="16831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6564157" y="1683136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/>
          <p:nvPr/>
        </p:nvCxnSpPr>
        <p:spPr>
          <a:xfrm>
            <a:off x="6665757" y="16831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>
            <a:off x="6767357" y="16831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/>
          <p:cNvCxnSpPr/>
          <p:nvPr/>
        </p:nvCxnSpPr>
        <p:spPr>
          <a:xfrm>
            <a:off x="6868957" y="16831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/>
        </p:nvCxnSpPr>
        <p:spPr>
          <a:xfrm>
            <a:off x="6970557" y="16831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>
            <a:off x="7072157" y="1683136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1" name="TextBox 160"/>
          <p:cNvSpPr txBox="1"/>
          <p:nvPr/>
        </p:nvSpPr>
        <p:spPr>
          <a:xfrm>
            <a:off x="857327" y="1688942"/>
            <a:ext cx="8417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/>
              <a:t>T2K beam</a:t>
            </a:r>
          </a:p>
        </p:txBody>
      </p:sp>
      <p:cxnSp>
        <p:nvCxnSpPr>
          <p:cNvPr id="76" name="Straight Connector 75"/>
          <p:cNvCxnSpPr/>
          <p:nvPr/>
        </p:nvCxnSpPr>
        <p:spPr>
          <a:xfrm>
            <a:off x="3479353" y="1683135"/>
            <a:ext cx="0" cy="1327797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037594" y="2582331"/>
            <a:ext cx="5740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>
                <a:solidFill>
                  <a:srgbClr val="3366FF"/>
                </a:solidFill>
              </a:rPr>
              <a:t>beam</a:t>
            </a:r>
          </a:p>
        </p:txBody>
      </p:sp>
      <p:cxnSp>
        <p:nvCxnSpPr>
          <p:cNvPr id="82" name="Straight Connector 81"/>
          <p:cNvCxnSpPr/>
          <p:nvPr/>
        </p:nvCxnSpPr>
        <p:spPr>
          <a:xfrm>
            <a:off x="4655789" y="1688942"/>
            <a:ext cx="0" cy="1309290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3443321" y="2582331"/>
            <a:ext cx="13338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>
                <a:solidFill>
                  <a:srgbClr val="3366FF"/>
                </a:solidFill>
              </a:rPr>
              <a:t>MPPC calibration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4994355" y="2582331"/>
            <a:ext cx="7044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>
                <a:solidFill>
                  <a:srgbClr val="3366FF"/>
                </a:solidFill>
              </a:rPr>
              <a:t>cosmics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84200" y="3492500"/>
            <a:ext cx="2469357" cy="1384995"/>
          </a:xfrm>
          <a:prstGeom prst="rect">
            <a:avLst/>
          </a:prstGeom>
          <a:noFill/>
          <a:ln w="38100" cmpd="sng"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>
                <a:solidFill>
                  <a:srgbClr val="FF0000"/>
                </a:solidFill>
                <a:latin typeface="Symbol" charset="2"/>
                <a:cs typeface="Symbol" charset="2"/>
              </a:rPr>
              <a:t>n</a:t>
            </a:r>
            <a:r>
              <a:rPr lang="en-GB" sz="1200">
                <a:solidFill>
                  <a:srgbClr val="FF0000"/>
                </a:solidFill>
              </a:rPr>
              <a:t> interactions in:</a:t>
            </a:r>
          </a:p>
          <a:p>
            <a:pPr marL="285750" indent="-285750">
              <a:buFont typeface="Arial"/>
              <a:buChar char="•"/>
            </a:pPr>
            <a:r>
              <a:rPr lang="en-GB" sz="1200"/>
              <a:t>Baby MIND</a:t>
            </a:r>
          </a:p>
          <a:p>
            <a:r>
              <a:rPr lang="en-GB" sz="1200">
                <a:solidFill>
                  <a:srgbClr val="FF0000"/>
                </a:solidFill>
              </a:rPr>
              <a:t>... &amp; beam induced muons from </a:t>
            </a:r>
            <a:r>
              <a:rPr lang="en-GB" sz="1200">
                <a:solidFill>
                  <a:srgbClr val="FF0000"/>
                </a:solidFill>
                <a:latin typeface="Symbol" charset="2"/>
                <a:cs typeface="Symbol" charset="2"/>
              </a:rPr>
              <a:t>n</a:t>
            </a:r>
            <a:r>
              <a:rPr lang="en-GB" sz="1200">
                <a:solidFill>
                  <a:srgbClr val="FF0000"/>
                </a:solidFill>
              </a:rPr>
              <a:t> interactions in:</a:t>
            </a:r>
          </a:p>
          <a:p>
            <a:pPr marL="285750" indent="-285750">
              <a:buFont typeface="Arial"/>
              <a:buChar char="•"/>
            </a:pPr>
            <a:r>
              <a:rPr lang="en-GB" sz="1200"/>
              <a:t>WAGASCI</a:t>
            </a:r>
          </a:p>
          <a:p>
            <a:pPr marL="285750" indent="-285750">
              <a:buFont typeface="Arial"/>
              <a:buChar char="•"/>
            </a:pPr>
            <a:r>
              <a:rPr lang="en-GB" sz="1200"/>
              <a:t>sMRD</a:t>
            </a:r>
          </a:p>
          <a:p>
            <a:pPr marL="285750" indent="-285750">
              <a:buFont typeface="Arial"/>
              <a:buChar char="•"/>
            </a:pPr>
            <a:r>
              <a:rPr lang="en-GB" sz="1200"/>
              <a:t>INGRID, cavern walls etc...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3261833" y="3492500"/>
            <a:ext cx="2148568" cy="1015663"/>
          </a:xfrm>
          <a:prstGeom prst="rect">
            <a:avLst/>
          </a:prstGeom>
          <a:noFill/>
          <a:ln w="38100" cmpd="sng"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>
                <a:solidFill>
                  <a:srgbClr val="FF0000"/>
                </a:solidFill>
              </a:rPr>
              <a:t>evaluate MPPC &amp; electronics periodically:</a:t>
            </a:r>
          </a:p>
          <a:p>
            <a:pPr marL="285750" indent="-285750">
              <a:buFont typeface="Arial"/>
              <a:buChar char="•"/>
            </a:pPr>
            <a:r>
              <a:rPr lang="en-GB" sz="1200"/>
              <a:t>all 4000 channels </a:t>
            </a:r>
          </a:p>
          <a:p>
            <a:pPr marL="285750" indent="-285750">
              <a:buFont typeface="Arial"/>
              <a:buChar char="•"/>
            </a:pPr>
            <a:r>
              <a:rPr lang="en-GB" sz="1200"/>
              <a:t>a few channels per spill</a:t>
            </a:r>
          </a:p>
          <a:p>
            <a:pPr marL="285750" indent="-285750">
              <a:buFont typeface="Arial"/>
              <a:buChar char="•"/>
            </a:pPr>
            <a:r>
              <a:rPr lang="en-GB" sz="1200"/>
              <a:t>every few hours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5596675" y="3492500"/>
            <a:ext cx="1948530" cy="1015663"/>
          </a:xfrm>
          <a:prstGeom prst="rect">
            <a:avLst/>
          </a:prstGeom>
          <a:noFill/>
          <a:ln w="38100" cmpd="sng"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>
                <a:solidFill>
                  <a:srgbClr val="FF0000"/>
                </a:solidFill>
              </a:rPr>
              <a:t>cosmics:</a:t>
            </a:r>
          </a:p>
          <a:p>
            <a:pPr marL="285750" indent="-285750">
              <a:buFont typeface="Arial"/>
              <a:buChar char="•"/>
            </a:pPr>
            <a:r>
              <a:rPr lang="en-GB" sz="1200"/>
              <a:t>mean light yield</a:t>
            </a:r>
          </a:p>
          <a:p>
            <a:pPr marL="285750" indent="-285750">
              <a:buFont typeface="Arial"/>
              <a:buChar char="•"/>
            </a:pPr>
            <a:r>
              <a:rPr lang="en-GB" sz="1200"/>
              <a:t>timing resolution</a:t>
            </a:r>
          </a:p>
          <a:p>
            <a:pPr marL="285750" indent="-285750">
              <a:buFont typeface="Arial"/>
              <a:buChar char="•"/>
            </a:pPr>
            <a:r>
              <a:rPr lang="en-GB" sz="1200"/>
              <a:t>hit efficiency as a function of track angle</a:t>
            </a:r>
          </a:p>
        </p:txBody>
      </p:sp>
      <p:cxnSp>
        <p:nvCxnSpPr>
          <p:cNvPr id="14" name="Straight Arrow Connector 13"/>
          <p:cNvCxnSpPr>
            <a:endCxn id="12" idx="0"/>
          </p:cNvCxnSpPr>
          <p:nvPr/>
        </p:nvCxnSpPr>
        <p:spPr>
          <a:xfrm flipH="1">
            <a:off x="1818879" y="3043996"/>
            <a:ext cx="376478" cy="448504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>
            <a:endCxn id="88" idx="0"/>
          </p:cNvCxnSpPr>
          <p:nvPr/>
        </p:nvCxnSpPr>
        <p:spPr>
          <a:xfrm>
            <a:off x="5517807" y="3043996"/>
            <a:ext cx="1053133" cy="448504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>
            <a:endCxn id="87" idx="0"/>
          </p:cNvCxnSpPr>
          <p:nvPr/>
        </p:nvCxnSpPr>
        <p:spPr>
          <a:xfrm>
            <a:off x="4129568" y="3043996"/>
            <a:ext cx="206549" cy="448504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TextBox 96"/>
          <p:cNvSpPr txBox="1"/>
          <p:nvPr/>
        </p:nvSpPr>
        <p:spPr>
          <a:xfrm>
            <a:off x="3808129" y="4473829"/>
            <a:ext cx="1602272" cy="276999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txBody>
          <a:bodyPr wrap="none" rtlCol="0">
            <a:spAutoFit/>
          </a:bodyPr>
          <a:lstStyle/>
          <a:p>
            <a:r>
              <a:rPr lang="en-GB" sz="1200">
                <a:solidFill>
                  <a:srgbClr val="FF0000"/>
                </a:solidFill>
              </a:rPr>
              <a:t>&lt; 100 kHz dark cnts/ch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6209630" y="4460615"/>
            <a:ext cx="1318654" cy="276999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en-GB" sz="1200">
                <a:solidFill>
                  <a:srgbClr val="FF0000"/>
                </a:solidFill>
              </a:rPr>
              <a:t>&lt; 100 Hz cosmics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0" y="0"/>
            <a:ext cx="4129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>
                <a:solidFill>
                  <a:srgbClr val="FF0000"/>
                </a:solidFill>
              </a:rPr>
              <a:t>Baby MIND data taking at WAGASCI T59</a:t>
            </a:r>
          </a:p>
        </p:txBody>
      </p:sp>
      <p:cxnSp>
        <p:nvCxnSpPr>
          <p:cNvPr id="103" name="Straight Arrow Connector 102"/>
          <p:cNvCxnSpPr>
            <a:stCxn id="106" idx="2"/>
          </p:cNvCxnSpPr>
          <p:nvPr/>
        </p:nvCxnSpPr>
        <p:spPr>
          <a:xfrm flipH="1">
            <a:off x="2538257" y="3043996"/>
            <a:ext cx="623137" cy="435804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163391" y="2400521"/>
            <a:ext cx="5465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i="1"/>
              <a:t>in spill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2819278" y="2400521"/>
            <a:ext cx="9180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/>
              <a:t>after spill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2808934" y="2582331"/>
            <a:ext cx="704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>
                <a:solidFill>
                  <a:srgbClr val="3366FF"/>
                </a:solidFill>
              </a:rPr>
              <a:t>delayed signal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214403" y="4836761"/>
            <a:ext cx="1830624" cy="461665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txBody>
          <a:bodyPr wrap="none" rtlCol="0">
            <a:spAutoFit/>
          </a:bodyPr>
          <a:lstStyle/>
          <a:p>
            <a:r>
              <a:rPr lang="en-GB" sz="1200">
                <a:solidFill>
                  <a:srgbClr val="FF0000"/>
                </a:solidFill>
              </a:rPr>
              <a:t>&lt; 10 muon tracks per spill</a:t>
            </a:r>
          </a:p>
          <a:p>
            <a:r>
              <a:rPr lang="en-GB" sz="1200">
                <a:solidFill>
                  <a:srgbClr val="FF0000"/>
                </a:solidFill>
              </a:rPr>
              <a:t>&lt; 100 hits per FEB per spill</a:t>
            </a:r>
          </a:p>
        </p:txBody>
      </p:sp>
      <p:cxnSp>
        <p:nvCxnSpPr>
          <p:cNvPr id="62" name="Straight Connector 61"/>
          <p:cNvCxnSpPr/>
          <p:nvPr/>
        </p:nvCxnSpPr>
        <p:spPr>
          <a:xfrm flipH="1">
            <a:off x="584200" y="3010932"/>
            <a:ext cx="1417014" cy="468868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H="1">
            <a:off x="3053557" y="2985532"/>
            <a:ext cx="425796" cy="494268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>
            <a:off x="3261834" y="3009900"/>
            <a:ext cx="217518" cy="495300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4664443" y="2997200"/>
            <a:ext cx="745957" cy="508000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4674513" y="2984500"/>
            <a:ext cx="940550" cy="508000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6337303" y="2971800"/>
            <a:ext cx="1207902" cy="508000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436676" y="5288342"/>
            <a:ext cx="17759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r-IN" sz="1200" dirty="0" smtClean="0"/>
              <a:t>…</a:t>
            </a:r>
            <a:r>
              <a:rPr lang="en-GB" sz="1200" dirty="0" smtClean="0"/>
              <a:t> but depending on DAC threshold level, will also get dark counts</a:t>
            </a:r>
            <a:endParaRPr lang="en-US" sz="1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3D78-F227-4604-9C84-0C96286D1D4E}" type="slidenum">
              <a:rPr lang="en-US" smtClean="0"/>
              <a:t>15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874505" y="5177650"/>
            <a:ext cx="4826193" cy="369332"/>
          </a:xfrm>
          <a:prstGeom prst="rect">
            <a:avLst/>
          </a:prstGeom>
          <a:noFill/>
          <a:ln>
            <a:solidFill>
              <a:srgbClr val="FFC000"/>
            </a:solidFill>
            <a:prstDash val="dashDot"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Need functionality to change ASIC configuration!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29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491" y="3048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i="1" dirty="0" err="1" smtClean="0">
                <a:solidFill>
                  <a:srgbClr val="0070C0"/>
                </a:solidFill>
              </a:rPr>
              <a:t>Optimising</a:t>
            </a:r>
            <a:r>
              <a:rPr lang="en-US" i="1" dirty="0" smtClean="0">
                <a:solidFill>
                  <a:srgbClr val="0070C0"/>
                </a:solidFill>
              </a:rPr>
              <a:t> the readout of analogue signals from CITIROC</a:t>
            </a:r>
            <a:endParaRPr lang="en-US" i="1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3D78-F227-4604-9C84-0C96286D1D4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41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TextBox 164"/>
          <p:cNvSpPr txBox="1"/>
          <p:nvPr/>
        </p:nvSpPr>
        <p:spPr>
          <a:xfrm>
            <a:off x="0" y="0"/>
            <a:ext cx="4989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>
                <a:solidFill>
                  <a:srgbClr val="FF0000"/>
                </a:solidFill>
              </a:rPr>
              <a:t>Readout with peak detector window set to 500 ns</a:t>
            </a:r>
          </a:p>
        </p:txBody>
      </p:sp>
      <p:grpSp>
        <p:nvGrpSpPr>
          <p:cNvPr id="236" name="Group 235"/>
          <p:cNvGrpSpPr/>
          <p:nvPr/>
        </p:nvGrpSpPr>
        <p:grpSpPr>
          <a:xfrm>
            <a:off x="290667" y="987157"/>
            <a:ext cx="7254538" cy="4347356"/>
            <a:chOff x="290667" y="987157"/>
            <a:chExt cx="7254538" cy="4347356"/>
          </a:xfrm>
        </p:grpSpPr>
        <p:cxnSp>
          <p:nvCxnSpPr>
            <p:cNvPr id="4" name="Straight Connector 3"/>
            <p:cNvCxnSpPr/>
            <p:nvPr/>
          </p:nvCxnSpPr>
          <p:spPr>
            <a:xfrm>
              <a:off x="1485926" y="1750236"/>
              <a:ext cx="544331" cy="0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/>
            <p:cNvCxnSpPr/>
            <p:nvPr/>
          </p:nvCxnSpPr>
          <p:spPr>
            <a:xfrm>
              <a:off x="2030257" y="1340235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V="1">
              <a:off x="2001214" y="1750236"/>
              <a:ext cx="3516593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5608507" y="1751454"/>
              <a:ext cx="1936698" cy="0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1993737" y="1223251"/>
              <a:ext cx="7477" cy="883045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337103" y="1223251"/>
              <a:ext cx="0" cy="883045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>
              <a:off x="2006503" y="1272991"/>
              <a:ext cx="4335889" cy="0"/>
            </a:xfrm>
            <a:prstGeom prst="straightConnector1">
              <a:avLst/>
            </a:prstGeom>
            <a:ln>
              <a:solidFill>
                <a:srgbClr val="000000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4001443" y="987157"/>
              <a:ext cx="5101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i="1"/>
                <a:t>2.6 s</a:t>
              </a:r>
            </a:p>
          </p:txBody>
        </p:sp>
        <p:cxnSp>
          <p:nvCxnSpPr>
            <p:cNvPr id="107" name="Straight Connector 106"/>
            <p:cNvCxnSpPr/>
            <p:nvPr/>
          </p:nvCxnSpPr>
          <p:spPr>
            <a:xfrm flipV="1">
              <a:off x="5517807" y="1616370"/>
              <a:ext cx="170201" cy="263720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flipV="1">
              <a:off x="5410400" y="1603670"/>
              <a:ext cx="188708" cy="276420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/>
          </p:nvCxnSpPr>
          <p:spPr>
            <a:xfrm>
              <a:off x="2131857" y="1340235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/>
            <p:nvPr/>
          </p:nvCxnSpPr>
          <p:spPr>
            <a:xfrm>
              <a:off x="2233457" y="1340236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/>
            <p:nvPr/>
          </p:nvCxnSpPr>
          <p:spPr>
            <a:xfrm>
              <a:off x="2335057" y="1340235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/>
            <p:cNvCxnSpPr/>
            <p:nvPr/>
          </p:nvCxnSpPr>
          <p:spPr>
            <a:xfrm>
              <a:off x="2436657" y="1340235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/>
            <p:nvPr/>
          </p:nvCxnSpPr>
          <p:spPr>
            <a:xfrm>
              <a:off x="2538257" y="1340235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/>
            <p:nvPr/>
          </p:nvCxnSpPr>
          <p:spPr>
            <a:xfrm>
              <a:off x="2639857" y="1340235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/>
            <p:cNvCxnSpPr/>
            <p:nvPr/>
          </p:nvCxnSpPr>
          <p:spPr>
            <a:xfrm>
              <a:off x="2741457" y="1340236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Arrow Connector 139"/>
            <p:cNvCxnSpPr/>
            <p:nvPr/>
          </p:nvCxnSpPr>
          <p:spPr>
            <a:xfrm>
              <a:off x="1993737" y="2008841"/>
              <a:ext cx="747720" cy="0"/>
            </a:xfrm>
            <a:prstGeom prst="straightConnector1">
              <a:avLst/>
            </a:prstGeom>
            <a:ln>
              <a:solidFill>
                <a:srgbClr val="000000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TextBox 140"/>
            <p:cNvSpPr txBox="1"/>
            <p:nvPr/>
          </p:nvSpPr>
          <p:spPr>
            <a:xfrm>
              <a:off x="2057400" y="1752600"/>
              <a:ext cx="56629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i="1"/>
                <a:t>~5 </a:t>
              </a:r>
              <a:r>
                <a:rPr lang="en-GB" sz="1200" i="1">
                  <a:latin typeface="Symbol" charset="2"/>
                  <a:cs typeface="Symbol" charset="2"/>
                </a:rPr>
                <a:t>m</a:t>
              </a:r>
              <a:r>
                <a:rPr lang="en-GB" sz="1200" i="1"/>
                <a:t>s</a:t>
              </a:r>
            </a:p>
          </p:txBody>
        </p:sp>
        <p:cxnSp>
          <p:nvCxnSpPr>
            <p:cNvPr id="143" name="Straight Connector 142"/>
            <p:cNvCxnSpPr/>
            <p:nvPr/>
          </p:nvCxnSpPr>
          <p:spPr>
            <a:xfrm>
              <a:off x="2772726" y="1340236"/>
              <a:ext cx="0" cy="766060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>
              <a:off x="6360957" y="1340235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/>
          </p:nvCxnSpPr>
          <p:spPr>
            <a:xfrm>
              <a:off x="6462557" y="1340235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/>
          </p:nvCxnSpPr>
          <p:spPr>
            <a:xfrm>
              <a:off x="6564157" y="1340236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/>
          </p:nvCxnSpPr>
          <p:spPr>
            <a:xfrm>
              <a:off x="6665757" y="1340235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/>
          </p:nvCxnSpPr>
          <p:spPr>
            <a:xfrm>
              <a:off x="6767357" y="1340235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6868957" y="1340235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6970557" y="1340235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7072157" y="1340236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8" name="Group 117"/>
            <p:cNvGrpSpPr/>
            <p:nvPr/>
          </p:nvGrpSpPr>
          <p:grpSpPr>
            <a:xfrm>
              <a:off x="1382779" y="2647785"/>
              <a:ext cx="5275780" cy="235115"/>
              <a:chOff x="738206" y="2658600"/>
              <a:chExt cx="6545617" cy="419669"/>
            </a:xfrm>
          </p:grpSpPr>
          <p:cxnSp>
            <p:nvCxnSpPr>
              <p:cNvPr id="78" name="Straight Connector 77"/>
              <p:cNvCxnSpPr/>
              <p:nvPr/>
            </p:nvCxnSpPr>
            <p:spPr>
              <a:xfrm flipV="1">
                <a:off x="1485926" y="3071036"/>
                <a:ext cx="500169" cy="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/>
            </p:nvCxnSpPr>
            <p:spPr>
              <a:xfrm>
                <a:off x="1984352" y="2659818"/>
                <a:ext cx="0" cy="41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>
                <a:off x="2231714" y="2661036"/>
                <a:ext cx="0" cy="41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/>
              <p:nvPr/>
            </p:nvCxnSpPr>
            <p:spPr>
              <a:xfrm>
                <a:off x="2233457" y="3071036"/>
                <a:ext cx="508000" cy="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>
                <a:off x="1986095" y="2661036"/>
                <a:ext cx="245619" cy="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/>
              <p:nvPr/>
            </p:nvCxnSpPr>
            <p:spPr>
              <a:xfrm flipV="1">
                <a:off x="2271622" y="3072254"/>
                <a:ext cx="500169" cy="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/>
              <p:cNvCxnSpPr/>
              <p:nvPr/>
            </p:nvCxnSpPr>
            <p:spPr>
              <a:xfrm>
                <a:off x="2770048" y="2661036"/>
                <a:ext cx="0" cy="41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/>
              <p:cNvCxnSpPr/>
              <p:nvPr/>
            </p:nvCxnSpPr>
            <p:spPr>
              <a:xfrm>
                <a:off x="3017410" y="2662254"/>
                <a:ext cx="0" cy="41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/>
              <p:cNvCxnSpPr/>
              <p:nvPr/>
            </p:nvCxnSpPr>
            <p:spPr>
              <a:xfrm>
                <a:off x="3019153" y="3072254"/>
                <a:ext cx="508000" cy="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/>
              <p:cNvCxnSpPr/>
              <p:nvPr/>
            </p:nvCxnSpPr>
            <p:spPr>
              <a:xfrm>
                <a:off x="2771791" y="2662254"/>
                <a:ext cx="245619" cy="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/>
              <p:cNvCxnSpPr/>
              <p:nvPr/>
            </p:nvCxnSpPr>
            <p:spPr>
              <a:xfrm flipV="1">
                <a:off x="3017410" y="3069818"/>
                <a:ext cx="500169" cy="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/>
              <p:cNvCxnSpPr/>
              <p:nvPr/>
            </p:nvCxnSpPr>
            <p:spPr>
              <a:xfrm>
                <a:off x="3515836" y="2658600"/>
                <a:ext cx="0" cy="41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/>
              <p:cNvCxnSpPr/>
              <p:nvPr/>
            </p:nvCxnSpPr>
            <p:spPr>
              <a:xfrm>
                <a:off x="3763198" y="2659818"/>
                <a:ext cx="0" cy="41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/>
              <p:cNvCxnSpPr/>
              <p:nvPr/>
            </p:nvCxnSpPr>
            <p:spPr>
              <a:xfrm>
                <a:off x="3764941" y="3069818"/>
                <a:ext cx="508000" cy="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/>
              <p:cNvCxnSpPr/>
              <p:nvPr/>
            </p:nvCxnSpPr>
            <p:spPr>
              <a:xfrm>
                <a:off x="3517579" y="2659818"/>
                <a:ext cx="245619" cy="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/>
              <p:cNvCxnSpPr/>
              <p:nvPr/>
            </p:nvCxnSpPr>
            <p:spPr>
              <a:xfrm flipV="1">
                <a:off x="3770880" y="3067454"/>
                <a:ext cx="500169" cy="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/>
              <p:cNvCxnSpPr/>
              <p:nvPr/>
            </p:nvCxnSpPr>
            <p:spPr>
              <a:xfrm>
                <a:off x="4275656" y="2662586"/>
                <a:ext cx="0" cy="41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/>
              <p:cNvCxnSpPr/>
              <p:nvPr/>
            </p:nvCxnSpPr>
            <p:spPr>
              <a:xfrm>
                <a:off x="4526193" y="2663804"/>
                <a:ext cx="0" cy="41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/>
              <p:cNvCxnSpPr/>
              <p:nvPr/>
            </p:nvCxnSpPr>
            <p:spPr>
              <a:xfrm>
                <a:off x="4531111" y="3073804"/>
                <a:ext cx="508000" cy="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/>
              <p:cNvCxnSpPr/>
              <p:nvPr/>
            </p:nvCxnSpPr>
            <p:spPr>
              <a:xfrm>
                <a:off x="4280574" y="2663804"/>
                <a:ext cx="245619" cy="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/>
              <p:cNvCxnSpPr/>
              <p:nvPr/>
            </p:nvCxnSpPr>
            <p:spPr>
              <a:xfrm flipV="1">
                <a:off x="4531111" y="3075833"/>
                <a:ext cx="500169" cy="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/>
              <p:cNvCxnSpPr/>
              <p:nvPr/>
            </p:nvCxnSpPr>
            <p:spPr>
              <a:xfrm>
                <a:off x="5029537" y="2664615"/>
                <a:ext cx="0" cy="41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/>
              <p:cNvCxnSpPr/>
              <p:nvPr/>
            </p:nvCxnSpPr>
            <p:spPr>
              <a:xfrm>
                <a:off x="5276899" y="2665833"/>
                <a:ext cx="0" cy="41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/>
              <p:cNvCxnSpPr/>
              <p:nvPr/>
            </p:nvCxnSpPr>
            <p:spPr>
              <a:xfrm>
                <a:off x="5278642" y="3075833"/>
                <a:ext cx="508000" cy="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/>
              <p:cNvCxnSpPr/>
              <p:nvPr/>
            </p:nvCxnSpPr>
            <p:spPr>
              <a:xfrm>
                <a:off x="5031280" y="2665833"/>
                <a:ext cx="245619" cy="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/>
              <p:cNvCxnSpPr/>
              <p:nvPr/>
            </p:nvCxnSpPr>
            <p:spPr>
              <a:xfrm flipV="1">
                <a:off x="5278993" y="3077051"/>
                <a:ext cx="500169" cy="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9"/>
              <p:cNvCxnSpPr/>
              <p:nvPr/>
            </p:nvCxnSpPr>
            <p:spPr>
              <a:xfrm>
                <a:off x="5777419" y="2665833"/>
                <a:ext cx="0" cy="41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Connector 130"/>
              <p:cNvCxnSpPr/>
              <p:nvPr/>
            </p:nvCxnSpPr>
            <p:spPr>
              <a:xfrm>
                <a:off x="6024781" y="2667051"/>
                <a:ext cx="0" cy="41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/>
              <p:cNvCxnSpPr/>
              <p:nvPr/>
            </p:nvCxnSpPr>
            <p:spPr>
              <a:xfrm>
                <a:off x="6026524" y="3077051"/>
                <a:ext cx="508000" cy="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Connector 141"/>
              <p:cNvCxnSpPr/>
              <p:nvPr/>
            </p:nvCxnSpPr>
            <p:spPr>
              <a:xfrm>
                <a:off x="5779162" y="2667051"/>
                <a:ext cx="245619" cy="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Straight Connector 143"/>
              <p:cNvCxnSpPr/>
              <p:nvPr/>
            </p:nvCxnSpPr>
            <p:spPr>
              <a:xfrm flipV="1">
                <a:off x="738206" y="3071036"/>
                <a:ext cx="500169" cy="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Straight Connector 152"/>
              <p:cNvCxnSpPr/>
              <p:nvPr/>
            </p:nvCxnSpPr>
            <p:spPr>
              <a:xfrm>
                <a:off x="1236632" y="2659818"/>
                <a:ext cx="0" cy="41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Straight Connector 155"/>
              <p:cNvCxnSpPr/>
              <p:nvPr/>
            </p:nvCxnSpPr>
            <p:spPr>
              <a:xfrm>
                <a:off x="1483994" y="2661036"/>
                <a:ext cx="0" cy="41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Straight Connector 156"/>
              <p:cNvCxnSpPr/>
              <p:nvPr/>
            </p:nvCxnSpPr>
            <p:spPr>
              <a:xfrm>
                <a:off x="1485737" y="3071036"/>
                <a:ext cx="508000" cy="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Straight Connector 157"/>
              <p:cNvCxnSpPr/>
              <p:nvPr/>
            </p:nvCxnSpPr>
            <p:spPr>
              <a:xfrm>
                <a:off x="1238375" y="2661036"/>
                <a:ext cx="245619" cy="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Straight Connector 165"/>
              <p:cNvCxnSpPr/>
              <p:nvPr/>
            </p:nvCxnSpPr>
            <p:spPr>
              <a:xfrm flipV="1">
                <a:off x="6024059" y="3075269"/>
                <a:ext cx="500169" cy="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Straight Connector 166"/>
              <p:cNvCxnSpPr/>
              <p:nvPr/>
            </p:nvCxnSpPr>
            <p:spPr>
              <a:xfrm>
                <a:off x="6526718" y="2659818"/>
                <a:ext cx="0" cy="41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Straight Connector 167"/>
              <p:cNvCxnSpPr/>
              <p:nvPr/>
            </p:nvCxnSpPr>
            <p:spPr>
              <a:xfrm>
                <a:off x="6774080" y="2661036"/>
                <a:ext cx="0" cy="41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Straight Connector 168"/>
              <p:cNvCxnSpPr/>
              <p:nvPr/>
            </p:nvCxnSpPr>
            <p:spPr>
              <a:xfrm>
                <a:off x="6775823" y="3071036"/>
                <a:ext cx="508000" cy="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Straight Connector 169"/>
              <p:cNvCxnSpPr/>
              <p:nvPr/>
            </p:nvCxnSpPr>
            <p:spPr>
              <a:xfrm>
                <a:off x="6528461" y="2661036"/>
                <a:ext cx="245619" cy="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71" name="Straight Connector 170"/>
            <p:cNvCxnSpPr/>
            <p:nvPr/>
          </p:nvCxnSpPr>
          <p:spPr>
            <a:xfrm flipH="1">
              <a:off x="1785916" y="1778830"/>
              <a:ext cx="204854" cy="878624"/>
            </a:xfrm>
            <a:prstGeom prst="line">
              <a:avLst/>
            </a:prstGeom>
            <a:ln w="38100" cmpd="sng">
              <a:solidFill>
                <a:srgbClr val="66006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/>
          </p:nvCxnSpPr>
          <p:spPr>
            <a:xfrm>
              <a:off x="2793548" y="1762936"/>
              <a:ext cx="3455562" cy="878787"/>
            </a:xfrm>
            <a:prstGeom prst="line">
              <a:avLst/>
            </a:prstGeom>
            <a:ln w="38100" cmpd="sng">
              <a:solidFill>
                <a:srgbClr val="66006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>
              <a:off x="2378052" y="2290481"/>
              <a:ext cx="1" cy="259472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>
            <a:xfrm>
              <a:off x="2597164" y="2290481"/>
              <a:ext cx="1" cy="259472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Arrow Connector 174"/>
            <p:cNvCxnSpPr/>
            <p:nvPr/>
          </p:nvCxnSpPr>
          <p:spPr>
            <a:xfrm>
              <a:off x="2079549" y="2428189"/>
              <a:ext cx="271844" cy="0"/>
            </a:xfrm>
            <a:prstGeom prst="straightConnector1">
              <a:avLst/>
            </a:prstGeom>
            <a:ln>
              <a:solidFill>
                <a:srgbClr val="00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Arrow Connector 175"/>
            <p:cNvCxnSpPr/>
            <p:nvPr/>
          </p:nvCxnSpPr>
          <p:spPr>
            <a:xfrm>
              <a:off x="2607507" y="2421963"/>
              <a:ext cx="280609" cy="6226"/>
            </a:xfrm>
            <a:prstGeom prst="straightConnector1">
              <a:avLst/>
            </a:prstGeom>
            <a:ln>
              <a:solidFill>
                <a:srgbClr val="000000"/>
              </a:solidFill>
              <a:headEnd type="arrow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2850405" y="2254581"/>
              <a:ext cx="55040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i="1"/>
                <a:t>80 ns</a:t>
              </a:r>
            </a:p>
          </p:txBody>
        </p:sp>
        <p:cxnSp>
          <p:nvCxnSpPr>
            <p:cNvPr id="177" name="Straight Connector 176"/>
            <p:cNvCxnSpPr/>
            <p:nvPr/>
          </p:nvCxnSpPr>
          <p:spPr>
            <a:xfrm>
              <a:off x="3821680" y="2296707"/>
              <a:ext cx="1" cy="259472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>
              <a:off x="4220617" y="2296707"/>
              <a:ext cx="1" cy="259472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Arrow Connector 178"/>
            <p:cNvCxnSpPr/>
            <p:nvPr/>
          </p:nvCxnSpPr>
          <p:spPr>
            <a:xfrm>
              <a:off x="3523177" y="2434415"/>
              <a:ext cx="271844" cy="0"/>
            </a:xfrm>
            <a:prstGeom prst="straightConnector1">
              <a:avLst/>
            </a:prstGeom>
            <a:ln>
              <a:solidFill>
                <a:srgbClr val="00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Arrow Connector 179"/>
            <p:cNvCxnSpPr/>
            <p:nvPr/>
          </p:nvCxnSpPr>
          <p:spPr>
            <a:xfrm>
              <a:off x="4230960" y="2428189"/>
              <a:ext cx="280609" cy="6226"/>
            </a:xfrm>
            <a:prstGeom prst="straightConnector1">
              <a:avLst/>
            </a:prstGeom>
            <a:ln>
              <a:solidFill>
                <a:srgbClr val="000000"/>
              </a:solidFill>
              <a:headEnd type="arrow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3" name="TextBox 182"/>
            <p:cNvSpPr txBox="1"/>
            <p:nvPr/>
          </p:nvSpPr>
          <p:spPr>
            <a:xfrm>
              <a:off x="4468669" y="2267281"/>
              <a:ext cx="62839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i="1"/>
                <a:t>580 ns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993737" y="5057514"/>
              <a:ext cx="11006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/>
                <a:t>FEB i, Ch #: </a:t>
              </a:r>
              <a:r>
                <a:rPr lang="en-GB" sz="1200" b="1"/>
                <a:t>i_n</a:t>
              </a: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5116652" y="5043000"/>
              <a:ext cx="114271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/>
                <a:t>FEB i, Ch #: </a:t>
              </a:r>
              <a:r>
                <a:rPr lang="en-GB" sz="1200" b="1"/>
                <a:t>i_m</a:t>
              </a:r>
            </a:p>
          </p:txBody>
        </p:sp>
        <p:cxnSp>
          <p:nvCxnSpPr>
            <p:cNvPr id="122" name="Straight Connector 121"/>
            <p:cNvCxnSpPr/>
            <p:nvPr/>
          </p:nvCxnSpPr>
          <p:spPr>
            <a:xfrm>
              <a:off x="1382779" y="3216696"/>
              <a:ext cx="5901044" cy="0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flipV="1">
              <a:off x="1382779" y="3572296"/>
              <a:ext cx="5907394" cy="2364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296806" y="2971796"/>
              <a:ext cx="11996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i="1">
                  <a:solidFill>
                    <a:srgbClr val="7F7F7F"/>
                  </a:solidFill>
                  <a:latin typeface="Symbol" charset="2"/>
                  <a:cs typeface="Symbol" charset="2"/>
                </a:rPr>
                <a:t>m</a:t>
              </a:r>
              <a:r>
                <a:rPr lang="en-GB" sz="1400">
                  <a:solidFill>
                    <a:srgbClr val="7F7F7F"/>
                  </a:solidFill>
                </a:rPr>
                <a:t> through sci.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96806" y="3348374"/>
              <a:ext cx="99257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/>
                <a:t>FSB shaper</a:t>
              </a:r>
            </a:p>
          </p:txBody>
        </p:sp>
        <p:sp>
          <p:nvSpPr>
            <p:cNvPr id="26" name="Freeform 25"/>
            <p:cNvSpPr/>
            <p:nvPr/>
          </p:nvSpPr>
          <p:spPr>
            <a:xfrm>
              <a:off x="2459322" y="3334892"/>
              <a:ext cx="127227" cy="239768"/>
            </a:xfrm>
            <a:custGeom>
              <a:avLst/>
              <a:gdLst>
                <a:gd name="connsiteX0" fmla="*/ 0 w 882650"/>
                <a:gd name="connsiteY0" fmla="*/ 393700 h 393700"/>
                <a:gd name="connsiteX1" fmla="*/ 9525 w 882650"/>
                <a:gd name="connsiteY1" fmla="*/ 355600 h 393700"/>
                <a:gd name="connsiteX2" fmla="*/ 12700 w 882650"/>
                <a:gd name="connsiteY2" fmla="*/ 346075 h 393700"/>
                <a:gd name="connsiteX3" fmla="*/ 25400 w 882650"/>
                <a:gd name="connsiteY3" fmla="*/ 327025 h 393700"/>
                <a:gd name="connsiteX4" fmla="*/ 31750 w 882650"/>
                <a:gd name="connsiteY4" fmla="*/ 307975 h 393700"/>
                <a:gd name="connsiteX5" fmla="*/ 34925 w 882650"/>
                <a:gd name="connsiteY5" fmla="*/ 298450 h 393700"/>
                <a:gd name="connsiteX6" fmla="*/ 44450 w 882650"/>
                <a:gd name="connsiteY6" fmla="*/ 292100 h 393700"/>
                <a:gd name="connsiteX7" fmla="*/ 50800 w 882650"/>
                <a:gd name="connsiteY7" fmla="*/ 279400 h 393700"/>
                <a:gd name="connsiteX8" fmla="*/ 53975 w 882650"/>
                <a:gd name="connsiteY8" fmla="*/ 266700 h 393700"/>
                <a:gd name="connsiteX9" fmla="*/ 50800 w 882650"/>
                <a:gd name="connsiteY9" fmla="*/ 257175 h 393700"/>
                <a:gd name="connsiteX10" fmla="*/ 57150 w 882650"/>
                <a:gd name="connsiteY10" fmla="*/ 247650 h 393700"/>
                <a:gd name="connsiteX11" fmla="*/ 69850 w 882650"/>
                <a:gd name="connsiteY11" fmla="*/ 231775 h 393700"/>
                <a:gd name="connsiteX12" fmla="*/ 79375 w 882650"/>
                <a:gd name="connsiteY12" fmla="*/ 212725 h 393700"/>
                <a:gd name="connsiteX13" fmla="*/ 92075 w 882650"/>
                <a:gd name="connsiteY13" fmla="*/ 190500 h 393700"/>
                <a:gd name="connsiteX14" fmla="*/ 95250 w 882650"/>
                <a:gd name="connsiteY14" fmla="*/ 180975 h 393700"/>
                <a:gd name="connsiteX15" fmla="*/ 104775 w 882650"/>
                <a:gd name="connsiteY15" fmla="*/ 174625 h 393700"/>
                <a:gd name="connsiteX16" fmla="*/ 111125 w 882650"/>
                <a:gd name="connsiteY16" fmla="*/ 165100 h 393700"/>
                <a:gd name="connsiteX17" fmla="*/ 117475 w 882650"/>
                <a:gd name="connsiteY17" fmla="*/ 146050 h 393700"/>
                <a:gd name="connsiteX18" fmla="*/ 127000 w 882650"/>
                <a:gd name="connsiteY18" fmla="*/ 117475 h 393700"/>
                <a:gd name="connsiteX19" fmla="*/ 130175 w 882650"/>
                <a:gd name="connsiteY19" fmla="*/ 107950 h 393700"/>
                <a:gd name="connsiteX20" fmla="*/ 133350 w 882650"/>
                <a:gd name="connsiteY20" fmla="*/ 95250 h 393700"/>
                <a:gd name="connsiteX21" fmla="*/ 142875 w 882650"/>
                <a:gd name="connsiteY21" fmla="*/ 88900 h 393700"/>
                <a:gd name="connsiteX22" fmla="*/ 149225 w 882650"/>
                <a:gd name="connsiteY22" fmla="*/ 76200 h 393700"/>
                <a:gd name="connsiteX23" fmla="*/ 158750 w 882650"/>
                <a:gd name="connsiteY23" fmla="*/ 73025 h 393700"/>
                <a:gd name="connsiteX24" fmla="*/ 177800 w 882650"/>
                <a:gd name="connsiteY24" fmla="*/ 34925 h 393700"/>
                <a:gd name="connsiteX25" fmla="*/ 196850 w 882650"/>
                <a:gd name="connsiteY25" fmla="*/ 22225 h 393700"/>
                <a:gd name="connsiteX26" fmla="*/ 234950 w 882650"/>
                <a:gd name="connsiteY26" fmla="*/ 9525 h 393700"/>
                <a:gd name="connsiteX27" fmla="*/ 244475 w 882650"/>
                <a:gd name="connsiteY27" fmla="*/ 6350 h 393700"/>
                <a:gd name="connsiteX28" fmla="*/ 254000 w 882650"/>
                <a:gd name="connsiteY28" fmla="*/ 3175 h 393700"/>
                <a:gd name="connsiteX29" fmla="*/ 285750 w 882650"/>
                <a:gd name="connsiteY29" fmla="*/ 0 h 393700"/>
                <a:gd name="connsiteX30" fmla="*/ 327025 w 882650"/>
                <a:gd name="connsiteY30" fmla="*/ 3175 h 393700"/>
                <a:gd name="connsiteX31" fmla="*/ 336550 w 882650"/>
                <a:gd name="connsiteY31" fmla="*/ 12700 h 393700"/>
                <a:gd name="connsiteX32" fmla="*/ 349250 w 882650"/>
                <a:gd name="connsiteY32" fmla="*/ 19050 h 393700"/>
                <a:gd name="connsiteX33" fmla="*/ 368300 w 882650"/>
                <a:gd name="connsiteY33" fmla="*/ 25400 h 393700"/>
                <a:gd name="connsiteX34" fmla="*/ 387350 w 882650"/>
                <a:gd name="connsiteY34" fmla="*/ 38100 h 393700"/>
                <a:gd name="connsiteX35" fmla="*/ 406400 w 882650"/>
                <a:gd name="connsiteY35" fmla="*/ 66675 h 393700"/>
                <a:gd name="connsiteX36" fmla="*/ 412750 w 882650"/>
                <a:gd name="connsiteY36" fmla="*/ 76200 h 393700"/>
                <a:gd name="connsiteX37" fmla="*/ 422275 w 882650"/>
                <a:gd name="connsiteY37" fmla="*/ 82550 h 393700"/>
                <a:gd name="connsiteX38" fmla="*/ 434975 w 882650"/>
                <a:gd name="connsiteY38" fmla="*/ 98425 h 393700"/>
                <a:gd name="connsiteX39" fmla="*/ 438150 w 882650"/>
                <a:gd name="connsiteY39" fmla="*/ 107950 h 393700"/>
                <a:gd name="connsiteX40" fmla="*/ 450850 w 882650"/>
                <a:gd name="connsiteY40" fmla="*/ 127000 h 393700"/>
                <a:gd name="connsiteX41" fmla="*/ 454025 w 882650"/>
                <a:gd name="connsiteY41" fmla="*/ 136525 h 393700"/>
                <a:gd name="connsiteX42" fmla="*/ 463550 w 882650"/>
                <a:gd name="connsiteY42" fmla="*/ 142875 h 393700"/>
                <a:gd name="connsiteX43" fmla="*/ 469900 w 882650"/>
                <a:gd name="connsiteY43" fmla="*/ 155575 h 393700"/>
                <a:gd name="connsiteX44" fmla="*/ 473075 w 882650"/>
                <a:gd name="connsiteY44" fmla="*/ 168275 h 393700"/>
                <a:gd name="connsiteX45" fmla="*/ 479425 w 882650"/>
                <a:gd name="connsiteY45" fmla="*/ 187325 h 393700"/>
                <a:gd name="connsiteX46" fmla="*/ 482600 w 882650"/>
                <a:gd name="connsiteY46" fmla="*/ 196850 h 393700"/>
                <a:gd name="connsiteX47" fmla="*/ 488950 w 882650"/>
                <a:gd name="connsiteY47" fmla="*/ 209550 h 393700"/>
                <a:gd name="connsiteX48" fmla="*/ 492125 w 882650"/>
                <a:gd name="connsiteY48" fmla="*/ 219075 h 393700"/>
                <a:gd name="connsiteX49" fmla="*/ 495300 w 882650"/>
                <a:gd name="connsiteY49" fmla="*/ 231775 h 393700"/>
                <a:gd name="connsiteX50" fmla="*/ 504825 w 882650"/>
                <a:gd name="connsiteY50" fmla="*/ 238125 h 393700"/>
                <a:gd name="connsiteX51" fmla="*/ 511175 w 882650"/>
                <a:gd name="connsiteY51" fmla="*/ 254000 h 393700"/>
                <a:gd name="connsiteX52" fmla="*/ 523875 w 882650"/>
                <a:gd name="connsiteY52" fmla="*/ 269875 h 393700"/>
                <a:gd name="connsiteX53" fmla="*/ 533400 w 882650"/>
                <a:gd name="connsiteY53" fmla="*/ 288925 h 393700"/>
                <a:gd name="connsiteX54" fmla="*/ 536575 w 882650"/>
                <a:gd name="connsiteY54" fmla="*/ 298450 h 393700"/>
                <a:gd name="connsiteX55" fmla="*/ 549275 w 882650"/>
                <a:gd name="connsiteY55" fmla="*/ 304800 h 393700"/>
                <a:gd name="connsiteX56" fmla="*/ 565150 w 882650"/>
                <a:gd name="connsiteY56" fmla="*/ 327025 h 393700"/>
                <a:gd name="connsiteX57" fmla="*/ 584200 w 882650"/>
                <a:gd name="connsiteY57" fmla="*/ 339725 h 393700"/>
                <a:gd name="connsiteX58" fmla="*/ 606425 w 882650"/>
                <a:gd name="connsiteY58" fmla="*/ 355600 h 393700"/>
                <a:gd name="connsiteX59" fmla="*/ 625475 w 882650"/>
                <a:gd name="connsiteY59" fmla="*/ 361950 h 393700"/>
                <a:gd name="connsiteX60" fmla="*/ 635000 w 882650"/>
                <a:gd name="connsiteY60" fmla="*/ 365125 h 393700"/>
                <a:gd name="connsiteX61" fmla="*/ 673100 w 882650"/>
                <a:gd name="connsiteY61" fmla="*/ 371475 h 393700"/>
                <a:gd name="connsiteX62" fmla="*/ 692150 w 882650"/>
                <a:gd name="connsiteY62" fmla="*/ 374650 h 393700"/>
                <a:gd name="connsiteX63" fmla="*/ 762000 w 882650"/>
                <a:gd name="connsiteY63" fmla="*/ 377825 h 393700"/>
                <a:gd name="connsiteX64" fmla="*/ 819150 w 882650"/>
                <a:gd name="connsiteY64" fmla="*/ 381000 h 393700"/>
                <a:gd name="connsiteX65" fmla="*/ 882650 w 882650"/>
                <a:gd name="connsiteY65" fmla="*/ 387350 h 393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882650" h="393700">
                  <a:moveTo>
                    <a:pt x="0" y="393700"/>
                  </a:moveTo>
                  <a:cubicBezTo>
                    <a:pt x="4275" y="368048"/>
                    <a:pt x="1139" y="380757"/>
                    <a:pt x="9525" y="355600"/>
                  </a:cubicBezTo>
                  <a:cubicBezTo>
                    <a:pt x="10583" y="352425"/>
                    <a:pt x="10844" y="348860"/>
                    <a:pt x="12700" y="346075"/>
                  </a:cubicBezTo>
                  <a:cubicBezTo>
                    <a:pt x="16933" y="339725"/>
                    <a:pt x="22987" y="334265"/>
                    <a:pt x="25400" y="327025"/>
                  </a:cubicBezTo>
                  <a:lnTo>
                    <a:pt x="31750" y="307975"/>
                  </a:lnTo>
                  <a:cubicBezTo>
                    <a:pt x="32808" y="304800"/>
                    <a:pt x="32140" y="300306"/>
                    <a:pt x="34925" y="298450"/>
                  </a:cubicBezTo>
                  <a:lnTo>
                    <a:pt x="44450" y="292100"/>
                  </a:lnTo>
                  <a:cubicBezTo>
                    <a:pt x="37477" y="271182"/>
                    <a:pt x="40839" y="291851"/>
                    <a:pt x="50800" y="279400"/>
                  </a:cubicBezTo>
                  <a:cubicBezTo>
                    <a:pt x="53526" y="275993"/>
                    <a:pt x="52917" y="270933"/>
                    <a:pt x="53975" y="266700"/>
                  </a:cubicBezTo>
                  <a:cubicBezTo>
                    <a:pt x="52917" y="263525"/>
                    <a:pt x="50250" y="260476"/>
                    <a:pt x="50800" y="257175"/>
                  </a:cubicBezTo>
                  <a:cubicBezTo>
                    <a:pt x="51427" y="253411"/>
                    <a:pt x="55443" y="251063"/>
                    <a:pt x="57150" y="247650"/>
                  </a:cubicBezTo>
                  <a:cubicBezTo>
                    <a:pt x="64818" y="232314"/>
                    <a:pt x="53793" y="242479"/>
                    <a:pt x="69850" y="231775"/>
                  </a:cubicBezTo>
                  <a:cubicBezTo>
                    <a:pt x="88048" y="204478"/>
                    <a:pt x="66230" y="239015"/>
                    <a:pt x="79375" y="212725"/>
                  </a:cubicBezTo>
                  <a:cubicBezTo>
                    <a:pt x="95318" y="180839"/>
                    <a:pt x="75376" y="229464"/>
                    <a:pt x="92075" y="190500"/>
                  </a:cubicBezTo>
                  <a:cubicBezTo>
                    <a:pt x="93393" y="187424"/>
                    <a:pt x="93159" y="183588"/>
                    <a:pt x="95250" y="180975"/>
                  </a:cubicBezTo>
                  <a:cubicBezTo>
                    <a:pt x="97634" y="177995"/>
                    <a:pt x="101600" y="176742"/>
                    <a:pt x="104775" y="174625"/>
                  </a:cubicBezTo>
                  <a:cubicBezTo>
                    <a:pt x="106892" y="171450"/>
                    <a:pt x="109575" y="168587"/>
                    <a:pt x="111125" y="165100"/>
                  </a:cubicBezTo>
                  <a:cubicBezTo>
                    <a:pt x="113843" y="158983"/>
                    <a:pt x="115358" y="152400"/>
                    <a:pt x="117475" y="146050"/>
                  </a:cubicBezTo>
                  <a:lnTo>
                    <a:pt x="127000" y="117475"/>
                  </a:lnTo>
                  <a:cubicBezTo>
                    <a:pt x="128058" y="114300"/>
                    <a:pt x="129363" y="111197"/>
                    <a:pt x="130175" y="107950"/>
                  </a:cubicBezTo>
                  <a:cubicBezTo>
                    <a:pt x="131233" y="103717"/>
                    <a:pt x="130929" y="98881"/>
                    <a:pt x="133350" y="95250"/>
                  </a:cubicBezTo>
                  <a:cubicBezTo>
                    <a:pt x="135467" y="92075"/>
                    <a:pt x="139700" y="91017"/>
                    <a:pt x="142875" y="88900"/>
                  </a:cubicBezTo>
                  <a:cubicBezTo>
                    <a:pt x="144992" y="84667"/>
                    <a:pt x="145878" y="79547"/>
                    <a:pt x="149225" y="76200"/>
                  </a:cubicBezTo>
                  <a:cubicBezTo>
                    <a:pt x="151592" y="73833"/>
                    <a:pt x="156805" y="75748"/>
                    <a:pt x="158750" y="73025"/>
                  </a:cubicBezTo>
                  <a:cubicBezTo>
                    <a:pt x="170275" y="56889"/>
                    <a:pt x="158238" y="47966"/>
                    <a:pt x="177800" y="34925"/>
                  </a:cubicBezTo>
                  <a:cubicBezTo>
                    <a:pt x="184150" y="30692"/>
                    <a:pt x="189610" y="24638"/>
                    <a:pt x="196850" y="22225"/>
                  </a:cubicBezTo>
                  <a:lnTo>
                    <a:pt x="234950" y="9525"/>
                  </a:lnTo>
                  <a:lnTo>
                    <a:pt x="244475" y="6350"/>
                  </a:lnTo>
                  <a:cubicBezTo>
                    <a:pt x="247650" y="5292"/>
                    <a:pt x="250670" y="3508"/>
                    <a:pt x="254000" y="3175"/>
                  </a:cubicBezTo>
                  <a:lnTo>
                    <a:pt x="285750" y="0"/>
                  </a:lnTo>
                  <a:cubicBezTo>
                    <a:pt x="299508" y="1058"/>
                    <a:pt x="313638" y="-172"/>
                    <a:pt x="327025" y="3175"/>
                  </a:cubicBezTo>
                  <a:cubicBezTo>
                    <a:pt x="331381" y="4264"/>
                    <a:pt x="332896" y="10090"/>
                    <a:pt x="336550" y="12700"/>
                  </a:cubicBezTo>
                  <a:cubicBezTo>
                    <a:pt x="340401" y="15451"/>
                    <a:pt x="344856" y="17292"/>
                    <a:pt x="349250" y="19050"/>
                  </a:cubicBezTo>
                  <a:cubicBezTo>
                    <a:pt x="355465" y="21536"/>
                    <a:pt x="362731" y="21687"/>
                    <a:pt x="368300" y="25400"/>
                  </a:cubicBezTo>
                  <a:lnTo>
                    <a:pt x="387350" y="38100"/>
                  </a:lnTo>
                  <a:lnTo>
                    <a:pt x="406400" y="66675"/>
                  </a:lnTo>
                  <a:cubicBezTo>
                    <a:pt x="408517" y="69850"/>
                    <a:pt x="409575" y="74083"/>
                    <a:pt x="412750" y="76200"/>
                  </a:cubicBezTo>
                  <a:lnTo>
                    <a:pt x="422275" y="82550"/>
                  </a:lnTo>
                  <a:cubicBezTo>
                    <a:pt x="430255" y="106491"/>
                    <a:pt x="418562" y="77909"/>
                    <a:pt x="434975" y="98425"/>
                  </a:cubicBezTo>
                  <a:cubicBezTo>
                    <a:pt x="437066" y="101038"/>
                    <a:pt x="436525" y="105024"/>
                    <a:pt x="438150" y="107950"/>
                  </a:cubicBezTo>
                  <a:cubicBezTo>
                    <a:pt x="441856" y="114621"/>
                    <a:pt x="448437" y="119760"/>
                    <a:pt x="450850" y="127000"/>
                  </a:cubicBezTo>
                  <a:cubicBezTo>
                    <a:pt x="451908" y="130175"/>
                    <a:pt x="451934" y="133912"/>
                    <a:pt x="454025" y="136525"/>
                  </a:cubicBezTo>
                  <a:cubicBezTo>
                    <a:pt x="456409" y="139505"/>
                    <a:pt x="460375" y="140758"/>
                    <a:pt x="463550" y="142875"/>
                  </a:cubicBezTo>
                  <a:cubicBezTo>
                    <a:pt x="465667" y="147108"/>
                    <a:pt x="468238" y="151143"/>
                    <a:pt x="469900" y="155575"/>
                  </a:cubicBezTo>
                  <a:cubicBezTo>
                    <a:pt x="471432" y="159661"/>
                    <a:pt x="471821" y="164095"/>
                    <a:pt x="473075" y="168275"/>
                  </a:cubicBezTo>
                  <a:cubicBezTo>
                    <a:pt x="474998" y="174686"/>
                    <a:pt x="477308" y="180975"/>
                    <a:pt x="479425" y="187325"/>
                  </a:cubicBezTo>
                  <a:cubicBezTo>
                    <a:pt x="480483" y="190500"/>
                    <a:pt x="481103" y="193857"/>
                    <a:pt x="482600" y="196850"/>
                  </a:cubicBezTo>
                  <a:cubicBezTo>
                    <a:pt x="484717" y="201083"/>
                    <a:pt x="487086" y="205200"/>
                    <a:pt x="488950" y="209550"/>
                  </a:cubicBezTo>
                  <a:cubicBezTo>
                    <a:pt x="490268" y="212626"/>
                    <a:pt x="491206" y="215857"/>
                    <a:pt x="492125" y="219075"/>
                  </a:cubicBezTo>
                  <a:cubicBezTo>
                    <a:pt x="493324" y="223271"/>
                    <a:pt x="492879" y="228144"/>
                    <a:pt x="495300" y="231775"/>
                  </a:cubicBezTo>
                  <a:cubicBezTo>
                    <a:pt x="497417" y="234950"/>
                    <a:pt x="501650" y="236008"/>
                    <a:pt x="504825" y="238125"/>
                  </a:cubicBezTo>
                  <a:cubicBezTo>
                    <a:pt x="498961" y="255716"/>
                    <a:pt x="500555" y="240725"/>
                    <a:pt x="511175" y="254000"/>
                  </a:cubicBezTo>
                  <a:cubicBezTo>
                    <a:pt x="528702" y="275908"/>
                    <a:pt x="496578" y="251677"/>
                    <a:pt x="523875" y="269875"/>
                  </a:cubicBezTo>
                  <a:cubicBezTo>
                    <a:pt x="531855" y="293816"/>
                    <a:pt x="521090" y="264306"/>
                    <a:pt x="533400" y="288925"/>
                  </a:cubicBezTo>
                  <a:cubicBezTo>
                    <a:pt x="534897" y="291918"/>
                    <a:pt x="534208" y="296083"/>
                    <a:pt x="536575" y="298450"/>
                  </a:cubicBezTo>
                  <a:cubicBezTo>
                    <a:pt x="539922" y="301797"/>
                    <a:pt x="545042" y="302683"/>
                    <a:pt x="549275" y="304800"/>
                  </a:cubicBezTo>
                  <a:cubicBezTo>
                    <a:pt x="552364" y="309434"/>
                    <a:pt x="561928" y="324161"/>
                    <a:pt x="565150" y="327025"/>
                  </a:cubicBezTo>
                  <a:cubicBezTo>
                    <a:pt x="570854" y="332095"/>
                    <a:pt x="584200" y="339725"/>
                    <a:pt x="584200" y="339725"/>
                  </a:cubicBezTo>
                  <a:cubicBezTo>
                    <a:pt x="589492" y="355600"/>
                    <a:pt x="584200" y="348192"/>
                    <a:pt x="606425" y="355600"/>
                  </a:cubicBezTo>
                  <a:lnTo>
                    <a:pt x="625475" y="361950"/>
                  </a:lnTo>
                  <a:cubicBezTo>
                    <a:pt x="628650" y="363008"/>
                    <a:pt x="631718" y="364469"/>
                    <a:pt x="635000" y="365125"/>
                  </a:cubicBezTo>
                  <a:cubicBezTo>
                    <a:pt x="662946" y="370714"/>
                    <a:pt x="638969" y="366224"/>
                    <a:pt x="673100" y="371475"/>
                  </a:cubicBezTo>
                  <a:cubicBezTo>
                    <a:pt x="679463" y="372454"/>
                    <a:pt x="685729" y="374191"/>
                    <a:pt x="692150" y="374650"/>
                  </a:cubicBezTo>
                  <a:cubicBezTo>
                    <a:pt x="715398" y="376311"/>
                    <a:pt x="738722" y="376661"/>
                    <a:pt x="762000" y="377825"/>
                  </a:cubicBezTo>
                  <a:cubicBezTo>
                    <a:pt x="781056" y="378778"/>
                    <a:pt x="800137" y="379416"/>
                    <a:pt x="819150" y="381000"/>
                  </a:cubicBezTo>
                  <a:cubicBezTo>
                    <a:pt x="898155" y="387584"/>
                    <a:pt x="854952" y="387350"/>
                    <a:pt x="882650" y="387350"/>
                  </a:cubicBezTo>
                </a:path>
              </a:pathLst>
            </a:cu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27" name="Straight Connector 126"/>
            <p:cNvCxnSpPr/>
            <p:nvPr/>
          </p:nvCxnSpPr>
          <p:spPr>
            <a:xfrm flipV="1">
              <a:off x="1382779" y="3953296"/>
              <a:ext cx="5913984" cy="1218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TextBox 128"/>
            <p:cNvSpPr txBox="1"/>
            <p:nvPr/>
          </p:nvSpPr>
          <p:spPr>
            <a:xfrm>
              <a:off x="296806" y="3709740"/>
              <a:ext cx="768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>
                  <a:solidFill>
                    <a:srgbClr val="7F7F7F"/>
                  </a:solidFill>
                </a:rPr>
                <a:t>Digi hits</a:t>
              </a:r>
            </a:p>
          </p:txBody>
        </p:sp>
        <p:grpSp>
          <p:nvGrpSpPr>
            <p:cNvPr id="160" name="Group 159"/>
            <p:cNvGrpSpPr/>
            <p:nvPr/>
          </p:nvGrpSpPr>
          <p:grpSpPr>
            <a:xfrm>
              <a:off x="2433082" y="3708396"/>
              <a:ext cx="136275" cy="227454"/>
              <a:chOff x="2885577" y="4221918"/>
              <a:chExt cx="131335" cy="412436"/>
            </a:xfrm>
          </p:grpSpPr>
          <p:cxnSp>
            <p:nvCxnSpPr>
              <p:cNvPr id="128" name="Straight Connector 127"/>
              <p:cNvCxnSpPr/>
              <p:nvPr/>
            </p:nvCxnSpPr>
            <p:spPr>
              <a:xfrm>
                <a:off x="2885577" y="4223136"/>
                <a:ext cx="0" cy="411218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Straight Connector 162"/>
              <p:cNvCxnSpPr/>
              <p:nvPr/>
            </p:nvCxnSpPr>
            <p:spPr>
              <a:xfrm>
                <a:off x="2907802" y="4223136"/>
                <a:ext cx="0" cy="411218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Connector 180"/>
              <p:cNvCxnSpPr/>
              <p:nvPr/>
            </p:nvCxnSpPr>
            <p:spPr>
              <a:xfrm>
                <a:off x="2930027" y="4221918"/>
                <a:ext cx="0" cy="411218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/>
              <p:nvPr/>
            </p:nvCxnSpPr>
            <p:spPr>
              <a:xfrm>
                <a:off x="3016912" y="4223136"/>
                <a:ext cx="0" cy="411218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84" name="Straight Connector 183"/>
            <p:cNvCxnSpPr/>
            <p:nvPr/>
          </p:nvCxnSpPr>
          <p:spPr>
            <a:xfrm>
              <a:off x="2439094" y="2978146"/>
              <a:ext cx="0" cy="221104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>
              <a:off x="1382779" y="4321596"/>
              <a:ext cx="5914658" cy="0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7" name="TextBox 186"/>
            <p:cNvSpPr txBox="1"/>
            <p:nvPr/>
          </p:nvSpPr>
          <p:spPr>
            <a:xfrm>
              <a:off x="296806" y="4084192"/>
              <a:ext cx="10054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/>
                <a:t>SSH shaper</a:t>
              </a:r>
            </a:p>
          </p:txBody>
        </p:sp>
        <p:cxnSp>
          <p:nvCxnSpPr>
            <p:cNvPr id="189" name="Straight Connector 188"/>
            <p:cNvCxnSpPr/>
            <p:nvPr/>
          </p:nvCxnSpPr>
          <p:spPr>
            <a:xfrm flipV="1">
              <a:off x="1402216" y="5051320"/>
              <a:ext cx="5914658" cy="1218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>
              <a:off x="2586549" y="4760427"/>
              <a:ext cx="1128" cy="274354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1" name="TextBox 190"/>
            <p:cNvSpPr txBox="1"/>
            <p:nvPr/>
          </p:nvSpPr>
          <p:spPr>
            <a:xfrm>
              <a:off x="290667" y="4811293"/>
              <a:ext cx="99871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/>
                <a:t>Charge readout</a:t>
              </a:r>
            </a:p>
          </p:txBody>
        </p:sp>
        <p:cxnSp>
          <p:nvCxnSpPr>
            <p:cNvPr id="199" name="Straight Connector 198"/>
            <p:cNvCxnSpPr/>
            <p:nvPr/>
          </p:nvCxnSpPr>
          <p:spPr>
            <a:xfrm>
              <a:off x="5532819" y="2996810"/>
              <a:ext cx="0" cy="202440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/>
            <p:cNvCxnSpPr/>
            <p:nvPr/>
          </p:nvCxnSpPr>
          <p:spPr>
            <a:xfrm>
              <a:off x="1402216" y="4720729"/>
              <a:ext cx="5930582" cy="0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29"/>
            <p:cNvSpPr/>
            <p:nvPr/>
          </p:nvSpPr>
          <p:spPr>
            <a:xfrm>
              <a:off x="2394739" y="4371393"/>
              <a:ext cx="575863" cy="34933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5" name="TextBox 204"/>
            <p:cNvSpPr txBox="1"/>
            <p:nvPr/>
          </p:nvSpPr>
          <p:spPr>
            <a:xfrm>
              <a:off x="296806" y="4389408"/>
              <a:ext cx="120139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>
                  <a:solidFill>
                    <a:srgbClr val="7F7F7F"/>
                  </a:solidFill>
                </a:rPr>
                <a:t>Peak detector</a:t>
              </a:r>
            </a:p>
            <a:p>
              <a:r>
                <a:rPr lang="en-GB" sz="1400">
                  <a:solidFill>
                    <a:srgbClr val="7F7F7F"/>
                  </a:solidFill>
                </a:rPr>
                <a:t>“gate”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569357" y="3658851"/>
              <a:ext cx="24328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i="1">
                  <a:solidFill>
                    <a:srgbClr val="FF0000"/>
                  </a:solidFill>
                </a:rPr>
                <a:t>typ. &lt; 100 digital hits per charge hit</a:t>
              </a:r>
            </a:p>
          </p:txBody>
        </p:sp>
        <p:sp>
          <p:nvSpPr>
            <p:cNvPr id="206" name="TextBox 205"/>
            <p:cNvSpPr txBox="1"/>
            <p:nvPr/>
          </p:nvSpPr>
          <p:spPr>
            <a:xfrm>
              <a:off x="5735060" y="3659523"/>
              <a:ext cx="10998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i="1">
                  <a:solidFill>
                    <a:srgbClr val="FF0000"/>
                  </a:solidFill>
                </a:rPr>
                <a:t>typ. &lt; 100 hits</a:t>
              </a:r>
            </a:p>
          </p:txBody>
        </p:sp>
        <p:sp>
          <p:nvSpPr>
            <p:cNvPr id="207" name="TextBox 206"/>
            <p:cNvSpPr txBox="1"/>
            <p:nvPr/>
          </p:nvSpPr>
          <p:spPr>
            <a:xfrm>
              <a:off x="5175637" y="4744491"/>
              <a:ext cx="14714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>
                  <a:solidFill>
                    <a:srgbClr val="FF0000"/>
                  </a:solidFill>
                </a:rPr>
                <a:t>No readout possible</a:t>
              </a:r>
            </a:p>
          </p:txBody>
        </p:sp>
        <p:cxnSp>
          <p:nvCxnSpPr>
            <p:cNvPr id="208" name="Straight Arrow Connector 207"/>
            <p:cNvCxnSpPr/>
            <p:nvPr/>
          </p:nvCxnSpPr>
          <p:spPr>
            <a:xfrm>
              <a:off x="2383802" y="4611633"/>
              <a:ext cx="586800" cy="0"/>
            </a:xfrm>
            <a:prstGeom prst="straightConnector1">
              <a:avLst/>
            </a:prstGeom>
            <a:ln>
              <a:solidFill>
                <a:srgbClr val="FFFFFF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65"/>
            <p:cNvSpPr txBox="1"/>
            <p:nvPr/>
          </p:nvSpPr>
          <p:spPr>
            <a:xfrm>
              <a:off x="2379943" y="4327525"/>
              <a:ext cx="59503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>
                  <a:solidFill>
                    <a:srgbClr val="FFFFFF"/>
                  </a:solidFill>
                </a:rPr>
                <a:t>500 ns</a:t>
              </a:r>
            </a:p>
          </p:txBody>
        </p:sp>
        <p:cxnSp>
          <p:nvCxnSpPr>
            <p:cNvPr id="192" name="Straight Connector 191"/>
            <p:cNvCxnSpPr/>
            <p:nvPr/>
          </p:nvCxnSpPr>
          <p:spPr>
            <a:xfrm>
              <a:off x="2439094" y="3334892"/>
              <a:ext cx="0" cy="221104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2" name="Freeform 201"/>
            <p:cNvSpPr/>
            <p:nvPr/>
          </p:nvSpPr>
          <p:spPr>
            <a:xfrm>
              <a:off x="5552688" y="3340796"/>
              <a:ext cx="127227" cy="239768"/>
            </a:xfrm>
            <a:custGeom>
              <a:avLst/>
              <a:gdLst>
                <a:gd name="connsiteX0" fmla="*/ 0 w 882650"/>
                <a:gd name="connsiteY0" fmla="*/ 393700 h 393700"/>
                <a:gd name="connsiteX1" fmla="*/ 9525 w 882650"/>
                <a:gd name="connsiteY1" fmla="*/ 355600 h 393700"/>
                <a:gd name="connsiteX2" fmla="*/ 12700 w 882650"/>
                <a:gd name="connsiteY2" fmla="*/ 346075 h 393700"/>
                <a:gd name="connsiteX3" fmla="*/ 25400 w 882650"/>
                <a:gd name="connsiteY3" fmla="*/ 327025 h 393700"/>
                <a:gd name="connsiteX4" fmla="*/ 31750 w 882650"/>
                <a:gd name="connsiteY4" fmla="*/ 307975 h 393700"/>
                <a:gd name="connsiteX5" fmla="*/ 34925 w 882650"/>
                <a:gd name="connsiteY5" fmla="*/ 298450 h 393700"/>
                <a:gd name="connsiteX6" fmla="*/ 44450 w 882650"/>
                <a:gd name="connsiteY6" fmla="*/ 292100 h 393700"/>
                <a:gd name="connsiteX7" fmla="*/ 50800 w 882650"/>
                <a:gd name="connsiteY7" fmla="*/ 279400 h 393700"/>
                <a:gd name="connsiteX8" fmla="*/ 53975 w 882650"/>
                <a:gd name="connsiteY8" fmla="*/ 266700 h 393700"/>
                <a:gd name="connsiteX9" fmla="*/ 50800 w 882650"/>
                <a:gd name="connsiteY9" fmla="*/ 257175 h 393700"/>
                <a:gd name="connsiteX10" fmla="*/ 57150 w 882650"/>
                <a:gd name="connsiteY10" fmla="*/ 247650 h 393700"/>
                <a:gd name="connsiteX11" fmla="*/ 69850 w 882650"/>
                <a:gd name="connsiteY11" fmla="*/ 231775 h 393700"/>
                <a:gd name="connsiteX12" fmla="*/ 79375 w 882650"/>
                <a:gd name="connsiteY12" fmla="*/ 212725 h 393700"/>
                <a:gd name="connsiteX13" fmla="*/ 92075 w 882650"/>
                <a:gd name="connsiteY13" fmla="*/ 190500 h 393700"/>
                <a:gd name="connsiteX14" fmla="*/ 95250 w 882650"/>
                <a:gd name="connsiteY14" fmla="*/ 180975 h 393700"/>
                <a:gd name="connsiteX15" fmla="*/ 104775 w 882650"/>
                <a:gd name="connsiteY15" fmla="*/ 174625 h 393700"/>
                <a:gd name="connsiteX16" fmla="*/ 111125 w 882650"/>
                <a:gd name="connsiteY16" fmla="*/ 165100 h 393700"/>
                <a:gd name="connsiteX17" fmla="*/ 117475 w 882650"/>
                <a:gd name="connsiteY17" fmla="*/ 146050 h 393700"/>
                <a:gd name="connsiteX18" fmla="*/ 127000 w 882650"/>
                <a:gd name="connsiteY18" fmla="*/ 117475 h 393700"/>
                <a:gd name="connsiteX19" fmla="*/ 130175 w 882650"/>
                <a:gd name="connsiteY19" fmla="*/ 107950 h 393700"/>
                <a:gd name="connsiteX20" fmla="*/ 133350 w 882650"/>
                <a:gd name="connsiteY20" fmla="*/ 95250 h 393700"/>
                <a:gd name="connsiteX21" fmla="*/ 142875 w 882650"/>
                <a:gd name="connsiteY21" fmla="*/ 88900 h 393700"/>
                <a:gd name="connsiteX22" fmla="*/ 149225 w 882650"/>
                <a:gd name="connsiteY22" fmla="*/ 76200 h 393700"/>
                <a:gd name="connsiteX23" fmla="*/ 158750 w 882650"/>
                <a:gd name="connsiteY23" fmla="*/ 73025 h 393700"/>
                <a:gd name="connsiteX24" fmla="*/ 177800 w 882650"/>
                <a:gd name="connsiteY24" fmla="*/ 34925 h 393700"/>
                <a:gd name="connsiteX25" fmla="*/ 196850 w 882650"/>
                <a:gd name="connsiteY25" fmla="*/ 22225 h 393700"/>
                <a:gd name="connsiteX26" fmla="*/ 234950 w 882650"/>
                <a:gd name="connsiteY26" fmla="*/ 9525 h 393700"/>
                <a:gd name="connsiteX27" fmla="*/ 244475 w 882650"/>
                <a:gd name="connsiteY27" fmla="*/ 6350 h 393700"/>
                <a:gd name="connsiteX28" fmla="*/ 254000 w 882650"/>
                <a:gd name="connsiteY28" fmla="*/ 3175 h 393700"/>
                <a:gd name="connsiteX29" fmla="*/ 285750 w 882650"/>
                <a:gd name="connsiteY29" fmla="*/ 0 h 393700"/>
                <a:gd name="connsiteX30" fmla="*/ 327025 w 882650"/>
                <a:gd name="connsiteY30" fmla="*/ 3175 h 393700"/>
                <a:gd name="connsiteX31" fmla="*/ 336550 w 882650"/>
                <a:gd name="connsiteY31" fmla="*/ 12700 h 393700"/>
                <a:gd name="connsiteX32" fmla="*/ 349250 w 882650"/>
                <a:gd name="connsiteY32" fmla="*/ 19050 h 393700"/>
                <a:gd name="connsiteX33" fmla="*/ 368300 w 882650"/>
                <a:gd name="connsiteY33" fmla="*/ 25400 h 393700"/>
                <a:gd name="connsiteX34" fmla="*/ 387350 w 882650"/>
                <a:gd name="connsiteY34" fmla="*/ 38100 h 393700"/>
                <a:gd name="connsiteX35" fmla="*/ 406400 w 882650"/>
                <a:gd name="connsiteY35" fmla="*/ 66675 h 393700"/>
                <a:gd name="connsiteX36" fmla="*/ 412750 w 882650"/>
                <a:gd name="connsiteY36" fmla="*/ 76200 h 393700"/>
                <a:gd name="connsiteX37" fmla="*/ 422275 w 882650"/>
                <a:gd name="connsiteY37" fmla="*/ 82550 h 393700"/>
                <a:gd name="connsiteX38" fmla="*/ 434975 w 882650"/>
                <a:gd name="connsiteY38" fmla="*/ 98425 h 393700"/>
                <a:gd name="connsiteX39" fmla="*/ 438150 w 882650"/>
                <a:gd name="connsiteY39" fmla="*/ 107950 h 393700"/>
                <a:gd name="connsiteX40" fmla="*/ 450850 w 882650"/>
                <a:gd name="connsiteY40" fmla="*/ 127000 h 393700"/>
                <a:gd name="connsiteX41" fmla="*/ 454025 w 882650"/>
                <a:gd name="connsiteY41" fmla="*/ 136525 h 393700"/>
                <a:gd name="connsiteX42" fmla="*/ 463550 w 882650"/>
                <a:gd name="connsiteY42" fmla="*/ 142875 h 393700"/>
                <a:gd name="connsiteX43" fmla="*/ 469900 w 882650"/>
                <a:gd name="connsiteY43" fmla="*/ 155575 h 393700"/>
                <a:gd name="connsiteX44" fmla="*/ 473075 w 882650"/>
                <a:gd name="connsiteY44" fmla="*/ 168275 h 393700"/>
                <a:gd name="connsiteX45" fmla="*/ 479425 w 882650"/>
                <a:gd name="connsiteY45" fmla="*/ 187325 h 393700"/>
                <a:gd name="connsiteX46" fmla="*/ 482600 w 882650"/>
                <a:gd name="connsiteY46" fmla="*/ 196850 h 393700"/>
                <a:gd name="connsiteX47" fmla="*/ 488950 w 882650"/>
                <a:gd name="connsiteY47" fmla="*/ 209550 h 393700"/>
                <a:gd name="connsiteX48" fmla="*/ 492125 w 882650"/>
                <a:gd name="connsiteY48" fmla="*/ 219075 h 393700"/>
                <a:gd name="connsiteX49" fmla="*/ 495300 w 882650"/>
                <a:gd name="connsiteY49" fmla="*/ 231775 h 393700"/>
                <a:gd name="connsiteX50" fmla="*/ 504825 w 882650"/>
                <a:gd name="connsiteY50" fmla="*/ 238125 h 393700"/>
                <a:gd name="connsiteX51" fmla="*/ 511175 w 882650"/>
                <a:gd name="connsiteY51" fmla="*/ 254000 h 393700"/>
                <a:gd name="connsiteX52" fmla="*/ 523875 w 882650"/>
                <a:gd name="connsiteY52" fmla="*/ 269875 h 393700"/>
                <a:gd name="connsiteX53" fmla="*/ 533400 w 882650"/>
                <a:gd name="connsiteY53" fmla="*/ 288925 h 393700"/>
                <a:gd name="connsiteX54" fmla="*/ 536575 w 882650"/>
                <a:gd name="connsiteY54" fmla="*/ 298450 h 393700"/>
                <a:gd name="connsiteX55" fmla="*/ 549275 w 882650"/>
                <a:gd name="connsiteY55" fmla="*/ 304800 h 393700"/>
                <a:gd name="connsiteX56" fmla="*/ 565150 w 882650"/>
                <a:gd name="connsiteY56" fmla="*/ 327025 h 393700"/>
                <a:gd name="connsiteX57" fmla="*/ 584200 w 882650"/>
                <a:gd name="connsiteY57" fmla="*/ 339725 h 393700"/>
                <a:gd name="connsiteX58" fmla="*/ 606425 w 882650"/>
                <a:gd name="connsiteY58" fmla="*/ 355600 h 393700"/>
                <a:gd name="connsiteX59" fmla="*/ 625475 w 882650"/>
                <a:gd name="connsiteY59" fmla="*/ 361950 h 393700"/>
                <a:gd name="connsiteX60" fmla="*/ 635000 w 882650"/>
                <a:gd name="connsiteY60" fmla="*/ 365125 h 393700"/>
                <a:gd name="connsiteX61" fmla="*/ 673100 w 882650"/>
                <a:gd name="connsiteY61" fmla="*/ 371475 h 393700"/>
                <a:gd name="connsiteX62" fmla="*/ 692150 w 882650"/>
                <a:gd name="connsiteY62" fmla="*/ 374650 h 393700"/>
                <a:gd name="connsiteX63" fmla="*/ 762000 w 882650"/>
                <a:gd name="connsiteY63" fmla="*/ 377825 h 393700"/>
                <a:gd name="connsiteX64" fmla="*/ 819150 w 882650"/>
                <a:gd name="connsiteY64" fmla="*/ 381000 h 393700"/>
                <a:gd name="connsiteX65" fmla="*/ 882650 w 882650"/>
                <a:gd name="connsiteY65" fmla="*/ 387350 h 393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882650" h="393700">
                  <a:moveTo>
                    <a:pt x="0" y="393700"/>
                  </a:moveTo>
                  <a:cubicBezTo>
                    <a:pt x="4275" y="368048"/>
                    <a:pt x="1139" y="380757"/>
                    <a:pt x="9525" y="355600"/>
                  </a:cubicBezTo>
                  <a:cubicBezTo>
                    <a:pt x="10583" y="352425"/>
                    <a:pt x="10844" y="348860"/>
                    <a:pt x="12700" y="346075"/>
                  </a:cubicBezTo>
                  <a:cubicBezTo>
                    <a:pt x="16933" y="339725"/>
                    <a:pt x="22987" y="334265"/>
                    <a:pt x="25400" y="327025"/>
                  </a:cubicBezTo>
                  <a:lnTo>
                    <a:pt x="31750" y="307975"/>
                  </a:lnTo>
                  <a:cubicBezTo>
                    <a:pt x="32808" y="304800"/>
                    <a:pt x="32140" y="300306"/>
                    <a:pt x="34925" y="298450"/>
                  </a:cubicBezTo>
                  <a:lnTo>
                    <a:pt x="44450" y="292100"/>
                  </a:lnTo>
                  <a:cubicBezTo>
                    <a:pt x="37477" y="271182"/>
                    <a:pt x="40839" y="291851"/>
                    <a:pt x="50800" y="279400"/>
                  </a:cubicBezTo>
                  <a:cubicBezTo>
                    <a:pt x="53526" y="275993"/>
                    <a:pt x="52917" y="270933"/>
                    <a:pt x="53975" y="266700"/>
                  </a:cubicBezTo>
                  <a:cubicBezTo>
                    <a:pt x="52917" y="263525"/>
                    <a:pt x="50250" y="260476"/>
                    <a:pt x="50800" y="257175"/>
                  </a:cubicBezTo>
                  <a:cubicBezTo>
                    <a:pt x="51427" y="253411"/>
                    <a:pt x="55443" y="251063"/>
                    <a:pt x="57150" y="247650"/>
                  </a:cubicBezTo>
                  <a:cubicBezTo>
                    <a:pt x="64818" y="232314"/>
                    <a:pt x="53793" y="242479"/>
                    <a:pt x="69850" y="231775"/>
                  </a:cubicBezTo>
                  <a:cubicBezTo>
                    <a:pt x="88048" y="204478"/>
                    <a:pt x="66230" y="239015"/>
                    <a:pt x="79375" y="212725"/>
                  </a:cubicBezTo>
                  <a:cubicBezTo>
                    <a:pt x="95318" y="180839"/>
                    <a:pt x="75376" y="229464"/>
                    <a:pt x="92075" y="190500"/>
                  </a:cubicBezTo>
                  <a:cubicBezTo>
                    <a:pt x="93393" y="187424"/>
                    <a:pt x="93159" y="183588"/>
                    <a:pt x="95250" y="180975"/>
                  </a:cubicBezTo>
                  <a:cubicBezTo>
                    <a:pt x="97634" y="177995"/>
                    <a:pt x="101600" y="176742"/>
                    <a:pt x="104775" y="174625"/>
                  </a:cubicBezTo>
                  <a:cubicBezTo>
                    <a:pt x="106892" y="171450"/>
                    <a:pt x="109575" y="168587"/>
                    <a:pt x="111125" y="165100"/>
                  </a:cubicBezTo>
                  <a:cubicBezTo>
                    <a:pt x="113843" y="158983"/>
                    <a:pt x="115358" y="152400"/>
                    <a:pt x="117475" y="146050"/>
                  </a:cubicBezTo>
                  <a:lnTo>
                    <a:pt x="127000" y="117475"/>
                  </a:lnTo>
                  <a:cubicBezTo>
                    <a:pt x="128058" y="114300"/>
                    <a:pt x="129363" y="111197"/>
                    <a:pt x="130175" y="107950"/>
                  </a:cubicBezTo>
                  <a:cubicBezTo>
                    <a:pt x="131233" y="103717"/>
                    <a:pt x="130929" y="98881"/>
                    <a:pt x="133350" y="95250"/>
                  </a:cubicBezTo>
                  <a:cubicBezTo>
                    <a:pt x="135467" y="92075"/>
                    <a:pt x="139700" y="91017"/>
                    <a:pt x="142875" y="88900"/>
                  </a:cubicBezTo>
                  <a:cubicBezTo>
                    <a:pt x="144992" y="84667"/>
                    <a:pt x="145878" y="79547"/>
                    <a:pt x="149225" y="76200"/>
                  </a:cubicBezTo>
                  <a:cubicBezTo>
                    <a:pt x="151592" y="73833"/>
                    <a:pt x="156805" y="75748"/>
                    <a:pt x="158750" y="73025"/>
                  </a:cubicBezTo>
                  <a:cubicBezTo>
                    <a:pt x="170275" y="56889"/>
                    <a:pt x="158238" y="47966"/>
                    <a:pt x="177800" y="34925"/>
                  </a:cubicBezTo>
                  <a:cubicBezTo>
                    <a:pt x="184150" y="30692"/>
                    <a:pt x="189610" y="24638"/>
                    <a:pt x="196850" y="22225"/>
                  </a:cubicBezTo>
                  <a:lnTo>
                    <a:pt x="234950" y="9525"/>
                  </a:lnTo>
                  <a:lnTo>
                    <a:pt x="244475" y="6350"/>
                  </a:lnTo>
                  <a:cubicBezTo>
                    <a:pt x="247650" y="5292"/>
                    <a:pt x="250670" y="3508"/>
                    <a:pt x="254000" y="3175"/>
                  </a:cubicBezTo>
                  <a:lnTo>
                    <a:pt x="285750" y="0"/>
                  </a:lnTo>
                  <a:cubicBezTo>
                    <a:pt x="299508" y="1058"/>
                    <a:pt x="313638" y="-172"/>
                    <a:pt x="327025" y="3175"/>
                  </a:cubicBezTo>
                  <a:cubicBezTo>
                    <a:pt x="331381" y="4264"/>
                    <a:pt x="332896" y="10090"/>
                    <a:pt x="336550" y="12700"/>
                  </a:cubicBezTo>
                  <a:cubicBezTo>
                    <a:pt x="340401" y="15451"/>
                    <a:pt x="344856" y="17292"/>
                    <a:pt x="349250" y="19050"/>
                  </a:cubicBezTo>
                  <a:cubicBezTo>
                    <a:pt x="355465" y="21536"/>
                    <a:pt x="362731" y="21687"/>
                    <a:pt x="368300" y="25400"/>
                  </a:cubicBezTo>
                  <a:lnTo>
                    <a:pt x="387350" y="38100"/>
                  </a:lnTo>
                  <a:lnTo>
                    <a:pt x="406400" y="66675"/>
                  </a:lnTo>
                  <a:cubicBezTo>
                    <a:pt x="408517" y="69850"/>
                    <a:pt x="409575" y="74083"/>
                    <a:pt x="412750" y="76200"/>
                  </a:cubicBezTo>
                  <a:lnTo>
                    <a:pt x="422275" y="82550"/>
                  </a:lnTo>
                  <a:cubicBezTo>
                    <a:pt x="430255" y="106491"/>
                    <a:pt x="418562" y="77909"/>
                    <a:pt x="434975" y="98425"/>
                  </a:cubicBezTo>
                  <a:cubicBezTo>
                    <a:pt x="437066" y="101038"/>
                    <a:pt x="436525" y="105024"/>
                    <a:pt x="438150" y="107950"/>
                  </a:cubicBezTo>
                  <a:cubicBezTo>
                    <a:pt x="441856" y="114621"/>
                    <a:pt x="448437" y="119760"/>
                    <a:pt x="450850" y="127000"/>
                  </a:cubicBezTo>
                  <a:cubicBezTo>
                    <a:pt x="451908" y="130175"/>
                    <a:pt x="451934" y="133912"/>
                    <a:pt x="454025" y="136525"/>
                  </a:cubicBezTo>
                  <a:cubicBezTo>
                    <a:pt x="456409" y="139505"/>
                    <a:pt x="460375" y="140758"/>
                    <a:pt x="463550" y="142875"/>
                  </a:cubicBezTo>
                  <a:cubicBezTo>
                    <a:pt x="465667" y="147108"/>
                    <a:pt x="468238" y="151143"/>
                    <a:pt x="469900" y="155575"/>
                  </a:cubicBezTo>
                  <a:cubicBezTo>
                    <a:pt x="471432" y="159661"/>
                    <a:pt x="471821" y="164095"/>
                    <a:pt x="473075" y="168275"/>
                  </a:cubicBezTo>
                  <a:cubicBezTo>
                    <a:pt x="474998" y="174686"/>
                    <a:pt x="477308" y="180975"/>
                    <a:pt x="479425" y="187325"/>
                  </a:cubicBezTo>
                  <a:cubicBezTo>
                    <a:pt x="480483" y="190500"/>
                    <a:pt x="481103" y="193857"/>
                    <a:pt x="482600" y="196850"/>
                  </a:cubicBezTo>
                  <a:cubicBezTo>
                    <a:pt x="484717" y="201083"/>
                    <a:pt x="487086" y="205200"/>
                    <a:pt x="488950" y="209550"/>
                  </a:cubicBezTo>
                  <a:cubicBezTo>
                    <a:pt x="490268" y="212626"/>
                    <a:pt x="491206" y="215857"/>
                    <a:pt x="492125" y="219075"/>
                  </a:cubicBezTo>
                  <a:cubicBezTo>
                    <a:pt x="493324" y="223271"/>
                    <a:pt x="492879" y="228144"/>
                    <a:pt x="495300" y="231775"/>
                  </a:cubicBezTo>
                  <a:cubicBezTo>
                    <a:pt x="497417" y="234950"/>
                    <a:pt x="501650" y="236008"/>
                    <a:pt x="504825" y="238125"/>
                  </a:cubicBezTo>
                  <a:cubicBezTo>
                    <a:pt x="498961" y="255716"/>
                    <a:pt x="500555" y="240725"/>
                    <a:pt x="511175" y="254000"/>
                  </a:cubicBezTo>
                  <a:cubicBezTo>
                    <a:pt x="528702" y="275908"/>
                    <a:pt x="496578" y="251677"/>
                    <a:pt x="523875" y="269875"/>
                  </a:cubicBezTo>
                  <a:cubicBezTo>
                    <a:pt x="531855" y="293816"/>
                    <a:pt x="521090" y="264306"/>
                    <a:pt x="533400" y="288925"/>
                  </a:cubicBezTo>
                  <a:cubicBezTo>
                    <a:pt x="534897" y="291918"/>
                    <a:pt x="534208" y="296083"/>
                    <a:pt x="536575" y="298450"/>
                  </a:cubicBezTo>
                  <a:cubicBezTo>
                    <a:pt x="539922" y="301797"/>
                    <a:pt x="545042" y="302683"/>
                    <a:pt x="549275" y="304800"/>
                  </a:cubicBezTo>
                  <a:cubicBezTo>
                    <a:pt x="552364" y="309434"/>
                    <a:pt x="561928" y="324161"/>
                    <a:pt x="565150" y="327025"/>
                  </a:cubicBezTo>
                  <a:cubicBezTo>
                    <a:pt x="570854" y="332095"/>
                    <a:pt x="584200" y="339725"/>
                    <a:pt x="584200" y="339725"/>
                  </a:cubicBezTo>
                  <a:cubicBezTo>
                    <a:pt x="589492" y="355600"/>
                    <a:pt x="584200" y="348192"/>
                    <a:pt x="606425" y="355600"/>
                  </a:cubicBezTo>
                  <a:lnTo>
                    <a:pt x="625475" y="361950"/>
                  </a:lnTo>
                  <a:cubicBezTo>
                    <a:pt x="628650" y="363008"/>
                    <a:pt x="631718" y="364469"/>
                    <a:pt x="635000" y="365125"/>
                  </a:cubicBezTo>
                  <a:cubicBezTo>
                    <a:pt x="662946" y="370714"/>
                    <a:pt x="638969" y="366224"/>
                    <a:pt x="673100" y="371475"/>
                  </a:cubicBezTo>
                  <a:cubicBezTo>
                    <a:pt x="679463" y="372454"/>
                    <a:pt x="685729" y="374191"/>
                    <a:pt x="692150" y="374650"/>
                  </a:cubicBezTo>
                  <a:cubicBezTo>
                    <a:pt x="715398" y="376311"/>
                    <a:pt x="738722" y="376661"/>
                    <a:pt x="762000" y="377825"/>
                  </a:cubicBezTo>
                  <a:cubicBezTo>
                    <a:pt x="781056" y="378778"/>
                    <a:pt x="800137" y="379416"/>
                    <a:pt x="819150" y="381000"/>
                  </a:cubicBezTo>
                  <a:cubicBezTo>
                    <a:pt x="898155" y="387584"/>
                    <a:pt x="854952" y="387350"/>
                    <a:pt x="882650" y="387350"/>
                  </a:cubicBezTo>
                </a:path>
              </a:pathLst>
            </a:cu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04" name="Straight Connector 203"/>
            <p:cNvCxnSpPr/>
            <p:nvPr/>
          </p:nvCxnSpPr>
          <p:spPr>
            <a:xfrm>
              <a:off x="5532460" y="3340796"/>
              <a:ext cx="0" cy="221104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9" name="Group 208"/>
            <p:cNvGrpSpPr/>
            <p:nvPr/>
          </p:nvGrpSpPr>
          <p:grpSpPr>
            <a:xfrm>
              <a:off x="5545127" y="3709068"/>
              <a:ext cx="136275" cy="227454"/>
              <a:chOff x="2885577" y="4221918"/>
              <a:chExt cx="131335" cy="412436"/>
            </a:xfrm>
          </p:grpSpPr>
          <p:cxnSp>
            <p:nvCxnSpPr>
              <p:cNvPr id="210" name="Straight Connector 209"/>
              <p:cNvCxnSpPr/>
              <p:nvPr/>
            </p:nvCxnSpPr>
            <p:spPr>
              <a:xfrm>
                <a:off x="2885577" y="4223136"/>
                <a:ext cx="0" cy="411218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Straight Connector 210"/>
              <p:cNvCxnSpPr/>
              <p:nvPr/>
            </p:nvCxnSpPr>
            <p:spPr>
              <a:xfrm>
                <a:off x="2907802" y="4223136"/>
                <a:ext cx="0" cy="411218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Straight Connector 211"/>
              <p:cNvCxnSpPr/>
              <p:nvPr/>
            </p:nvCxnSpPr>
            <p:spPr>
              <a:xfrm>
                <a:off x="2930027" y="4221918"/>
                <a:ext cx="0" cy="411218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3" name="Straight Connector 212"/>
              <p:cNvCxnSpPr/>
              <p:nvPr/>
            </p:nvCxnSpPr>
            <p:spPr>
              <a:xfrm>
                <a:off x="3016912" y="4223136"/>
                <a:ext cx="0" cy="411218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4" name="Freeform 213"/>
            <p:cNvSpPr/>
            <p:nvPr/>
          </p:nvSpPr>
          <p:spPr>
            <a:xfrm>
              <a:off x="2459321" y="4084192"/>
              <a:ext cx="562531" cy="239768"/>
            </a:xfrm>
            <a:custGeom>
              <a:avLst/>
              <a:gdLst>
                <a:gd name="connsiteX0" fmla="*/ 0 w 882650"/>
                <a:gd name="connsiteY0" fmla="*/ 393700 h 393700"/>
                <a:gd name="connsiteX1" fmla="*/ 9525 w 882650"/>
                <a:gd name="connsiteY1" fmla="*/ 355600 h 393700"/>
                <a:gd name="connsiteX2" fmla="*/ 12700 w 882650"/>
                <a:gd name="connsiteY2" fmla="*/ 346075 h 393700"/>
                <a:gd name="connsiteX3" fmla="*/ 25400 w 882650"/>
                <a:gd name="connsiteY3" fmla="*/ 327025 h 393700"/>
                <a:gd name="connsiteX4" fmla="*/ 31750 w 882650"/>
                <a:gd name="connsiteY4" fmla="*/ 307975 h 393700"/>
                <a:gd name="connsiteX5" fmla="*/ 34925 w 882650"/>
                <a:gd name="connsiteY5" fmla="*/ 298450 h 393700"/>
                <a:gd name="connsiteX6" fmla="*/ 44450 w 882650"/>
                <a:gd name="connsiteY6" fmla="*/ 292100 h 393700"/>
                <a:gd name="connsiteX7" fmla="*/ 50800 w 882650"/>
                <a:gd name="connsiteY7" fmla="*/ 279400 h 393700"/>
                <a:gd name="connsiteX8" fmla="*/ 53975 w 882650"/>
                <a:gd name="connsiteY8" fmla="*/ 266700 h 393700"/>
                <a:gd name="connsiteX9" fmla="*/ 50800 w 882650"/>
                <a:gd name="connsiteY9" fmla="*/ 257175 h 393700"/>
                <a:gd name="connsiteX10" fmla="*/ 57150 w 882650"/>
                <a:gd name="connsiteY10" fmla="*/ 247650 h 393700"/>
                <a:gd name="connsiteX11" fmla="*/ 69850 w 882650"/>
                <a:gd name="connsiteY11" fmla="*/ 231775 h 393700"/>
                <a:gd name="connsiteX12" fmla="*/ 79375 w 882650"/>
                <a:gd name="connsiteY12" fmla="*/ 212725 h 393700"/>
                <a:gd name="connsiteX13" fmla="*/ 92075 w 882650"/>
                <a:gd name="connsiteY13" fmla="*/ 190500 h 393700"/>
                <a:gd name="connsiteX14" fmla="*/ 95250 w 882650"/>
                <a:gd name="connsiteY14" fmla="*/ 180975 h 393700"/>
                <a:gd name="connsiteX15" fmla="*/ 104775 w 882650"/>
                <a:gd name="connsiteY15" fmla="*/ 174625 h 393700"/>
                <a:gd name="connsiteX16" fmla="*/ 111125 w 882650"/>
                <a:gd name="connsiteY16" fmla="*/ 165100 h 393700"/>
                <a:gd name="connsiteX17" fmla="*/ 117475 w 882650"/>
                <a:gd name="connsiteY17" fmla="*/ 146050 h 393700"/>
                <a:gd name="connsiteX18" fmla="*/ 127000 w 882650"/>
                <a:gd name="connsiteY18" fmla="*/ 117475 h 393700"/>
                <a:gd name="connsiteX19" fmla="*/ 130175 w 882650"/>
                <a:gd name="connsiteY19" fmla="*/ 107950 h 393700"/>
                <a:gd name="connsiteX20" fmla="*/ 133350 w 882650"/>
                <a:gd name="connsiteY20" fmla="*/ 95250 h 393700"/>
                <a:gd name="connsiteX21" fmla="*/ 142875 w 882650"/>
                <a:gd name="connsiteY21" fmla="*/ 88900 h 393700"/>
                <a:gd name="connsiteX22" fmla="*/ 149225 w 882650"/>
                <a:gd name="connsiteY22" fmla="*/ 76200 h 393700"/>
                <a:gd name="connsiteX23" fmla="*/ 158750 w 882650"/>
                <a:gd name="connsiteY23" fmla="*/ 73025 h 393700"/>
                <a:gd name="connsiteX24" fmla="*/ 177800 w 882650"/>
                <a:gd name="connsiteY24" fmla="*/ 34925 h 393700"/>
                <a:gd name="connsiteX25" fmla="*/ 196850 w 882650"/>
                <a:gd name="connsiteY25" fmla="*/ 22225 h 393700"/>
                <a:gd name="connsiteX26" fmla="*/ 234950 w 882650"/>
                <a:gd name="connsiteY26" fmla="*/ 9525 h 393700"/>
                <a:gd name="connsiteX27" fmla="*/ 244475 w 882650"/>
                <a:gd name="connsiteY27" fmla="*/ 6350 h 393700"/>
                <a:gd name="connsiteX28" fmla="*/ 254000 w 882650"/>
                <a:gd name="connsiteY28" fmla="*/ 3175 h 393700"/>
                <a:gd name="connsiteX29" fmla="*/ 285750 w 882650"/>
                <a:gd name="connsiteY29" fmla="*/ 0 h 393700"/>
                <a:gd name="connsiteX30" fmla="*/ 327025 w 882650"/>
                <a:gd name="connsiteY30" fmla="*/ 3175 h 393700"/>
                <a:gd name="connsiteX31" fmla="*/ 336550 w 882650"/>
                <a:gd name="connsiteY31" fmla="*/ 12700 h 393700"/>
                <a:gd name="connsiteX32" fmla="*/ 349250 w 882650"/>
                <a:gd name="connsiteY32" fmla="*/ 19050 h 393700"/>
                <a:gd name="connsiteX33" fmla="*/ 368300 w 882650"/>
                <a:gd name="connsiteY33" fmla="*/ 25400 h 393700"/>
                <a:gd name="connsiteX34" fmla="*/ 387350 w 882650"/>
                <a:gd name="connsiteY34" fmla="*/ 38100 h 393700"/>
                <a:gd name="connsiteX35" fmla="*/ 406400 w 882650"/>
                <a:gd name="connsiteY35" fmla="*/ 66675 h 393700"/>
                <a:gd name="connsiteX36" fmla="*/ 412750 w 882650"/>
                <a:gd name="connsiteY36" fmla="*/ 76200 h 393700"/>
                <a:gd name="connsiteX37" fmla="*/ 422275 w 882650"/>
                <a:gd name="connsiteY37" fmla="*/ 82550 h 393700"/>
                <a:gd name="connsiteX38" fmla="*/ 434975 w 882650"/>
                <a:gd name="connsiteY38" fmla="*/ 98425 h 393700"/>
                <a:gd name="connsiteX39" fmla="*/ 438150 w 882650"/>
                <a:gd name="connsiteY39" fmla="*/ 107950 h 393700"/>
                <a:gd name="connsiteX40" fmla="*/ 450850 w 882650"/>
                <a:gd name="connsiteY40" fmla="*/ 127000 h 393700"/>
                <a:gd name="connsiteX41" fmla="*/ 454025 w 882650"/>
                <a:gd name="connsiteY41" fmla="*/ 136525 h 393700"/>
                <a:gd name="connsiteX42" fmla="*/ 463550 w 882650"/>
                <a:gd name="connsiteY42" fmla="*/ 142875 h 393700"/>
                <a:gd name="connsiteX43" fmla="*/ 469900 w 882650"/>
                <a:gd name="connsiteY43" fmla="*/ 155575 h 393700"/>
                <a:gd name="connsiteX44" fmla="*/ 473075 w 882650"/>
                <a:gd name="connsiteY44" fmla="*/ 168275 h 393700"/>
                <a:gd name="connsiteX45" fmla="*/ 479425 w 882650"/>
                <a:gd name="connsiteY45" fmla="*/ 187325 h 393700"/>
                <a:gd name="connsiteX46" fmla="*/ 482600 w 882650"/>
                <a:gd name="connsiteY46" fmla="*/ 196850 h 393700"/>
                <a:gd name="connsiteX47" fmla="*/ 488950 w 882650"/>
                <a:gd name="connsiteY47" fmla="*/ 209550 h 393700"/>
                <a:gd name="connsiteX48" fmla="*/ 492125 w 882650"/>
                <a:gd name="connsiteY48" fmla="*/ 219075 h 393700"/>
                <a:gd name="connsiteX49" fmla="*/ 495300 w 882650"/>
                <a:gd name="connsiteY49" fmla="*/ 231775 h 393700"/>
                <a:gd name="connsiteX50" fmla="*/ 504825 w 882650"/>
                <a:gd name="connsiteY50" fmla="*/ 238125 h 393700"/>
                <a:gd name="connsiteX51" fmla="*/ 511175 w 882650"/>
                <a:gd name="connsiteY51" fmla="*/ 254000 h 393700"/>
                <a:gd name="connsiteX52" fmla="*/ 523875 w 882650"/>
                <a:gd name="connsiteY52" fmla="*/ 269875 h 393700"/>
                <a:gd name="connsiteX53" fmla="*/ 533400 w 882650"/>
                <a:gd name="connsiteY53" fmla="*/ 288925 h 393700"/>
                <a:gd name="connsiteX54" fmla="*/ 536575 w 882650"/>
                <a:gd name="connsiteY54" fmla="*/ 298450 h 393700"/>
                <a:gd name="connsiteX55" fmla="*/ 549275 w 882650"/>
                <a:gd name="connsiteY55" fmla="*/ 304800 h 393700"/>
                <a:gd name="connsiteX56" fmla="*/ 565150 w 882650"/>
                <a:gd name="connsiteY56" fmla="*/ 327025 h 393700"/>
                <a:gd name="connsiteX57" fmla="*/ 584200 w 882650"/>
                <a:gd name="connsiteY57" fmla="*/ 339725 h 393700"/>
                <a:gd name="connsiteX58" fmla="*/ 606425 w 882650"/>
                <a:gd name="connsiteY58" fmla="*/ 355600 h 393700"/>
                <a:gd name="connsiteX59" fmla="*/ 625475 w 882650"/>
                <a:gd name="connsiteY59" fmla="*/ 361950 h 393700"/>
                <a:gd name="connsiteX60" fmla="*/ 635000 w 882650"/>
                <a:gd name="connsiteY60" fmla="*/ 365125 h 393700"/>
                <a:gd name="connsiteX61" fmla="*/ 673100 w 882650"/>
                <a:gd name="connsiteY61" fmla="*/ 371475 h 393700"/>
                <a:gd name="connsiteX62" fmla="*/ 692150 w 882650"/>
                <a:gd name="connsiteY62" fmla="*/ 374650 h 393700"/>
                <a:gd name="connsiteX63" fmla="*/ 762000 w 882650"/>
                <a:gd name="connsiteY63" fmla="*/ 377825 h 393700"/>
                <a:gd name="connsiteX64" fmla="*/ 819150 w 882650"/>
                <a:gd name="connsiteY64" fmla="*/ 381000 h 393700"/>
                <a:gd name="connsiteX65" fmla="*/ 882650 w 882650"/>
                <a:gd name="connsiteY65" fmla="*/ 387350 h 393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882650" h="393700">
                  <a:moveTo>
                    <a:pt x="0" y="393700"/>
                  </a:moveTo>
                  <a:cubicBezTo>
                    <a:pt x="4275" y="368048"/>
                    <a:pt x="1139" y="380757"/>
                    <a:pt x="9525" y="355600"/>
                  </a:cubicBezTo>
                  <a:cubicBezTo>
                    <a:pt x="10583" y="352425"/>
                    <a:pt x="10844" y="348860"/>
                    <a:pt x="12700" y="346075"/>
                  </a:cubicBezTo>
                  <a:cubicBezTo>
                    <a:pt x="16933" y="339725"/>
                    <a:pt x="22987" y="334265"/>
                    <a:pt x="25400" y="327025"/>
                  </a:cubicBezTo>
                  <a:lnTo>
                    <a:pt x="31750" y="307975"/>
                  </a:lnTo>
                  <a:cubicBezTo>
                    <a:pt x="32808" y="304800"/>
                    <a:pt x="32140" y="300306"/>
                    <a:pt x="34925" y="298450"/>
                  </a:cubicBezTo>
                  <a:lnTo>
                    <a:pt x="44450" y="292100"/>
                  </a:lnTo>
                  <a:cubicBezTo>
                    <a:pt x="37477" y="271182"/>
                    <a:pt x="40839" y="291851"/>
                    <a:pt x="50800" y="279400"/>
                  </a:cubicBezTo>
                  <a:cubicBezTo>
                    <a:pt x="53526" y="275993"/>
                    <a:pt x="52917" y="270933"/>
                    <a:pt x="53975" y="266700"/>
                  </a:cubicBezTo>
                  <a:cubicBezTo>
                    <a:pt x="52917" y="263525"/>
                    <a:pt x="50250" y="260476"/>
                    <a:pt x="50800" y="257175"/>
                  </a:cubicBezTo>
                  <a:cubicBezTo>
                    <a:pt x="51427" y="253411"/>
                    <a:pt x="55443" y="251063"/>
                    <a:pt x="57150" y="247650"/>
                  </a:cubicBezTo>
                  <a:cubicBezTo>
                    <a:pt x="64818" y="232314"/>
                    <a:pt x="53793" y="242479"/>
                    <a:pt x="69850" y="231775"/>
                  </a:cubicBezTo>
                  <a:cubicBezTo>
                    <a:pt x="88048" y="204478"/>
                    <a:pt x="66230" y="239015"/>
                    <a:pt x="79375" y="212725"/>
                  </a:cubicBezTo>
                  <a:cubicBezTo>
                    <a:pt x="95318" y="180839"/>
                    <a:pt x="75376" y="229464"/>
                    <a:pt x="92075" y="190500"/>
                  </a:cubicBezTo>
                  <a:cubicBezTo>
                    <a:pt x="93393" y="187424"/>
                    <a:pt x="93159" y="183588"/>
                    <a:pt x="95250" y="180975"/>
                  </a:cubicBezTo>
                  <a:cubicBezTo>
                    <a:pt x="97634" y="177995"/>
                    <a:pt x="101600" y="176742"/>
                    <a:pt x="104775" y="174625"/>
                  </a:cubicBezTo>
                  <a:cubicBezTo>
                    <a:pt x="106892" y="171450"/>
                    <a:pt x="109575" y="168587"/>
                    <a:pt x="111125" y="165100"/>
                  </a:cubicBezTo>
                  <a:cubicBezTo>
                    <a:pt x="113843" y="158983"/>
                    <a:pt x="115358" y="152400"/>
                    <a:pt x="117475" y="146050"/>
                  </a:cubicBezTo>
                  <a:lnTo>
                    <a:pt x="127000" y="117475"/>
                  </a:lnTo>
                  <a:cubicBezTo>
                    <a:pt x="128058" y="114300"/>
                    <a:pt x="129363" y="111197"/>
                    <a:pt x="130175" y="107950"/>
                  </a:cubicBezTo>
                  <a:cubicBezTo>
                    <a:pt x="131233" y="103717"/>
                    <a:pt x="130929" y="98881"/>
                    <a:pt x="133350" y="95250"/>
                  </a:cubicBezTo>
                  <a:cubicBezTo>
                    <a:pt x="135467" y="92075"/>
                    <a:pt x="139700" y="91017"/>
                    <a:pt x="142875" y="88900"/>
                  </a:cubicBezTo>
                  <a:cubicBezTo>
                    <a:pt x="144992" y="84667"/>
                    <a:pt x="145878" y="79547"/>
                    <a:pt x="149225" y="76200"/>
                  </a:cubicBezTo>
                  <a:cubicBezTo>
                    <a:pt x="151592" y="73833"/>
                    <a:pt x="156805" y="75748"/>
                    <a:pt x="158750" y="73025"/>
                  </a:cubicBezTo>
                  <a:cubicBezTo>
                    <a:pt x="170275" y="56889"/>
                    <a:pt x="158238" y="47966"/>
                    <a:pt x="177800" y="34925"/>
                  </a:cubicBezTo>
                  <a:cubicBezTo>
                    <a:pt x="184150" y="30692"/>
                    <a:pt x="189610" y="24638"/>
                    <a:pt x="196850" y="22225"/>
                  </a:cubicBezTo>
                  <a:lnTo>
                    <a:pt x="234950" y="9525"/>
                  </a:lnTo>
                  <a:lnTo>
                    <a:pt x="244475" y="6350"/>
                  </a:lnTo>
                  <a:cubicBezTo>
                    <a:pt x="247650" y="5292"/>
                    <a:pt x="250670" y="3508"/>
                    <a:pt x="254000" y="3175"/>
                  </a:cubicBezTo>
                  <a:lnTo>
                    <a:pt x="285750" y="0"/>
                  </a:lnTo>
                  <a:cubicBezTo>
                    <a:pt x="299508" y="1058"/>
                    <a:pt x="313638" y="-172"/>
                    <a:pt x="327025" y="3175"/>
                  </a:cubicBezTo>
                  <a:cubicBezTo>
                    <a:pt x="331381" y="4264"/>
                    <a:pt x="332896" y="10090"/>
                    <a:pt x="336550" y="12700"/>
                  </a:cubicBezTo>
                  <a:cubicBezTo>
                    <a:pt x="340401" y="15451"/>
                    <a:pt x="344856" y="17292"/>
                    <a:pt x="349250" y="19050"/>
                  </a:cubicBezTo>
                  <a:cubicBezTo>
                    <a:pt x="355465" y="21536"/>
                    <a:pt x="362731" y="21687"/>
                    <a:pt x="368300" y="25400"/>
                  </a:cubicBezTo>
                  <a:lnTo>
                    <a:pt x="387350" y="38100"/>
                  </a:lnTo>
                  <a:lnTo>
                    <a:pt x="406400" y="66675"/>
                  </a:lnTo>
                  <a:cubicBezTo>
                    <a:pt x="408517" y="69850"/>
                    <a:pt x="409575" y="74083"/>
                    <a:pt x="412750" y="76200"/>
                  </a:cubicBezTo>
                  <a:lnTo>
                    <a:pt x="422275" y="82550"/>
                  </a:lnTo>
                  <a:cubicBezTo>
                    <a:pt x="430255" y="106491"/>
                    <a:pt x="418562" y="77909"/>
                    <a:pt x="434975" y="98425"/>
                  </a:cubicBezTo>
                  <a:cubicBezTo>
                    <a:pt x="437066" y="101038"/>
                    <a:pt x="436525" y="105024"/>
                    <a:pt x="438150" y="107950"/>
                  </a:cubicBezTo>
                  <a:cubicBezTo>
                    <a:pt x="441856" y="114621"/>
                    <a:pt x="448437" y="119760"/>
                    <a:pt x="450850" y="127000"/>
                  </a:cubicBezTo>
                  <a:cubicBezTo>
                    <a:pt x="451908" y="130175"/>
                    <a:pt x="451934" y="133912"/>
                    <a:pt x="454025" y="136525"/>
                  </a:cubicBezTo>
                  <a:cubicBezTo>
                    <a:pt x="456409" y="139505"/>
                    <a:pt x="460375" y="140758"/>
                    <a:pt x="463550" y="142875"/>
                  </a:cubicBezTo>
                  <a:cubicBezTo>
                    <a:pt x="465667" y="147108"/>
                    <a:pt x="468238" y="151143"/>
                    <a:pt x="469900" y="155575"/>
                  </a:cubicBezTo>
                  <a:cubicBezTo>
                    <a:pt x="471432" y="159661"/>
                    <a:pt x="471821" y="164095"/>
                    <a:pt x="473075" y="168275"/>
                  </a:cubicBezTo>
                  <a:cubicBezTo>
                    <a:pt x="474998" y="174686"/>
                    <a:pt x="477308" y="180975"/>
                    <a:pt x="479425" y="187325"/>
                  </a:cubicBezTo>
                  <a:cubicBezTo>
                    <a:pt x="480483" y="190500"/>
                    <a:pt x="481103" y="193857"/>
                    <a:pt x="482600" y="196850"/>
                  </a:cubicBezTo>
                  <a:cubicBezTo>
                    <a:pt x="484717" y="201083"/>
                    <a:pt x="487086" y="205200"/>
                    <a:pt x="488950" y="209550"/>
                  </a:cubicBezTo>
                  <a:cubicBezTo>
                    <a:pt x="490268" y="212626"/>
                    <a:pt x="491206" y="215857"/>
                    <a:pt x="492125" y="219075"/>
                  </a:cubicBezTo>
                  <a:cubicBezTo>
                    <a:pt x="493324" y="223271"/>
                    <a:pt x="492879" y="228144"/>
                    <a:pt x="495300" y="231775"/>
                  </a:cubicBezTo>
                  <a:cubicBezTo>
                    <a:pt x="497417" y="234950"/>
                    <a:pt x="501650" y="236008"/>
                    <a:pt x="504825" y="238125"/>
                  </a:cubicBezTo>
                  <a:cubicBezTo>
                    <a:pt x="498961" y="255716"/>
                    <a:pt x="500555" y="240725"/>
                    <a:pt x="511175" y="254000"/>
                  </a:cubicBezTo>
                  <a:cubicBezTo>
                    <a:pt x="528702" y="275908"/>
                    <a:pt x="496578" y="251677"/>
                    <a:pt x="523875" y="269875"/>
                  </a:cubicBezTo>
                  <a:cubicBezTo>
                    <a:pt x="531855" y="293816"/>
                    <a:pt x="521090" y="264306"/>
                    <a:pt x="533400" y="288925"/>
                  </a:cubicBezTo>
                  <a:cubicBezTo>
                    <a:pt x="534897" y="291918"/>
                    <a:pt x="534208" y="296083"/>
                    <a:pt x="536575" y="298450"/>
                  </a:cubicBezTo>
                  <a:cubicBezTo>
                    <a:pt x="539922" y="301797"/>
                    <a:pt x="545042" y="302683"/>
                    <a:pt x="549275" y="304800"/>
                  </a:cubicBezTo>
                  <a:cubicBezTo>
                    <a:pt x="552364" y="309434"/>
                    <a:pt x="561928" y="324161"/>
                    <a:pt x="565150" y="327025"/>
                  </a:cubicBezTo>
                  <a:cubicBezTo>
                    <a:pt x="570854" y="332095"/>
                    <a:pt x="584200" y="339725"/>
                    <a:pt x="584200" y="339725"/>
                  </a:cubicBezTo>
                  <a:cubicBezTo>
                    <a:pt x="589492" y="355600"/>
                    <a:pt x="584200" y="348192"/>
                    <a:pt x="606425" y="355600"/>
                  </a:cubicBezTo>
                  <a:lnTo>
                    <a:pt x="625475" y="361950"/>
                  </a:lnTo>
                  <a:cubicBezTo>
                    <a:pt x="628650" y="363008"/>
                    <a:pt x="631718" y="364469"/>
                    <a:pt x="635000" y="365125"/>
                  </a:cubicBezTo>
                  <a:cubicBezTo>
                    <a:pt x="662946" y="370714"/>
                    <a:pt x="638969" y="366224"/>
                    <a:pt x="673100" y="371475"/>
                  </a:cubicBezTo>
                  <a:cubicBezTo>
                    <a:pt x="679463" y="372454"/>
                    <a:pt x="685729" y="374191"/>
                    <a:pt x="692150" y="374650"/>
                  </a:cubicBezTo>
                  <a:cubicBezTo>
                    <a:pt x="715398" y="376311"/>
                    <a:pt x="738722" y="376661"/>
                    <a:pt x="762000" y="377825"/>
                  </a:cubicBezTo>
                  <a:cubicBezTo>
                    <a:pt x="781056" y="378778"/>
                    <a:pt x="800137" y="379416"/>
                    <a:pt x="819150" y="381000"/>
                  </a:cubicBezTo>
                  <a:cubicBezTo>
                    <a:pt x="898155" y="387584"/>
                    <a:pt x="854952" y="387350"/>
                    <a:pt x="882650" y="387350"/>
                  </a:cubicBezTo>
                </a:path>
              </a:pathLst>
            </a:cu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15" name="Straight Connector 214"/>
            <p:cNvCxnSpPr/>
            <p:nvPr/>
          </p:nvCxnSpPr>
          <p:spPr>
            <a:xfrm>
              <a:off x="2439094" y="4084192"/>
              <a:ext cx="0" cy="221104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2" name="Freeform 221"/>
            <p:cNvSpPr/>
            <p:nvPr/>
          </p:nvSpPr>
          <p:spPr>
            <a:xfrm>
              <a:off x="5561178" y="4084578"/>
              <a:ext cx="562531" cy="239768"/>
            </a:xfrm>
            <a:custGeom>
              <a:avLst/>
              <a:gdLst>
                <a:gd name="connsiteX0" fmla="*/ 0 w 882650"/>
                <a:gd name="connsiteY0" fmla="*/ 393700 h 393700"/>
                <a:gd name="connsiteX1" fmla="*/ 9525 w 882650"/>
                <a:gd name="connsiteY1" fmla="*/ 355600 h 393700"/>
                <a:gd name="connsiteX2" fmla="*/ 12700 w 882650"/>
                <a:gd name="connsiteY2" fmla="*/ 346075 h 393700"/>
                <a:gd name="connsiteX3" fmla="*/ 25400 w 882650"/>
                <a:gd name="connsiteY3" fmla="*/ 327025 h 393700"/>
                <a:gd name="connsiteX4" fmla="*/ 31750 w 882650"/>
                <a:gd name="connsiteY4" fmla="*/ 307975 h 393700"/>
                <a:gd name="connsiteX5" fmla="*/ 34925 w 882650"/>
                <a:gd name="connsiteY5" fmla="*/ 298450 h 393700"/>
                <a:gd name="connsiteX6" fmla="*/ 44450 w 882650"/>
                <a:gd name="connsiteY6" fmla="*/ 292100 h 393700"/>
                <a:gd name="connsiteX7" fmla="*/ 50800 w 882650"/>
                <a:gd name="connsiteY7" fmla="*/ 279400 h 393700"/>
                <a:gd name="connsiteX8" fmla="*/ 53975 w 882650"/>
                <a:gd name="connsiteY8" fmla="*/ 266700 h 393700"/>
                <a:gd name="connsiteX9" fmla="*/ 50800 w 882650"/>
                <a:gd name="connsiteY9" fmla="*/ 257175 h 393700"/>
                <a:gd name="connsiteX10" fmla="*/ 57150 w 882650"/>
                <a:gd name="connsiteY10" fmla="*/ 247650 h 393700"/>
                <a:gd name="connsiteX11" fmla="*/ 69850 w 882650"/>
                <a:gd name="connsiteY11" fmla="*/ 231775 h 393700"/>
                <a:gd name="connsiteX12" fmla="*/ 79375 w 882650"/>
                <a:gd name="connsiteY12" fmla="*/ 212725 h 393700"/>
                <a:gd name="connsiteX13" fmla="*/ 92075 w 882650"/>
                <a:gd name="connsiteY13" fmla="*/ 190500 h 393700"/>
                <a:gd name="connsiteX14" fmla="*/ 95250 w 882650"/>
                <a:gd name="connsiteY14" fmla="*/ 180975 h 393700"/>
                <a:gd name="connsiteX15" fmla="*/ 104775 w 882650"/>
                <a:gd name="connsiteY15" fmla="*/ 174625 h 393700"/>
                <a:gd name="connsiteX16" fmla="*/ 111125 w 882650"/>
                <a:gd name="connsiteY16" fmla="*/ 165100 h 393700"/>
                <a:gd name="connsiteX17" fmla="*/ 117475 w 882650"/>
                <a:gd name="connsiteY17" fmla="*/ 146050 h 393700"/>
                <a:gd name="connsiteX18" fmla="*/ 127000 w 882650"/>
                <a:gd name="connsiteY18" fmla="*/ 117475 h 393700"/>
                <a:gd name="connsiteX19" fmla="*/ 130175 w 882650"/>
                <a:gd name="connsiteY19" fmla="*/ 107950 h 393700"/>
                <a:gd name="connsiteX20" fmla="*/ 133350 w 882650"/>
                <a:gd name="connsiteY20" fmla="*/ 95250 h 393700"/>
                <a:gd name="connsiteX21" fmla="*/ 142875 w 882650"/>
                <a:gd name="connsiteY21" fmla="*/ 88900 h 393700"/>
                <a:gd name="connsiteX22" fmla="*/ 149225 w 882650"/>
                <a:gd name="connsiteY22" fmla="*/ 76200 h 393700"/>
                <a:gd name="connsiteX23" fmla="*/ 158750 w 882650"/>
                <a:gd name="connsiteY23" fmla="*/ 73025 h 393700"/>
                <a:gd name="connsiteX24" fmla="*/ 177800 w 882650"/>
                <a:gd name="connsiteY24" fmla="*/ 34925 h 393700"/>
                <a:gd name="connsiteX25" fmla="*/ 196850 w 882650"/>
                <a:gd name="connsiteY25" fmla="*/ 22225 h 393700"/>
                <a:gd name="connsiteX26" fmla="*/ 234950 w 882650"/>
                <a:gd name="connsiteY26" fmla="*/ 9525 h 393700"/>
                <a:gd name="connsiteX27" fmla="*/ 244475 w 882650"/>
                <a:gd name="connsiteY27" fmla="*/ 6350 h 393700"/>
                <a:gd name="connsiteX28" fmla="*/ 254000 w 882650"/>
                <a:gd name="connsiteY28" fmla="*/ 3175 h 393700"/>
                <a:gd name="connsiteX29" fmla="*/ 285750 w 882650"/>
                <a:gd name="connsiteY29" fmla="*/ 0 h 393700"/>
                <a:gd name="connsiteX30" fmla="*/ 327025 w 882650"/>
                <a:gd name="connsiteY30" fmla="*/ 3175 h 393700"/>
                <a:gd name="connsiteX31" fmla="*/ 336550 w 882650"/>
                <a:gd name="connsiteY31" fmla="*/ 12700 h 393700"/>
                <a:gd name="connsiteX32" fmla="*/ 349250 w 882650"/>
                <a:gd name="connsiteY32" fmla="*/ 19050 h 393700"/>
                <a:gd name="connsiteX33" fmla="*/ 368300 w 882650"/>
                <a:gd name="connsiteY33" fmla="*/ 25400 h 393700"/>
                <a:gd name="connsiteX34" fmla="*/ 387350 w 882650"/>
                <a:gd name="connsiteY34" fmla="*/ 38100 h 393700"/>
                <a:gd name="connsiteX35" fmla="*/ 406400 w 882650"/>
                <a:gd name="connsiteY35" fmla="*/ 66675 h 393700"/>
                <a:gd name="connsiteX36" fmla="*/ 412750 w 882650"/>
                <a:gd name="connsiteY36" fmla="*/ 76200 h 393700"/>
                <a:gd name="connsiteX37" fmla="*/ 422275 w 882650"/>
                <a:gd name="connsiteY37" fmla="*/ 82550 h 393700"/>
                <a:gd name="connsiteX38" fmla="*/ 434975 w 882650"/>
                <a:gd name="connsiteY38" fmla="*/ 98425 h 393700"/>
                <a:gd name="connsiteX39" fmla="*/ 438150 w 882650"/>
                <a:gd name="connsiteY39" fmla="*/ 107950 h 393700"/>
                <a:gd name="connsiteX40" fmla="*/ 450850 w 882650"/>
                <a:gd name="connsiteY40" fmla="*/ 127000 h 393700"/>
                <a:gd name="connsiteX41" fmla="*/ 454025 w 882650"/>
                <a:gd name="connsiteY41" fmla="*/ 136525 h 393700"/>
                <a:gd name="connsiteX42" fmla="*/ 463550 w 882650"/>
                <a:gd name="connsiteY42" fmla="*/ 142875 h 393700"/>
                <a:gd name="connsiteX43" fmla="*/ 469900 w 882650"/>
                <a:gd name="connsiteY43" fmla="*/ 155575 h 393700"/>
                <a:gd name="connsiteX44" fmla="*/ 473075 w 882650"/>
                <a:gd name="connsiteY44" fmla="*/ 168275 h 393700"/>
                <a:gd name="connsiteX45" fmla="*/ 479425 w 882650"/>
                <a:gd name="connsiteY45" fmla="*/ 187325 h 393700"/>
                <a:gd name="connsiteX46" fmla="*/ 482600 w 882650"/>
                <a:gd name="connsiteY46" fmla="*/ 196850 h 393700"/>
                <a:gd name="connsiteX47" fmla="*/ 488950 w 882650"/>
                <a:gd name="connsiteY47" fmla="*/ 209550 h 393700"/>
                <a:gd name="connsiteX48" fmla="*/ 492125 w 882650"/>
                <a:gd name="connsiteY48" fmla="*/ 219075 h 393700"/>
                <a:gd name="connsiteX49" fmla="*/ 495300 w 882650"/>
                <a:gd name="connsiteY49" fmla="*/ 231775 h 393700"/>
                <a:gd name="connsiteX50" fmla="*/ 504825 w 882650"/>
                <a:gd name="connsiteY50" fmla="*/ 238125 h 393700"/>
                <a:gd name="connsiteX51" fmla="*/ 511175 w 882650"/>
                <a:gd name="connsiteY51" fmla="*/ 254000 h 393700"/>
                <a:gd name="connsiteX52" fmla="*/ 523875 w 882650"/>
                <a:gd name="connsiteY52" fmla="*/ 269875 h 393700"/>
                <a:gd name="connsiteX53" fmla="*/ 533400 w 882650"/>
                <a:gd name="connsiteY53" fmla="*/ 288925 h 393700"/>
                <a:gd name="connsiteX54" fmla="*/ 536575 w 882650"/>
                <a:gd name="connsiteY54" fmla="*/ 298450 h 393700"/>
                <a:gd name="connsiteX55" fmla="*/ 549275 w 882650"/>
                <a:gd name="connsiteY55" fmla="*/ 304800 h 393700"/>
                <a:gd name="connsiteX56" fmla="*/ 565150 w 882650"/>
                <a:gd name="connsiteY56" fmla="*/ 327025 h 393700"/>
                <a:gd name="connsiteX57" fmla="*/ 584200 w 882650"/>
                <a:gd name="connsiteY57" fmla="*/ 339725 h 393700"/>
                <a:gd name="connsiteX58" fmla="*/ 606425 w 882650"/>
                <a:gd name="connsiteY58" fmla="*/ 355600 h 393700"/>
                <a:gd name="connsiteX59" fmla="*/ 625475 w 882650"/>
                <a:gd name="connsiteY59" fmla="*/ 361950 h 393700"/>
                <a:gd name="connsiteX60" fmla="*/ 635000 w 882650"/>
                <a:gd name="connsiteY60" fmla="*/ 365125 h 393700"/>
                <a:gd name="connsiteX61" fmla="*/ 673100 w 882650"/>
                <a:gd name="connsiteY61" fmla="*/ 371475 h 393700"/>
                <a:gd name="connsiteX62" fmla="*/ 692150 w 882650"/>
                <a:gd name="connsiteY62" fmla="*/ 374650 h 393700"/>
                <a:gd name="connsiteX63" fmla="*/ 762000 w 882650"/>
                <a:gd name="connsiteY63" fmla="*/ 377825 h 393700"/>
                <a:gd name="connsiteX64" fmla="*/ 819150 w 882650"/>
                <a:gd name="connsiteY64" fmla="*/ 381000 h 393700"/>
                <a:gd name="connsiteX65" fmla="*/ 882650 w 882650"/>
                <a:gd name="connsiteY65" fmla="*/ 387350 h 393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882650" h="393700">
                  <a:moveTo>
                    <a:pt x="0" y="393700"/>
                  </a:moveTo>
                  <a:cubicBezTo>
                    <a:pt x="4275" y="368048"/>
                    <a:pt x="1139" y="380757"/>
                    <a:pt x="9525" y="355600"/>
                  </a:cubicBezTo>
                  <a:cubicBezTo>
                    <a:pt x="10583" y="352425"/>
                    <a:pt x="10844" y="348860"/>
                    <a:pt x="12700" y="346075"/>
                  </a:cubicBezTo>
                  <a:cubicBezTo>
                    <a:pt x="16933" y="339725"/>
                    <a:pt x="22987" y="334265"/>
                    <a:pt x="25400" y="327025"/>
                  </a:cubicBezTo>
                  <a:lnTo>
                    <a:pt x="31750" y="307975"/>
                  </a:lnTo>
                  <a:cubicBezTo>
                    <a:pt x="32808" y="304800"/>
                    <a:pt x="32140" y="300306"/>
                    <a:pt x="34925" y="298450"/>
                  </a:cubicBezTo>
                  <a:lnTo>
                    <a:pt x="44450" y="292100"/>
                  </a:lnTo>
                  <a:cubicBezTo>
                    <a:pt x="37477" y="271182"/>
                    <a:pt x="40839" y="291851"/>
                    <a:pt x="50800" y="279400"/>
                  </a:cubicBezTo>
                  <a:cubicBezTo>
                    <a:pt x="53526" y="275993"/>
                    <a:pt x="52917" y="270933"/>
                    <a:pt x="53975" y="266700"/>
                  </a:cubicBezTo>
                  <a:cubicBezTo>
                    <a:pt x="52917" y="263525"/>
                    <a:pt x="50250" y="260476"/>
                    <a:pt x="50800" y="257175"/>
                  </a:cubicBezTo>
                  <a:cubicBezTo>
                    <a:pt x="51427" y="253411"/>
                    <a:pt x="55443" y="251063"/>
                    <a:pt x="57150" y="247650"/>
                  </a:cubicBezTo>
                  <a:cubicBezTo>
                    <a:pt x="64818" y="232314"/>
                    <a:pt x="53793" y="242479"/>
                    <a:pt x="69850" y="231775"/>
                  </a:cubicBezTo>
                  <a:cubicBezTo>
                    <a:pt x="88048" y="204478"/>
                    <a:pt x="66230" y="239015"/>
                    <a:pt x="79375" y="212725"/>
                  </a:cubicBezTo>
                  <a:cubicBezTo>
                    <a:pt x="95318" y="180839"/>
                    <a:pt x="75376" y="229464"/>
                    <a:pt x="92075" y="190500"/>
                  </a:cubicBezTo>
                  <a:cubicBezTo>
                    <a:pt x="93393" y="187424"/>
                    <a:pt x="93159" y="183588"/>
                    <a:pt x="95250" y="180975"/>
                  </a:cubicBezTo>
                  <a:cubicBezTo>
                    <a:pt x="97634" y="177995"/>
                    <a:pt x="101600" y="176742"/>
                    <a:pt x="104775" y="174625"/>
                  </a:cubicBezTo>
                  <a:cubicBezTo>
                    <a:pt x="106892" y="171450"/>
                    <a:pt x="109575" y="168587"/>
                    <a:pt x="111125" y="165100"/>
                  </a:cubicBezTo>
                  <a:cubicBezTo>
                    <a:pt x="113843" y="158983"/>
                    <a:pt x="115358" y="152400"/>
                    <a:pt x="117475" y="146050"/>
                  </a:cubicBezTo>
                  <a:lnTo>
                    <a:pt x="127000" y="117475"/>
                  </a:lnTo>
                  <a:cubicBezTo>
                    <a:pt x="128058" y="114300"/>
                    <a:pt x="129363" y="111197"/>
                    <a:pt x="130175" y="107950"/>
                  </a:cubicBezTo>
                  <a:cubicBezTo>
                    <a:pt x="131233" y="103717"/>
                    <a:pt x="130929" y="98881"/>
                    <a:pt x="133350" y="95250"/>
                  </a:cubicBezTo>
                  <a:cubicBezTo>
                    <a:pt x="135467" y="92075"/>
                    <a:pt x="139700" y="91017"/>
                    <a:pt x="142875" y="88900"/>
                  </a:cubicBezTo>
                  <a:cubicBezTo>
                    <a:pt x="144992" y="84667"/>
                    <a:pt x="145878" y="79547"/>
                    <a:pt x="149225" y="76200"/>
                  </a:cubicBezTo>
                  <a:cubicBezTo>
                    <a:pt x="151592" y="73833"/>
                    <a:pt x="156805" y="75748"/>
                    <a:pt x="158750" y="73025"/>
                  </a:cubicBezTo>
                  <a:cubicBezTo>
                    <a:pt x="170275" y="56889"/>
                    <a:pt x="158238" y="47966"/>
                    <a:pt x="177800" y="34925"/>
                  </a:cubicBezTo>
                  <a:cubicBezTo>
                    <a:pt x="184150" y="30692"/>
                    <a:pt x="189610" y="24638"/>
                    <a:pt x="196850" y="22225"/>
                  </a:cubicBezTo>
                  <a:lnTo>
                    <a:pt x="234950" y="9525"/>
                  </a:lnTo>
                  <a:lnTo>
                    <a:pt x="244475" y="6350"/>
                  </a:lnTo>
                  <a:cubicBezTo>
                    <a:pt x="247650" y="5292"/>
                    <a:pt x="250670" y="3508"/>
                    <a:pt x="254000" y="3175"/>
                  </a:cubicBezTo>
                  <a:lnTo>
                    <a:pt x="285750" y="0"/>
                  </a:lnTo>
                  <a:cubicBezTo>
                    <a:pt x="299508" y="1058"/>
                    <a:pt x="313638" y="-172"/>
                    <a:pt x="327025" y="3175"/>
                  </a:cubicBezTo>
                  <a:cubicBezTo>
                    <a:pt x="331381" y="4264"/>
                    <a:pt x="332896" y="10090"/>
                    <a:pt x="336550" y="12700"/>
                  </a:cubicBezTo>
                  <a:cubicBezTo>
                    <a:pt x="340401" y="15451"/>
                    <a:pt x="344856" y="17292"/>
                    <a:pt x="349250" y="19050"/>
                  </a:cubicBezTo>
                  <a:cubicBezTo>
                    <a:pt x="355465" y="21536"/>
                    <a:pt x="362731" y="21687"/>
                    <a:pt x="368300" y="25400"/>
                  </a:cubicBezTo>
                  <a:lnTo>
                    <a:pt x="387350" y="38100"/>
                  </a:lnTo>
                  <a:lnTo>
                    <a:pt x="406400" y="66675"/>
                  </a:lnTo>
                  <a:cubicBezTo>
                    <a:pt x="408517" y="69850"/>
                    <a:pt x="409575" y="74083"/>
                    <a:pt x="412750" y="76200"/>
                  </a:cubicBezTo>
                  <a:lnTo>
                    <a:pt x="422275" y="82550"/>
                  </a:lnTo>
                  <a:cubicBezTo>
                    <a:pt x="430255" y="106491"/>
                    <a:pt x="418562" y="77909"/>
                    <a:pt x="434975" y="98425"/>
                  </a:cubicBezTo>
                  <a:cubicBezTo>
                    <a:pt x="437066" y="101038"/>
                    <a:pt x="436525" y="105024"/>
                    <a:pt x="438150" y="107950"/>
                  </a:cubicBezTo>
                  <a:cubicBezTo>
                    <a:pt x="441856" y="114621"/>
                    <a:pt x="448437" y="119760"/>
                    <a:pt x="450850" y="127000"/>
                  </a:cubicBezTo>
                  <a:cubicBezTo>
                    <a:pt x="451908" y="130175"/>
                    <a:pt x="451934" y="133912"/>
                    <a:pt x="454025" y="136525"/>
                  </a:cubicBezTo>
                  <a:cubicBezTo>
                    <a:pt x="456409" y="139505"/>
                    <a:pt x="460375" y="140758"/>
                    <a:pt x="463550" y="142875"/>
                  </a:cubicBezTo>
                  <a:cubicBezTo>
                    <a:pt x="465667" y="147108"/>
                    <a:pt x="468238" y="151143"/>
                    <a:pt x="469900" y="155575"/>
                  </a:cubicBezTo>
                  <a:cubicBezTo>
                    <a:pt x="471432" y="159661"/>
                    <a:pt x="471821" y="164095"/>
                    <a:pt x="473075" y="168275"/>
                  </a:cubicBezTo>
                  <a:cubicBezTo>
                    <a:pt x="474998" y="174686"/>
                    <a:pt x="477308" y="180975"/>
                    <a:pt x="479425" y="187325"/>
                  </a:cubicBezTo>
                  <a:cubicBezTo>
                    <a:pt x="480483" y="190500"/>
                    <a:pt x="481103" y="193857"/>
                    <a:pt x="482600" y="196850"/>
                  </a:cubicBezTo>
                  <a:cubicBezTo>
                    <a:pt x="484717" y="201083"/>
                    <a:pt x="487086" y="205200"/>
                    <a:pt x="488950" y="209550"/>
                  </a:cubicBezTo>
                  <a:cubicBezTo>
                    <a:pt x="490268" y="212626"/>
                    <a:pt x="491206" y="215857"/>
                    <a:pt x="492125" y="219075"/>
                  </a:cubicBezTo>
                  <a:cubicBezTo>
                    <a:pt x="493324" y="223271"/>
                    <a:pt x="492879" y="228144"/>
                    <a:pt x="495300" y="231775"/>
                  </a:cubicBezTo>
                  <a:cubicBezTo>
                    <a:pt x="497417" y="234950"/>
                    <a:pt x="501650" y="236008"/>
                    <a:pt x="504825" y="238125"/>
                  </a:cubicBezTo>
                  <a:cubicBezTo>
                    <a:pt x="498961" y="255716"/>
                    <a:pt x="500555" y="240725"/>
                    <a:pt x="511175" y="254000"/>
                  </a:cubicBezTo>
                  <a:cubicBezTo>
                    <a:pt x="528702" y="275908"/>
                    <a:pt x="496578" y="251677"/>
                    <a:pt x="523875" y="269875"/>
                  </a:cubicBezTo>
                  <a:cubicBezTo>
                    <a:pt x="531855" y="293816"/>
                    <a:pt x="521090" y="264306"/>
                    <a:pt x="533400" y="288925"/>
                  </a:cubicBezTo>
                  <a:cubicBezTo>
                    <a:pt x="534897" y="291918"/>
                    <a:pt x="534208" y="296083"/>
                    <a:pt x="536575" y="298450"/>
                  </a:cubicBezTo>
                  <a:cubicBezTo>
                    <a:pt x="539922" y="301797"/>
                    <a:pt x="545042" y="302683"/>
                    <a:pt x="549275" y="304800"/>
                  </a:cubicBezTo>
                  <a:cubicBezTo>
                    <a:pt x="552364" y="309434"/>
                    <a:pt x="561928" y="324161"/>
                    <a:pt x="565150" y="327025"/>
                  </a:cubicBezTo>
                  <a:cubicBezTo>
                    <a:pt x="570854" y="332095"/>
                    <a:pt x="584200" y="339725"/>
                    <a:pt x="584200" y="339725"/>
                  </a:cubicBezTo>
                  <a:cubicBezTo>
                    <a:pt x="589492" y="355600"/>
                    <a:pt x="584200" y="348192"/>
                    <a:pt x="606425" y="355600"/>
                  </a:cubicBezTo>
                  <a:lnTo>
                    <a:pt x="625475" y="361950"/>
                  </a:lnTo>
                  <a:cubicBezTo>
                    <a:pt x="628650" y="363008"/>
                    <a:pt x="631718" y="364469"/>
                    <a:pt x="635000" y="365125"/>
                  </a:cubicBezTo>
                  <a:cubicBezTo>
                    <a:pt x="662946" y="370714"/>
                    <a:pt x="638969" y="366224"/>
                    <a:pt x="673100" y="371475"/>
                  </a:cubicBezTo>
                  <a:cubicBezTo>
                    <a:pt x="679463" y="372454"/>
                    <a:pt x="685729" y="374191"/>
                    <a:pt x="692150" y="374650"/>
                  </a:cubicBezTo>
                  <a:cubicBezTo>
                    <a:pt x="715398" y="376311"/>
                    <a:pt x="738722" y="376661"/>
                    <a:pt x="762000" y="377825"/>
                  </a:cubicBezTo>
                  <a:cubicBezTo>
                    <a:pt x="781056" y="378778"/>
                    <a:pt x="800137" y="379416"/>
                    <a:pt x="819150" y="381000"/>
                  </a:cubicBezTo>
                  <a:cubicBezTo>
                    <a:pt x="898155" y="387584"/>
                    <a:pt x="854952" y="387350"/>
                    <a:pt x="882650" y="387350"/>
                  </a:cubicBezTo>
                </a:path>
              </a:pathLst>
            </a:cu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23" name="Straight Connector 222"/>
            <p:cNvCxnSpPr/>
            <p:nvPr/>
          </p:nvCxnSpPr>
          <p:spPr>
            <a:xfrm>
              <a:off x="5540951" y="4084578"/>
              <a:ext cx="0" cy="221104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0" name="TextBox 229"/>
            <p:cNvSpPr txBox="1"/>
            <p:nvPr/>
          </p:nvSpPr>
          <p:spPr>
            <a:xfrm>
              <a:off x="1063095" y="1363077"/>
              <a:ext cx="84179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i="1"/>
                <a:t>T2K beam</a:t>
              </a:r>
            </a:p>
          </p:txBody>
        </p:sp>
        <p:sp>
          <p:nvSpPr>
            <p:cNvPr id="231" name="TextBox 230"/>
            <p:cNvSpPr txBox="1"/>
            <p:nvPr/>
          </p:nvSpPr>
          <p:spPr>
            <a:xfrm>
              <a:off x="296806" y="2562820"/>
              <a:ext cx="157840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i="1"/>
                <a:t>Proton beam bunches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72906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TextBox 164"/>
          <p:cNvSpPr txBox="1"/>
          <p:nvPr/>
        </p:nvSpPr>
        <p:spPr>
          <a:xfrm>
            <a:off x="0" y="0"/>
            <a:ext cx="5124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>
                <a:solidFill>
                  <a:srgbClr val="FF0000"/>
                </a:solidFill>
              </a:rPr>
              <a:t>Readout with peak detector window set to 5-10 </a:t>
            </a:r>
            <a:r>
              <a:rPr lang="en-GB" b="1" i="1">
                <a:solidFill>
                  <a:srgbClr val="FF0000"/>
                </a:solidFill>
                <a:latin typeface="Symbol" charset="2"/>
                <a:cs typeface="Symbol" charset="2"/>
              </a:rPr>
              <a:t>m</a:t>
            </a:r>
            <a:r>
              <a:rPr lang="en-GB" b="1" i="1">
                <a:solidFill>
                  <a:srgbClr val="FF0000"/>
                </a:solidFill>
              </a:rPr>
              <a:t>s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290667" y="987157"/>
            <a:ext cx="7254538" cy="4347356"/>
            <a:chOff x="290667" y="987157"/>
            <a:chExt cx="7254538" cy="4347356"/>
          </a:xfrm>
        </p:grpSpPr>
        <p:cxnSp>
          <p:nvCxnSpPr>
            <p:cNvPr id="4" name="Straight Connector 3"/>
            <p:cNvCxnSpPr/>
            <p:nvPr/>
          </p:nvCxnSpPr>
          <p:spPr>
            <a:xfrm>
              <a:off x="1485926" y="1750236"/>
              <a:ext cx="544331" cy="0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/>
            <p:cNvCxnSpPr/>
            <p:nvPr/>
          </p:nvCxnSpPr>
          <p:spPr>
            <a:xfrm>
              <a:off x="2030257" y="1340235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V="1">
              <a:off x="2001214" y="1750236"/>
              <a:ext cx="3516593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5608507" y="1751454"/>
              <a:ext cx="1936698" cy="0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1993737" y="1223251"/>
              <a:ext cx="7477" cy="883045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337103" y="1223251"/>
              <a:ext cx="0" cy="883045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>
              <a:off x="2006503" y="1272991"/>
              <a:ext cx="4335889" cy="0"/>
            </a:xfrm>
            <a:prstGeom prst="straightConnector1">
              <a:avLst/>
            </a:prstGeom>
            <a:ln>
              <a:solidFill>
                <a:srgbClr val="000000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4001443" y="987157"/>
              <a:ext cx="5101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i="1"/>
                <a:t>2.6 s</a:t>
              </a:r>
            </a:p>
          </p:txBody>
        </p:sp>
        <p:cxnSp>
          <p:nvCxnSpPr>
            <p:cNvPr id="107" name="Straight Connector 106"/>
            <p:cNvCxnSpPr/>
            <p:nvPr/>
          </p:nvCxnSpPr>
          <p:spPr>
            <a:xfrm flipV="1">
              <a:off x="5517807" y="1616370"/>
              <a:ext cx="170201" cy="263720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flipV="1">
              <a:off x="5410400" y="1603670"/>
              <a:ext cx="188708" cy="276420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/>
          </p:nvCxnSpPr>
          <p:spPr>
            <a:xfrm>
              <a:off x="2131857" y="1340235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/>
            <p:nvPr/>
          </p:nvCxnSpPr>
          <p:spPr>
            <a:xfrm>
              <a:off x="2233457" y="1340236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/>
            <p:nvPr/>
          </p:nvCxnSpPr>
          <p:spPr>
            <a:xfrm>
              <a:off x="2335057" y="1340235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/>
            <p:cNvCxnSpPr/>
            <p:nvPr/>
          </p:nvCxnSpPr>
          <p:spPr>
            <a:xfrm>
              <a:off x="2436657" y="1340235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/>
            <p:nvPr/>
          </p:nvCxnSpPr>
          <p:spPr>
            <a:xfrm>
              <a:off x="2538257" y="1340235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/>
            <p:nvPr/>
          </p:nvCxnSpPr>
          <p:spPr>
            <a:xfrm>
              <a:off x="2639857" y="1340235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/>
            <p:cNvCxnSpPr/>
            <p:nvPr/>
          </p:nvCxnSpPr>
          <p:spPr>
            <a:xfrm>
              <a:off x="2741457" y="1340236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Arrow Connector 139"/>
            <p:cNvCxnSpPr/>
            <p:nvPr/>
          </p:nvCxnSpPr>
          <p:spPr>
            <a:xfrm>
              <a:off x="1993737" y="2008841"/>
              <a:ext cx="747720" cy="0"/>
            </a:xfrm>
            <a:prstGeom prst="straightConnector1">
              <a:avLst/>
            </a:prstGeom>
            <a:ln>
              <a:solidFill>
                <a:srgbClr val="000000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TextBox 140"/>
            <p:cNvSpPr txBox="1"/>
            <p:nvPr/>
          </p:nvSpPr>
          <p:spPr>
            <a:xfrm>
              <a:off x="2057400" y="1752600"/>
              <a:ext cx="56629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i="1"/>
                <a:t>~5 </a:t>
              </a:r>
              <a:r>
                <a:rPr lang="en-GB" sz="1200" i="1">
                  <a:latin typeface="Symbol" charset="2"/>
                  <a:cs typeface="Symbol" charset="2"/>
                </a:rPr>
                <a:t>m</a:t>
              </a:r>
              <a:r>
                <a:rPr lang="en-GB" sz="1200" i="1"/>
                <a:t>s</a:t>
              </a:r>
            </a:p>
          </p:txBody>
        </p:sp>
        <p:cxnSp>
          <p:nvCxnSpPr>
            <p:cNvPr id="143" name="Straight Connector 142"/>
            <p:cNvCxnSpPr/>
            <p:nvPr/>
          </p:nvCxnSpPr>
          <p:spPr>
            <a:xfrm>
              <a:off x="2772726" y="1340236"/>
              <a:ext cx="0" cy="766060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>
              <a:off x="6360957" y="1340235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/>
          </p:nvCxnSpPr>
          <p:spPr>
            <a:xfrm>
              <a:off x="6462557" y="1340235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/>
          </p:nvCxnSpPr>
          <p:spPr>
            <a:xfrm>
              <a:off x="6564157" y="1340236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/>
          </p:nvCxnSpPr>
          <p:spPr>
            <a:xfrm>
              <a:off x="6665757" y="1340235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/>
          </p:nvCxnSpPr>
          <p:spPr>
            <a:xfrm>
              <a:off x="6767357" y="1340235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6868957" y="1340235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6970557" y="1340235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7072157" y="1340236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8" name="Group 117"/>
            <p:cNvGrpSpPr/>
            <p:nvPr/>
          </p:nvGrpSpPr>
          <p:grpSpPr>
            <a:xfrm>
              <a:off x="1382779" y="2647785"/>
              <a:ext cx="5275780" cy="235115"/>
              <a:chOff x="738206" y="2658600"/>
              <a:chExt cx="6545617" cy="419669"/>
            </a:xfrm>
          </p:grpSpPr>
          <p:cxnSp>
            <p:nvCxnSpPr>
              <p:cNvPr id="78" name="Straight Connector 77"/>
              <p:cNvCxnSpPr/>
              <p:nvPr/>
            </p:nvCxnSpPr>
            <p:spPr>
              <a:xfrm flipV="1">
                <a:off x="1485926" y="3071036"/>
                <a:ext cx="500169" cy="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/>
            </p:nvCxnSpPr>
            <p:spPr>
              <a:xfrm>
                <a:off x="1984352" y="2659818"/>
                <a:ext cx="0" cy="41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>
                <a:off x="2231714" y="2661036"/>
                <a:ext cx="0" cy="41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/>
              <p:nvPr/>
            </p:nvCxnSpPr>
            <p:spPr>
              <a:xfrm>
                <a:off x="2233457" y="3071036"/>
                <a:ext cx="508000" cy="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>
                <a:off x="1986095" y="2661036"/>
                <a:ext cx="245619" cy="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/>
              <p:nvPr/>
            </p:nvCxnSpPr>
            <p:spPr>
              <a:xfrm flipV="1">
                <a:off x="2271622" y="3072254"/>
                <a:ext cx="500169" cy="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/>
              <p:cNvCxnSpPr/>
              <p:nvPr/>
            </p:nvCxnSpPr>
            <p:spPr>
              <a:xfrm>
                <a:off x="2770048" y="2661036"/>
                <a:ext cx="0" cy="41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/>
              <p:cNvCxnSpPr/>
              <p:nvPr/>
            </p:nvCxnSpPr>
            <p:spPr>
              <a:xfrm>
                <a:off x="3017410" y="2662254"/>
                <a:ext cx="0" cy="41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/>
              <p:cNvCxnSpPr/>
              <p:nvPr/>
            </p:nvCxnSpPr>
            <p:spPr>
              <a:xfrm>
                <a:off x="3019153" y="3072254"/>
                <a:ext cx="508000" cy="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/>
              <p:cNvCxnSpPr/>
              <p:nvPr/>
            </p:nvCxnSpPr>
            <p:spPr>
              <a:xfrm>
                <a:off x="2771791" y="2662254"/>
                <a:ext cx="245619" cy="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/>
              <p:cNvCxnSpPr/>
              <p:nvPr/>
            </p:nvCxnSpPr>
            <p:spPr>
              <a:xfrm flipV="1">
                <a:off x="3017410" y="3069818"/>
                <a:ext cx="500169" cy="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/>
              <p:cNvCxnSpPr/>
              <p:nvPr/>
            </p:nvCxnSpPr>
            <p:spPr>
              <a:xfrm>
                <a:off x="3515836" y="2658600"/>
                <a:ext cx="0" cy="41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/>
              <p:cNvCxnSpPr/>
              <p:nvPr/>
            </p:nvCxnSpPr>
            <p:spPr>
              <a:xfrm>
                <a:off x="3763198" y="2659818"/>
                <a:ext cx="0" cy="41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/>
              <p:cNvCxnSpPr/>
              <p:nvPr/>
            </p:nvCxnSpPr>
            <p:spPr>
              <a:xfrm>
                <a:off x="3764941" y="3069818"/>
                <a:ext cx="508000" cy="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/>
              <p:cNvCxnSpPr/>
              <p:nvPr/>
            </p:nvCxnSpPr>
            <p:spPr>
              <a:xfrm>
                <a:off x="3517579" y="2659818"/>
                <a:ext cx="245619" cy="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/>
              <p:cNvCxnSpPr/>
              <p:nvPr/>
            </p:nvCxnSpPr>
            <p:spPr>
              <a:xfrm flipV="1">
                <a:off x="3770880" y="3067454"/>
                <a:ext cx="500169" cy="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/>
              <p:cNvCxnSpPr/>
              <p:nvPr/>
            </p:nvCxnSpPr>
            <p:spPr>
              <a:xfrm>
                <a:off x="4275656" y="2662586"/>
                <a:ext cx="0" cy="41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/>
              <p:cNvCxnSpPr/>
              <p:nvPr/>
            </p:nvCxnSpPr>
            <p:spPr>
              <a:xfrm>
                <a:off x="4526193" y="2663804"/>
                <a:ext cx="0" cy="41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/>
              <p:cNvCxnSpPr/>
              <p:nvPr/>
            </p:nvCxnSpPr>
            <p:spPr>
              <a:xfrm>
                <a:off x="4531111" y="3073804"/>
                <a:ext cx="508000" cy="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/>
              <p:cNvCxnSpPr/>
              <p:nvPr/>
            </p:nvCxnSpPr>
            <p:spPr>
              <a:xfrm>
                <a:off x="4280574" y="2663804"/>
                <a:ext cx="245619" cy="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/>
              <p:cNvCxnSpPr/>
              <p:nvPr/>
            </p:nvCxnSpPr>
            <p:spPr>
              <a:xfrm flipV="1">
                <a:off x="4531111" y="3075833"/>
                <a:ext cx="500169" cy="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/>
              <p:cNvCxnSpPr/>
              <p:nvPr/>
            </p:nvCxnSpPr>
            <p:spPr>
              <a:xfrm>
                <a:off x="5029537" y="2664615"/>
                <a:ext cx="0" cy="41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/>
              <p:cNvCxnSpPr/>
              <p:nvPr/>
            </p:nvCxnSpPr>
            <p:spPr>
              <a:xfrm>
                <a:off x="5276899" y="2665833"/>
                <a:ext cx="0" cy="41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/>
              <p:cNvCxnSpPr/>
              <p:nvPr/>
            </p:nvCxnSpPr>
            <p:spPr>
              <a:xfrm>
                <a:off x="5278642" y="3075833"/>
                <a:ext cx="508000" cy="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/>
              <p:cNvCxnSpPr/>
              <p:nvPr/>
            </p:nvCxnSpPr>
            <p:spPr>
              <a:xfrm>
                <a:off x="5031280" y="2665833"/>
                <a:ext cx="245619" cy="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/>
              <p:cNvCxnSpPr/>
              <p:nvPr/>
            </p:nvCxnSpPr>
            <p:spPr>
              <a:xfrm flipV="1">
                <a:off x="5278993" y="3077051"/>
                <a:ext cx="500169" cy="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9"/>
              <p:cNvCxnSpPr/>
              <p:nvPr/>
            </p:nvCxnSpPr>
            <p:spPr>
              <a:xfrm>
                <a:off x="5777419" y="2665833"/>
                <a:ext cx="0" cy="41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Connector 130"/>
              <p:cNvCxnSpPr/>
              <p:nvPr/>
            </p:nvCxnSpPr>
            <p:spPr>
              <a:xfrm>
                <a:off x="6024781" y="2667051"/>
                <a:ext cx="0" cy="41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/>
              <p:cNvCxnSpPr/>
              <p:nvPr/>
            </p:nvCxnSpPr>
            <p:spPr>
              <a:xfrm>
                <a:off x="6026524" y="3077051"/>
                <a:ext cx="508000" cy="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Connector 141"/>
              <p:cNvCxnSpPr/>
              <p:nvPr/>
            </p:nvCxnSpPr>
            <p:spPr>
              <a:xfrm>
                <a:off x="5779162" y="2667051"/>
                <a:ext cx="245619" cy="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Straight Connector 143"/>
              <p:cNvCxnSpPr/>
              <p:nvPr/>
            </p:nvCxnSpPr>
            <p:spPr>
              <a:xfrm flipV="1">
                <a:off x="738206" y="3071036"/>
                <a:ext cx="500169" cy="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Straight Connector 152"/>
              <p:cNvCxnSpPr/>
              <p:nvPr/>
            </p:nvCxnSpPr>
            <p:spPr>
              <a:xfrm>
                <a:off x="1236632" y="2659818"/>
                <a:ext cx="0" cy="41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Straight Connector 155"/>
              <p:cNvCxnSpPr/>
              <p:nvPr/>
            </p:nvCxnSpPr>
            <p:spPr>
              <a:xfrm>
                <a:off x="1483994" y="2661036"/>
                <a:ext cx="0" cy="41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Straight Connector 156"/>
              <p:cNvCxnSpPr/>
              <p:nvPr/>
            </p:nvCxnSpPr>
            <p:spPr>
              <a:xfrm>
                <a:off x="1485737" y="3071036"/>
                <a:ext cx="508000" cy="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Straight Connector 157"/>
              <p:cNvCxnSpPr/>
              <p:nvPr/>
            </p:nvCxnSpPr>
            <p:spPr>
              <a:xfrm>
                <a:off x="1238375" y="2661036"/>
                <a:ext cx="245619" cy="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Straight Connector 165"/>
              <p:cNvCxnSpPr/>
              <p:nvPr/>
            </p:nvCxnSpPr>
            <p:spPr>
              <a:xfrm flipV="1">
                <a:off x="6024059" y="3075269"/>
                <a:ext cx="500169" cy="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Straight Connector 166"/>
              <p:cNvCxnSpPr/>
              <p:nvPr/>
            </p:nvCxnSpPr>
            <p:spPr>
              <a:xfrm>
                <a:off x="6526718" y="2659818"/>
                <a:ext cx="0" cy="41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Straight Connector 167"/>
              <p:cNvCxnSpPr/>
              <p:nvPr/>
            </p:nvCxnSpPr>
            <p:spPr>
              <a:xfrm>
                <a:off x="6774080" y="2661036"/>
                <a:ext cx="0" cy="41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Straight Connector 168"/>
              <p:cNvCxnSpPr/>
              <p:nvPr/>
            </p:nvCxnSpPr>
            <p:spPr>
              <a:xfrm>
                <a:off x="6775823" y="3071036"/>
                <a:ext cx="508000" cy="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Straight Connector 169"/>
              <p:cNvCxnSpPr/>
              <p:nvPr/>
            </p:nvCxnSpPr>
            <p:spPr>
              <a:xfrm>
                <a:off x="6528461" y="2661036"/>
                <a:ext cx="245619" cy="1218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71" name="Straight Connector 170"/>
            <p:cNvCxnSpPr/>
            <p:nvPr/>
          </p:nvCxnSpPr>
          <p:spPr>
            <a:xfrm flipH="1">
              <a:off x="1785916" y="1778830"/>
              <a:ext cx="204854" cy="878624"/>
            </a:xfrm>
            <a:prstGeom prst="line">
              <a:avLst/>
            </a:prstGeom>
            <a:ln w="38100" cmpd="sng">
              <a:solidFill>
                <a:srgbClr val="66006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/>
          </p:nvCxnSpPr>
          <p:spPr>
            <a:xfrm>
              <a:off x="2793548" y="1762936"/>
              <a:ext cx="3455562" cy="878787"/>
            </a:xfrm>
            <a:prstGeom prst="line">
              <a:avLst/>
            </a:prstGeom>
            <a:ln w="38100" cmpd="sng">
              <a:solidFill>
                <a:srgbClr val="66006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>
              <a:off x="2378052" y="2290481"/>
              <a:ext cx="1" cy="259472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>
            <a:xfrm>
              <a:off x="2597164" y="2290481"/>
              <a:ext cx="1" cy="259472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Arrow Connector 174"/>
            <p:cNvCxnSpPr/>
            <p:nvPr/>
          </p:nvCxnSpPr>
          <p:spPr>
            <a:xfrm>
              <a:off x="2079549" y="2428189"/>
              <a:ext cx="271844" cy="0"/>
            </a:xfrm>
            <a:prstGeom prst="straightConnector1">
              <a:avLst/>
            </a:prstGeom>
            <a:ln>
              <a:solidFill>
                <a:srgbClr val="00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Arrow Connector 175"/>
            <p:cNvCxnSpPr/>
            <p:nvPr/>
          </p:nvCxnSpPr>
          <p:spPr>
            <a:xfrm>
              <a:off x="2607507" y="2421963"/>
              <a:ext cx="280609" cy="6226"/>
            </a:xfrm>
            <a:prstGeom prst="straightConnector1">
              <a:avLst/>
            </a:prstGeom>
            <a:ln>
              <a:solidFill>
                <a:srgbClr val="000000"/>
              </a:solidFill>
              <a:headEnd type="arrow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2850405" y="2254581"/>
              <a:ext cx="55040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i="1"/>
                <a:t>80 ns</a:t>
              </a:r>
            </a:p>
          </p:txBody>
        </p:sp>
        <p:cxnSp>
          <p:nvCxnSpPr>
            <p:cNvPr id="177" name="Straight Connector 176"/>
            <p:cNvCxnSpPr/>
            <p:nvPr/>
          </p:nvCxnSpPr>
          <p:spPr>
            <a:xfrm>
              <a:off x="3821680" y="2296707"/>
              <a:ext cx="1" cy="259472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>
              <a:off x="4220617" y="2296707"/>
              <a:ext cx="1" cy="259472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Arrow Connector 178"/>
            <p:cNvCxnSpPr/>
            <p:nvPr/>
          </p:nvCxnSpPr>
          <p:spPr>
            <a:xfrm>
              <a:off x="3523177" y="2434415"/>
              <a:ext cx="271844" cy="0"/>
            </a:xfrm>
            <a:prstGeom prst="straightConnector1">
              <a:avLst/>
            </a:prstGeom>
            <a:ln>
              <a:solidFill>
                <a:srgbClr val="00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Arrow Connector 179"/>
            <p:cNvCxnSpPr/>
            <p:nvPr/>
          </p:nvCxnSpPr>
          <p:spPr>
            <a:xfrm>
              <a:off x="4230960" y="2428189"/>
              <a:ext cx="280609" cy="6226"/>
            </a:xfrm>
            <a:prstGeom prst="straightConnector1">
              <a:avLst/>
            </a:prstGeom>
            <a:ln>
              <a:solidFill>
                <a:srgbClr val="000000"/>
              </a:solidFill>
              <a:headEnd type="arrow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3" name="TextBox 182"/>
            <p:cNvSpPr txBox="1"/>
            <p:nvPr/>
          </p:nvSpPr>
          <p:spPr>
            <a:xfrm>
              <a:off x="4468669" y="2267281"/>
              <a:ext cx="62839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i="1"/>
                <a:t>580 ns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993737" y="5057514"/>
              <a:ext cx="11006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/>
                <a:t>FEB i, Ch #: </a:t>
              </a:r>
              <a:r>
                <a:rPr lang="en-GB" sz="1200" b="1"/>
                <a:t>i_n</a:t>
              </a: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5116652" y="5043000"/>
              <a:ext cx="114271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/>
                <a:t>FEB i, Ch #: </a:t>
              </a:r>
              <a:r>
                <a:rPr lang="en-GB" sz="1200" b="1"/>
                <a:t>i_m</a:t>
              </a:r>
            </a:p>
          </p:txBody>
        </p:sp>
        <p:cxnSp>
          <p:nvCxnSpPr>
            <p:cNvPr id="122" name="Straight Connector 121"/>
            <p:cNvCxnSpPr/>
            <p:nvPr/>
          </p:nvCxnSpPr>
          <p:spPr>
            <a:xfrm>
              <a:off x="1382779" y="3216696"/>
              <a:ext cx="5901044" cy="0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flipV="1">
              <a:off x="1382779" y="3572296"/>
              <a:ext cx="5907394" cy="2364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296806" y="2971796"/>
              <a:ext cx="11996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i="1">
                  <a:solidFill>
                    <a:srgbClr val="7F7F7F"/>
                  </a:solidFill>
                  <a:latin typeface="Symbol" charset="2"/>
                  <a:cs typeface="Symbol" charset="2"/>
                </a:rPr>
                <a:t>m</a:t>
              </a:r>
              <a:r>
                <a:rPr lang="en-GB" sz="1400">
                  <a:solidFill>
                    <a:srgbClr val="7F7F7F"/>
                  </a:solidFill>
                </a:rPr>
                <a:t> through sci.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96806" y="3348374"/>
              <a:ext cx="99257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/>
                <a:t>FSB shaper</a:t>
              </a:r>
            </a:p>
          </p:txBody>
        </p:sp>
        <p:sp>
          <p:nvSpPr>
            <p:cNvPr id="26" name="Freeform 25"/>
            <p:cNvSpPr/>
            <p:nvPr/>
          </p:nvSpPr>
          <p:spPr>
            <a:xfrm>
              <a:off x="2459322" y="3334892"/>
              <a:ext cx="127227" cy="239768"/>
            </a:xfrm>
            <a:custGeom>
              <a:avLst/>
              <a:gdLst>
                <a:gd name="connsiteX0" fmla="*/ 0 w 882650"/>
                <a:gd name="connsiteY0" fmla="*/ 393700 h 393700"/>
                <a:gd name="connsiteX1" fmla="*/ 9525 w 882650"/>
                <a:gd name="connsiteY1" fmla="*/ 355600 h 393700"/>
                <a:gd name="connsiteX2" fmla="*/ 12700 w 882650"/>
                <a:gd name="connsiteY2" fmla="*/ 346075 h 393700"/>
                <a:gd name="connsiteX3" fmla="*/ 25400 w 882650"/>
                <a:gd name="connsiteY3" fmla="*/ 327025 h 393700"/>
                <a:gd name="connsiteX4" fmla="*/ 31750 w 882650"/>
                <a:gd name="connsiteY4" fmla="*/ 307975 h 393700"/>
                <a:gd name="connsiteX5" fmla="*/ 34925 w 882650"/>
                <a:gd name="connsiteY5" fmla="*/ 298450 h 393700"/>
                <a:gd name="connsiteX6" fmla="*/ 44450 w 882650"/>
                <a:gd name="connsiteY6" fmla="*/ 292100 h 393700"/>
                <a:gd name="connsiteX7" fmla="*/ 50800 w 882650"/>
                <a:gd name="connsiteY7" fmla="*/ 279400 h 393700"/>
                <a:gd name="connsiteX8" fmla="*/ 53975 w 882650"/>
                <a:gd name="connsiteY8" fmla="*/ 266700 h 393700"/>
                <a:gd name="connsiteX9" fmla="*/ 50800 w 882650"/>
                <a:gd name="connsiteY9" fmla="*/ 257175 h 393700"/>
                <a:gd name="connsiteX10" fmla="*/ 57150 w 882650"/>
                <a:gd name="connsiteY10" fmla="*/ 247650 h 393700"/>
                <a:gd name="connsiteX11" fmla="*/ 69850 w 882650"/>
                <a:gd name="connsiteY11" fmla="*/ 231775 h 393700"/>
                <a:gd name="connsiteX12" fmla="*/ 79375 w 882650"/>
                <a:gd name="connsiteY12" fmla="*/ 212725 h 393700"/>
                <a:gd name="connsiteX13" fmla="*/ 92075 w 882650"/>
                <a:gd name="connsiteY13" fmla="*/ 190500 h 393700"/>
                <a:gd name="connsiteX14" fmla="*/ 95250 w 882650"/>
                <a:gd name="connsiteY14" fmla="*/ 180975 h 393700"/>
                <a:gd name="connsiteX15" fmla="*/ 104775 w 882650"/>
                <a:gd name="connsiteY15" fmla="*/ 174625 h 393700"/>
                <a:gd name="connsiteX16" fmla="*/ 111125 w 882650"/>
                <a:gd name="connsiteY16" fmla="*/ 165100 h 393700"/>
                <a:gd name="connsiteX17" fmla="*/ 117475 w 882650"/>
                <a:gd name="connsiteY17" fmla="*/ 146050 h 393700"/>
                <a:gd name="connsiteX18" fmla="*/ 127000 w 882650"/>
                <a:gd name="connsiteY18" fmla="*/ 117475 h 393700"/>
                <a:gd name="connsiteX19" fmla="*/ 130175 w 882650"/>
                <a:gd name="connsiteY19" fmla="*/ 107950 h 393700"/>
                <a:gd name="connsiteX20" fmla="*/ 133350 w 882650"/>
                <a:gd name="connsiteY20" fmla="*/ 95250 h 393700"/>
                <a:gd name="connsiteX21" fmla="*/ 142875 w 882650"/>
                <a:gd name="connsiteY21" fmla="*/ 88900 h 393700"/>
                <a:gd name="connsiteX22" fmla="*/ 149225 w 882650"/>
                <a:gd name="connsiteY22" fmla="*/ 76200 h 393700"/>
                <a:gd name="connsiteX23" fmla="*/ 158750 w 882650"/>
                <a:gd name="connsiteY23" fmla="*/ 73025 h 393700"/>
                <a:gd name="connsiteX24" fmla="*/ 177800 w 882650"/>
                <a:gd name="connsiteY24" fmla="*/ 34925 h 393700"/>
                <a:gd name="connsiteX25" fmla="*/ 196850 w 882650"/>
                <a:gd name="connsiteY25" fmla="*/ 22225 h 393700"/>
                <a:gd name="connsiteX26" fmla="*/ 234950 w 882650"/>
                <a:gd name="connsiteY26" fmla="*/ 9525 h 393700"/>
                <a:gd name="connsiteX27" fmla="*/ 244475 w 882650"/>
                <a:gd name="connsiteY27" fmla="*/ 6350 h 393700"/>
                <a:gd name="connsiteX28" fmla="*/ 254000 w 882650"/>
                <a:gd name="connsiteY28" fmla="*/ 3175 h 393700"/>
                <a:gd name="connsiteX29" fmla="*/ 285750 w 882650"/>
                <a:gd name="connsiteY29" fmla="*/ 0 h 393700"/>
                <a:gd name="connsiteX30" fmla="*/ 327025 w 882650"/>
                <a:gd name="connsiteY30" fmla="*/ 3175 h 393700"/>
                <a:gd name="connsiteX31" fmla="*/ 336550 w 882650"/>
                <a:gd name="connsiteY31" fmla="*/ 12700 h 393700"/>
                <a:gd name="connsiteX32" fmla="*/ 349250 w 882650"/>
                <a:gd name="connsiteY32" fmla="*/ 19050 h 393700"/>
                <a:gd name="connsiteX33" fmla="*/ 368300 w 882650"/>
                <a:gd name="connsiteY33" fmla="*/ 25400 h 393700"/>
                <a:gd name="connsiteX34" fmla="*/ 387350 w 882650"/>
                <a:gd name="connsiteY34" fmla="*/ 38100 h 393700"/>
                <a:gd name="connsiteX35" fmla="*/ 406400 w 882650"/>
                <a:gd name="connsiteY35" fmla="*/ 66675 h 393700"/>
                <a:gd name="connsiteX36" fmla="*/ 412750 w 882650"/>
                <a:gd name="connsiteY36" fmla="*/ 76200 h 393700"/>
                <a:gd name="connsiteX37" fmla="*/ 422275 w 882650"/>
                <a:gd name="connsiteY37" fmla="*/ 82550 h 393700"/>
                <a:gd name="connsiteX38" fmla="*/ 434975 w 882650"/>
                <a:gd name="connsiteY38" fmla="*/ 98425 h 393700"/>
                <a:gd name="connsiteX39" fmla="*/ 438150 w 882650"/>
                <a:gd name="connsiteY39" fmla="*/ 107950 h 393700"/>
                <a:gd name="connsiteX40" fmla="*/ 450850 w 882650"/>
                <a:gd name="connsiteY40" fmla="*/ 127000 h 393700"/>
                <a:gd name="connsiteX41" fmla="*/ 454025 w 882650"/>
                <a:gd name="connsiteY41" fmla="*/ 136525 h 393700"/>
                <a:gd name="connsiteX42" fmla="*/ 463550 w 882650"/>
                <a:gd name="connsiteY42" fmla="*/ 142875 h 393700"/>
                <a:gd name="connsiteX43" fmla="*/ 469900 w 882650"/>
                <a:gd name="connsiteY43" fmla="*/ 155575 h 393700"/>
                <a:gd name="connsiteX44" fmla="*/ 473075 w 882650"/>
                <a:gd name="connsiteY44" fmla="*/ 168275 h 393700"/>
                <a:gd name="connsiteX45" fmla="*/ 479425 w 882650"/>
                <a:gd name="connsiteY45" fmla="*/ 187325 h 393700"/>
                <a:gd name="connsiteX46" fmla="*/ 482600 w 882650"/>
                <a:gd name="connsiteY46" fmla="*/ 196850 h 393700"/>
                <a:gd name="connsiteX47" fmla="*/ 488950 w 882650"/>
                <a:gd name="connsiteY47" fmla="*/ 209550 h 393700"/>
                <a:gd name="connsiteX48" fmla="*/ 492125 w 882650"/>
                <a:gd name="connsiteY48" fmla="*/ 219075 h 393700"/>
                <a:gd name="connsiteX49" fmla="*/ 495300 w 882650"/>
                <a:gd name="connsiteY49" fmla="*/ 231775 h 393700"/>
                <a:gd name="connsiteX50" fmla="*/ 504825 w 882650"/>
                <a:gd name="connsiteY50" fmla="*/ 238125 h 393700"/>
                <a:gd name="connsiteX51" fmla="*/ 511175 w 882650"/>
                <a:gd name="connsiteY51" fmla="*/ 254000 h 393700"/>
                <a:gd name="connsiteX52" fmla="*/ 523875 w 882650"/>
                <a:gd name="connsiteY52" fmla="*/ 269875 h 393700"/>
                <a:gd name="connsiteX53" fmla="*/ 533400 w 882650"/>
                <a:gd name="connsiteY53" fmla="*/ 288925 h 393700"/>
                <a:gd name="connsiteX54" fmla="*/ 536575 w 882650"/>
                <a:gd name="connsiteY54" fmla="*/ 298450 h 393700"/>
                <a:gd name="connsiteX55" fmla="*/ 549275 w 882650"/>
                <a:gd name="connsiteY55" fmla="*/ 304800 h 393700"/>
                <a:gd name="connsiteX56" fmla="*/ 565150 w 882650"/>
                <a:gd name="connsiteY56" fmla="*/ 327025 h 393700"/>
                <a:gd name="connsiteX57" fmla="*/ 584200 w 882650"/>
                <a:gd name="connsiteY57" fmla="*/ 339725 h 393700"/>
                <a:gd name="connsiteX58" fmla="*/ 606425 w 882650"/>
                <a:gd name="connsiteY58" fmla="*/ 355600 h 393700"/>
                <a:gd name="connsiteX59" fmla="*/ 625475 w 882650"/>
                <a:gd name="connsiteY59" fmla="*/ 361950 h 393700"/>
                <a:gd name="connsiteX60" fmla="*/ 635000 w 882650"/>
                <a:gd name="connsiteY60" fmla="*/ 365125 h 393700"/>
                <a:gd name="connsiteX61" fmla="*/ 673100 w 882650"/>
                <a:gd name="connsiteY61" fmla="*/ 371475 h 393700"/>
                <a:gd name="connsiteX62" fmla="*/ 692150 w 882650"/>
                <a:gd name="connsiteY62" fmla="*/ 374650 h 393700"/>
                <a:gd name="connsiteX63" fmla="*/ 762000 w 882650"/>
                <a:gd name="connsiteY63" fmla="*/ 377825 h 393700"/>
                <a:gd name="connsiteX64" fmla="*/ 819150 w 882650"/>
                <a:gd name="connsiteY64" fmla="*/ 381000 h 393700"/>
                <a:gd name="connsiteX65" fmla="*/ 882650 w 882650"/>
                <a:gd name="connsiteY65" fmla="*/ 387350 h 393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882650" h="393700">
                  <a:moveTo>
                    <a:pt x="0" y="393700"/>
                  </a:moveTo>
                  <a:cubicBezTo>
                    <a:pt x="4275" y="368048"/>
                    <a:pt x="1139" y="380757"/>
                    <a:pt x="9525" y="355600"/>
                  </a:cubicBezTo>
                  <a:cubicBezTo>
                    <a:pt x="10583" y="352425"/>
                    <a:pt x="10844" y="348860"/>
                    <a:pt x="12700" y="346075"/>
                  </a:cubicBezTo>
                  <a:cubicBezTo>
                    <a:pt x="16933" y="339725"/>
                    <a:pt x="22987" y="334265"/>
                    <a:pt x="25400" y="327025"/>
                  </a:cubicBezTo>
                  <a:lnTo>
                    <a:pt x="31750" y="307975"/>
                  </a:lnTo>
                  <a:cubicBezTo>
                    <a:pt x="32808" y="304800"/>
                    <a:pt x="32140" y="300306"/>
                    <a:pt x="34925" y="298450"/>
                  </a:cubicBezTo>
                  <a:lnTo>
                    <a:pt x="44450" y="292100"/>
                  </a:lnTo>
                  <a:cubicBezTo>
                    <a:pt x="37477" y="271182"/>
                    <a:pt x="40839" y="291851"/>
                    <a:pt x="50800" y="279400"/>
                  </a:cubicBezTo>
                  <a:cubicBezTo>
                    <a:pt x="53526" y="275993"/>
                    <a:pt x="52917" y="270933"/>
                    <a:pt x="53975" y="266700"/>
                  </a:cubicBezTo>
                  <a:cubicBezTo>
                    <a:pt x="52917" y="263525"/>
                    <a:pt x="50250" y="260476"/>
                    <a:pt x="50800" y="257175"/>
                  </a:cubicBezTo>
                  <a:cubicBezTo>
                    <a:pt x="51427" y="253411"/>
                    <a:pt x="55443" y="251063"/>
                    <a:pt x="57150" y="247650"/>
                  </a:cubicBezTo>
                  <a:cubicBezTo>
                    <a:pt x="64818" y="232314"/>
                    <a:pt x="53793" y="242479"/>
                    <a:pt x="69850" y="231775"/>
                  </a:cubicBezTo>
                  <a:cubicBezTo>
                    <a:pt x="88048" y="204478"/>
                    <a:pt x="66230" y="239015"/>
                    <a:pt x="79375" y="212725"/>
                  </a:cubicBezTo>
                  <a:cubicBezTo>
                    <a:pt x="95318" y="180839"/>
                    <a:pt x="75376" y="229464"/>
                    <a:pt x="92075" y="190500"/>
                  </a:cubicBezTo>
                  <a:cubicBezTo>
                    <a:pt x="93393" y="187424"/>
                    <a:pt x="93159" y="183588"/>
                    <a:pt x="95250" y="180975"/>
                  </a:cubicBezTo>
                  <a:cubicBezTo>
                    <a:pt x="97634" y="177995"/>
                    <a:pt x="101600" y="176742"/>
                    <a:pt x="104775" y="174625"/>
                  </a:cubicBezTo>
                  <a:cubicBezTo>
                    <a:pt x="106892" y="171450"/>
                    <a:pt x="109575" y="168587"/>
                    <a:pt x="111125" y="165100"/>
                  </a:cubicBezTo>
                  <a:cubicBezTo>
                    <a:pt x="113843" y="158983"/>
                    <a:pt x="115358" y="152400"/>
                    <a:pt x="117475" y="146050"/>
                  </a:cubicBezTo>
                  <a:lnTo>
                    <a:pt x="127000" y="117475"/>
                  </a:lnTo>
                  <a:cubicBezTo>
                    <a:pt x="128058" y="114300"/>
                    <a:pt x="129363" y="111197"/>
                    <a:pt x="130175" y="107950"/>
                  </a:cubicBezTo>
                  <a:cubicBezTo>
                    <a:pt x="131233" y="103717"/>
                    <a:pt x="130929" y="98881"/>
                    <a:pt x="133350" y="95250"/>
                  </a:cubicBezTo>
                  <a:cubicBezTo>
                    <a:pt x="135467" y="92075"/>
                    <a:pt x="139700" y="91017"/>
                    <a:pt x="142875" y="88900"/>
                  </a:cubicBezTo>
                  <a:cubicBezTo>
                    <a:pt x="144992" y="84667"/>
                    <a:pt x="145878" y="79547"/>
                    <a:pt x="149225" y="76200"/>
                  </a:cubicBezTo>
                  <a:cubicBezTo>
                    <a:pt x="151592" y="73833"/>
                    <a:pt x="156805" y="75748"/>
                    <a:pt x="158750" y="73025"/>
                  </a:cubicBezTo>
                  <a:cubicBezTo>
                    <a:pt x="170275" y="56889"/>
                    <a:pt x="158238" y="47966"/>
                    <a:pt x="177800" y="34925"/>
                  </a:cubicBezTo>
                  <a:cubicBezTo>
                    <a:pt x="184150" y="30692"/>
                    <a:pt x="189610" y="24638"/>
                    <a:pt x="196850" y="22225"/>
                  </a:cubicBezTo>
                  <a:lnTo>
                    <a:pt x="234950" y="9525"/>
                  </a:lnTo>
                  <a:lnTo>
                    <a:pt x="244475" y="6350"/>
                  </a:lnTo>
                  <a:cubicBezTo>
                    <a:pt x="247650" y="5292"/>
                    <a:pt x="250670" y="3508"/>
                    <a:pt x="254000" y="3175"/>
                  </a:cubicBezTo>
                  <a:lnTo>
                    <a:pt x="285750" y="0"/>
                  </a:lnTo>
                  <a:cubicBezTo>
                    <a:pt x="299508" y="1058"/>
                    <a:pt x="313638" y="-172"/>
                    <a:pt x="327025" y="3175"/>
                  </a:cubicBezTo>
                  <a:cubicBezTo>
                    <a:pt x="331381" y="4264"/>
                    <a:pt x="332896" y="10090"/>
                    <a:pt x="336550" y="12700"/>
                  </a:cubicBezTo>
                  <a:cubicBezTo>
                    <a:pt x="340401" y="15451"/>
                    <a:pt x="344856" y="17292"/>
                    <a:pt x="349250" y="19050"/>
                  </a:cubicBezTo>
                  <a:cubicBezTo>
                    <a:pt x="355465" y="21536"/>
                    <a:pt x="362731" y="21687"/>
                    <a:pt x="368300" y="25400"/>
                  </a:cubicBezTo>
                  <a:lnTo>
                    <a:pt x="387350" y="38100"/>
                  </a:lnTo>
                  <a:lnTo>
                    <a:pt x="406400" y="66675"/>
                  </a:lnTo>
                  <a:cubicBezTo>
                    <a:pt x="408517" y="69850"/>
                    <a:pt x="409575" y="74083"/>
                    <a:pt x="412750" y="76200"/>
                  </a:cubicBezTo>
                  <a:lnTo>
                    <a:pt x="422275" y="82550"/>
                  </a:lnTo>
                  <a:cubicBezTo>
                    <a:pt x="430255" y="106491"/>
                    <a:pt x="418562" y="77909"/>
                    <a:pt x="434975" y="98425"/>
                  </a:cubicBezTo>
                  <a:cubicBezTo>
                    <a:pt x="437066" y="101038"/>
                    <a:pt x="436525" y="105024"/>
                    <a:pt x="438150" y="107950"/>
                  </a:cubicBezTo>
                  <a:cubicBezTo>
                    <a:pt x="441856" y="114621"/>
                    <a:pt x="448437" y="119760"/>
                    <a:pt x="450850" y="127000"/>
                  </a:cubicBezTo>
                  <a:cubicBezTo>
                    <a:pt x="451908" y="130175"/>
                    <a:pt x="451934" y="133912"/>
                    <a:pt x="454025" y="136525"/>
                  </a:cubicBezTo>
                  <a:cubicBezTo>
                    <a:pt x="456409" y="139505"/>
                    <a:pt x="460375" y="140758"/>
                    <a:pt x="463550" y="142875"/>
                  </a:cubicBezTo>
                  <a:cubicBezTo>
                    <a:pt x="465667" y="147108"/>
                    <a:pt x="468238" y="151143"/>
                    <a:pt x="469900" y="155575"/>
                  </a:cubicBezTo>
                  <a:cubicBezTo>
                    <a:pt x="471432" y="159661"/>
                    <a:pt x="471821" y="164095"/>
                    <a:pt x="473075" y="168275"/>
                  </a:cubicBezTo>
                  <a:cubicBezTo>
                    <a:pt x="474998" y="174686"/>
                    <a:pt x="477308" y="180975"/>
                    <a:pt x="479425" y="187325"/>
                  </a:cubicBezTo>
                  <a:cubicBezTo>
                    <a:pt x="480483" y="190500"/>
                    <a:pt x="481103" y="193857"/>
                    <a:pt x="482600" y="196850"/>
                  </a:cubicBezTo>
                  <a:cubicBezTo>
                    <a:pt x="484717" y="201083"/>
                    <a:pt x="487086" y="205200"/>
                    <a:pt x="488950" y="209550"/>
                  </a:cubicBezTo>
                  <a:cubicBezTo>
                    <a:pt x="490268" y="212626"/>
                    <a:pt x="491206" y="215857"/>
                    <a:pt x="492125" y="219075"/>
                  </a:cubicBezTo>
                  <a:cubicBezTo>
                    <a:pt x="493324" y="223271"/>
                    <a:pt x="492879" y="228144"/>
                    <a:pt x="495300" y="231775"/>
                  </a:cubicBezTo>
                  <a:cubicBezTo>
                    <a:pt x="497417" y="234950"/>
                    <a:pt x="501650" y="236008"/>
                    <a:pt x="504825" y="238125"/>
                  </a:cubicBezTo>
                  <a:cubicBezTo>
                    <a:pt x="498961" y="255716"/>
                    <a:pt x="500555" y="240725"/>
                    <a:pt x="511175" y="254000"/>
                  </a:cubicBezTo>
                  <a:cubicBezTo>
                    <a:pt x="528702" y="275908"/>
                    <a:pt x="496578" y="251677"/>
                    <a:pt x="523875" y="269875"/>
                  </a:cubicBezTo>
                  <a:cubicBezTo>
                    <a:pt x="531855" y="293816"/>
                    <a:pt x="521090" y="264306"/>
                    <a:pt x="533400" y="288925"/>
                  </a:cubicBezTo>
                  <a:cubicBezTo>
                    <a:pt x="534897" y="291918"/>
                    <a:pt x="534208" y="296083"/>
                    <a:pt x="536575" y="298450"/>
                  </a:cubicBezTo>
                  <a:cubicBezTo>
                    <a:pt x="539922" y="301797"/>
                    <a:pt x="545042" y="302683"/>
                    <a:pt x="549275" y="304800"/>
                  </a:cubicBezTo>
                  <a:cubicBezTo>
                    <a:pt x="552364" y="309434"/>
                    <a:pt x="561928" y="324161"/>
                    <a:pt x="565150" y="327025"/>
                  </a:cubicBezTo>
                  <a:cubicBezTo>
                    <a:pt x="570854" y="332095"/>
                    <a:pt x="584200" y="339725"/>
                    <a:pt x="584200" y="339725"/>
                  </a:cubicBezTo>
                  <a:cubicBezTo>
                    <a:pt x="589492" y="355600"/>
                    <a:pt x="584200" y="348192"/>
                    <a:pt x="606425" y="355600"/>
                  </a:cubicBezTo>
                  <a:lnTo>
                    <a:pt x="625475" y="361950"/>
                  </a:lnTo>
                  <a:cubicBezTo>
                    <a:pt x="628650" y="363008"/>
                    <a:pt x="631718" y="364469"/>
                    <a:pt x="635000" y="365125"/>
                  </a:cubicBezTo>
                  <a:cubicBezTo>
                    <a:pt x="662946" y="370714"/>
                    <a:pt x="638969" y="366224"/>
                    <a:pt x="673100" y="371475"/>
                  </a:cubicBezTo>
                  <a:cubicBezTo>
                    <a:pt x="679463" y="372454"/>
                    <a:pt x="685729" y="374191"/>
                    <a:pt x="692150" y="374650"/>
                  </a:cubicBezTo>
                  <a:cubicBezTo>
                    <a:pt x="715398" y="376311"/>
                    <a:pt x="738722" y="376661"/>
                    <a:pt x="762000" y="377825"/>
                  </a:cubicBezTo>
                  <a:cubicBezTo>
                    <a:pt x="781056" y="378778"/>
                    <a:pt x="800137" y="379416"/>
                    <a:pt x="819150" y="381000"/>
                  </a:cubicBezTo>
                  <a:cubicBezTo>
                    <a:pt x="898155" y="387584"/>
                    <a:pt x="854952" y="387350"/>
                    <a:pt x="882650" y="387350"/>
                  </a:cubicBezTo>
                </a:path>
              </a:pathLst>
            </a:cu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27" name="Straight Connector 126"/>
            <p:cNvCxnSpPr/>
            <p:nvPr/>
          </p:nvCxnSpPr>
          <p:spPr>
            <a:xfrm flipV="1">
              <a:off x="1382779" y="3953296"/>
              <a:ext cx="5913984" cy="1218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TextBox 128"/>
            <p:cNvSpPr txBox="1"/>
            <p:nvPr/>
          </p:nvSpPr>
          <p:spPr>
            <a:xfrm>
              <a:off x="296806" y="3709740"/>
              <a:ext cx="768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>
                  <a:solidFill>
                    <a:srgbClr val="7F7F7F"/>
                  </a:solidFill>
                </a:rPr>
                <a:t>Digi hits</a:t>
              </a:r>
            </a:p>
          </p:txBody>
        </p:sp>
        <p:grpSp>
          <p:nvGrpSpPr>
            <p:cNvPr id="160" name="Group 159"/>
            <p:cNvGrpSpPr/>
            <p:nvPr/>
          </p:nvGrpSpPr>
          <p:grpSpPr>
            <a:xfrm>
              <a:off x="2433082" y="3708396"/>
              <a:ext cx="136275" cy="227454"/>
              <a:chOff x="2885577" y="4221918"/>
              <a:chExt cx="131335" cy="412436"/>
            </a:xfrm>
          </p:grpSpPr>
          <p:cxnSp>
            <p:nvCxnSpPr>
              <p:cNvPr id="128" name="Straight Connector 127"/>
              <p:cNvCxnSpPr/>
              <p:nvPr/>
            </p:nvCxnSpPr>
            <p:spPr>
              <a:xfrm>
                <a:off x="2885577" y="4223136"/>
                <a:ext cx="0" cy="411218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Straight Connector 162"/>
              <p:cNvCxnSpPr/>
              <p:nvPr/>
            </p:nvCxnSpPr>
            <p:spPr>
              <a:xfrm>
                <a:off x="2907802" y="4223136"/>
                <a:ext cx="0" cy="411218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Connector 180"/>
              <p:cNvCxnSpPr/>
              <p:nvPr/>
            </p:nvCxnSpPr>
            <p:spPr>
              <a:xfrm>
                <a:off x="2930027" y="4221918"/>
                <a:ext cx="0" cy="411218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/>
              <p:nvPr/>
            </p:nvCxnSpPr>
            <p:spPr>
              <a:xfrm>
                <a:off x="3016912" y="4223136"/>
                <a:ext cx="0" cy="411218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84" name="Straight Connector 183"/>
            <p:cNvCxnSpPr/>
            <p:nvPr/>
          </p:nvCxnSpPr>
          <p:spPr>
            <a:xfrm>
              <a:off x="2439094" y="2978146"/>
              <a:ext cx="0" cy="221104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>
              <a:off x="1382779" y="4321596"/>
              <a:ext cx="5914658" cy="0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7" name="TextBox 186"/>
            <p:cNvSpPr txBox="1"/>
            <p:nvPr/>
          </p:nvSpPr>
          <p:spPr>
            <a:xfrm>
              <a:off x="296806" y="4084192"/>
              <a:ext cx="10054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/>
                <a:t>SSH shaper</a:t>
              </a:r>
            </a:p>
          </p:txBody>
        </p:sp>
        <p:cxnSp>
          <p:nvCxnSpPr>
            <p:cNvPr id="189" name="Straight Connector 188"/>
            <p:cNvCxnSpPr/>
            <p:nvPr/>
          </p:nvCxnSpPr>
          <p:spPr>
            <a:xfrm flipV="1">
              <a:off x="1402216" y="5051320"/>
              <a:ext cx="5914658" cy="1218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>
              <a:off x="2586549" y="4760427"/>
              <a:ext cx="1128" cy="274354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1" name="TextBox 190"/>
            <p:cNvSpPr txBox="1"/>
            <p:nvPr/>
          </p:nvSpPr>
          <p:spPr>
            <a:xfrm>
              <a:off x="290667" y="4811293"/>
              <a:ext cx="99871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/>
                <a:t>Charge readout</a:t>
              </a:r>
            </a:p>
          </p:txBody>
        </p:sp>
        <p:cxnSp>
          <p:nvCxnSpPr>
            <p:cNvPr id="199" name="Straight Connector 198"/>
            <p:cNvCxnSpPr/>
            <p:nvPr/>
          </p:nvCxnSpPr>
          <p:spPr>
            <a:xfrm>
              <a:off x="5532819" y="2996810"/>
              <a:ext cx="0" cy="202440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/>
            <p:cNvCxnSpPr/>
            <p:nvPr/>
          </p:nvCxnSpPr>
          <p:spPr>
            <a:xfrm>
              <a:off x="1402216" y="4720729"/>
              <a:ext cx="5930582" cy="0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29"/>
            <p:cNvSpPr/>
            <p:nvPr/>
          </p:nvSpPr>
          <p:spPr>
            <a:xfrm>
              <a:off x="2394739" y="4371393"/>
              <a:ext cx="4938059" cy="34933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5" name="TextBox 204"/>
            <p:cNvSpPr txBox="1"/>
            <p:nvPr/>
          </p:nvSpPr>
          <p:spPr>
            <a:xfrm>
              <a:off x="296806" y="4389408"/>
              <a:ext cx="120139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>
                  <a:solidFill>
                    <a:srgbClr val="7F7F7F"/>
                  </a:solidFill>
                </a:rPr>
                <a:t>Peak detector</a:t>
              </a:r>
            </a:p>
            <a:p>
              <a:r>
                <a:rPr lang="en-GB" sz="1400">
                  <a:solidFill>
                    <a:srgbClr val="7F7F7F"/>
                  </a:solidFill>
                </a:rPr>
                <a:t>“gate”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569357" y="3658851"/>
              <a:ext cx="24328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i="1">
                  <a:solidFill>
                    <a:srgbClr val="FF0000"/>
                  </a:solidFill>
                </a:rPr>
                <a:t>typ. &lt; 100 digital hits per charge hit</a:t>
              </a:r>
            </a:p>
          </p:txBody>
        </p:sp>
        <p:sp>
          <p:nvSpPr>
            <p:cNvPr id="206" name="TextBox 205"/>
            <p:cNvSpPr txBox="1"/>
            <p:nvPr/>
          </p:nvSpPr>
          <p:spPr>
            <a:xfrm>
              <a:off x="5735060" y="3659523"/>
              <a:ext cx="10998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i="1">
                  <a:solidFill>
                    <a:srgbClr val="FF0000"/>
                  </a:solidFill>
                </a:rPr>
                <a:t>typ. &lt; 100 hits</a:t>
              </a:r>
            </a:p>
          </p:txBody>
        </p:sp>
        <p:cxnSp>
          <p:nvCxnSpPr>
            <p:cNvPr id="208" name="Straight Arrow Connector 207"/>
            <p:cNvCxnSpPr/>
            <p:nvPr/>
          </p:nvCxnSpPr>
          <p:spPr>
            <a:xfrm>
              <a:off x="2439094" y="4622261"/>
              <a:ext cx="4893704" cy="0"/>
            </a:xfrm>
            <a:prstGeom prst="straightConnector1">
              <a:avLst/>
            </a:prstGeom>
            <a:ln>
              <a:solidFill>
                <a:srgbClr val="FFFFFF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65"/>
            <p:cNvSpPr txBox="1"/>
            <p:nvPr/>
          </p:nvSpPr>
          <p:spPr>
            <a:xfrm>
              <a:off x="4361622" y="4345262"/>
              <a:ext cx="6848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>
                  <a:solidFill>
                    <a:srgbClr val="FFFFFF"/>
                  </a:solidFill>
                </a:rPr>
                <a:t>5-10 </a:t>
              </a:r>
              <a:r>
                <a:rPr lang="en-GB" sz="1200">
                  <a:solidFill>
                    <a:srgbClr val="FFFFFF"/>
                  </a:solidFill>
                  <a:latin typeface="Symbol" charset="2"/>
                  <a:cs typeface="Symbol" charset="2"/>
                </a:rPr>
                <a:t>m</a:t>
              </a:r>
              <a:r>
                <a:rPr lang="en-GB" sz="1200">
                  <a:solidFill>
                    <a:srgbClr val="FFFFFF"/>
                  </a:solidFill>
                </a:rPr>
                <a:t>s</a:t>
              </a:r>
            </a:p>
          </p:txBody>
        </p:sp>
        <p:cxnSp>
          <p:nvCxnSpPr>
            <p:cNvPr id="192" name="Straight Connector 191"/>
            <p:cNvCxnSpPr/>
            <p:nvPr/>
          </p:nvCxnSpPr>
          <p:spPr>
            <a:xfrm>
              <a:off x="2439094" y="3334892"/>
              <a:ext cx="0" cy="221104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2" name="Freeform 201"/>
            <p:cNvSpPr/>
            <p:nvPr/>
          </p:nvSpPr>
          <p:spPr>
            <a:xfrm>
              <a:off x="5552688" y="3340796"/>
              <a:ext cx="127227" cy="239768"/>
            </a:xfrm>
            <a:custGeom>
              <a:avLst/>
              <a:gdLst>
                <a:gd name="connsiteX0" fmla="*/ 0 w 882650"/>
                <a:gd name="connsiteY0" fmla="*/ 393700 h 393700"/>
                <a:gd name="connsiteX1" fmla="*/ 9525 w 882650"/>
                <a:gd name="connsiteY1" fmla="*/ 355600 h 393700"/>
                <a:gd name="connsiteX2" fmla="*/ 12700 w 882650"/>
                <a:gd name="connsiteY2" fmla="*/ 346075 h 393700"/>
                <a:gd name="connsiteX3" fmla="*/ 25400 w 882650"/>
                <a:gd name="connsiteY3" fmla="*/ 327025 h 393700"/>
                <a:gd name="connsiteX4" fmla="*/ 31750 w 882650"/>
                <a:gd name="connsiteY4" fmla="*/ 307975 h 393700"/>
                <a:gd name="connsiteX5" fmla="*/ 34925 w 882650"/>
                <a:gd name="connsiteY5" fmla="*/ 298450 h 393700"/>
                <a:gd name="connsiteX6" fmla="*/ 44450 w 882650"/>
                <a:gd name="connsiteY6" fmla="*/ 292100 h 393700"/>
                <a:gd name="connsiteX7" fmla="*/ 50800 w 882650"/>
                <a:gd name="connsiteY7" fmla="*/ 279400 h 393700"/>
                <a:gd name="connsiteX8" fmla="*/ 53975 w 882650"/>
                <a:gd name="connsiteY8" fmla="*/ 266700 h 393700"/>
                <a:gd name="connsiteX9" fmla="*/ 50800 w 882650"/>
                <a:gd name="connsiteY9" fmla="*/ 257175 h 393700"/>
                <a:gd name="connsiteX10" fmla="*/ 57150 w 882650"/>
                <a:gd name="connsiteY10" fmla="*/ 247650 h 393700"/>
                <a:gd name="connsiteX11" fmla="*/ 69850 w 882650"/>
                <a:gd name="connsiteY11" fmla="*/ 231775 h 393700"/>
                <a:gd name="connsiteX12" fmla="*/ 79375 w 882650"/>
                <a:gd name="connsiteY12" fmla="*/ 212725 h 393700"/>
                <a:gd name="connsiteX13" fmla="*/ 92075 w 882650"/>
                <a:gd name="connsiteY13" fmla="*/ 190500 h 393700"/>
                <a:gd name="connsiteX14" fmla="*/ 95250 w 882650"/>
                <a:gd name="connsiteY14" fmla="*/ 180975 h 393700"/>
                <a:gd name="connsiteX15" fmla="*/ 104775 w 882650"/>
                <a:gd name="connsiteY15" fmla="*/ 174625 h 393700"/>
                <a:gd name="connsiteX16" fmla="*/ 111125 w 882650"/>
                <a:gd name="connsiteY16" fmla="*/ 165100 h 393700"/>
                <a:gd name="connsiteX17" fmla="*/ 117475 w 882650"/>
                <a:gd name="connsiteY17" fmla="*/ 146050 h 393700"/>
                <a:gd name="connsiteX18" fmla="*/ 127000 w 882650"/>
                <a:gd name="connsiteY18" fmla="*/ 117475 h 393700"/>
                <a:gd name="connsiteX19" fmla="*/ 130175 w 882650"/>
                <a:gd name="connsiteY19" fmla="*/ 107950 h 393700"/>
                <a:gd name="connsiteX20" fmla="*/ 133350 w 882650"/>
                <a:gd name="connsiteY20" fmla="*/ 95250 h 393700"/>
                <a:gd name="connsiteX21" fmla="*/ 142875 w 882650"/>
                <a:gd name="connsiteY21" fmla="*/ 88900 h 393700"/>
                <a:gd name="connsiteX22" fmla="*/ 149225 w 882650"/>
                <a:gd name="connsiteY22" fmla="*/ 76200 h 393700"/>
                <a:gd name="connsiteX23" fmla="*/ 158750 w 882650"/>
                <a:gd name="connsiteY23" fmla="*/ 73025 h 393700"/>
                <a:gd name="connsiteX24" fmla="*/ 177800 w 882650"/>
                <a:gd name="connsiteY24" fmla="*/ 34925 h 393700"/>
                <a:gd name="connsiteX25" fmla="*/ 196850 w 882650"/>
                <a:gd name="connsiteY25" fmla="*/ 22225 h 393700"/>
                <a:gd name="connsiteX26" fmla="*/ 234950 w 882650"/>
                <a:gd name="connsiteY26" fmla="*/ 9525 h 393700"/>
                <a:gd name="connsiteX27" fmla="*/ 244475 w 882650"/>
                <a:gd name="connsiteY27" fmla="*/ 6350 h 393700"/>
                <a:gd name="connsiteX28" fmla="*/ 254000 w 882650"/>
                <a:gd name="connsiteY28" fmla="*/ 3175 h 393700"/>
                <a:gd name="connsiteX29" fmla="*/ 285750 w 882650"/>
                <a:gd name="connsiteY29" fmla="*/ 0 h 393700"/>
                <a:gd name="connsiteX30" fmla="*/ 327025 w 882650"/>
                <a:gd name="connsiteY30" fmla="*/ 3175 h 393700"/>
                <a:gd name="connsiteX31" fmla="*/ 336550 w 882650"/>
                <a:gd name="connsiteY31" fmla="*/ 12700 h 393700"/>
                <a:gd name="connsiteX32" fmla="*/ 349250 w 882650"/>
                <a:gd name="connsiteY32" fmla="*/ 19050 h 393700"/>
                <a:gd name="connsiteX33" fmla="*/ 368300 w 882650"/>
                <a:gd name="connsiteY33" fmla="*/ 25400 h 393700"/>
                <a:gd name="connsiteX34" fmla="*/ 387350 w 882650"/>
                <a:gd name="connsiteY34" fmla="*/ 38100 h 393700"/>
                <a:gd name="connsiteX35" fmla="*/ 406400 w 882650"/>
                <a:gd name="connsiteY35" fmla="*/ 66675 h 393700"/>
                <a:gd name="connsiteX36" fmla="*/ 412750 w 882650"/>
                <a:gd name="connsiteY36" fmla="*/ 76200 h 393700"/>
                <a:gd name="connsiteX37" fmla="*/ 422275 w 882650"/>
                <a:gd name="connsiteY37" fmla="*/ 82550 h 393700"/>
                <a:gd name="connsiteX38" fmla="*/ 434975 w 882650"/>
                <a:gd name="connsiteY38" fmla="*/ 98425 h 393700"/>
                <a:gd name="connsiteX39" fmla="*/ 438150 w 882650"/>
                <a:gd name="connsiteY39" fmla="*/ 107950 h 393700"/>
                <a:gd name="connsiteX40" fmla="*/ 450850 w 882650"/>
                <a:gd name="connsiteY40" fmla="*/ 127000 h 393700"/>
                <a:gd name="connsiteX41" fmla="*/ 454025 w 882650"/>
                <a:gd name="connsiteY41" fmla="*/ 136525 h 393700"/>
                <a:gd name="connsiteX42" fmla="*/ 463550 w 882650"/>
                <a:gd name="connsiteY42" fmla="*/ 142875 h 393700"/>
                <a:gd name="connsiteX43" fmla="*/ 469900 w 882650"/>
                <a:gd name="connsiteY43" fmla="*/ 155575 h 393700"/>
                <a:gd name="connsiteX44" fmla="*/ 473075 w 882650"/>
                <a:gd name="connsiteY44" fmla="*/ 168275 h 393700"/>
                <a:gd name="connsiteX45" fmla="*/ 479425 w 882650"/>
                <a:gd name="connsiteY45" fmla="*/ 187325 h 393700"/>
                <a:gd name="connsiteX46" fmla="*/ 482600 w 882650"/>
                <a:gd name="connsiteY46" fmla="*/ 196850 h 393700"/>
                <a:gd name="connsiteX47" fmla="*/ 488950 w 882650"/>
                <a:gd name="connsiteY47" fmla="*/ 209550 h 393700"/>
                <a:gd name="connsiteX48" fmla="*/ 492125 w 882650"/>
                <a:gd name="connsiteY48" fmla="*/ 219075 h 393700"/>
                <a:gd name="connsiteX49" fmla="*/ 495300 w 882650"/>
                <a:gd name="connsiteY49" fmla="*/ 231775 h 393700"/>
                <a:gd name="connsiteX50" fmla="*/ 504825 w 882650"/>
                <a:gd name="connsiteY50" fmla="*/ 238125 h 393700"/>
                <a:gd name="connsiteX51" fmla="*/ 511175 w 882650"/>
                <a:gd name="connsiteY51" fmla="*/ 254000 h 393700"/>
                <a:gd name="connsiteX52" fmla="*/ 523875 w 882650"/>
                <a:gd name="connsiteY52" fmla="*/ 269875 h 393700"/>
                <a:gd name="connsiteX53" fmla="*/ 533400 w 882650"/>
                <a:gd name="connsiteY53" fmla="*/ 288925 h 393700"/>
                <a:gd name="connsiteX54" fmla="*/ 536575 w 882650"/>
                <a:gd name="connsiteY54" fmla="*/ 298450 h 393700"/>
                <a:gd name="connsiteX55" fmla="*/ 549275 w 882650"/>
                <a:gd name="connsiteY55" fmla="*/ 304800 h 393700"/>
                <a:gd name="connsiteX56" fmla="*/ 565150 w 882650"/>
                <a:gd name="connsiteY56" fmla="*/ 327025 h 393700"/>
                <a:gd name="connsiteX57" fmla="*/ 584200 w 882650"/>
                <a:gd name="connsiteY57" fmla="*/ 339725 h 393700"/>
                <a:gd name="connsiteX58" fmla="*/ 606425 w 882650"/>
                <a:gd name="connsiteY58" fmla="*/ 355600 h 393700"/>
                <a:gd name="connsiteX59" fmla="*/ 625475 w 882650"/>
                <a:gd name="connsiteY59" fmla="*/ 361950 h 393700"/>
                <a:gd name="connsiteX60" fmla="*/ 635000 w 882650"/>
                <a:gd name="connsiteY60" fmla="*/ 365125 h 393700"/>
                <a:gd name="connsiteX61" fmla="*/ 673100 w 882650"/>
                <a:gd name="connsiteY61" fmla="*/ 371475 h 393700"/>
                <a:gd name="connsiteX62" fmla="*/ 692150 w 882650"/>
                <a:gd name="connsiteY62" fmla="*/ 374650 h 393700"/>
                <a:gd name="connsiteX63" fmla="*/ 762000 w 882650"/>
                <a:gd name="connsiteY63" fmla="*/ 377825 h 393700"/>
                <a:gd name="connsiteX64" fmla="*/ 819150 w 882650"/>
                <a:gd name="connsiteY64" fmla="*/ 381000 h 393700"/>
                <a:gd name="connsiteX65" fmla="*/ 882650 w 882650"/>
                <a:gd name="connsiteY65" fmla="*/ 387350 h 393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882650" h="393700">
                  <a:moveTo>
                    <a:pt x="0" y="393700"/>
                  </a:moveTo>
                  <a:cubicBezTo>
                    <a:pt x="4275" y="368048"/>
                    <a:pt x="1139" y="380757"/>
                    <a:pt x="9525" y="355600"/>
                  </a:cubicBezTo>
                  <a:cubicBezTo>
                    <a:pt x="10583" y="352425"/>
                    <a:pt x="10844" y="348860"/>
                    <a:pt x="12700" y="346075"/>
                  </a:cubicBezTo>
                  <a:cubicBezTo>
                    <a:pt x="16933" y="339725"/>
                    <a:pt x="22987" y="334265"/>
                    <a:pt x="25400" y="327025"/>
                  </a:cubicBezTo>
                  <a:lnTo>
                    <a:pt x="31750" y="307975"/>
                  </a:lnTo>
                  <a:cubicBezTo>
                    <a:pt x="32808" y="304800"/>
                    <a:pt x="32140" y="300306"/>
                    <a:pt x="34925" y="298450"/>
                  </a:cubicBezTo>
                  <a:lnTo>
                    <a:pt x="44450" y="292100"/>
                  </a:lnTo>
                  <a:cubicBezTo>
                    <a:pt x="37477" y="271182"/>
                    <a:pt x="40839" y="291851"/>
                    <a:pt x="50800" y="279400"/>
                  </a:cubicBezTo>
                  <a:cubicBezTo>
                    <a:pt x="53526" y="275993"/>
                    <a:pt x="52917" y="270933"/>
                    <a:pt x="53975" y="266700"/>
                  </a:cubicBezTo>
                  <a:cubicBezTo>
                    <a:pt x="52917" y="263525"/>
                    <a:pt x="50250" y="260476"/>
                    <a:pt x="50800" y="257175"/>
                  </a:cubicBezTo>
                  <a:cubicBezTo>
                    <a:pt x="51427" y="253411"/>
                    <a:pt x="55443" y="251063"/>
                    <a:pt x="57150" y="247650"/>
                  </a:cubicBezTo>
                  <a:cubicBezTo>
                    <a:pt x="64818" y="232314"/>
                    <a:pt x="53793" y="242479"/>
                    <a:pt x="69850" y="231775"/>
                  </a:cubicBezTo>
                  <a:cubicBezTo>
                    <a:pt x="88048" y="204478"/>
                    <a:pt x="66230" y="239015"/>
                    <a:pt x="79375" y="212725"/>
                  </a:cubicBezTo>
                  <a:cubicBezTo>
                    <a:pt x="95318" y="180839"/>
                    <a:pt x="75376" y="229464"/>
                    <a:pt x="92075" y="190500"/>
                  </a:cubicBezTo>
                  <a:cubicBezTo>
                    <a:pt x="93393" y="187424"/>
                    <a:pt x="93159" y="183588"/>
                    <a:pt x="95250" y="180975"/>
                  </a:cubicBezTo>
                  <a:cubicBezTo>
                    <a:pt x="97634" y="177995"/>
                    <a:pt x="101600" y="176742"/>
                    <a:pt x="104775" y="174625"/>
                  </a:cubicBezTo>
                  <a:cubicBezTo>
                    <a:pt x="106892" y="171450"/>
                    <a:pt x="109575" y="168587"/>
                    <a:pt x="111125" y="165100"/>
                  </a:cubicBezTo>
                  <a:cubicBezTo>
                    <a:pt x="113843" y="158983"/>
                    <a:pt x="115358" y="152400"/>
                    <a:pt x="117475" y="146050"/>
                  </a:cubicBezTo>
                  <a:lnTo>
                    <a:pt x="127000" y="117475"/>
                  </a:lnTo>
                  <a:cubicBezTo>
                    <a:pt x="128058" y="114300"/>
                    <a:pt x="129363" y="111197"/>
                    <a:pt x="130175" y="107950"/>
                  </a:cubicBezTo>
                  <a:cubicBezTo>
                    <a:pt x="131233" y="103717"/>
                    <a:pt x="130929" y="98881"/>
                    <a:pt x="133350" y="95250"/>
                  </a:cubicBezTo>
                  <a:cubicBezTo>
                    <a:pt x="135467" y="92075"/>
                    <a:pt x="139700" y="91017"/>
                    <a:pt x="142875" y="88900"/>
                  </a:cubicBezTo>
                  <a:cubicBezTo>
                    <a:pt x="144992" y="84667"/>
                    <a:pt x="145878" y="79547"/>
                    <a:pt x="149225" y="76200"/>
                  </a:cubicBezTo>
                  <a:cubicBezTo>
                    <a:pt x="151592" y="73833"/>
                    <a:pt x="156805" y="75748"/>
                    <a:pt x="158750" y="73025"/>
                  </a:cubicBezTo>
                  <a:cubicBezTo>
                    <a:pt x="170275" y="56889"/>
                    <a:pt x="158238" y="47966"/>
                    <a:pt x="177800" y="34925"/>
                  </a:cubicBezTo>
                  <a:cubicBezTo>
                    <a:pt x="184150" y="30692"/>
                    <a:pt x="189610" y="24638"/>
                    <a:pt x="196850" y="22225"/>
                  </a:cubicBezTo>
                  <a:lnTo>
                    <a:pt x="234950" y="9525"/>
                  </a:lnTo>
                  <a:lnTo>
                    <a:pt x="244475" y="6350"/>
                  </a:lnTo>
                  <a:cubicBezTo>
                    <a:pt x="247650" y="5292"/>
                    <a:pt x="250670" y="3508"/>
                    <a:pt x="254000" y="3175"/>
                  </a:cubicBezTo>
                  <a:lnTo>
                    <a:pt x="285750" y="0"/>
                  </a:lnTo>
                  <a:cubicBezTo>
                    <a:pt x="299508" y="1058"/>
                    <a:pt x="313638" y="-172"/>
                    <a:pt x="327025" y="3175"/>
                  </a:cubicBezTo>
                  <a:cubicBezTo>
                    <a:pt x="331381" y="4264"/>
                    <a:pt x="332896" y="10090"/>
                    <a:pt x="336550" y="12700"/>
                  </a:cubicBezTo>
                  <a:cubicBezTo>
                    <a:pt x="340401" y="15451"/>
                    <a:pt x="344856" y="17292"/>
                    <a:pt x="349250" y="19050"/>
                  </a:cubicBezTo>
                  <a:cubicBezTo>
                    <a:pt x="355465" y="21536"/>
                    <a:pt x="362731" y="21687"/>
                    <a:pt x="368300" y="25400"/>
                  </a:cubicBezTo>
                  <a:lnTo>
                    <a:pt x="387350" y="38100"/>
                  </a:lnTo>
                  <a:lnTo>
                    <a:pt x="406400" y="66675"/>
                  </a:lnTo>
                  <a:cubicBezTo>
                    <a:pt x="408517" y="69850"/>
                    <a:pt x="409575" y="74083"/>
                    <a:pt x="412750" y="76200"/>
                  </a:cubicBezTo>
                  <a:lnTo>
                    <a:pt x="422275" y="82550"/>
                  </a:lnTo>
                  <a:cubicBezTo>
                    <a:pt x="430255" y="106491"/>
                    <a:pt x="418562" y="77909"/>
                    <a:pt x="434975" y="98425"/>
                  </a:cubicBezTo>
                  <a:cubicBezTo>
                    <a:pt x="437066" y="101038"/>
                    <a:pt x="436525" y="105024"/>
                    <a:pt x="438150" y="107950"/>
                  </a:cubicBezTo>
                  <a:cubicBezTo>
                    <a:pt x="441856" y="114621"/>
                    <a:pt x="448437" y="119760"/>
                    <a:pt x="450850" y="127000"/>
                  </a:cubicBezTo>
                  <a:cubicBezTo>
                    <a:pt x="451908" y="130175"/>
                    <a:pt x="451934" y="133912"/>
                    <a:pt x="454025" y="136525"/>
                  </a:cubicBezTo>
                  <a:cubicBezTo>
                    <a:pt x="456409" y="139505"/>
                    <a:pt x="460375" y="140758"/>
                    <a:pt x="463550" y="142875"/>
                  </a:cubicBezTo>
                  <a:cubicBezTo>
                    <a:pt x="465667" y="147108"/>
                    <a:pt x="468238" y="151143"/>
                    <a:pt x="469900" y="155575"/>
                  </a:cubicBezTo>
                  <a:cubicBezTo>
                    <a:pt x="471432" y="159661"/>
                    <a:pt x="471821" y="164095"/>
                    <a:pt x="473075" y="168275"/>
                  </a:cubicBezTo>
                  <a:cubicBezTo>
                    <a:pt x="474998" y="174686"/>
                    <a:pt x="477308" y="180975"/>
                    <a:pt x="479425" y="187325"/>
                  </a:cubicBezTo>
                  <a:cubicBezTo>
                    <a:pt x="480483" y="190500"/>
                    <a:pt x="481103" y="193857"/>
                    <a:pt x="482600" y="196850"/>
                  </a:cubicBezTo>
                  <a:cubicBezTo>
                    <a:pt x="484717" y="201083"/>
                    <a:pt x="487086" y="205200"/>
                    <a:pt x="488950" y="209550"/>
                  </a:cubicBezTo>
                  <a:cubicBezTo>
                    <a:pt x="490268" y="212626"/>
                    <a:pt x="491206" y="215857"/>
                    <a:pt x="492125" y="219075"/>
                  </a:cubicBezTo>
                  <a:cubicBezTo>
                    <a:pt x="493324" y="223271"/>
                    <a:pt x="492879" y="228144"/>
                    <a:pt x="495300" y="231775"/>
                  </a:cubicBezTo>
                  <a:cubicBezTo>
                    <a:pt x="497417" y="234950"/>
                    <a:pt x="501650" y="236008"/>
                    <a:pt x="504825" y="238125"/>
                  </a:cubicBezTo>
                  <a:cubicBezTo>
                    <a:pt x="498961" y="255716"/>
                    <a:pt x="500555" y="240725"/>
                    <a:pt x="511175" y="254000"/>
                  </a:cubicBezTo>
                  <a:cubicBezTo>
                    <a:pt x="528702" y="275908"/>
                    <a:pt x="496578" y="251677"/>
                    <a:pt x="523875" y="269875"/>
                  </a:cubicBezTo>
                  <a:cubicBezTo>
                    <a:pt x="531855" y="293816"/>
                    <a:pt x="521090" y="264306"/>
                    <a:pt x="533400" y="288925"/>
                  </a:cubicBezTo>
                  <a:cubicBezTo>
                    <a:pt x="534897" y="291918"/>
                    <a:pt x="534208" y="296083"/>
                    <a:pt x="536575" y="298450"/>
                  </a:cubicBezTo>
                  <a:cubicBezTo>
                    <a:pt x="539922" y="301797"/>
                    <a:pt x="545042" y="302683"/>
                    <a:pt x="549275" y="304800"/>
                  </a:cubicBezTo>
                  <a:cubicBezTo>
                    <a:pt x="552364" y="309434"/>
                    <a:pt x="561928" y="324161"/>
                    <a:pt x="565150" y="327025"/>
                  </a:cubicBezTo>
                  <a:cubicBezTo>
                    <a:pt x="570854" y="332095"/>
                    <a:pt x="584200" y="339725"/>
                    <a:pt x="584200" y="339725"/>
                  </a:cubicBezTo>
                  <a:cubicBezTo>
                    <a:pt x="589492" y="355600"/>
                    <a:pt x="584200" y="348192"/>
                    <a:pt x="606425" y="355600"/>
                  </a:cubicBezTo>
                  <a:lnTo>
                    <a:pt x="625475" y="361950"/>
                  </a:lnTo>
                  <a:cubicBezTo>
                    <a:pt x="628650" y="363008"/>
                    <a:pt x="631718" y="364469"/>
                    <a:pt x="635000" y="365125"/>
                  </a:cubicBezTo>
                  <a:cubicBezTo>
                    <a:pt x="662946" y="370714"/>
                    <a:pt x="638969" y="366224"/>
                    <a:pt x="673100" y="371475"/>
                  </a:cubicBezTo>
                  <a:cubicBezTo>
                    <a:pt x="679463" y="372454"/>
                    <a:pt x="685729" y="374191"/>
                    <a:pt x="692150" y="374650"/>
                  </a:cubicBezTo>
                  <a:cubicBezTo>
                    <a:pt x="715398" y="376311"/>
                    <a:pt x="738722" y="376661"/>
                    <a:pt x="762000" y="377825"/>
                  </a:cubicBezTo>
                  <a:cubicBezTo>
                    <a:pt x="781056" y="378778"/>
                    <a:pt x="800137" y="379416"/>
                    <a:pt x="819150" y="381000"/>
                  </a:cubicBezTo>
                  <a:cubicBezTo>
                    <a:pt x="898155" y="387584"/>
                    <a:pt x="854952" y="387350"/>
                    <a:pt x="882650" y="387350"/>
                  </a:cubicBezTo>
                </a:path>
              </a:pathLst>
            </a:cu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04" name="Straight Connector 203"/>
            <p:cNvCxnSpPr/>
            <p:nvPr/>
          </p:nvCxnSpPr>
          <p:spPr>
            <a:xfrm>
              <a:off x="5532460" y="3340796"/>
              <a:ext cx="0" cy="221104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9" name="Group 208"/>
            <p:cNvGrpSpPr/>
            <p:nvPr/>
          </p:nvGrpSpPr>
          <p:grpSpPr>
            <a:xfrm>
              <a:off x="5545127" y="3709068"/>
              <a:ext cx="136275" cy="227454"/>
              <a:chOff x="2885577" y="4221918"/>
              <a:chExt cx="131335" cy="412436"/>
            </a:xfrm>
          </p:grpSpPr>
          <p:cxnSp>
            <p:nvCxnSpPr>
              <p:cNvPr id="210" name="Straight Connector 209"/>
              <p:cNvCxnSpPr/>
              <p:nvPr/>
            </p:nvCxnSpPr>
            <p:spPr>
              <a:xfrm>
                <a:off x="2885577" y="4223136"/>
                <a:ext cx="0" cy="411218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Straight Connector 210"/>
              <p:cNvCxnSpPr/>
              <p:nvPr/>
            </p:nvCxnSpPr>
            <p:spPr>
              <a:xfrm>
                <a:off x="2907802" y="4223136"/>
                <a:ext cx="0" cy="411218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Straight Connector 211"/>
              <p:cNvCxnSpPr/>
              <p:nvPr/>
            </p:nvCxnSpPr>
            <p:spPr>
              <a:xfrm>
                <a:off x="2930027" y="4221918"/>
                <a:ext cx="0" cy="411218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3" name="Straight Connector 212"/>
              <p:cNvCxnSpPr/>
              <p:nvPr/>
            </p:nvCxnSpPr>
            <p:spPr>
              <a:xfrm>
                <a:off x="3016912" y="4223136"/>
                <a:ext cx="0" cy="411218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4" name="Freeform 213"/>
            <p:cNvSpPr/>
            <p:nvPr/>
          </p:nvSpPr>
          <p:spPr>
            <a:xfrm>
              <a:off x="2459321" y="4084192"/>
              <a:ext cx="562531" cy="239768"/>
            </a:xfrm>
            <a:custGeom>
              <a:avLst/>
              <a:gdLst>
                <a:gd name="connsiteX0" fmla="*/ 0 w 882650"/>
                <a:gd name="connsiteY0" fmla="*/ 393700 h 393700"/>
                <a:gd name="connsiteX1" fmla="*/ 9525 w 882650"/>
                <a:gd name="connsiteY1" fmla="*/ 355600 h 393700"/>
                <a:gd name="connsiteX2" fmla="*/ 12700 w 882650"/>
                <a:gd name="connsiteY2" fmla="*/ 346075 h 393700"/>
                <a:gd name="connsiteX3" fmla="*/ 25400 w 882650"/>
                <a:gd name="connsiteY3" fmla="*/ 327025 h 393700"/>
                <a:gd name="connsiteX4" fmla="*/ 31750 w 882650"/>
                <a:gd name="connsiteY4" fmla="*/ 307975 h 393700"/>
                <a:gd name="connsiteX5" fmla="*/ 34925 w 882650"/>
                <a:gd name="connsiteY5" fmla="*/ 298450 h 393700"/>
                <a:gd name="connsiteX6" fmla="*/ 44450 w 882650"/>
                <a:gd name="connsiteY6" fmla="*/ 292100 h 393700"/>
                <a:gd name="connsiteX7" fmla="*/ 50800 w 882650"/>
                <a:gd name="connsiteY7" fmla="*/ 279400 h 393700"/>
                <a:gd name="connsiteX8" fmla="*/ 53975 w 882650"/>
                <a:gd name="connsiteY8" fmla="*/ 266700 h 393700"/>
                <a:gd name="connsiteX9" fmla="*/ 50800 w 882650"/>
                <a:gd name="connsiteY9" fmla="*/ 257175 h 393700"/>
                <a:gd name="connsiteX10" fmla="*/ 57150 w 882650"/>
                <a:gd name="connsiteY10" fmla="*/ 247650 h 393700"/>
                <a:gd name="connsiteX11" fmla="*/ 69850 w 882650"/>
                <a:gd name="connsiteY11" fmla="*/ 231775 h 393700"/>
                <a:gd name="connsiteX12" fmla="*/ 79375 w 882650"/>
                <a:gd name="connsiteY12" fmla="*/ 212725 h 393700"/>
                <a:gd name="connsiteX13" fmla="*/ 92075 w 882650"/>
                <a:gd name="connsiteY13" fmla="*/ 190500 h 393700"/>
                <a:gd name="connsiteX14" fmla="*/ 95250 w 882650"/>
                <a:gd name="connsiteY14" fmla="*/ 180975 h 393700"/>
                <a:gd name="connsiteX15" fmla="*/ 104775 w 882650"/>
                <a:gd name="connsiteY15" fmla="*/ 174625 h 393700"/>
                <a:gd name="connsiteX16" fmla="*/ 111125 w 882650"/>
                <a:gd name="connsiteY16" fmla="*/ 165100 h 393700"/>
                <a:gd name="connsiteX17" fmla="*/ 117475 w 882650"/>
                <a:gd name="connsiteY17" fmla="*/ 146050 h 393700"/>
                <a:gd name="connsiteX18" fmla="*/ 127000 w 882650"/>
                <a:gd name="connsiteY18" fmla="*/ 117475 h 393700"/>
                <a:gd name="connsiteX19" fmla="*/ 130175 w 882650"/>
                <a:gd name="connsiteY19" fmla="*/ 107950 h 393700"/>
                <a:gd name="connsiteX20" fmla="*/ 133350 w 882650"/>
                <a:gd name="connsiteY20" fmla="*/ 95250 h 393700"/>
                <a:gd name="connsiteX21" fmla="*/ 142875 w 882650"/>
                <a:gd name="connsiteY21" fmla="*/ 88900 h 393700"/>
                <a:gd name="connsiteX22" fmla="*/ 149225 w 882650"/>
                <a:gd name="connsiteY22" fmla="*/ 76200 h 393700"/>
                <a:gd name="connsiteX23" fmla="*/ 158750 w 882650"/>
                <a:gd name="connsiteY23" fmla="*/ 73025 h 393700"/>
                <a:gd name="connsiteX24" fmla="*/ 177800 w 882650"/>
                <a:gd name="connsiteY24" fmla="*/ 34925 h 393700"/>
                <a:gd name="connsiteX25" fmla="*/ 196850 w 882650"/>
                <a:gd name="connsiteY25" fmla="*/ 22225 h 393700"/>
                <a:gd name="connsiteX26" fmla="*/ 234950 w 882650"/>
                <a:gd name="connsiteY26" fmla="*/ 9525 h 393700"/>
                <a:gd name="connsiteX27" fmla="*/ 244475 w 882650"/>
                <a:gd name="connsiteY27" fmla="*/ 6350 h 393700"/>
                <a:gd name="connsiteX28" fmla="*/ 254000 w 882650"/>
                <a:gd name="connsiteY28" fmla="*/ 3175 h 393700"/>
                <a:gd name="connsiteX29" fmla="*/ 285750 w 882650"/>
                <a:gd name="connsiteY29" fmla="*/ 0 h 393700"/>
                <a:gd name="connsiteX30" fmla="*/ 327025 w 882650"/>
                <a:gd name="connsiteY30" fmla="*/ 3175 h 393700"/>
                <a:gd name="connsiteX31" fmla="*/ 336550 w 882650"/>
                <a:gd name="connsiteY31" fmla="*/ 12700 h 393700"/>
                <a:gd name="connsiteX32" fmla="*/ 349250 w 882650"/>
                <a:gd name="connsiteY32" fmla="*/ 19050 h 393700"/>
                <a:gd name="connsiteX33" fmla="*/ 368300 w 882650"/>
                <a:gd name="connsiteY33" fmla="*/ 25400 h 393700"/>
                <a:gd name="connsiteX34" fmla="*/ 387350 w 882650"/>
                <a:gd name="connsiteY34" fmla="*/ 38100 h 393700"/>
                <a:gd name="connsiteX35" fmla="*/ 406400 w 882650"/>
                <a:gd name="connsiteY35" fmla="*/ 66675 h 393700"/>
                <a:gd name="connsiteX36" fmla="*/ 412750 w 882650"/>
                <a:gd name="connsiteY36" fmla="*/ 76200 h 393700"/>
                <a:gd name="connsiteX37" fmla="*/ 422275 w 882650"/>
                <a:gd name="connsiteY37" fmla="*/ 82550 h 393700"/>
                <a:gd name="connsiteX38" fmla="*/ 434975 w 882650"/>
                <a:gd name="connsiteY38" fmla="*/ 98425 h 393700"/>
                <a:gd name="connsiteX39" fmla="*/ 438150 w 882650"/>
                <a:gd name="connsiteY39" fmla="*/ 107950 h 393700"/>
                <a:gd name="connsiteX40" fmla="*/ 450850 w 882650"/>
                <a:gd name="connsiteY40" fmla="*/ 127000 h 393700"/>
                <a:gd name="connsiteX41" fmla="*/ 454025 w 882650"/>
                <a:gd name="connsiteY41" fmla="*/ 136525 h 393700"/>
                <a:gd name="connsiteX42" fmla="*/ 463550 w 882650"/>
                <a:gd name="connsiteY42" fmla="*/ 142875 h 393700"/>
                <a:gd name="connsiteX43" fmla="*/ 469900 w 882650"/>
                <a:gd name="connsiteY43" fmla="*/ 155575 h 393700"/>
                <a:gd name="connsiteX44" fmla="*/ 473075 w 882650"/>
                <a:gd name="connsiteY44" fmla="*/ 168275 h 393700"/>
                <a:gd name="connsiteX45" fmla="*/ 479425 w 882650"/>
                <a:gd name="connsiteY45" fmla="*/ 187325 h 393700"/>
                <a:gd name="connsiteX46" fmla="*/ 482600 w 882650"/>
                <a:gd name="connsiteY46" fmla="*/ 196850 h 393700"/>
                <a:gd name="connsiteX47" fmla="*/ 488950 w 882650"/>
                <a:gd name="connsiteY47" fmla="*/ 209550 h 393700"/>
                <a:gd name="connsiteX48" fmla="*/ 492125 w 882650"/>
                <a:gd name="connsiteY48" fmla="*/ 219075 h 393700"/>
                <a:gd name="connsiteX49" fmla="*/ 495300 w 882650"/>
                <a:gd name="connsiteY49" fmla="*/ 231775 h 393700"/>
                <a:gd name="connsiteX50" fmla="*/ 504825 w 882650"/>
                <a:gd name="connsiteY50" fmla="*/ 238125 h 393700"/>
                <a:gd name="connsiteX51" fmla="*/ 511175 w 882650"/>
                <a:gd name="connsiteY51" fmla="*/ 254000 h 393700"/>
                <a:gd name="connsiteX52" fmla="*/ 523875 w 882650"/>
                <a:gd name="connsiteY52" fmla="*/ 269875 h 393700"/>
                <a:gd name="connsiteX53" fmla="*/ 533400 w 882650"/>
                <a:gd name="connsiteY53" fmla="*/ 288925 h 393700"/>
                <a:gd name="connsiteX54" fmla="*/ 536575 w 882650"/>
                <a:gd name="connsiteY54" fmla="*/ 298450 h 393700"/>
                <a:gd name="connsiteX55" fmla="*/ 549275 w 882650"/>
                <a:gd name="connsiteY55" fmla="*/ 304800 h 393700"/>
                <a:gd name="connsiteX56" fmla="*/ 565150 w 882650"/>
                <a:gd name="connsiteY56" fmla="*/ 327025 h 393700"/>
                <a:gd name="connsiteX57" fmla="*/ 584200 w 882650"/>
                <a:gd name="connsiteY57" fmla="*/ 339725 h 393700"/>
                <a:gd name="connsiteX58" fmla="*/ 606425 w 882650"/>
                <a:gd name="connsiteY58" fmla="*/ 355600 h 393700"/>
                <a:gd name="connsiteX59" fmla="*/ 625475 w 882650"/>
                <a:gd name="connsiteY59" fmla="*/ 361950 h 393700"/>
                <a:gd name="connsiteX60" fmla="*/ 635000 w 882650"/>
                <a:gd name="connsiteY60" fmla="*/ 365125 h 393700"/>
                <a:gd name="connsiteX61" fmla="*/ 673100 w 882650"/>
                <a:gd name="connsiteY61" fmla="*/ 371475 h 393700"/>
                <a:gd name="connsiteX62" fmla="*/ 692150 w 882650"/>
                <a:gd name="connsiteY62" fmla="*/ 374650 h 393700"/>
                <a:gd name="connsiteX63" fmla="*/ 762000 w 882650"/>
                <a:gd name="connsiteY63" fmla="*/ 377825 h 393700"/>
                <a:gd name="connsiteX64" fmla="*/ 819150 w 882650"/>
                <a:gd name="connsiteY64" fmla="*/ 381000 h 393700"/>
                <a:gd name="connsiteX65" fmla="*/ 882650 w 882650"/>
                <a:gd name="connsiteY65" fmla="*/ 387350 h 393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882650" h="393700">
                  <a:moveTo>
                    <a:pt x="0" y="393700"/>
                  </a:moveTo>
                  <a:cubicBezTo>
                    <a:pt x="4275" y="368048"/>
                    <a:pt x="1139" y="380757"/>
                    <a:pt x="9525" y="355600"/>
                  </a:cubicBezTo>
                  <a:cubicBezTo>
                    <a:pt x="10583" y="352425"/>
                    <a:pt x="10844" y="348860"/>
                    <a:pt x="12700" y="346075"/>
                  </a:cubicBezTo>
                  <a:cubicBezTo>
                    <a:pt x="16933" y="339725"/>
                    <a:pt x="22987" y="334265"/>
                    <a:pt x="25400" y="327025"/>
                  </a:cubicBezTo>
                  <a:lnTo>
                    <a:pt x="31750" y="307975"/>
                  </a:lnTo>
                  <a:cubicBezTo>
                    <a:pt x="32808" y="304800"/>
                    <a:pt x="32140" y="300306"/>
                    <a:pt x="34925" y="298450"/>
                  </a:cubicBezTo>
                  <a:lnTo>
                    <a:pt x="44450" y="292100"/>
                  </a:lnTo>
                  <a:cubicBezTo>
                    <a:pt x="37477" y="271182"/>
                    <a:pt x="40839" y="291851"/>
                    <a:pt x="50800" y="279400"/>
                  </a:cubicBezTo>
                  <a:cubicBezTo>
                    <a:pt x="53526" y="275993"/>
                    <a:pt x="52917" y="270933"/>
                    <a:pt x="53975" y="266700"/>
                  </a:cubicBezTo>
                  <a:cubicBezTo>
                    <a:pt x="52917" y="263525"/>
                    <a:pt x="50250" y="260476"/>
                    <a:pt x="50800" y="257175"/>
                  </a:cubicBezTo>
                  <a:cubicBezTo>
                    <a:pt x="51427" y="253411"/>
                    <a:pt x="55443" y="251063"/>
                    <a:pt x="57150" y="247650"/>
                  </a:cubicBezTo>
                  <a:cubicBezTo>
                    <a:pt x="64818" y="232314"/>
                    <a:pt x="53793" y="242479"/>
                    <a:pt x="69850" y="231775"/>
                  </a:cubicBezTo>
                  <a:cubicBezTo>
                    <a:pt x="88048" y="204478"/>
                    <a:pt x="66230" y="239015"/>
                    <a:pt x="79375" y="212725"/>
                  </a:cubicBezTo>
                  <a:cubicBezTo>
                    <a:pt x="95318" y="180839"/>
                    <a:pt x="75376" y="229464"/>
                    <a:pt x="92075" y="190500"/>
                  </a:cubicBezTo>
                  <a:cubicBezTo>
                    <a:pt x="93393" y="187424"/>
                    <a:pt x="93159" y="183588"/>
                    <a:pt x="95250" y="180975"/>
                  </a:cubicBezTo>
                  <a:cubicBezTo>
                    <a:pt x="97634" y="177995"/>
                    <a:pt x="101600" y="176742"/>
                    <a:pt x="104775" y="174625"/>
                  </a:cubicBezTo>
                  <a:cubicBezTo>
                    <a:pt x="106892" y="171450"/>
                    <a:pt x="109575" y="168587"/>
                    <a:pt x="111125" y="165100"/>
                  </a:cubicBezTo>
                  <a:cubicBezTo>
                    <a:pt x="113843" y="158983"/>
                    <a:pt x="115358" y="152400"/>
                    <a:pt x="117475" y="146050"/>
                  </a:cubicBezTo>
                  <a:lnTo>
                    <a:pt x="127000" y="117475"/>
                  </a:lnTo>
                  <a:cubicBezTo>
                    <a:pt x="128058" y="114300"/>
                    <a:pt x="129363" y="111197"/>
                    <a:pt x="130175" y="107950"/>
                  </a:cubicBezTo>
                  <a:cubicBezTo>
                    <a:pt x="131233" y="103717"/>
                    <a:pt x="130929" y="98881"/>
                    <a:pt x="133350" y="95250"/>
                  </a:cubicBezTo>
                  <a:cubicBezTo>
                    <a:pt x="135467" y="92075"/>
                    <a:pt x="139700" y="91017"/>
                    <a:pt x="142875" y="88900"/>
                  </a:cubicBezTo>
                  <a:cubicBezTo>
                    <a:pt x="144992" y="84667"/>
                    <a:pt x="145878" y="79547"/>
                    <a:pt x="149225" y="76200"/>
                  </a:cubicBezTo>
                  <a:cubicBezTo>
                    <a:pt x="151592" y="73833"/>
                    <a:pt x="156805" y="75748"/>
                    <a:pt x="158750" y="73025"/>
                  </a:cubicBezTo>
                  <a:cubicBezTo>
                    <a:pt x="170275" y="56889"/>
                    <a:pt x="158238" y="47966"/>
                    <a:pt x="177800" y="34925"/>
                  </a:cubicBezTo>
                  <a:cubicBezTo>
                    <a:pt x="184150" y="30692"/>
                    <a:pt x="189610" y="24638"/>
                    <a:pt x="196850" y="22225"/>
                  </a:cubicBezTo>
                  <a:lnTo>
                    <a:pt x="234950" y="9525"/>
                  </a:lnTo>
                  <a:lnTo>
                    <a:pt x="244475" y="6350"/>
                  </a:lnTo>
                  <a:cubicBezTo>
                    <a:pt x="247650" y="5292"/>
                    <a:pt x="250670" y="3508"/>
                    <a:pt x="254000" y="3175"/>
                  </a:cubicBezTo>
                  <a:lnTo>
                    <a:pt x="285750" y="0"/>
                  </a:lnTo>
                  <a:cubicBezTo>
                    <a:pt x="299508" y="1058"/>
                    <a:pt x="313638" y="-172"/>
                    <a:pt x="327025" y="3175"/>
                  </a:cubicBezTo>
                  <a:cubicBezTo>
                    <a:pt x="331381" y="4264"/>
                    <a:pt x="332896" y="10090"/>
                    <a:pt x="336550" y="12700"/>
                  </a:cubicBezTo>
                  <a:cubicBezTo>
                    <a:pt x="340401" y="15451"/>
                    <a:pt x="344856" y="17292"/>
                    <a:pt x="349250" y="19050"/>
                  </a:cubicBezTo>
                  <a:cubicBezTo>
                    <a:pt x="355465" y="21536"/>
                    <a:pt x="362731" y="21687"/>
                    <a:pt x="368300" y="25400"/>
                  </a:cubicBezTo>
                  <a:lnTo>
                    <a:pt x="387350" y="38100"/>
                  </a:lnTo>
                  <a:lnTo>
                    <a:pt x="406400" y="66675"/>
                  </a:lnTo>
                  <a:cubicBezTo>
                    <a:pt x="408517" y="69850"/>
                    <a:pt x="409575" y="74083"/>
                    <a:pt x="412750" y="76200"/>
                  </a:cubicBezTo>
                  <a:lnTo>
                    <a:pt x="422275" y="82550"/>
                  </a:lnTo>
                  <a:cubicBezTo>
                    <a:pt x="430255" y="106491"/>
                    <a:pt x="418562" y="77909"/>
                    <a:pt x="434975" y="98425"/>
                  </a:cubicBezTo>
                  <a:cubicBezTo>
                    <a:pt x="437066" y="101038"/>
                    <a:pt x="436525" y="105024"/>
                    <a:pt x="438150" y="107950"/>
                  </a:cubicBezTo>
                  <a:cubicBezTo>
                    <a:pt x="441856" y="114621"/>
                    <a:pt x="448437" y="119760"/>
                    <a:pt x="450850" y="127000"/>
                  </a:cubicBezTo>
                  <a:cubicBezTo>
                    <a:pt x="451908" y="130175"/>
                    <a:pt x="451934" y="133912"/>
                    <a:pt x="454025" y="136525"/>
                  </a:cubicBezTo>
                  <a:cubicBezTo>
                    <a:pt x="456409" y="139505"/>
                    <a:pt x="460375" y="140758"/>
                    <a:pt x="463550" y="142875"/>
                  </a:cubicBezTo>
                  <a:cubicBezTo>
                    <a:pt x="465667" y="147108"/>
                    <a:pt x="468238" y="151143"/>
                    <a:pt x="469900" y="155575"/>
                  </a:cubicBezTo>
                  <a:cubicBezTo>
                    <a:pt x="471432" y="159661"/>
                    <a:pt x="471821" y="164095"/>
                    <a:pt x="473075" y="168275"/>
                  </a:cubicBezTo>
                  <a:cubicBezTo>
                    <a:pt x="474998" y="174686"/>
                    <a:pt x="477308" y="180975"/>
                    <a:pt x="479425" y="187325"/>
                  </a:cubicBezTo>
                  <a:cubicBezTo>
                    <a:pt x="480483" y="190500"/>
                    <a:pt x="481103" y="193857"/>
                    <a:pt x="482600" y="196850"/>
                  </a:cubicBezTo>
                  <a:cubicBezTo>
                    <a:pt x="484717" y="201083"/>
                    <a:pt x="487086" y="205200"/>
                    <a:pt x="488950" y="209550"/>
                  </a:cubicBezTo>
                  <a:cubicBezTo>
                    <a:pt x="490268" y="212626"/>
                    <a:pt x="491206" y="215857"/>
                    <a:pt x="492125" y="219075"/>
                  </a:cubicBezTo>
                  <a:cubicBezTo>
                    <a:pt x="493324" y="223271"/>
                    <a:pt x="492879" y="228144"/>
                    <a:pt x="495300" y="231775"/>
                  </a:cubicBezTo>
                  <a:cubicBezTo>
                    <a:pt x="497417" y="234950"/>
                    <a:pt x="501650" y="236008"/>
                    <a:pt x="504825" y="238125"/>
                  </a:cubicBezTo>
                  <a:cubicBezTo>
                    <a:pt x="498961" y="255716"/>
                    <a:pt x="500555" y="240725"/>
                    <a:pt x="511175" y="254000"/>
                  </a:cubicBezTo>
                  <a:cubicBezTo>
                    <a:pt x="528702" y="275908"/>
                    <a:pt x="496578" y="251677"/>
                    <a:pt x="523875" y="269875"/>
                  </a:cubicBezTo>
                  <a:cubicBezTo>
                    <a:pt x="531855" y="293816"/>
                    <a:pt x="521090" y="264306"/>
                    <a:pt x="533400" y="288925"/>
                  </a:cubicBezTo>
                  <a:cubicBezTo>
                    <a:pt x="534897" y="291918"/>
                    <a:pt x="534208" y="296083"/>
                    <a:pt x="536575" y="298450"/>
                  </a:cubicBezTo>
                  <a:cubicBezTo>
                    <a:pt x="539922" y="301797"/>
                    <a:pt x="545042" y="302683"/>
                    <a:pt x="549275" y="304800"/>
                  </a:cubicBezTo>
                  <a:cubicBezTo>
                    <a:pt x="552364" y="309434"/>
                    <a:pt x="561928" y="324161"/>
                    <a:pt x="565150" y="327025"/>
                  </a:cubicBezTo>
                  <a:cubicBezTo>
                    <a:pt x="570854" y="332095"/>
                    <a:pt x="584200" y="339725"/>
                    <a:pt x="584200" y="339725"/>
                  </a:cubicBezTo>
                  <a:cubicBezTo>
                    <a:pt x="589492" y="355600"/>
                    <a:pt x="584200" y="348192"/>
                    <a:pt x="606425" y="355600"/>
                  </a:cubicBezTo>
                  <a:lnTo>
                    <a:pt x="625475" y="361950"/>
                  </a:lnTo>
                  <a:cubicBezTo>
                    <a:pt x="628650" y="363008"/>
                    <a:pt x="631718" y="364469"/>
                    <a:pt x="635000" y="365125"/>
                  </a:cubicBezTo>
                  <a:cubicBezTo>
                    <a:pt x="662946" y="370714"/>
                    <a:pt x="638969" y="366224"/>
                    <a:pt x="673100" y="371475"/>
                  </a:cubicBezTo>
                  <a:cubicBezTo>
                    <a:pt x="679463" y="372454"/>
                    <a:pt x="685729" y="374191"/>
                    <a:pt x="692150" y="374650"/>
                  </a:cubicBezTo>
                  <a:cubicBezTo>
                    <a:pt x="715398" y="376311"/>
                    <a:pt x="738722" y="376661"/>
                    <a:pt x="762000" y="377825"/>
                  </a:cubicBezTo>
                  <a:cubicBezTo>
                    <a:pt x="781056" y="378778"/>
                    <a:pt x="800137" y="379416"/>
                    <a:pt x="819150" y="381000"/>
                  </a:cubicBezTo>
                  <a:cubicBezTo>
                    <a:pt x="898155" y="387584"/>
                    <a:pt x="854952" y="387350"/>
                    <a:pt x="882650" y="387350"/>
                  </a:cubicBezTo>
                </a:path>
              </a:pathLst>
            </a:cu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15" name="Straight Connector 214"/>
            <p:cNvCxnSpPr/>
            <p:nvPr/>
          </p:nvCxnSpPr>
          <p:spPr>
            <a:xfrm>
              <a:off x="2439094" y="4084192"/>
              <a:ext cx="0" cy="221104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2" name="Freeform 221"/>
            <p:cNvSpPr/>
            <p:nvPr/>
          </p:nvSpPr>
          <p:spPr>
            <a:xfrm>
              <a:off x="5561178" y="4084578"/>
              <a:ext cx="562531" cy="239768"/>
            </a:xfrm>
            <a:custGeom>
              <a:avLst/>
              <a:gdLst>
                <a:gd name="connsiteX0" fmla="*/ 0 w 882650"/>
                <a:gd name="connsiteY0" fmla="*/ 393700 h 393700"/>
                <a:gd name="connsiteX1" fmla="*/ 9525 w 882650"/>
                <a:gd name="connsiteY1" fmla="*/ 355600 h 393700"/>
                <a:gd name="connsiteX2" fmla="*/ 12700 w 882650"/>
                <a:gd name="connsiteY2" fmla="*/ 346075 h 393700"/>
                <a:gd name="connsiteX3" fmla="*/ 25400 w 882650"/>
                <a:gd name="connsiteY3" fmla="*/ 327025 h 393700"/>
                <a:gd name="connsiteX4" fmla="*/ 31750 w 882650"/>
                <a:gd name="connsiteY4" fmla="*/ 307975 h 393700"/>
                <a:gd name="connsiteX5" fmla="*/ 34925 w 882650"/>
                <a:gd name="connsiteY5" fmla="*/ 298450 h 393700"/>
                <a:gd name="connsiteX6" fmla="*/ 44450 w 882650"/>
                <a:gd name="connsiteY6" fmla="*/ 292100 h 393700"/>
                <a:gd name="connsiteX7" fmla="*/ 50800 w 882650"/>
                <a:gd name="connsiteY7" fmla="*/ 279400 h 393700"/>
                <a:gd name="connsiteX8" fmla="*/ 53975 w 882650"/>
                <a:gd name="connsiteY8" fmla="*/ 266700 h 393700"/>
                <a:gd name="connsiteX9" fmla="*/ 50800 w 882650"/>
                <a:gd name="connsiteY9" fmla="*/ 257175 h 393700"/>
                <a:gd name="connsiteX10" fmla="*/ 57150 w 882650"/>
                <a:gd name="connsiteY10" fmla="*/ 247650 h 393700"/>
                <a:gd name="connsiteX11" fmla="*/ 69850 w 882650"/>
                <a:gd name="connsiteY11" fmla="*/ 231775 h 393700"/>
                <a:gd name="connsiteX12" fmla="*/ 79375 w 882650"/>
                <a:gd name="connsiteY12" fmla="*/ 212725 h 393700"/>
                <a:gd name="connsiteX13" fmla="*/ 92075 w 882650"/>
                <a:gd name="connsiteY13" fmla="*/ 190500 h 393700"/>
                <a:gd name="connsiteX14" fmla="*/ 95250 w 882650"/>
                <a:gd name="connsiteY14" fmla="*/ 180975 h 393700"/>
                <a:gd name="connsiteX15" fmla="*/ 104775 w 882650"/>
                <a:gd name="connsiteY15" fmla="*/ 174625 h 393700"/>
                <a:gd name="connsiteX16" fmla="*/ 111125 w 882650"/>
                <a:gd name="connsiteY16" fmla="*/ 165100 h 393700"/>
                <a:gd name="connsiteX17" fmla="*/ 117475 w 882650"/>
                <a:gd name="connsiteY17" fmla="*/ 146050 h 393700"/>
                <a:gd name="connsiteX18" fmla="*/ 127000 w 882650"/>
                <a:gd name="connsiteY18" fmla="*/ 117475 h 393700"/>
                <a:gd name="connsiteX19" fmla="*/ 130175 w 882650"/>
                <a:gd name="connsiteY19" fmla="*/ 107950 h 393700"/>
                <a:gd name="connsiteX20" fmla="*/ 133350 w 882650"/>
                <a:gd name="connsiteY20" fmla="*/ 95250 h 393700"/>
                <a:gd name="connsiteX21" fmla="*/ 142875 w 882650"/>
                <a:gd name="connsiteY21" fmla="*/ 88900 h 393700"/>
                <a:gd name="connsiteX22" fmla="*/ 149225 w 882650"/>
                <a:gd name="connsiteY22" fmla="*/ 76200 h 393700"/>
                <a:gd name="connsiteX23" fmla="*/ 158750 w 882650"/>
                <a:gd name="connsiteY23" fmla="*/ 73025 h 393700"/>
                <a:gd name="connsiteX24" fmla="*/ 177800 w 882650"/>
                <a:gd name="connsiteY24" fmla="*/ 34925 h 393700"/>
                <a:gd name="connsiteX25" fmla="*/ 196850 w 882650"/>
                <a:gd name="connsiteY25" fmla="*/ 22225 h 393700"/>
                <a:gd name="connsiteX26" fmla="*/ 234950 w 882650"/>
                <a:gd name="connsiteY26" fmla="*/ 9525 h 393700"/>
                <a:gd name="connsiteX27" fmla="*/ 244475 w 882650"/>
                <a:gd name="connsiteY27" fmla="*/ 6350 h 393700"/>
                <a:gd name="connsiteX28" fmla="*/ 254000 w 882650"/>
                <a:gd name="connsiteY28" fmla="*/ 3175 h 393700"/>
                <a:gd name="connsiteX29" fmla="*/ 285750 w 882650"/>
                <a:gd name="connsiteY29" fmla="*/ 0 h 393700"/>
                <a:gd name="connsiteX30" fmla="*/ 327025 w 882650"/>
                <a:gd name="connsiteY30" fmla="*/ 3175 h 393700"/>
                <a:gd name="connsiteX31" fmla="*/ 336550 w 882650"/>
                <a:gd name="connsiteY31" fmla="*/ 12700 h 393700"/>
                <a:gd name="connsiteX32" fmla="*/ 349250 w 882650"/>
                <a:gd name="connsiteY32" fmla="*/ 19050 h 393700"/>
                <a:gd name="connsiteX33" fmla="*/ 368300 w 882650"/>
                <a:gd name="connsiteY33" fmla="*/ 25400 h 393700"/>
                <a:gd name="connsiteX34" fmla="*/ 387350 w 882650"/>
                <a:gd name="connsiteY34" fmla="*/ 38100 h 393700"/>
                <a:gd name="connsiteX35" fmla="*/ 406400 w 882650"/>
                <a:gd name="connsiteY35" fmla="*/ 66675 h 393700"/>
                <a:gd name="connsiteX36" fmla="*/ 412750 w 882650"/>
                <a:gd name="connsiteY36" fmla="*/ 76200 h 393700"/>
                <a:gd name="connsiteX37" fmla="*/ 422275 w 882650"/>
                <a:gd name="connsiteY37" fmla="*/ 82550 h 393700"/>
                <a:gd name="connsiteX38" fmla="*/ 434975 w 882650"/>
                <a:gd name="connsiteY38" fmla="*/ 98425 h 393700"/>
                <a:gd name="connsiteX39" fmla="*/ 438150 w 882650"/>
                <a:gd name="connsiteY39" fmla="*/ 107950 h 393700"/>
                <a:gd name="connsiteX40" fmla="*/ 450850 w 882650"/>
                <a:gd name="connsiteY40" fmla="*/ 127000 h 393700"/>
                <a:gd name="connsiteX41" fmla="*/ 454025 w 882650"/>
                <a:gd name="connsiteY41" fmla="*/ 136525 h 393700"/>
                <a:gd name="connsiteX42" fmla="*/ 463550 w 882650"/>
                <a:gd name="connsiteY42" fmla="*/ 142875 h 393700"/>
                <a:gd name="connsiteX43" fmla="*/ 469900 w 882650"/>
                <a:gd name="connsiteY43" fmla="*/ 155575 h 393700"/>
                <a:gd name="connsiteX44" fmla="*/ 473075 w 882650"/>
                <a:gd name="connsiteY44" fmla="*/ 168275 h 393700"/>
                <a:gd name="connsiteX45" fmla="*/ 479425 w 882650"/>
                <a:gd name="connsiteY45" fmla="*/ 187325 h 393700"/>
                <a:gd name="connsiteX46" fmla="*/ 482600 w 882650"/>
                <a:gd name="connsiteY46" fmla="*/ 196850 h 393700"/>
                <a:gd name="connsiteX47" fmla="*/ 488950 w 882650"/>
                <a:gd name="connsiteY47" fmla="*/ 209550 h 393700"/>
                <a:gd name="connsiteX48" fmla="*/ 492125 w 882650"/>
                <a:gd name="connsiteY48" fmla="*/ 219075 h 393700"/>
                <a:gd name="connsiteX49" fmla="*/ 495300 w 882650"/>
                <a:gd name="connsiteY49" fmla="*/ 231775 h 393700"/>
                <a:gd name="connsiteX50" fmla="*/ 504825 w 882650"/>
                <a:gd name="connsiteY50" fmla="*/ 238125 h 393700"/>
                <a:gd name="connsiteX51" fmla="*/ 511175 w 882650"/>
                <a:gd name="connsiteY51" fmla="*/ 254000 h 393700"/>
                <a:gd name="connsiteX52" fmla="*/ 523875 w 882650"/>
                <a:gd name="connsiteY52" fmla="*/ 269875 h 393700"/>
                <a:gd name="connsiteX53" fmla="*/ 533400 w 882650"/>
                <a:gd name="connsiteY53" fmla="*/ 288925 h 393700"/>
                <a:gd name="connsiteX54" fmla="*/ 536575 w 882650"/>
                <a:gd name="connsiteY54" fmla="*/ 298450 h 393700"/>
                <a:gd name="connsiteX55" fmla="*/ 549275 w 882650"/>
                <a:gd name="connsiteY55" fmla="*/ 304800 h 393700"/>
                <a:gd name="connsiteX56" fmla="*/ 565150 w 882650"/>
                <a:gd name="connsiteY56" fmla="*/ 327025 h 393700"/>
                <a:gd name="connsiteX57" fmla="*/ 584200 w 882650"/>
                <a:gd name="connsiteY57" fmla="*/ 339725 h 393700"/>
                <a:gd name="connsiteX58" fmla="*/ 606425 w 882650"/>
                <a:gd name="connsiteY58" fmla="*/ 355600 h 393700"/>
                <a:gd name="connsiteX59" fmla="*/ 625475 w 882650"/>
                <a:gd name="connsiteY59" fmla="*/ 361950 h 393700"/>
                <a:gd name="connsiteX60" fmla="*/ 635000 w 882650"/>
                <a:gd name="connsiteY60" fmla="*/ 365125 h 393700"/>
                <a:gd name="connsiteX61" fmla="*/ 673100 w 882650"/>
                <a:gd name="connsiteY61" fmla="*/ 371475 h 393700"/>
                <a:gd name="connsiteX62" fmla="*/ 692150 w 882650"/>
                <a:gd name="connsiteY62" fmla="*/ 374650 h 393700"/>
                <a:gd name="connsiteX63" fmla="*/ 762000 w 882650"/>
                <a:gd name="connsiteY63" fmla="*/ 377825 h 393700"/>
                <a:gd name="connsiteX64" fmla="*/ 819150 w 882650"/>
                <a:gd name="connsiteY64" fmla="*/ 381000 h 393700"/>
                <a:gd name="connsiteX65" fmla="*/ 882650 w 882650"/>
                <a:gd name="connsiteY65" fmla="*/ 387350 h 393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882650" h="393700">
                  <a:moveTo>
                    <a:pt x="0" y="393700"/>
                  </a:moveTo>
                  <a:cubicBezTo>
                    <a:pt x="4275" y="368048"/>
                    <a:pt x="1139" y="380757"/>
                    <a:pt x="9525" y="355600"/>
                  </a:cubicBezTo>
                  <a:cubicBezTo>
                    <a:pt x="10583" y="352425"/>
                    <a:pt x="10844" y="348860"/>
                    <a:pt x="12700" y="346075"/>
                  </a:cubicBezTo>
                  <a:cubicBezTo>
                    <a:pt x="16933" y="339725"/>
                    <a:pt x="22987" y="334265"/>
                    <a:pt x="25400" y="327025"/>
                  </a:cubicBezTo>
                  <a:lnTo>
                    <a:pt x="31750" y="307975"/>
                  </a:lnTo>
                  <a:cubicBezTo>
                    <a:pt x="32808" y="304800"/>
                    <a:pt x="32140" y="300306"/>
                    <a:pt x="34925" y="298450"/>
                  </a:cubicBezTo>
                  <a:lnTo>
                    <a:pt x="44450" y="292100"/>
                  </a:lnTo>
                  <a:cubicBezTo>
                    <a:pt x="37477" y="271182"/>
                    <a:pt x="40839" y="291851"/>
                    <a:pt x="50800" y="279400"/>
                  </a:cubicBezTo>
                  <a:cubicBezTo>
                    <a:pt x="53526" y="275993"/>
                    <a:pt x="52917" y="270933"/>
                    <a:pt x="53975" y="266700"/>
                  </a:cubicBezTo>
                  <a:cubicBezTo>
                    <a:pt x="52917" y="263525"/>
                    <a:pt x="50250" y="260476"/>
                    <a:pt x="50800" y="257175"/>
                  </a:cubicBezTo>
                  <a:cubicBezTo>
                    <a:pt x="51427" y="253411"/>
                    <a:pt x="55443" y="251063"/>
                    <a:pt x="57150" y="247650"/>
                  </a:cubicBezTo>
                  <a:cubicBezTo>
                    <a:pt x="64818" y="232314"/>
                    <a:pt x="53793" y="242479"/>
                    <a:pt x="69850" y="231775"/>
                  </a:cubicBezTo>
                  <a:cubicBezTo>
                    <a:pt x="88048" y="204478"/>
                    <a:pt x="66230" y="239015"/>
                    <a:pt x="79375" y="212725"/>
                  </a:cubicBezTo>
                  <a:cubicBezTo>
                    <a:pt x="95318" y="180839"/>
                    <a:pt x="75376" y="229464"/>
                    <a:pt x="92075" y="190500"/>
                  </a:cubicBezTo>
                  <a:cubicBezTo>
                    <a:pt x="93393" y="187424"/>
                    <a:pt x="93159" y="183588"/>
                    <a:pt x="95250" y="180975"/>
                  </a:cubicBezTo>
                  <a:cubicBezTo>
                    <a:pt x="97634" y="177995"/>
                    <a:pt x="101600" y="176742"/>
                    <a:pt x="104775" y="174625"/>
                  </a:cubicBezTo>
                  <a:cubicBezTo>
                    <a:pt x="106892" y="171450"/>
                    <a:pt x="109575" y="168587"/>
                    <a:pt x="111125" y="165100"/>
                  </a:cubicBezTo>
                  <a:cubicBezTo>
                    <a:pt x="113843" y="158983"/>
                    <a:pt x="115358" y="152400"/>
                    <a:pt x="117475" y="146050"/>
                  </a:cubicBezTo>
                  <a:lnTo>
                    <a:pt x="127000" y="117475"/>
                  </a:lnTo>
                  <a:cubicBezTo>
                    <a:pt x="128058" y="114300"/>
                    <a:pt x="129363" y="111197"/>
                    <a:pt x="130175" y="107950"/>
                  </a:cubicBezTo>
                  <a:cubicBezTo>
                    <a:pt x="131233" y="103717"/>
                    <a:pt x="130929" y="98881"/>
                    <a:pt x="133350" y="95250"/>
                  </a:cubicBezTo>
                  <a:cubicBezTo>
                    <a:pt x="135467" y="92075"/>
                    <a:pt x="139700" y="91017"/>
                    <a:pt x="142875" y="88900"/>
                  </a:cubicBezTo>
                  <a:cubicBezTo>
                    <a:pt x="144992" y="84667"/>
                    <a:pt x="145878" y="79547"/>
                    <a:pt x="149225" y="76200"/>
                  </a:cubicBezTo>
                  <a:cubicBezTo>
                    <a:pt x="151592" y="73833"/>
                    <a:pt x="156805" y="75748"/>
                    <a:pt x="158750" y="73025"/>
                  </a:cubicBezTo>
                  <a:cubicBezTo>
                    <a:pt x="170275" y="56889"/>
                    <a:pt x="158238" y="47966"/>
                    <a:pt x="177800" y="34925"/>
                  </a:cubicBezTo>
                  <a:cubicBezTo>
                    <a:pt x="184150" y="30692"/>
                    <a:pt x="189610" y="24638"/>
                    <a:pt x="196850" y="22225"/>
                  </a:cubicBezTo>
                  <a:lnTo>
                    <a:pt x="234950" y="9525"/>
                  </a:lnTo>
                  <a:lnTo>
                    <a:pt x="244475" y="6350"/>
                  </a:lnTo>
                  <a:cubicBezTo>
                    <a:pt x="247650" y="5292"/>
                    <a:pt x="250670" y="3508"/>
                    <a:pt x="254000" y="3175"/>
                  </a:cubicBezTo>
                  <a:lnTo>
                    <a:pt x="285750" y="0"/>
                  </a:lnTo>
                  <a:cubicBezTo>
                    <a:pt x="299508" y="1058"/>
                    <a:pt x="313638" y="-172"/>
                    <a:pt x="327025" y="3175"/>
                  </a:cubicBezTo>
                  <a:cubicBezTo>
                    <a:pt x="331381" y="4264"/>
                    <a:pt x="332896" y="10090"/>
                    <a:pt x="336550" y="12700"/>
                  </a:cubicBezTo>
                  <a:cubicBezTo>
                    <a:pt x="340401" y="15451"/>
                    <a:pt x="344856" y="17292"/>
                    <a:pt x="349250" y="19050"/>
                  </a:cubicBezTo>
                  <a:cubicBezTo>
                    <a:pt x="355465" y="21536"/>
                    <a:pt x="362731" y="21687"/>
                    <a:pt x="368300" y="25400"/>
                  </a:cubicBezTo>
                  <a:lnTo>
                    <a:pt x="387350" y="38100"/>
                  </a:lnTo>
                  <a:lnTo>
                    <a:pt x="406400" y="66675"/>
                  </a:lnTo>
                  <a:cubicBezTo>
                    <a:pt x="408517" y="69850"/>
                    <a:pt x="409575" y="74083"/>
                    <a:pt x="412750" y="76200"/>
                  </a:cubicBezTo>
                  <a:lnTo>
                    <a:pt x="422275" y="82550"/>
                  </a:lnTo>
                  <a:cubicBezTo>
                    <a:pt x="430255" y="106491"/>
                    <a:pt x="418562" y="77909"/>
                    <a:pt x="434975" y="98425"/>
                  </a:cubicBezTo>
                  <a:cubicBezTo>
                    <a:pt x="437066" y="101038"/>
                    <a:pt x="436525" y="105024"/>
                    <a:pt x="438150" y="107950"/>
                  </a:cubicBezTo>
                  <a:cubicBezTo>
                    <a:pt x="441856" y="114621"/>
                    <a:pt x="448437" y="119760"/>
                    <a:pt x="450850" y="127000"/>
                  </a:cubicBezTo>
                  <a:cubicBezTo>
                    <a:pt x="451908" y="130175"/>
                    <a:pt x="451934" y="133912"/>
                    <a:pt x="454025" y="136525"/>
                  </a:cubicBezTo>
                  <a:cubicBezTo>
                    <a:pt x="456409" y="139505"/>
                    <a:pt x="460375" y="140758"/>
                    <a:pt x="463550" y="142875"/>
                  </a:cubicBezTo>
                  <a:cubicBezTo>
                    <a:pt x="465667" y="147108"/>
                    <a:pt x="468238" y="151143"/>
                    <a:pt x="469900" y="155575"/>
                  </a:cubicBezTo>
                  <a:cubicBezTo>
                    <a:pt x="471432" y="159661"/>
                    <a:pt x="471821" y="164095"/>
                    <a:pt x="473075" y="168275"/>
                  </a:cubicBezTo>
                  <a:cubicBezTo>
                    <a:pt x="474998" y="174686"/>
                    <a:pt x="477308" y="180975"/>
                    <a:pt x="479425" y="187325"/>
                  </a:cubicBezTo>
                  <a:cubicBezTo>
                    <a:pt x="480483" y="190500"/>
                    <a:pt x="481103" y="193857"/>
                    <a:pt x="482600" y="196850"/>
                  </a:cubicBezTo>
                  <a:cubicBezTo>
                    <a:pt x="484717" y="201083"/>
                    <a:pt x="487086" y="205200"/>
                    <a:pt x="488950" y="209550"/>
                  </a:cubicBezTo>
                  <a:cubicBezTo>
                    <a:pt x="490268" y="212626"/>
                    <a:pt x="491206" y="215857"/>
                    <a:pt x="492125" y="219075"/>
                  </a:cubicBezTo>
                  <a:cubicBezTo>
                    <a:pt x="493324" y="223271"/>
                    <a:pt x="492879" y="228144"/>
                    <a:pt x="495300" y="231775"/>
                  </a:cubicBezTo>
                  <a:cubicBezTo>
                    <a:pt x="497417" y="234950"/>
                    <a:pt x="501650" y="236008"/>
                    <a:pt x="504825" y="238125"/>
                  </a:cubicBezTo>
                  <a:cubicBezTo>
                    <a:pt x="498961" y="255716"/>
                    <a:pt x="500555" y="240725"/>
                    <a:pt x="511175" y="254000"/>
                  </a:cubicBezTo>
                  <a:cubicBezTo>
                    <a:pt x="528702" y="275908"/>
                    <a:pt x="496578" y="251677"/>
                    <a:pt x="523875" y="269875"/>
                  </a:cubicBezTo>
                  <a:cubicBezTo>
                    <a:pt x="531855" y="293816"/>
                    <a:pt x="521090" y="264306"/>
                    <a:pt x="533400" y="288925"/>
                  </a:cubicBezTo>
                  <a:cubicBezTo>
                    <a:pt x="534897" y="291918"/>
                    <a:pt x="534208" y="296083"/>
                    <a:pt x="536575" y="298450"/>
                  </a:cubicBezTo>
                  <a:cubicBezTo>
                    <a:pt x="539922" y="301797"/>
                    <a:pt x="545042" y="302683"/>
                    <a:pt x="549275" y="304800"/>
                  </a:cubicBezTo>
                  <a:cubicBezTo>
                    <a:pt x="552364" y="309434"/>
                    <a:pt x="561928" y="324161"/>
                    <a:pt x="565150" y="327025"/>
                  </a:cubicBezTo>
                  <a:cubicBezTo>
                    <a:pt x="570854" y="332095"/>
                    <a:pt x="584200" y="339725"/>
                    <a:pt x="584200" y="339725"/>
                  </a:cubicBezTo>
                  <a:cubicBezTo>
                    <a:pt x="589492" y="355600"/>
                    <a:pt x="584200" y="348192"/>
                    <a:pt x="606425" y="355600"/>
                  </a:cubicBezTo>
                  <a:lnTo>
                    <a:pt x="625475" y="361950"/>
                  </a:lnTo>
                  <a:cubicBezTo>
                    <a:pt x="628650" y="363008"/>
                    <a:pt x="631718" y="364469"/>
                    <a:pt x="635000" y="365125"/>
                  </a:cubicBezTo>
                  <a:cubicBezTo>
                    <a:pt x="662946" y="370714"/>
                    <a:pt x="638969" y="366224"/>
                    <a:pt x="673100" y="371475"/>
                  </a:cubicBezTo>
                  <a:cubicBezTo>
                    <a:pt x="679463" y="372454"/>
                    <a:pt x="685729" y="374191"/>
                    <a:pt x="692150" y="374650"/>
                  </a:cubicBezTo>
                  <a:cubicBezTo>
                    <a:pt x="715398" y="376311"/>
                    <a:pt x="738722" y="376661"/>
                    <a:pt x="762000" y="377825"/>
                  </a:cubicBezTo>
                  <a:cubicBezTo>
                    <a:pt x="781056" y="378778"/>
                    <a:pt x="800137" y="379416"/>
                    <a:pt x="819150" y="381000"/>
                  </a:cubicBezTo>
                  <a:cubicBezTo>
                    <a:pt x="898155" y="387584"/>
                    <a:pt x="854952" y="387350"/>
                    <a:pt x="882650" y="387350"/>
                  </a:cubicBezTo>
                </a:path>
              </a:pathLst>
            </a:cu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23" name="Straight Connector 222"/>
            <p:cNvCxnSpPr/>
            <p:nvPr/>
          </p:nvCxnSpPr>
          <p:spPr>
            <a:xfrm>
              <a:off x="5540951" y="4084578"/>
              <a:ext cx="0" cy="221104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0" name="TextBox 229"/>
            <p:cNvSpPr txBox="1"/>
            <p:nvPr/>
          </p:nvSpPr>
          <p:spPr>
            <a:xfrm>
              <a:off x="1063095" y="1363077"/>
              <a:ext cx="84179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i="1"/>
                <a:t>T2K beam</a:t>
              </a:r>
            </a:p>
          </p:txBody>
        </p:sp>
        <p:sp>
          <p:nvSpPr>
            <p:cNvPr id="231" name="TextBox 230"/>
            <p:cNvSpPr txBox="1"/>
            <p:nvPr/>
          </p:nvSpPr>
          <p:spPr>
            <a:xfrm>
              <a:off x="296806" y="2562820"/>
              <a:ext cx="157840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i="1"/>
                <a:t>Proton beam bunches</a:t>
              </a:r>
            </a:p>
          </p:txBody>
        </p:sp>
        <p:cxnSp>
          <p:nvCxnSpPr>
            <p:cNvPr id="154" name="Straight Connector 153"/>
            <p:cNvCxnSpPr/>
            <p:nvPr/>
          </p:nvCxnSpPr>
          <p:spPr>
            <a:xfrm>
              <a:off x="5735060" y="4783160"/>
              <a:ext cx="1128" cy="274354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5" name="TextBox 154"/>
          <p:cNvSpPr txBox="1"/>
          <p:nvPr/>
        </p:nvSpPr>
        <p:spPr>
          <a:xfrm>
            <a:off x="4818709" y="263407"/>
            <a:ext cx="42361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/>
              <a:t>Charge readout from two separate channels is possible</a:t>
            </a:r>
          </a:p>
          <a:p>
            <a:r>
              <a:rPr lang="en-GB" sz="1200"/>
              <a:t>Use digital trigger hits to reconstruct event time</a:t>
            </a:r>
          </a:p>
        </p:txBody>
      </p:sp>
    </p:spTree>
    <p:extLst>
      <p:ext uri="{BB962C8B-B14F-4D97-AF65-F5344CB8AC3E}">
        <p14:creationId xmlns:p14="http://schemas.microsoft.com/office/powerpoint/2010/main" val="156289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TextBox 164"/>
          <p:cNvSpPr txBox="1"/>
          <p:nvPr/>
        </p:nvSpPr>
        <p:spPr>
          <a:xfrm>
            <a:off x="0" y="0"/>
            <a:ext cx="8347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>
                <a:solidFill>
                  <a:srgbClr val="FF0000"/>
                </a:solidFill>
              </a:rPr>
              <a:t>Readout with peak detector window set to 5-10 </a:t>
            </a:r>
            <a:r>
              <a:rPr lang="en-GB" b="1" i="1">
                <a:solidFill>
                  <a:srgbClr val="FF0000"/>
                </a:solidFill>
                <a:latin typeface="Symbol" charset="2"/>
                <a:cs typeface="Symbol" charset="2"/>
              </a:rPr>
              <a:t>m</a:t>
            </a:r>
            <a:r>
              <a:rPr lang="en-GB" b="1" i="1">
                <a:solidFill>
                  <a:srgbClr val="FF0000"/>
                </a:solidFill>
              </a:rPr>
              <a:t>s: Channel occupancy &gt;1 within spill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1485926" y="1750236"/>
            <a:ext cx="544331" cy="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2030257" y="13402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2001214" y="1750236"/>
            <a:ext cx="3516593" cy="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608507" y="1751454"/>
            <a:ext cx="1936698" cy="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993737" y="1223251"/>
            <a:ext cx="7477" cy="883045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337103" y="1223251"/>
            <a:ext cx="0" cy="883045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006503" y="1272991"/>
            <a:ext cx="4335889" cy="0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001443" y="987157"/>
            <a:ext cx="5101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/>
              <a:t>2.6 s</a:t>
            </a:r>
          </a:p>
        </p:txBody>
      </p:sp>
      <p:cxnSp>
        <p:nvCxnSpPr>
          <p:cNvPr id="107" name="Straight Connector 106"/>
          <p:cNvCxnSpPr/>
          <p:nvPr/>
        </p:nvCxnSpPr>
        <p:spPr>
          <a:xfrm flipV="1">
            <a:off x="5517807" y="1616370"/>
            <a:ext cx="170201" cy="26372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V="1">
            <a:off x="5410400" y="1603670"/>
            <a:ext cx="188708" cy="27642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>
            <a:off x="2131857" y="13402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>
            <a:off x="2233457" y="1340236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>
            <a:off x="2335057" y="13402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>
            <a:off x="2436657" y="13402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2538257" y="13402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2639857" y="13402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>
            <a:off x="2741457" y="1340236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Arrow Connector 139"/>
          <p:cNvCxnSpPr/>
          <p:nvPr/>
        </p:nvCxnSpPr>
        <p:spPr>
          <a:xfrm>
            <a:off x="1993737" y="2008841"/>
            <a:ext cx="747720" cy="0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1" name="TextBox 140"/>
          <p:cNvSpPr txBox="1"/>
          <p:nvPr/>
        </p:nvSpPr>
        <p:spPr>
          <a:xfrm>
            <a:off x="2057400" y="1752600"/>
            <a:ext cx="5662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/>
              <a:t>~5 </a:t>
            </a:r>
            <a:r>
              <a:rPr lang="en-GB" sz="1200" i="1">
                <a:latin typeface="Symbol" charset="2"/>
                <a:cs typeface="Symbol" charset="2"/>
              </a:rPr>
              <a:t>m</a:t>
            </a:r>
            <a:r>
              <a:rPr lang="en-GB" sz="1200" i="1"/>
              <a:t>s</a:t>
            </a:r>
          </a:p>
        </p:txBody>
      </p:sp>
      <p:cxnSp>
        <p:nvCxnSpPr>
          <p:cNvPr id="143" name="Straight Connector 142"/>
          <p:cNvCxnSpPr/>
          <p:nvPr/>
        </p:nvCxnSpPr>
        <p:spPr>
          <a:xfrm>
            <a:off x="2772726" y="1340236"/>
            <a:ext cx="0" cy="766060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/>
          <p:cNvCxnSpPr/>
          <p:nvPr/>
        </p:nvCxnSpPr>
        <p:spPr>
          <a:xfrm>
            <a:off x="6360957" y="13402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>
            <a:off x="6462557" y="13402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6564157" y="1340236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/>
          <p:nvPr/>
        </p:nvCxnSpPr>
        <p:spPr>
          <a:xfrm>
            <a:off x="6665757" y="13402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>
            <a:off x="6767357" y="13402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/>
          <p:cNvCxnSpPr/>
          <p:nvPr/>
        </p:nvCxnSpPr>
        <p:spPr>
          <a:xfrm>
            <a:off x="6868957" y="13402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/>
        </p:nvCxnSpPr>
        <p:spPr>
          <a:xfrm>
            <a:off x="6970557" y="13402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>
            <a:off x="7072157" y="1340236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18" name="Group 117"/>
          <p:cNvGrpSpPr/>
          <p:nvPr/>
        </p:nvGrpSpPr>
        <p:grpSpPr>
          <a:xfrm>
            <a:off x="1382779" y="2647785"/>
            <a:ext cx="5275780" cy="235115"/>
            <a:chOff x="738206" y="2658600"/>
            <a:chExt cx="6545617" cy="419669"/>
          </a:xfrm>
        </p:grpSpPr>
        <p:cxnSp>
          <p:nvCxnSpPr>
            <p:cNvPr id="78" name="Straight Connector 77"/>
            <p:cNvCxnSpPr/>
            <p:nvPr/>
          </p:nvCxnSpPr>
          <p:spPr>
            <a:xfrm flipV="1">
              <a:off x="1485926" y="3071036"/>
              <a:ext cx="500169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>
              <a:off x="1984352" y="2659818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>
              <a:off x="2231714" y="2661036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>
              <a:off x="2233457" y="3071036"/>
              <a:ext cx="508000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>
              <a:off x="1986095" y="2661036"/>
              <a:ext cx="245619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flipV="1">
              <a:off x="2271622" y="3072254"/>
              <a:ext cx="500169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>
              <a:off x="2770048" y="2661036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>
              <a:off x="3017410" y="2662254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>
              <a:off x="3019153" y="3072254"/>
              <a:ext cx="508000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>
              <a:off x="2771791" y="2662254"/>
              <a:ext cx="245619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 flipV="1">
              <a:off x="3017410" y="3069818"/>
              <a:ext cx="500169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>
              <a:off x="3515836" y="2658600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>
              <a:off x="3763198" y="2659818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>
              <a:off x="3764941" y="3069818"/>
              <a:ext cx="508000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>
              <a:off x="3517579" y="2659818"/>
              <a:ext cx="245619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 flipV="1">
              <a:off x="3770880" y="3067454"/>
              <a:ext cx="500169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>
            <a:xfrm>
              <a:off x="4275656" y="2662586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>
            <a:xfrm>
              <a:off x="4526193" y="2663804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>
              <a:off x="4531111" y="3073804"/>
              <a:ext cx="508000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>
              <a:off x="4280574" y="2663804"/>
              <a:ext cx="245619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flipV="1">
              <a:off x="4531111" y="3075833"/>
              <a:ext cx="500169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>
              <a:off x="5029537" y="2664615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>
              <a:off x="5276899" y="2665833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>
              <a:off x="5278642" y="3075833"/>
              <a:ext cx="508000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>
              <a:off x="5031280" y="2665833"/>
              <a:ext cx="245619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 flipV="1">
              <a:off x="5278993" y="3077051"/>
              <a:ext cx="500169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/>
            <p:cNvCxnSpPr/>
            <p:nvPr/>
          </p:nvCxnSpPr>
          <p:spPr>
            <a:xfrm>
              <a:off x="5777419" y="2665833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/>
            <p:cNvCxnSpPr/>
            <p:nvPr/>
          </p:nvCxnSpPr>
          <p:spPr>
            <a:xfrm>
              <a:off x="6024781" y="2667051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/>
            <p:nvPr/>
          </p:nvCxnSpPr>
          <p:spPr>
            <a:xfrm>
              <a:off x="6026524" y="3077051"/>
              <a:ext cx="508000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/>
          </p:nvCxnSpPr>
          <p:spPr>
            <a:xfrm>
              <a:off x="5779162" y="2667051"/>
              <a:ext cx="245619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/>
          </p:nvCxnSpPr>
          <p:spPr>
            <a:xfrm flipV="1">
              <a:off x="738206" y="3071036"/>
              <a:ext cx="500169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1236632" y="2659818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1483994" y="2661036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/>
          </p:nvCxnSpPr>
          <p:spPr>
            <a:xfrm>
              <a:off x="1485737" y="3071036"/>
              <a:ext cx="508000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/>
            <p:cNvCxnSpPr/>
            <p:nvPr/>
          </p:nvCxnSpPr>
          <p:spPr>
            <a:xfrm>
              <a:off x="1238375" y="2661036"/>
              <a:ext cx="245619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flipV="1">
              <a:off x="6024059" y="3075269"/>
              <a:ext cx="500169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>
            <a:xfrm>
              <a:off x="6526718" y="2659818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/>
          </p:nvCxnSpPr>
          <p:spPr>
            <a:xfrm>
              <a:off x="6774080" y="2661036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>
              <a:off x="6775823" y="3071036"/>
              <a:ext cx="508000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>
            <a:xfrm>
              <a:off x="6528461" y="2661036"/>
              <a:ext cx="245619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71" name="Straight Connector 170"/>
          <p:cNvCxnSpPr/>
          <p:nvPr/>
        </p:nvCxnSpPr>
        <p:spPr>
          <a:xfrm flipH="1">
            <a:off x="1785916" y="1778830"/>
            <a:ext cx="204854" cy="878624"/>
          </a:xfrm>
          <a:prstGeom prst="line">
            <a:avLst/>
          </a:prstGeom>
          <a:ln w="38100" cmpd="sng">
            <a:solidFill>
              <a:srgbClr val="66006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71"/>
          <p:cNvCxnSpPr/>
          <p:nvPr/>
        </p:nvCxnSpPr>
        <p:spPr>
          <a:xfrm>
            <a:off x="2793548" y="1762936"/>
            <a:ext cx="3455562" cy="878787"/>
          </a:xfrm>
          <a:prstGeom prst="line">
            <a:avLst/>
          </a:prstGeom>
          <a:ln w="38100" cmpd="sng">
            <a:solidFill>
              <a:srgbClr val="66006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>
            <a:off x="2378052" y="2290481"/>
            <a:ext cx="1" cy="259472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/>
          <p:cNvCxnSpPr/>
          <p:nvPr/>
        </p:nvCxnSpPr>
        <p:spPr>
          <a:xfrm>
            <a:off x="2597164" y="2290481"/>
            <a:ext cx="1" cy="259472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Arrow Connector 174"/>
          <p:cNvCxnSpPr/>
          <p:nvPr/>
        </p:nvCxnSpPr>
        <p:spPr>
          <a:xfrm>
            <a:off x="2079549" y="2428189"/>
            <a:ext cx="271844" cy="0"/>
          </a:xfrm>
          <a:prstGeom prst="straightConnector1">
            <a:avLst/>
          </a:prstGeom>
          <a:ln>
            <a:solidFill>
              <a:srgbClr val="000000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Arrow Connector 175"/>
          <p:cNvCxnSpPr/>
          <p:nvPr/>
        </p:nvCxnSpPr>
        <p:spPr>
          <a:xfrm>
            <a:off x="2607507" y="2421963"/>
            <a:ext cx="280609" cy="6226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850405" y="2254581"/>
            <a:ext cx="5504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/>
              <a:t>80 ns</a:t>
            </a:r>
          </a:p>
        </p:txBody>
      </p:sp>
      <p:cxnSp>
        <p:nvCxnSpPr>
          <p:cNvPr id="177" name="Straight Connector 176"/>
          <p:cNvCxnSpPr/>
          <p:nvPr/>
        </p:nvCxnSpPr>
        <p:spPr>
          <a:xfrm>
            <a:off x="3821680" y="2296707"/>
            <a:ext cx="1" cy="259472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Connector 177"/>
          <p:cNvCxnSpPr/>
          <p:nvPr/>
        </p:nvCxnSpPr>
        <p:spPr>
          <a:xfrm>
            <a:off x="4220617" y="2296707"/>
            <a:ext cx="1" cy="259472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Arrow Connector 178"/>
          <p:cNvCxnSpPr/>
          <p:nvPr/>
        </p:nvCxnSpPr>
        <p:spPr>
          <a:xfrm>
            <a:off x="3523177" y="2434415"/>
            <a:ext cx="271844" cy="0"/>
          </a:xfrm>
          <a:prstGeom prst="straightConnector1">
            <a:avLst/>
          </a:prstGeom>
          <a:ln>
            <a:solidFill>
              <a:srgbClr val="000000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Arrow Connector 179"/>
          <p:cNvCxnSpPr/>
          <p:nvPr/>
        </p:nvCxnSpPr>
        <p:spPr>
          <a:xfrm>
            <a:off x="4230960" y="2428189"/>
            <a:ext cx="280609" cy="6226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3" name="TextBox 182"/>
          <p:cNvSpPr txBox="1"/>
          <p:nvPr/>
        </p:nvSpPr>
        <p:spPr>
          <a:xfrm>
            <a:off x="4468669" y="2267281"/>
            <a:ext cx="6283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/>
              <a:t>580 ns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993737" y="5717914"/>
            <a:ext cx="11006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/>
              <a:t>FEB i, Ch #: </a:t>
            </a:r>
            <a:r>
              <a:rPr lang="en-GB" sz="1200" b="1"/>
              <a:t>i_n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5116652" y="5703400"/>
            <a:ext cx="1104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/>
              <a:t>FEB i, Ch #: </a:t>
            </a:r>
            <a:r>
              <a:rPr lang="en-GB" sz="1200" b="1"/>
              <a:t>i_n</a:t>
            </a:r>
          </a:p>
        </p:txBody>
      </p:sp>
      <p:cxnSp>
        <p:nvCxnSpPr>
          <p:cNvPr id="122" name="Straight Connector 121"/>
          <p:cNvCxnSpPr/>
          <p:nvPr/>
        </p:nvCxnSpPr>
        <p:spPr>
          <a:xfrm>
            <a:off x="1382779" y="3216696"/>
            <a:ext cx="5901044" cy="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 flipV="1">
            <a:off x="1382779" y="3572296"/>
            <a:ext cx="5907394" cy="2364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96806" y="2971796"/>
            <a:ext cx="11996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>
                <a:solidFill>
                  <a:srgbClr val="7F7F7F"/>
                </a:solidFill>
                <a:latin typeface="Symbol" charset="2"/>
                <a:cs typeface="Symbol" charset="2"/>
              </a:rPr>
              <a:t>m</a:t>
            </a:r>
            <a:r>
              <a:rPr lang="en-GB" sz="1400">
                <a:solidFill>
                  <a:srgbClr val="7F7F7F"/>
                </a:solidFill>
              </a:rPr>
              <a:t> through sci.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96806" y="3348374"/>
            <a:ext cx="9925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/>
              <a:t>FSB shaper</a:t>
            </a:r>
          </a:p>
        </p:txBody>
      </p:sp>
      <p:sp>
        <p:nvSpPr>
          <p:cNvPr id="26" name="Freeform 25"/>
          <p:cNvSpPr/>
          <p:nvPr/>
        </p:nvSpPr>
        <p:spPr>
          <a:xfrm>
            <a:off x="2459322" y="3334892"/>
            <a:ext cx="127227" cy="239768"/>
          </a:xfrm>
          <a:custGeom>
            <a:avLst/>
            <a:gdLst>
              <a:gd name="connsiteX0" fmla="*/ 0 w 882650"/>
              <a:gd name="connsiteY0" fmla="*/ 393700 h 393700"/>
              <a:gd name="connsiteX1" fmla="*/ 9525 w 882650"/>
              <a:gd name="connsiteY1" fmla="*/ 355600 h 393700"/>
              <a:gd name="connsiteX2" fmla="*/ 12700 w 882650"/>
              <a:gd name="connsiteY2" fmla="*/ 346075 h 393700"/>
              <a:gd name="connsiteX3" fmla="*/ 25400 w 882650"/>
              <a:gd name="connsiteY3" fmla="*/ 327025 h 393700"/>
              <a:gd name="connsiteX4" fmla="*/ 31750 w 882650"/>
              <a:gd name="connsiteY4" fmla="*/ 307975 h 393700"/>
              <a:gd name="connsiteX5" fmla="*/ 34925 w 882650"/>
              <a:gd name="connsiteY5" fmla="*/ 298450 h 393700"/>
              <a:gd name="connsiteX6" fmla="*/ 44450 w 882650"/>
              <a:gd name="connsiteY6" fmla="*/ 292100 h 393700"/>
              <a:gd name="connsiteX7" fmla="*/ 50800 w 882650"/>
              <a:gd name="connsiteY7" fmla="*/ 279400 h 393700"/>
              <a:gd name="connsiteX8" fmla="*/ 53975 w 882650"/>
              <a:gd name="connsiteY8" fmla="*/ 266700 h 393700"/>
              <a:gd name="connsiteX9" fmla="*/ 50800 w 882650"/>
              <a:gd name="connsiteY9" fmla="*/ 257175 h 393700"/>
              <a:gd name="connsiteX10" fmla="*/ 57150 w 882650"/>
              <a:gd name="connsiteY10" fmla="*/ 247650 h 393700"/>
              <a:gd name="connsiteX11" fmla="*/ 69850 w 882650"/>
              <a:gd name="connsiteY11" fmla="*/ 231775 h 393700"/>
              <a:gd name="connsiteX12" fmla="*/ 79375 w 882650"/>
              <a:gd name="connsiteY12" fmla="*/ 212725 h 393700"/>
              <a:gd name="connsiteX13" fmla="*/ 92075 w 882650"/>
              <a:gd name="connsiteY13" fmla="*/ 190500 h 393700"/>
              <a:gd name="connsiteX14" fmla="*/ 95250 w 882650"/>
              <a:gd name="connsiteY14" fmla="*/ 180975 h 393700"/>
              <a:gd name="connsiteX15" fmla="*/ 104775 w 882650"/>
              <a:gd name="connsiteY15" fmla="*/ 174625 h 393700"/>
              <a:gd name="connsiteX16" fmla="*/ 111125 w 882650"/>
              <a:gd name="connsiteY16" fmla="*/ 165100 h 393700"/>
              <a:gd name="connsiteX17" fmla="*/ 117475 w 882650"/>
              <a:gd name="connsiteY17" fmla="*/ 146050 h 393700"/>
              <a:gd name="connsiteX18" fmla="*/ 127000 w 882650"/>
              <a:gd name="connsiteY18" fmla="*/ 117475 h 393700"/>
              <a:gd name="connsiteX19" fmla="*/ 130175 w 882650"/>
              <a:gd name="connsiteY19" fmla="*/ 107950 h 393700"/>
              <a:gd name="connsiteX20" fmla="*/ 133350 w 882650"/>
              <a:gd name="connsiteY20" fmla="*/ 95250 h 393700"/>
              <a:gd name="connsiteX21" fmla="*/ 142875 w 882650"/>
              <a:gd name="connsiteY21" fmla="*/ 88900 h 393700"/>
              <a:gd name="connsiteX22" fmla="*/ 149225 w 882650"/>
              <a:gd name="connsiteY22" fmla="*/ 76200 h 393700"/>
              <a:gd name="connsiteX23" fmla="*/ 158750 w 882650"/>
              <a:gd name="connsiteY23" fmla="*/ 73025 h 393700"/>
              <a:gd name="connsiteX24" fmla="*/ 177800 w 882650"/>
              <a:gd name="connsiteY24" fmla="*/ 34925 h 393700"/>
              <a:gd name="connsiteX25" fmla="*/ 196850 w 882650"/>
              <a:gd name="connsiteY25" fmla="*/ 22225 h 393700"/>
              <a:gd name="connsiteX26" fmla="*/ 234950 w 882650"/>
              <a:gd name="connsiteY26" fmla="*/ 9525 h 393700"/>
              <a:gd name="connsiteX27" fmla="*/ 244475 w 882650"/>
              <a:gd name="connsiteY27" fmla="*/ 6350 h 393700"/>
              <a:gd name="connsiteX28" fmla="*/ 254000 w 882650"/>
              <a:gd name="connsiteY28" fmla="*/ 3175 h 393700"/>
              <a:gd name="connsiteX29" fmla="*/ 285750 w 882650"/>
              <a:gd name="connsiteY29" fmla="*/ 0 h 393700"/>
              <a:gd name="connsiteX30" fmla="*/ 327025 w 882650"/>
              <a:gd name="connsiteY30" fmla="*/ 3175 h 393700"/>
              <a:gd name="connsiteX31" fmla="*/ 336550 w 882650"/>
              <a:gd name="connsiteY31" fmla="*/ 12700 h 393700"/>
              <a:gd name="connsiteX32" fmla="*/ 349250 w 882650"/>
              <a:gd name="connsiteY32" fmla="*/ 19050 h 393700"/>
              <a:gd name="connsiteX33" fmla="*/ 368300 w 882650"/>
              <a:gd name="connsiteY33" fmla="*/ 25400 h 393700"/>
              <a:gd name="connsiteX34" fmla="*/ 387350 w 882650"/>
              <a:gd name="connsiteY34" fmla="*/ 38100 h 393700"/>
              <a:gd name="connsiteX35" fmla="*/ 406400 w 882650"/>
              <a:gd name="connsiteY35" fmla="*/ 66675 h 393700"/>
              <a:gd name="connsiteX36" fmla="*/ 412750 w 882650"/>
              <a:gd name="connsiteY36" fmla="*/ 76200 h 393700"/>
              <a:gd name="connsiteX37" fmla="*/ 422275 w 882650"/>
              <a:gd name="connsiteY37" fmla="*/ 82550 h 393700"/>
              <a:gd name="connsiteX38" fmla="*/ 434975 w 882650"/>
              <a:gd name="connsiteY38" fmla="*/ 98425 h 393700"/>
              <a:gd name="connsiteX39" fmla="*/ 438150 w 882650"/>
              <a:gd name="connsiteY39" fmla="*/ 107950 h 393700"/>
              <a:gd name="connsiteX40" fmla="*/ 450850 w 882650"/>
              <a:gd name="connsiteY40" fmla="*/ 127000 h 393700"/>
              <a:gd name="connsiteX41" fmla="*/ 454025 w 882650"/>
              <a:gd name="connsiteY41" fmla="*/ 136525 h 393700"/>
              <a:gd name="connsiteX42" fmla="*/ 463550 w 882650"/>
              <a:gd name="connsiteY42" fmla="*/ 142875 h 393700"/>
              <a:gd name="connsiteX43" fmla="*/ 469900 w 882650"/>
              <a:gd name="connsiteY43" fmla="*/ 155575 h 393700"/>
              <a:gd name="connsiteX44" fmla="*/ 473075 w 882650"/>
              <a:gd name="connsiteY44" fmla="*/ 168275 h 393700"/>
              <a:gd name="connsiteX45" fmla="*/ 479425 w 882650"/>
              <a:gd name="connsiteY45" fmla="*/ 187325 h 393700"/>
              <a:gd name="connsiteX46" fmla="*/ 482600 w 882650"/>
              <a:gd name="connsiteY46" fmla="*/ 196850 h 393700"/>
              <a:gd name="connsiteX47" fmla="*/ 488950 w 882650"/>
              <a:gd name="connsiteY47" fmla="*/ 209550 h 393700"/>
              <a:gd name="connsiteX48" fmla="*/ 492125 w 882650"/>
              <a:gd name="connsiteY48" fmla="*/ 219075 h 393700"/>
              <a:gd name="connsiteX49" fmla="*/ 495300 w 882650"/>
              <a:gd name="connsiteY49" fmla="*/ 231775 h 393700"/>
              <a:gd name="connsiteX50" fmla="*/ 504825 w 882650"/>
              <a:gd name="connsiteY50" fmla="*/ 238125 h 393700"/>
              <a:gd name="connsiteX51" fmla="*/ 511175 w 882650"/>
              <a:gd name="connsiteY51" fmla="*/ 254000 h 393700"/>
              <a:gd name="connsiteX52" fmla="*/ 523875 w 882650"/>
              <a:gd name="connsiteY52" fmla="*/ 269875 h 393700"/>
              <a:gd name="connsiteX53" fmla="*/ 533400 w 882650"/>
              <a:gd name="connsiteY53" fmla="*/ 288925 h 393700"/>
              <a:gd name="connsiteX54" fmla="*/ 536575 w 882650"/>
              <a:gd name="connsiteY54" fmla="*/ 298450 h 393700"/>
              <a:gd name="connsiteX55" fmla="*/ 549275 w 882650"/>
              <a:gd name="connsiteY55" fmla="*/ 304800 h 393700"/>
              <a:gd name="connsiteX56" fmla="*/ 565150 w 882650"/>
              <a:gd name="connsiteY56" fmla="*/ 327025 h 393700"/>
              <a:gd name="connsiteX57" fmla="*/ 584200 w 882650"/>
              <a:gd name="connsiteY57" fmla="*/ 339725 h 393700"/>
              <a:gd name="connsiteX58" fmla="*/ 606425 w 882650"/>
              <a:gd name="connsiteY58" fmla="*/ 355600 h 393700"/>
              <a:gd name="connsiteX59" fmla="*/ 625475 w 882650"/>
              <a:gd name="connsiteY59" fmla="*/ 361950 h 393700"/>
              <a:gd name="connsiteX60" fmla="*/ 635000 w 882650"/>
              <a:gd name="connsiteY60" fmla="*/ 365125 h 393700"/>
              <a:gd name="connsiteX61" fmla="*/ 673100 w 882650"/>
              <a:gd name="connsiteY61" fmla="*/ 371475 h 393700"/>
              <a:gd name="connsiteX62" fmla="*/ 692150 w 882650"/>
              <a:gd name="connsiteY62" fmla="*/ 374650 h 393700"/>
              <a:gd name="connsiteX63" fmla="*/ 762000 w 882650"/>
              <a:gd name="connsiteY63" fmla="*/ 377825 h 393700"/>
              <a:gd name="connsiteX64" fmla="*/ 819150 w 882650"/>
              <a:gd name="connsiteY64" fmla="*/ 381000 h 393700"/>
              <a:gd name="connsiteX65" fmla="*/ 882650 w 882650"/>
              <a:gd name="connsiteY65" fmla="*/ 387350 h 393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882650" h="393700">
                <a:moveTo>
                  <a:pt x="0" y="393700"/>
                </a:moveTo>
                <a:cubicBezTo>
                  <a:pt x="4275" y="368048"/>
                  <a:pt x="1139" y="380757"/>
                  <a:pt x="9525" y="355600"/>
                </a:cubicBezTo>
                <a:cubicBezTo>
                  <a:pt x="10583" y="352425"/>
                  <a:pt x="10844" y="348860"/>
                  <a:pt x="12700" y="346075"/>
                </a:cubicBezTo>
                <a:cubicBezTo>
                  <a:pt x="16933" y="339725"/>
                  <a:pt x="22987" y="334265"/>
                  <a:pt x="25400" y="327025"/>
                </a:cubicBezTo>
                <a:lnTo>
                  <a:pt x="31750" y="307975"/>
                </a:lnTo>
                <a:cubicBezTo>
                  <a:pt x="32808" y="304800"/>
                  <a:pt x="32140" y="300306"/>
                  <a:pt x="34925" y="298450"/>
                </a:cubicBezTo>
                <a:lnTo>
                  <a:pt x="44450" y="292100"/>
                </a:lnTo>
                <a:cubicBezTo>
                  <a:pt x="37477" y="271182"/>
                  <a:pt x="40839" y="291851"/>
                  <a:pt x="50800" y="279400"/>
                </a:cubicBezTo>
                <a:cubicBezTo>
                  <a:pt x="53526" y="275993"/>
                  <a:pt x="52917" y="270933"/>
                  <a:pt x="53975" y="266700"/>
                </a:cubicBezTo>
                <a:cubicBezTo>
                  <a:pt x="52917" y="263525"/>
                  <a:pt x="50250" y="260476"/>
                  <a:pt x="50800" y="257175"/>
                </a:cubicBezTo>
                <a:cubicBezTo>
                  <a:pt x="51427" y="253411"/>
                  <a:pt x="55443" y="251063"/>
                  <a:pt x="57150" y="247650"/>
                </a:cubicBezTo>
                <a:cubicBezTo>
                  <a:pt x="64818" y="232314"/>
                  <a:pt x="53793" y="242479"/>
                  <a:pt x="69850" y="231775"/>
                </a:cubicBezTo>
                <a:cubicBezTo>
                  <a:pt x="88048" y="204478"/>
                  <a:pt x="66230" y="239015"/>
                  <a:pt x="79375" y="212725"/>
                </a:cubicBezTo>
                <a:cubicBezTo>
                  <a:pt x="95318" y="180839"/>
                  <a:pt x="75376" y="229464"/>
                  <a:pt x="92075" y="190500"/>
                </a:cubicBezTo>
                <a:cubicBezTo>
                  <a:pt x="93393" y="187424"/>
                  <a:pt x="93159" y="183588"/>
                  <a:pt x="95250" y="180975"/>
                </a:cubicBezTo>
                <a:cubicBezTo>
                  <a:pt x="97634" y="177995"/>
                  <a:pt x="101600" y="176742"/>
                  <a:pt x="104775" y="174625"/>
                </a:cubicBezTo>
                <a:cubicBezTo>
                  <a:pt x="106892" y="171450"/>
                  <a:pt x="109575" y="168587"/>
                  <a:pt x="111125" y="165100"/>
                </a:cubicBezTo>
                <a:cubicBezTo>
                  <a:pt x="113843" y="158983"/>
                  <a:pt x="115358" y="152400"/>
                  <a:pt x="117475" y="146050"/>
                </a:cubicBezTo>
                <a:lnTo>
                  <a:pt x="127000" y="117475"/>
                </a:lnTo>
                <a:cubicBezTo>
                  <a:pt x="128058" y="114300"/>
                  <a:pt x="129363" y="111197"/>
                  <a:pt x="130175" y="107950"/>
                </a:cubicBezTo>
                <a:cubicBezTo>
                  <a:pt x="131233" y="103717"/>
                  <a:pt x="130929" y="98881"/>
                  <a:pt x="133350" y="95250"/>
                </a:cubicBezTo>
                <a:cubicBezTo>
                  <a:pt x="135467" y="92075"/>
                  <a:pt x="139700" y="91017"/>
                  <a:pt x="142875" y="88900"/>
                </a:cubicBezTo>
                <a:cubicBezTo>
                  <a:pt x="144992" y="84667"/>
                  <a:pt x="145878" y="79547"/>
                  <a:pt x="149225" y="76200"/>
                </a:cubicBezTo>
                <a:cubicBezTo>
                  <a:pt x="151592" y="73833"/>
                  <a:pt x="156805" y="75748"/>
                  <a:pt x="158750" y="73025"/>
                </a:cubicBezTo>
                <a:cubicBezTo>
                  <a:pt x="170275" y="56889"/>
                  <a:pt x="158238" y="47966"/>
                  <a:pt x="177800" y="34925"/>
                </a:cubicBezTo>
                <a:cubicBezTo>
                  <a:pt x="184150" y="30692"/>
                  <a:pt x="189610" y="24638"/>
                  <a:pt x="196850" y="22225"/>
                </a:cubicBezTo>
                <a:lnTo>
                  <a:pt x="234950" y="9525"/>
                </a:lnTo>
                <a:lnTo>
                  <a:pt x="244475" y="6350"/>
                </a:lnTo>
                <a:cubicBezTo>
                  <a:pt x="247650" y="5292"/>
                  <a:pt x="250670" y="3508"/>
                  <a:pt x="254000" y="3175"/>
                </a:cubicBezTo>
                <a:lnTo>
                  <a:pt x="285750" y="0"/>
                </a:lnTo>
                <a:cubicBezTo>
                  <a:pt x="299508" y="1058"/>
                  <a:pt x="313638" y="-172"/>
                  <a:pt x="327025" y="3175"/>
                </a:cubicBezTo>
                <a:cubicBezTo>
                  <a:pt x="331381" y="4264"/>
                  <a:pt x="332896" y="10090"/>
                  <a:pt x="336550" y="12700"/>
                </a:cubicBezTo>
                <a:cubicBezTo>
                  <a:pt x="340401" y="15451"/>
                  <a:pt x="344856" y="17292"/>
                  <a:pt x="349250" y="19050"/>
                </a:cubicBezTo>
                <a:cubicBezTo>
                  <a:pt x="355465" y="21536"/>
                  <a:pt x="362731" y="21687"/>
                  <a:pt x="368300" y="25400"/>
                </a:cubicBezTo>
                <a:lnTo>
                  <a:pt x="387350" y="38100"/>
                </a:lnTo>
                <a:lnTo>
                  <a:pt x="406400" y="66675"/>
                </a:lnTo>
                <a:cubicBezTo>
                  <a:pt x="408517" y="69850"/>
                  <a:pt x="409575" y="74083"/>
                  <a:pt x="412750" y="76200"/>
                </a:cubicBezTo>
                <a:lnTo>
                  <a:pt x="422275" y="82550"/>
                </a:lnTo>
                <a:cubicBezTo>
                  <a:pt x="430255" y="106491"/>
                  <a:pt x="418562" y="77909"/>
                  <a:pt x="434975" y="98425"/>
                </a:cubicBezTo>
                <a:cubicBezTo>
                  <a:pt x="437066" y="101038"/>
                  <a:pt x="436525" y="105024"/>
                  <a:pt x="438150" y="107950"/>
                </a:cubicBezTo>
                <a:cubicBezTo>
                  <a:pt x="441856" y="114621"/>
                  <a:pt x="448437" y="119760"/>
                  <a:pt x="450850" y="127000"/>
                </a:cubicBezTo>
                <a:cubicBezTo>
                  <a:pt x="451908" y="130175"/>
                  <a:pt x="451934" y="133912"/>
                  <a:pt x="454025" y="136525"/>
                </a:cubicBezTo>
                <a:cubicBezTo>
                  <a:pt x="456409" y="139505"/>
                  <a:pt x="460375" y="140758"/>
                  <a:pt x="463550" y="142875"/>
                </a:cubicBezTo>
                <a:cubicBezTo>
                  <a:pt x="465667" y="147108"/>
                  <a:pt x="468238" y="151143"/>
                  <a:pt x="469900" y="155575"/>
                </a:cubicBezTo>
                <a:cubicBezTo>
                  <a:pt x="471432" y="159661"/>
                  <a:pt x="471821" y="164095"/>
                  <a:pt x="473075" y="168275"/>
                </a:cubicBezTo>
                <a:cubicBezTo>
                  <a:pt x="474998" y="174686"/>
                  <a:pt x="477308" y="180975"/>
                  <a:pt x="479425" y="187325"/>
                </a:cubicBezTo>
                <a:cubicBezTo>
                  <a:pt x="480483" y="190500"/>
                  <a:pt x="481103" y="193857"/>
                  <a:pt x="482600" y="196850"/>
                </a:cubicBezTo>
                <a:cubicBezTo>
                  <a:pt x="484717" y="201083"/>
                  <a:pt x="487086" y="205200"/>
                  <a:pt x="488950" y="209550"/>
                </a:cubicBezTo>
                <a:cubicBezTo>
                  <a:pt x="490268" y="212626"/>
                  <a:pt x="491206" y="215857"/>
                  <a:pt x="492125" y="219075"/>
                </a:cubicBezTo>
                <a:cubicBezTo>
                  <a:pt x="493324" y="223271"/>
                  <a:pt x="492879" y="228144"/>
                  <a:pt x="495300" y="231775"/>
                </a:cubicBezTo>
                <a:cubicBezTo>
                  <a:pt x="497417" y="234950"/>
                  <a:pt x="501650" y="236008"/>
                  <a:pt x="504825" y="238125"/>
                </a:cubicBezTo>
                <a:cubicBezTo>
                  <a:pt x="498961" y="255716"/>
                  <a:pt x="500555" y="240725"/>
                  <a:pt x="511175" y="254000"/>
                </a:cubicBezTo>
                <a:cubicBezTo>
                  <a:pt x="528702" y="275908"/>
                  <a:pt x="496578" y="251677"/>
                  <a:pt x="523875" y="269875"/>
                </a:cubicBezTo>
                <a:cubicBezTo>
                  <a:pt x="531855" y="293816"/>
                  <a:pt x="521090" y="264306"/>
                  <a:pt x="533400" y="288925"/>
                </a:cubicBezTo>
                <a:cubicBezTo>
                  <a:pt x="534897" y="291918"/>
                  <a:pt x="534208" y="296083"/>
                  <a:pt x="536575" y="298450"/>
                </a:cubicBezTo>
                <a:cubicBezTo>
                  <a:pt x="539922" y="301797"/>
                  <a:pt x="545042" y="302683"/>
                  <a:pt x="549275" y="304800"/>
                </a:cubicBezTo>
                <a:cubicBezTo>
                  <a:pt x="552364" y="309434"/>
                  <a:pt x="561928" y="324161"/>
                  <a:pt x="565150" y="327025"/>
                </a:cubicBezTo>
                <a:cubicBezTo>
                  <a:pt x="570854" y="332095"/>
                  <a:pt x="584200" y="339725"/>
                  <a:pt x="584200" y="339725"/>
                </a:cubicBezTo>
                <a:cubicBezTo>
                  <a:pt x="589492" y="355600"/>
                  <a:pt x="584200" y="348192"/>
                  <a:pt x="606425" y="355600"/>
                </a:cubicBezTo>
                <a:lnTo>
                  <a:pt x="625475" y="361950"/>
                </a:lnTo>
                <a:cubicBezTo>
                  <a:pt x="628650" y="363008"/>
                  <a:pt x="631718" y="364469"/>
                  <a:pt x="635000" y="365125"/>
                </a:cubicBezTo>
                <a:cubicBezTo>
                  <a:pt x="662946" y="370714"/>
                  <a:pt x="638969" y="366224"/>
                  <a:pt x="673100" y="371475"/>
                </a:cubicBezTo>
                <a:cubicBezTo>
                  <a:pt x="679463" y="372454"/>
                  <a:pt x="685729" y="374191"/>
                  <a:pt x="692150" y="374650"/>
                </a:cubicBezTo>
                <a:cubicBezTo>
                  <a:pt x="715398" y="376311"/>
                  <a:pt x="738722" y="376661"/>
                  <a:pt x="762000" y="377825"/>
                </a:cubicBezTo>
                <a:cubicBezTo>
                  <a:pt x="781056" y="378778"/>
                  <a:pt x="800137" y="379416"/>
                  <a:pt x="819150" y="381000"/>
                </a:cubicBezTo>
                <a:cubicBezTo>
                  <a:pt x="898155" y="387584"/>
                  <a:pt x="854952" y="387350"/>
                  <a:pt x="882650" y="387350"/>
                </a:cubicBezTo>
              </a:path>
            </a:pathLst>
          </a:cu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7" name="Straight Connector 126"/>
          <p:cNvCxnSpPr/>
          <p:nvPr/>
        </p:nvCxnSpPr>
        <p:spPr>
          <a:xfrm flipV="1">
            <a:off x="1382779" y="3953296"/>
            <a:ext cx="5913984" cy="1218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9" name="TextBox 128"/>
          <p:cNvSpPr txBox="1"/>
          <p:nvPr/>
        </p:nvSpPr>
        <p:spPr>
          <a:xfrm>
            <a:off x="296806" y="3709740"/>
            <a:ext cx="768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>
                <a:solidFill>
                  <a:srgbClr val="7F7F7F"/>
                </a:solidFill>
              </a:rPr>
              <a:t>Digi hits</a:t>
            </a:r>
          </a:p>
        </p:txBody>
      </p:sp>
      <p:grpSp>
        <p:nvGrpSpPr>
          <p:cNvPr id="160" name="Group 159"/>
          <p:cNvGrpSpPr/>
          <p:nvPr/>
        </p:nvGrpSpPr>
        <p:grpSpPr>
          <a:xfrm>
            <a:off x="2433082" y="3708396"/>
            <a:ext cx="136275" cy="227454"/>
            <a:chOff x="2885577" y="4221918"/>
            <a:chExt cx="131335" cy="412436"/>
          </a:xfrm>
        </p:grpSpPr>
        <p:cxnSp>
          <p:nvCxnSpPr>
            <p:cNvPr id="128" name="Straight Connector 127"/>
            <p:cNvCxnSpPr/>
            <p:nvPr/>
          </p:nvCxnSpPr>
          <p:spPr>
            <a:xfrm>
              <a:off x="2885577" y="4223136"/>
              <a:ext cx="0" cy="411218"/>
            </a:xfrm>
            <a:prstGeom prst="line">
              <a:avLst/>
            </a:prstGeom>
            <a:ln w="127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/>
          </p:nvCxnSpPr>
          <p:spPr>
            <a:xfrm>
              <a:off x="2907802" y="4223136"/>
              <a:ext cx="0" cy="411218"/>
            </a:xfrm>
            <a:prstGeom prst="line">
              <a:avLst/>
            </a:prstGeom>
            <a:ln w="127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>
              <a:off x="2930027" y="4221918"/>
              <a:ext cx="0" cy="411218"/>
            </a:xfrm>
            <a:prstGeom prst="line">
              <a:avLst/>
            </a:prstGeom>
            <a:ln w="127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>
              <a:off x="3016912" y="4223136"/>
              <a:ext cx="0" cy="411218"/>
            </a:xfrm>
            <a:prstGeom prst="line">
              <a:avLst/>
            </a:prstGeom>
            <a:ln w="127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4" name="Straight Connector 183"/>
          <p:cNvCxnSpPr/>
          <p:nvPr/>
        </p:nvCxnSpPr>
        <p:spPr>
          <a:xfrm>
            <a:off x="2439094" y="2978146"/>
            <a:ext cx="0" cy="221104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Connector 184"/>
          <p:cNvCxnSpPr/>
          <p:nvPr/>
        </p:nvCxnSpPr>
        <p:spPr>
          <a:xfrm>
            <a:off x="1382779" y="4569246"/>
            <a:ext cx="5914658" cy="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7" name="TextBox 186"/>
          <p:cNvSpPr txBox="1"/>
          <p:nvPr/>
        </p:nvSpPr>
        <p:spPr>
          <a:xfrm>
            <a:off x="296806" y="4344542"/>
            <a:ext cx="10054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/>
              <a:t>SSH shaper</a:t>
            </a:r>
          </a:p>
        </p:txBody>
      </p:sp>
      <p:cxnSp>
        <p:nvCxnSpPr>
          <p:cNvPr id="189" name="Straight Connector 188"/>
          <p:cNvCxnSpPr/>
          <p:nvPr/>
        </p:nvCxnSpPr>
        <p:spPr>
          <a:xfrm flipV="1">
            <a:off x="1402216" y="5711720"/>
            <a:ext cx="5914658" cy="1218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/>
          <p:cNvCxnSpPr/>
          <p:nvPr/>
        </p:nvCxnSpPr>
        <p:spPr>
          <a:xfrm>
            <a:off x="2630384" y="5429046"/>
            <a:ext cx="1128" cy="274354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1" name="TextBox 190"/>
          <p:cNvSpPr txBox="1"/>
          <p:nvPr/>
        </p:nvSpPr>
        <p:spPr>
          <a:xfrm>
            <a:off x="306136" y="5338209"/>
            <a:ext cx="9987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/>
              <a:t>Charge readout</a:t>
            </a:r>
          </a:p>
        </p:txBody>
      </p:sp>
      <p:cxnSp>
        <p:nvCxnSpPr>
          <p:cNvPr id="199" name="Straight Connector 198"/>
          <p:cNvCxnSpPr/>
          <p:nvPr/>
        </p:nvCxnSpPr>
        <p:spPr>
          <a:xfrm>
            <a:off x="5532819" y="2996810"/>
            <a:ext cx="0" cy="20244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/>
          <p:cNvCxnSpPr/>
          <p:nvPr/>
        </p:nvCxnSpPr>
        <p:spPr>
          <a:xfrm>
            <a:off x="1402216" y="5381129"/>
            <a:ext cx="5930582" cy="0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1785941" y="4709561"/>
            <a:ext cx="5546882" cy="675779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5" name="TextBox 204"/>
          <p:cNvSpPr txBox="1"/>
          <p:nvPr/>
        </p:nvSpPr>
        <p:spPr>
          <a:xfrm>
            <a:off x="296806" y="4807109"/>
            <a:ext cx="12013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>
                <a:solidFill>
                  <a:srgbClr val="7F7F7F"/>
                </a:solidFill>
              </a:rPr>
              <a:t>Peak detector</a:t>
            </a:r>
          </a:p>
          <a:p>
            <a:r>
              <a:rPr lang="en-GB" sz="1400">
                <a:solidFill>
                  <a:srgbClr val="7F7F7F"/>
                </a:solidFill>
              </a:rPr>
              <a:t>“gate”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569357" y="3658851"/>
            <a:ext cx="24328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>
                <a:solidFill>
                  <a:srgbClr val="FF0000"/>
                </a:solidFill>
              </a:rPr>
              <a:t>typ. &lt; 100 digital hits per charge hit</a:t>
            </a:r>
          </a:p>
        </p:txBody>
      </p:sp>
      <p:sp>
        <p:nvSpPr>
          <p:cNvPr id="206" name="TextBox 205"/>
          <p:cNvSpPr txBox="1"/>
          <p:nvPr/>
        </p:nvSpPr>
        <p:spPr>
          <a:xfrm>
            <a:off x="5735060" y="3659523"/>
            <a:ext cx="10998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>
                <a:solidFill>
                  <a:srgbClr val="FF0000"/>
                </a:solidFill>
              </a:rPr>
              <a:t>typ. &lt; 100 hits</a:t>
            </a:r>
          </a:p>
        </p:txBody>
      </p:sp>
      <p:cxnSp>
        <p:nvCxnSpPr>
          <p:cNvPr id="208" name="Straight Arrow Connector 207"/>
          <p:cNvCxnSpPr/>
          <p:nvPr/>
        </p:nvCxnSpPr>
        <p:spPr>
          <a:xfrm>
            <a:off x="1785917" y="5352511"/>
            <a:ext cx="5546882" cy="0"/>
          </a:xfrm>
          <a:prstGeom prst="straightConnector1">
            <a:avLst/>
          </a:prstGeom>
          <a:ln>
            <a:solidFill>
              <a:srgbClr val="FFFFFF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4242568" y="5096142"/>
            <a:ext cx="6848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>
                <a:solidFill>
                  <a:srgbClr val="FFFFFF"/>
                </a:solidFill>
              </a:rPr>
              <a:t>5-10 </a:t>
            </a:r>
            <a:r>
              <a:rPr lang="en-GB" sz="1200">
                <a:solidFill>
                  <a:srgbClr val="FFFFFF"/>
                </a:solidFill>
                <a:latin typeface="Symbol" charset="2"/>
                <a:cs typeface="Symbol" charset="2"/>
              </a:rPr>
              <a:t>m</a:t>
            </a:r>
            <a:r>
              <a:rPr lang="en-GB" sz="1200">
                <a:solidFill>
                  <a:srgbClr val="FFFFFF"/>
                </a:solidFill>
              </a:rPr>
              <a:t>s</a:t>
            </a:r>
          </a:p>
        </p:txBody>
      </p:sp>
      <p:cxnSp>
        <p:nvCxnSpPr>
          <p:cNvPr id="192" name="Straight Connector 191"/>
          <p:cNvCxnSpPr/>
          <p:nvPr/>
        </p:nvCxnSpPr>
        <p:spPr>
          <a:xfrm>
            <a:off x="2439094" y="3334892"/>
            <a:ext cx="0" cy="221104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2" name="Freeform 201"/>
          <p:cNvSpPr/>
          <p:nvPr/>
        </p:nvSpPr>
        <p:spPr>
          <a:xfrm>
            <a:off x="5552688" y="3340796"/>
            <a:ext cx="127227" cy="239768"/>
          </a:xfrm>
          <a:custGeom>
            <a:avLst/>
            <a:gdLst>
              <a:gd name="connsiteX0" fmla="*/ 0 w 882650"/>
              <a:gd name="connsiteY0" fmla="*/ 393700 h 393700"/>
              <a:gd name="connsiteX1" fmla="*/ 9525 w 882650"/>
              <a:gd name="connsiteY1" fmla="*/ 355600 h 393700"/>
              <a:gd name="connsiteX2" fmla="*/ 12700 w 882650"/>
              <a:gd name="connsiteY2" fmla="*/ 346075 h 393700"/>
              <a:gd name="connsiteX3" fmla="*/ 25400 w 882650"/>
              <a:gd name="connsiteY3" fmla="*/ 327025 h 393700"/>
              <a:gd name="connsiteX4" fmla="*/ 31750 w 882650"/>
              <a:gd name="connsiteY4" fmla="*/ 307975 h 393700"/>
              <a:gd name="connsiteX5" fmla="*/ 34925 w 882650"/>
              <a:gd name="connsiteY5" fmla="*/ 298450 h 393700"/>
              <a:gd name="connsiteX6" fmla="*/ 44450 w 882650"/>
              <a:gd name="connsiteY6" fmla="*/ 292100 h 393700"/>
              <a:gd name="connsiteX7" fmla="*/ 50800 w 882650"/>
              <a:gd name="connsiteY7" fmla="*/ 279400 h 393700"/>
              <a:gd name="connsiteX8" fmla="*/ 53975 w 882650"/>
              <a:gd name="connsiteY8" fmla="*/ 266700 h 393700"/>
              <a:gd name="connsiteX9" fmla="*/ 50800 w 882650"/>
              <a:gd name="connsiteY9" fmla="*/ 257175 h 393700"/>
              <a:gd name="connsiteX10" fmla="*/ 57150 w 882650"/>
              <a:gd name="connsiteY10" fmla="*/ 247650 h 393700"/>
              <a:gd name="connsiteX11" fmla="*/ 69850 w 882650"/>
              <a:gd name="connsiteY11" fmla="*/ 231775 h 393700"/>
              <a:gd name="connsiteX12" fmla="*/ 79375 w 882650"/>
              <a:gd name="connsiteY12" fmla="*/ 212725 h 393700"/>
              <a:gd name="connsiteX13" fmla="*/ 92075 w 882650"/>
              <a:gd name="connsiteY13" fmla="*/ 190500 h 393700"/>
              <a:gd name="connsiteX14" fmla="*/ 95250 w 882650"/>
              <a:gd name="connsiteY14" fmla="*/ 180975 h 393700"/>
              <a:gd name="connsiteX15" fmla="*/ 104775 w 882650"/>
              <a:gd name="connsiteY15" fmla="*/ 174625 h 393700"/>
              <a:gd name="connsiteX16" fmla="*/ 111125 w 882650"/>
              <a:gd name="connsiteY16" fmla="*/ 165100 h 393700"/>
              <a:gd name="connsiteX17" fmla="*/ 117475 w 882650"/>
              <a:gd name="connsiteY17" fmla="*/ 146050 h 393700"/>
              <a:gd name="connsiteX18" fmla="*/ 127000 w 882650"/>
              <a:gd name="connsiteY18" fmla="*/ 117475 h 393700"/>
              <a:gd name="connsiteX19" fmla="*/ 130175 w 882650"/>
              <a:gd name="connsiteY19" fmla="*/ 107950 h 393700"/>
              <a:gd name="connsiteX20" fmla="*/ 133350 w 882650"/>
              <a:gd name="connsiteY20" fmla="*/ 95250 h 393700"/>
              <a:gd name="connsiteX21" fmla="*/ 142875 w 882650"/>
              <a:gd name="connsiteY21" fmla="*/ 88900 h 393700"/>
              <a:gd name="connsiteX22" fmla="*/ 149225 w 882650"/>
              <a:gd name="connsiteY22" fmla="*/ 76200 h 393700"/>
              <a:gd name="connsiteX23" fmla="*/ 158750 w 882650"/>
              <a:gd name="connsiteY23" fmla="*/ 73025 h 393700"/>
              <a:gd name="connsiteX24" fmla="*/ 177800 w 882650"/>
              <a:gd name="connsiteY24" fmla="*/ 34925 h 393700"/>
              <a:gd name="connsiteX25" fmla="*/ 196850 w 882650"/>
              <a:gd name="connsiteY25" fmla="*/ 22225 h 393700"/>
              <a:gd name="connsiteX26" fmla="*/ 234950 w 882650"/>
              <a:gd name="connsiteY26" fmla="*/ 9525 h 393700"/>
              <a:gd name="connsiteX27" fmla="*/ 244475 w 882650"/>
              <a:gd name="connsiteY27" fmla="*/ 6350 h 393700"/>
              <a:gd name="connsiteX28" fmla="*/ 254000 w 882650"/>
              <a:gd name="connsiteY28" fmla="*/ 3175 h 393700"/>
              <a:gd name="connsiteX29" fmla="*/ 285750 w 882650"/>
              <a:gd name="connsiteY29" fmla="*/ 0 h 393700"/>
              <a:gd name="connsiteX30" fmla="*/ 327025 w 882650"/>
              <a:gd name="connsiteY30" fmla="*/ 3175 h 393700"/>
              <a:gd name="connsiteX31" fmla="*/ 336550 w 882650"/>
              <a:gd name="connsiteY31" fmla="*/ 12700 h 393700"/>
              <a:gd name="connsiteX32" fmla="*/ 349250 w 882650"/>
              <a:gd name="connsiteY32" fmla="*/ 19050 h 393700"/>
              <a:gd name="connsiteX33" fmla="*/ 368300 w 882650"/>
              <a:gd name="connsiteY33" fmla="*/ 25400 h 393700"/>
              <a:gd name="connsiteX34" fmla="*/ 387350 w 882650"/>
              <a:gd name="connsiteY34" fmla="*/ 38100 h 393700"/>
              <a:gd name="connsiteX35" fmla="*/ 406400 w 882650"/>
              <a:gd name="connsiteY35" fmla="*/ 66675 h 393700"/>
              <a:gd name="connsiteX36" fmla="*/ 412750 w 882650"/>
              <a:gd name="connsiteY36" fmla="*/ 76200 h 393700"/>
              <a:gd name="connsiteX37" fmla="*/ 422275 w 882650"/>
              <a:gd name="connsiteY37" fmla="*/ 82550 h 393700"/>
              <a:gd name="connsiteX38" fmla="*/ 434975 w 882650"/>
              <a:gd name="connsiteY38" fmla="*/ 98425 h 393700"/>
              <a:gd name="connsiteX39" fmla="*/ 438150 w 882650"/>
              <a:gd name="connsiteY39" fmla="*/ 107950 h 393700"/>
              <a:gd name="connsiteX40" fmla="*/ 450850 w 882650"/>
              <a:gd name="connsiteY40" fmla="*/ 127000 h 393700"/>
              <a:gd name="connsiteX41" fmla="*/ 454025 w 882650"/>
              <a:gd name="connsiteY41" fmla="*/ 136525 h 393700"/>
              <a:gd name="connsiteX42" fmla="*/ 463550 w 882650"/>
              <a:gd name="connsiteY42" fmla="*/ 142875 h 393700"/>
              <a:gd name="connsiteX43" fmla="*/ 469900 w 882650"/>
              <a:gd name="connsiteY43" fmla="*/ 155575 h 393700"/>
              <a:gd name="connsiteX44" fmla="*/ 473075 w 882650"/>
              <a:gd name="connsiteY44" fmla="*/ 168275 h 393700"/>
              <a:gd name="connsiteX45" fmla="*/ 479425 w 882650"/>
              <a:gd name="connsiteY45" fmla="*/ 187325 h 393700"/>
              <a:gd name="connsiteX46" fmla="*/ 482600 w 882650"/>
              <a:gd name="connsiteY46" fmla="*/ 196850 h 393700"/>
              <a:gd name="connsiteX47" fmla="*/ 488950 w 882650"/>
              <a:gd name="connsiteY47" fmla="*/ 209550 h 393700"/>
              <a:gd name="connsiteX48" fmla="*/ 492125 w 882650"/>
              <a:gd name="connsiteY48" fmla="*/ 219075 h 393700"/>
              <a:gd name="connsiteX49" fmla="*/ 495300 w 882650"/>
              <a:gd name="connsiteY49" fmla="*/ 231775 h 393700"/>
              <a:gd name="connsiteX50" fmla="*/ 504825 w 882650"/>
              <a:gd name="connsiteY50" fmla="*/ 238125 h 393700"/>
              <a:gd name="connsiteX51" fmla="*/ 511175 w 882650"/>
              <a:gd name="connsiteY51" fmla="*/ 254000 h 393700"/>
              <a:gd name="connsiteX52" fmla="*/ 523875 w 882650"/>
              <a:gd name="connsiteY52" fmla="*/ 269875 h 393700"/>
              <a:gd name="connsiteX53" fmla="*/ 533400 w 882650"/>
              <a:gd name="connsiteY53" fmla="*/ 288925 h 393700"/>
              <a:gd name="connsiteX54" fmla="*/ 536575 w 882650"/>
              <a:gd name="connsiteY54" fmla="*/ 298450 h 393700"/>
              <a:gd name="connsiteX55" fmla="*/ 549275 w 882650"/>
              <a:gd name="connsiteY55" fmla="*/ 304800 h 393700"/>
              <a:gd name="connsiteX56" fmla="*/ 565150 w 882650"/>
              <a:gd name="connsiteY56" fmla="*/ 327025 h 393700"/>
              <a:gd name="connsiteX57" fmla="*/ 584200 w 882650"/>
              <a:gd name="connsiteY57" fmla="*/ 339725 h 393700"/>
              <a:gd name="connsiteX58" fmla="*/ 606425 w 882650"/>
              <a:gd name="connsiteY58" fmla="*/ 355600 h 393700"/>
              <a:gd name="connsiteX59" fmla="*/ 625475 w 882650"/>
              <a:gd name="connsiteY59" fmla="*/ 361950 h 393700"/>
              <a:gd name="connsiteX60" fmla="*/ 635000 w 882650"/>
              <a:gd name="connsiteY60" fmla="*/ 365125 h 393700"/>
              <a:gd name="connsiteX61" fmla="*/ 673100 w 882650"/>
              <a:gd name="connsiteY61" fmla="*/ 371475 h 393700"/>
              <a:gd name="connsiteX62" fmla="*/ 692150 w 882650"/>
              <a:gd name="connsiteY62" fmla="*/ 374650 h 393700"/>
              <a:gd name="connsiteX63" fmla="*/ 762000 w 882650"/>
              <a:gd name="connsiteY63" fmla="*/ 377825 h 393700"/>
              <a:gd name="connsiteX64" fmla="*/ 819150 w 882650"/>
              <a:gd name="connsiteY64" fmla="*/ 381000 h 393700"/>
              <a:gd name="connsiteX65" fmla="*/ 882650 w 882650"/>
              <a:gd name="connsiteY65" fmla="*/ 387350 h 393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882650" h="393700">
                <a:moveTo>
                  <a:pt x="0" y="393700"/>
                </a:moveTo>
                <a:cubicBezTo>
                  <a:pt x="4275" y="368048"/>
                  <a:pt x="1139" y="380757"/>
                  <a:pt x="9525" y="355600"/>
                </a:cubicBezTo>
                <a:cubicBezTo>
                  <a:pt x="10583" y="352425"/>
                  <a:pt x="10844" y="348860"/>
                  <a:pt x="12700" y="346075"/>
                </a:cubicBezTo>
                <a:cubicBezTo>
                  <a:pt x="16933" y="339725"/>
                  <a:pt x="22987" y="334265"/>
                  <a:pt x="25400" y="327025"/>
                </a:cubicBezTo>
                <a:lnTo>
                  <a:pt x="31750" y="307975"/>
                </a:lnTo>
                <a:cubicBezTo>
                  <a:pt x="32808" y="304800"/>
                  <a:pt x="32140" y="300306"/>
                  <a:pt x="34925" y="298450"/>
                </a:cubicBezTo>
                <a:lnTo>
                  <a:pt x="44450" y="292100"/>
                </a:lnTo>
                <a:cubicBezTo>
                  <a:pt x="37477" y="271182"/>
                  <a:pt x="40839" y="291851"/>
                  <a:pt x="50800" y="279400"/>
                </a:cubicBezTo>
                <a:cubicBezTo>
                  <a:pt x="53526" y="275993"/>
                  <a:pt x="52917" y="270933"/>
                  <a:pt x="53975" y="266700"/>
                </a:cubicBezTo>
                <a:cubicBezTo>
                  <a:pt x="52917" y="263525"/>
                  <a:pt x="50250" y="260476"/>
                  <a:pt x="50800" y="257175"/>
                </a:cubicBezTo>
                <a:cubicBezTo>
                  <a:pt x="51427" y="253411"/>
                  <a:pt x="55443" y="251063"/>
                  <a:pt x="57150" y="247650"/>
                </a:cubicBezTo>
                <a:cubicBezTo>
                  <a:pt x="64818" y="232314"/>
                  <a:pt x="53793" y="242479"/>
                  <a:pt x="69850" y="231775"/>
                </a:cubicBezTo>
                <a:cubicBezTo>
                  <a:pt x="88048" y="204478"/>
                  <a:pt x="66230" y="239015"/>
                  <a:pt x="79375" y="212725"/>
                </a:cubicBezTo>
                <a:cubicBezTo>
                  <a:pt x="95318" y="180839"/>
                  <a:pt x="75376" y="229464"/>
                  <a:pt x="92075" y="190500"/>
                </a:cubicBezTo>
                <a:cubicBezTo>
                  <a:pt x="93393" y="187424"/>
                  <a:pt x="93159" y="183588"/>
                  <a:pt x="95250" y="180975"/>
                </a:cubicBezTo>
                <a:cubicBezTo>
                  <a:pt x="97634" y="177995"/>
                  <a:pt x="101600" y="176742"/>
                  <a:pt x="104775" y="174625"/>
                </a:cubicBezTo>
                <a:cubicBezTo>
                  <a:pt x="106892" y="171450"/>
                  <a:pt x="109575" y="168587"/>
                  <a:pt x="111125" y="165100"/>
                </a:cubicBezTo>
                <a:cubicBezTo>
                  <a:pt x="113843" y="158983"/>
                  <a:pt x="115358" y="152400"/>
                  <a:pt x="117475" y="146050"/>
                </a:cubicBezTo>
                <a:lnTo>
                  <a:pt x="127000" y="117475"/>
                </a:lnTo>
                <a:cubicBezTo>
                  <a:pt x="128058" y="114300"/>
                  <a:pt x="129363" y="111197"/>
                  <a:pt x="130175" y="107950"/>
                </a:cubicBezTo>
                <a:cubicBezTo>
                  <a:pt x="131233" y="103717"/>
                  <a:pt x="130929" y="98881"/>
                  <a:pt x="133350" y="95250"/>
                </a:cubicBezTo>
                <a:cubicBezTo>
                  <a:pt x="135467" y="92075"/>
                  <a:pt x="139700" y="91017"/>
                  <a:pt x="142875" y="88900"/>
                </a:cubicBezTo>
                <a:cubicBezTo>
                  <a:pt x="144992" y="84667"/>
                  <a:pt x="145878" y="79547"/>
                  <a:pt x="149225" y="76200"/>
                </a:cubicBezTo>
                <a:cubicBezTo>
                  <a:pt x="151592" y="73833"/>
                  <a:pt x="156805" y="75748"/>
                  <a:pt x="158750" y="73025"/>
                </a:cubicBezTo>
                <a:cubicBezTo>
                  <a:pt x="170275" y="56889"/>
                  <a:pt x="158238" y="47966"/>
                  <a:pt x="177800" y="34925"/>
                </a:cubicBezTo>
                <a:cubicBezTo>
                  <a:pt x="184150" y="30692"/>
                  <a:pt x="189610" y="24638"/>
                  <a:pt x="196850" y="22225"/>
                </a:cubicBezTo>
                <a:lnTo>
                  <a:pt x="234950" y="9525"/>
                </a:lnTo>
                <a:lnTo>
                  <a:pt x="244475" y="6350"/>
                </a:lnTo>
                <a:cubicBezTo>
                  <a:pt x="247650" y="5292"/>
                  <a:pt x="250670" y="3508"/>
                  <a:pt x="254000" y="3175"/>
                </a:cubicBezTo>
                <a:lnTo>
                  <a:pt x="285750" y="0"/>
                </a:lnTo>
                <a:cubicBezTo>
                  <a:pt x="299508" y="1058"/>
                  <a:pt x="313638" y="-172"/>
                  <a:pt x="327025" y="3175"/>
                </a:cubicBezTo>
                <a:cubicBezTo>
                  <a:pt x="331381" y="4264"/>
                  <a:pt x="332896" y="10090"/>
                  <a:pt x="336550" y="12700"/>
                </a:cubicBezTo>
                <a:cubicBezTo>
                  <a:pt x="340401" y="15451"/>
                  <a:pt x="344856" y="17292"/>
                  <a:pt x="349250" y="19050"/>
                </a:cubicBezTo>
                <a:cubicBezTo>
                  <a:pt x="355465" y="21536"/>
                  <a:pt x="362731" y="21687"/>
                  <a:pt x="368300" y="25400"/>
                </a:cubicBezTo>
                <a:lnTo>
                  <a:pt x="387350" y="38100"/>
                </a:lnTo>
                <a:lnTo>
                  <a:pt x="406400" y="66675"/>
                </a:lnTo>
                <a:cubicBezTo>
                  <a:pt x="408517" y="69850"/>
                  <a:pt x="409575" y="74083"/>
                  <a:pt x="412750" y="76200"/>
                </a:cubicBezTo>
                <a:lnTo>
                  <a:pt x="422275" y="82550"/>
                </a:lnTo>
                <a:cubicBezTo>
                  <a:pt x="430255" y="106491"/>
                  <a:pt x="418562" y="77909"/>
                  <a:pt x="434975" y="98425"/>
                </a:cubicBezTo>
                <a:cubicBezTo>
                  <a:pt x="437066" y="101038"/>
                  <a:pt x="436525" y="105024"/>
                  <a:pt x="438150" y="107950"/>
                </a:cubicBezTo>
                <a:cubicBezTo>
                  <a:pt x="441856" y="114621"/>
                  <a:pt x="448437" y="119760"/>
                  <a:pt x="450850" y="127000"/>
                </a:cubicBezTo>
                <a:cubicBezTo>
                  <a:pt x="451908" y="130175"/>
                  <a:pt x="451934" y="133912"/>
                  <a:pt x="454025" y="136525"/>
                </a:cubicBezTo>
                <a:cubicBezTo>
                  <a:pt x="456409" y="139505"/>
                  <a:pt x="460375" y="140758"/>
                  <a:pt x="463550" y="142875"/>
                </a:cubicBezTo>
                <a:cubicBezTo>
                  <a:pt x="465667" y="147108"/>
                  <a:pt x="468238" y="151143"/>
                  <a:pt x="469900" y="155575"/>
                </a:cubicBezTo>
                <a:cubicBezTo>
                  <a:pt x="471432" y="159661"/>
                  <a:pt x="471821" y="164095"/>
                  <a:pt x="473075" y="168275"/>
                </a:cubicBezTo>
                <a:cubicBezTo>
                  <a:pt x="474998" y="174686"/>
                  <a:pt x="477308" y="180975"/>
                  <a:pt x="479425" y="187325"/>
                </a:cubicBezTo>
                <a:cubicBezTo>
                  <a:pt x="480483" y="190500"/>
                  <a:pt x="481103" y="193857"/>
                  <a:pt x="482600" y="196850"/>
                </a:cubicBezTo>
                <a:cubicBezTo>
                  <a:pt x="484717" y="201083"/>
                  <a:pt x="487086" y="205200"/>
                  <a:pt x="488950" y="209550"/>
                </a:cubicBezTo>
                <a:cubicBezTo>
                  <a:pt x="490268" y="212626"/>
                  <a:pt x="491206" y="215857"/>
                  <a:pt x="492125" y="219075"/>
                </a:cubicBezTo>
                <a:cubicBezTo>
                  <a:pt x="493324" y="223271"/>
                  <a:pt x="492879" y="228144"/>
                  <a:pt x="495300" y="231775"/>
                </a:cubicBezTo>
                <a:cubicBezTo>
                  <a:pt x="497417" y="234950"/>
                  <a:pt x="501650" y="236008"/>
                  <a:pt x="504825" y="238125"/>
                </a:cubicBezTo>
                <a:cubicBezTo>
                  <a:pt x="498961" y="255716"/>
                  <a:pt x="500555" y="240725"/>
                  <a:pt x="511175" y="254000"/>
                </a:cubicBezTo>
                <a:cubicBezTo>
                  <a:pt x="528702" y="275908"/>
                  <a:pt x="496578" y="251677"/>
                  <a:pt x="523875" y="269875"/>
                </a:cubicBezTo>
                <a:cubicBezTo>
                  <a:pt x="531855" y="293816"/>
                  <a:pt x="521090" y="264306"/>
                  <a:pt x="533400" y="288925"/>
                </a:cubicBezTo>
                <a:cubicBezTo>
                  <a:pt x="534897" y="291918"/>
                  <a:pt x="534208" y="296083"/>
                  <a:pt x="536575" y="298450"/>
                </a:cubicBezTo>
                <a:cubicBezTo>
                  <a:pt x="539922" y="301797"/>
                  <a:pt x="545042" y="302683"/>
                  <a:pt x="549275" y="304800"/>
                </a:cubicBezTo>
                <a:cubicBezTo>
                  <a:pt x="552364" y="309434"/>
                  <a:pt x="561928" y="324161"/>
                  <a:pt x="565150" y="327025"/>
                </a:cubicBezTo>
                <a:cubicBezTo>
                  <a:pt x="570854" y="332095"/>
                  <a:pt x="584200" y="339725"/>
                  <a:pt x="584200" y="339725"/>
                </a:cubicBezTo>
                <a:cubicBezTo>
                  <a:pt x="589492" y="355600"/>
                  <a:pt x="584200" y="348192"/>
                  <a:pt x="606425" y="355600"/>
                </a:cubicBezTo>
                <a:lnTo>
                  <a:pt x="625475" y="361950"/>
                </a:lnTo>
                <a:cubicBezTo>
                  <a:pt x="628650" y="363008"/>
                  <a:pt x="631718" y="364469"/>
                  <a:pt x="635000" y="365125"/>
                </a:cubicBezTo>
                <a:cubicBezTo>
                  <a:pt x="662946" y="370714"/>
                  <a:pt x="638969" y="366224"/>
                  <a:pt x="673100" y="371475"/>
                </a:cubicBezTo>
                <a:cubicBezTo>
                  <a:pt x="679463" y="372454"/>
                  <a:pt x="685729" y="374191"/>
                  <a:pt x="692150" y="374650"/>
                </a:cubicBezTo>
                <a:cubicBezTo>
                  <a:pt x="715398" y="376311"/>
                  <a:pt x="738722" y="376661"/>
                  <a:pt x="762000" y="377825"/>
                </a:cubicBezTo>
                <a:cubicBezTo>
                  <a:pt x="781056" y="378778"/>
                  <a:pt x="800137" y="379416"/>
                  <a:pt x="819150" y="381000"/>
                </a:cubicBezTo>
                <a:cubicBezTo>
                  <a:pt x="898155" y="387584"/>
                  <a:pt x="854952" y="387350"/>
                  <a:pt x="882650" y="387350"/>
                </a:cubicBezTo>
              </a:path>
            </a:pathLst>
          </a:cu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4" name="Straight Connector 203"/>
          <p:cNvCxnSpPr/>
          <p:nvPr/>
        </p:nvCxnSpPr>
        <p:spPr>
          <a:xfrm>
            <a:off x="5532460" y="3340796"/>
            <a:ext cx="0" cy="221104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09" name="Group 208"/>
          <p:cNvGrpSpPr/>
          <p:nvPr/>
        </p:nvGrpSpPr>
        <p:grpSpPr>
          <a:xfrm>
            <a:off x="5545127" y="3709068"/>
            <a:ext cx="136275" cy="227454"/>
            <a:chOff x="2885577" y="4221918"/>
            <a:chExt cx="131335" cy="412436"/>
          </a:xfrm>
        </p:grpSpPr>
        <p:cxnSp>
          <p:nvCxnSpPr>
            <p:cNvPr id="210" name="Straight Connector 209"/>
            <p:cNvCxnSpPr/>
            <p:nvPr/>
          </p:nvCxnSpPr>
          <p:spPr>
            <a:xfrm>
              <a:off x="2885577" y="4223136"/>
              <a:ext cx="0" cy="411218"/>
            </a:xfrm>
            <a:prstGeom prst="line">
              <a:avLst/>
            </a:prstGeom>
            <a:ln w="127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>
              <a:off x="2907802" y="4223136"/>
              <a:ext cx="0" cy="411218"/>
            </a:xfrm>
            <a:prstGeom prst="line">
              <a:avLst/>
            </a:prstGeom>
            <a:ln w="127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>
              <a:off x="2930027" y="4221918"/>
              <a:ext cx="0" cy="411218"/>
            </a:xfrm>
            <a:prstGeom prst="line">
              <a:avLst/>
            </a:prstGeom>
            <a:ln w="127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>
              <a:off x="3016912" y="4223136"/>
              <a:ext cx="0" cy="411218"/>
            </a:xfrm>
            <a:prstGeom prst="line">
              <a:avLst/>
            </a:prstGeom>
            <a:ln w="127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4" name="Freeform 213"/>
          <p:cNvSpPr/>
          <p:nvPr/>
        </p:nvSpPr>
        <p:spPr>
          <a:xfrm>
            <a:off x="5545127" y="4325878"/>
            <a:ext cx="562531" cy="239768"/>
          </a:xfrm>
          <a:custGeom>
            <a:avLst/>
            <a:gdLst>
              <a:gd name="connsiteX0" fmla="*/ 0 w 882650"/>
              <a:gd name="connsiteY0" fmla="*/ 393700 h 393700"/>
              <a:gd name="connsiteX1" fmla="*/ 9525 w 882650"/>
              <a:gd name="connsiteY1" fmla="*/ 355600 h 393700"/>
              <a:gd name="connsiteX2" fmla="*/ 12700 w 882650"/>
              <a:gd name="connsiteY2" fmla="*/ 346075 h 393700"/>
              <a:gd name="connsiteX3" fmla="*/ 25400 w 882650"/>
              <a:gd name="connsiteY3" fmla="*/ 327025 h 393700"/>
              <a:gd name="connsiteX4" fmla="*/ 31750 w 882650"/>
              <a:gd name="connsiteY4" fmla="*/ 307975 h 393700"/>
              <a:gd name="connsiteX5" fmla="*/ 34925 w 882650"/>
              <a:gd name="connsiteY5" fmla="*/ 298450 h 393700"/>
              <a:gd name="connsiteX6" fmla="*/ 44450 w 882650"/>
              <a:gd name="connsiteY6" fmla="*/ 292100 h 393700"/>
              <a:gd name="connsiteX7" fmla="*/ 50800 w 882650"/>
              <a:gd name="connsiteY7" fmla="*/ 279400 h 393700"/>
              <a:gd name="connsiteX8" fmla="*/ 53975 w 882650"/>
              <a:gd name="connsiteY8" fmla="*/ 266700 h 393700"/>
              <a:gd name="connsiteX9" fmla="*/ 50800 w 882650"/>
              <a:gd name="connsiteY9" fmla="*/ 257175 h 393700"/>
              <a:gd name="connsiteX10" fmla="*/ 57150 w 882650"/>
              <a:gd name="connsiteY10" fmla="*/ 247650 h 393700"/>
              <a:gd name="connsiteX11" fmla="*/ 69850 w 882650"/>
              <a:gd name="connsiteY11" fmla="*/ 231775 h 393700"/>
              <a:gd name="connsiteX12" fmla="*/ 79375 w 882650"/>
              <a:gd name="connsiteY12" fmla="*/ 212725 h 393700"/>
              <a:gd name="connsiteX13" fmla="*/ 92075 w 882650"/>
              <a:gd name="connsiteY13" fmla="*/ 190500 h 393700"/>
              <a:gd name="connsiteX14" fmla="*/ 95250 w 882650"/>
              <a:gd name="connsiteY14" fmla="*/ 180975 h 393700"/>
              <a:gd name="connsiteX15" fmla="*/ 104775 w 882650"/>
              <a:gd name="connsiteY15" fmla="*/ 174625 h 393700"/>
              <a:gd name="connsiteX16" fmla="*/ 111125 w 882650"/>
              <a:gd name="connsiteY16" fmla="*/ 165100 h 393700"/>
              <a:gd name="connsiteX17" fmla="*/ 117475 w 882650"/>
              <a:gd name="connsiteY17" fmla="*/ 146050 h 393700"/>
              <a:gd name="connsiteX18" fmla="*/ 127000 w 882650"/>
              <a:gd name="connsiteY18" fmla="*/ 117475 h 393700"/>
              <a:gd name="connsiteX19" fmla="*/ 130175 w 882650"/>
              <a:gd name="connsiteY19" fmla="*/ 107950 h 393700"/>
              <a:gd name="connsiteX20" fmla="*/ 133350 w 882650"/>
              <a:gd name="connsiteY20" fmla="*/ 95250 h 393700"/>
              <a:gd name="connsiteX21" fmla="*/ 142875 w 882650"/>
              <a:gd name="connsiteY21" fmla="*/ 88900 h 393700"/>
              <a:gd name="connsiteX22" fmla="*/ 149225 w 882650"/>
              <a:gd name="connsiteY22" fmla="*/ 76200 h 393700"/>
              <a:gd name="connsiteX23" fmla="*/ 158750 w 882650"/>
              <a:gd name="connsiteY23" fmla="*/ 73025 h 393700"/>
              <a:gd name="connsiteX24" fmla="*/ 177800 w 882650"/>
              <a:gd name="connsiteY24" fmla="*/ 34925 h 393700"/>
              <a:gd name="connsiteX25" fmla="*/ 196850 w 882650"/>
              <a:gd name="connsiteY25" fmla="*/ 22225 h 393700"/>
              <a:gd name="connsiteX26" fmla="*/ 234950 w 882650"/>
              <a:gd name="connsiteY26" fmla="*/ 9525 h 393700"/>
              <a:gd name="connsiteX27" fmla="*/ 244475 w 882650"/>
              <a:gd name="connsiteY27" fmla="*/ 6350 h 393700"/>
              <a:gd name="connsiteX28" fmla="*/ 254000 w 882650"/>
              <a:gd name="connsiteY28" fmla="*/ 3175 h 393700"/>
              <a:gd name="connsiteX29" fmla="*/ 285750 w 882650"/>
              <a:gd name="connsiteY29" fmla="*/ 0 h 393700"/>
              <a:gd name="connsiteX30" fmla="*/ 327025 w 882650"/>
              <a:gd name="connsiteY30" fmla="*/ 3175 h 393700"/>
              <a:gd name="connsiteX31" fmla="*/ 336550 w 882650"/>
              <a:gd name="connsiteY31" fmla="*/ 12700 h 393700"/>
              <a:gd name="connsiteX32" fmla="*/ 349250 w 882650"/>
              <a:gd name="connsiteY32" fmla="*/ 19050 h 393700"/>
              <a:gd name="connsiteX33" fmla="*/ 368300 w 882650"/>
              <a:gd name="connsiteY33" fmla="*/ 25400 h 393700"/>
              <a:gd name="connsiteX34" fmla="*/ 387350 w 882650"/>
              <a:gd name="connsiteY34" fmla="*/ 38100 h 393700"/>
              <a:gd name="connsiteX35" fmla="*/ 406400 w 882650"/>
              <a:gd name="connsiteY35" fmla="*/ 66675 h 393700"/>
              <a:gd name="connsiteX36" fmla="*/ 412750 w 882650"/>
              <a:gd name="connsiteY36" fmla="*/ 76200 h 393700"/>
              <a:gd name="connsiteX37" fmla="*/ 422275 w 882650"/>
              <a:gd name="connsiteY37" fmla="*/ 82550 h 393700"/>
              <a:gd name="connsiteX38" fmla="*/ 434975 w 882650"/>
              <a:gd name="connsiteY38" fmla="*/ 98425 h 393700"/>
              <a:gd name="connsiteX39" fmla="*/ 438150 w 882650"/>
              <a:gd name="connsiteY39" fmla="*/ 107950 h 393700"/>
              <a:gd name="connsiteX40" fmla="*/ 450850 w 882650"/>
              <a:gd name="connsiteY40" fmla="*/ 127000 h 393700"/>
              <a:gd name="connsiteX41" fmla="*/ 454025 w 882650"/>
              <a:gd name="connsiteY41" fmla="*/ 136525 h 393700"/>
              <a:gd name="connsiteX42" fmla="*/ 463550 w 882650"/>
              <a:gd name="connsiteY42" fmla="*/ 142875 h 393700"/>
              <a:gd name="connsiteX43" fmla="*/ 469900 w 882650"/>
              <a:gd name="connsiteY43" fmla="*/ 155575 h 393700"/>
              <a:gd name="connsiteX44" fmla="*/ 473075 w 882650"/>
              <a:gd name="connsiteY44" fmla="*/ 168275 h 393700"/>
              <a:gd name="connsiteX45" fmla="*/ 479425 w 882650"/>
              <a:gd name="connsiteY45" fmla="*/ 187325 h 393700"/>
              <a:gd name="connsiteX46" fmla="*/ 482600 w 882650"/>
              <a:gd name="connsiteY46" fmla="*/ 196850 h 393700"/>
              <a:gd name="connsiteX47" fmla="*/ 488950 w 882650"/>
              <a:gd name="connsiteY47" fmla="*/ 209550 h 393700"/>
              <a:gd name="connsiteX48" fmla="*/ 492125 w 882650"/>
              <a:gd name="connsiteY48" fmla="*/ 219075 h 393700"/>
              <a:gd name="connsiteX49" fmla="*/ 495300 w 882650"/>
              <a:gd name="connsiteY49" fmla="*/ 231775 h 393700"/>
              <a:gd name="connsiteX50" fmla="*/ 504825 w 882650"/>
              <a:gd name="connsiteY50" fmla="*/ 238125 h 393700"/>
              <a:gd name="connsiteX51" fmla="*/ 511175 w 882650"/>
              <a:gd name="connsiteY51" fmla="*/ 254000 h 393700"/>
              <a:gd name="connsiteX52" fmla="*/ 523875 w 882650"/>
              <a:gd name="connsiteY52" fmla="*/ 269875 h 393700"/>
              <a:gd name="connsiteX53" fmla="*/ 533400 w 882650"/>
              <a:gd name="connsiteY53" fmla="*/ 288925 h 393700"/>
              <a:gd name="connsiteX54" fmla="*/ 536575 w 882650"/>
              <a:gd name="connsiteY54" fmla="*/ 298450 h 393700"/>
              <a:gd name="connsiteX55" fmla="*/ 549275 w 882650"/>
              <a:gd name="connsiteY55" fmla="*/ 304800 h 393700"/>
              <a:gd name="connsiteX56" fmla="*/ 565150 w 882650"/>
              <a:gd name="connsiteY56" fmla="*/ 327025 h 393700"/>
              <a:gd name="connsiteX57" fmla="*/ 584200 w 882650"/>
              <a:gd name="connsiteY57" fmla="*/ 339725 h 393700"/>
              <a:gd name="connsiteX58" fmla="*/ 606425 w 882650"/>
              <a:gd name="connsiteY58" fmla="*/ 355600 h 393700"/>
              <a:gd name="connsiteX59" fmla="*/ 625475 w 882650"/>
              <a:gd name="connsiteY59" fmla="*/ 361950 h 393700"/>
              <a:gd name="connsiteX60" fmla="*/ 635000 w 882650"/>
              <a:gd name="connsiteY60" fmla="*/ 365125 h 393700"/>
              <a:gd name="connsiteX61" fmla="*/ 673100 w 882650"/>
              <a:gd name="connsiteY61" fmla="*/ 371475 h 393700"/>
              <a:gd name="connsiteX62" fmla="*/ 692150 w 882650"/>
              <a:gd name="connsiteY62" fmla="*/ 374650 h 393700"/>
              <a:gd name="connsiteX63" fmla="*/ 762000 w 882650"/>
              <a:gd name="connsiteY63" fmla="*/ 377825 h 393700"/>
              <a:gd name="connsiteX64" fmla="*/ 819150 w 882650"/>
              <a:gd name="connsiteY64" fmla="*/ 381000 h 393700"/>
              <a:gd name="connsiteX65" fmla="*/ 882650 w 882650"/>
              <a:gd name="connsiteY65" fmla="*/ 387350 h 393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882650" h="393700">
                <a:moveTo>
                  <a:pt x="0" y="393700"/>
                </a:moveTo>
                <a:cubicBezTo>
                  <a:pt x="4275" y="368048"/>
                  <a:pt x="1139" y="380757"/>
                  <a:pt x="9525" y="355600"/>
                </a:cubicBezTo>
                <a:cubicBezTo>
                  <a:pt x="10583" y="352425"/>
                  <a:pt x="10844" y="348860"/>
                  <a:pt x="12700" y="346075"/>
                </a:cubicBezTo>
                <a:cubicBezTo>
                  <a:pt x="16933" y="339725"/>
                  <a:pt x="22987" y="334265"/>
                  <a:pt x="25400" y="327025"/>
                </a:cubicBezTo>
                <a:lnTo>
                  <a:pt x="31750" y="307975"/>
                </a:lnTo>
                <a:cubicBezTo>
                  <a:pt x="32808" y="304800"/>
                  <a:pt x="32140" y="300306"/>
                  <a:pt x="34925" y="298450"/>
                </a:cubicBezTo>
                <a:lnTo>
                  <a:pt x="44450" y="292100"/>
                </a:lnTo>
                <a:cubicBezTo>
                  <a:pt x="37477" y="271182"/>
                  <a:pt x="40839" y="291851"/>
                  <a:pt x="50800" y="279400"/>
                </a:cubicBezTo>
                <a:cubicBezTo>
                  <a:pt x="53526" y="275993"/>
                  <a:pt x="52917" y="270933"/>
                  <a:pt x="53975" y="266700"/>
                </a:cubicBezTo>
                <a:cubicBezTo>
                  <a:pt x="52917" y="263525"/>
                  <a:pt x="50250" y="260476"/>
                  <a:pt x="50800" y="257175"/>
                </a:cubicBezTo>
                <a:cubicBezTo>
                  <a:pt x="51427" y="253411"/>
                  <a:pt x="55443" y="251063"/>
                  <a:pt x="57150" y="247650"/>
                </a:cubicBezTo>
                <a:cubicBezTo>
                  <a:pt x="64818" y="232314"/>
                  <a:pt x="53793" y="242479"/>
                  <a:pt x="69850" y="231775"/>
                </a:cubicBezTo>
                <a:cubicBezTo>
                  <a:pt x="88048" y="204478"/>
                  <a:pt x="66230" y="239015"/>
                  <a:pt x="79375" y="212725"/>
                </a:cubicBezTo>
                <a:cubicBezTo>
                  <a:pt x="95318" y="180839"/>
                  <a:pt x="75376" y="229464"/>
                  <a:pt x="92075" y="190500"/>
                </a:cubicBezTo>
                <a:cubicBezTo>
                  <a:pt x="93393" y="187424"/>
                  <a:pt x="93159" y="183588"/>
                  <a:pt x="95250" y="180975"/>
                </a:cubicBezTo>
                <a:cubicBezTo>
                  <a:pt x="97634" y="177995"/>
                  <a:pt x="101600" y="176742"/>
                  <a:pt x="104775" y="174625"/>
                </a:cubicBezTo>
                <a:cubicBezTo>
                  <a:pt x="106892" y="171450"/>
                  <a:pt x="109575" y="168587"/>
                  <a:pt x="111125" y="165100"/>
                </a:cubicBezTo>
                <a:cubicBezTo>
                  <a:pt x="113843" y="158983"/>
                  <a:pt x="115358" y="152400"/>
                  <a:pt x="117475" y="146050"/>
                </a:cubicBezTo>
                <a:lnTo>
                  <a:pt x="127000" y="117475"/>
                </a:lnTo>
                <a:cubicBezTo>
                  <a:pt x="128058" y="114300"/>
                  <a:pt x="129363" y="111197"/>
                  <a:pt x="130175" y="107950"/>
                </a:cubicBezTo>
                <a:cubicBezTo>
                  <a:pt x="131233" y="103717"/>
                  <a:pt x="130929" y="98881"/>
                  <a:pt x="133350" y="95250"/>
                </a:cubicBezTo>
                <a:cubicBezTo>
                  <a:pt x="135467" y="92075"/>
                  <a:pt x="139700" y="91017"/>
                  <a:pt x="142875" y="88900"/>
                </a:cubicBezTo>
                <a:cubicBezTo>
                  <a:pt x="144992" y="84667"/>
                  <a:pt x="145878" y="79547"/>
                  <a:pt x="149225" y="76200"/>
                </a:cubicBezTo>
                <a:cubicBezTo>
                  <a:pt x="151592" y="73833"/>
                  <a:pt x="156805" y="75748"/>
                  <a:pt x="158750" y="73025"/>
                </a:cubicBezTo>
                <a:cubicBezTo>
                  <a:pt x="170275" y="56889"/>
                  <a:pt x="158238" y="47966"/>
                  <a:pt x="177800" y="34925"/>
                </a:cubicBezTo>
                <a:cubicBezTo>
                  <a:pt x="184150" y="30692"/>
                  <a:pt x="189610" y="24638"/>
                  <a:pt x="196850" y="22225"/>
                </a:cubicBezTo>
                <a:lnTo>
                  <a:pt x="234950" y="9525"/>
                </a:lnTo>
                <a:lnTo>
                  <a:pt x="244475" y="6350"/>
                </a:lnTo>
                <a:cubicBezTo>
                  <a:pt x="247650" y="5292"/>
                  <a:pt x="250670" y="3508"/>
                  <a:pt x="254000" y="3175"/>
                </a:cubicBezTo>
                <a:lnTo>
                  <a:pt x="285750" y="0"/>
                </a:lnTo>
                <a:cubicBezTo>
                  <a:pt x="299508" y="1058"/>
                  <a:pt x="313638" y="-172"/>
                  <a:pt x="327025" y="3175"/>
                </a:cubicBezTo>
                <a:cubicBezTo>
                  <a:pt x="331381" y="4264"/>
                  <a:pt x="332896" y="10090"/>
                  <a:pt x="336550" y="12700"/>
                </a:cubicBezTo>
                <a:cubicBezTo>
                  <a:pt x="340401" y="15451"/>
                  <a:pt x="344856" y="17292"/>
                  <a:pt x="349250" y="19050"/>
                </a:cubicBezTo>
                <a:cubicBezTo>
                  <a:pt x="355465" y="21536"/>
                  <a:pt x="362731" y="21687"/>
                  <a:pt x="368300" y="25400"/>
                </a:cubicBezTo>
                <a:lnTo>
                  <a:pt x="387350" y="38100"/>
                </a:lnTo>
                <a:lnTo>
                  <a:pt x="406400" y="66675"/>
                </a:lnTo>
                <a:cubicBezTo>
                  <a:pt x="408517" y="69850"/>
                  <a:pt x="409575" y="74083"/>
                  <a:pt x="412750" y="76200"/>
                </a:cubicBezTo>
                <a:lnTo>
                  <a:pt x="422275" y="82550"/>
                </a:lnTo>
                <a:cubicBezTo>
                  <a:pt x="430255" y="106491"/>
                  <a:pt x="418562" y="77909"/>
                  <a:pt x="434975" y="98425"/>
                </a:cubicBezTo>
                <a:cubicBezTo>
                  <a:pt x="437066" y="101038"/>
                  <a:pt x="436525" y="105024"/>
                  <a:pt x="438150" y="107950"/>
                </a:cubicBezTo>
                <a:cubicBezTo>
                  <a:pt x="441856" y="114621"/>
                  <a:pt x="448437" y="119760"/>
                  <a:pt x="450850" y="127000"/>
                </a:cubicBezTo>
                <a:cubicBezTo>
                  <a:pt x="451908" y="130175"/>
                  <a:pt x="451934" y="133912"/>
                  <a:pt x="454025" y="136525"/>
                </a:cubicBezTo>
                <a:cubicBezTo>
                  <a:pt x="456409" y="139505"/>
                  <a:pt x="460375" y="140758"/>
                  <a:pt x="463550" y="142875"/>
                </a:cubicBezTo>
                <a:cubicBezTo>
                  <a:pt x="465667" y="147108"/>
                  <a:pt x="468238" y="151143"/>
                  <a:pt x="469900" y="155575"/>
                </a:cubicBezTo>
                <a:cubicBezTo>
                  <a:pt x="471432" y="159661"/>
                  <a:pt x="471821" y="164095"/>
                  <a:pt x="473075" y="168275"/>
                </a:cubicBezTo>
                <a:cubicBezTo>
                  <a:pt x="474998" y="174686"/>
                  <a:pt x="477308" y="180975"/>
                  <a:pt x="479425" y="187325"/>
                </a:cubicBezTo>
                <a:cubicBezTo>
                  <a:pt x="480483" y="190500"/>
                  <a:pt x="481103" y="193857"/>
                  <a:pt x="482600" y="196850"/>
                </a:cubicBezTo>
                <a:cubicBezTo>
                  <a:pt x="484717" y="201083"/>
                  <a:pt x="487086" y="205200"/>
                  <a:pt x="488950" y="209550"/>
                </a:cubicBezTo>
                <a:cubicBezTo>
                  <a:pt x="490268" y="212626"/>
                  <a:pt x="491206" y="215857"/>
                  <a:pt x="492125" y="219075"/>
                </a:cubicBezTo>
                <a:cubicBezTo>
                  <a:pt x="493324" y="223271"/>
                  <a:pt x="492879" y="228144"/>
                  <a:pt x="495300" y="231775"/>
                </a:cubicBezTo>
                <a:cubicBezTo>
                  <a:pt x="497417" y="234950"/>
                  <a:pt x="501650" y="236008"/>
                  <a:pt x="504825" y="238125"/>
                </a:cubicBezTo>
                <a:cubicBezTo>
                  <a:pt x="498961" y="255716"/>
                  <a:pt x="500555" y="240725"/>
                  <a:pt x="511175" y="254000"/>
                </a:cubicBezTo>
                <a:cubicBezTo>
                  <a:pt x="528702" y="275908"/>
                  <a:pt x="496578" y="251677"/>
                  <a:pt x="523875" y="269875"/>
                </a:cubicBezTo>
                <a:cubicBezTo>
                  <a:pt x="531855" y="293816"/>
                  <a:pt x="521090" y="264306"/>
                  <a:pt x="533400" y="288925"/>
                </a:cubicBezTo>
                <a:cubicBezTo>
                  <a:pt x="534897" y="291918"/>
                  <a:pt x="534208" y="296083"/>
                  <a:pt x="536575" y="298450"/>
                </a:cubicBezTo>
                <a:cubicBezTo>
                  <a:pt x="539922" y="301797"/>
                  <a:pt x="545042" y="302683"/>
                  <a:pt x="549275" y="304800"/>
                </a:cubicBezTo>
                <a:cubicBezTo>
                  <a:pt x="552364" y="309434"/>
                  <a:pt x="561928" y="324161"/>
                  <a:pt x="565150" y="327025"/>
                </a:cubicBezTo>
                <a:cubicBezTo>
                  <a:pt x="570854" y="332095"/>
                  <a:pt x="584200" y="339725"/>
                  <a:pt x="584200" y="339725"/>
                </a:cubicBezTo>
                <a:cubicBezTo>
                  <a:pt x="589492" y="355600"/>
                  <a:pt x="584200" y="348192"/>
                  <a:pt x="606425" y="355600"/>
                </a:cubicBezTo>
                <a:lnTo>
                  <a:pt x="625475" y="361950"/>
                </a:lnTo>
                <a:cubicBezTo>
                  <a:pt x="628650" y="363008"/>
                  <a:pt x="631718" y="364469"/>
                  <a:pt x="635000" y="365125"/>
                </a:cubicBezTo>
                <a:cubicBezTo>
                  <a:pt x="662946" y="370714"/>
                  <a:pt x="638969" y="366224"/>
                  <a:pt x="673100" y="371475"/>
                </a:cubicBezTo>
                <a:cubicBezTo>
                  <a:pt x="679463" y="372454"/>
                  <a:pt x="685729" y="374191"/>
                  <a:pt x="692150" y="374650"/>
                </a:cubicBezTo>
                <a:cubicBezTo>
                  <a:pt x="715398" y="376311"/>
                  <a:pt x="738722" y="376661"/>
                  <a:pt x="762000" y="377825"/>
                </a:cubicBezTo>
                <a:cubicBezTo>
                  <a:pt x="781056" y="378778"/>
                  <a:pt x="800137" y="379416"/>
                  <a:pt x="819150" y="381000"/>
                </a:cubicBezTo>
                <a:cubicBezTo>
                  <a:pt x="898155" y="387584"/>
                  <a:pt x="854952" y="387350"/>
                  <a:pt x="882650" y="387350"/>
                </a:cubicBezTo>
              </a:path>
            </a:pathLst>
          </a:cu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5" name="Straight Connector 214"/>
          <p:cNvCxnSpPr/>
          <p:nvPr/>
        </p:nvCxnSpPr>
        <p:spPr>
          <a:xfrm>
            <a:off x="2439094" y="4025900"/>
            <a:ext cx="0" cy="539746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2" name="Freeform 221"/>
          <p:cNvSpPr/>
          <p:nvPr/>
        </p:nvSpPr>
        <p:spPr>
          <a:xfrm>
            <a:off x="2456143" y="4057650"/>
            <a:ext cx="775925" cy="507996"/>
          </a:xfrm>
          <a:custGeom>
            <a:avLst/>
            <a:gdLst>
              <a:gd name="connsiteX0" fmla="*/ 0 w 882650"/>
              <a:gd name="connsiteY0" fmla="*/ 393700 h 393700"/>
              <a:gd name="connsiteX1" fmla="*/ 9525 w 882650"/>
              <a:gd name="connsiteY1" fmla="*/ 355600 h 393700"/>
              <a:gd name="connsiteX2" fmla="*/ 12700 w 882650"/>
              <a:gd name="connsiteY2" fmla="*/ 346075 h 393700"/>
              <a:gd name="connsiteX3" fmla="*/ 25400 w 882650"/>
              <a:gd name="connsiteY3" fmla="*/ 327025 h 393700"/>
              <a:gd name="connsiteX4" fmla="*/ 31750 w 882650"/>
              <a:gd name="connsiteY4" fmla="*/ 307975 h 393700"/>
              <a:gd name="connsiteX5" fmla="*/ 34925 w 882650"/>
              <a:gd name="connsiteY5" fmla="*/ 298450 h 393700"/>
              <a:gd name="connsiteX6" fmla="*/ 44450 w 882650"/>
              <a:gd name="connsiteY6" fmla="*/ 292100 h 393700"/>
              <a:gd name="connsiteX7" fmla="*/ 50800 w 882650"/>
              <a:gd name="connsiteY7" fmla="*/ 279400 h 393700"/>
              <a:gd name="connsiteX8" fmla="*/ 53975 w 882650"/>
              <a:gd name="connsiteY8" fmla="*/ 266700 h 393700"/>
              <a:gd name="connsiteX9" fmla="*/ 50800 w 882650"/>
              <a:gd name="connsiteY9" fmla="*/ 257175 h 393700"/>
              <a:gd name="connsiteX10" fmla="*/ 57150 w 882650"/>
              <a:gd name="connsiteY10" fmla="*/ 247650 h 393700"/>
              <a:gd name="connsiteX11" fmla="*/ 69850 w 882650"/>
              <a:gd name="connsiteY11" fmla="*/ 231775 h 393700"/>
              <a:gd name="connsiteX12" fmla="*/ 79375 w 882650"/>
              <a:gd name="connsiteY12" fmla="*/ 212725 h 393700"/>
              <a:gd name="connsiteX13" fmla="*/ 92075 w 882650"/>
              <a:gd name="connsiteY13" fmla="*/ 190500 h 393700"/>
              <a:gd name="connsiteX14" fmla="*/ 95250 w 882650"/>
              <a:gd name="connsiteY14" fmla="*/ 180975 h 393700"/>
              <a:gd name="connsiteX15" fmla="*/ 104775 w 882650"/>
              <a:gd name="connsiteY15" fmla="*/ 174625 h 393700"/>
              <a:gd name="connsiteX16" fmla="*/ 111125 w 882650"/>
              <a:gd name="connsiteY16" fmla="*/ 165100 h 393700"/>
              <a:gd name="connsiteX17" fmla="*/ 117475 w 882650"/>
              <a:gd name="connsiteY17" fmla="*/ 146050 h 393700"/>
              <a:gd name="connsiteX18" fmla="*/ 127000 w 882650"/>
              <a:gd name="connsiteY18" fmla="*/ 117475 h 393700"/>
              <a:gd name="connsiteX19" fmla="*/ 130175 w 882650"/>
              <a:gd name="connsiteY19" fmla="*/ 107950 h 393700"/>
              <a:gd name="connsiteX20" fmla="*/ 133350 w 882650"/>
              <a:gd name="connsiteY20" fmla="*/ 95250 h 393700"/>
              <a:gd name="connsiteX21" fmla="*/ 142875 w 882650"/>
              <a:gd name="connsiteY21" fmla="*/ 88900 h 393700"/>
              <a:gd name="connsiteX22" fmla="*/ 149225 w 882650"/>
              <a:gd name="connsiteY22" fmla="*/ 76200 h 393700"/>
              <a:gd name="connsiteX23" fmla="*/ 158750 w 882650"/>
              <a:gd name="connsiteY23" fmla="*/ 73025 h 393700"/>
              <a:gd name="connsiteX24" fmla="*/ 177800 w 882650"/>
              <a:gd name="connsiteY24" fmla="*/ 34925 h 393700"/>
              <a:gd name="connsiteX25" fmla="*/ 196850 w 882650"/>
              <a:gd name="connsiteY25" fmla="*/ 22225 h 393700"/>
              <a:gd name="connsiteX26" fmla="*/ 234950 w 882650"/>
              <a:gd name="connsiteY26" fmla="*/ 9525 h 393700"/>
              <a:gd name="connsiteX27" fmla="*/ 244475 w 882650"/>
              <a:gd name="connsiteY27" fmla="*/ 6350 h 393700"/>
              <a:gd name="connsiteX28" fmla="*/ 254000 w 882650"/>
              <a:gd name="connsiteY28" fmla="*/ 3175 h 393700"/>
              <a:gd name="connsiteX29" fmla="*/ 285750 w 882650"/>
              <a:gd name="connsiteY29" fmla="*/ 0 h 393700"/>
              <a:gd name="connsiteX30" fmla="*/ 327025 w 882650"/>
              <a:gd name="connsiteY30" fmla="*/ 3175 h 393700"/>
              <a:gd name="connsiteX31" fmla="*/ 336550 w 882650"/>
              <a:gd name="connsiteY31" fmla="*/ 12700 h 393700"/>
              <a:gd name="connsiteX32" fmla="*/ 349250 w 882650"/>
              <a:gd name="connsiteY32" fmla="*/ 19050 h 393700"/>
              <a:gd name="connsiteX33" fmla="*/ 368300 w 882650"/>
              <a:gd name="connsiteY33" fmla="*/ 25400 h 393700"/>
              <a:gd name="connsiteX34" fmla="*/ 387350 w 882650"/>
              <a:gd name="connsiteY34" fmla="*/ 38100 h 393700"/>
              <a:gd name="connsiteX35" fmla="*/ 406400 w 882650"/>
              <a:gd name="connsiteY35" fmla="*/ 66675 h 393700"/>
              <a:gd name="connsiteX36" fmla="*/ 412750 w 882650"/>
              <a:gd name="connsiteY36" fmla="*/ 76200 h 393700"/>
              <a:gd name="connsiteX37" fmla="*/ 422275 w 882650"/>
              <a:gd name="connsiteY37" fmla="*/ 82550 h 393700"/>
              <a:gd name="connsiteX38" fmla="*/ 434975 w 882650"/>
              <a:gd name="connsiteY38" fmla="*/ 98425 h 393700"/>
              <a:gd name="connsiteX39" fmla="*/ 438150 w 882650"/>
              <a:gd name="connsiteY39" fmla="*/ 107950 h 393700"/>
              <a:gd name="connsiteX40" fmla="*/ 450850 w 882650"/>
              <a:gd name="connsiteY40" fmla="*/ 127000 h 393700"/>
              <a:gd name="connsiteX41" fmla="*/ 454025 w 882650"/>
              <a:gd name="connsiteY41" fmla="*/ 136525 h 393700"/>
              <a:gd name="connsiteX42" fmla="*/ 463550 w 882650"/>
              <a:gd name="connsiteY42" fmla="*/ 142875 h 393700"/>
              <a:gd name="connsiteX43" fmla="*/ 469900 w 882650"/>
              <a:gd name="connsiteY43" fmla="*/ 155575 h 393700"/>
              <a:gd name="connsiteX44" fmla="*/ 473075 w 882650"/>
              <a:gd name="connsiteY44" fmla="*/ 168275 h 393700"/>
              <a:gd name="connsiteX45" fmla="*/ 479425 w 882650"/>
              <a:gd name="connsiteY45" fmla="*/ 187325 h 393700"/>
              <a:gd name="connsiteX46" fmla="*/ 482600 w 882650"/>
              <a:gd name="connsiteY46" fmla="*/ 196850 h 393700"/>
              <a:gd name="connsiteX47" fmla="*/ 488950 w 882650"/>
              <a:gd name="connsiteY47" fmla="*/ 209550 h 393700"/>
              <a:gd name="connsiteX48" fmla="*/ 492125 w 882650"/>
              <a:gd name="connsiteY48" fmla="*/ 219075 h 393700"/>
              <a:gd name="connsiteX49" fmla="*/ 495300 w 882650"/>
              <a:gd name="connsiteY49" fmla="*/ 231775 h 393700"/>
              <a:gd name="connsiteX50" fmla="*/ 504825 w 882650"/>
              <a:gd name="connsiteY50" fmla="*/ 238125 h 393700"/>
              <a:gd name="connsiteX51" fmla="*/ 511175 w 882650"/>
              <a:gd name="connsiteY51" fmla="*/ 254000 h 393700"/>
              <a:gd name="connsiteX52" fmla="*/ 523875 w 882650"/>
              <a:gd name="connsiteY52" fmla="*/ 269875 h 393700"/>
              <a:gd name="connsiteX53" fmla="*/ 533400 w 882650"/>
              <a:gd name="connsiteY53" fmla="*/ 288925 h 393700"/>
              <a:gd name="connsiteX54" fmla="*/ 536575 w 882650"/>
              <a:gd name="connsiteY54" fmla="*/ 298450 h 393700"/>
              <a:gd name="connsiteX55" fmla="*/ 549275 w 882650"/>
              <a:gd name="connsiteY55" fmla="*/ 304800 h 393700"/>
              <a:gd name="connsiteX56" fmla="*/ 565150 w 882650"/>
              <a:gd name="connsiteY56" fmla="*/ 327025 h 393700"/>
              <a:gd name="connsiteX57" fmla="*/ 584200 w 882650"/>
              <a:gd name="connsiteY57" fmla="*/ 339725 h 393700"/>
              <a:gd name="connsiteX58" fmla="*/ 606425 w 882650"/>
              <a:gd name="connsiteY58" fmla="*/ 355600 h 393700"/>
              <a:gd name="connsiteX59" fmla="*/ 625475 w 882650"/>
              <a:gd name="connsiteY59" fmla="*/ 361950 h 393700"/>
              <a:gd name="connsiteX60" fmla="*/ 635000 w 882650"/>
              <a:gd name="connsiteY60" fmla="*/ 365125 h 393700"/>
              <a:gd name="connsiteX61" fmla="*/ 673100 w 882650"/>
              <a:gd name="connsiteY61" fmla="*/ 371475 h 393700"/>
              <a:gd name="connsiteX62" fmla="*/ 692150 w 882650"/>
              <a:gd name="connsiteY62" fmla="*/ 374650 h 393700"/>
              <a:gd name="connsiteX63" fmla="*/ 762000 w 882650"/>
              <a:gd name="connsiteY63" fmla="*/ 377825 h 393700"/>
              <a:gd name="connsiteX64" fmla="*/ 819150 w 882650"/>
              <a:gd name="connsiteY64" fmla="*/ 381000 h 393700"/>
              <a:gd name="connsiteX65" fmla="*/ 882650 w 882650"/>
              <a:gd name="connsiteY65" fmla="*/ 387350 h 393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882650" h="393700">
                <a:moveTo>
                  <a:pt x="0" y="393700"/>
                </a:moveTo>
                <a:cubicBezTo>
                  <a:pt x="4275" y="368048"/>
                  <a:pt x="1139" y="380757"/>
                  <a:pt x="9525" y="355600"/>
                </a:cubicBezTo>
                <a:cubicBezTo>
                  <a:pt x="10583" y="352425"/>
                  <a:pt x="10844" y="348860"/>
                  <a:pt x="12700" y="346075"/>
                </a:cubicBezTo>
                <a:cubicBezTo>
                  <a:pt x="16933" y="339725"/>
                  <a:pt x="22987" y="334265"/>
                  <a:pt x="25400" y="327025"/>
                </a:cubicBezTo>
                <a:lnTo>
                  <a:pt x="31750" y="307975"/>
                </a:lnTo>
                <a:cubicBezTo>
                  <a:pt x="32808" y="304800"/>
                  <a:pt x="32140" y="300306"/>
                  <a:pt x="34925" y="298450"/>
                </a:cubicBezTo>
                <a:lnTo>
                  <a:pt x="44450" y="292100"/>
                </a:lnTo>
                <a:cubicBezTo>
                  <a:pt x="37477" y="271182"/>
                  <a:pt x="40839" y="291851"/>
                  <a:pt x="50800" y="279400"/>
                </a:cubicBezTo>
                <a:cubicBezTo>
                  <a:pt x="53526" y="275993"/>
                  <a:pt x="52917" y="270933"/>
                  <a:pt x="53975" y="266700"/>
                </a:cubicBezTo>
                <a:cubicBezTo>
                  <a:pt x="52917" y="263525"/>
                  <a:pt x="50250" y="260476"/>
                  <a:pt x="50800" y="257175"/>
                </a:cubicBezTo>
                <a:cubicBezTo>
                  <a:pt x="51427" y="253411"/>
                  <a:pt x="55443" y="251063"/>
                  <a:pt x="57150" y="247650"/>
                </a:cubicBezTo>
                <a:cubicBezTo>
                  <a:pt x="64818" y="232314"/>
                  <a:pt x="53793" y="242479"/>
                  <a:pt x="69850" y="231775"/>
                </a:cubicBezTo>
                <a:cubicBezTo>
                  <a:pt x="88048" y="204478"/>
                  <a:pt x="66230" y="239015"/>
                  <a:pt x="79375" y="212725"/>
                </a:cubicBezTo>
                <a:cubicBezTo>
                  <a:pt x="95318" y="180839"/>
                  <a:pt x="75376" y="229464"/>
                  <a:pt x="92075" y="190500"/>
                </a:cubicBezTo>
                <a:cubicBezTo>
                  <a:pt x="93393" y="187424"/>
                  <a:pt x="93159" y="183588"/>
                  <a:pt x="95250" y="180975"/>
                </a:cubicBezTo>
                <a:cubicBezTo>
                  <a:pt x="97634" y="177995"/>
                  <a:pt x="101600" y="176742"/>
                  <a:pt x="104775" y="174625"/>
                </a:cubicBezTo>
                <a:cubicBezTo>
                  <a:pt x="106892" y="171450"/>
                  <a:pt x="109575" y="168587"/>
                  <a:pt x="111125" y="165100"/>
                </a:cubicBezTo>
                <a:cubicBezTo>
                  <a:pt x="113843" y="158983"/>
                  <a:pt x="115358" y="152400"/>
                  <a:pt x="117475" y="146050"/>
                </a:cubicBezTo>
                <a:lnTo>
                  <a:pt x="127000" y="117475"/>
                </a:lnTo>
                <a:cubicBezTo>
                  <a:pt x="128058" y="114300"/>
                  <a:pt x="129363" y="111197"/>
                  <a:pt x="130175" y="107950"/>
                </a:cubicBezTo>
                <a:cubicBezTo>
                  <a:pt x="131233" y="103717"/>
                  <a:pt x="130929" y="98881"/>
                  <a:pt x="133350" y="95250"/>
                </a:cubicBezTo>
                <a:cubicBezTo>
                  <a:pt x="135467" y="92075"/>
                  <a:pt x="139700" y="91017"/>
                  <a:pt x="142875" y="88900"/>
                </a:cubicBezTo>
                <a:cubicBezTo>
                  <a:pt x="144992" y="84667"/>
                  <a:pt x="145878" y="79547"/>
                  <a:pt x="149225" y="76200"/>
                </a:cubicBezTo>
                <a:cubicBezTo>
                  <a:pt x="151592" y="73833"/>
                  <a:pt x="156805" y="75748"/>
                  <a:pt x="158750" y="73025"/>
                </a:cubicBezTo>
                <a:cubicBezTo>
                  <a:pt x="170275" y="56889"/>
                  <a:pt x="158238" y="47966"/>
                  <a:pt x="177800" y="34925"/>
                </a:cubicBezTo>
                <a:cubicBezTo>
                  <a:pt x="184150" y="30692"/>
                  <a:pt x="189610" y="24638"/>
                  <a:pt x="196850" y="22225"/>
                </a:cubicBezTo>
                <a:lnTo>
                  <a:pt x="234950" y="9525"/>
                </a:lnTo>
                <a:lnTo>
                  <a:pt x="244475" y="6350"/>
                </a:lnTo>
                <a:cubicBezTo>
                  <a:pt x="247650" y="5292"/>
                  <a:pt x="250670" y="3508"/>
                  <a:pt x="254000" y="3175"/>
                </a:cubicBezTo>
                <a:lnTo>
                  <a:pt x="285750" y="0"/>
                </a:lnTo>
                <a:cubicBezTo>
                  <a:pt x="299508" y="1058"/>
                  <a:pt x="313638" y="-172"/>
                  <a:pt x="327025" y="3175"/>
                </a:cubicBezTo>
                <a:cubicBezTo>
                  <a:pt x="331381" y="4264"/>
                  <a:pt x="332896" y="10090"/>
                  <a:pt x="336550" y="12700"/>
                </a:cubicBezTo>
                <a:cubicBezTo>
                  <a:pt x="340401" y="15451"/>
                  <a:pt x="344856" y="17292"/>
                  <a:pt x="349250" y="19050"/>
                </a:cubicBezTo>
                <a:cubicBezTo>
                  <a:pt x="355465" y="21536"/>
                  <a:pt x="362731" y="21687"/>
                  <a:pt x="368300" y="25400"/>
                </a:cubicBezTo>
                <a:lnTo>
                  <a:pt x="387350" y="38100"/>
                </a:lnTo>
                <a:lnTo>
                  <a:pt x="406400" y="66675"/>
                </a:lnTo>
                <a:cubicBezTo>
                  <a:pt x="408517" y="69850"/>
                  <a:pt x="409575" y="74083"/>
                  <a:pt x="412750" y="76200"/>
                </a:cubicBezTo>
                <a:lnTo>
                  <a:pt x="422275" y="82550"/>
                </a:lnTo>
                <a:cubicBezTo>
                  <a:pt x="430255" y="106491"/>
                  <a:pt x="418562" y="77909"/>
                  <a:pt x="434975" y="98425"/>
                </a:cubicBezTo>
                <a:cubicBezTo>
                  <a:pt x="437066" y="101038"/>
                  <a:pt x="436525" y="105024"/>
                  <a:pt x="438150" y="107950"/>
                </a:cubicBezTo>
                <a:cubicBezTo>
                  <a:pt x="441856" y="114621"/>
                  <a:pt x="448437" y="119760"/>
                  <a:pt x="450850" y="127000"/>
                </a:cubicBezTo>
                <a:cubicBezTo>
                  <a:pt x="451908" y="130175"/>
                  <a:pt x="451934" y="133912"/>
                  <a:pt x="454025" y="136525"/>
                </a:cubicBezTo>
                <a:cubicBezTo>
                  <a:pt x="456409" y="139505"/>
                  <a:pt x="460375" y="140758"/>
                  <a:pt x="463550" y="142875"/>
                </a:cubicBezTo>
                <a:cubicBezTo>
                  <a:pt x="465667" y="147108"/>
                  <a:pt x="468238" y="151143"/>
                  <a:pt x="469900" y="155575"/>
                </a:cubicBezTo>
                <a:cubicBezTo>
                  <a:pt x="471432" y="159661"/>
                  <a:pt x="471821" y="164095"/>
                  <a:pt x="473075" y="168275"/>
                </a:cubicBezTo>
                <a:cubicBezTo>
                  <a:pt x="474998" y="174686"/>
                  <a:pt x="477308" y="180975"/>
                  <a:pt x="479425" y="187325"/>
                </a:cubicBezTo>
                <a:cubicBezTo>
                  <a:pt x="480483" y="190500"/>
                  <a:pt x="481103" y="193857"/>
                  <a:pt x="482600" y="196850"/>
                </a:cubicBezTo>
                <a:cubicBezTo>
                  <a:pt x="484717" y="201083"/>
                  <a:pt x="487086" y="205200"/>
                  <a:pt x="488950" y="209550"/>
                </a:cubicBezTo>
                <a:cubicBezTo>
                  <a:pt x="490268" y="212626"/>
                  <a:pt x="491206" y="215857"/>
                  <a:pt x="492125" y="219075"/>
                </a:cubicBezTo>
                <a:cubicBezTo>
                  <a:pt x="493324" y="223271"/>
                  <a:pt x="492879" y="228144"/>
                  <a:pt x="495300" y="231775"/>
                </a:cubicBezTo>
                <a:cubicBezTo>
                  <a:pt x="497417" y="234950"/>
                  <a:pt x="501650" y="236008"/>
                  <a:pt x="504825" y="238125"/>
                </a:cubicBezTo>
                <a:cubicBezTo>
                  <a:pt x="498961" y="255716"/>
                  <a:pt x="500555" y="240725"/>
                  <a:pt x="511175" y="254000"/>
                </a:cubicBezTo>
                <a:cubicBezTo>
                  <a:pt x="528702" y="275908"/>
                  <a:pt x="496578" y="251677"/>
                  <a:pt x="523875" y="269875"/>
                </a:cubicBezTo>
                <a:cubicBezTo>
                  <a:pt x="531855" y="293816"/>
                  <a:pt x="521090" y="264306"/>
                  <a:pt x="533400" y="288925"/>
                </a:cubicBezTo>
                <a:cubicBezTo>
                  <a:pt x="534897" y="291918"/>
                  <a:pt x="534208" y="296083"/>
                  <a:pt x="536575" y="298450"/>
                </a:cubicBezTo>
                <a:cubicBezTo>
                  <a:pt x="539922" y="301797"/>
                  <a:pt x="545042" y="302683"/>
                  <a:pt x="549275" y="304800"/>
                </a:cubicBezTo>
                <a:cubicBezTo>
                  <a:pt x="552364" y="309434"/>
                  <a:pt x="561928" y="324161"/>
                  <a:pt x="565150" y="327025"/>
                </a:cubicBezTo>
                <a:cubicBezTo>
                  <a:pt x="570854" y="332095"/>
                  <a:pt x="584200" y="339725"/>
                  <a:pt x="584200" y="339725"/>
                </a:cubicBezTo>
                <a:cubicBezTo>
                  <a:pt x="589492" y="355600"/>
                  <a:pt x="584200" y="348192"/>
                  <a:pt x="606425" y="355600"/>
                </a:cubicBezTo>
                <a:lnTo>
                  <a:pt x="625475" y="361950"/>
                </a:lnTo>
                <a:cubicBezTo>
                  <a:pt x="628650" y="363008"/>
                  <a:pt x="631718" y="364469"/>
                  <a:pt x="635000" y="365125"/>
                </a:cubicBezTo>
                <a:cubicBezTo>
                  <a:pt x="662946" y="370714"/>
                  <a:pt x="638969" y="366224"/>
                  <a:pt x="673100" y="371475"/>
                </a:cubicBezTo>
                <a:cubicBezTo>
                  <a:pt x="679463" y="372454"/>
                  <a:pt x="685729" y="374191"/>
                  <a:pt x="692150" y="374650"/>
                </a:cubicBezTo>
                <a:cubicBezTo>
                  <a:pt x="715398" y="376311"/>
                  <a:pt x="738722" y="376661"/>
                  <a:pt x="762000" y="377825"/>
                </a:cubicBezTo>
                <a:cubicBezTo>
                  <a:pt x="781056" y="378778"/>
                  <a:pt x="800137" y="379416"/>
                  <a:pt x="819150" y="381000"/>
                </a:cubicBezTo>
                <a:cubicBezTo>
                  <a:pt x="898155" y="387584"/>
                  <a:pt x="854952" y="387350"/>
                  <a:pt x="882650" y="387350"/>
                </a:cubicBezTo>
              </a:path>
            </a:pathLst>
          </a:cu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3" name="Straight Connector 222"/>
          <p:cNvCxnSpPr/>
          <p:nvPr/>
        </p:nvCxnSpPr>
        <p:spPr>
          <a:xfrm>
            <a:off x="5540951" y="4025900"/>
            <a:ext cx="0" cy="540132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0" name="TextBox 229"/>
          <p:cNvSpPr txBox="1"/>
          <p:nvPr/>
        </p:nvSpPr>
        <p:spPr>
          <a:xfrm>
            <a:off x="1063095" y="1363077"/>
            <a:ext cx="8417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/>
              <a:t>T2K beam</a:t>
            </a:r>
          </a:p>
        </p:txBody>
      </p:sp>
      <p:sp>
        <p:nvSpPr>
          <p:cNvPr id="231" name="TextBox 230"/>
          <p:cNvSpPr txBox="1"/>
          <p:nvPr/>
        </p:nvSpPr>
        <p:spPr>
          <a:xfrm>
            <a:off x="296806" y="2562820"/>
            <a:ext cx="15784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/>
              <a:t>Proton beam bunches</a:t>
            </a:r>
          </a:p>
        </p:txBody>
      </p:sp>
      <p:sp>
        <p:nvSpPr>
          <p:cNvPr id="155" name="TextBox 154"/>
          <p:cNvSpPr txBox="1"/>
          <p:nvPr/>
        </p:nvSpPr>
        <p:spPr>
          <a:xfrm>
            <a:off x="5043141" y="5426401"/>
            <a:ext cx="14714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>
                <a:solidFill>
                  <a:srgbClr val="FF0000"/>
                </a:solidFill>
              </a:rPr>
              <a:t>No readout possible</a:t>
            </a:r>
          </a:p>
        </p:txBody>
      </p:sp>
      <p:cxnSp>
        <p:nvCxnSpPr>
          <p:cNvPr id="159" name="Straight Arrow Connector 158"/>
          <p:cNvCxnSpPr/>
          <p:nvPr/>
        </p:nvCxnSpPr>
        <p:spPr>
          <a:xfrm flipH="1" flipV="1">
            <a:off x="2997403" y="5913705"/>
            <a:ext cx="45063" cy="162416"/>
          </a:xfrm>
          <a:prstGeom prst="straightConnector1">
            <a:avLst/>
          </a:prstGeom>
          <a:ln>
            <a:solidFill>
              <a:srgbClr val="000000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Arrow Connector 161"/>
          <p:cNvCxnSpPr/>
          <p:nvPr/>
        </p:nvCxnSpPr>
        <p:spPr>
          <a:xfrm flipH="1" flipV="1">
            <a:off x="6147003" y="5888305"/>
            <a:ext cx="45063" cy="162416"/>
          </a:xfrm>
          <a:prstGeom prst="straightConnector1">
            <a:avLst/>
          </a:prstGeom>
          <a:ln>
            <a:solidFill>
              <a:srgbClr val="000000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4" name="Freeform 153"/>
          <p:cNvSpPr/>
          <p:nvPr/>
        </p:nvSpPr>
        <p:spPr>
          <a:xfrm>
            <a:off x="5571653" y="5096142"/>
            <a:ext cx="562531" cy="239768"/>
          </a:xfrm>
          <a:custGeom>
            <a:avLst/>
            <a:gdLst>
              <a:gd name="connsiteX0" fmla="*/ 0 w 882650"/>
              <a:gd name="connsiteY0" fmla="*/ 393700 h 393700"/>
              <a:gd name="connsiteX1" fmla="*/ 9525 w 882650"/>
              <a:gd name="connsiteY1" fmla="*/ 355600 h 393700"/>
              <a:gd name="connsiteX2" fmla="*/ 12700 w 882650"/>
              <a:gd name="connsiteY2" fmla="*/ 346075 h 393700"/>
              <a:gd name="connsiteX3" fmla="*/ 25400 w 882650"/>
              <a:gd name="connsiteY3" fmla="*/ 327025 h 393700"/>
              <a:gd name="connsiteX4" fmla="*/ 31750 w 882650"/>
              <a:gd name="connsiteY4" fmla="*/ 307975 h 393700"/>
              <a:gd name="connsiteX5" fmla="*/ 34925 w 882650"/>
              <a:gd name="connsiteY5" fmla="*/ 298450 h 393700"/>
              <a:gd name="connsiteX6" fmla="*/ 44450 w 882650"/>
              <a:gd name="connsiteY6" fmla="*/ 292100 h 393700"/>
              <a:gd name="connsiteX7" fmla="*/ 50800 w 882650"/>
              <a:gd name="connsiteY7" fmla="*/ 279400 h 393700"/>
              <a:gd name="connsiteX8" fmla="*/ 53975 w 882650"/>
              <a:gd name="connsiteY8" fmla="*/ 266700 h 393700"/>
              <a:gd name="connsiteX9" fmla="*/ 50800 w 882650"/>
              <a:gd name="connsiteY9" fmla="*/ 257175 h 393700"/>
              <a:gd name="connsiteX10" fmla="*/ 57150 w 882650"/>
              <a:gd name="connsiteY10" fmla="*/ 247650 h 393700"/>
              <a:gd name="connsiteX11" fmla="*/ 69850 w 882650"/>
              <a:gd name="connsiteY11" fmla="*/ 231775 h 393700"/>
              <a:gd name="connsiteX12" fmla="*/ 79375 w 882650"/>
              <a:gd name="connsiteY12" fmla="*/ 212725 h 393700"/>
              <a:gd name="connsiteX13" fmla="*/ 92075 w 882650"/>
              <a:gd name="connsiteY13" fmla="*/ 190500 h 393700"/>
              <a:gd name="connsiteX14" fmla="*/ 95250 w 882650"/>
              <a:gd name="connsiteY14" fmla="*/ 180975 h 393700"/>
              <a:gd name="connsiteX15" fmla="*/ 104775 w 882650"/>
              <a:gd name="connsiteY15" fmla="*/ 174625 h 393700"/>
              <a:gd name="connsiteX16" fmla="*/ 111125 w 882650"/>
              <a:gd name="connsiteY16" fmla="*/ 165100 h 393700"/>
              <a:gd name="connsiteX17" fmla="*/ 117475 w 882650"/>
              <a:gd name="connsiteY17" fmla="*/ 146050 h 393700"/>
              <a:gd name="connsiteX18" fmla="*/ 127000 w 882650"/>
              <a:gd name="connsiteY18" fmla="*/ 117475 h 393700"/>
              <a:gd name="connsiteX19" fmla="*/ 130175 w 882650"/>
              <a:gd name="connsiteY19" fmla="*/ 107950 h 393700"/>
              <a:gd name="connsiteX20" fmla="*/ 133350 w 882650"/>
              <a:gd name="connsiteY20" fmla="*/ 95250 h 393700"/>
              <a:gd name="connsiteX21" fmla="*/ 142875 w 882650"/>
              <a:gd name="connsiteY21" fmla="*/ 88900 h 393700"/>
              <a:gd name="connsiteX22" fmla="*/ 149225 w 882650"/>
              <a:gd name="connsiteY22" fmla="*/ 76200 h 393700"/>
              <a:gd name="connsiteX23" fmla="*/ 158750 w 882650"/>
              <a:gd name="connsiteY23" fmla="*/ 73025 h 393700"/>
              <a:gd name="connsiteX24" fmla="*/ 177800 w 882650"/>
              <a:gd name="connsiteY24" fmla="*/ 34925 h 393700"/>
              <a:gd name="connsiteX25" fmla="*/ 196850 w 882650"/>
              <a:gd name="connsiteY25" fmla="*/ 22225 h 393700"/>
              <a:gd name="connsiteX26" fmla="*/ 234950 w 882650"/>
              <a:gd name="connsiteY26" fmla="*/ 9525 h 393700"/>
              <a:gd name="connsiteX27" fmla="*/ 244475 w 882650"/>
              <a:gd name="connsiteY27" fmla="*/ 6350 h 393700"/>
              <a:gd name="connsiteX28" fmla="*/ 254000 w 882650"/>
              <a:gd name="connsiteY28" fmla="*/ 3175 h 393700"/>
              <a:gd name="connsiteX29" fmla="*/ 285750 w 882650"/>
              <a:gd name="connsiteY29" fmla="*/ 0 h 393700"/>
              <a:gd name="connsiteX30" fmla="*/ 327025 w 882650"/>
              <a:gd name="connsiteY30" fmla="*/ 3175 h 393700"/>
              <a:gd name="connsiteX31" fmla="*/ 336550 w 882650"/>
              <a:gd name="connsiteY31" fmla="*/ 12700 h 393700"/>
              <a:gd name="connsiteX32" fmla="*/ 349250 w 882650"/>
              <a:gd name="connsiteY32" fmla="*/ 19050 h 393700"/>
              <a:gd name="connsiteX33" fmla="*/ 368300 w 882650"/>
              <a:gd name="connsiteY33" fmla="*/ 25400 h 393700"/>
              <a:gd name="connsiteX34" fmla="*/ 387350 w 882650"/>
              <a:gd name="connsiteY34" fmla="*/ 38100 h 393700"/>
              <a:gd name="connsiteX35" fmla="*/ 406400 w 882650"/>
              <a:gd name="connsiteY35" fmla="*/ 66675 h 393700"/>
              <a:gd name="connsiteX36" fmla="*/ 412750 w 882650"/>
              <a:gd name="connsiteY36" fmla="*/ 76200 h 393700"/>
              <a:gd name="connsiteX37" fmla="*/ 422275 w 882650"/>
              <a:gd name="connsiteY37" fmla="*/ 82550 h 393700"/>
              <a:gd name="connsiteX38" fmla="*/ 434975 w 882650"/>
              <a:gd name="connsiteY38" fmla="*/ 98425 h 393700"/>
              <a:gd name="connsiteX39" fmla="*/ 438150 w 882650"/>
              <a:gd name="connsiteY39" fmla="*/ 107950 h 393700"/>
              <a:gd name="connsiteX40" fmla="*/ 450850 w 882650"/>
              <a:gd name="connsiteY40" fmla="*/ 127000 h 393700"/>
              <a:gd name="connsiteX41" fmla="*/ 454025 w 882650"/>
              <a:gd name="connsiteY41" fmla="*/ 136525 h 393700"/>
              <a:gd name="connsiteX42" fmla="*/ 463550 w 882650"/>
              <a:gd name="connsiteY42" fmla="*/ 142875 h 393700"/>
              <a:gd name="connsiteX43" fmla="*/ 469900 w 882650"/>
              <a:gd name="connsiteY43" fmla="*/ 155575 h 393700"/>
              <a:gd name="connsiteX44" fmla="*/ 473075 w 882650"/>
              <a:gd name="connsiteY44" fmla="*/ 168275 h 393700"/>
              <a:gd name="connsiteX45" fmla="*/ 479425 w 882650"/>
              <a:gd name="connsiteY45" fmla="*/ 187325 h 393700"/>
              <a:gd name="connsiteX46" fmla="*/ 482600 w 882650"/>
              <a:gd name="connsiteY46" fmla="*/ 196850 h 393700"/>
              <a:gd name="connsiteX47" fmla="*/ 488950 w 882650"/>
              <a:gd name="connsiteY47" fmla="*/ 209550 h 393700"/>
              <a:gd name="connsiteX48" fmla="*/ 492125 w 882650"/>
              <a:gd name="connsiteY48" fmla="*/ 219075 h 393700"/>
              <a:gd name="connsiteX49" fmla="*/ 495300 w 882650"/>
              <a:gd name="connsiteY49" fmla="*/ 231775 h 393700"/>
              <a:gd name="connsiteX50" fmla="*/ 504825 w 882650"/>
              <a:gd name="connsiteY50" fmla="*/ 238125 h 393700"/>
              <a:gd name="connsiteX51" fmla="*/ 511175 w 882650"/>
              <a:gd name="connsiteY51" fmla="*/ 254000 h 393700"/>
              <a:gd name="connsiteX52" fmla="*/ 523875 w 882650"/>
              <a:gd name="connsiteY52" fmla="*/ 269875 h 393700"/>
              <a:gd name="connsiteX53" fmla="*/ 533400 w 882650"/>
              <a:gd name="connsiteY53" fmla="*/ 288925 h 393700"/>
              <a:gd name="connsiteX54" fmla="*/ 536575 w 882650"/>
              <a:gd name="connsiteY54" fmla="*/ 298450 h 393700"/>
              <a:gd name="connsiteX55" fmla="*/ 549275 w 882650"/>
              <a:gd name="connsiteY55" fmla="*/ 304800 h 393700"/>
              <a:gd name="connsiteX56" fmla="*/ 565150 w 882650"/>
              <a:gd name="connsiteY56" fmla="*/ 327025 h 393700"/>
              <a:gd name="connsiteX57" fmla="*/ 584200 w 882650"/>
              <a:gd name="connsiteY57" fmla="*/ 339725 h 393700"/>
              <a:gd name="connsiteX58" fmla="*/ 606425 w 882650"/>
              <a:gd name="connsiteY58" fmla="*/ 355600 h 393700"/>
              <a:gd name="connsiteX59" fmla="*/ 625475 w 882650"/>
              <a:gd name="connsiteY59" fmla="*/ 361950 h 393700"/>
              <a:gd name="connsiteX60" fmla="*/ 635000 w 882650"/>
              <a:gd name="connsiteY60" fmla="*/ 365125 h 393700"/>
              <a:gd name="connsiteX61" fmla="*/ 673100 w 882650"/>
              <a:gd name="connsiteY61" fmla="*/ 371475 h 393700"/>
              <a:gd name="connsiteX62" fmla="*/ 692150 w 882650"/>
              <a:gd name="connsiteY62" fmla="*/ 374650 h 393700"/>
              <a:gd name="connsiteX63" fmla="*/ 762000 w 882650"/>
              <a:gd name="connsiteY63" fmla="*/ 377825 h 393700"/>
              <a:gd name="connsiteX64" fmla="*/ 819150 w 882650"/>
              <a:gd name="connsiteY64" fmla="*/ 381000 h 393700"/>
              <a:gd name="connsiteX65" fmla="*/ 882650 w 882650"/>
              <a:gd name="connsiteY65" fmla="*/ 387350 h 393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882650" h="393700">
                <a:moveTo>
                  <a:pt x="0" y="393700"/>
                </a:moveTo>
                <a:cubicBezTo>
                  <a:pt x="4275" y="368048"/>
                  <a:pt x="1139" y="380757"/>
                  <a:pt x="9525" y="355600"/>
                </a:cubicBezTo>
                <a:cubicBezTo>
                  <a:pt x="10583" y="352425"/>
                  <a:pt x="10844" y="348860"/>
                  <a:pt x="12700" y="346075"/>
                </a:cubicBezTo>
                <a:cubicBezTo>
                  <a:pt x="16933" y="339725"/>
                  <a:pt x="22987" y="334265"/>
                  <a:pt x="25400" y="327025"/>
                </a:cubicBezTo>
                <a:lnTo>
                  <a:pt x="31750" y="307975"/>
                </a:lnTo>
                <a:cubicBezTo>
                  <a:pt x="32808" y="304800"/>
                  <a:pt x="32140" y="300306"/>
                  <a:pt x="34925" y="298450"/>
                </a:cubicBezTo>
                <a:lnTo>
                  <a:pt x="44450" y="292100"/>
                </a:lnTo>
                <a:cubicBezTo>
                  <a:pt x="37477" y="271182"/>
                  <a:pt x="40839" y="291851"/>
                  <a:pt x="50800" y="279400"/>
                </a:cubicBezTo>
                <a:cubicBezTo>
                  <a:pt x="53526" y="275993"/>
                  <a:pt x="52917" y="270933"/>
                  <a:pt x="53975" y="266700"/>
                </a:cubicBezTo>
                <a:cubicBezTo>
                  <a:pt x="52917" y="263525"/>
                  <a:pt x="50250" y="260476"/>
                  <a:pt x="50800" y="257175"/>
                </a:cubicBezTo>
                <a:cubicBezTo>
                  <a:pt x="51427" y="253411"/>
                  <a:pt x="55443" y="251063"/>
                  <a:pt x="57150" y="247650"/>
                </a:cubicBezTo>
                <a:cubicBezTo>
                  <a:pt x="64818" y="232314"/>
                  <a:pt x="53793" y="242479"/>
                  <a:pt x="69850" y="231775"/>
                </a:cubicBezTo>
                <a:cubicBezTo>
                  <a:pt x="88048" y="204478"/>
                  <a:pt x="66230" y="239015"/>
                  <a:pt x="79375" y="212725"/>
                </a:cubicBezTo>
                <a:cubicBezTo>
                  <a:pt x="95318" y="180839"/>
                  <a:pt x="75376" y="229464"/>
                  <a:pt x="92075" y="190500"/>
                </a:cubicBezTo>
                <a:cubicBezTo>
                  <a:pt x="93393" y="187424"/>
                  <a:pt x="93159" y="183588"/>
                  <a:pt x="95250" y="180975"/>
                </a:cubicBezTo>
                <a:cubicBezTo>
                  <a:pt x="97634" y="177995"/>
                  <a:pt x="101600" y="176742"/>
                  <a:pt x="104775" y="174625"/>
                </a:cubicBezTo>
                <a:cubicBezTo>
                  <a:pt x="106892" y="171450"/>
                  <a:pt x="109575" y="168587"/>
                  <a:pt x="111125" y="165100"/>
                </a:cubicBezTo>
                <a:cubicBezTo>
                  <a:pt x="113843" y="158983"/>
                  <a:pt x="115358" y="152400"/>
                  <a:pt x="117475" y="146050"/>
                </a:cubicBezTo>
                <a:lnTo>
                  <a:pt x="127000" y="117475"/>
                </a:lnTo>
                <a:cubicBezTo>
                  <a:pt x="128058" y="114300"/>
                  <a:pt x="129363" y="111197"/>
                  <a:pt x="130175" y="107950"/>
                </a:cubicBezTo>
                <a:cubicBezTo>
                  <a:pt x="131233" y="103717"/>
                  <a:pt x="130929" y="98881"/>
                  <a:pt x="133350" y="95250"/>
                </a:cubicBezTo>
                <a:cubicBezTo>
                  <a:pt x="135467" y="92075"/>
                  <a:pt x="139700" y="91017"/>
                  <a:pt x="142875" y="88900"/>
                </a:cubicBezTo>
                <a:cubicBezTo>
                  <a:pt x="144992" y="84667"/>
                  <a:pt x="145878" y="79547"/>
                  <a:pt x="149225" y="76200"/>
                </a:cubicBezTo>
                <a:cubicBezTo>
                  <a:pt x="151592" y="73833"/>
                  <a:pt x="156805" y="75748"/>
                  <a:pt x="158750" y="73025"/>
                </a:cubicBezTo>
                <a:cubicBezTo>
                  <a:pt x="170275" y="56889"/>
                  <a:pt x="158238" y="47966"/>
                  <a:pt x="177800" y="34925"/>
                </a:cubicBezTo>
                <a:cubicBezTo>
                  <a:pt x="184150" y="30692"/>
                  <a:pt x="189610" y="24638"/>
                  <a:pt x="196850" y="22225"/>
                </a:cubicBezTo>
                <a:lnTo>
                  <a:pt x="234950" y="9525"/>
                </a:lnTo>
                <a:lnTo>
                  <a:pt x="244475" y="6350"/>
                </a:lnTo>
                <a:cubicBezTo>
                  <a:pt x="247650" y="5292"/>
                  <a:pt x="250670" y="3508"/>
                  <a:pt x="254000" y="3175"/>
                </a:cubicBezTo>
                <a:lnTo>
                  <a:pt x="285750" y="0"/>
                </a:lnTo>
                <a:cubicBezTo>
                  <a:pt x="299508" y="1058"/>
                  <a:pt x="313638" y="-172"/>
                  <a:pt x="327025" y="3175"/>
                </a:cubicBezTo>
                <a:cubicBezTo>
                  <a:pt x="331381" y="4264"/>
                  <a:pt x="332896" y="10090"/>
                  <a:pt x="336550" y="12700"/>
                </a:cubicBezTo>
                <a:cubicBezTo>
                  <a:pt x="340401" y="15451"/>
                  <a:pt x="344856" y="17292"/>
                  <a:pt x="349250" y="19050"/>
                </a:cubicBezTo>
                <a:cubicBezTo>
                  <a:pt x="355465" y="21536"/>
                  <a:pt x="362731" y="21687"/>
                  <a:pt x="368300" y="25400"/>
                </a:cubicBezTo>
                <a:lnTo>
                  <a:pt x="387350" y="38100"/>
                </a:lnTo>
                <a:lnTo>
                  <a:pt x="406400" y="66675"/>
                </a:lnTo>
                <a:cubicBezTo>
                  <a:pt x="408517" y="69850"/>
                  <a:pt x="409575" y="74083"/>
                  <a:pt x="412750" y="76200"/>
                </a:cubicBezTo>
                <a:lnTo>
                  <a:pt x="422275" y="82550"/>
                </a:lnTo>
                <a:cubicBezTo>
                  <a:pt x="430255" y="106491"/>
                  <a:pt x="418562" y="77909"/>
                  <a:pt x="434975" y="98425"/>
                </a:cubicBezTo>
                <a:cubicBezTo>
                  <a:pt x="437066" y="101038"/>
                  <a:pt x="436525" y="105024"/>
                  <a:pt x="438150" y="107950"/>
                </a:cubicBezTo>
                <a:cubicBezTo>
                  <a:pt x="441856" y="114621"/>
                  <a:pt x="448437" y="119760"/>
                  <a:pt x="450850" y="127000"/>
                </a:cubicBezTo>
                <a:cubicBezTo>
                  <a:pt x="451908" y="130175"/>
                  <a:pt x="451934" y="133912"/>
                  <a:pt x="454025" y="136525"/>
                </a:cubicBezTo>
                <a:cubicBezTo>
                  <a:pt x="456409" y="139505"/>
                  <a:pt x="460375" y="140758"/>
                  <a:pt x="463550" y="142875"/>
                </a:cubicBezTo>
                <a:cubicBezTo>
                  <a:pt x="465667" y="147108"/>
                  <a:pt x="468238" y="151143"/>
                  <a:pt x="469900" y="155575"/>
                </a:cubicBezTo>
                <a:cubicBezTo>
                  <a:pt x="471432" y="159661"/>
                  <a:pt x="471821" y="164095"/>
                  <a:pt x="473075" y="168275"/>
                </a:cubicBezTo>
                <a:cubicBezTo>
                  <a:pt x="474998" y="174686"/>
                  <a:pt x="477308" y="180975"/>
                  <a:pt x="479425" y="187325"/>
                </a:cubicBezTo>
                <a:cubicBezTo>
                  <a:pt x="480483" y="190500"/>
                  <a:pt x="481103" y="193857"/>
                  <a:pt x="482600" y="196850"/>
                </a:cubicBezTo>
                <a:cubicBezTo>
                  <a:pt x="484717" y="201083"/>
                  <a:pt x="487086" y="205200"/>
                  <a:pt x="488950" y="209550"/>
                </a:cubicBezTo>
                <a:cubicBezTo>
                  <a:pt x="490268" y="212626"/>
                  <a:pt x="491206" y="215857"/>
                  <a:pt x="492125" y="219075"/>
                </a:cubicBezTo>
                <a:cubicBezTo>
                  <a:pt x="493324" y="223271"/>
                  <a:pt x="492879" y="228144"/>
                  <a:pt x="495300" y="231775"/>
                </a:cubicBezTo>
                <a:cubicBezTo>
                  <a:pt x="497417" y="234950"/>
                  <a:pt x="501650" y="236008"/>
                  <a:pt x="504825" y="238125"/>
                </a:cubicBezTo>
                <a:cubicBezTo>
                  <a:pt x="498961" y="255716"/>
                  <a:pt x="500555" y="240725"/>
                  <a:pt x="511175" y="254000"/>
                </a:cubicBezTo>
                <a:cubicBezTo>
                  <a:pt x="528702" y="275908"/>
                  <a:pt x="496578" y="251677"/>
                  <a:pt x="523875" y="269875"/>
                </a:cubicBezTo>
                <a:cubicBezTo>
                  <a:pt x="531855" y="293816"/>
                  <a:pt x="521090" y="264306"/>
                  <a:pt x="533400" y="288925"/>
                </a:cubicBezTo>
                <a:cubicBezTo>
                  <a:pt x="534897" y="291918"/>
                  <a:pt x="534208" y="296083"/>
                  <a:pt x="536575" y="298450"/>
                </a:cubicBezTo>
                <a:cubicBezTo>
                  <a:pt x="539922" y="301797"/>
                  <a:pt x="545042" y="302683"/>
                  <a:pt x="549275" y="304800"/>
                </a:cubicBezTo>
                <a:cubicBezTo>
                  <a:pt x="552364" y="309434"/>
                  <a:pt x="561928" y="324161"/>
                  <a:pt x="565150" y="327025"/>
                </a:cubicBezTo>
                <a:cubicBezTo>
                  <a:pt x="570854" y="332095"/>
                  <a:pt x="584200" y="339725"/>
                  <a:pt x="584200" y="339725"/>
                </a:cubicBezTo>
                <a:cubicBezTo>
                  <a:pt x="589492" y="355600"/>
                  <a:pt x="584200" y="348192"/>
                  <a:pt x="606425" y="355600"/>
                </a:cubicBezTo>
                <a:lnTo>
                  <a:pt x="625475" y="361950"/>
                </a:lnTo>
                <a:cubicBezTo>
                  <a:pt x="628650" y="363008"/>
                  <a:pt x="631718" y="364469"/>
                  <a:pt x="635000" y="365125"/>
                </a:cubicBezTo>
                <a:cubicBezTo>
                  <a:pt x="662946" y="370714"/>
                  <a:pt x="638969" y="366224"/>
                  <a:pt x="673100" y="371475"/>
                </a:cubicBezTo>
                <a:cubicBezTo>
                  <a:pt x="679463" y="372454"/>
                  <a:pt x="685729" y="374191"/>
                  <a:pt x="692150" y="374650"/>
                </a:cubicBezTo>
                <a:cubicBezTo>
                  <a:pt x="715398" y="376311"/>
                  <a:pt x="738722" y="376661"/>
                  <a:pt x="762000" y="377825"/>
                </a:cubicBezTo>
                <a:cubicBezTo>
                  <a:pt x="781056" y="378778"/>
                  <a:pt x="800137" y="379416"/>
                  <a:pt x="819150" y="381000"/>
                </a:cubicBezTo>
                <a:cubicBezTo>
                  <a:pt x="898155" y="387584"/>
                  <a:pt x="854952" y="387350"/>
                  <a:pt x="882650" y="387350"/>
                </a:cubicBezTo>
              </a:path>
            </a:pathLst>
          </a:cu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1" name="Freeform 160"/>
          <p:cNvSpPr/>
          <p:nvPr/>
        </p:nvSpPr>
        <p:spPr>
          <a:xfrm>
            <a:off x="2387175" y="4830213"/>
            <a:ext cx="775925" cy="507996"/>
          </a:xfrm>
          <a:custGeom>
            <a:avLst/>
            <a:gdLst>
              <a:gd name="connsiteX0" fmla="*/ 0 w 882650"/>
              <a:gd name="connsiteY0" fmla="*/ 393700 h 393700"/>
              <a:gd name="connsiteX1" fmla="*/ 9525 w 882650"/>
              <a:gd name="connsiteY1" fmla="*/ 355600 h 393700"/>
              <a:gd name="connsiteX2" fmla="*/ 12700 w 882650"/>
              <a:gd name="connsiteY2" fmla="*/ 346075 h 393700"/>
              <a:gd name="connsiteX3" fmla="*/ 25400 w 882650"/>
              <a:gd name="connsiteY3" fmla="*/ 327025 h 393700"/>
              <a:gd name="connsiteX4" fmla="*/ 31750 w 882650"/>
              <a:gd name="connsiteY4" fmla="*/ 307975 h 393700"/>
              <a:gd name="connsiteX5" fmla="*/ 34925 w 882650"/>
              <a:gd name="connsiteY5" fmla="*/ 298450 h 393700"/>
              <a:gd name="connsiteX6" fmla="*/ 44450 w 882650"/>
              <a:gd name="connsiteY6" fmla="*/ 292100 h 393700"/>
              <a:gd name="connsiteX7" fmla="*/ 50800 w 882650"/>
              <a:gd name="connsiteY7" fmla="*/ 279400 h 393700"/>
              <a:gd name="connsiteX8" fmla="*/ 53975 w 882650"/>
              <a:gd name="connsiteY8" fmla="*/ 266700 h 393700"/>
              <a:gd name="connsiteX9" fmla="*/ 50800 w 882650"/>
              <a:gd name="connsiteY9" fmla="*/ 257175 h 393700"/>
              <a:gd name="connsiteX10" fmla="*/ 57150 w 882650"/>
              <a:gd name="connsiteY10" fmla="*/ 247650 h 393700"/>
              <a:gd name="connsiteX11" fmla="*/ 69850 w 882650"/>
              <a:gd name="connsiteY11" fmla="*/ 231775 h 393700"/>
              <a:gd name="connsiteX12" fmla="*/ 79375 w 882650"/>
              <a:gd name="connsiteY12" fmla="*/ 212725 h 393700"/>
              <a:gd name="connsiteX13" fmla="*/ 92075 w 882650"/>
              <a:gd name="connsiteY13" fmla="*/ 190500 h 393700"/>
              <a:gd name="connsiteX14" fmla="*/ 95250 w 882650"/>
              <a:gd name="connsiteY14" fmla="*/ 180975 h 393700"/>
              <a:gd name="connsiteX15" fmla="*/ 104775 w 882650"/>
              <a:gd name="connsiteY15" fmla="*/ 174625 h 393700"/>
              <a:gd name="connsiteX16" fmla="*/ 111125 w 882650"/>
              <a:gd name="connsiteY16" fmla="*/ 165100 h 393700"/>
              <a:gd name="connsiteX17" fmla="*/ 117475 w 882650"/>
              <a:gd name="connsiteY17" fmla="*/ 146050 h 393700"/>
              <a:gd name="connsiteX18" fmla="*/ 127000 w 882650"/>
              <a:gd name="connsiteY18" fmla="*/ 117475 h 393700"/>
              <a:gd name="connsiteX19" fmla="*/ 130175 w 882650"/>
              <a:gd name="connsiteY19" fmla="*/ 107950 h 393700"/>
              <a:gd name="connsiteX20" fmla="*/ 133350 w 882650"/>
              <a:gd name="connsiteY20" fmla="*/ 95250 h 393700"/>
              <a:gd name="connsiteX21" fmla="*/ 142875 w 882650"/>
              <a:gd name="connsiteY21" fmla="*/ 88900 h 393700"/>
              <a:gd name="connsiteX22" fmla="*/ 149225 w 882650"/>
              <a:gd name="connsiteY22" fmla="*/ 76200 h 393700"/>
              <a:gd name="connsiteX23" fmla="*/ 158750 w 882650"/>
              <a:gd name="connsiteY23" fmla="*/ 73025 h 393700"/>
              <a:gd name="connsiteX24" fmla="*/ 177800 w 882650"/>
              <a:gd name="connsiteY24" fmla="*/ 34925 h 393700"/>
              <a:gd name="connsiteX25" fmla="*/ 196850 w 882650"/>
              <a:gd name="connsiteY25" fmla="*/ 22225 h 393700"/>
              <a:gd name="connsiteX26" fmla="*/ 234950 w 882650"/>
              <a:gd name="connsiteY26" fmla="*/ 9525 h 393700"/>
              <a:gd name="connsiteX27" fmla="*/ 244475 w 882650"/>
              <a:gd name="connsiteY27" fmla="*/ 6350 h 393700"/>
              <a:gd name="connsiteX28" fmla="*/ 254000 w 882650"/>
              <a:gd name="connsiteY28" fmla="*/ 3175 h 393700"/>
              <a:gd name="connsiteX29" fmla="*/ 285750 w 882650"/>
              <a:gd name="connsiteY29" fmla="*/ 0 h 393700"/>
              <a:gd name="connsiteX30" fmla="*/ 327025 w 882650"/>
              <a:gd name="connsiteY30" fmla="*/ 3175 h 393700"/>
              <a:gd name="connsiteX31" fmla="*/ 336550 w 882650"/>
              <a:gd name="connsiteY31" fmla="*/ 12700 h 393700"/>
              <a:gd name="connsiteX32" fmla="*/ 349250 w 882650"/>
              <a:gd name="connsiteY32" fmla="*/ 19050 h 393700"/>
              <a:gd name="connsiteX33" fmla="*/ 368300 w 882650"/>
              <a:gd name="connsiteY33" fmla="*/ 25400 h 393700"/>
              <a:gd name="connsiteX34" fmla="*/ 387350 w 882650"/>
              <a:gd name="connsiteY34" fmla="*/ 38100 h 393700"/>
              <a:gd name="connsiteX35" fmla="*/ 406400 w 882650"/>
              <a:gd name="connsiteY35" fmla="*/ 66675 h 393700"/>
              <a:gd name="connsiteX36" fmla="*/ 412750 w 882650"/>
              <a:gd name="connsiteY36" fmla="*/ 76200 h 393700"/>
              <a:gd name="connsiteX37" fmla="*/ 422275 w 882650"/>
              <a:gd name="connsiteY37" fmla="*/ 82550 h 393700"/>
              <a:gd name="connsiteX38" fmla="*/ 434975 w 882650"/>
              <a:gd name="connsiteY38" fmla="*/ 98425 h 393700"/>
              <a:gd name="connsiteX39" fmla="*/ 438150 w 882650"/>
              <a:gd name="connsiteY39" fmla="*/ 107950 h 393700"/>
              <a:gd name="connsiteX40" fmla="*/ 450850 w 882650"/>
              <a:gd name="connsiteY40" fmla="*/ 127000 h 393700"/>
              <a:gd name="connsiteX41" fmla="*/ 454025 w 882650"/>
              <a:gd name="connsiteY41" fmla="*/ 136525 h 393700"/>
              <a:gd name="connsiteX42" fmla="*/ 463550 w 882650"/>
              <a:gd name="connsiteY42" fmla="*/ 142875 h 393700"/>
              <a:gd name="connsiteX43" fmla="*/ 469900 w 882650"/>
              <a:gd name="connsiteY43" fmla="*/ 155575 h 393700"/>
              <a:gd name="connsiteX44" fmla="*/ 473075 w 882650"/>
              <a:gd name="connsiteY44" fmla="*/ 168275 h 393700"/>
              <a:gd name="connsiteX45" fmla="*/ 479425 w 882650"/>
              <a:gd name="connsiteY45" fmla="*/ 187325 h 393700"/>
              <a:gd name="connsiteX46" fmla="*/ 482600 w 882650"/>
              <a:gd name="connsiteY46" fmla="*/ 196850 h 393700"/>
              <a:gd name="connsiteX47" fmla="*/ 488950 w 882650"/>
              <a:gd name="connsiteY47" fmla="*/ 209550 h 393700"/>
              <a:gd name="connsiteX48" fmla="*/ 492125 w 882650"/>
              <a:gd name="connsiteY48" fmla="*/ 219075 h 393700"/>
              <a:gd name="connsiteX49" fmla="*/ 495300 w 882650"/>
              <a:gd name="connsiteY49" fmla="*/ 231775 h 393700"/>
              <a:gd name="connsiteX50" fmla="*/ 504825 w 882650"/>
              <a:gd name="connsiteY50" fmla="*/ 238125 h 393700"/>
              <a:gd name="connsiteX51" fmla="*/ 511175 w 882650"/>
              <a:gd name="connsiteY51" fmla="*/ 254000 h 393700"/>
              <a:gd name="connsiteX52" fmla="*/ 523875 w 882650"/>
              <a:gd name="connsiteY52" fmla="*/ 269875 h 393700"/>
              <a:gd name="connsiteX53" fmla="*/ 533400 w 882650"/>
              <a:gd name="connsiteY53" fmla="*/ 288925 h 393700"/>
              <a:gd name="connsiteX54" fmla="*/ 536575 w 882650"/>
              <a:gd name="connsiteY54" fmla="*/ 298450 h 393700"/>
              <a:gd name="connsiteX55" fmla="*/ 549275 w 882650"/>
              <a:gd name="connsiteY55" fmla="*/ 304800 h 393700"/>
              <a:gd name="connsiteX56" fmla="*/ 565150 w 882650"/>
              <a:gd name="connsiteY56" fmla="*/ 327025 h 393700"/>
              <a:gd name="connsiteX57" fmla="*/ 584200 w 882650"/>
              <a:gd name="connsiteY57" fmla="*/ 339725 h 393700"/>
              <a:gd name="connsiteX58" fmla="*/ 606425 w 882650"/>
              <a:gd name="connsiteY58" fmla="*/ 355600 h 393700"/>
              <a:gd name="connsiteX59" fmla="*/ 625475 w 882650"/>
              <a:gd name="connsiteY59" fmla="*/ 361950 h 393700"/>
              <a:gd name="connsiteX60" fmla="*/ 635000 w 882650"/>
              <a:gd name="connsiteY60" fmla="*/ 365125 h 393700"/>
              <a:gd name="connsiteX61" fmla="*/ 673100 w 882650"/>
              <a:gd name="connsiteY61" fmla="*/ 371475 h 393700"/>
              <a:gd name="connsiteX62" fmla="*/ 692150 w 882650"/>
              <a:gd name="connsiteY62" fmla="*/ 374650 h 393700"/>
              <a:gd name="connsiteX63" fmla="*/ 762000 w 882650"/>
              <a:gd name="connsiteY63" fmla="*/ 377825 h 393700"/>
              <a:gd name="connsiteX64" fmla="*/ 819150 w 882650"/>
              <a:gd name="connsiteY64" fmla="*/ 381000 h 393700"/>
              <a:gd name="connsiteX65" fmla="*/ 882650 w 882650"/>
              <a:gd name="connsiteY65" fmla="*/ 387350 h 393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882650" h="393700">
                <a:moveTo>
                  <a:pt x="0" y="393700"/>
                </a:moveTo>
                <a:cubicBezTo>
                  <a:pt x="4275" y="368048"/>
                  <a:pt x="1139" y="380757"/>
                  <a:pt x="9525" y="355600"/>
                </a:cubicBezTo>
                <a:cubicBezTo>
                  <a:pt x="10583" y="352425"/>
                  <a:pt x="10844" y="348860"/>
                  <a:pt x="12700" y="346075"/>
                </a:cubicBezTo>
                <a:cubicBezTo>
                  <a:pt x="16933" y="339725"/>
                  <a:pt x="22987" y="334265"/>
                  <a:pt x="25400" y="327025"/>
                </a:cubicBezTo>
                <a:lnTo>
                  <a:pt x="31750" y="307975"/>
                </a:lnTo>
                <a:cubicBezTo>
                  <a:pt x="32808" y="304800"/>
                  <a:pt x="32140" y="300306"/>
                  <a:pt x="34925" y="298450"/>
                </a:cubicBezTo>
                <a:lnTo>
                  <a:pt x="44450" y="292100"/>
                </a:lnTo>
                <a:cubicBezTo>
                  <a:pt x="37477" y="271182"/>
                  <a:pt x="40839" y="291851"/>
                  <a:pt x="50800" y="279400"/>
                </a:cubicBezTo>
                <a:cubicBezTo>
                  <a:pt x="53526" y="275993"/>
                  <a:pt x="52917" y="270933"/>
                  <a:pt x="53975" y="266700"/>
                </a:cubicBezTo>
                <a:cubicBezTo>
                  <a:pt x="52917" y="263525"/>
                  <a:pt x="50250" y="260476"/>
                  <a:pt x="50800" y="257175"/>
                </a:cubicBezTo>
                <a:cubicBezTo>
                  <a:pt x="51427" y="253411"/>
                  <a:pt x="55443" y="251063"/>
                  <a:pt x="57150" y="247650"/>
                </a:cubicBezTo>
                <a:cubicBezTo>
                  <a:pt x="64818" y="232314"/>
                  <a:pt x="53793" y="242479"/>
                  <a:pt x="69850" y="231775"/>
                </a:cubicBezTo>
                <a:cubicBezTo>
                  <a:pt x="88048" y="204478"/>
                  <a:pt x="66230" y="239015"/>
                  <a:pt x="79375" y="212725"/>
                </a:cubicBezTo>
                <a:cubicBezTo>
                  <a:pt x="95318" y="180839"/>
                  <a:pt x="75376" y="229464"/>
                  <a:pt x="92075" y="190500"/>
                </a:cubicBezTo>
                <a:cubicBezTo>
                  <a:pt x="93393" y="187424"/>
                  <a:pt x="93159" y="183588"/>
                  <a:pt x="95250" y="180975"/>
                </a:cubicBezTo>
                <a:cubicBezTo>
                  <a:pt x="97634" y="177995"/>
                  <a:pt x="101600" y="176742"/>
                  <a:pt x="104775" y="174625"/>
                </a:cubicBezTo>
                <a:cubicBezTo>
                  <a:pt x="106892" y="171450"/>
                  <a:pt x="109575" y="168587"/>
                  <a:pt x="111125" y="165100"/>
                </a:cubicBezTo>
                <a:cubicBezTo>
                  <a:pt x="113843" y="158983"/>
                  <a:pt x="115358" y="152400"/>
                  <a:pt x="117475" y="146050"/>
                </a:cubicBezTo>
                <a:lnTo>
                  <a:pt x="127000" y="117475"/>
                </a:lnTo>
                <a:cubicBezTo>
                  <a:pt x="128058" y="114300"/>
                  <a:pt x="129363" y="111197"/>
                  <a:pt x="130175" y="107950"/>
                </a:cubicBezTo>
                <a:cubicBezTo>
                  <a:pt x="131233" y="103717"/>
                  <a:pt x="130929" y="98881"/>
                  <a:pt x="133350" y="95250"/>
                </a:cubicBezTo>
                <a:cubicBezTo>
                  <a:pt x="135467" y="92075"/>
                  <a:pt x="139700" y="91017"/>
                  <a:pt x="142875" y="88900"/>
                </a:cubicBezTo>
                <a:cubicBezTo>
                  <a:pt x="144992" y="84667"/>
                  <a:pt x="145878" y="79547"/>
                  <a:pt x="149225" y="76200"/>
                </a:cubicBezTo>
                <a:cubicBezTo>
                  <a:pt x="151592" y="73833"/>
                  <a:pt x="156805" y="75748"/>
                  <a:pt x="158750" y="73025"/>
                </a:cubicBezTo>
                <a:cubicBezTo>
                  <a:pt x="170275" y="56889"/>
                  <a:pt x="158238" y="47966"/>
                  <a:pt x="177800" y="34925"/>
                </a:cubicBezTo>
                <a:cubicBezTo>
                  <a:pt x="184150" y="30692"/>
                  <a:pt x="189610" y="24638"/>
                  <a:pt x="196850" y="22225"/>
                </a:cubicBezTo>
                <a:lnTo>
                  <a:pt x="234950" y="9525"/>
                </a:lnTo>
                <a:lnTo>
                  <a:pt x="244475" y="6350"/>
                </a:lnTo>
                <a:cubicBezTo>
                  <a:pt x="247650" y="5292"/>
                  <a:pt x="250670" y="3508"/>
                  <a:pt x="254000" y="3175"/>
                </a:cubicBezTo>
                <a:lnTo>
                  <a:pt x="285750" y="0"/>
                </a:lnTo>
                <a:cubicBezTo>
                  <a:pt x="299508" y="1058"/>
                  <a:pt x="313638" y="-172"/>
                  <a:pt x="327025" y="3175"/>
                </a:cubicBezTo>
                <a:cubicBezTo>
                  <a:pt x="331381" y="4264"/>
                  <a:pt x="332896" y="10090"/>
                  <a:pt x="336550" y="12700"/>
                </a:cubicBezTo>
                <a:cubicBezTo>
                  <a:pt x="340401" y="15451"/>
                  <a:pt x="344856" y="17292"/>
                  <a:pt x="349250" y="19050"/>
                </a:cubicBezTo>
                <a:cubicBezTo>
                  <a:pt x="355465" y="21536"/>
                  <a:pt x="362731" y="21687"/>
                  <a:pt x="368300" y="25400"/>
                </a:cubicBezTo>
                <a:lnTo>
                  <a:pt x="387350" y="38100"/>
                </a:lnTo>
                <a:lnTo>
                  <a:pt x="406400" y="66675"/>
                </a:lnTo>
                <a:cubicBezTo>
                  <a:pt x="408517" y="69850"/>
                  <a:pt x="409575" y="74083"/>
                  <a:pt x="412750" y="76200"/>
                </a:cubicBezTo>
                <a:lnTo>
                  <a:pt x="422275" y="82550"/>
                </a:lnTo>
                <a:cubicBezTo>
                  <a:pt x="430255" y="106491"/>
                  <a:pt x="418562" y="77909"/>
                  <a:pt x="434975" y="98425"/>
                </a:cubicBezTo>
                <a:cubicBezTo>
                  <a:pt x="437066" y="101038"/>
                  <a:pt x="436525" y="105024"/>
                  <a:pt x="438150" y="107950"/>
                </a:cubicBezTo>
                <a:cubicBezTo>
                  <a:pt x="441856" y="114621"/>
                  <a:pt x="448437" y="119760"/>
                  <a:pt x="450850" y="127000"/>
                </a:cubicBezTo>
                <a:cubicBezTo>
                  <a:pt x="451908" y="130175"/>
                  <a:pt x="451934" y="133912"/>
                  <a:pt x="454025" y="136525"/>
                </a:cubicBezTo>
                <a:cubicBezTo>
                  <a:pt x="456409" y="139505"/>
                  <a:pt x="460375" y="140758"/>
                  <a:pt x="463550" y="142875"/>
                </a:cubicBezTo>
                <a:cubicBezTo>
                  <a:pt x="465667" y="147108"/>
                  <a:pt x="468238" y="151143"/>
                  <a:pt x="469900" y="155575"/>
                </a:cubicBezTo>
                <a:cubicBezTo>
                  <a:pt x="471432" y="159661"/>
                  <a:pt x="471821" y="164095"/>
                  <a:pt x="473075" y="168275"/>
                </a:cubicBezTo>
                <a:cubicBezTo>
                  <a:pt x="474998" y="174686"/>
                  <a:pt x="477308" y="180975"/>
                  <a:pt x="479425" y="187325"/>
                </a:cubicBezTo>
                <a:cubicBezTo>
                  <a:pt x="480483" y="190500"/>
                  <a:pt x="481103" y="193857"/>
                  <a:pt x="482600" y="196850"/>
                </a:cubicBezTo>
                <a:cubicBezTo>
                  <a:pt x="484717" y="201083"/>
                  <a:pt x="487086" y="205200"/>
                  <a:pt x="488950" y="209550"/>
                </a:cubicBezTo>
                <a:cubicBezTo>
                  <a:pt x="490268" y="212626"/>
                  <a:pt x="491206" y="215857"/>
                  <a:pt x="492125" y="219075"/>
                </a:cubicBezTo>
                <a:cubicBezTo>
                  <a:pt x="493324" y="223271"/>
                  <a:pt x="492879" y="228144"/>
                  <a:pt x="495300" y="231775"/>
                </a:cubicBezTo>
                <a:cubicBezTo>
                  <a:pt x="497417" y="234950"/>
                  <a:pt x="501650" y="236008"/>
                  <a:pt x="504825" y="238125"/>
                </a:cubicBezTo>
                <a:cubicBezTo>
                  <a:pt x="498961" y="255716"/>
                  <a:pt x="500555" y="240725"/>
                  <a:pt x="511175" y="254000"/>
                </a:cubicBezTo>
                <a:cubicBezTo>
                  <a:pt x="528702" y="275908"/>
                  <a:pt x="496578" y="251677"/>
                  <a:pt x="523875" y="269875"/>
                </a:cubicBezTo>
                <a:cubicBezTo>
                  <a:pt x="531855" y="293816"/>
                  <a:pt x="521090" y="264306"/>
                  <a:pt x="533400" y="288925"/>
                </a:cubicBezTo>
                <a:cubicBezTo>
                  <a:pt x="534897" y="291918"/>
                  <a:pt x="534208" y="296083"/>
                  <a:pt x="536575" y="298450"/>
                </a:cubicBezTo>
                <a:cubicBezTo>
                  <a:pt x="539922" y="301797"/>
                  <a:pt x="545042" y="302683"/>
                  <a:pt x="549275" y="304800"/>
                </a:cubicBezTo>
                <a:cubicBezTo>
                  <a:pt x="552364" y="309434"/>
                  <a:pt x="561928" y="324161"/>
                  <a:pt x="565150" y="327025"/>
                </a:cubicBezTo>
                <a:cubicBezTo>
                  <a:pt x="570854" y="332095"/>
                  <a:pt x="584200" y="339725"/>
                  <a:pt x="584200" y="339725"/>
                </a:cubicBezTo>
                <a:cubicBezTo>
                  <a:pt x="589492" y="355600"/>
                  <a:pt x="584200" y="348192"/>
                  <a:pt x="606425" y="355600"/>
                </a:cubicBezTo>
                <a:lnTo>
                  <a:pt x="625475" y="361950"/>
                </a:lnTo>
                <a:cubicBezTo>
                  <a:pt x="628650" y="363008"/>
                  <a:pt x="631718" y="364469"/>
                  <a:pt x="635000" y="365125"/>
                </a:cubicBezTo>
                <a:cubicBezTo>
                  <a:pt x="662946" y="370714"/>
                  <a:pt x="638969" y="366224"/>
                  <a:pt x="673100" y="371475"/>
                </a:cubicBezTo>
                <a:cubicBezTo>
                  <a:pt x="679463" y="372454"/>
                  <a:pt x="685729" y="374191"/>
                  <a:pt x="692150" y="374650"/>
                </a:cubicBezTo>
                <a:cubicBezTo>
                  <a:pt x="715398" y="376311"/>
                  <a:pt x="738722" y="376661"/>
                  <a:pt x="762000" y="377825"/>
                </a:cubicBezTo>
                <a:cubicBezTo>
                  <a:pt x="781056" y="378778"/>
                  <a:pt x="800137" y="379416"/>
                  <a:pt x="819150" y="381000"/>
                </a:cubicBezTo>
                <a:cubicBezTo>
                  <a:pt x="898155" y="387584"/>
                  <a:pt x="854952" y="387350"/>
                  <a:pt x="882650" y="387350"/>
                </a:cubicBezTo>
              </a:path>
            </a:pathLst>
          </a:cu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/>
          <p:cNvCxnSpPr>
            <a:stCxn id="154" idx="29"/>
          </p:cNvCxnSpPr>
          <p:nvPr/>
        </p:nvCxnSpPr>
        <p:spPr>
          <a:xfrm>
            <a:off x="5753767" y="5096142"/>
            <a:ext cx="1543670" cy="0"/>
          </a:xfrm>
          <a:prstGeom prst="line">
            <a:avLst/>
          </a:prstGeom>
          <a:ln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Connector 163"/>
          <p:cNvCxnSpPr>
            <a:stCxn id="161" idx="29"/>
          </p:cNvCxnSpPr>
          <p:nvPr/>
        </p:nvCxnSpPr>
        <p:spPr>
          <a:xfrm>
            <a:off x="2638374" y="4830213"/>
            <a:ext cx="4694424" cy="0"/>
          </a:xfrm>
          <a:prstGeom prst="line">
            <a:avLst/>
          </a:prstGeom>
          <a:ln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6" name="TextBox 185"/>
          <p:cNvSpPr txBox="1"/>
          <p:nvPr/>
        </p:nvSpPr>
        <p:spPr>
          <a:xfrm>
            <a:off x="4818709" y="263407"/>
            <a:ext cx="42361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/>
              <a:t>For a given channel “Peak detector” will only retain highest amplitude hit occuring in its 10 </a:t>
            </a:r>
            <a:r>
              <a:rPr lang="en-GB" sz="1200">
                <a:latin typeface="Symbol" charset="2"/>
                <a:cs typeface="Symbol" charset="2"/>
              </a:rPr>
              <a:t>m</a:t>
            </a:r>
            <a:r>
              <a:rPr lang="en-GB" sz="1200"/>
              <a:t>s window</a:t>
            </a:r>
          </a:p>
        </p:txBody>
      </p:sp>
    </p:spTree>
    <p:extLst>
      <p:ext uri="{BB962C8B-B14F-4D97-AF65-F5344CB8AC3E}">
        <p14:creationId xmlns:p14="http://schemas.microsoft.com/office/powerpoint/2010/main" val="146196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2232586" y="466121"/>
            <a:ext cx="3686736" cy="16898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685800" y="1113778"/>
            <a:ext cx="6858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PC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685800" y="2929203"/>
            <a:ext cx="6858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PC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685800" y="4796545"/>
            <a:ext cx="6858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PC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3000187" y="534695"/>
            <a:ext cx="1120589" cy="2989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Scripting C#</a:t>
            </a:r>
            <a:endParaRPr lang="en-US" sz="1200" dirty="0"/>
          </a:p>
        </p:txBody>
      </p:sp>
      <p:sp>
        <p:nvSpPr>
          <p:cNvPr id="24" name="Rectangle 23"/>
          <p:cNvSpPr/>
          <p:nvPr/>
        </p:nvSpPr>
        <p:spPr>
          <a:xfrm>
            <a:off x="4594786" y="540750"/>
            <a:ext cx="12192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AFE</a:t>
            </a:r>
          </a:p>
          <a:p>
            <a:pPr algn="ctr"/>
            <a:r>
              <a:rPr lang="en-US" dirty="0" smtClean="0"/>
              <a:t>Host appli. </a:t>
            </a:r>
            <a:r>
              <a:rPr lang="en-US" sz="1200" dirty="0" smtClean="0"/>
              <a:t>V1.0.0.476</a:t>
            </a:r>
            <a:endParaRPr lang="en-US" sz="1200" dirty="0"/>
          </a:p>
        </p:txBody>
      </p:sp>
      <p:sp>
        <p:nvSpPr>
          <p:cNvPr id="25" name="Rectangle 24"/>
          <p:cNvSpPr/>
          <p:nvPr/>
        </p:nvSpPr>
        <p:spPr>
          <a:xfrm>
            <a:off x="2813423" y="766284"/>
            <a:ext cx="1120589" cy="2989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Scripting C#</a:t>
            </a:r>
            <a:endParaRPr lang="en-US" sz="1200" dirty="0"/>
          </a:p>
        </p:txBody>
      </p:sp>
      <p:sp>
        <p:nvSpPr>
          <p:cNvPr id="26" name="Rectangle 25"/>
          <p:cNvSpPr/>
          <p:nvPr/>
        </p:nvSpPr>
        <p:spPr>
          <a:xfrm>
            <a:off x="2626658" y="997873"/>
            <a:ext cx="1120589" cy="2989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Scripting C#</a:t>
            </a:r>
            <a:endParaRPr lang="en-US" sz="1200" dirty="0"/>
          </a:p>
        </p:txBody>
      </p:sp>
      <p:sp>
        <p:nvSpPr>
          <p:cNvPr id="27" name="Rectangle 26"/>
          <p:cNvSpPr/>
          <p:nvPr/>
        </p:nvSpPr>
        <p:spPr>
          <a:xfrm>
            <a:off x="2439893" y="1229461"/>
            <a:ext cx="1120589" cy="2989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Scripting </a:t>
            </a:r>
            <a:r>
              <a:rPr lang="en-US" sz="1200" b="1" dirty="0" smtClean="0"/>
              <a:t>C</a:t>
            </a:r>
            <a:r>
              <a:rPr lang="en-US" sz="1200" dirty="0" smtClean="0"/>
              <a:t>#</a:t>
            </a:r>
            <a:endParaRPr lang="en-US" sz="1200" dirty="0"/>
          </a:p>
        </p:txBody>
      </p:sp>
      <p:sp>
        <p:nvSpPr>
          <p:cNvPr id="28" name="Rectangle 27"/>
          <p:cNvSpPr/>
          <p:nvPr/>
        </p:nvSpPr>
        <p:spPr>
          <a:xfrm>
            <a:off x="4374528" y="772784"/>
            <a:ext cx="12192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AFE</a:t>
            </a:r>
          </a:p>
          <a:p>
            <a:pPr algn="ctr"/>
            <a:r>
              <a:rPr lang="en-US" dirty="0" smtClean="0"/>
              <a:t>Host appli. </a:t>
            </a:r>
            <a:r>
              <a:rPr lang="en-US" sz="1200" dirty="0" smtClean="0"/>
              <a:t>V1.0.0.476</a:t>
            </a:r>
            <a:endParaRPr lang="en-US" sz="1200" dirty="0"/>
          </a:p>
        </p:txBody>
      </p:sp>
      <p:sp>
        <p:nvSpPr>
          <p:cNvPr id="29" name="Rectangle 28"/>
          <p:cNvSpPr/>
          <p:nvPr/>
        </p:nvSpPr>
        <p:spPr>
          <a:xfrm>
            <a:off x="4154270" y="1004818"/>
            <a:ext cx="12192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AFE</a:t>
            </a:r>
          </a:p>
          <a:p>
            <a:pPr algn="ctr"/>
            <a:r>
              <a:rPr lang="en-US" dirty="0" smtClean="0"/>
              <a:t>Host appli. </a:t>
            </a:r>
            <a:r>
              <a:rPr lang="en-US" sz="1200" dirty="0" smtClean="0"/>
              <a:t>V1.0.0.476</a:t>
            </a:r>
            <a:endParaRPr lang="en-US" sz="1200" dirty="0"/>
          </a:p>
        </p:txBody>
      </p:sp>
      <p:sp>
        <p:nvSpPr>
          <p:cNvPr id="30" name="Rectangle 29"/>
          <p:cNvSpPr/>
          <p:nvPr/>
        </p:nvSpPr>
        <p:spPr>
          <a:xfrm>
            <a:off x="3934012" y="1236853"/>
            <a:ext cx="12192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AFE</a:t>
            </a:r>
          </a:p>
          <a:p>
            <a:pPr algn="ctr"/>
            <a:r>
              <a:rPr lang="en-US" dirty="0" smtClean="0"/>
              <a:t>Host appli. </a:t>
            </a:r>
            <a:r>
              <a:rPr lang="en-US" sz="1200" dirty="0" smtClean="0"/>
              <a:t>V1.0.0.476</a:t>
            </a:r>
            <a:endParaRPr lang="en-US" sz="1200" dirty="0"/>
          </a:p>
        </p:txBody>
      </p:sp>
      <p:grpSp>
        <p:nvGrpSpPr>
          <p:cNvPr id="3" name="Group 2"/>
          <p:cNvGrpSpPr/>
          <p:nvPr/>
        </p:nvGrpSpPr>
        <p:grpSpPr>
          <a:xfrm>
            <a:off x="6664137" y="566997"/>
            <a:ext cx="2189052" cy="1569227"/>
            <a:chOff x="6615510" y="609600"/>
            <a:chExt cx="2189052" cy="1569227"/>
          </a:xfrm>
        </p:grpSpPr>
        <p:grpSp>
          <p:nvGrpSpPr>
            <p:cNvPr id="49" name="Group 48"/>
            <p:cNvGrpSpPr/>
            <p:nvPr/>
          </p:nvGrpSpPr>
          <p:grpSpPr>
            <a:xfrm>
              <a:off x="7365726" y="609600"/>
              <a:ext cx="1438836" cy="946196"/>
              <a:chOff x="7252446" y="349204"/>
              <a:chExt cx="1438836" cy="946196"/>
            </a:xfrm>
          </p:grpSpPr>
          <p:sp>
            <p:nvSpPr>
              <p:cNvPr id="44" name="Rectangle 43"/>
              <p:cNvSpPr/>
              <p:nvPr/>
            </p:nvSpPr>
            <p:spPr>
              <a:xfrm>
                <a:off x="7252446" y="367117"/>
                <a:ext cx="1438836" cy="928283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1" name="Group 30"/>
              <p:cNvGrpSpPr/>
              <p:nvPr/>
            </p:nvGrpSpPr>
            <p:grpSpPr>
              <a:xfrm>
                <a:off x="7687235" y="349204"/>
                <a:ext cx="901022" cy="646331"/>
                <a:chOff x="7732023" y="1030069"/>
                <a:chExt cx="901022" cy="646331"/>
              </a:xfrm>
            </p:grpSpPr>
            <p:sp>
              <p:nvSpPr>
                <p:cNvPr id="4" name="Rectangle 3"/>
                <p:cNvSpPr/>
                <p:nvPr/>
              </p:nvSpPr>
              <p:spPr>
                <a:xfrm>
                  <a:off x="7732024" y="1105576"/>
                  <a:ext cx="901021" cy="52889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TextBox 19"/>
                <p:cNvSpPr txBox="1"/>
                <p:nvPr/>
              </p:nvSpPr>
              <p:spPr>
                <a:xfrm>
                  <a:off x="7732023" y="1030069"/>
                  <a:ext cx="901021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FEBv2</a:t>
                  </a:r>
                </a:p>
                <a:p>
                  <a:pPr algn="ctr"/>
                  <a:r>
                    <a:rPr lang="en-US" sz="1200" dirty="0" smtClean="0"/>
                    <a:t>Firmware v5.3-268 </a:t>
                  </a:r>
                  <a:endParaRPr lang="en-US" sz="1200" dirty="0"/>
                </a:p>
              </p:txBody>
            </p:sp>
          </p:grpSp>
          <p:grpSp>
            <p:nvGrpSpPr>
              <p:cNvPr id="41" name="Group 40"/>
              <p:cNvGrpSpPr/>
              <p:nvPr/>
            </p:nvGrpSpPr>
            <p:grpSpPr>
              <a:xfrm>
                <a:off x="7404778" y="609600"/>
                <a:ext cx="901022" cy="646331"/>
                <a:chOff x="7732023" y="1030069"/>
                <a:chExt cx="901022" cy="646331"/>
              </a:xfrm>
            </p:grpSpPr>
            <p:sp>
              <p:nvSpPr>
                <p:cNvPr id="42" name="Rectangle 41"/>
                <p:cNvSpPr/>
                <p:nvPr/>
              </p:nvSpPr>
              <p:spPr>
                <a:xfrm>
                  <a:off x="7732024" y="1105576"/>
                  <a:ext cx="901021" cy="52889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" name="TextBox 42"/>
                <p:cNvSpPr txBox="1"/>
                <p:nvPr/>
              </p:nvSpPr>
              <p:spPr>
                <a:xfrm>
                  <a:off x="7732023" y="1030069"/>
                  <a:ext cx="901021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FEBv2</a:t>
                  </a:r>
                </a:p>
                <a:p>
                  <a:pPr algn="ctr"/>
                  <a:r>
                    <a:rPr lang="en-US" sz="1200" dirty="0" smtClean="0"/>
                    <a:t>Firmware v5.3-268 </a:t>
                  </a:r>
                  <a:endParaRPr lang="en-US" sz="1200" dirty="0"/>
                </a:p>
              </p:txBody>
            </p:sp>
          </p:grpSp>
          <p:cxnSp>
            <p:nvCxnSpPr>
              <p:cNvPr id="46" name="Straight Connector 45"/>
              <p:cNvCxnSpPr/>
              <p:nvPr/>
            </p:nvCxnSpPr>
            <p:spPr>
              <a:xfrm flipV="1">
                <a:off x="8305800" y="949556"/>
                <a:ext cx="282456" cy="264450"/>
              </a:xfrm>
              <a:prstGeom prst="line">
                <a:avLst/>
              </a:prstGeom>
              <a:ln w="25400"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 flipV="1">
                <a:off x="7398088" y="424711"/>
                <a:ext cx="282456" cy="264450"/>
              </a:xfrm>
              <a:prstGeom prst="line">
                <a:avLst/>
              </a:prstGeom>
              <a:ln w="25400"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xtBox 47"/>
              <p:cNvSpPr txBox="1"/>
              <p:nvPr/>
            </p:nvSpPr>
            <p:spPr>
              <a:xfrm>
                <a:off x="8360742" y="1018401"/>
                <a:ext cx="33054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x6</a:t>
                </a:r>
                <a:endParaRPr lang="en-US" sz="1200" dirty="0"/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7115654" y="817277"/>
              <a:ext cx="1438836" cy="946196"/>
              <a:chOff x="7252446" y="349204"/>
              <a:chExt cx="1438836" cy="946196"/>
            </a:xfrm>
          </p:grpSpPr>
          <p:sp>
            <p:nvSpPr>
              <p:cNvPr id="51" name="Rectangle 50"/>
              <p:cNvSpPr/>
              <p:nvPr/>
            </p:nvSpPr>
            <p:spPr>
              <a:xfrm>
                <a:off x="7252446" y="367117"/>
                <a:ext cx="1438836" cy="928283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2" name="Group 51"/>
              <p:cNvGrpSpPr/>
              <p:nvPr/>
            </p:nvGrpSpPr>
            <p:grpSpPr>
              <a:xfrm>
                <a:off x="7687235" y="349204"/>
                <a:ext cx="901022" cy="646331"/>
                <a:chOff x="7732023" y="1030069"/>
                <a:chExt cx="901022" cy="646331"/>
              </a:xfrm>
            </p:grpSpPr>
            <p:sp>
              <p:nvSpPr>
                <p:cNvPr id="59" name="Rectangle 58"/>
                <p:cNvSpPr/>
                <p:nvPr/>
              </p:nvSpPr>
              <p:spPr>
                <a:xfrm>
                  <a:off x="7732024" y="1105576"/>
                  <a:ext cx="901021" cy="52889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0" name="TextBox 59"/>
                <p:cNvSpPr txBox="1"/>
                <p:nvPr/>
              </p:nvSpPr>
              <p:spPr>
                <a:xfrm>
                  <a:off x="7732023" y="1030069"/>
                  <a:ext cx="901021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FEBv2</a:t>
                  </a:r>
                </a:p>
                <a:p>
                  <a:pPr algn="ctr"/>
                  <a:r>
                    <a:rPr lang="en-US" sz="1200" dirty="0" smtClean="0"/>
                    <a:t>Firmware v5.3-268 </a:t>
                  </a:r>
                  <a:endParaRPr lang="en-US" sz="1200" dirty="0"/>
                </a:p>
              </p:txBody>
            </p:sp>
          </p:grpSp>
          <p:grpSp>
            <p:nvGrpSpPr>
              <p:cNvPr id="53" name="Group 52"/>
              <p:cNvGrpSpPr/>
              <p:nvPr/>
            </p:nvGrpSpPr>
            <p:grpSpPr>
              <a:xfrm>
                <a:off x="7404778" y="609600"/>
                <a:ext cx="901022" cy="646331"/>
                <a:chOff x="7732023" y="1030069"/>
                <a:chExt cx="901022" cy="646331"/>
              </a:xfrm>
            </p:grpSpPr>
            <p:sp>
              <p:nvSpPr>
                <p:cNvPr id="57" name="Rectangle 56"/>
                <p:cNvSpPr/>
                <p:nvPr/>
              </p:nvSpPr>
              <p:spPr>
                <a:xfrm>
                  <a:off x="7732024" y="1105576"/>
                  <a:ext cx="901021" cy="52889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" name="TextBox 57"/>
                <p:cNvSpPr txBox="1"/>
                <p:nvPr/>
              </p:nvSpPr>
              <p:spPr>
                <a:xfrm>
                  <a:off x="7732023" y="1030069"/>
                  <a:ext cx="901021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FEBv2</a:t>
                  </a:r>
                </a:p>
                <a:p>
                  <a:pPr algn="ctr"/>
                  <a:r>
                    <a:rPr lang="en-US" sz="1200" dirty="0" smtClean="0"/>
                    <a:t>Firmware v5.3-268 </a:t>
                  </a:r>
                  <a:endParaRPr lang="en-US" sz="1200" dirty="0"/>
                </a:p>
              </p:txBody>
            </p:sp>
          </p:grpSp>
          <p:cxnSp>
            <p:nvCxnSpPr>
              <p:cNvPr id="54" name="Straight Connector 53"/>
              <p:cNvCxnSpPr/>
              <p:nvPr/>
            </p:nvCxnSpPr>
            <p:spPr>
              <a:xfrm flipV="1">
                <a:off x="8305800" y="949556"/>
                <a:ext cx="282456" cy="264450"/>
              </a:xfrm>
              <a:prstGeom prst="line">
                <a:avLst/>
              </a:prstGeom>
              <a:ln w="25400"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 flipV="1">
                <a:off x="7398088" y="424711"/>
                <a:ext cx="282456" cy="264450"/>
              </a:xfrm>
              <a:prstGeom prst="line">
                <a:avLst/>
              </a:prstGeom>
              <a:ln w="25400"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TextBox 55"/>
              <p:cNvSpPr txBox="1"/>
              <p:nvPr/>
            </p:nvSpPr>
            <p:spPr>
              <a:xfrm>
                <a:off x="8360742" y="1018401"/>
                <a:ext cx="33054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x6</a:t>
                </a:r>
                <a:endParaRPr lang="en-US" sz="1200" dirty="0"/>
              </a:p>
            </p:txBody>
          </p:sp>
        </p:grpSp>
        <p:grpSp>
          <p:nvGrpSpPr>
            <p:cNvPr id="61" name="Group 60"/>
            <p:cNvGrpSpPr/>
            <p:nvPr/>
          </p:nvGrpSpPr>
          <p:grpSpPr>
            <a:xfrm>
              <a:off x="6865582" y="1024954"/>
              <a:ext cx="1438836" cy="946196"/>
              <a:chOff x="7252446" y="349204"/>
              <a:chExt cx="1438836" cy="946196"/>
            </a:xfrm>
          </p:grpSpPr>
          <p:sp>
            <p:nvSpPr>
              <p:cNvPr id="62" name="Rectangle 61"/>
              <p:cNvSpPr/>
              <p:nvPr/>
            </p:nvSpPr>
            <p:spPr>
              <a:xfrm>
                <a:off x="7252446" y="367117"/>
                <a:ext cx="1438836" cy="928283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63" name="Group 62"/>
              <p:cNvGrpSpPr/>
              <p:nvPr/>
            </p:nvGrpSpPr>
            <p:grpSpPr>
              <a:xfrm>
                <a:off x="7687235" y="349204"/>
                <a:ext cx="901022" cy="646331"/>
                <a:chOff x="7732023" y="1030069"/>
                <a:chExt cx="901022" cy="646331"/>
              </a:xfrm>
            </p:grpSpPr>
            <p:sp>
              <p:nvSpPr>
                <p:cNvPr id="70" name="Rectangle 69"/>
                <p:cNvSpPr/>
                <p:nvPr/>
              </p:nvSpPr>
              <p:spPr>
                <a:xfrm>
                  <a:off x="7732024" y="1105576"/>
                  <a:ext cx="901021" cy="52889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1" name="TextBox 70"/>
                <p:cNvSpPr txBox="1"/>
                <p:nvPr/>
              </p:nvSpPr>
              <p:spPr>
                <a:xfrm>
                  <a:off x="7732023" y="1030069"/>
                  <a:ext cx="901021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FEBv2</a:t>
                  </a:r>
                </a:p>
                <a:p>
                  <a:pPr algn="ctr"/>
                  <a:r>
                    <a:rPr lang="en-US" sz="1200" dirty="0" smtClean="0"/>
                    <a:t>Firmware v5.3-268 </a:t>
                  </a:r>
                  <a:endParaRPr lang="en-US" sz="1200" dirty="0"/>
                </a:p>
              </p:txBody>
            </p:sp>
          </p:grpSp>
          <p:grpSp>
            <p:nvGrpSpPr>
              <p:cNvPr id="64" name="Group 63"/>
              <p:cNvGrpSpPr/>
              <p:nvPr/>
            </p:nvGrpSpPr>
            <p:grpSpPr>
              <a:xfrm>
                <a:off x="7404778" y="609600"/>
                <a:ext cx="901022" cy="646331"/>
                <a:chOff x="7732023" y="1030069"/>
                <a:chExt cx="901022" cy="646331"/>
              </a:xfrm>
            </p:grpSpPr>
            <p:sp>
              <p:nvSpPr>
                <p:cNvPr id="68" name="Rectangle 67"/>
                <p:cNvSpPr/>
                <p:nvPr/>
              </p:nvSpPr>
              <p:spPr>
                <a:xfrm>
                  <a:off x="7732024" y="1105576"/>
                  <a:ext cx="901021" cy="52889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" name="TextBox 68"/>
                <p:cNvSpPr txBox="1"/>
                <p:nvPr/>
              </p:nvSpPr>
              <p:spPr>
                <a:xfrm>
                  <a:off x="7732023" y="1030069"/>
                  <a:ext cx="901021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FEBv2</a:t>
                  </a:r>
                </a:p>
                <a:p>
                  <a:pPr algn="ctr"/>
                  <a:r>
                    <a:rPr lang="en-US" sz="1200" dirty="0" smtClean="0"/>
                    <a:t>Firmware v5.3-268 </a:t>
                  </a:r>
                  <a:endParaRPr lang="en-US" sz="1200" dirty="0"/>
                </a:p>
              </p:txBody>
            </p:sp>
          </p:grpSp>
          <p:cxnSp>
            <p:nvCxnSpPr>
              <p:cNvPr id="65" name="Straight Connector 64"/>
              <p:cNvCxnSpPr/>
              <p:nvPr/>
            </p:nvCxnSpPr>
            <p:spPr>
              <a:xfrm flipV="1">
                <a:off x="8305800" y="949556"/>
                <a:ext cx="282456" cy="264450"/>
              </a:xfrm>
              <a:prstGeom prst="line">
                <a:avLst/>
              </a:prstGeom>
              <a:ln w="25400"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 flipV="1">
                <a:off x="7398088" y="424711"/>
                <a:ext cx="282456" cy="264450"/>
              </a:xfrm>
              <a:prstGeom prst="line">
                <a:avLst/>
              </a:prstGeom>
              <a:ln w="25400"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7" name="TextBox 66"/>
              <p:cNvSpPr txBox="1"/>
              <p:nvPr/>
            </p:nvSpPr>
            <p:spPr>
              <a:xfrm>
                <a:off x="8360742" y="1018401"/>
                <a:ext cx="33054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x6</a:t>
                </a:r>
                <a:endParaRPr lang="en-US" sz="1200" dirty="0"/>
              </a:p>
            </p:txBody>
          </p:sp>
        </p:grpSp>
        <p:grpSp>
          <p:nvGrpSpPr>
            <p:cNvPr id="72" name="Group 71"/>
            <p:cNvGrpSpPr/>
            <p:nvPr/>
          </p:nvGrpSpPr>
          <p:grpSpPr>
            <a:xfrm>
              <a:off x="6615510" y="1232631"/>
              <a:ext cx="1438836" cy="946196"/>
              <a:chOff x="7252446" y="349204"/>
              <a:chExt cx="1438836" cy="946196"/>
            </a:xfrm>
          </p:grpSpPr>
          <p:sp>
            <p:nvSpPr>
              <p:cNvPr id="73" name="Rectangle 72"/>
              <p:cNvSpPr/>
              <p:nvPr/>
            </p:nvSpPr>
            <p:spPr>
              <a:xfrm>
                <a:off x="7252446" y="367117"/>
                <a:ext cx="1438836" cy="928283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74" name="Group 73"/>
              <p:cNvGrpSpPr/>
              <p:nvPr/>
            </p:nvGrpSpPr>
            <p:grpSpPr>
              <a:xfrm>
                <a:off x="7687235" y="349204"/>
                <a:ext cx="901022" cy="646331"/>
                <a:chOff x="7732023" y="1030069"/>
                <a:chExt cx="901022" cy="646331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7732024" y="1105576"/>
                  <a:ext cx="901021" cy="52889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TextBox 81"/>
                <p:cNvSpPr txBox="1"/>
                <p:nvPr/>
              </p:nvSpPr>
              <p:spPr>
                <a:xfrm>
                  <a:off x="7732023" y="1030069"/>
                  <a:ext cx="901021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FEBv2</a:t>
                  </a:r>
                </a:p>
                <a:p>
                  <a:pPr algn="ctr"/>
                  <a:r>
                    <a:rPr lang="en-US" sz="1200" dirty="0" smtClean="0"/>
                    <a:t>Firmware v5.3-268 </a:t>
                  </a:r>
                  <a:endParaRPr lang="en-US" sz="1200" dirty="0"/>
                </a:p>
              </p:txBody>
            </p:sp>
          </p:grpSp>
          <p:grpSp>
            <p:nvGrpSpPr>
              <p:cNvPr id="75" name="Group 74"/>
              <p:cNvGrpSpPr/>
              <p:nvPr/>
            </p:nvGrpSpPr>
            <p:grpSpPr>
              <a:xfrm>
                <a:off x="7404778" y="609600"/>
                <a:ext cx="901022" cy="646331"/>
                <a:chOff x="7732023" y="1030069"/>
                <a:chExt cx="901022" cy="646331"/>
              </a:xfrm>
            </p:grpSpPr>
            <p:sp>
              <p:nvSpPr>
                <p:cNvPr id="79" name="Rectangle 78"/>
                <p:cNvSpPr/>
                <p:nvPr/>
              </p:nvSpPr>
              <p:spPr>
                <a:xfrm>
                  <a:off x="7732024" y="1105576"/>
                  <a:ext cx="901021" cy="52889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TextBox 79"/>
                <p:cNvSpPr txBox="1"/>
                <p:nvPr/>
              </p:nvSpPr>
              <p:spPr>
                <a:xfrm>
                  <a:off x="7732023" y="1030069"/>
                  <a:ext cx="901021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FEBv2</a:t>
                  </a:r>
                </a:p>
                <a:p>
                  <a:pPr algn="ctr"/>
                  <a:r>
                    <a:rPr lang="en-US" sz="1200" dirty="0" smtClean="0"/>
                    <a:t>Firmware v5.3-268 </a:t>
                  </a:r>
                  <a:endParaRPr lang="en-US" sz="1200" dirty="0"/>
                </a:p>
              </p:txBody>
            </p:sp>
          </p:grpSp>
          <p:cxnSp>
            <p:nvCxnSpPr>
              <p:cNvPr id="76" name="Straight Connector 75"/>
              <p:cNvCxnSpPr/>
              <p:nvPr/>
            </p:nvCxnSpPr>
            <p:spPr>
              <a:xfrm flipV="1">
                <a:off x="8305800" y="949556"/>
                <a:ext cx="282456" cy="264450"/>
              </a:xfrm>
              <a:prstGeom prst="line">
                <a:avLst/>
              </a:prstGeom>
              <a:ln w="25400"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/>
              <p:nvPr/>
            </p:nvCxnSpPr>
            <p:spPr>
              <a:xfrm flipV="1">
                <a:off x="7398088" y="424711"/>
                <a:ext cx="282456" cy="264450"/>
              </a:xfrm>
              <a:prstGeom prst="line">
                <a:avLst/>
              </a:prstGeom>
              <a:ln w="25400"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8" name="TextBox 77"/>
              <p:cNvSpPr txBox="1"/>
              <p:nvPr/>
            </p:nvSpPr>
            <p:spPr>
              <a:xfrm>
                <a:off x="8360742" y="1018401"/>
                <a:ext cx="33054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x6</a:t>
                </a:r>
                <a:endParaRPr lang="en-US" sz="1200" dirty="0"/>
              </a:p>
            </p:txBody>
          </p:sp>
        </p:grpSp>
      </p:grpSp>
      <p:sp>
        <p:nvSpPr>
          <p:cNvPr id="127" name="Rectangle 126"/>
          <p:cNvSpPr/>
          <p:nvPr/>
        </p:nvSpPr>
        <p:spPr>
          <a:xfrm>
            <a:off x="2209800" y="2881405"/>
            <a:ext cx="3686736" cy="16898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8" name="Rectangle 127"/>
          <p:cNvSpPr/>
          <p:nvPr/>
        </p:nvSpPr>
        <p:spPr>
          <a:xfrm>
            <a:off x="2977401" y="2949979"/>
            <a:ext cx="1120589" cy="2989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Scripting C#</a:t>
            </a:r>
            <a:endParaRPr lang="en-US" sz="1200" dirty="0"/>
          </a:p>
        </p:txBody>
      </p:sp>
      <p:sp>
        <p:nvSpPr>
          <p:cNvPr id="129" name="Rectangle 128"/>
          <p:cNvSpPr/>
          <p:nvPr/>
        </p:nvSpPr>
        <p:spPr>
          <a:xfrm>
            <a:off x="4572000" y="2956034"/>
            <a:ext cx="12192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AFE</a:t>
            </a:r>
          </a:p>
          <a:p>
            <a:pPr algn="ctr"/>
            <a:r>
              <a:rPr lang="en-US" dirty="0" smtClean="0"/>
              <a:t>Host appli. </a:t>
            </a:r>
            <a:r>
              <a:rPr lang="en-US" sz="1200" dirty="0" smtClean="0"/>
              <a:t>V1.0.0.476</a:t>
            </a:r>
            <a:endParaRPr lang="en-US" sz="1200" dirty="0"/>
          </a:p>
        </p:txBody>
      </p:sp>
      <p:sp>
        <p:nvSpPr>
          <p:cNvPr id="130" name="Rectangle 129"/>
          <p:cNvSpPr/>
          <p:nvPr/>
        </p:nvSpPr>
        <p:spPr>
          <a:xfrm>
            <a:off x="2790637" y="3181568"/>
            <a:ext cx="1120589" cy="2989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Scripting C#</a:t>
            </a:r>
            <a:endParaRPr lang="en-US" sz="1200" dirty="0"/>
          </a:p>
        </p:txBody>
      </p:sp>
      <p:sp>
        <p:nvSpPr>
          <p:cNvPr id="131" name="Rectangle 130"/>
          <p:cNvSpPr/>
          <p:nvPr/>
        </p:nvSpPr>
        <p:spPr>
          <a:xfrm>
            <a:off x="2603872" y="3413157"/>
            <a:ext cx="1120589" cy="2989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Scripting C#</a:t>
            </a:r>
            <a:endParaRPr lang="en-US" sz="1200" dirty="0"/>
          </a:p>
        </p:txBody>
      </p:sp>
      <p:sp>
        <p:nvSpPr>
          <p:cNvPr id="132" name="Rectangle 131"/>
          <p:cNvSpPr/>
          <p:nvPr/>
        </p:nvSpPr>
        <p:spPr>
          <a:xfrm>
            <a:off x="2417107" y="3644745"/>
            <a:ext cx="1120589" cy="2989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Scripting </a:t>
            </a:r>
            <a:r>
              <a:rPr lang="en-US" sz="1200" b="1" dirty="0" smtClean="0"/>
              <a:t>C</a:t>
            </a:r>
            <a:r>
              <a:rPr lang="en-US" sz="1200" dirty="0" smtClean="0"/>
              <a:t>#</a:t>
            </a:r>
            <a:endParaRPr lang="en-US" sz="1200" dirty="0"/>
          </a:p>
        </p:txBody>
      </p:sp>
      <p:sp>
        <p:nvSpPr>
          <p:cNvPr id="133" name="Rectangle 132"/>
          <p:cNvSpPr/>
          <p:nvPr/>
        </p:nvSpPr>
        <p:spPr>
          <a:xfrm>
            <a:off x="4351742" y="3188068"/>
            <a:ext cx="12192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AFE</a:t>
            </a:r>
          </a:p>
          <a:p>
            <a:pPr algn="ctr"/>
            <a:r>
              <a:rPr lang="en-US" dirty="0" smtClean="0"/>
              <a:t>Host appli. </a:t>
            </a:r>
            <a:r>
              <a:rPr lang="en-US" sz="1200" dirty="0" smtClean="0"/>
              <a:t>V1.0.0.476</a:t>
            </a:r>
            <a:endParaRPr lang="en-US" sz="1200" dirty="0"/>
          </a:p>
        </p:txBody>
      </p:sp>
      <p:sp>
        <p:nvSpPr>
          <p:cNvPr id="134" name="Rectangle 133"/>
          <p:cNvSpPr/>
          <p:nvPr/>
        </p:nvSpPr>
        <p:spPr>
          <a:xfrm>
            <a:off x="4131484" y="3420102"/>
            <a:ext cx="12192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AFE</a:t>
            </a:r>
          </a:p>
          <a:p>
            <a:pPr algn="ctr"/>
            <a:r>
              <a:rPr lang="en-US" dirty="0" smtClean="0"/>
              <a:t>Host appli. </a:t>
            </a:r>
            <a:r>
              <a:rPr lang="en-US" sz="1200" dirty="0" smtClean="0"/>
              <a:t>V1.0.0.476</a:t>
            </a:r>
            <a:endParaRPr lang="en-US" sz="1200" dirty="0"/>
          </a:p>
        </p:txBody>
      </p:sp>
      <p:sp>
        <p:nvSpPr>
          <p:cNvPr id="135" name="Rectangle 134"/>
          <p:cNvSpPr/>
          <p:nvPr/>
        </p:nvSpPr>
        <p:spPr>
          <a:xfrm>
            <a:off x="3911226" y="3652137"/>
            <a:ext cx="12192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AFE</a:t>
            </a:r>
          </a:p>
          <a:p>
            <a:pPr algn="ctr"/>
            <a:r>
              <a:rPr lang="en-US" dirty="0" smtClean="0"/>
              <a:t>Host appli. </a:t>
            </a:r>
            <a:r>
              <a:rPr lang="en-US" sz="1200" dirty="0" smtClean="0"/>
              <a:t>V1.0.0.476</a:t>
            </a:r>
            <a:endParaRPr lang="en-US" sz="1200" dirty="0"/>
          </a:p>
        </p:txBody>
      </p:sp>
      <p:sp>
        <p:nvSpPr>
          <p:cNvPr id="136" name="Rectangle 135"/>
          <p:cNvSpPr/>
          <p:nvPr/>
        </p:nvSpPr>
        <p:spPr>
          <a:xfrm>
            <a:off x="2209800" y="5029200"/>
            <a:ext cx="3686736" cy="16898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7" name="Rectangle 136"/>
          <p:cNvSpPr/>
          <p:nvPr/>
        </p:nvSpPr>
        <p:spPr>
          <a:xfrm>
            <a:off x="2977401" y="5097774"/>
            <a:ext cx="1120589" cy="2989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Scripting C#</a:t>
            </a:r>
            <a:endParaRPr lang="en-US" sz="1200" dirty="0"/>
          </a:p>
        </p:txBody>
      </p:sp>
      <p:sp>
        <p:nvSpPr>
          <p:cNvPr id="138" name="Rectangle 137"/>
          <p:cNvSpPr/>
          <p:nvPr/>
        </p:nvSpPr>
        <p:spPr>
          <a:xfrm>
            <a:off x="4572000" y="5103829"/>
            <a:ext cx="12192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AFE</a:t>
            </a:r>
          </a:p>
          <a:p>
            <a:pPr algn="ctr"/>
            <a:r>
              <a:rPr lang="en-US" dirty="0" smtClean="0"/>
              <a:t>Host appli. </a:t>
            </a:r>
            <a:r>
              <a:rPr lang="en-US" sz="1200" dirty="0" smtClean="0"/>
              <a:t>V1.0.0.476</a:t>
            </a:r>
            <a:endParaRPr lang="en-US" sz="1200" dirty="0"/>
          </a:p>
        </p:txBody>
      </p:sp>
      <p:grpSp>
        <p:nvGrpSpPr>
          <p:cNvPr id="39" name="Group 38"/>
          <p:cNvGrpSpPr/>
          <p:nvPr/>
        </p:nvGrpSpPr>
        <p:grpSpPr>
          <a:xfrm>
            <a:off x="6030783" y="5016946"/>
            <a:ext cx="1438836" cy="946196"/>
            <a:chOff x="6515844" y="5029200"/>
            <a:chExt cx="1438836" cy="946196"/>
          </a:xfrm>
        </p:grpSpPr>
        <p:sp>
          <p:nvSpPr>
            <p:cNvPr id="146" name="Rectangle 145"/>
            <p:cNvSpPr/>
            <p:nvPr/>
          </p:nvSpPr>
          <p:spPr>
            <a:xfrm>
              <a:off x="6515844" y="5047113"/>
              <a:ext cx="1438836" cy="928283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7" name="Group 146"/>
            <p:cNvGrpSpPr/>
            <p:nvPr/>
          </p:nvGrpSpPr>
          <p:grpSpPr>
            <a:xfrm>
              <a:off x="6950633" y="5029200"/>
              <a:ext cx="901022" cy="646331"/>
              <a:chOff x="7732023" y="1030069"/>
              <a:chExt cx="901022" cy="646331"/>
            </a:xfrm>
          </p:grpSpPr>
          <p:sp>
            <p:nvSpPr>
              <p:cNvPr id="154" name="Rectangle 153"/>
              <p:cNvSpPr/>
              <p:nvPr/>
            </p:nvSpPr>
            <p:spPr>
              <a:xfrm>
                <a:off x="7732024" y="1105576"/>
                <a:ext cx="901021" cy="52889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5" name="TextBox 154"/>
              <p:cNvSpPr txBox="1"/>
              <p:nvPr/>
            </p:nvSpPr>
            <p:spPr>
              <a:xfrm>
                <a:off x="7732023" y="1030069"/>
                <a:ext cx="90102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FEBv2</a:t>
                </a:r>
              </a:p>
              <a:p>
                <a:pPr algn="ctr"/>
                <a:r>
                  <a:rPr lang="en-US" sz="1200" dirty="0" smtClean="0"/>
                  <a:t>Firmware v5.3-268 </a:t>
                </a:r>
                <a:endParaRPr lang="en-US" sz="1200" dirty="0"/>
              </a:p>
            </p:txBody>
          </p:sp>
        </p:grpSp>
        <p:sp>
          <p:nvSpPr>
            <p:cNvPr id="151" name="TextBox 150"/>
            <p:cNvSpPr txBox="1"/>
            <p:nvPr/>
          </p:nvSpPr>
          <p:spPr>
            <a:xfrm>
              <a:off x="7624140" y="5698397"/>
              <a:ext cx="3305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x1</a:t>
              </a:r>
              <a:endParaRPr lang="en-US" sz="1200" dirty="0"/>
            </a:p>
          </p:txBody>
        </p:sp>
      </p:grpSp>
      <p:sp>
        <p:nvSpPr>
          <p:cNvPr id="156" name="TextBox 155"/>
          <p:cNvSpPr txBox="1"/>
          <p:nvPr/>
        </p:nvSpPr>
        <p:spPr>
          <a:xfrm>
            <a:off x="2248058" y="1494183"/>
            <a:ext cx="7521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PC</a:t>
            </a:r>
          </a:p>
          <a:p>
            <a:r>
              <a:rPr lang="en-US" b="1" dirty="0" smtClean="0"/>
              <a:t>Win.7</a:t>
            </a:r>
            <a:endParaRPr lang="en-US" b="1" dirty="0"/>
          </a:p>
        </p:txBody>
      </p:sp>
      <p:sp>
        <p:nvSpPr>
          <p:cNvPr id="159" name="TextBox 158"/>
          <p:cNvSpPr txBox="1"/>
          <p:nvPr/>
        </p:nvSpPr>
        <p:spPr>
          <a:xfrm>
            <a:off x="2209800" y="3897763"/>
            <a:ext cx="7521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PC</a:t>
            </a:r>
          </a:p>
          <a:p>
            <a:r>
              <a:rPr lang="en-US" b="1" dirty="0" smtClean="0"/>
              <a:t>Win.7</a:t>
            </a:r>
            <a:endParaRPr lang="en-US" b="1" dirty="0"/>
          </a:p>
        </p:txBody>
      </p:sp>
      <p:sp>
        <p:nvSpPr>
          <p:cNvPr id="160" name="TextBox 159"/>
          <p:cNvSpPr txBox="1"/>
          <p:nvPr/>
        </p:nvSpPr>
        <p:spPr>
          <a:xfrm>
            <a:off x="2209800" y="5987664"/>
            <a:ext cx="7521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PC</a:t>
            </a:r>
          </a:p>
          <a:p>
            <a:r>
              <a:rPr lang="en-US" b="1" dirty="0" smtClean="0"/>
              <a:t>Win.7</a:t>
            </a:r>
            <a:endParaRPr lang="en-US" b="1" dirty="0"/>
          </a:p>
        </p:txBody>
      </p:sp>
      <p:sp>
        <p:nvSpPr>
          <p:cNvPr id="161" name="Rectangle 160"/>
          <p:cNvSpPr/>
          <p:nvPr/>
        </p:nvSpPr>
        <p:spPr>
          <a:xfrm>
            <a:off x="98612" y="6027200"/>
            <a:ext cx="1196788" cy="6022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Socket server</a:t>
            </a:r>
            <a:endParaRPr lang="en-US" dirty="0"/>
          </a:p>
        </p:txBody>
      </p:sp>
      <p:cxnSp>
        <p:nvCxnSpPr>
          <p:cNvPr id="163" name="Straight Connector 162"/>
          <p:cNvCxnSpPr/>
          <p:nvPr/>
        </p:nvCxnSpPr>
        <p:spPr>
          <a:xfrm>
            <a:off x="1981200" y="0"/>
            <a:ext cx="0" cy="685800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TextBox 163"/>
          <p:cNvSpPr txBox="1"/>
          <p:nvPr/>
        </p:nvSpPr>
        <p:spPr>
          <a:xfrm>
            <a:off x="2301758" y="4482"/>
            <a:ext cx="14656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T9 beam area</a:t>
            </a:r>
            <a:endParaRPr lang="en-US" dirty="0"/>
          </a:p>
        </p:txBody>
      </p:sp>
      <p:sp>
        <p:nvSpPr>
          <p:cNvPr id="165" name="TextBox 164"/>
          <p:cNvSpPr txBox="1"/>
          <p:nvPr/>
        </p:nvSpPr>
        <p:spPr>
          <a:xfrm>
            <a:off x="127856" y="4482"/>
            <a:ext cx="1689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T9 control room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6302700" y="76200"/>
            <a:ext cx="1334885" cy="23898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USB3 hub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139" name="Group 138"/>
          <p:cNvGrpSpPr/>
          <p:nvPr/>
        </p:nvGrpSpPr>
        <p:grpSpPr>
          <a:xfrm>
            <a:off x="6664137" y="3002025"/>
            <a:ext cx="2189052" cy="1569227"/>
            <a:chOff x="6615510" y="609600"/>
            <a:chExt cx="2189052" cy="1569227"/>
          </a:xfrm>
        </p:grpSpPr>
        <p:grpSp>
          <p:nvGrpSpPr>
            <p:cNvPr id="140" name="Group 139"/>
            <p:cNvGrpSpPr/>
            <p:nvPr/>
          </p:nvGrpSpPr>
          <p:grpSpPr>
            <a:xfrm>
              <a:off x="7365726" y="609600"/>
              <a:ext cx="1438836" cy="946196"/>
              <a:chOff x="7252446" y="349204"/>
              <a:chExt cx="1438836" cy="946196"/>
            </a:xfrm>
          </p:grpSpPr>
          <p:sp>
            <p:nvSpPr>
              <p:cNvPr id="192" name="Rectangle 191"/>
              <p:cNvSpPr/>
              <p:nvPr/>
            </p:nvSpPr>
            <p:spPr>
              <a:xfrm>
                <a:off x="7252446" y="367117"/>
                <a:ext cx="1438836" cy="928283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93" name="Group 192"/>
              <p:cNvGrpSpPr/>
              <p:nvPr/>
            </p:nvGrpSpPr>
            <p:grpSpPr>
              <a:xfrm>
                <a:off x="7687235" y="349204"/>
                <a:ext cx="901022" cy="646331"/>
                <a:chOff x="7732023" y="1030069"/>
                <a:chExt cx="901022" cy="646331"/>
              </a:xfrm>
            </p:grpSpPr>
            <p:sp>
              <p:nvSpPr>
                <p:cNvPr id="200" name="Rectangle 199"/>
                <p:cNvSpPr/>
                <p:nvPr/>
              </p:nvSpPr>
              <p:spPr>
                <a:xfrm>
                  <a:off x="7732024" y="1105576"/>
                  <a:ext cx="901021" cy="52889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1" name="TextBox 200"/>
                <p:cNvSpPr txBox="1"/>
                <p:nvPr/>
              </p:nvSpPr>
              <p:spPr>
                <a:xfrm>
                  <a:off x="7732023" y="1030069"/>
                  <a:ext cx="901021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FEBv2</a:t>
                  </a:r>
                </a:p>
                <a:p>
                  <a:pPr algn="ctr"/>
                  <a:r>
                    <a:rPr lang="en-US" sz="1200" dirty="0" smtClean="0"/>
                    <a:t>Firmware v5.3-268 </a:t>
                  </a:r>
                  <a:endParaRPr lang="en-US" sz="1200" dirty="0"/>
                </a:p>
              </p:txBody>
            </p:sp>
          </p:grpSp>
          <p:grpSp>
            <p:nvGrpSpPr>
              <p:cNvPr id="194" name="Group 193"/>
              <p:cNvGrpSpPr/>
              <p:nvPr/>
            </p:nvGrpSpPr>
            <p:grpSpPr>
              <a:xfrm>
                <a:off x="7404778" y="609600"/>
                <a:ext cx="901022" cy="646331"/>
                <a:chOff x="7732023" y="1030069"/>
                <a:chExt cx="901022" cy="646331"/>
              </a:xfrm>
            </p:grpSpPr>
            <p:sp>
              <p:nvSpPr>
                <p:cNvPr id="198" name="Rectangle 197"/>
                <p:cNvSpPr/>
                <p:nvPr/>
              </p:nvSpPr>
              <p:spPr>
                <a:xfrm>
                  <a:off x="7732024" y="1105576"/>
                  <a:ext cx="901021" cy="52889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9" name="TextBox 198"/>
                <p:cNvSpPr txBox="1"/>
                <p:nvPr/>
              </p:nvSpPr>
              <p:spPr>
                <a:xfrm>
                  <a:off x="7732023" y="1030069"/>
                  <a:ext cx="901021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FEBv2</a:t>
                  </a:r>
                </a:p>
                <a:p>
                  <a:pPr algn="ctr"/>
                  <a:r>
                    <a:rPr lang="en-US" sz="1200" dirty="0" smtClean="0"/>
                    <a:t>Firmware v5.3-268 </a:t>
                  </a:r>
                  <a:endParaRPr lang="en-US" sz="1200" dirty="0"/>
                </a:p>
              </p:txBody>
            </p:sp>
          </p:grpSp>
          <p:cxnSp>
            <p:nvCxnSpPr>
              <p:cNvPr id="195" name="Straight Connector 194"/>
              <p:cNvCxnSpPr/>
              <p:nvPr/>
            </p:nvCxnSpPr>
            <p:spPr>
              <a:xfrm flipV="1">
                <a:off x="8305800" y="949556"/>
                <a:ext cx="282456" cy="264450"/>
              </a:xfrm>
              <a:prstGeom prst="line">
                <a:avLst/>
              </a:prstGeom>
              <a:ln w="25400"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Straight Connector 195"/>
              <p:cNvCxnSpPr/>
              <p:nvPr/>
            </p:nvCxnSpPr>
            <p:spPr>
              <a:xfrm flipV="1">
                <a:off x="7398088" y="424711"/>
                <a:ext cx="282456" cy="264450"/>
              </a:xfrm>
              <a:prstGeom prst="line">
                <a:avLst/>
              </a:prstGeom>
              <a:ln w="25400"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7" name="TextBox 196"/>
              <p:cNvSpPr txBox="1"/>
              <p:nvPr/>
            </p:nvSpPr>
            <p:spPr>
              <a:xfrm>
                <a:off x="8360742" y="1018401"/>
                <a:ext cx="33054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x6</a:t>
                </a:r>
                <a:endParaRPr lang="en-US" sz="1200" dirty="0"/>
              </a:p>
            </p:txBody>
          </p:sp>
        </p:grpSp>
        <p:grpSp>
          <p:nvGrpSpPr>
            <p:cNvPr id="141" name="Group 140"/>
            <p:cNvGrpSpPr/>
            <p:nvPr/>
          </p:nvGrpSpPr>
          <p:grpSpPr>
            <a:xfrm>
              <a:off x="7115654" y="817277"/>
              <a:ext cx="1438836" cy="946196"/>
              <a:chOff x="7252446" y="349204"/>
              <a:chExt cx="1438836" cy="946196"/>
            </a:xfrm>
          </p:grpSpPr>
          <p:sp>
            <p:nvSpPr>
              <p:cNvPr id="182" name="Rectangle 181"/>
              <p:cNvSpPr/>
              <p:nvPr/>
            </p:nvSpPr>
            <p:spPr>
              <a:xfrm>
                <a:off x="7252446" y="367117"/>
                <a:ext cx="1438836" cy="928283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83" name="Group 182"/>
              <p:cNvGrpSpPr/>
              <p:nvPr/>
            </p:nvGrpSpPr>
            <p:grpSpPr>
              <a:xfrm>
                <a:off x="7687235" y="349204"/>
                <a:ext cx="901022" cy="646331"/>
                <a:chOff x="7732023" y="1030069"/>
                <a:chExt cx="901022" cy="646331"/>
              </a:xfrm>
            </p:grpSpPr>
            <p:sp>
              <p:nvSpPr>
                <p:cNvPr id="190" name="Rectangle 189"/>
                <p:cNvSpPr/>
                <p:nvPr/>
              </p:nvSpPr>
              <p:spPr>
                <a:xfrm>
                  <a:off x="7732024" y="1105576"/>
                  <a:ext cx="901021" cy="52889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1" name="TextBox 190"/>
                <p:cNvSpPr txBox="1"/>
                <p:nvPr/>
              </p:nvSpPr>
              <p:spPr>
                <a:xfrm>
                  <a:off x="7732023" y="1030069"/>
                  <a:ext cx="901021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FEBv2</a:t>
                  </a:r>
                </a:p>
                <a:p>
                  <a:pPr algn="ctr"/>
                  <a:r>
                    <a:rPr lang="en-US" sz="1200" dirty="0" smtClean="0"/>
                    <a:t>Firmware v5.3-268 </a:t>
                  </a:r>
                  <a:endParaRPr lang="en-US" sz="1200" dirty="0"/>
                </a:p>
              </p:txBody>
            </p:sp>
          </p:grpSp>
          <p:grpSp>
            <p:nvGrpSpPr>
              <p:cNvPr id="184" name="Group 183"/>
              <p:cNvGrpSpPr/>
              <p:nvPr/>
            </p:nvGrpSpPr>
            <p:grpSpPr>
              <a:xfrm>
                <a:off x="7404778" y="609600"/>
                <a:ext cx="901022" cy="646331"/>
                <a:chOff x="7732023" y="1030069"/>
                <a:chExt cx="901022" cy="646331"/>
              </a:xfrm>
            </p:grpSpPr>
            <p:sp>
              <p:nvSpPr>
                <p:cNvPr id="188" name="Rectangle 187"/>
                <p:cNvSpPr/>
                <p:nvPr/>
              </p:nvSpPr>
              <p:spPr>
                <a:xfrm>
                  <a:off x="7732024" y="1105576"/>
                  <a:ext cx="901021" cy="52889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9" name="TextBox 188"/>
                <p:cNvSpPr txBox="1"/>
                <p:nvPr/>
              </p:nvSpPr>
              <p:spPr>
                <a:xfrm>
                  <a:off x="7732023" y="1030069"/>
                  <a:ext cx="901021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FEBv2</a:t>
                  </a:r>
                </a:p>
                <a:p>
                  <a:pPr algn="ctr"/>
                  <a:r>
                    <a:rPr lang="en-US" sz="1200" dirty="0" smtClean="0"/>
                    <a:t>Firmware v5.3-268 </a:t>
                  </a:r>
                  <a:endParaRPr lang="en-US" sz="1200" dirty="0"/>
                </a:p>
              </p:txBody>
            </p:sp>
          </p:grpSp>
          <p:cxnSp>
            <p:nvCxnSpPr>
              <p:cNvPr id="185" name="Straight Connector 184"/>
              <p:cNvCxnSpPr/>
              <p:nvPr/>
            </p:nvCxnSpPr>
            <p:spPr>
              <a:xfrm flipV="1">
                <a:off x="8305800" y="949556"/>
                <a:ext cx="282456" cy="264450"/>
              </a:xfrm>
              <a:prstGeom prst="line">
                <a:avLst/>
              </a:prstGeom>
              <a:ln w="25400"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Straight Connector 185"/>
              <p:cNvCxnSpPr/>
              <p:nvPr/>
            </p:nvCxnSpPr>
            <p:spPr>
              <a:xfrm flipV="1">
                <a:off x="7398088" y="424711"/>
                <a:ext cx="282456" cy="264450"/>
              </a:xfrm>
              <a:prstGeom prst="line">
                <a:avLst/>
              </a:prstGeom>
              <a:ln w="25400"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7" name="TextBox 186"/>
              <p:cNvSpPr txBox="1"/>
              <p:nvPr/>
            </p:nvSpPr>
            <p:spPr>
              <a:xfrm>
                <a:off x="8360742" y="1018401"/>
                <a:ext cx="33054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x6</a:t>
                </a:r>
                <a:endParaRPr lang="en-US" sz="1200" dirty="0"/>
              </a:p>
            </p:txBody>
          </p:sp>
        </p:grpSp>
        <p:grpSp>
          <p:nvGrpSpPr>
            <p:cNvPr id="142" name="Group 141"/>
            <p:cNvGrpSpPr/>
            <p:nvPr/>
          </p:nvGrpSpPr>
          <p:grpSpPr>
            <a:xfrm>
              <a:off x="6865582" y="1024954"/>
              <a:ext cx="1438836" cy="946196"/>
              <a:chOff x="7252446" y="349204"/>
              <a:chExt cx="1438836" cy="946196"/>
            </a:xfrm>
          </p:grpSpPr>
          <p:sp>
            <p:nvSpPr>
              <p:cNvPr id="172" name="Rectangle 171"/>
              <p:cNvSpPr/>
              <p:nvPr/>
            </p:nvSpPr>
            <p:spPr>
              <a:xfrm>
                <a:off x="7252446" y="367117"/>
                <a:ext cx="1438836" cy="928283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73" name="Group 172"/>
              <p:cNvGrpSpPr/>
              <p:nvPr/>
            </p:nvGrpSpPr>
            <p:grpSpPr>
              <a:xfrm>
                <a:off x="7687235" y="349204"/>
                <a:ext cx="901022" cy="646331"/>
                <a:chOff x="7732023" y="1030069"/>
                <a:chExt cx="901022" cy="646331"/>
              </a:xfrm>
            </p:grpSpPr>
            <p:sp>
              <p:nvSpPr>
                <p:cNvPr id="180" name="Rectangle 179"/>
                <p:cNvSpPr/>
                <p:nvPr/>
              </p:nvSpPr>
              <p:spPr>
                <a:xfrm>
                  <a:off x="7732024" y="1105576"/>
                  <a:ext cx="901021" cy="52889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1" name="TextBox 180"/>
                <p:cNvSpPr txBox="1"/>
                <p:nvPr/>
              </p:nvSpPr>
              <p:spPr>
                <a:xfrm>
                  <a:off x="7732023" y="1030069"/>
                  <a:ext cx="901021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FEBv2</a:t>
                  </a:r>
                </a:p>
                <a:p>
                  <a:pPr algn="ctr"/>
                  <a:r>
                    <a:rPr lang="en-US" sz="1200" dirty="0" smtClean="0"/>
                    <a:t>Firmware v5.3-268 </a:t>
                  </a:r>
                  <a:endParaRPr lang="en-US" sz="1200" dirty="0"/>
                </a:p>
              </p:txBody>
            </p:sp>
          </p:grpSp>
          <p:grpSp>
            <p:nvGrpSpPr>
              <p:cNvPr id="174" name="Group 173"/>
              <p:cNvGrpSpPr/>
              <p:nvPr/>
            </p:nvGrpSpPr>
            <p:grpSpPr>
              <a:xfrm>
                <a:off x="7404778" y="609600"/>
                <a:ext cx="901022" cy="646331"/>
                <a:chOff x="7732023" y="1030069"/>
                <a:chExt cx="901022" cy="646331"/>
              </a:xfrm>
            </p:grpSpPr>
            <p:sp>
              <p:nvSpPr>
                <p:cNvPr id="178" name="Rectangle 177"/>
                <p:cNvSpPr/>
                <p:nvPr/>
              </p:nvSpPr>
              <p:spPr>
                <a:xfrm>
                  <a:off x="7732024" y="1105576"/>
                  <a:ext cx="901021" cy="52889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9" name="TextBox 178"/>
                <p:cNvSpPr txBox="1"/>
                <p:nvPr/>
              </p:nvSpPr>
              <p:spPr>
                <a:xfrm>
                  <a:off x="7732023" y="1030069"/>
                  <a:ext cx="901021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FEBv2</a:t>
                  </a:r>
                </a:p>
                <a:p>
                  <a:pPr algn="ctr"/>
                  <a:r>
                    <a:rPr lang="en-US" sz="1200" dirty="0" smtClean="0"/>
                    <a:t>Firmware v5.3-268 </a:t>
                  </a:r>
                  <a:endParaRPr lang="en-US" sz="1200" dirty="0"/>
                </a:p>
              </p:txBody>
            </p:sp>
          </p:grpSp>
          <p:cxnSp>
            <p:nvCxnSpPr>
              <p:cNvPr id="175" name="Straight Connector 174"/>
              <p:cNvCxnSpPr/>
              <p:nvPr/>
            </p:nvCxnSpPr>
            <p:spPr>
              <a:xfrm flipV="1">
                <a:off x="8305800" y="949556"/>
                <a:ext cx="282456" cy="264450"/>
              </a:xfrm>
              <a:prstGeom prst="line">
                <a:avLst/>
              </a:prstGeom>
              <a:ln w="25400"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Straight Connector 175"/>
              <p:cNvCxnSpPr/>
              <p:nvPr/>
            </p:nvCxnSpPr>
            <p:spPr>
              <a:xfrm flipV="1">
                <a:off x="7398088" y="424711"/>
                <a:ext cx="282456" cy="264450"/>
              </a:xfrm>
              <a:prstGeom prst="line">
                <a:avLst/>
              </a:prstGeom>
              <a:ln w="25400"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7" name="TextBox 176"/>
              <p:cNvSpPr txBox="1"/>
              <p:nvPr/>
            </p:nvSpPr>
            <p:spPr>
              <a:xfrm>
                <a:off x="8360742" y="1018401"/>
                <a:ext cx="33054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x6</a:t>
                </a:r>
                <a:endParaRPr lang="en-US" sz="1200" dirty="0"/>
              </a:p>
            </p:txBody>
          </p:sp>
        </p:grpSp>
        <p:grpSp>
          <p:nvGrpSpPr>
            <p:cNvPr id="143" name="Group 142"/>
            <p:cNvGrpSpPr/>
            <p:nvPr/>
          </p:nvGrpSpPr>
          <p:grpSpPr>
            <a:xfrm>
              <a:off x="6615510" y="1232631"/>
              <a:ext cx="1438836" cy="946196"/>
              <a:chOff x="7252446" y="349204"/>
              <a:chExt cx="1438836" cy="946196"/>
            </a:xfrm>
          </p:grpSpPr>
          <p:sp>
            <p:nvSpPr>
              <p:cNvPr id="144" name="Rectangle 143"/>
              <p:cNvSpPr/>
              <p:nvPr/>
            </p:nvSpPr>
            <p:spPr>
              <a:xfrm>
                <a:off x="7252446" y="367117"/>
                <a:ext cx="1438836" cy="928283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57" name="Group 156"/>
              <p:cNvGrpSpPr/>
              <p:nvPr/>
            </p:nvGrpSpPr>
            <p:grpSpPr>
              <a:xfrm>
                <a:off x="7687235" y="349204"/>
                <a:ext cx="901022" cy="646331"/>
                <a:chOff x="7732023" y="1030069"/>
                <a:chExt cx="901022" cy="646331"/>
              </a:xfrm>
            </p:grpSpPr>
            <p:sp>
              <p:nvSpPr>
                <p:cNvPr id="170" name="Rectangle 169"/>
                <p:cNvSpPr/>
                <p:nvPr/>
              </p:nvSpPr>
              <p:spPr>
                <a:xfrm>
                  <a:off x="7732024" y="1105576"/>
                  <a:ext cx="901021" cy="52889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1" name="TextBox 170"/>
                <p:cNvSpPr txBox="1"/>
                <p:nvPr/>
              </p:nvSpPr>
              <p:spPr>
                <a:xfrm>
                  <a:off x="7732023" y="1030069"/>
                  <a:ext cx="901021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FEBv2</a:t>
                  </a:r>
                </a:p>
                <a:p>
                  <a:pPr algn="ctr"/>
                  <a:r>
                    <a:rPr lang="en-US" sz="1200" dirty="0" smtClean="0"/>
                    <a:t>Firmware v5.3-268 </a:t>
                  </a:r>
                  <a:endParaRPr lang="en-US" sz="1200" dirty="0"/>
                </a:p>
              </p:txBody>
            </p:sp>
          </p:grpSp>
          <p:grpSp>
            <p:nvGrpSpPr>
              <p:cNvPr id="158" name="Group 157"/>
              <p:cNvGrpSpPr/>
              <p:nvPr/>
            </p:nvGrpSpPr>
            <p:grpSpPr>
              <a:xfrm>
                <a:off x="7404778" y="609600"/>
                <a:ext cx="901022" cy="646331"/>
                <a:chOff x="7732023" y="1030069"/>
                <a:chExt cx="901022" cy="646331"/>
              </a:xfrm>
            </p:grpSpPr>
            <p:sp>
              <p:nvSpPr>
                <p:cNvPr id="168" name="Rectangle 167"/>
                <p:cNvSpPr/>
                <p:nvPr/>
              </p:nvSpPr>
              <p:spPr>
                <a:xfrm>
                  <a:off x="7732024" y="1105576"/>
                  <a:ext cx="901021" cy="52889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9" name="TextBox 168"/>
                <p:cNvSpPr txBox="1"/>
                <p:nvPr/>
              </p:nvSpPr>
              <p:spPr>
                <a:xfrm>
                  <a:off x="7732023" y="1030069"/>
                  <a:ext cx="901021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FEBv2</a:t>
                  </a:r>
                </a:p>
                <a:p>
                  <a:pPr algn="ctr"/>
                  <a:r>
                    <a:rPr lang="en-US" sz="1200" dirty="0" smtClean="0"/>
                    <a:t>Firmware v5.3-268 </a:t>
                  </a:r>
                  <a:endParaRPr lang="en-US" sz="1200" dirty="0"/>
                </a:p>
              </p:txBody>
            </p:sp>
          </p:grpSp>
          <p:cxnSp>
            <p:nvCxnSpPr>
              <p:cNvPr id="162" name="Straight Connector 161"/>
              <p:cNvCxnSpPr/>
              <p:nvPr/>
            </p:nvCxnSpPr>
            <p:spPr>
              <a:xfrm flipV="1">
                <a:off x="8305800" y="949556"/>
                <a:ext cx="282456" cy="264450"/>
              </a:xfrm>
              <a:prstGeom prst="line">
                <a:avLst/>
              </a:prstGeom>
              <a:ln w="25400"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Straight Connector 165"/>
              <p:cNvCxnSpPr/>
              <p:nvPr/>
            </p:nvCxnSpPr>
            <p:spPr>
              <a:xfrm flipV="1">
                <a:off x="7398088" y="424711"/>
                <a:ext cx="282456" cy="264450"/>
              </a:xfrm>
              <a:prstGeom prst="line">
                <a:avLst/>
              </a:prstGeom>
              <a:ln w="25400"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7" name="TextBox 166"/>
              <p:cNvSpPr txBox="1"/>
              <p:nvPr/>
            </p:nvSpPr>
            <p:spPr>
              <a:xfrm>
                <a:off x="8360742" y="1018401"/>
                <a:ext cx="33054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x6</a:t>
                </a:r>
                <a:endParaRPr lang="en-US" sz="1200" dirty="0"/>
              </a:p>
            </p:txBody>
          </p:sp>
        </p:grpSp>
      </p:grpSp>
      <p:cxnSp>
        <p:nvCxnSpPr>
          <p:cNvPr id="6" name="Straight Connector 5"/>
          <p:cNvCxnSpPr/>
          <p:nvPr/>
        </p:nvCxnSpPr>
        <p:spPr>
          <a:xfrm flipH="1" flipV="1">
            <a:off x="5581227" y="209973"/>
            <a:ext cx="1693" cy="247227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Straight Connector 201"/>
          <p:cNvCxnSpPr/>
          <p:nvPr/>
        </p:nvCxnSpPr>
        <p:spPr>
          <a:xfrm flipH="1">
            <a:off x="5562600" y="228600"/>
            <a:ext cx="731758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/>
          <p:cNvCxnSpPr/>
          <p:nvPr/>
        </p:nvCxnSpPr>
        <p:spPr>
          <a:xfrm flipV="1">
            <a:off x="7531947" y="304800"/>
            <a:ext cx="0" cy="270933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/>
          <p:cNvCxnSpPr/>
          <p:nvPr/>
        </p:nvCxnSpPr>
        <p:spPr>
          <a:xfrm flipV="1">
            <a:off x="7517051" y="2743201"/>
            <a:ext cx="0" cy="270933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/>
          <p:cNvCxnSpPr/>
          <p:nvPr/>
        </p:nvCxnSpPr>
        <p:spPr>
          <a:xfrm flipH="1" flipV="1">
            <a:off x="7266979" y="313978"/>
            <a:ext cx="808" cy="464955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Straight Connector 205"/>
          <p:cNvCxnSpPr/>
          <p:nvPr/>
        </p:nvCxnSpPr>
        <p:spPr>
          <a:xfrm flipV="1">
            <a:off x="7010018" y="303180"/>
            <a:ext cx="382" cy="685727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/>
          <p:cNvCxnSpPr/>
          <p:nvPr/>
        </p:nvCxnSpPr>
        <p:spPr>
          <a:xfrm flipV="1">
            <a:off x="6766560" y="325120"/>
            <a:ext cx="0" cy="866989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/>
          <p:cNvCxnSpPr/>
          <p:nvPr/>
        </p:nvCxnSpPr>
        <p:spPr>
          <a:xfrm flipV="1">
            <a:off x="6766560" y="2758067"/>
            <a:ext cx="0" cy="866989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Connector 208"/>
          <p:cNvCxnSpPr/>
          <p:nvPr/>
        </p:nvCxnSpPr>
        <p:spPr>
          <a:xfrm flipV="1">
            <a:off x="7009041" y="2743273"/>
            <a:ext cx="382" cy="685727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Connector 209"/>
          <p:cNvCxnSpPr/>
          <p:nvPr/>
        </p:nvCxnSpPr>
        <p:spPr>
          <a:xfrm flipH="1" flipV="1">
            <a:off x="7262231" y="2747950"/>
            <a:ext cx="808" cy="464955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1" name="Rectangle 210"/>
          <p:cNvSpPr/>
          <p:nvPr/>
        </p:nvSpPr>
        <p:spPr>
          <a:xfrm>
            <a:off x="6298742" y="2512679"/>
            <a:ext cx="1334885" cy="23898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USB3 hub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12" name="Straight Connector 211"/>
          <p:cNvCxnSpPr/>
          <p:nvPr/>
        </p:nvCxnSpPr>
        <p:spPr>
          <a:xfrm flipH="1" flipV="1">
            <a:off x="5585553" y="2619587"/>
            <a:ext cx="1693" cy="247227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Connector 212"/>
          <p:cNvCxnSpPr/>
          <p:nvPr/>
        </p:nvCxnSpPr>
        <p:spPr>
          <a:xfrm flipH="1">
            <a:off x="5560216" y="2639907"/>
            <a:ext cx="731758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Straight Connector 213"/>
          <p:cNvCxnSpPr/>
          <p:nvPr/>
        </p:nvCxnSpPr>
        <p:spPr>
          <a:xfrm flipH="1" flipV="1">
            <a:off x="5581650" y="4794250"/>
            <a:ext cx="1569" cy="222696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Connector 214"/>
          <p:cNvCxnSpPr/>
          <p:nvPr/>
        </p:nvCxnSpPr>
        <p:spPr>
          <a:xfrm flipH="1">
            <a:off x="5568950" y="4800600"/>
            <a:ext cx="1212850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Straight Connector 215"/>
          <p:cNvCxnSpPr/>
          <p:nvPr/>
        </p:nvCxnSpPr>
        <p:spPr>
          <a:xfrm flipH="1" flipV="1">
            <a:off x="6764991" y="4813049"/>
            <a:ext cx="1569" cy="222696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7" name="Rectangle 216"/>
          <p:cNvSpPr/>
          <p:nvPr/>
        </p:nvSpPr>
        <p:spPr>
          <a:xfrm>
            <a:off x="7725562" y="4671696"/>
            <a:ext cx="996608" cy="433447"/>
          </a:xfrm>
          <a:prstGeom prst="rect">
            <a:avLst/>
          </a:prstGeom>
          <a:solidFill>
            <a:srgbClr val="00206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Clock fanout board</a:t>
            </a:r>
            <a:endParaRPr lang="en-US" sz="1200" dirty="0"/>
          </a:p>
        </p:txBody>
      </p:sp>
      <p:sp>
        <p:nvSpPr>
          <p:cNvPr id="218" name="Rectangle 217"/>
          <p:cNvSpPr/>
          <p:nvPr/>
        </p:nvSpPr>
        <p:spPr>
          <a:xfrm>
            <a:off x="8071192" y="5437753"/>
            <a:ext cx="996608" cy="433447"/>
          </a:xfrm>
          <a:prstGeom prst="rect">
            <a:avLst/>
          </a:prstGeom>
          <a:solidFill>
            <a:srgbClr val="00206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Clock fanout board</a:t>
            </a:r>
            <a:endParaRPr lang="en-US" sz="1200" dirty="0"/>
          </a:p>
        </p:txBody>
      </p:sp>
      <p:sp>
        <p:nvSpPr>
          <p:cNvPr id="219" name="Rectangle 218"/>
          <p:cNvSpPr/>
          <p:nvPr/>
        </p:nvSpPr>
        <p:spPr>
          <a:xfrm>
            <a:off x="8069337" y="2246052"/>
            <a:ext cx="996608" cy="433447"/>
          </a:xfrm>
          <a:prstGeom prst="rect">
            <a:avLst/>
          </a:prstGeom>
          <a:solidFill>
            <a:srgbClr val="00206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Clock fanout board</a:t>
            </a:r>
            <a:endParaRPr lang="en-US" sz="1200" dirty="0"/>
          </a:p>
        </p:txBody>
      </p:sp>
      <p:cxnSp>
        <p:nvCxnSpPr>
          <p:cNvPr id="220" name="Straight Connector 219"/>
          <p:cNvCxnSpPr/>
          <p:nvPr/>
        </p:nvCxnSpPr>
        <p:spPr>
          <a:xfrm flipH="1">
            <a:off x="7485183" y="5663277"/>
            <a:ext cx="554427" cy="0"/>
          </a:xfrm>
          <a:prstGeom prst="line">
            <a:avLst/>
          </a:prstGeom>
          <a:ln w="317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Connector 224"/>
          <p:cNvCxnSpPr/>
          <p:nvPr/>
        </p:nvCxnSpPr>
        <p:spPr>
          <a:xfrm>
            <a:off x="8341895" y="5095678"/>
            <a:ext cx="1513" cy="359891"/>
          </a:xfrm>
          <a:prstGeom prst="line">
            <a:avLst/>
          </a:prstGeom>
          <a:ln w="317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Straight Connector 227"/>
          <p:cNvCxnSpPr/>
          <p:nvPr/>
        </p:nvCxnSpPr>
        <p:spPr>
          <a:xfrm>
            <a:off x="9001125" y="2700338"/>
            <a:ext cx="0" cy="2743200"/>
          </a:xfrm>
          <a:prstGeom prst="line">
            <a:avLst/>
          </a:prstGeom>
          <a:ln w="317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Straight Connector 233"/>
          <p:cNvCxnSpPr/>
          <p:nvPr/>
        </p:nvCxnSpPr>
        <p:spPr>
          <a:xfrm>
            <a:off x="8763000" y="1528763"/>
            <a:ext cx="0" cy="700087"/>
          </a:xfrm>
          <a:prstGeom prst="line">
            <a:avLst/>
          </a:prstGeom>
          <a:ln w="317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Straight Connector 236"/>
          <p:cNvCxnSpPr/>
          <p:nvPr/>
        </p:nvCxnSpPr>
        <p:spPr>
          <a:xfrm>
            <a:off x="8541085" y="1728788"/>
            <a:ext cx="1" cy="500062"/>
          </a:xfrm>
          <a:prstGeom prst="line">
            <a:avLst/>
          </a:prstGeom>
          <a:ln w="317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Straight Connector 239"/>
          <p:cNvCxnSpPr/>
          <p:nvPr/>
        </p:nvCxnSpPr>
        <p:spPr>
          <a:xfrm flipH="1">
            <a:off x="8319171" y="1947863"/>
            <a:ext cx="1" cy="285750"/>
          </a:xfrm>
          <a:prstGeom prst="line">
            <a:avLst/>
          </a:prstGeom>
          <a:ln w="317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Straight Connector 242"/>
          <p:cNvCxnSpPr/>
          <p:nvPr/>
        </p:nvCxnSpPr>
        <p:spPr>
          <a:xfrm>
            <a:off x="8096250" y="2131207"/>
            <a:ext cx="1008" cy="104051"/>
          </a:xfrm>
          <a:prstGeom prst="line">
            <a:avLst/>
          </a:prstGeom>
          <a:ln w="317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/>
          <p:cNvCxnSpPr/>
          <p:nvPr/>
        </p:nvCxnSpPr>
        <p:spPr>
          <a:xfrm>
            <a:off x="7975466" y="4565846"/>
            <a:ext cx="1008" cy="104051"/>
          </a:xfrm>
          <a:prstGeom prst="line">
            <a:avLst/>
          </a:prstGeom>
          <a:ln w="317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Straight Connector 247"/>
          <p:cNvCxnSpPr/>
          <p:nvPr/>
        </p:nvCxnSpPr>
        <p:spPr>
          <a:xfrm flipH="1">
            <a:off x="8212585" y="4375296"/>
            <a:ext cx="1" cy="285750"/>
          </a:xfrm>
          <a:prstGeom prst="line">
            <a:avLst/>
          </a:prstGeom>
          <a:ln w="317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Straight Connector 248"/>
          <p:cNvCxnSpPr/>
          <p:nvPr/>
        </p:nvCxnSpPr>
        <p:spPr>
          <a:xfrm>
            <a:off x="8448697" y="4166615"/>
            <a:ext cx="1" cy="500062"/>
          </a:xfrm>
          <a:prstGeom prst="line">
            <a:avLst/>
          </a:prstGeom>
          <a:ln w="317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Straight Connector 249"/>
          <p:cNvCxnSpPr/>
          <p:nvPr/>
        </p:nvCxnSpPr>
        <p:spPr>
          <a:xfrm>
            <a:off x="8684808" y="3960959"/>
            <a:ext cx="0" cy="700087"/>
          </a:xfrm>
          <a:prstGeom prst="line">
            <a:avLst/>
          </a:prstGeom>
          <a:ln w="317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Curved Connector 253"/>
          <p:cNvCxnSpPr>
            <a:stCxn id="14" idx="3"/>
          </p:cNvCxnSpPr>
          <p:nvPr/>
        </p:nvCxnSpPr>
        <p:spPr>
          <a:xfrm>
            <a:off x="1371600" y="1304278"/>
            <a:ext cx="838200" cy="532081"/>
          </a:xfrm>
          <a:prstGeom prst="curvedConnector3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Curved Connector 254"/>
          <p:cNvCxnSpPr/>
          <p:nvPr/>
        </p:nvCxnSpPr>
        <p:spPr>
          <a:xfrm>
            <a:off x="1366334" y="3136264"/>
            <a:ext cx="838200" cy="532081"/>
          </a:xfrm>
          <a:prstGeom prst="curvedConnector3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Curved Connector 255"/>
          <p:cNvCxnSpPr/>
          <p:nvPr/>
        </p:nvCxnSpPr>
        <p:spPr>
          <a:xfrm>
            <a:off x="1376529" y="4997635"/>
            <a:ext cx="838200" cy="532081"/>
          </a:xfrm>
          <a:prstGeom prst="curvedConnector3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7" name="TextBox 256"/>
          <p:cNvSpPr txBox="1"/>
          <p:nvPr/>
        </p:nvSpPr>
        <p:spPr>
          <a:xfrm>
            <a:off x="1250767" y="1507251"/>
            <a:ext cx="990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Remote desktop connection</a:t>
            </a:r>
            <a:endParaRPr lang="en-US" sz="1000" dirty="0"/>
          </a:p>
        </p:txBody>
      </p:sp>
      <p:sp>
        <p:nvSpPr>
          <p:cNvPr id="258" name="TextBox 257"/>
          <p:cNvSpPr txBox="1"/>
          <p:nvPr/>
        </p:nvSpPr>
        <p:spPr>
          <a:xfrm>
            <a:off x="1260179" y="3304253"/>
            <a:ext cx="990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Remote desktop connection</a:t>
            </a:r>
            <a:endParaRPr lang="en-US" sz="1000" dirty="0"/>
          </a:p>
        </p:txBody>
      </p:sp>
      <p:sp>
        <p:nvSpPr>
          <p:cNvPr id="259" name="TextBox 258"/>
          <p:cNvSpPr txBox="1"/>
          <p:nvPr/>
        </p:nvSpPr>
        <p:spPr>
          <a:xfrm>
            <a:off x="1257458" y="5176808"/>
            <a:ext cx="990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Remote desktop connection</a:t>
            </a:r>
            <a:endParaRPr lang="en-US" sz="1000" dirty="0"/>
          </a:p>
        </p:txBody>
      </p:sp>
      <p:sp>
        <p:nvSpPr>
          <p:cNvPr id="261" name="Slide Number Placeholder 26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3D78-F227-4604-9C84-0C96286D1D4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671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TextBox 164"/>
          <p:cNvSpPr txBox="1"/>
          <p:nvPr/>
        </p:nvSpPr>
        <p:spPr>
          <a:xfrm>
            <a:off x="0" y="0"/>
            <a:ext cx="8347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>
                <a:solidFill>
                  <a:srgbClr val="FF0000"/>
                </a:solidFill>
              </a:rPr>
              <a:t>Readout with peak detector window set to 5-10 </a:t>
            </a:r>
            <a:r>
              <a:rPr lang="en-GB" b="1" i="1">
                <a:solidFill>
                  <a:srgbClr val="FF0000"/>
                </a:solidFill>
                <a:latin typeface="Symbol" charset="2"/>
                <a:cs typeface="Symbol" charset="2"/>
              </a:rPr>
              <a:t>m</a:t>
            </a:r>
            <a:r>
              <a:rPr lang="en-GB" b="1" i="1">
                <a:solidFill>
                  <a:srgbClr val="FF0000"/>
                </a:solidFill>
              </a:rPr>
              <a:t>s: Channel occupancy &gt;1 within spill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1485926" y="1750236"/>
            <a:ext cx="544331" cy="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2030257" y="13402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2001214" y="1750236"/>
            <a:ext cx="3516593" cy="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608507" y="1751454"/>
            <a:ext cx="1936698" cy="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993737" y="1223251"/>
            <a:ext cx="7477" cy="883045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337103" y="1223251"/>
            <a:ext cx="0" cy="883045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006503" y="1272991"/>
            <a:ext cx="4335889" cy="0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001443" y="987157"/>
            <a:ext cx="5101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/>
              <a:t>2.6 s</a:t>
            </a:r>
          </a:p>
        </p:txBody>
      </p:sp>
      <p:cxnSp>
        <p:nvCxnSpPr>
          <p:cNvPr id="107" name="Straight Connector 106"/>
          <p:cNvCxnSpPr/>
          <p:nvPr/>
        </p:nvCxnSpPr>
        <p:spPr>
          <a:xfrm flipV="1">
            <a:off x="5517807" y="1616370"/>
            <a:ext cx="170201" cy="26372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V="1">
            <a:off x="5410400" y="1603670"/>
            <a:ext cx="188708" cy="27642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>
            <a:off x="2131857" y="13402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>
            <a:off x="2233457" y="1340236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>
            <a:off x="2335057" y="13402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>
            <a:off x="2436657" y="13402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2538257" y="13402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2639857" y="13402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>
            <a:off x="2741457" y="1340236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Arrow Connector 139"/>
          <p:cNvCxnSpPr/>
          <p:nvPr/>
        </p:nvCxnSpPr>
        <p:spPr>
          <a:xfrm>
            <a:off x="1993737" y="2008841"/>
            <a:ext cx="747720" cy="0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1" name="TextBox 140"/>
          <p:cNvSpPr txBox="1"/>
          <p:nvPr/>
        </p:nvSpPr>
        <p:spPr>
          <a:xfrm>
            <a:off x="2057400" y="1752600"/>
            <a:ext cx="5662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/>
              <a:t>~5 </a:t>
            </a:r>
            <a:r>
              <a:rPr lang="en-GB" sz="1200" i="1">
                <a:latin typeface="Symbol" charset="2"/>
                <a:cs typeface="Symbol" charset="2"/>
              </a:rPr>
              <a:t>m</a:t>
            </a:r>
            <a:r>
              <a:rPr lang="en-GB" sz="1200" i="1"/>
              <a:t>s</a:t>
            </a:r>
          </a:p>
        </p:txBody>
      </p:sp>
      <p:cxnSp>
        <p:nvCxnSpPr>
          <p:cNvPr id="143" name="Straight Connector 142"/>
          <p:cNvCxnSpPr/>
          <p:nvPr/>
        </p:nvCxnSpPr>
        <p:spPr>
          <a:xfrm>
            <a:off x="2772726" y="1340236"/>
            <a:ext cx="0" cy="766060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/>
          <p:cNvCxnSpPr/>
          <p:nvPr/>
        </p:nvCxnSpPr>
        <p:spPr>
          <a:xfrm>
            <a:off x="6360957" y="13402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>
            <a:off x="6462557" y="13402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6564157" y="1340236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/>
          <p:nvPr/>
        </p:nvCxnSpPr>
        <p:spPr>
          <a:xfrm>
            <a:off x="6665757" y="13402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>
            <a:off x="6767357" y="13402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/>
          <p:cNvCxnSpPr/>
          <p:nvPr/>
        </p:nvCxnSpPr>
        <p:spPr>
          <a:xfrm>
            <a:off x="6868957" y="13402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/>
        </p:nvCxnSpPr>
        <p:spPr>
          <a:xfrm>
            <a:off x="6970557" y="13402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>
            <a:off x="7072157" y="1340236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18" name="Group 117"/>
          <p:cNvGrpSpPr/>
          <p:nvPr/>
        </p:nvGrpSpPr>
        <p:grpSpPr>
          <a:xfrm>
            <a:off x="1382779" y="2647785"/>
            <a:ext cx="5275780" cy="235115"/>
            <a:chOff x="738206" y="2658600"/>
            <a:chExt cx="6545617" cy="419669"/>
          </a:xfrm>
        </p:grpSpPr>
        <p:cxnSp>
          <p:nvCxnSpPr>
            <p:cNvPr id="78" name="Straight Connector 77"/>
            <p:cNvCxnSpPr/>
            <p:nvPr/>
          </p:nvCxnSpPr>
          <p:spPr>
            <a:xfrm flipV="1">
              <a:off x="1485926" y="3071036"/>
              <a:ext cx="500169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>
              <a:off x="1984352" y="2659818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>
              <a:off x="2231714" y="2661036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>
              <a:off x="2233457" y="3071036"/>
              <a:ext cx="508000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>
              <a:off x="1986095" y="2661036"/>
              <a:ext cx="245619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flipV="1">
              <a:off x="2271622" y="3072254"/>
              <a:ext cx="500169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>
              <a:off x="2770048" y="2661036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>
              <a:off x="3017410" y="2662254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>
              <a:off x="3019153" y="3072254"/>
              <a:ext cx="508000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>
              <a:off x="2771791" y="2662254"/>
              <a:ext cx="245619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 flipV="1">
              <a:off x="3017410" y="3069818"/>
              <a:ext cx="500169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>
              <a:off x="3515836" y="2658600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>
              <a:off x="3763198" y="2659818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>
              <a:off x="3764941" y="3069818"/>
              <a:ext cx="508000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>
              <a:off x="3517579" y="2659818"/>
              <a:ext cx="245619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 flipV="1">
              <a:off x="3770880" y="3067454"/>
              <a:ext cx="500169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>
            <a:xfrm>
              <a:off x="4275656" y="2662586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>
            <a:xfrm>
              <a:off x="4526193" y="2663804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>
              <a:off x="4531111" y="3073804"/>
              <a:ext cx="508000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>
              <a:off x="4280574" y="2663804"/>
              <a:ext cx="245619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flipV="1">
              <a:off x="4531111" y="3075833"/>
              <a:ext cx="500169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>
              <a:off x="5029537" y="2664615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>
              <a:off x="5276899" y="2665833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>
              <a:off x="5278642" y="3075833"/>
              <a:ext cx="508000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>
              <a:off x="5031280" y="2665833"/>
              <a:ext cx="245619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 flipV="1">
              <a:off x="5278993" y="3077051"/>
              <a:ext cx="500169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/>
            <p:cNvCxnSpPr/>
            <p:nvPr/>
          </p:nvCxnSpPr>
          <p:spPr>
            <a:xfrm>
              <a:off x="5777419" y="2665833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/>
            <p:cNvCxnSpPr/>
            <p:nvPr/>
          </p:nvCxnSpPr>
          <p:spPr>
            <a:xfrm>
              <a:off x="6024781" y="2667051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/>
            <p:nvPr/>
          </p:nvCxnSpPr>
          <p:spPr>
            <a:xfrm>
              <a:off x="6026524" y="3077051"/>
              <a:ext cx="508000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/>
          </p:nvCxnSpPr>
          <p:spPr>
            <a:xfrm>
              <a:off x="5779162" y="2667051"/>
              <a:ext cx="245619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/>
          </p:nvCxnSpPr>
          <p:spPr>
            <a:xfrm flipV="1">
              <a:off x="738206" y="3071036"/>
              <a:ext cx="500169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1236632" y="2659818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1483994" y="2661036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/>
          </p:nvCxnSpPr>
          <p:spPr>
            <a:xfrm>
              <a:off x="1485737" y="3071036"/>
              <a:ext cx="508000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/>
            <p:cNvCxnSpPr/>
            <p:nvPr/>
          </p:nvCxnSpPr>
          <p:spPr>
            <a:xfrm>
              <a:off x="1238375" y="2661036"/>
              <a:ext cx="245619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flipV="1">
              <a:off x="6024059" y="3075269"/>
              <a:ext cx="500169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>
            <a:xfrm>
              <a:off x="6526718" y="2659818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/>
          </p:nvCxnSpPr>
          <p:spPr>
            <a:xfrm>
              <a:off x="6774080" y="2661036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>
              <a:off x="6775823" y="3071036"/>
              <a:ext cx="508000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>
            <a:xfrm>
              <a:off x="6528461" y="2661036"/>
              <a:ext cx="245619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71" name="Straight Connector 170"/>
          <p:cNvCxnSpPr/>
          <p:nvPr/>
        </p:nvCxnSpPr>
        <p:spPr>
          <a:xfrm flipH="1">
            <a:off x="1785916" y="1778830"/>
            <a:ext cx="204854" cy="878624"/>
          </a:xfrm>
          <a:prstGeom prst="line">
            <a:avLst/>
          </a:prstGeom>
          <a:ln w="38100" cmpd="sng">
            <a:solidFill>
              <a:srgbClr val="66006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71"/>
          <p:cNvCxnSpPr/>
          <p:nvPr/>
        </p:nvCxnSpPr>
        <p:spPr>
          <a:xfrm>
            <a:off x="2793548" y="1762936"/>
            <a:ext cx="3455562" cy="878787"/>
          </a:xfrm>
          <a:prstGeom prst="line">
            <a:avLst/>
          </a:prstGeom>
          <a:ln w="38100" cmpd="sng">
            <a:solidFill>
              <a:srgbClr val="66006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>
            <a:off x="2378052" y="2290481"/>
            <a:ext cx="1" cy="259472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/>
          <p:cNvCxnSpPr/>
          <p:nvPr/>
        </p:nvCxnSpPr>
        <p:spPr>
          <a:xfrm>
            <a:off x="2597164" y="2290481"/>
            <a:ext cx="1" cy="259472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Arrow Connector 174"/>
          <p:cNvCxnSpPr/>
          <p:nvPr/>
        </p:nvCxnSpPr>
        <p:spPr>
          <a:xfrm>
            <a:off x="2079549" y="2428189"/>
            <a:ext cx="271844" cy="0"/>
          </a:xfrm>
          <a:prstGeom prst="straightConnector1">
            <a:avLst/>
          </a:prstGeom>
          <a:ln>
            <a:solidFill>
              <a:srgbClr val="000000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Arrow Connector 175"/>
          <p:cNvCxnSpPr/>
          <p:nvPr/>
        </p:nvCxnSpPr>
        <p:spPr>
          <a:xfrm>
            <a:off x="2607507" y="2421963"/>
            <a:ext cx="280609" cy="6226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850405" y="2254581"/>
            <a:ext cx="5504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/>
              <a:t>80 ns</a:t>
            </a:r>
          </a:p>
        </p:txBody>
      </p:sp>
      <p:cxnSp>
        <p:nvCxnSpPr>
          <p:cNvPr id="177" name="Straight Connector 176"/>
          <p:cNvCxnSpPr/>
          <p:nvPr/>
        </p:nvCxnSpPr>
        <p:spPr>
          <a:xfrm>
            <a:off x="3821680" y="2296707"/>
            <a:ext cx="1" cy="259472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Connector 177"/>
          <p:cNvCxnSpPr/>
          <p:nvPr/>
        </p:nvCxnSpPr>
        <p:spPr>
          <a:xfrm>
            <a:off x="4220617" y="2296707"/>
            <a:ext cx="1" cy="259472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Arrow Connector 178"/>
          <p:cNvCxnSpPr/>
          <p:nvPr/>
        </p:nvCxnSpPr>
        <p:spPr>
          <a:xfrm>
            <a:off x="3523177" y="2434415"/>
            <a:ext cx="271844" cy="0"/>
          </a:xfrm>
          <a:prstGeom prst="straightConnector1">
            <a:avLst/>
          </a:prstGeom>
          <a:ln>
            <a:solidFill>
              <a:srgbClr val="000000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Arrow Connector 179"/>
          <p:cNvCxnSpPr/>
          <p:nvPr/>
        </p:nvCxnSpPr>
        <p:spPr>
          <a:xfrm>
            <a:off x="4230960" y="2428189"/>
            <a:ext cx="280609" cy="6226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3" name="TextBox 182"/>
          <p:cNvSpPr txBox="1"/>
          <p:nvPr/>
        </p:nvSpPr>
        <p:spPr>
          <a:xfrm>
            <a:off x="4468669" y="2267281"/>
            <a:ext cx="6283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/>
              <a:t>580 ns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993737" y="5717914"/>
            <a:ext cx="11006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/>
              <a:t>FEB i, Ch #: </a:t>
            </a:r>
            <a:r>
              <a:rPr lang="en-GB" sz="1200" b="1"/>
              <a:t>i_n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5116652" y="5703400"/>
            <a:ext cx="1104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/>
              <a:t>FEB i, Ch #: </a:t>
            </a:r>
            <a:r>
              <a:rPr lang="en-GB" sz="1200" b="1"/>
              <a:t>i_n</a:t>
            </a:r>
          </a:p>
        </p:txBody>
      </p:sp>
      <p:cxnSp>
        <p:nvCxnSpPr>
          <p:cNvPr id="122" name="Straight Connector 121"/>
          <p:cNvCxnSpPr/>
          <p:nvPr/>
        </p:nvCxnSpPr>
        <p:spPr>
          <a:xfrm>
            <a:off x="1382779" y="3216696"/>
            <a:ext cx="5901044" cy="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 flipV="1">
            <a:off x="1382779" y="3572296"/>
            <a:ext cx="5907394" cy="2364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96806" y="2971796"/>
            <a:ext cx="11996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>
                <a:solidFill>
                  <a:srgbClr val="7F7F7F"/>
                </a:solidFill>
                <a:latin typeface="Symbol" charset="2"/>
                <a:cs typeface="Symbol" charset="2"/>
              </a:rPr>
              <a:t>m</a:t>
            </a:r>
            <a:r>
              <a:rPr lang="en-GB" sz="1400">
                <a:solidFill>
                  <a:srgbClr val="7F7F7F"/>
                </a:solidFill>
              </a:rPr>
              <a:t> through sci.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96806" y="3348374"/>
            <a:ext cx="9925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/>
              <a:t>FSB shaper</a:t>
            </a:r>
          </a:p>
        </p:txBody>
      </p:sp>
      <p:sp>
        <p:nvSpPr>
          <p:cNvPr id="26" name="Freeform 25"/>
          <p:cNvSpPr/>
          <p:nvPr/>
        </p:nvSpPr>
        <p:spPr>
          <a:xfrm>
            <a:off x="2459322" y="3334892"/>
            <a:ext cx="127227" cy="239768"/>
          </a:xfrm>
          <a:custGeom>
            <a:avLst/>
            <a:gdLst>
              <a:gd name="connsiteX0" fmla="*/ 0 w 882650"/>
              <a:gd name="connsiteY0" fmla="*/ 393700 h 393700"/>
              <a:gd name="connsiteX1" fmla="*/ 9525 w 882650"/>
              <a:gd name="connsiteY1" fmla="*/ 355600 h 393700"/>
              <a:gd name="connsiteX2" fmla="*/ 12700 w 882650"/>
              <a:gd name="connsiteY2" fmla="*/ 346075 h 393700"/>
              <a:gd name="connsiteX3" fmla="*/ 25400 w 882650"/>
              <a:gd name="connsiteY3" fmla="*/ 327025 h 393700"/>
              <a:gd name="connsiteX4" fmla="*/ 31750 w 882650"/>
              <a:gd name="connsiteY4" fmla="*/ 307975 h 393700"/>
              <a:gd name="connsiteX5" fmla="*/ 34925 w 882650"/>
              <a:gd name="connsiteY5" fmla="*/ 298450 h 393700"/>
              <a:gd name="connsiteX6" fmla="*/ 44450 w 882650"/>
              <a:gd name="connsiteY6" fmla="*/ 292100 h 393700"/>
              <a:gd name="connsiteX7" fmla="*/ 50800 w 882650"/>
              <a:gd name="connsiteY7" fmla="*/ 279400 h 393700"/>
              <a:gd name="connsiteX8" fmla="*/ 53975 w 882650"/>
              <a:gd name="connsiteY8" fmla="*/ 266700 h 393700"/>
              <a:gd name="connsiteX9" fmla="*/ 50800 w 882650"/>
              <a:gd name="connsiteY9" fmla="*/ 257175 h 393700"/>
              <a:gd name="connsiteX10" fmla="*/ 57150 w 882650"/>
              <a:gd name="connsiteY10" fmla="*/ 247650 h 393700"/>
              <a:gd name="connsiteX11" fmla="*/ 69850 w 882650"/>
              <a:gd name="connsiteY11" fmla="*/ 231775 h 393700"/>
              <a:gd name="connsiteX12" fmla="*/ 79375 w 882650"/>
              <a:gd name="connsiteY12" fmla="*/ 212725 h 393700"/>
              <a:gd name="connsiteX13" fmla="*/ 92075 w 882650"/>
              <a:gd name="connsiteY13" fmla="*/ 190500 h 393700"/>
              <a:gd name="connsiteX14" fmla="*/ 95250 w 882650"/>
              <a:gd name="connsiteY14" fmla="*/ 180975 h 393700"/>
              <a:gd name="connsiteX15" fmla="*/ 104775 w 882650"/>
              <a:gd name="connsiteY15" fmla="*/ 174625 h 393700"/>
              <a:gd name="connsiteX16" fmla="*/ 111125 w 882650"/>
              <a:gd name="connsiteY16" fmla="*/ 165100 h 393700"/>
              <a:gd name="connsiteX17" fmla="*/ 117475 w 882650"/>
              <a:gd name="connsiteY17" fmla="*/ 146050 h 393700"/>
              <a:gd name="connsiteX18" fmla="*/ 127000 w 882650"/>
              <a:gd name="connsiteY18" fmla="*/ 117475 h 393700"/>
              <a:gd name="connsiteX19" fmla="*/ 130175 w 882650"/>
              <a:gd name="connsiteY19" fmla="*/ 107950 h 393700"/>
              <a:gd name="connsiteX20" fmla="*/ 133350 w 882650"/>
              <a:gd name="connsiteY20" fmla="*/ 95250 h 393700"/>
              <a:gd name="connsiteX21" fmla="*/ 142875 w 882650"/>
              <a:gd name="connsiteY21" fmla="*/ 88900 h 393700"/>
              <a:gd name="connsiteX22" fmla="*/ 149225 w 882650"/>
              <a:gd name="connsiteY22" fmla="*/ 76200 h 393700"/>
              <a:gd name="connsiteX23" fmla="*/ 158750 w 882650"/>
              <a:gd name="connsiteY23" fmla="*/ 73025 h 393700"/>
              <a:gd name="connsiteX24" fmla="*/ 177800 w 882650"/>
              <a:gd name="connsiteY24" fmla="*/ 34925 h 393700"/>
              <a:gd name="connsiteX25" fmla="*/ 196850 w 882650"/>
              <a:gd name="connsiteY25" fmla="*/ 22225 h 393700"/>
              <a:gd name="connsiteX26" fmla="*/ 234950 w 882650"/>
              <a:gd name="connsiteY26" fmla="*/ 9525 h 393700"/>
              <a:gd name="connsiteX27" fmla="*/ 244475 w 882650"/>
              <a:gd name="connsiteY27" fmla="*/ 6350 h 393700"/>
              <a:gd name="connsiteX28" fmla="*/ 254000 w 882650"/>
              <a:gd name="connsiteY28" fmla="*/ 3175 h 393700"/>
              <a:gd name="connsiteX29" fmla="*/ 285750 w 882650"/>
              <a:gd name="connsiteY29" fmla="*/ 0 h 393700"/>
              <a:gd name="connsiteX30" fmla="*/ 327025 w 882650"/>
              <a:gd name="connsiteY30" fmla="*/ 3175 h 393700"/>
              <a:gd name="connsiteX31" fmla="*/ 336550 w 882650"/>
              <a:gd name="connsiteY31" fmla="*/ 12700 h 393700"/>
              <a:gd name="connsiteX32" fmla="*/ 349250 w 882650"/>
              <a:gd name="connsiteY32" fmla="*/ 19050 h 393700"/>
              <a:gd name="connsiteX33" fmla="*/ 368300 w 882650"/>
              <a:gd name="connsiteY33" fmla="*/ 25400 h 393700"/>
              <a:gd name="connsiteX34" fmla="*/ 387350 w 882650"/>
              <a:gd name="connsiteY34" fmla="*/ 38100 h 393700"/>
              <a:gd name="connsiteX35" fmla="*/ 406400 w 882650"/>
              <a:gd name="connsiteY35" fmla="*/ 66675 h 393700"/>
              <a:gd name="connsiteX36" fmla="*/ 412750 w 882650"/>
              <a:gd name="connsiteY36" fmla="*/ 76200 h 393700"/>
              <a:gd name="connsiteX37" fmla="*/ 422275 w 882650"/>
              <a:gd name="connsiteY37" fmla="*/ 82550 h 393700"/>
              <a:gd name="connsiteX38" fmla="*/ 434975 w 882650"/>
              <a:gd name="connsiteY38" fmla="*/ 98425 h 393700"/>
              <a:gd name="connsiteX39" fmla="*/ 438150 w 882650"/>
              <a:gd name="connsiteY39" fmla="*/ 107950 h 393700"/>
              <a:gd name="connsiteX40" fmla="*/ 450850 w 882650"/>
              <a:gd name="connsiteY40" fmla="*/ 127000 h 393700"/>
              <a:gd name="connsiteX41" fmla="*/ 454025 w 882650"/>
              <a:gd name="connsiteY41" fmla="*/ 136525 h 393700"/>
              <a:gd name="connsiteX42" fmla="*/ 463550 w 882650"/>
              <a:gd name="connsiteY42" fmla="*/ 142875 h 393700"/>
              <a:gd name="connsiteX43" fmla="*/ 469900 w 882650"/>
              <a:gd name="connsiteY43" fmla="*/ 155575 h 393700"/>
              <a:gd name="connsiteX44" fmla="*/ 473075 w 882650"/>
              <a:gd name="connsiteY44" fmla="*/ 168275 h 393700"/>
              <a:gd name="connsiteX45" fmla="*/ 479425 w 882650"/>
              <a:gd name="connsiteY45" fmla="*/ 187325 h 393700"/>
              <a:gd name="connsiteX46" fmla="*/ 482600 w 882650"/>
              <a:gd name="connsiteY46" fmla="*/ 196850 h 393700"/>
              <a:gd name="connsiteX47" fmla="*/ 488950 w 882650"/>
              <a:gd name="connsiteY47" fmla="*/ 209550 h 393700"/>
              <a:gd name="connsiteX48" fmla="*/ 492125 w 882650"/>
              <a:gd name="connsiteY48" fmla="*/ 219075 h 393700"/>
              <a:gd name="connsiteX49" fmla="*/ 495300 w 882650"/>
              <a:gd name="connsiteY49" fmla="*/ 231775 h 393700"/>
              <a:gd name="connsiteX50" fmla="*/ 504825 w 882650"/>
              <a:gd name="connsiteY50" fmla="*/ 238125 h 393700"/>
              <a:gd name="connsiteX51" fmla="*/ 511175 w 882650"/>
              <a:gd name="connsiteY51" fmla="*/ 254000 h 393700"/>
              <a:gd name="connsiteX52" fmla="*/ 523875 w 882650"/>
              <a:gd name="connsiteY52" fmla="*/ 269875 h 393700"/>
              <a:gd name="connsiteX53" fmla="*/ 533400 w 882650"/>
              <a:gd name="connsiteY53" fmla="*/ 288925 h 393700"/>
              <a:gd name="connsiteX54" fmla="*/ 536575 w 882650"/>
              <a:gd name="connsiteY54" fmla="*/ 298450 h 393700"/>
              <a:gd name="connsiteX55" fmla="*/ 549275 w 882650"/>
              <a:gd name="connsiteY55" fmla="*/ 304800 h 393700"/>
              <a:gd name="connsiteX56" fmla="*/ 565150 w 882650"/>
              <a:gd name="connsiteY56" fmla="*/ 327025 h 393700"/>
              <a:gd name="connsiteX57" fmla="*/ 584200 w 882650"/>
              <a:gd name="connsiteY57" fmla="*/ 339725 h 393700"/>
              <a:gd name="connsiteX58" fmla="*/ 606425 w 882650"/>
              <a:gd name="connsiteY58" fmla="*/ 355600 h 393700"/>
              <a:gd name="connsiteX59" fmla="*/ 625475 w 882650"/>
              <a:gd name="connsiteY59" fmla="*/ 361950 h 393700"/>
              <a:gd name="connsiteX60" fmla="*/ 635000 w 882650"/>
              <a:gd name="connsiteY60" fmla="*/ 365125 h 393700"/>
              <a:gd name="connsiteX61" fmla="*/ 673100 w 882650"/>
              <a:gd name="connsiteY61" fmla="*/ 371475 h 393700"/>
              <a:gd name="connsiteX62" fmla="*/ 692150 w 882650"/>
              <a:gd name="connsiteY62" fmla="*/ 374650 h 393700"/>
              <a:gd name="connsiteX63" fmla="*/ 762000 w 882650"/>
              <a:gd name="connsiteY63" fmla="*/ 377825 h 393700"/>
              <a:gd name="connsiteX64" fmla="*/ 819150 w 882650"/>
              <a:gd name="connsiteY64" fmla="*/ 381000 h 393700"/>
              <a:gd name="connsiteX65" fmla="*/ 882650 w 882650"/>
              <a:gd name="connsiteY65" fmla="*/ 387350 h 393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882650" h="393700">
                <a:moveTo>
                  <a:pt x="0" y="393700"/>
                </a:moveTo>
                <a:cubicBezTo>
                  <a:pt x="4275" y="368048"/>
                  <a:pt x="1139" y="380757"/>
                  <a:pt x="9525" y="355600"/>
                </a:cubicBezTo>
                <a:cubicBezTo>
                  <a:pt x="10583" y="352425"/>
                  <a:pt x="10844" y="348860"/>
                  <a:pt x="12700" y="346075"/>
                </a:cubicBezTo>
                <a:cubicBezTo>
                  <a:pt x="16933" y="339725"/>
                  <a:pt x="22987" y="334265"/>
                  <a:pt x="25400" y="327025"/>
                </a:cubicBezTo>
                <a:lnTo>
                  <a:pt x="31750" y="307975"/>
                </a:lnTo>
                <a:cubicBezTo>
                  <a:pt x="32808" y="304800"/>
                  <a:pt x="32140" y="300306"/>
                  <a:pt x="34925" y="298450"/>
                </a:cubicBezTo>
                <a:lnTo>
                  <a:pt x="44450" y="292100"/>
                </a:lnTo>
                <a:cubicBezTo>
                  <a:pt x="37477" y="271182"/>
                  <a:pt x="40839" y="291851"/>
                  <a:pt x="50800" y="279400"/>
                </a:cubicBezTo>
                <a:cubicBezTo>
                  <a:pt x="53526" y="275993"/>
                  <a:pt x="52917" y="270933"/>
                  <a:pt x="53975" y="266700"/>
                </a:cubicBezTo>
                <a:cubicBezTo>
                  <a:pt x="52917" y="263525"/>
                  <a:pt x="50250" y="260476"/>
                  <a:pt x="50800" y="257175"/>
                </a:cubicBezTo>
                <a:cubicBezTo>
                  <a:pt x="51427" y="253411"/>
                  <a:pt x="55443" y="251063"/>
                  <a:pt x="57150" y="247650"/>
                </a:cubicBezTo>
                <a:cubicBezTo>
                  <a:pt x="64818" y="232314"/>
                  <a:pt x="53793" y="242479"/>
                  <a:pt x="69850" y="231775"/>
                </a:cubicBezTo>
                <a:cubicBezTo>
                  <a:pt x="88048" y="204478"/>
                  <a:pt x="66230" y="239015"/>
                  <a:pt x="79375" y="212725"/>
                </a:cubicBezTo>
                <a:cubicBezTo>
                  <a:pt x="95318" y="180839"/>
                  <a:pt x="75376" y="229464"/>
                  <a:pt x="92075" y="190500"/>
                </a:cubicBezTo>
                <a:cubicBezTo>
                  <a:pt x="93393" y="187424"/>
                  <a:pt x="93159" y="183588"/>
                  <a:pt x="95250" y="180975"/>
                </a:cubicBezTo>
                <a:cubicBezTo>
                  <a:pt x="97634" y="177995"/>
                  <a:pt x="101600" y="176742"/>
                  <a:pt x="104775" y="174625"/>
                </a:cubicBezTo>
                <a:cubicBezTo>
                  <a:pt x="106892" y="171450"/>
                  <a:pt x="109575" y="168587"/>
                  <a:pt x="111125" y="165100"/>
                </a:cubicBezTo>
                <a:cubicBezTo>
                  <a:pt x="113843" y="158983"/>
                  <a:pt x="115358" y="152400"/>
                  <a:pt x="117475" y="146050"/>
                </a:cubicBezTo>
                <a:lnTo>
                  <a:pt x="127000" y="117475"/>
                </a:lnTo>
                <a:cubicBezTo>
                  <a:pt x="128058" y="114300"/>
                  <a:pt x="129363" y="111197"/>
                  <a:pt x="130175" y="107950"/>
                </a:cubicBezTo>
                <a:cubicBezTo>
                  <a:pt x="131233" y="103717"/>
                  <a:pt x="130929" y="98881"/>
                  <a:pt x="133350" y="95250"/>
                </a:cubicBezTo>
                <a:cubicBezTo>
                  <a:pt x="135467" y="92075"/>
                  <a:pt x="139700" y="91017"/>
                  <a:pt x="142875" y="88900"/>
                </a:cubicBezTo>
                <a:cubicBezTo>
                  <a:pt x="144992" y="84667"/>
                  <a:pt x="145878" y="79547"/>
                  <a:pt x="149225" y="76200"/>
                </a:cubicBezTo>
                <a:cubicBezTo>
                  <a:pt x="151592" y="73833"/>
                  <a:pt x="156805" y="75748"/>
                  <a:pt x="158750" y="73025"/>
                </a:cubicBezTo>
                <a:cubicBezTo>
                  <a:pt x="170275" y="56889"/>
                  <a:pt x="158238" y="47966"/>
                  <a:pt x="177800" y="34925"/>
                </a:cubicBezTo>
                <a:cubicBezTo>
                  <a:pt x="184150" y="30692"/>
                  <a:pt x="189610" y="24638"/>
                  <a:pt x="196850" y="22225"/>
                </a:cubicBezTo>
                <a:lnTo>
                  <a:pt x="234950" y="9525"/>
                </a:lnTo>
                <a:lnTo>
                  <a:pt x="244475" y="6350"/>
                </a:lnTo>
                <a:cubicBezTo>
                  <a:pt x="247650" y="5292"/>
                  <a:pt x="250670" y="3508"/>
                  <a:pt x="254000" y="3175"/>
                </a:cubicBezTo>
                <a:lnTo>
                  <a:pt x="285750" y="0"/>
                </a:lnTo>
                <a:cubicBezTo>
                  <a:pt x="299508" y="1058"/>
                  <a:pt x="313638" y="-172"/>
                  <a:pt x="327025" y="3175"/>
                </a:cubicBezTo>
                <a:cubicBezTo>
                  <a:pt x="331381" y="4264"/>
                  <a:pt x="332896" y="10090"/>
                  <a:pt x="336550" y="12700"/>
                </a:cubicBezTo>
                <a:cubicBezTo>
                  <a:pt x="340401" y="15451"/>
                  <a:pt x="344856" y="17292"/>
                  <a:pt x="349250" y="19050"/>
                </a:cubicBezTo>
                <a:cubicBezTo>
                  <a:pt x="355465" y="21536"/>
                  <a:pt x="362731" y="21687"/>
                  <a:pt x="368300" y="25400"/>
                </a:cubicBezTo>
                <a:lnTo>
                  <a:pt x="387350" y="38100"/>
                </a:lnTo>
                <a:lnTo>
                  <a:pt x="406400" y="66675"/>
                </a:lnTo>
                <a:cubicBezTo>
                  <a:pt x="408517" y="69850"/>
                  <a:pt x="409575" y="74083"/>
                  <a:pt x="412750" y="76200"/>
                </a:cubicBezTo>
                <a:lnTo>
                  <a:pt x="422275" y="82550"/>
                </a:lnTo>
                <a:cubicBezTo>
                  <a:pt x="430255" y="106491"/>
                  <a:pt x="418562" y="77909"/>
                  <a:pt x="434975" y="98425"/>
                </a:cubicBezTo>
                <a:cubicBezTo>
                  <a:pt x="437066" y="101038"/>
                  <a:pt x="436525" y="105024"/>
                  <a:pt x="438150" y="107950"/>
                </a:cubicBezTo>
                <a:cubicBezTo>
                  <a:pt x="441856" y="114621"/>
                  <a:pt x="448437" y="119760"/>
                  <a:pt x="450850" y="127000"/>
                </a:cubicBezTo>
                <a:cubicBezTo>
                  <a:pt x="451908" y="130175"/>
                  <a:pt x="451934" y="133912"/>
                  <a:pt x="454025" y="136525"/>
                </a:cubicBezTo>
                <a:cubicBezTo>
                  <a:pt x="456409" y="139505"/>
                  <a:pt x="460375" y="140758"/>
                  <a:pt x="463550" y="142875"/>
                </a:cubicBezTo>
                <a:cubicBezTo>
                  <a:pt x="465667" y="147108"/>
                  <a:pt x="468238" y="151143"/>
                  <a:pt x="469900" y="155575"/>
                </a:cubicBezTo>
                <a:cubicBezTo>
                  <a:pt x="471432" y="159661"/>
                  <a:pt x="471821" y="164095"/>
                  <a:pt x="473075" y="168275"/>
                </a:cubicBezTo>
                <a:cubicBezTo>
                  <a:pt x="474998" y="174686"/>
                  <a:pt x="477308" y="180975"/>
                  <a:pt x="479425" y="187325"/>
                </a:cubicBezTo>
                <a:cubicBezTo>
                  <a:pt x="480483" y="190500"/>
                  <a:pt x="481103" y="193857"/>
                  <a:pt x="482600" y="196850"/>
                </a:cubicBezTo>
                <a:cubicBezTo>
                  <a:pt x="484717" y="201083"/>
                  <a:pt x="487086" y="205200"/>
                  <a:pt x="488950" y="209550"/>
                </a:cubicBezTo>
                <a:cubicBezTo>
                  <a:pt x="490268" y="212626"/>
                  <a:pt x="491206" y="215857"/>
                  <a:pt x="492125" y="219075"/>
                </a:cubicBezTo>
                <a:cubicBezTo>
                  <a:pt x="493324" y="223271"/>
                  <a:pt x="492879" y="228144"/>
                  <a:pt x="495300" y="231775"/>
                </a:cubicBezTo>
                <a:cubicBezTo>
                  <a:pt x="497417" y="234950"/>
                  <a:pt x="501650" y="236008"/>
                  <a:pt x="504825" y="238125"/>
                </a:cubicBezTo>
                <a:cubicBezTo>
                  <a:pt x="498961" y="255716"/>
                  <a:pt x="500555" y="240725"/>
                  <a:pt x="511175" y="254000"/>
                </a:cubicBezTo>
                <a:cubicBezTo>
                  <a:pt x="528702" y="275908"/>
                  <a:pt x="496578" y="251677"/>
                  <a:pt x="523875" y="269875"/>
                </a:cubicBezTo>
                <a:cubicBezTo>
                  <a:pt x="531855" y="293816"/>
                  <a:pt x="521090" y="264306"/>
                  <a:pt x="533400" y="288925"/>
                </a:cubicBezTo>
                <a:cubicBezTo>
                  <a:pt x="534897" y="291918"/>
                  <a:pt x="534208" y="296083"/>
                  <a:pt x="536575" y="298450"/>
                </a:cubicBezTo>
                <a:cubicBezTo>
                  <a:pt x="539922" y="301797"/>
                  <a:pt x="545042" y="302683"/>
                  <a:pt x="549275" y="304800"/>
                </a:cubicBezTo>
                <a:cubicBezTo>
                  <a:pt x="552364" y="309434"/>
                  <a:pt x="561928" y="324161"/>
                  <a:pt x="565150" y="327025"/>
                </a:cubicBezTo>
                <a:cubicBezTo>
                  <a:pt x="570854" y="332095"/>
                  <a:pt x="584200" y="339725"/>
                  <a:pt x="584200" y="339725"/>
                </a:cubicBezTo>
                <a:cubicBezTo>
                  <a:pt x="589492" y="355600"/>
                  <a:pt x="584200" y="348192"/>
                  <a:pt x="606425" y="355600"/>
                </a:cubicBezTo>
                <a:lnTo>
                  <a:pt x="625475" y="361950"/>
                </a:lnTo>
                <a:cubicBezTo>
                  <a:pt x="628650" y="363008"/>
                  <a:pt x="631718" y="364469"/>
                  <a:pt x="635000" y="365125"/>
                </a:cubicBezTo>
                <a:cubicBezTo>
                  <a:pt x="662946" y="370714"/>
                  <a:pt x="638969" y="366224"/>
                  <a:pt x="673100" y="371475"/>
                </a:cubicBezTo>
                <a:cubicBezTo>
                  <a:pt x="679463" y="372454"/>
                  <a:pt x="685729" y="374191"/>
                  <a:pt x="692150" y="374650"/>
                </a:cubicBezTo>
                <a:cubicBezTo>
                  <a:pt x="715398" y="376311"/>
                  <a:pt x="738722" y="376661"/>
                  <a:pt x="762000" y="377825"/>
                </a:cubicBezTo>
                <a:cubicBezTo>
                  <a:pt x="781056" y="378778"/>
                  <a:pt x="800137" y="379416"/>
                  <a:pt x="819150" y="381000"/>
                </a:cubicBezTo>
                <a:cubicBezTo>
                  <a:pt x="898155" y="387584"/>
                  <a:pt x="854952" y="387350"/>
                  <a:pt x="882650" y="387350"/>
                </a:cubicBezTo>
              </a:path>
            </a:pathLst>
          </a:cu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7" name="Straight Connector 126"/>
          <p:cNvCxnSpPr/>
          <p:nvPr/>
        </p:nvCxnSpPr>
        <p:spPr>
          <a:xfrm flipV="1">
            <a:off x="1382779" y="3953296"/>
            <a:ext cx="5913984" cy="1218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9" name="TextBox 128"/>
          <p:cNvSpPr txBox="1"/>
          <p:nvPr/>
        </p:nvSpPr>
        <p:spPr>
          <a:xfrm>
            <a:off x="296806" y="3709740"/>
            <a:ext cx="768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>
                <a:solidFill>
                  <a:srgbClr val="7F7F7F"/>
                </a:solidFill>
              </a:rPr>
              <a:t>Digi hits</a:t>
            </a:r>
          </a:p>
        </p:txBody>
      </p:sp>
      <p:grpSp>
        <p:nvGrpSpPr>
          <p:cNvPr id="160" name="Group 159"/>
          <p:cNvGrpSpPr/>
          <p:nvPr/>
        </p:nvGrpSpPr>
        <p:grpSpPr>
          <a:xfrm>
            <a:off x="2433082" y="3708396"/>
            <a:ext cx="136275" cy="227454"/>
            <a:chOff x="2885577" y="4221918"/>
            <a:chExt cx="131335" cy="412436"/>
          </a:xfrm>
        </p:grpSpPr>
        <p:cxnSp>
          <p:nvCxnSpPr>
            <p:cNvPr id="128" name="Straight Connector 127"/>
            <p:cNvCxnSpPr/>
            <p:nvPr/>
          </p:nvCxnSpPr>
          <p:spPr>
            <a:xfrm>
              <a:off x="2885577" y="4223136"/>
              <a:ext cx="0" cy="411218"/>
            </a:xfrm>
            <a:prstGeom prst="line">
              <a:avLst/>
            </a:prstGeom>
            <a:ln w="127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/>
          </p:nvCxnSpPr>
          <p:spPr>
            <a:xfrm>
              <a:off x="2907802" y="4223136"/>
              <a:ext cx="0" cy="411218"/>
            </a:xfrm>
            <a:prstGeom prst="line">
              <a:avLst/>
            </a:prstGeom>
            <a:ln w="127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>
              <a:off x="2930027" y="4221918"/>
              <a:ext cx="0" cy="411218"/>
            </a:xfrm>
            <a:prstGeom prst="line">
              <a:avLst/>
            </a:prstGeom>
            <a:ln w="127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>
              <a:off x="3016912" y="4223136"/>
              <a:ext cx="0" cy="411218"/>
            </a:xfrm>
            <a:prstGeom prst="line">
              <a:avLst/>
            </a:prstGeom>
            <a:ln w="127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4" name="Straight Connector 183"/>
          <p:cNvCxnSpPr/>
          <p:nvPr/>
        </p:nvCxnSpPr>
        <p:spPr>
          <a:xfrm>
            <a:off x="2439094" y="2978146"/>
            <a:ext cx="0" cy="221104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Connector 184"/>
          <p:cNvCxnSpPr/>
          <p:nvPr/>
        </p:nvCxnSpPr>
        <p:spPr>
          <a:xfrm>
            <a:off x="1382779" y="4569246"/>
            <a:ext cx="5914658" cy="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7" name="TextBox 186"/>
          <p:cNvSpPr txBox="1"/>
          <p:nvPr/>
        </p:nvSpPr>
        <p:spPr>
          <a:xfrm>
            <a:off x="296806" y="4344542"/>
            <a:ext cx="10054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/>
              <a:t>SSH shaper</a:t>
            </a:r>
          </a:p>
        </p:txBody>
      </p:sp>
      <p:cxnSp>
        <p:nvCxnSpPr>
          <p:cNvPr id="189" name="Straight Connector 188"/>
          <p:cNvCxnSpPr/>
          <p:nvPr/>
        </p:nvCxnSpPr>
        <p:spPr>
          <a:xfrm flipV="1">
            <a:off x="1402216" y="5711720"/>
            <a:ext cx="5914658" cy="1218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/>
          <p:cNvCxnSpPr/>
          <p:nvPr/>
        </p:nvCxnSpPr>
        <p:spPr>
          <a:xfrm>
            <a:off x="5821555" y="5429046"/>
            <a:ext cx="1128" cy="274354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1" name="TextBox 190"/>
          <p:cNvSpPr txBox="1"/>
          <p:nvPr/>
        </p:nvSpPr>
        <p:spPr>
          <a:xfrm>
            <a:off x="306136" y="5338209"/>
            <a:ext cx="9987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/>
              <a:t>Charge readout</a:t>
            </a:r>
          </a:p>
        </p:txBody>
      </p:sp>
      <p:cxnSp>
        <p:nvCxnSpPr>
          <p:cNvPr id="199" name="Straight Connector 198"/>
          <p:cNvCxnSpPr/>
          <p:nvPr/>
        </p:nvCxnSpPr>
        <p:spPr>
          <a:xfrm>
            <a:off x="5532819" y="2996810"/>
            <a:ext cx="0" cy="20244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/>
          <p:cNvCxnSpPr/>
          <p:nvPr/>
        </p:nvCxnSpPr>
        <p:spPr>
          <a:xfrm>
            <a:off x="1402216" y="5381129"/>
            <a:ext cx="5930582" cy="0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1785941" y="4709561"/>
            <a:ext cx="5546882" cy="675779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5" name="TextBox 204"/>
          <p:cNvSpPr txBox="1"/>
          <p:nvPr/>
        </p:nvSpPr>
        <p:spPr>
          <a:xfrm>
            <a:off x="296806" y="4807109"/>
            <a:ext cx="12013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>
                <a:solidFill>
                  <a:srgbClr val="7F7F7F"/>
                </a:solidFill>
              </a:rPr>
              <a:t>Peak detector</a:t>
            </a:r>
          </a:p>
          <a:p>
            <a:r>
              <a:rPr lang="en-GB" sz="1400">
                <a:solidFill>
                  <a:srgbClr val="7F7F7F"/>
                </a:solidFill>
              </a:rPr>
              <a:t>“gate”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569357" y="3658851"/>
            <a:ext cx="24328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>
                <a:solidFill>
                  <a:srgbClr val="FF0000"/>
                </a:solidFill>
              </a:rPr>
              <a:t>typ. &lt; 100 digital hits per charge hit</a:t>
            </a:r>
          </a:p>
        </p:txBody>
      </p:sp>
      <p:sp>
        <p:nvSpPr>
          <p:cNvPr id="206" name="TextBox 205"/>
          <p:cNvSpPr txBox="1"/>
          <p:nvPr/>
        </p:nvSpPr>
        <p:spPr>
          <a:xfrm>
            <a:off x="5735060" y="3659523"/>
            <a:ext cx="10998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>
                <a:solidFill>
                  <a:srgbClr val="FF0000"/>
                </a:solidFill>
              </a:rPr>
              <a:t>typ. &lt; 100 hits</a:t>
            </a:r>
          </a:p>
        </p:txBody>
      </p:sp>
      <p:cxnSp>
        <p:nvCxnSpPr>
          <p:cNvPr id="208" name="Straight Arrow Connector 207"/>
          <p:cNvCxnSpPr/>
          <p:nvPr/>
        </p:nvCxnSpPr>
        <p:spPr>
          <a:xfrm>
            <a:off x="1785917" y="5352511"/>
            <a:ext cx="5546882" cy="0"/>
          </a:xfrm>
          <a:prstGeom prst="straightConnector1">
            <a:avLst/>
          </a:prstGeom>
          <a:ln>
            <a:solidFill>
              <a:srgbClr val="FFFFFF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4242568" y="5096142"/>
            <a:ext cx="6848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>
                <a:solidFill>
                  <a:srgbClr val="FFFFFF"/>
                </a:solidFill>
              </a:rPr>
              <a:t>5-10 </a:t>
            </a:r>
            <a:r>
              <a:rPr lang="en-GB" sz="1200">
                <a:solidFill>
                  <a:srgbClr val="FFFFFF"/>
                </a:solidFill>
                <a:latin typeface="Symbol" charset="2"/>
                <a:cs typeface="Symbol" charset="2"/>
              </a:rPr>
              <a:t>m</a:t>
            </a:r>
            <a:r>
              <a:rPr lang="en-GB" sz="1200">
                <a:solidFill>
                  <a:srgbClr val="FFFFFF"/>
                </a:solidFill>
              </a:rPr>
              <a:t>s</a:t>
            </a:r>
          </a:p>
        </p:txBody>
      </p:sp>
      <p:cxnSp>
        <p:nvCxnSpPr>
          <p:cNvPr id="192" name="Straight Connector 191"/>
          <p:cNvCxnSpPr/>
          <p:nvPr/>
        </p:nvCxnSpPr>
        <p:spPr>
          <a:xfrm>
            <a:off x="2439094" y="3334892"/>
            <a:ext cx="0" cy="221104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2" name="Freeform 201"/>
          <p:cNvSpPr/>
          <p:nvPr/>
        </p:nvSpPr>
        <p:spPr>
          <a:xfrm>
            <a:off x="5552688" y="3340796"/>
            <a:ext cx="127227" cy="239768"/>
          </a:xfrm>
          <a:custGeom>
            <a:avLst/>
            <a:gdLst>
              <a:gd name="connsiteX0" fmla="*/ 0 w 882650"/>
              <a:gd name="connsiteY0" fmla="*/ 393700 h 393700"/>
              <a:gd name="connsiteX1" fmla="*/ 9525 w 882650"/>
              <a:gd name="connsiteY1" fmla="*/ 355600 h 393700"/>
              <a:gd name="connsiteX2" fmla="*/ 12700 w 882650"/>
              <a:gd name="connsiteY2" fmla="*/ 346075 h 393700"/>
              <a:gd name="connsiteX3" fmla="*/ 25400 w 882650"/>
              <a:gd name="connsiteY3" fmla="*/ 327025 h 393700"/>
              <a:gd name="connsiteX4" fmla="*/ 31750 w 882650"/>
              <a:gd name="connsiteY4" fmla="*/ 307975 h 393700"/>
              <a:gd name="connsiteX5" fmla="*/ 34925 w 882650"/>
              <a:gd name="connsiteY5" fmla="*/ 298450 h 393700"/>
              <a:gd name="connsiteX6" fmla="*/ 44450 w 882650"/>
              <a:gd name="connsiteY6" fmla="*/ 292100 h 393700"/>
              <a:gd name="connsiteX7" fmla="*/ 50800 w 882650"/>
              <a:gd name="connsiteY7" fmla="*/ 279400 h 393700"/>
              <a:gd name="connsiteX8" fmla="*/ 53975 w 882650"/>
              <a:gd name="connsiteY8" fmla="*/ 266700 h 393700"/>
              <a:gd name="connsiteX9" fmla="*/ 50800 w 882650"/>
              <a:gd name="connsiteY9" fmla="*/ 257175 h 393700"/>
              <a:gd name="connsiteX10" fmla="*/ 57150 w 882650"/>
              <a:gd name="connsiteY10" fmla="*/ 247650 h 393700"/>
              <a:gd name="connsiteX11" fmla="*/ 69850 w 882650"/>
              <a:gd name="connsiteY11" fmla="*/ 231775 h 393700"/>
              <a:gd name="connsiteX12" fmla="*/ 79375 w 882650"/>
              <a:gd name="connsiteY12" fmla="*/ 212725 h 393700"/>
              <a:gd name="connsiteX13" fmla="*/ 92075 w 882650"/>
              <a:gd name="connsiteY13" fmla="*/ 190500 h 393700"/>
              <a:gd name="connsiteX14" fmla="*/ 95250 w 882650"/>
              <a:gd name="connsiteY14" fmla="*/ 180975 h 393700"/>
              <a:gd name="connsiteX15" fmla="*/ 104775 w 882650"/>
              <a:gd name="connsiteY15" fmla="*/ 174625 h 393700"/>
              <a:gd name="connsiteX16" fmla="*/ 111125 w 882650"/>
              <a:gd name="connsiteY16" fmla="*/ 165100 h 393700"/>
              <a:gd name="connsiteX17" fmla="*/ 117475 w 882650"/>
              <a:gd name="connsiteY17" fmla="*/ 146050 h 393700"/>
              <a:gd name="connsiteX18" fmla="*/ 127000 w 882650"/>
              <a:gd name="connsiteY18" fmla="*/ 117475 h 393700"/>
              <a:gd name="connsiteX19" fmla="*/ 130175 w 882650"/>
              <a:gd name="connsiteY19" fmla="*/ 107950 h 393700"/>
              <a:gd name="connsiteX20" fmla="*/ 133350 w 882650"/>
              <a:gd name="connsiteY20" fmla="*/ 95250 h 393700"/>
              <a:gd name="connsiteX21" fmla="*/ 142875 w 882650"/>
              <a:gd name="connsiteY21" fmla="*/ 88900 h 393700"/>
              <a:gd name="connsiteX22" fmla="*/ 149225 w 882650"/>
              <a:gd name="connsiteY22" fmla="*/ 76200 h 393700"/>
              <a:gd name="connsiteX23" fmla="*/ 158750 w 882650"/>
              <a:gd name="connsiteY23" fmla="*/ 73025 h 393700"/>
              <a:gd name="connsiteX24" fmla="*/ 177800 w 882650"/>
              <a:gd name="connsiteY24" fmla="*/ 34925 h 393700"/>
              <a:gd name="connsiteX25" fmla="*/ 196850 w 882650"/>
              <a:gd name="connsiteY25" fmla="*/ 22225 h 393700"/>
              <a:gd name="connsiteX26" fmla="*/ 234950 w 882650"/>
              <a:gd name="connsiteY26" fmla="*/ 9525 h 393700"/>
              <a:gd name="connsiteX27" fmla="*/ 244475 w 882650"/>
              <a:gd name="connsiteY27" fmla="*/ 6350 h 393700"/>
              <a:gd name="connsiteX28" fmla="*/ 254000 w 882650"/>
              <a:gd name="connsiteY28" fmla="*/ 3175 h 393700"/>
              <a:gd name="connsiteX29" fmla="*/ 285750 w 882650"/>
              <a:gd name="connsiteY29" fmla="*/ 0 h 393700"/>
              <a:gd name="connsiteX30" fmla="*/ 327025 w 882650"/>
              <a:gd name="connsiteY30" fmla="*/ 3175 h 393700"/>
              <a:gd name="connsiteX31" fmla="*/ 336550 w 882650"/>
              <a:gd name="connsiteY31" fmla="*/ 12700 h 393700"/>
              <a:gd name="connsiteX32" fmla="*/ 349250 w 882650"/>
              <a:gd name="connsiteY32" fmla="*/ 19050 h 393700"/>
              <a:gd name="connsiteX33" fmla="*/ 368300 w 882650"/>
              <a:gd name="connsiteY33" fmla="*/ 25400 h 393700"/>
              <a:gd name="connsiteX34" fmla="*/ 387350 w 882650"/>
              <a:gd name="connsiteY34" fmla="*/ 38100 h 393700"/>
              <a:gd name="connsiteX35" fmla="*/ 406400 w 882650"/>
              <a:gd name="connsiteY35" fmla="*/ 66675 h 393700"/>
              <a:gd name="connsiteX36" fmla="*/ 412750 w 882650"/>
              <a:gd name="connsiteY36" fmla="*/ 76200 h 393700"/>
              <a:gd name="connsiteX37" fmla="*/ 422275 w 882650"/>
              <a:gd name="connsiteY37" fmla="*/ 82550 h 393700"/>
              <a:gd name="connsiteX38" fmla="*/ 434975 w 882650"/>
              <a:gd name="connsiteY38" fmla="*/ 98425 h 393700"/>
              <a:gd name="connsiteX39" fmla="*/ 438150 w 882650"/>
              <a:gd name="connsiteY39" fmla="*/ 107950 h 393700"/>
              <a:gd name="connsiteX40" fmla="*/ 450850 w 882650"/>
              <a:gd name="connsiteY40" fmla="*/ 127000 h 393700"/>
              <a:gd name="connsiteX41" fmla="*/ 454025 w 882650"/>
              <a:gd name="connsiteY41" fmla="*/ 136525 h 393700"/>
              <a:gd name="connsiteX42" fmla="*/ 463550 w 882650"/>
              <a:gd name="connsiteY42" fmla="*/ 142875 h 393700"/>
              <a:gd name="connsiteX43" fmla="*/ 469900 w 882650"/>
              <a:gd name="connsiteY43" fmla="*/ 155575 h 393700"/>
              <a:gd name="connsiteX44" fmla="*/ 473075 w 882650"/>
              <a:gd name="connsiteY44" fmla="*/ 168275 h 393700"/>
              <a:gd name="connsiteX45" fmla="*/ 479425 w 882650"/>
              <a:gd name="connsiteY45" fmla="*/ 187325 h 393700"/>
              <a:gd name="connsiteX46" fmla="*/ 482600 w 882650"/>
              <a:gd name="connsiteY46" fmla="*/ 196850 h 393700"/>
              <a:gd name="connsiteX47" fmla="*/ 488950 w 882650"/>
              <a:gd name="connsiteY47" fmla="*/ 209550 h 393700"/>
              <a:gd name="connsiteX48" fmla="*/ 492125 w 882650"/>
              <a:gd name="connsiteY48" fmla="*/ 219075 h 393700"/>
              <a:gd name="connsiteX49" fmla="*/ 495300 w 882650"/>
              <a:gd name="connsiteY49" fmla="*/ 231775 h 393700"/>
              <a:gd name="connsiteX50" fmla="*/ 504825 w 882650"/>
              <a:gd name="connsiteY50" fmla="*/ 238125 h 393700"/>
              <a:gd name="connsiteX51" fmla="*/ 511175 w 882650"/>
              <a:gd name="connsiteY51" fmla="*/ 254000 h 393700"/>
              <a:gd name="connsiteX52" fmla="*/ 523875 w 882650"/>
              <a:gd name="connsiteY52" fmla="*/ 269875 h 393700"/>
              <a:gd name="connsiteX53" fmla="*/ 533400 w 882650"/>
              <a:gd name="connsiteY53" fmla="*/ 288925 h 393700"/>
              <a:gd name="connsiteX54" fmla="*/ 536575 w 882650"/>
              <a:gd name="connsiteY54" fmla="*/ 298450 h 393700"/>
              <a:gd name="connsiteX55" fmla="*/ 549275 w 882650"/>
              <a:gd name="connsiteY55" fmla="*/ 304800 h 393700"/>
              <a:gd name="connsiteX56" fmla="*/ 565150 w 882650"/>
              <a:gd name="connsiteY56" fmla="*/ 327025 h 393700"/>
              <a:gd name="connsiteX57" fmla="*/ 584200 w 882650"/>
              <a:gd name="connsiteY57" fmla="*/ 339725 h 393700"/>
              <a:gd name="connsiteX58" fmla="*/ 606425 w 882650"/>
              <a:gd name="connsiteY58" fmla="*/ 355600 h 393700"/>
              <a:gd name="connsiteX59" fmla="*/ 625475 w 882650"/>
              <a:gd name="connsiteY59" fmla="*/ 361950 h 393700"/>
              <a:gd name="connsiteX60" fmla="*/ 635000 w 882650"/>
              <a:gd name="connsiteY60" fmla="*/ 365125 h 393700"/>
              <a:gd name="connsiteX61" fmla="*/ 673100 w 882650"/>
              <a:gd name="connsiteY61" fmla="*/ 371475 h 393700"/>
              <a:gd name="connsiteX62" fmla="*/ 692150 w 882650"/>
              <a:gd name="connsiteY62" fmla="*/ 374650 h 393700"/>
              <a:gd name="connsiteX63" fmla="*/ 762000 w 882650"/>
              <a:gd name="connsiteY63" fmla="*/ 377825 h 393700"/>
              <a:gd name="connsiteX64" fmla="*/ 819150 w 882650"/>
              <a:gd name="connsiteY64" fmla="*/ 381000 h 393700"/>
              <a:gd name="connsiteX65" fmla="*/ 882650 w 882650"/>
              <a:gd name="connsiteY65" fmla="*/ 387350 h 393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882650" h="393700">
                <a:moveTo>
                  <a:pt x="0" y="393700"/>
                </a:moveTo>
                <a:cubicBezTo>
                  <a:pt x="4275" y="368048"/>
                  <a:pt x="1139" y="380757"/>
                  <a:pt x="9525" y="355600"/>
                </a:cubicBezTo>
                <a:cubicBezTo>
                  <a:pt x="10583" y="352425"/>
                  <a:pt x="10844" y="348860"/>
                  <a:pt x="12700" y="346075"/>
                </a:cubicBezTo>
                <a:cubicBezTo>
                  <a:pt x="16933" y="339725"/>
                  <a:pt x="22987" y="334265"/>
                  <a:pt x="25400" y="327025"/>
                </a:cubicBezTo>
                <a:lnTo>
                  <a:pt x="31750" y="307975"/>
                </a:lnTo>
                <a:cubicBezTo>
                  <a:pt x="32808" y="304800"/>
                  <a:pt x="32140" y="300306"/>
                  <a:pt x="34925" y="298450"/>
                </a:cubicBezTo>
                <a:lnTo>
                  <a:pt x="44450" y="292100"/>
                </a:lnTo>
                <a:cubicBezTo>
                  <a:pt x="37477" y="271182"/>
                  <a:pt x="40839" y="291851"/>
                  <a:pt x="50800" y="279400"/>
                </a:cubicBezTo>
                <a:cubicBezTo>
                  <a:pt x="53526" y="275993"/>
                  <a:pt x="52917" y="270933"/>
                  <a:pt x="53975" y="266700"/>
                </a:cubicBezTo>
                <a:cubicBezTo>
                  <a:pt x="52917" y="263525"/>
                  <a:pt x="50250" y="260476"/>
                  <a:pt x="50800" y="257175"/>
                </a:cubicBezTo>
                <a:cubicBezTo>
                  <a:pt x="51427" y="253411"/>
                  <a:pt x="55443" y="251063"/>
                  <a:pt x="57150" y="247650"/>
                </a:cubicBezTo>
                <a:cubicBezTo>
                  <a:pt x="64818" y="232314"/>
                  <a:pt x="53793" y="242479"/>
                  <a:pt x="69850" y="231775"/>
                </a:cubicBezTo>
                <a:cubicBezTo>
                  <a:pt x="88048" y="204478"/>
                  <a:pt x="66230" y="239015"/>
                  <a:pt x="79375" y="212725"/>
                </a:cubicBezTo>
                <a:cubicBezTo>
                  <a:pt x="95318" y="180839"/>
                  <a:pt x="75376" y="229464"/>
                  <a:pt x="92075" y="190500"/>
                </a:cubicBezTo>
                <a:cubicBezTo>
                  <a:pt x="93393" y="187424"/>
                  <a:pt x="93159" y="183588"/>
                  <a:pt x="95250" y="180975"/>
                </a:cubicBezTo>
                <a:cubicBezTo>
                  <a:pt x="97634" y="177995"/>
                  <a:pt x="101600" y="176742"/>
                  <a:pt x="104775" y="174625"/>
                </a:cubicBezTo>
                <a:cubicBezTo>
                  <a:pt x="106892" y="171450"/>
                  <a:pt x="109575" y="168587"/>
                  <a:pt x="111125" y="165100"/>
                </a:cubicBezTo>
                <a:cubicBezTo>
                  <a:pt x="113843" y="158983"/>
                  <a:pt x="115358" y="152400"/>
                  <a:pt x="117475" y="146050"/>
                </a:cubicBezTo>
                <a:lnTo>
                  <a:pt x="127000" y="117475"/>
                </a:lnTo>
                <a:cubicBezTo>
                  <a:pt x="128058" y="114300"/>
                  <a:pt x="129363" y="111197"/>
                  <a:pt x="130175" y="107950"/>
                </a:cubicBezTo>
                <a:cubicBezTo>
                  <a:pt x="131233" y="103717"/>
                  <a:pt x="130929" y="98881"/>
                  <a:pt x="133350" y="95250"/>
                </a:cubicBezTo>
                <a:cubicBezTo>
                  <a:pt x="135467" y="92075"/>
                  <a:pt x="139700" y="91017"/>
                  <a:pt x="142875" y="88900"/>
                </a:cubicBezTo>
                <a:cubicBezTo>
                  <a:pt x="144992" y="84667"/>
                  <a:pt x="145878" y="79547"/>
                  <a:pt x="149225" y="76200"/>
                </a:cubicBezTo>
                <a:cubicBezTo>
                  <a:pt x="151592" y="73833"/>
                  <a:pt x="156805" y="75748"/>
                  <a:pt x="158750" y="73025"/>
                </a:cubicBezTo>
                <a:cubicBezTo>
                  <a:pt x="170275" y="56889"/>
                  <a:pt x="158238" y="47966"/>
                  <a:pt x="177800" y="34925"/>
                </a:cubicBezTo>
                <a:cubicBezTo>
                  <a:pt x="184150" y="30692"/>
                  <a:pt x="189610" y="24638"/>
                  <a:pt x="196850" y="22225"/>
                </a:cubicBezTo>
                <a:lnTo>
                  <a:pt x="234950" y="9525"/>
                </a:lnTo>
                <a:lnTo>
                  <a:pt x="244475" y="6350"/>
                </a:lnTo>
                <a:cubicBezTo>
                  <a:pt x="247650" y="5292"/>
                  <a:pt x="250670" y="3508"/>
                  <a:pt x="254000" y="3175"/>
                </a:cubicBezTo>
                <a:lnTo>
                  <a:pt x="285750" y="0"/>
                </a:lnTo>
                <a:cubicBezTo>
                  <a:pt x="299508" y="1058"/>
                  <a:pt x="313638" y="-172"/>
                  <a:pt x="327025" y="3175"/>
                </a:cubicBezTo>
                <a:cubicBezTo>
                  <a:pt x="331381" y="4264"/>
                  <a:pt x="332896" y="10090"/>
                  <a:pt x="336550" y="12700"/>
                </a:cubicBezTo>
                <a:cubicBezTo>
                  <a:pt x="340401" y="15451"/>
                  <a:pt x="344856" y="17292"/>
                  <a:pt x="349250" y="19050"/>
                </a:cubicBezTo>
                <a:cubicBezTo>
                  <a:pt x="355465" y="21536"/>
                  <a:pt x="362731" y="21687"/>
                  <a:pt x="368300" y="25400"/>
                </a:cubicBezTo>
                <a:lnTo>
                  <a:pt x="387350" y="38100"/>
                </a:lnTo>
                <a:lnTo>
                  <a:pt x="406400" y="66675"/>
                </a:lnTo>
                <a:cubicBezTo>
                  <a:pt x="408517" y="69850"/>
                  <a:pt x="409575" y="74083"/>
                  <a:pt x="412750" y="76200"/>
                </a:cubicBezTo>
                <a:lnTo>
                  <a:pt x="422275" y="82550"/>
                </a:lnTo>
                <a:cubicBezTo>
                  <a:pt x="430255" y="106491"/>
                  <a:pt x="418562" y="77909"/>
                  <a:pt x="434975" y="98425"/>
                </a:cubicBezTo>
                <a:cubicBezTo>
                  <a:pt x="437066" y="101038"/>
                  <a:pt x="436525" y="105024"/>
                  <a:pt x="438150" y="107950"/>
                </a:cubicBezTo>
                <a:cubicBezTo>
                  <a:pt x="441856" y="114621"/>
                  <a:pt x="448437" y="119760"/>
                  <a:pt x="450850" y="127000"/>
                </a:cubicBezTo>
                <a:cubicBezTo>
                  <a:pt x="451908" y="130175"/>
                  <a:pt x="451934" y="133912"/>
                  <a:pt x="454025" y="136525"/>
                </a:cubicBezTo>
                <a:cubicBezTo>
                  <a:pt x="456409" y="139505"/>
                  <a:pt x="460375" y="140758"/>
                  <a:pt x="463550" y="142875"/>
                </a:cubicBezTo>
                <a:cubicBezTo>
                  <a:pt x="465667" y="147108"/>
                  <a:pt x="468238" y="151143"/>
                  <a:pt x="469900" y="155575"/>
                </a:cubicBezTo>
                <a:cubicBezTo>
                  <a:pt x="471432" y="159661"/>
                  <a:pt x="471821" y="164095"/>
                  <a:pt x="473075" y="168275"/>
                </a:cubicBezTo>
                <a:cubicBezTo>
                  <a:pt x="474998" y="174686"/>
                  <a:pt x="477308" y="180975"/>
                  <a:pt x="479425" y="187325"/>
                </a:cubicBezTo>
                <a:cubicBezTo>
                  <a:pt x="480483" y="190500"/>
                  <a:pt x="481103" y="193857"/>
                  <a:pt x="482600" y="196850"/>
                </a:cubicBezTo>
                <a:cubicBezTo>
                  <a:pt x="484717" y="201083"/>
                  <a:pt x="487086" y="205200"/>
                  <a:pt x="488950" y="209550"/>
                </a:cubicBezTo>
                <a:cubicBezTo>
                  <a:pt x="490268" y="212626"/>
                  <a:pt x="491206" y="215857"/>
                  <a:pt x="492125" y="219075"/>
                </a:cubicBezTo>
                <a:cubicBezTo>
                  <a:pt x="493324" y="223271"/>
                  <a:pt x="492879" y="228144"/>
                  <a:pt x="495300" y="231775"/>
                </a:cubicBezTo>
                <a:cubicBezTo>
                  <a:pt x="497417" y="234950"/>
                  <a:pt x="501650" y="236008"/>
                  <a:pt x="504825" y="238125"/>
                </a:cubicBezTo>
                <a:cubicBezTo>
                  <a:pt x="498961" y="255716"/>
                  <a:pt x="500555" y="240725"/>
                  <a:pt x="511175" y="254000"/>
                </a:cubicBezTo>
                <a:cubicBezTo>
                  <a:pt x="528702" y="275908"/>
                  <a:pt x="496578" y="251677"/>
                  <a:pt x="523875" y="269875"/>
                </a:cubicBezTo>
                <a:cubicBezTo>
                  <a:pt x="531855" y="293816"/>
                  <a:pt x="521090" y="264306"/>
                  <a:pt x="533400" y="288925"/>
                </a:cubicBezTo>
                <a:cubicBezTo>
                  <a:pt x="534897" y="291918"/>
                  <a:pt x="534208" y="296083"/>
                  <a:pt x="536575" y="298450"/>
                </a:cubicBezTo>
                <a:cubicBezTo>
                  <a:pt x="539922" y="301797"/>
                  <a:pt x="545042" y="302683"/>
                  <a:pt x="549275" y="304800"/>
                </a:cubicBezTo>
                <a:cubicBezTo>
                  <a:pt x="552364" y="309434"/>
                  <a:pt x="561928" y="324161"/>
                  <a:pt x="565150" y="327025"/>
                </a:cubicBezTo>
                <a:cubicBezTo>
                  <a:pt x="570854" y="332095"/>
                  <a:pt x="584200" y="339725"/>
                  <a:pt x="584200" y="339725"/>
                </a:cubicBezTo>
                <a:cubicBezTo>
                  <a:pt x="589492" y="355600"/>
                  <a:pt x="584200" y="348192"/>
                  <a:pt x="606425" y="355600"/>
                </a:cubicBezTo>
                <a:lnTo>
                  <a:pt x="625475" y="361950"/>
                </a:lnTo>
                <a:cubicBezTo>
                  <a:pt x="628650" y="363008"/>
                  <a:pt x="631718" y="364469"/>
                  <a:pt x="635000" y="365125"/>
                </a:cubicBezTo>
                <a:cubicBezTo>
                  <a:pt x="662946" y="370714"/>
                  <a:pt x="638969" y="366224"/>
                  <a:pt x="673100" y="371475"/>
                </a:cubicBezTo>
                <a:cubicBezTo>
                  <a:pt x="679463" y="372454"/>
                  <a:pt x="685729" y="374191"/>
                  <a:pt x="692150" y="374650"/>
                </a:cubicBezTo>
                <a:cubicBezTo>
                  <a:pt x="715398" y="376311"/>
                  <a:pt x="738722" y="376661"/>
                  <a:pt x="762000" y="377825"/>
                </a:cubicBezTo>
                <a:cubicBezTo>
                  <a:pt x="781056" y="378778"/>
                  <a:pt x="800137" y="379416"/>
                  <a:pt x="819150" y="381000"/>
                </a:cubicBezTo>
                <a:cubicBezTo>
                  <a:pt x="898155" y="387584"/>
                  <a:pt x="854952" y="387350"/>
                  <a:pt x="882650" y="387350"/>
                </a:cubicBezTo>
              </a:path>
            </a:pathLst>
          </a:cu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4" name="Straight Connector 203"/>
          <p:cNvCxnSpPr/>
          <p:nvPr/>
        </p:nvCxnSpPr>
        <p:spPr>
          <a:xfrm>
            <a:off x="5532460" y="3340796"/>
            <a:ext cx="0" cy="221104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09" name="Group 208"/>
          <p:cNvGrpSpPr/>
          <p:nvPr/>
        </p:nvGrpSpPr>
        <p:grpSpPr>
          <a:xfrm>
            <a:off x="5545127" y="3709068"/>
            <a:ext cx="136275" cy="227454"/>
            <a:chOff x="2885577" y="4221918"/>
            <a:chExt cx="131335" cy="412436"/>
          </a:xfrm>
        </p:grpSpPr>
        <p:cxnSp>
          <p:nvCxnSpPr>
            <p:cNvPr id="210" name="Straight Connector 209"/>
            <p:cNvCxnSpPr/>
            <p:nvPr/>
          </p:nvCxnSpPr>
          <p:spPr>
            <a:xfrm>
              <a:off x="2885577" y="4223136"/>
              <a:ext cx="0" cy="411218"/>
            </a:xfrm>
            <a:prstGeom prst="line">
              <a:avLst/>
            </a:prstGeom>
            <a:ln w="127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>
              <a:off x="2907802" y="4223136"/>
              <a:ext cx="0" cy="411218"/>
            </a:xfrm>
            <a:prstGeom prst="line">
              <a:avLst/>
            </a:prstGeom>
            <a:ln w="127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>
              <a:off x="2930027" y="4221918"/>
              <a:ext cx="0" cy="411218"/>
            </a:xfrm>
            <a:prstGeom prst="line">
              <a:avLst/>
            </a:prstGeom>
            <a:ln w="127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>
              <a:off x="3016912" y="4223136"/>
              <a:ext cx="0" cy="411218"/>
            </a:xfrm>
            <a:prstGeom prst="line">
              <a:avLst/>
            </a:prstGeom>
            <a:ln w="127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4" name="Freeform 213"/>
          <p:cNvSpPr/>
          <p:nvPr/>
        </p:nvSpPr>
        <p:spPr>
          <a:xfrm>
            <a:off x="2459321" y="4344542"/>
            <a:ext cx="562531" cy="239768"/>
          </a:xfrm>
          <a:custGeom>
            <a:avLst/>
            <a:gdLst>
              <a:gd name="connsiteX0" fmla="*/ 0 w 882650"/>
              <a:gd name="connsiteY0" fmla="*/ 393700 h 393700"/>
              <a:gd name="connsiteX1" fmla="*/ 9525 w 882650"/>
              <a:gd name="connsiteY1" fmla="*/ 355600 h 393700"/>
              <a:gd name="connsiteX2" fmla="*/ 12700 w 882650"/>
              <a:gd name="connsiteY2" fmla="*/ 346075 h 393700"/>
              <a:gd name="connsiteX3" fmla="*/ 25400 w 882650"/>
              <a:gd name="connsiteY3" fmla="*/ 327025 h 393700"/>
              <a:gd name="connsiteX4" fmla="*/ 31750 w 882650"/>
              <a:gd name="connsiteY4" fmla="*/ 307975 h 393700"/>
              <a:gd name="connsiteX5" fmla="*/ 34925 w 882650"/>
              <a:gd name="connsiteY5" fmla="*/ 298450 h 393700"/>
              <a:gd name="connsiteX6" fmla="*/ 44450 w 882650"/>
              <a:gd name="connsiteY6" fmla="*/ 292100 h 393700"/>
              <a:gd name="connsiteX7" fmla="*/ 50800 w 882650"/>
              <a:gd name="connsiteY7" fmla="*/ 279400 h 393700"/>
              <a:gd name="connsiteX8" fmla="*/ 53975 w 882650"/>
              <a:gd name="connsiteY8" fmla="*/ 266700 h 393700"/>
              <a:gd name="connsiteX9" fmla="*/ 50800 w 882650"/>
              <a:gd name="connsiteY9" fmla="*/ 257175 h 393700"/>
              <a:gd name="connsiteX10" fmla="*/ 57150 w 882650"/>
              <a:gd name="connsiteY10" fmla="*/ 247650 h 393700"/>
              <a:gd name="connsiteX11" fmla="*/ 69850 w 882650"/>
              <a:gd name="connsiteY11" fmla="*/ 231775 h 393700"/>
              <a:gd name="connsiteX12" fmla="*/ 79375 w 882650"/>
              <a:gd name="connsiteY12" fmla="*/ 212725 h 393700"/>
              <a:gd name="connsiteX13" fmla="*/ 92075 w 882650"/>
              <a:gd name="connsiteY13" fmla="*/ 190500 h 393700"/>
              <a:gd name="connsiteX14" fmla="*/ 95250 w 882650"/>
              <a:gd name="connsiteY14" fmla="*/ 180975 h 393700"/>
              <a:gd name="connsiteX15" fmla="*/ 104775 w 882650"/>
              <a:gd name="connsiteY15" fmla="*/ 174625 h 393700"/>
              <a:gd name="connsiteX16" fmla="*/ 111125 w 882650"/>
              <a:gd name="connsiteY16" fmla="*/ 165100 h 393700"/>
              <a:gd name="connsiteX17" fmla="*/ 117475 w 882650"/>
              <a:gd name="connsiteY17" fmla="*/ 146050 h 393700"/>
              <a:gd name="connsiteX18" fmla="*/ 127000 w 882650"/>
              <a:gd name="connsiteY18" fmla="*/ 117475 h 393700"/>
              <a:gd name="connsiteX19" fmla="*/ 130175 w 882650"/>
              <a:gd name="connsiteY19" fmla="*/ 107950 h 393700"/>
              <a:gd name="connsiteX20" fmla="*/ 133350 w 882650"/>
              <a:gd name="connsiteY20" fmla="*/ 95250 h 393700"/>
              <a:gd name="connsiteX21" fmla="*/ 142875 w 882650"/>
              <a:gd name="connsiteY21" fmla="*/ 88900 h 393700"/>
              <a:gd name="connsiteX22" fmla="*/ 149225 w 882650"/>
              <a:gd name="connsiteY22" fmla="*/ 76200 h 393700"/>
              <a:gd name="connsiteX23" fmla="*/ 158750 w 882650"/>
              <a:gd name="connsiteY23" fmla="*/ 73025 h 393700"/>
              <a:gd name="connsiteX24" fmla="*/ 177800 w 882650"/>
              <a:gd name="connsiteY24" fmla="*/ 34925 h 393700"/>
              <a:gd name="connsiteX25" fmla="*/ 196850 w 882650"/>
              <a:gd name="connsiteY25" fmla="*/ 22225 h 393700"/>
              <a:gd name="connsiteX26" fmla="*/ 234950 w 882650"/>
              <a:gd name="connsiteY26" fmla="*/ 9525 h 393700"/>
              <a:gd name="connsiteX27" fmla="*/ 244475 w 882650"/>
              <a:gd name="connsiteY27" fmla="*/ 6350 h 393700"/>
              <a:gd name="connsiteX28" fmla="*/ 254000 w 882650"/>
              <a:gd name="connsiteY28" fmla="*/ 3175 h 393700"/>
              <a:gd name="connsiteX29" fmla="*/ 285750 w 882650"/>
              <a:gd name="connsiteY29" fmla="*/ 0 h 393700"/>
              <a:gd name="connsiteX30" fmla="*/ 327025 w 882650"/>
              <a:gd name="connsiteY30" fmla="*/ 3175 h 393700"/>
              <a:gd name="connsiteX31" fmla="*/ 336550 w 882650"/>
              <a:gd name="connsiteY31" fmla="*/ 12700 h 393700"/>
              <a:gd name="connsiteX32" fmla="*/ 349250 w 882650"/>
              <a:gd name="connsiteY32" fmla="*/ 19050 h 393700"/>
              <a:gd name="connsiteX33" fmla="*/ 368300 w 882650"/>
              <a:gd name="connsiteY33" fmla="*/ 25400 h 393700"/>
              <a:gd name="connsiteX34" fmla="*/ 387350 w 882650"/>
              <a:gd name="connsiteY34" fmla="*/ 38100 h 393700"/>
              <a:gd name="connsiteX35" fmla="*/ 406400 w 882650"/>
              <a:gd name="connsiteY35" fmla="*/ 66675 h 393700"/>
              <a:gd name="connsiteX36" fmla="*/ 412750 w 882650"/>
              <a:gd name="connsiteY36" fmla="*/ 76200 h 393700"/>
              <a:gd name="connsiteX37" fmla="*/ 422275 w 882650"/>
              <a:gd name="connsiteY37" fmla="*/ 82550 h 393700"/>
              <a:gd name="connsiteX38" fmla="*/ 434975 w 882650"/>
              <a:gd name="connsiteY38" fmla="*/ 98425 h 393700"/>
              <a:gd name="connsiteX39" fmla="*/ 438150 w 882650"/>
              <a:gd name="connsiteY39" fmla="*/ 107950 h 393700"/>
              <a:gd name="connsiteX40" fmla="*/ 450850 w 882650"/>
              <a:gd name="connsiteY40" fmla="*/ 127000 h 393700"/>
              <a:gd name="connsiteX41" fmla="*/ 454025 w 882650"/>
              <a:gd name="connsiteY41" fmla="*/ 136525 h 393700"/>
              <a:gd name="connsiteX42" fmla="*/ 463550 w 882650"/>
              <a:gd name="connsiteY42" fmla="*/ 142875 h 393700"/>
              <a:gd name="connsiteX43" fmla="*/ 469900 w 882650"/>
              <a:gd name="connsiteY43" fmla="*/ 155575 h 393700"/>
              <a:gd name="connsiteX44" fmla="*/ 473075 w 882650"/>
              <a:gd name="connsiteY44" fmla="*/ 168275 h 393700"/>
              <a:gd name="connsiteX45" fmla="*/ 479425 w 882650"/>
              <a:gd name="connsiteY45" fmla="*/ 187325 h 393700"/>
              <a:gd name="connsiteX46" fmla="*/ 482600 w 882650"/>
              <a:gd name="connsiteY46" fmla="*/ 196850 h 393700"/>
              <a:gd name="connsiteX47" fmla="*/ 488950 w 882650"/>
              <a:gd name="connsiteY47" fmla="*/ 209550 h 393700"/>
              <a:gd name="connsiteX48" fmla="*/ 492125 w 882650"/>
              <a:gd name="connsiteY48" fmla="*/ 219075 h 393700"/>
              <a:gd name="connsiteX49" fmla="*/ 495300 w 882650"/>
              <a:gd name="connsiteY49" fmla="*/ 231775 h 393700"/>
              <a:gd name="connsiteX50" fmla="*/ 504825 w 882650"/>
              <a:gd name="connsiteY50" fmla="*/ 238125 h 393700"/>
              <a:gd name="connsiteX51" fmla="*/ 511175 w 882650"/>
              <a:gd name="connsiteY51" fmla="*/ 254000 h 393700"/>
              <a:gd name="connsiteX52" fmla="*/ 523875 w 882650"/>
              <a:gd name="connsiteY52" fmla="*/ 269875 h 393700"/>
              <a:gd name="connsiteX53" fmla="*/ 533400 w 882650"/>
              <a:gd name="connsiteY53" fmla="*/ 288925 h 393700"/>
              <a:gd name="connsiteX54" fmla="*/ 536575 w 882650"/>
              <a:gd name="connsiteY54" fmla="*/ 298450 h 393700"/>
              <a:gd name="connsiteX55" fmla="*/ 549275 w 882650"/>
              <a:gd name="connsiteY55" fmla="*/ 304800 h 393700"/>
              <a:gd name="connsiteX56" fmla="*/ 565150 w 882650"/>
              <a:gd name="connsiteY56" fmla="*/ 327025 h 393700"/>
              <a:gd name="connsiteX57" fmla="*/ 584200 w 882650"/>
              <a:gd name="connsiteY57" fmla="*/ 339725 h 393700"/>
              <a:gd name="connsiteX58" fmla="*/ 606425 w 882650"/>
              <a:gd name="connsiteY58" fmla="*/ 355600 h 393700"/>
              <a:gd name="connsiteX59" fmla="*/ 625475 w 882650"/>
              <a:gd name="connsiteY59" fmla="*/ 361950 h 393700"/>
              <a:gd name="connsiteX60" fmla="*/ 635000 w 882650"/>
              <a:gd name="connsiteY60" fmla="*/ 365125 h 393700"/>
              <a:gd name="connsiteX61" fmla="*/ 673100 w 882650"/>
              <a:gd name="connsiteY61" fmla="*/ 371475 h 393700"/>
              <a:gd name="connsiteX62" fmla="*/ 692150 w 882650"/>
              <a:gd name="connsiteY62" fmla="*/ 374650 h 393700"/>
              <a:gd name="connsiteX63" fmla="*/ 762000 w 882650"/>
              <a:gd name="connsiteY63" fmla="*/ 377825 h 393700"/>
              <a:gd name="connsiteX64" fmla="*/ 819150 w 882650"/>
              <a:gd name="connsiteY64" fmla="*/ 381000 h 393700"/>
              <a:gd name="connsiteX65" fmla="*/ 882650 w 882650"/>
              <a:gd name="connsiteY65" fmla="*/ 387350 h 393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882650" h="393700">
                <a:moveTo>
                  <a:pt x="0" y="393700"/>
                </a:moveTo>
                <a:cubicBezTo>
                  <a:pt x="4275" y="368048"/>
                  <a:pt x="1139" y="380757"/>
                  <a:pt x="9525" y="355600"/>
                </a:cubicBezTo>
                <a:cubicBezTo>
                  <a:pt x="10583" y="352425"/>
                  <a:pt x="10844" y="348860"/>
                  <a:pt x="12700" y="346075"/>
                </a:cubicBezTo>
                <a:cubicBezTo>
                  <a:pt x="16933" y="339725"/>
                  <a:pt x="22987" y="334265"/>
                  <a:pt x="25400" y="327025"/>
                </a:cubicBezTo>
                <a:lnTo>
                  <a:pt x="31750" y="307975"/>
                </a:lnTo>
                <a:cubicBezTo>
                  <a:pt x="32808" y="304800"/>
                  <a:pt x="32140" y="300306"/>
                  <a:pt x="34925" y="298450"/>
                </a:cubicBezTo>
                <a:lnTo>
                  <a:pt x="44450" y="292100"/>
                </a:lnTo>
                <a:cubicBezTo>
                  <a:pt x="37477" y="271182"/>
                  <a:pt x="40839" y="291851"/>
                  <a:pt x="50800" y="279400"/>
                </a:cubicBezTo>
                <a:cubicBezTo>
                  <a:pt x="53526" y="275993"/>
                  <a:pt x="52917" y="270933"/>
                  <a:pt x="53975" y="266700"/>
                </a:cubicBezTo>
                <a:cubicBezTo>
                  <a:pt x="52917" y="263525"/>
                  <a:pt x="50250" y="260476"/>
                  <a:pt x="50800" y="257175"/>
                </a:cubicBezTo>
                <a:cubicBezTo>
                  <a:pt x="51427" y="253411"/>
                  <a:pt x="55443" y="251063"/>
                  <a:pt x="57150" y="247650"/>
                </a:cubicBezTo>
                <a:cubicBezTo>
                  <a:pt x="64818" y="232314"/>
                  <a:pt x="53793" y="242479"/>
                  <a:pt x="69850" y="231775"/>
                </a:cubicBezTo>
                <a:cubicBezTo>
                  <a:pt x="88048" y="204478"/>
                  <a:pt x="66230" y="239015"/>
                  <a:pt x="79375" y="212725"/>
                </a:cubicBezTo>
                <a:cubicBezTo>
                  <a:pt x="95318" y="180839"/>
                  <a:pt x="75376" y="229464"/>
                  <a:pt x="92075" y="190500"/>
                </a:cubicBezTo>
                <a:cubicBezTo>
                  <a:pt x="93393" y="187424"/>
                  <a:pt x="93159" y="183588"/>
                  <a:pt x="95250" y="180975"/>
                </a:cubicBezTo>
                <a:cubicBezTo>
                  <a:pt x="97634" y="177995"/>
                  <a:pt x="101600" y="176742"/>
                  <a:pt x="104775" y="174625"/>
                </a:cubicBezTo>
                <a:cubicBezTo>
                  <a:pt x="106892" y="171450"/>
                  <a:pt x="109575" y="168587"/>
                  <a:pt x="111125" y="165100"/>
                </a:cubicBezTo>
                <a:cubicBezTo>
                  <a:pt x="113843" y="158983"/>
                  <a:pt x="115358" y="152400"/>
                  <a:pt x="117475" y="146050"/>
                </a:cubicBezTo>
                <a:lnTo>
                  <a:pt x="127000" y="117475"/>
                </a:lnTo>
                <a:cubicBezTo>
                  <a:pt x="128058" y="114300"/>
                  <a:pt x="129363" y="111197"/>
                  <a:pt x="130175" y="107950"/>
                </a:cubicBezTo>
                <a:cubicBezTo>
                  <a:pt x="131233" y="103717"/>
                  <a:pt x="130929" y="98881"/>
                  <a:pt x="133350" y="95250"/>
                </a:cubicBezTo>
                <a:cubicBezTo>
                  <a:pt x="135467" y="92075"/>
                  <a:pt x="139700" y="91017"/>
                  <a:pt x="142875" y="88900"/>
                </a:cubicBezTo>
                <a:cubicBezTo>
                  <a:pt x="144992" y="84667"/>
                  <a:pt x="145878" y="79547"/>
                  <a:pt x="149225" y="76200"/>
                </a:cubicBezTo>
                <a:cubicBezTo>
                  <a:pt x="151592" y="73833"/>
                  <a:pt x="156805" y="75748"/>
                  <a:pt x="158750" y="73025"/>
                </a:cubicBezTo>
                <a:cubicBezTo>
                  <a:pt x="170275" y="56889"/>
                  <a:pt x="158238" y="47966"/>
                  <a:pt x="177800" y="34925"/>
                </a:cubicBezTo>
                <a:cubicBezTo>
                  <a:pt x="184150" y="30692"/>
                  <a:pt x="189610" y="24638"/>
                  <a:pt x="196850" y="22225"/>
                </a:cubicBezTo>
                <a:lnTo>
                  <a:pt x="234950" y="9525"/>
                </a:lnTo>
                <a:lnTo>
                  <a:pt x="244475" y="6350"/>
                </a:lnTo>
                <a:cubicBezTo>
                  <a:pt x="247650" y="5292"/>
                  <a:pt x="250670" y="3508"/>
                  <a:pt x="254000" y="3175"/>
                </a:cubicBezTo>
                <a:lnTo>
                  <a:pt x="285750" y="0"/>
                </a:lnTo>
                <a:cubicBezTo>
                  <a:pt x="299508" y="1058"/>
                  <a:pt x="313638" y="-172"/>
                  <a:pt x="327025" y="3175"/>
                </a:cubicBezTo>
                <a:cubicBezTo>
                  <a:pt x="331381" y="4264"/>
                  <a:pt x="332896" y="10090"/>
                  <a:pt x="336550" y="12700"/>
                </a:cubicBezTo>
                <a:cubicBezTo>
                  <a:pt x="340401" y="15451"/>
                  <a:pt x="344856" y="17292"/>
                  <a:pt x="349250" y="19050"/>
                </a:cubicBezTo>
                <a:cubicBezTo>
                  <a:pt x="355465" y="21536"/>
                  <a:pt x="362731" y="21687"/>
                  <a:pt x="368300" y="25400"/>
                </a:cubicBezTo>
                <a:lnTo>
                  <a:pt x="387350" y="38100"/>
                </a:lnTo>
                <a:lnTo>
                  <a:pt x="406400" y="66675"/>
                </a:lnTo>
                <a:cubicBezTo>
                  <a:pt x="408517" y="69850"/>
                  <a:pt x="409575" y="74083"/>
                  <a:pt x="412750" y="76200"/>
                </a:cubicBezTo>
                <a:lnTo>
                  <a:pt x="422275" y="82550"/>
                </a:lnTo>
                <a:cubicBezTo>
                  <a:pt x="430255" y="106491"/>
                  <a:pt x="418562" y="77909"/>
                  <a:pt x="434975" y="98425"/>
                </a:cubicBezTo>
                <a:cubicBezTo>
                  <a:pt x="437066" y="101038"/>
                  <a:pt x="436525" y="105024"/>
                  <a:pt x="438150" y="107950"/>
                </a:cubicBezTo>
                <a:cubicBezTo>
                  <a:pt x="441856" y="114621"/>
                  <a:pt x="448437" y="119760"/>
                  <a:pt x="450850" y="127000"/>
                </a:cubicBezTo>
                <a:cubicBezTo>
                  <a:pt x="451908" y="130175"/>
                  <a:pt x="451934" y="133912"/>
                  <a:pt x="454025" y="136525"/>
                </a:cubicBezTo>
                <a:cubicBezTo>
                  <a:pt x="456409" y="139505"/>
                  <a:pt x="460375" y="140758"/>
                  <a:pt x="463550" y="142875"/>
                </a:cubicBezTo>
                <a:cubicBezTo>
                  <a:pt x="465667" y="147108"/>
                  <a:pt x="468238" y="151143"/>
                  <a:pt x="469900" y="155575"/>
                </a:cubicBezTo>
                <a:cubicBezTo>
                  <a:pt x="471432" y="159661"/>
                  <a:pt x="471821" y="164095"/>
                  <a:pt x="473075" y="168275"/>
                </a:cubicBezTo>
                <a:cubicBezTo>
                  <a:pt x="474998" y="174686"/>
                  <a:pt x="477308" y="180975"/>
                  <a:pt x="479425" y="187325"/>
                </a:cubicBezTo>
                <a:cubicBezTo>
                  <a:pt x="480483" y="190500"/>
                  <a:pt x="481103" y="193857"/>
                  <a:pt x="482600" y="196850"/>
                </a:cubicBezTo>
                <a:cubicBezTo>
                  <a:pt x="484717" y="201083"/>
                  <a:pt x="487086" y="205200"/>
                  <a:pt x="488950" y="209550"/>
                </a:cubicBezTo>
                <a:cubicBezTo>
                  <a:pt x="490268" y="212626"/>
                  <a:pt x="491206" y="215857"/>
                  <a:pt x="492125" y="219075"/>
                </a:cubicBezTo>
                <a:cubicBezTo>
                  <a:pt x="493324" y="223271"/>
                  <a:pt x="492879" y="228144"/>
                  <a:pt x="495300" y="231775"/>
                </a:cubicBezTo>
                <a:cubicBezTo>
                  <a:pt x="497417" y="234950"/>
                  <a:pt x="501650" y="236008"/>
                  <a:pt x="504825" y="238125"/>
                </a:cubicBezTo>
                <a:cubicBezTo>
                  <a:pt x="498961" y="255716"/>
                  <a:pt x="500555" y="240725"/>
                  <a:pt x="511175" y="254000"/>
                </a:cubicBezTo>
                <a:cubicBezTo>
                  <a:pt x="528702" y="275908"/>
                  <a:pt x="496578" y="251677"/>
                  <a:pt x="523875" y="269875"/>
                </a:cubicBezTo>
                <a:cubicBezTo>
                  <a:pt x="531855" y="293816"/>
                  <a:pt x="521090" y="264306"/>
                  <a:pt x="533400" y="288925"/>
                </a:cubicBezTo>
                <a:cubicBezTo>
                  <a:pt x="534897" y="291918"/>
                  <a:pt x="534208" y="296083"/>
                  <a:pt x="536575" y="298450"/>
                </a:cubicBezTo>
                <a:cubicBezTo>
                  <a:pt x="539922" y="301797"/>
                  <a:pt x="545042" y="302683"/>
                  <a:pt x="549275" y="304800"/>
                </a:cubicBezTo>
                <a:cubicBezTo>
                  <a:pt x="552364" y="309434"/>
                  <a:pt x="561928" y="324161"/>
                  <a:pt x="565150" y="327025"/>
                </a:cubicBezTo>
                <a:cubicBezTo>
                  <a:pt x="570854" y="332095"/>
                  <a:pt x="584200" y="339725"/>
                  <a:pt x="584200" y="339725"/>
                </a:cubicBezTo>
                <a:cubicBezTo>
                  <a:pt x="589492" y="355600"/>
                  <a:pt x="584200" y="348192"/>
                  <a:pt x="606425" y="355600"/>
                </a:cubicBezTo>
                <a:lnTo>
                  <a:pt x="625475" y="361950"/>
                </a:lnTo>
                <a:cubicBezTo>
                  <a:pt x="628650" y="363008"/>
                  <a:pt x="631718" y="364469"/>
                  <a:pt x="635000" y="365125"/>
                </a:cubicBezTo>
                <a:cubicBezTo>
                  <a:pt x="662946" y="370714"/>
                  <a:pt x="638969" y="366224"/>
                  <a:pt x="673100" y="371475"/>
                </a:cubicBezTo>
                <a:cubicBezTo>
                  <a:pt x="679463" y="372454"/>
                  <a:pt x="685729" y="374191"/>
                  <a:pt x="692150" y="374650"/>
                </a:cubicBezTo>
                <a:cubicBezTo>
                  <a:pt x="715398" y="376311"/>
                  <a:pt x="738722" y="376661"/>
                  <a:pt x="762000" y="377825"/>
                </a:cubicBezTo>
                <a:cubicBezTo>
                  <a:pt x="781056" y="378778"/>
                  <a:pt x="800137" y="379416"/>
                  <a:pt x="819150" y="381000"/>
                </a:cubicBezTo>
                <a:cubicBezTo>
                  <a:pt x="898155" y="387584"/>
                  <a:pt x="854952" y="387350"/>
                  <a:pt x="882650" y="387350"/>
                </a:cubicBezTo>
              </a:path>
            </a:pathLst>
          </a:cu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5" name="Straight Connector 214"/>
          <p:cNvCxnSpPr/>
          <p:nvPr/>
        </p:nvCxnSpPr>
        <p:spPr>
          <a:xfrm>
            <a:off x="2439094" y="4025900"/>
            <a:ext cx="0" cy="539746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2" name="Freeform 221"/>
          <p:cNvSpPr/>
          <p:nvPr/>
        </p:nvSpPr>
        <p:spPr>
          <a:xfrm>
            <a:off x="5561177" y="4076700"/>
            <a:ext cx="775925" cy="507996"/>
          </a:xfrm>
          <a:custGeom>
            <a:avLst/>
            <a:gdLst>
              <a:gd name="connsiteX0" fmla="*/ 0 w 882650"/>
              <a:gd name="connsiteY0" fmla="*/ 393700 h 393700"/>
              <a:gd name="connsiteX1" fmla="*/ 9525 w 882650"/>
              <a:gd name="connsiteY1" fmla="*/ 355600 h 393700"/>
              <a:gd name="connsiteX2" fmla="*/ 12700 w 882650"/>
              <a:gd name="connsiteY2" fmla="*/ 346075 h 393700"/>
              <a:gd name="connsiteX3" fmla="*/ 25400 w 882650"/>
              <a:gd name="connsiteY3" fmla="*/ 327025 h 393700"/>
              <a:gd name="connsiteX4" fmla="*/ 31750 w 882650"/>
              <a:gd name="connsiteY4" fmla="*/ 307975 h 393700"/>
              <a:gd name="connsiteX5" fmla="*/ 34925 w 882650"/>
              <a:gd name="connsiteY5" fmla="*/ 298450 h 393700"/>
              <a:gd name="connsiteX6" fmla="*/ 44450 w 882650"/>
              <a:gd name="connsiteY6" fmla="*/ 292100 h 393700"/>
              <a:gd name="connsiteX7" fmla="*/ 50800 w 882650"/>
              <a:gd name="connsiteY7" fmla="*/ 279400 h 393700"/>
              <a:gd name="connsiteX8" fmla="*/ 53975 w 882650"/>
              <a:gd name="connsiteY8" fmla="*/ 266700 h 393700"/>
              <a:gd name="connsiteX9" fmla="*/ 50800 w 882650"/>
              <a:gd name="connsiteY9" fmla="*/ 257175 h 393700"/>
              <a:gd name="connsiteX10" fmla="*/ 57150 w 882650"/>
              <a:gd name="connsiteY10" fmla="*/ 247650 h 393700"/>
              <a:gd name="connsiteX11" fmla="*/ 69850 w 882650"/>
              <a:gd name="connsiteY11" fmla="*/ 231775 h 393700"/>
              <a:gd name="connsiteX12" fmla="*/ 79375 w 882650"/>
              <a:gd name="connsiteY12" fmla="*/ 212725 h 393700"/>
              <a:gd name="connsiteX13" fmla="*/ 92075 w 882650"/>
              <a:gd name="connsiteY13" fmla="*/ 190500 h 393700"/>
              <a:gd name="connsiteX14" fmla="*/ 95250 w 882650"/>
              <a:gd name="connsiteY14" fmla="*/ 180975 h 393700"/>
              <a:gd name="connsiteX15" fmla="*/ 104775 w 882650"/>
              <a:gd name="connsiteY15" fmla="*/ 174625 h 393700"/>
              <a:gd name="connsiteX16" fmla="*/ 111125 w 882650"/>
              <a:gd name="connsiteY16" fmla="*/ 165100 h 393700"/>
              <a:gd name="connsiteX17" fmla="*/ 117475 w 882650"/>
              <a:gd name="connsiteY17" fmla="*/ 146050 h 393700"/>
              <a:gd name="connsiteX18" fmla="*/ 127000 w 882650"/>
              <a:gd name="connsiteY18" fmla="*/ 117475 h 393700"/>
              <a:gd name="connsiteX19" fmla="*/ 130175 w 882650"/>
              <a:gd name="connsiteY19" fmla="*/ 107950 h 393700"/>
              <a:gd name="connsiteX20" fmla="*/ 133350 w 882650"/>
              <a:gd name="connsiteY20" fmla="*/ 95250 h 393700"/>
              <a:gd name="connsiteX21" fmla="*/ 142875 w 882650"/>
              <a:gd name="connsiteY21" fmla="*/ 88900 h 393700"/>
              <a:gd name="connsiteX22" fmla="*/ 149225 w 882650"/>
              <a:gd name="connsiteY22" fmla="*/ 76200 h 393700"/>
              <a:gd name="connsiteX23" fmla="*/ 158750 w 882650"/>
              <a:gd name="connsiteY23" fmla="*/ 73025 h 393700"/>
              <a:gd name="connsiteX24" fmla="*/ 177800 w 882650"/>
              <a:gd name="connsiteY24" fmla="*/ 34925 h 393700"/>
              <a:gd name="connsiteX25" fmla="*/ 196850 w 882650"/>
              <a:gd name="connsiteY25" fmla="*/ 22225 h 393700"/>
              <a:gd name="connsiteX26" fmla="*/ 234950 w 882650"/>
              <a:gd name="connsiteY26" fmla="*/ 9525 h 393700"/>
              <a:gd name="connsiteX27" fmla="*/ 244475 w 882650"/>
              <a:gd name="connsiteY27" fmla="*/ 6350 h 393700"/>
              <a:gd name="connsiteX28" fmla="*/ 254000 w 882650"/>
              <a:gd name="connsiteY28" fmla="*/ 3175 h 393700"/>
              <a:gd name="connsiteX29" fmla="*/ 285750 w 882650"/>
              <a:gd name="connsiteY29" fmla="*/ 0 h 393700"/>
              <a:gd name="connsiteX30" fmla="*/ 327025 w 882650"/>
              <a:gd name="connsiteY30" fmla="*/ 3175 h 393700"/>
              <a:gd name="connsiteX31" fmla="*/ 336550 w 882650"/>
              <a:gd name="connsiteY31" fmla="*/ 12700 h 393700"/>
              <a:gd name="connsiteX32" fmla="*/ 349250 w 882650"/>
              <a:gd name="connsiteY32" fmla="*/ 19050 h 393700"/>
              <a:gd name="connsiteX33" fmla="*/ 368300 w 882650"/>
              <a:gd name="connsiteY33" fmla="*/ 25400 h 393700"/>
              <a:gd name="connsiteX34" fmla="*/ 387350 w 882650"/>
              <a:gd name="connsiteY34" fmla="*/ 38100 h 393700"/>
              <a:gd name="connsiteX35" fmla="*/ 406400 w 882650"/>
              <a:gd name="connsiteY35" fmla="*/ 66675 h 393700"/>
              <a:gd name="connsiteX36" fmla="*/ 412750 w 882650"/>
              <a:gd name="connsiteY36" fmla="*/ 76200 h 393700"/>
              <a:gd name="connsiteX37" fmla="*/ 422275 w 882650"/>
              <a:gd name="connsiteY37" fmla="*/ 82550 h 393700"/>
              <a:gd name="connsiteX38" fmla="*/ 434975 w 882650"/>
              <a:gd name="connsiteY38" fmla="*/ 98425 h 393700"/>
              <a:gd name="connsiteX39" fmla="*/ 438150 w 882650"/>
              <a:gd name="connsiteY39" fmla="*/ 107950 h 393700"/>
              <a:gd name="connsiteX40" fmla="*/ 450850 w 882650"/>
              <a:gd name="connsiteY40" fmla="*/ 127000 h 393700"/>
              <a:gd name="connsiteX41" fmla="*/ 454025 w 882650"/>
              <a:gd name="connsiteY41" fmla="*/ 136525 h 393700"/>
              <a:gd name="connsiteX42" fmla="*/ 463550 w 882650"/>
              <a:gd name="connsiteY42" fmla="*/ 142875 h 393700"/>
              <a:gd name="connsiteX43" fmla="*/ 469900 w 882650"/>
              <a:gd name="connsiteY43" fmla="*/ 155575 h 393700"/>
              <a:gd name="connsiteX44" fmla="*/ 473075 w 882650"/>
              <a:gd name="connsiteY44" fmla="*/ 168275 h 393700"/>
              <a:gd name="connsiteX45" fmla="*/ 479425 w 882650"/>
              <a:gd name="connsiteY45" fmla="*/ 187325 h 393700"/>
              <a:gd name="connsiteX46" fmla="*/ 482600 w 882650"/>
              <a:gd name="connsiteY46" fmla="*/ 196850 h 393700"/>
              <a:gd name="connsiteX47" fmla="*/ 488950 w 882650"/>
              <a:gd name="connsiteY47" fmla="*/ 209550 h 393700"/>
              <a:gd name="connsiteX48" fmla="*/ 492125 w 882650"/>
              <a:gd name="connsiteY48" fmla="*/ 219075 h 393700"/>
              <a:gd name="connsiteX49" fmla="*/ 495300 w 882650"/>
              <a:gd name="connsiteY49" fmla="*/ 231775 h 393700"/>
              <a:gd name="connsiteX50" fmla="*/ 504825 w 882650"/>
              <a:gd name="connsiteY50" fmla="*/ 238125 h 393700"/>
              <a:gd name="connsiteX51" fmla="*/ 511175 w 882650"/>
              <a:gd name="connsiteY51" fmla="*/ 254000 h 393700"/>
              <a:gd name="connsiteX52" fmla="*/ 523875 w 882650"/>
              <a:gd name="connsiteY52" fmla="*/ 269875 h 393700"/>
              <a:gd name="connsiteX53" fmla="*/ 533400 w 882650"/>
              <a:gd name="connsiteY53" fmla="*/ 288925 h 393700"/>
              <a:gd name="connsiteX54" fmla="*/ 536575 w 882650"/>
              <a:gd name="connsiteY54" fmla="*/ 298450 h 393700"/>
              <a:gd name="connsiteX55" fmla="*/ 549275 w 882650"/>
              <a:gd name="connsiteY55" fmla="*/ 304800 h 393700"/>
              <a:gd name="connsiteX56" fmla="*/ 565150 w 882650"/>
              <a:gd name="connsiteY56" fmla="*/ 327025 h 393700"/>
              <a:gd name="connsiteX57" fmla="*/ 584200 w 882650"/>
              <a:gd name="connsiteY57" fmla="*/ 339725 h 393700"/>
              <a:gd name="connsiteX58" fmla="*/ 606425 w 882650"/>
              <a:gd name="connsiteY58" fmla="*/ 355600 h 393700"/>
              <a:gd name="connsiteX59" fmla="*/ 625475 w 882650"/>
              <a:gd name="connsiteY59" fmla="*/ 361950 h 393700"/>
              <a:gd name="connsiteX60" fmla="*/ 635000 w 882650"/>
              <a:gd name="connsiteY60" fmla="*/ 365125 h 393700"/>
              <a:gd name="connsiteX61" fmla="*/ 673100 w 882650"/>
              <a:gd name="connsiteY61" fmla="*/ 371475 h 393700"/>
              <a:gd name="connsiteX62" fmla="*/ 692150 w 882650"/>
              <a:gd name="connsiteY62" fmla="*/ 374650 h 393700"/>
              <a:gd name="connsiteX63" fmla="*/ 762000 w 882650"/>
              <a:gd name="connsiteY63" fmla="*/ 377825 h 393700"/>
              <a:gd name="connsiteX64" fmla="*/ 819150 w 882650"/>
              <a:gd name="connsiteY64" fmla="*/ 381000 h 393700"/>
              <a:gd name="connsiteX65" fmla="*/ 882650 w 882650"/>
              <a:gd name="connsiteY65" fmla="*/ 387350 h 393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882650" h="393700">
                <a:moveTo>
                  <a:pt x="0" y="393700"/>
                </a:moveTo>
                <a:cubicBezTo>
                  <a:pt x="4275" y="368048"/>
                  <a:pt x="1139" y="380757"/>
                  <a:pt x="9525" y="355600"/>
                </a:cubicBezTo>
                <a:cubicBezTo>
                  <a:pt x="10583" y="352425"/>
                  <a:pt x="10844" y="348860"/>
                  <a:pt x="12700" y="346075"/>
                </a:cubicBezTo>
                <a:cubicBezTo>
                  <a:pt x="16933" y="339725"/>
                  <a:pt x="22987" y="334265"/>
                  <a:pt x="25400" y="327025"/>
                </a:cubicBezTo>
                <a:lnTo>
                  <a:pt x="31750" y="307975"/>
                </a:lnTo>
                <a:cubicBezTo>
                  <a:pt x="32808" y="304800"/>
                  <a:pt x="32140" y="300306"/>
                  <a:pt x="34925" y="298450"/>
                </a:cubicBezTo>
                <a:lnTo>
                  <a:pt x="44450" y="292100"/>
                </a:lnTo>
                <a:cubicBezTo>
                  <a:pt x="37477" y="271182"/>
                  <a:pt x="40839" y="291851"/>
                  <a:pt x="50800" y="279400"/>
                </a:cubicBezTo>
                <a:cubicBezTo>
                  <a:pt x="53526" y="275993"/>
                  <a:pt x="52917" y="270933"/>
                  <a:pt x="53975" y="266700"/>
                </a:cubicBezTo>
                <a:cubicBezTo>
                  <a:pt x="52917" y="263525"/>
                  <a:pt x="50250" y="260476"/>
                  <a:pt x="50800" y="257175"/>
                </a:cubicBezTo>
                <a:cubicBezTo>
                  <a:pt x="51427" y="253411"/>
                  <a:pt x="55443" y="251063"/>
                  <a:pt x="57150" y="247650"/>
                </a:cubicBezTo>
                <a:cubicBezTo>
                  <a:pt x="64818" y="232314"/>
                  <a:pt x="53793" y="242479"/>
                  <a:pt x="69850" y="231775"/>
                </a:cubicBezTo>
                <a:cubicBezTo>
                  <a:pt x="88048" y="204478"/>
                  <a:pt x="66230" y="239015"/>
                  <a:pt x="79375" y="212725"/>
                </a:cubicBezTo>
                <a:cubicBezTo>
                  <a:pt x="95318" y="180839"/>
                  <a:pt x="75376" y="229464"/>
                  <a:pt x="92075" y="190500"/>
                </a:cubicBezTo>
                <a:cubicBezTo>
                  <a:pt x="93393" y="187424"/>
                  <a:pt x="93159" y="183588"/>
                  <a:pt x="95250" y="180975"/>
                </a:cubicBezTo>
                <a:cubicBezTo>
                  <a:pt x="97634" y="177995"/>
                  <a:pt x="101600" y="176742"/>
                  <a:pt x="104775" y="174625"/>
                </a:cubicBezTo>
                <a:cubicBezTo>
                  <a:pt x="106892" y="171450"/>
                  <a:pt x="109575" y="168587"/>
                  <a:pt x="111125" y="165100"/>
                </a:cubicBezTo>
                <a:cubicBezTo>
                  <a:pt x="113843" y="158983"/>
                  <a:pt x="115358" y="152400"/>
                  <a:pt x="117475" y="146050"/>
                </a:cubicBezTo>
                <a:lnTo>
                  <a:pt x="127000" y="117475"/>
                </a:lnTo>
                <a:cubicBezTo>
                  <a:pt x="128058" y="114300"/>
                  <a:pt x="129363" y="111197"/>
                  <a:pt x="130175" y="107950"/>
                </a:cubicBezTo>
                <a:cubicBezTo>
                  <a:pt x="131233" y="103717"/>
                  <a:pt x="130929" y="98881"/>
                  <a:pt x="133350" y="95250"/>
                </a:cubicBezTo>
                <a:cubicBezTo>
                  <a:pt x="135467" y="92075"/>
                  <a:pt x="139700" y="91017"/>
                  <a:pt x="142875" y="88900"/>
                </a:cubicBezTo>
                <a:cubicBezTo>
                  <a:pt x="144992" y="84667"/>
                  <a:pt x="145878" y="79547"/>
                  <a:pt x="149225" y="76200"/>
                </a:cubicBezTo>
                <a:cubicBezTo>
                  <a:pt x="151592" y="73833"/>
                  <a:pt x="156805" y="75748"/>
                  <a:pt x="158750" y="73025"/>
                </a:cubicBezTo>
                <a:cubicBezTo>
                  <a:pt x="170275" y="56889"/>
                  <a:pt x="158238" y="47966"/>
                  <a:pt x="177800" y="34925"/>
                </a:cubicBezTo>
                <a:cubicBezTo>
                  <a:pt x="184150" y="30692"/>
                  <a:pt x="189610" y="24638"/>
                  <a:pt x="196850" y="22225"/>
                </a:cubicBezTo>
                <a:lnTo>
                  <a:pt x="234950" y="9525"/>
                </a:lnTo>
                <a:lnTo>
                  <a:pt x="244475" y="6350"/>
                </a:lnTo>
                <a:cubicBezTo>
                  <a:pt x="247650" y="5292"/>
                  <a:pt x="250670" y="3508"/>
                  <a:pt x="254000" y="3175"/>
                </a:cubicBezTo>
                <a:lnTo>
                  <a:pt x="285750" y="0"/>
                </a:lnTo>
                <a:cubicBezTo>
                  <a:pt x="299508" y="1058"/>
                  <a:pt x="313638" y="-172"/>
                  <a:pt x="327025" y="3175"/>
                </a:cubicBezTo>
                <a:cubicBezTo>
                  <a:pt x="331381" y="4264"/>
                  <a:pt x="332896" y="10090"/>
                  <a:pt x="336550" y="12700"/>
                </a:cubicBezTo>
                <a:cubicBezTo>
                  <a:pt x="340401" y="15451"/>
                  <a:pt x="344856" y="17292"/>
                  <a:pt x="349250" y="19050"/>
                </a:cubicBezTo>
                <a:cubicBezTo>
                  <a:pt x="355465" y="21536"/>
                  <a:pt x="362731" y="21687"/>
                  <a:pt x="368300" y="25400"/>
                </a:cubicBezTo>
                <a:lnTo>
                  <a:pt x="387350" y="38100"/>
                </a:lnTo>
                <a:lnTo>
                  <a:pt x="406400" y="66675"/>
                </a:lnTo>
                <a:cubicBezTo>
                  <a:pt x="408517" y="69850"/>
                  <a:pt x="409575" y="74083"/>
                  <a:pt x="412750" y="76200"/>
                </a:cubicBezTo>
                <a:lnTo>
                  <a:pt x="422275" y="82550"/>
                </a:lnTo>
                <a:cubicBezTo>
                  <a:pt x="430255" y="106491"/>
                  <a:pt x="418562" y="77909"/>
                  <a:pt x="434975" y="98425"/>
                </a:cubicBezTo>
                <a:cubicBezTo>
                  <a:pt x="437066" y="101038"/>
                  <a:pt x="436525" y="105024"/>
                  <a:pt x="438150" y="107950"/>
                </a:cubicBezTo>
                <a:cubicBezTo>
                  <a:pt x="441856" y="114621"/>
                  <a:pt x="448437" y="119760"/>
                  <a:pt x="450850" y="127000"/>
                </a:cubicBezTo>
                <a:cubicBezTo>
                  <a:pt x="451908" y="130175"/>
                  <a:pt x="451934" y="133912"/>
                  <a:pt x="454025" y="136525"/>
                </a:cubicBezTo>
                <a:cubicBezTo>
                  <a:pt x="456409" y="139505"/>
                  <a:pt x="460375" y="140758"/>
                  <a:pt x="463550" y="142875"/>
                </a:cubicBezTo>
                <a:cubicBezTo>
                  <a:pt x="465667" y="147108"/>
                  <a:pt x="468238" y="151143"/>
                  <a:pt x="469900" y="155575"/>
                </a:cubicBezTo>
                <a:cubicBezTo>
                  <a:pt x="471432" y="159661"/>
                  <a:pt x="471821" y="164095"/>
                  <a:pt x="473075" y="168275"/>
                </a:cubicBezTo>
                <a:cubicBezTo>
                  <a:pt x="474998" y="174686"/>
                  <a:pt x="477308" y="180975"/>
                  <a:pt x="479425" y="187325"/>
                </a:cubicBezTo>
                <a:cubicBezTo>
                  <a:pt x="480483" y="190500"/>
                  <a:pt x="481103" y="193857"/>
                  <a:pt x="482600" y="196850"/>
                </a:cubicBezTo>
                <a:cubicBezTo>
                  <a:pt x="484717" y="201083"/>
                  <a:pt x="487086" y="205200"/>
                  <a:pt x="488950" y="209550"/>
                </a:cubicBezTo>
                <a:cubicBezTo>
                  <a:pt x="490268" y="212626"/>
                  <a:pt x="491206" y="215857"/>
                  <a:pt x="492125" y="219075"/>
                </a:cubicBezTo>
                <a:cubicBezTo>
                  <a:pt x="493324" y="223271"/>
                  <a:pt x="492879" y="228144"/>
                  <a:pt x="495300" y="231775"/>
                </a:cubicBezTo>
                <a:cubicBezTo>
                  <a:pt x="497417" y="234950"/>
                  <a:pt x="501650" y="236008"/>
                  <a:pt x="504825" y="238125"/>
                </a:cubicBezTo>
                <a:cubicBezTo>
                  <a:pt x="498961" y="255716"/>
                  <a:pt x="500555" y="240725"/>
                  <a:pt x="511175" y="254000"/>
                </a:cubicBezTo>
                <a:cubicBezTo>
                  <a:pt x="528702" y="275908"/>
                  <a:pt x="496578" y="251677"/>
                  <a:pt x="523875" y="269875"/>
                </a:cubicBezTo>
                <a:cubicBezTo>
                  <a:pt x="531855" y="293816"/>
                  <a:pt x="521090" y="264306"/>
                  <a:pt x="533400" y="288925"/>
                </a:cubicBezTo>
                <a:cubicBezTo>
                  <a:pt x="534897" y="291918"/>
                  <a:pt x="534208" y="296083"/>
                  <a:pt x="536575" y="298450"/>
                </a:cubicBezTo>
                <a:cubicBezTo>
                  <a:pt x="539922" y="301797"/>
                  <a:pt x="545042" y="302683"/>
                  <a:pt x="549275" y="304800"/>
                </a:cubicBezTo>
                <a:cubicBezTo>
                  <a:pt x="552364" y="309434"/>
                  <a:pt x="561928" y="324161"/>
                  <a:pt x="565150" y="327025"/>
                </a:cubicBezTo>
                <a:cubicBezTo>
                  <a:pt x="570854" y="332095"/>
                  <a:pt x="584200" y="339725"/>
                  <a:pt x="584200" y="339725"/>
                </a:cubicBezTo>
                <a:cubicBezTo>
                  <a:pt x="589492" y="355600"/>
                  <a:pt x="584200" y="348192"/>
                  <a:pt x="606425" y="355600"/>
                </a:cubicBezTo>
                <a:lnTo>
                  <a:pt x="625475" y="361950"/>
                </a:lnTo>
                <a:cubicBezTo>
                  <a:pt x="628650" y="363008"/>
                  <a:pt x="631718" y="364469"/>
                  <a:pt x="635000" y="365125"/>
                </a:cubicBezTo>
                <a:cubicBezTo>
                  <a:pt x="662946" y="370714"/>
                  <a:pt x="638969" y="366224"/>
                  <a:pt x="673100" y="371475"/>
                </a:cubicBezTo>
                <a:cubicBezTo>
                  <a:pt x="679463" y="372454"/>
                  <a:pt x="685729" y="374191"/>
                  <a:pt x="692150" y="374650"/>
                </a:cubicBezTo>
                <a:cubicBezTo>
                  <a:pt x="715398" y="376311"/>
                  <a:pt x="738722" y="376661"/>
                  <a:pt x="762000" y="377825"/>
                </a:cubicBezTo>
                <a:cubicBezTo>
                  <a:pt x="781056" y="378778"/>
                  <a:pt x="800137" y="379416"/>
                  <a:pt x="819150" y="381000"/>
                </a:cubicBezTo>
                <a:cubicBezTo>
                  <a:pt x="898155" y="387584"/>
                  <a:pt x="854952" y="387350"/>
                  <a:pt x="882650" y="387350"/>
                </a:cubicBezTo>
              </a:path>
            </a:pathLst>
          </a:cu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3" name="Straight Connector 222"/>
          <p:cNvCxnSpPr/>
          <p:nvPr/>
        </p:nvCxnSpPr>
        <p:spPr>
          <a:xfrm>
            <a:off x="5540951" y="4025900"/>
            <a:ext cx="0" cy="540132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0" name="TextBox 229"/>
          <p:cNvSpPr txBox="1"/>
          <p:nvPr/>
        </p:nvSpPr>
        <p:spPr>
          <a:xfrm>
            <a:off x="1063095" y="1363077"/>
            <a:ext cx="8417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/>
              <a:t>T2K beam</a:t>
            </a:r>
          </a:p>
        </p:txBody>
      </p:sp>
      <p:sp>
        <p:nvSpPr>
          <p:cNvPr id="231" name="TextBox 230"/>
          <p:cNvSpPr txBox="1"/>
          <p:nvPr/>
        </p:nvSpPr>
        <p:spPr>
          <a:xfrm>
            <a:off x="296806" y="2562820"/>
            <a:ext cx="15784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/>
              <a:t>Proton beam bunches</a:t>
            </a:r>
          </a:p>
        </p:txBody>
      </p:sp>
      <p:sp>
        <p:nvSpPr>
          <p:cNvPr id="155" name="TextBox 154"/>
          <p:cNvSpPr txBox="1"/>
          <p:nvPr/>
        </p:nvSpPr>
        <p:spPr>
          <a:xfrm>
            <a:off x="2037000" y="5440915"/>
            <a:ext cx="14714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>
                <a:solidFill>
                  <a:srgbClr val="FF0000"/>
                </a:solidFill>
              </a:rPr>
              <a:t>No readout possible</a:t>
            </a:r>
          </a:p>
        </p:txBody>
      </p:sp>
      <p:cxnSp>
        <p:nvCxnSpPr>
          <p:cNvPr id="159" name="Straight Arrow Connector 158"/>
          <p:cNvCxnSpPr/>
          <p:nvPr/>
        </p:nvCxnSpPr>
        <p:spPr>
          <a:xfrm flipH="1" flipV="1">
            <a:off x="2997403" y="5913705"/>
            <a:ext cx="45063" cy="162416"/>
          </a:xfrm>
          <a:prstGeom prst="straightConnector1">
            <a:avLst/>
          </a:prstGeom>
          <a:ln>
            <a:solidFill>
              <a:srgbClr val="000000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Arrow Connector 161"/>
          <p:cNvCxnSpPr/>
          <p:nvPr/>
        </p:nvCxnSpPr>
        <p:spPr>
          <a:xfrm flipH="1" flipV="1">
            <a:off x="6147003" y="5888305"/>
            <a:ext cx="45063" cy="162416"/>
          </a:xfrm>
          <a:prstGeom prst="straightConnector1">
            <a:avLst/>
          </a:prstGeom>
          <a:ln>
            <a:solidFill>
              <a:srgbClr val="000000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4" name="Freeform 153"/>
          <p:cNvSpPr/>
          <p:nvPr/>
        </p:nvSpPr>
        <p:spPr>
          <a:xfrm>
            <a:off x="2425478" y="5090561"/>
            <a:ext cx="562531" cy="239768"/>
          </a:xfrm>
          <a:custGeom>
            <a:avLst/>
            <a:gdLst>
              <a:gd name="connsiteX0" fmla="*/ 0 w 882650"/>
              <a:gd name="connsiteY0" fmla="*/ 393700 h 393700"/>
              <a:gd name="connsiteX1" fmla="*/ 9525 w 882650"/>
              <a:gd name="connsiteY1" fmla="*/ 355600 h 393700"/>
              <a:gd name="connsiteX2" fmla="*/ 12700 w 882650"/>
              <a:gd name="connsiteY2" fmla="*/ 346075 h 393700"/>
              <a:gd name="connsiteX3" fmla="*/ 25400 w 882650"/>
              <a:gd name="connsiteY3" fmla="*/ 327025 h 393700"/>
              <a:gd name="connsiteX4" fmla="*/ 31750 w 882650"/>
              <a:gd name="connsiteY4" fmla="*/ 307975 h 393700"/>
              <a:gd name="connsiteX5" fmla="*/ 34925 w 882650"/>
              <a:gd name="connsiteY5" fmla="*/ 298450 h 393700"/>
              <a:gd name="connsiteX6" fmla="*/ 44450 w 882650"/>
              <a:gd name="connsiteY6" fmla="*/ 292100 h 393700"/>
              <a:gd name="connsiteX7" fmla="*/ 50800 w 882650"/>
              <a:gd name="connsiteY7" fmla="*/ 279400 h 393700"/>
              <a:gd name="connsiteX8" fmla="*/ 53975 w 882650"/>
              <a:gd name="connsiteY8" fmla="*/ 266700 h 393700"/>
              <a:gd name="connsiteX9" fmla="*/ 50800 w 882650"/>
              <a:gd name="connsiteY9" fmla="*/ 257175 h 393700"/>
              <a:gd name="connsiteX10" fmla="*/ 57150 w 882650"/>
              <a:gd name="connsiteY10" fmla="*/ 247650 h 393700"/>
              <a:gd name="connsiteX11" fmla="*/ 69850 w 882650"/>
              <a:gd name="connsiteY11" fmla="*/ 231775 h 393700"/>
              <a:gd name="connsiteX12" fmla="*/ 79375 w 882650"/>
              <a:gd name="connsiteY12" fmla="*/ 212725 h 393700"/>
              <a:gd name="connsiteX13" fmla="*/ 92075 w 882650"/>
              <a:gd name="connsiteY13" fmla="*/ 190500 h 393700"/>
              <a:gd name="connsiteX14" fmla="*/ 95250 w 882650"/>
              <a:gd name="connsiteY14" fmla="*/ 180975 h 393700"/>
              <a:gd name="connsiteX15" fmla="*/ 104775 w 882650"/>
              <a:gd name="connsiteY15" fmla="*/ 174625 h 393700"/>
              <a:gd name="connsiteX16" fmla="*/ 111125 w 882650"/>
              <a:gd name="connsiteY16" fmla="*/ 165100 h 393700"/>
              <a:gd name="connsiteX17" fmla="*/ 117475 w 882650"/>
              <a:gd name="connsiteY17" fmla="*/ 146050 h 393700"/>
              <a:gd name="connsiteX18" fmla="*/ 127000 w 882650"/>
              <a:gd name="connsiteY18" fmla="*/ 117475 h 393700"/>
              <a:gd name="connsiteX19" fmla="*/ 130175 w 882650"/>
              <a:gd name="connsiteY19" fmla="*/ 107950 h 393700"/>
              <a:gd name="connsiteX20" fmla="*/ 133350 w 882650"/>
              <a:gd name="connsiteY20" fmla="*/ 95250 h 393700"/>
              <a:gd name="connsiteX21" fmla="*/ 142875 w 882650"/>
              <a:gd name="connsiteY21" fmla="*/ 88900 h 393700"/>
              <a:gd name="connsiteX22" fmla="*/ 149225 w 882650"/>
              <a:gd name="connsiteY22" fmla="*/ 76200 h 393700"/>
              <a:gd name="connsiteX23" fmla="*/ 158750 w 882650"/>
              <a:gd name="connsiteY23" fmla="*/ 73025 h 393700"/>
              <a:gd name="connsiteX24" fmla="*/ 177800 w 882650"/>
              <a:gd name="connsiteY24" fmla="*/ 34925 h 393700"/>
              <a:gd name="connsiteX25" fmla="*/ 196850 w 882650"/>
              <a:gd name="connsiteY25" fmla="*/ 22225 h 393700"/>
              <a:gd name="connsiteX26" fmla="*/ 234950 w 882650"/>
              <a:gd name="connsiteY26" fmla="*/ 9525 h 393700"/>
              <a:gd name="connsiteX27" fmla="*/ 244475 w 882650"/>
              <a:gd name="connsiteY27" fmla="*/ 6350 h 393700"/>
              <a:gd name="connsiteX28" fmla="*/ 254000 w 882650"/>
              <a:gd name="connsiteY28" fmla="*/ 3175 h 393700"/>
              <a:gd name="connsiteX29" fmla="*/ 285750 w 882650"/>
              <a:gd name="connsiteY29" fmla="*/ 0 h 393700"/>
              <a:gd name="connsiteX30" fmla="*/ 327025 w 882650"/>
              <a:gd name="connsiteY30" fmla="*/ 3175 h 393700"/>
              <a:gd name="connsiteX31" fmla="*/ 336550 w 882650"/>
              <a:gd name="connsiteY31" fmla="*/ 12700 h 393700"/>
              <a:gd name="connsiteX32" fmla="*/ 349250 w 882650"/>
              <a:gd name="connsiteY32" fmla="*/ 19050 h 393700"/>
              <a:gd name="connsiteX33" fmla="*/ 368300 w 882650"/>
              <a:gd name="connsiteY33" fmla="*/ 25400 h 393700"/>
              <a:gd name="connsiteX34" fmla="*/ 387350 w 882650"/>
              <a:gd name="connsiteY34" fmla="*/ 38100 h 393700"/>
              <a:gd name="connsiteX35" fmla="*/ 406400 w 882650"/>
              <a:gd name="connsiteY35" fmla="*/ 66675 h 393700"/>
              <a:gd name="connsiteX36" fmla="*/ 412750 w 882650"/>
              <a:gd name="connsiteY36" fmla="*/ 76200 h 393700"/>
              <a:gd name="connsiteX37" fmla="*/ 422275 w 882650"/>
              <a:gd name="connsiteY37" fmla="*/ 82550 h 393700"/>
              <a:gd name="connsiteX38" fmla="*/ 434975 w 882650"/>
              <a:gd name="connsiteY38" fmla="*/ 98425 h 393700"/>
              <a:gd name="connsiteX39" fmla="*/ 438150 w 882650"/>
              <a:gd name="connsiteY39" fmla="*/ 107950 h 393700"/>
              <a:gd name="connsiteX40" fmla="*/ 450850 w 882650"/>
              <a:gd name="connsiteY40" fmla="*/ 127000 h 393700"/>
              <a:gd name="connsiteX41" fmla="*/ 454025 w 882650"/>
              <a:gd name="connsiteY41" fmla="*/ 136525 h 393700"/>
              <a:gd name="connsiteX42" fmla="*/ 463550 w 882650"/>
              <a:gd name="connsiteY42" fmla="*/ 142875 h 393700"/>
              <a:gd name="connsiteX43" fmla="*/ 469900 w 882650"/>
              <a:gd name="connsiteY43" fmla="*/ 155575 h 393700"/>
              <a:gd name="connsiteX44" fmla="*/ 473075 w 882650"/>
              <a:gd name="connsiteY44" fmla="*/ 168275 h 393700"/>
              <a:gd name="connsiteX45" fmla="*/ 479425 w 882650"/>
              <a:gd name="connsiteY45" fmla="*/ 187325 h 393700"/>
              <a:gd name="connsiteX46" fmla="*/ 482600 w 882650"/>
              <a:gd name="connsiteY46" fmla="*/ 196850 h 393700"/>
              <a:gd name="connsiteX47" fmla="*/ 488950 w 882650"/>
              <a:gd name="connsiteY47" fmla="*/ 209550 h 393700"/>
              <a:gd name="connsiteX48" fmla="*/ 492125 w 882650"/>
              <a:gd name="connsiteY48" fmla="*/ 219075 h 393700"/>
              <a:gd name="connsiteX49" fmla="*/ 495300 w 882650"/>
              <a:gd name="connsiteY49" fmla="*/ 231775 h 393700"/>
              <a:gd name="connsiteX50" fmla="*/ 504825 w 882650"/>
              <a:gd name="connsiteY50" fmla="*/ 238125 h 393700"/>
              <a:gd name="connsiteX51" fmla="*/ 511175 w 882650"/>
              <a:gd name="connsiteY51" fmla="*/ 254000 h 393700"/>
              <a:gd name="connsiteX52" fmla="*/ 523875 w 882650"/>
              <a:gd name="connsiteY52" fmla="*/ 269875 h 393700"/>
              <a:gd name="connsiteX53" fmla="*/ 533400 w 882650"/>
              <a:gd name="connsiteY53" fmla="*/ 288925 h 393700"/>
              <a:gd name="connsiteX54" fmla="*/ 536575 w 882650"/>
              <a:gd name="connsiteY54" fmla="*/ 298450 h 393700"/>
              <a:gd name="connsiteX55" fmla="*/ 549275 w 882650"/>
              <a:gd name="connsiteY55" fmla="*/ 304800 h 393700"/>
              <a:gd name="connsiteX56" fmla="*/ 565150 w 882650"/>
              <a:gd name="connsiteY56" fmla="*/ 327025 h 393700"/>
              <a:gd name="connsiteX57" fmla="*/ 584200 w 882650"/>
              <a:gd name="connsiteY57" fmla="*/ 339725 h 393700"/>
              <a:gd name="connsiteX58" fmla="*/ 606425 w 882650"/>
              <a:gd name="connsiteY58" fmla="*/ 355600 h 393700"/>
              <a:gd name="connsiteX59" fmla="*/ 625475 w 882650"/>
              <a:gd name="connsiteY59" fmla="*/ 361950 h 393700"/>
              <a:gd name="connsiteX60" fmla="*/ 635000 w 882650"/>
              <a:gd name="connsiteY60" fmla="*/ 365125 h 393700"/>
              <a:gd name="connsiteX61" fmla="*/ 673100 w 882650"/>
              <a:gd name="connsiteY61" fmla="*/ 371475 h 393700"/>
              <a:gd name="connsiteX62" fmla="*/ 692150 w 882650"/>
              <a:gd name="connsiteY62" fmla="*/ 374650 h 393700"/>
              <a:gd name="connsiteX63" fmla="*/ 762000 w 882650"/>
              <a:gd name="connsiteY63" fmla="*/ 377825 h 393700"/>
              <a:gd name="connsiteX64" fmla="*/ 819150 w 882650"/>
              <a:gd name="connsiteY64" fmla="*/ 381000 h 393700"/>
              <a:gd name="connsiteX65" fmla="*/ 882650 w 882650"/>
              <a:gd name="connsiteY65" fmla="*/ 387350 h 393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882650" h="393700">
                <a:moveTo>
                  <a:pt x="0" y="393700"/>
                </a:moveTo>
                <a:cubicBezTo>
                  <a:pt x="4275" y="368048"/>
                  <a:pt x="1139" y="380757"/>
                  <a:pt x="9525" y="355600"/>
                </a:cubicBezTo>
                <a:cubicBezTo>
                  <a:pt x="10583" y="352425"/>
                  <a:pt x="10844" y="348860"/>
                  <a:pt x="12700" y="346075"/>
                </a:cubicBezTo>
                <a:cubicBezTo>
                  <a:pt x="16933" y="339725"/>
                  <a:pt x="22987" y="334265"/>
                  <a:pt x="25400" y="327025"/>
                </a:cubicBezTo>
                <a:lnTo>
                  <a:pt x="31750" y="307975"/>
                </a:lnTo>
                <a:cubicBezTo>
                  <a:pt x="32808" y="304800"/>
                  <a:pt x="32140" y="300306"/>
                  <a:pt x="34925" y="298450"/>
                </a:cubicBezTo>
                <a:lnTo>
                  <a:pt x="44450" y="292100"/>
                </a:lnTo>
                <a:cubicBezTo>
                  <a:pt x="37477" y="271182"/>
                  <a:pt x="40839" y="291851"/>
                  <a:pt x="50800" y="279400"/>
                </a:cubicBezTo>
                <a:cubicBezTo>
                  <a:pt x="53526" y="275993"/>
                  <a:pt x="52917" y="270933"/>
                  <a:pt x="53975" y="266700"/>
                </a:cubicBezTo>
                <a:cubicBezTo>
                  <a:pt x="52917" y="263525"/>
                  <a:pt x="50250" y="260476"/>
                  <a:pt x="50800" y="257175"/>
                </a:cubicBezTo>
                <a:cubicBezTo>
                  <a:pt x="51427" y="253411"/>
                  <a:pt x="55443" y="251063"/>
                  <a:pt x="57150" y="247650"/>
                </a:cubicBezTo>
                <a:cubicBezTo>
                  <a:pt x="64818" y="232314"/>
                  <a:pt x="53793" y="242479"/>
                  <a:pt x="69850" y="231775"/>
                </a:cubicBezTo>
                <a:cubicBezTo>
                  <a:pt x="88048" y="204478"/>
                  <a:pt x="66230" y="239015"/>
                  <a:pt x="79375" y="212725"/>
                </a:cubicBezTo>
                <a:cubicBezTo>
                  <a:pt x="95318" y="180839"/>
                  <a:pt x="75376" y="229464"/>
                  <a:pt x="92075" y="190500"/>
                </a:cubicBezTo>
                <a:cubicBezTo>
                  <a:pt x="93393" y="187424"/>
                  <a:pt x="93159" y="183588"/>
                  <a:pt x="95250" y="180975"/>
                </a:cubicBezTo>
                <a:cubicBezTo>
                  <a:pt x="97634" y="177995"/>
                  <a:pt x="101600" y="176742"/>
                  <a:pt x="104775" y="174625"/>
                </a:cubicBezTo>
                <a:cubicBezTo>
                  <a:pt x="106892" y="171450"/>
                  <a:pt x="109575" y="168587"/>
                  <a:pt x="111125" y="165100"/>
                </a:cubicBezTo>
                <a:cubicBezTo>
                  <a:pt x="113843" y="158983"/>
                  <a:pt x="115358" y="152400"/>
                  <a:pt x="117475" y="146050"/>
                </a:cubicBezTo>
                <a:lnTo>
                  <a:pt x="127000" y="117475"/>
                </a:lnTo>
                <a:cubicBezTo>
                  <a:pt x="128058" y="114300"/>
                  <a:pt x="129363" y="111197"/>
                  <a:pt x="130175" y="107950"/>
                </a:cubicBezTo>
                <a:cubicBezTo>
                  <a:pt x="131233" y="103717"/>
                  <a:pt x="130929" y="98881"/>
                  <a:pt x="133350" y="95250"/>
                </a:cubicBezTo>
                <a:cubicBezTo>
                  <a:pt x="135467" y="92075"/>
                  <a:pt x="139700" y="91017"/>
                  <a:pt x="142875" y="88900"/>
                </a:cubicBezTo>
                <a:cubicBezTo>
                  <a:pt x="144992" y="84667"/>
                  <a:pt x="145878" y="79547"/>
                  <a:pt x="149225" y="76200"/>
                </a:cubicBezTo>
                <a:cubicBezTo>
                  <a:pt x="151592" y="73833"/>
                  <a:pt x="156805" y="75748"/>
                  <a:pt x="158750" y="73025"/>
                </a:cubicBezTo>
                <a:cubicBezTo>
                  <a:pt x="170275" y="56889"/>
                  <a:pt x="158238" y="47966"/>
                  <a:pt x="177800" y="34925"/>
                </a:cubicBezTo>
                <a:cubicBezTo>
                  <a:pt x="184150" y="30692"/>
                  <a:pt x="189610" y="24638"/>
                  <a:pt x="196850" y="22225"/>
                </a:cubicBezTo>
                <a:lnTo>
                  <a:pt x="234950" y="9525"/>
                </a:lnTo>
                <a:lnTo>
                  <a:pt x="244475" y="6350"/>
                </a:lnTo>
                <a:cubicBezTo>
                  <a:pt x="247650" y="5292"/>
                  <a:pt x="250670" y="3508"/>
                  <a:pt x="254000" y="3175"/>
                </a:cubicBezTo>
                <a:lnTo>
                  <a:pt x="285750" y="0"/>
                </a:lnTo>
                <a:cubicBezTo>
                  <a:pt x="299508" y="1058"/>
                  <a:pt x="313638" y="-172"/>
                  <a:pt x="327025" y="3175"/>
                </a:cubicBezTo>
                <a:cubicBezTo>
                  <a:pt x="331381" y="4264"/>
                  <a:pt x="332896" y="10090"/>
                  <a:pt x="336550" y="12700"/>
                </a:cubicBezTo>
                <a:cubicBezTo>
                  <a:pt x="340401" y="15451"/>
                  <a:pt x="344856" y="17292"/>
                  <a:pt x="349250" y="19050"/>
                </a:cubicBezTo>
                <a:cubicBezTo>
                  <a:pt x="355465" y="21536"/>
                  <a:pt x="362731" y="21687"/>
                  <a:pt x="368300" y="25400"/>
                </a:cubicBezTo>
                <a:lnTo>
                  <a:pt x="387350" y="38100"/>
                </a:lnTo>
                <a:lnTo>
                  <a:pt x="406400" y="66675"/>
                </a:lnTo>
                <a:cubicBezTo>
                  <a:pt x="408517" y="69850"/>
                  <a:pt x="409575" y="74083"/>
                  <a:pt x="412750" y="76200"/>
                </a:cubicBezTo>
                <a:lnTo>
                  <a:pt x="422275" y="82550"/>
                </a:lnTo>
                <a:cubicBezTo>
                  <a:pt x="430255" y="106491"/>
                  <a:pt x="418562" y="77909"/>
                  <a:pt x="434975" y="98425"/>
                </a:cubicBezTo>
                <a:cubicBezTo>
                  <a:pt x="437066" y="101038"/>
                  <a:pt x="436525" y="105024"/>
                  <a:pt x="438150" y="107950"/>
                </a:cubicBezTo>
                <a:cubicBezTo>
                  <a:pt x="441856" y="114621"/>
                  <a:pt x="448437" y="119760"/>
                  <a:pt x="450850" y="127000"/>
                </a:cubicBezTo>
                <a:cubicBezTo>
                  <a:pt x="451908" y="130175"/>
                  <a:pt x="451934" y="133912"/>
                  <a:pt x="454025" y="136525"/>
                </a:cubicBezTo>
                <a:cubicBezTo>
                  <a:pt x="456409" y="139505"/>
                  <a:pt x="460375" y="140758"/>
                  <a:pt x="463550" y="142875"/>
                </a:cubicBezTo>
                <a:cubicBezTo>
                  <a:pt x="465667" y="147108"/>
                  <a:pt x="468238" y="151143"/>
                  <a:pt x="469900" y="155575"/>
                </a:cubicBezTo>
                <a:cubicBezTo>
                  <a:pt x="471432" y="159661"/>
                  <a:pt x="471821" y="164095"/>
                  <a:pt x="473075" y="168275"/>
                </a:cubicBezTo>
                <a:cubicBezTo>
                  <a:pt x="474998" y="174686"/>
                  <a:pt x="477308" y="180975"/>
                  <a:pt x="479425" y="187325"/>
                </a:cubicBezTo>
                <a:cubicBezTo>
                  <a:pt x="480483" y="190500"/>
                  <a:pt x="481103" y="193857"/>
                  <a:pt x="482600" y="196850"/>
                </a:cubicBezTo>
                <a:cubicBezTo>
                  <a:pt x="484717" y="201083"/>
                  <a:pt x="487086" y="205200"/>
                  <a:pt x="488950" y="209550"/>
                </a:cubicBezTo>
                <a:cubicBezTo>
                  <a:pt x="490268" y="212626"/>
                  <a:pt x="491206" y="215857"/>
                  <a:pt x="492125" y="219075"/>
                </a:cubicBezTo>
                <a:cubicBezTo>
                  <a:pt x="493324" y="223271"/>
                  <a:pt x="492879" y="228144"/>
                  <a:pt x="495300" y="231775"/>
                </a:cubicBezTo>
                <a:cubicBezTo>
                  <a:pt x="497417" y="234950"/>
                  <a:pt x="501650" y="236008"/>
                  <a:pt x="504825" y="238125"/>
                </a:cubicBezTo>
                <a:cubicBezTo>
                  <a:pt x="498961" y="255716"/>
                  <a:pt x="500555" y="240725"/>
                  <a:pt x="511175" y="254000"/>
                </a:cubicBezTo>
                <a:cubicBezTo>
                  <a:pt x="528702" y="275908"/>
                  <a:pt x="496578" y="251677"/>
                  <a:pt x="523875" y="269875"/>
                </a:cubicBezTo>
                <a:cubicBezTo>
                  <a:pt x="531855" y="293816"/>
                  <a:pt x="521090" y="264306"/>
                  <a:pt x="533400" y="288925"/>
                </a:cubicBezTo>
                <a:cubicBezTo>
                  <a:pt x="534897" y="291918"/>
                  <a:pt x="534208" y="296083"/>
                  <a:pt x="536575" y="298450"/>
                </a:cubicBezTo>
                <a:cubicBezTo>
                  <a:pt x="539922" y="301797"/>
                  <a:pt x="545042" y="302683"/>
                  <a:pt x="549275" y="304800"/>
                </a:cubicBezTo>
                <a:cubicBezTo>
                  <a:pt x="552364" y="309434"/>
                  <a:pt x="561928" y="324161"/>
                  <a:pt x="565150" y="327025"/>
                </a:cubicBezTo>
                <a:cubicBezTo>
                  <a:pt x="570854" y="332095"/>
                  <a:pt x="584200" y="339725"/>
                  <a:pt x="584200" y="339725"/>
                </a:cubicBezTo>
                <a:cubicBezTo>
                  <a:pt x="589492" y="355600"/>
                  <a:pt x="584200" y="348192"/>
                  <a:pt x="606425" y="355600"/>
                </a:cubicBezTo>
                <a:lnTo>
                  <a:pt x="625475" y="361950"/>
                </a:lnTo>
                <a:cubicBezTo>
                  <a:pt x="628650" y="363008"/>
                  <a:pt x="631718" y="364469"/>
                  <a:pt x="635000" y="365125"/>
                </a:cubicBezTo>
                <a:cubicBezTo>
                  <a:pt x="662946" y="370714"/>
                  <a:pt x="638969" y="366224"/>
                  <a:pt x="673100" y="371475"/>
                </a:cubicBezTo>
                <a:cubicBezTo>
                  <a:pt x="679463" y="372454"/>
                  <a:pt x="685729" y="374191"/>
                  <a:pt x="692150" y="374650"/>
                </a:cubicBezTo>
                <a:cubicBezTo>
                  <a:pt x="715398" y="376311"/>
                  <a:pt x="738722" y="376661"/>
                  <a:pt x="762000" y="377825"/>
                </a:cubicBezTo>
                <a:cubicBezTo>
                  <a:pt x="781056" y="378778"/>
                  <a:pt x="800137" y="379416"/>
                  <a:pt x="819150" y="381000"/>
                </a:cubicBezTo>
                <a:cubicBezTo>
                  <a:pt x="898155" y="387584"/>
                  <a:pt x="854952" y="387350"/>
                  <a:pt x="882650" y="387350"/>
                </a:cubicBezTo>
              </a:path>
            </a:pathLst>
          </a:cu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1" name="Freeform 160"/>
          <p:cNvSpPr/>
          <p:nvPr/>
        </p:nvSpPr>
        <p:spPr>
          <a:xfrm>
            <a:off x="5561177" y="4830213"/>
            <a:ext cx="775925" cy="507996"/>
          </a:xfrm>
          <a:custGeom>
            <a:avLst/>
            <a:gdLst>
              <a:gd name="connsiteX0" fmla="*/ 0 w 882650"/>
              <a:gd name="connsiteY0" fmla="*/ 393700 h 393700"/>
              <a:gd name="connsiteX1" fmla="*/ 9525 w 882650"/>
              <a:gd name="connsiteY1" fmla="*/ 355600 h 393700"/>
              <a:gd name="connsiteX2" fmla="*/ 12700 w 882650"/>
              <a:gd name="connsiteY2" fmla="*/ 346075 h 393700"/>
              <a:gd name="connsiteX3" fmla="*/ 25400 w 882650"/>
              <a:gd name="connsiteY3" fmla="*/ 327025 h 393700"/>
              <a:gd name="connsiteX4" fmla="*/ 31750 w 882650"/>
              <a:gd name="connsiteY4" fmla="*/ 307975 h 393700"/>
              <a:gd name="connsiteX5" fmla="*/ 34925 w 882650"/>
              <a:gd name="connsiteY5" fmla="*/ 298450 h 393700"/>
              <a:gd name="connsiteX6" fmla="*/ 44450 w 882650"/>
              <a:gd name="connsiteY6" fmla="*/ 292100 h 393700"/>
              <a:gd name="connsiteX7" fmla="*/ 50800 w 882650"/>
              <a:gd name="connsiteY7" fmla="*/ 279400 h 393700"/>
              <a:gd name="connsiteX8" fmla="*/ 53975 w 882650"/>
              <a:gd name="connsiteY8" fmla="*/ 266700 h 393700"/>
              <a:gd name="connsiteX9" fmla="*/ 50800 w 882650"/>
              <a:gd name="connsiteY9" fmla="*/ 257175 h 393700"/>
              <a:gd name="connsiteX10" fmla="*/ 57150 w 882650"/>
              <a:gd name="connsiteY10" fmla="*/ 247650 h 393700"/>
              <a:gd name="connsiteX11" fmla="*/ 69850 w 882650"/>
              <a:gd name="connsiteY11" fmla="*/ 231775 h 393700"/>
              <a:gd name="connsiteX12" fmla="*/ 79375 w 882650"/>
              <a:gd name="connsiteY12" fmla="*/ 212725 h 393700"/>
              <a:gd name="connsiteX13" fmla="*/ 92075 w 882650"/>
              <a:gd name="connsiteY13" fmla="*/ 190500 h 393700"/>
              <a:gd name="connsiteX14" fmla="*/ 95250 w 882650"/>
              <a:gd name="connsiteY14" fmla="*/ 180975 h 393700"/>
              <a:gd name="connsiteX15" fmla="*/ 104775 w 882650"/>
              <a:gd name="connsiteY15" fmla="*/ 174625 h 393700"/>
              <a:gd name="connsiteX16" fmla="*/ 111125 w 882650"/>
              <a:gd name="connsiteY16" fmla="*/ 165100 h 393700"/>
              <a:gd name="connsiteX17" fmla="*/ 117475 w 882650"/>
              <a:gd name="connsiteY17" fmla="*/ 146050 h 393700"/>
              <a:gd name="connsiteX18" fmla="*/ 127000 w 882650"/>
              <a:gd name="connsiteY18" fmla="*/ 117475 h 393700"/>
              <a:gd name="connsiteX19" fmla="*/ 130175 w 882650"/>
              <a:gd name="connsiteY19" fmla="*/ 107950 h 393700"/>
              <a:gd name="connsiteX20" fmla="*/ 133350 w 882650"/>
              <a:gd name="connsiteY20" fmla="*/ 95250 h 393700"/>
              <a:gd name="connsiteX21" fmla="*/ 142875 w 882650"/>
              <a:gd name="connsiteY21" fmla="*/ 88900 h 393700"/>
              <a:gd name="connsiteX22" fmla="*/ 149225 w 882650"/>
              <a:gd name="connsiteY22" fmla="*/ 76200 h 393700"/>
              <a:gd name="connsiteX23" fmla="*/ 158750 w 882650"/>
              <a:gd name="connsiteY23" fmla="*/ 73025 h 393700"/>
              <a:gd name="connsiteX24" fmla="*/ 177800 w 882650"/>
              <a:gd name="connsiteY24" fmla="*/ 34925 h 393700"/>
              <a:gd name="connsiteX25" fmla="*/ 196850 w 882650"/>
              <a:gd name="connsiteY25" fmla="*/ 22225 h 393700"/>
              <a:gd name="connsiteX26" fmla="*/ 234950 w 882650"/>
              <a:gd name="connsiteY26" fmla="*/ 9525 h 393700"/>
              <a:gd name="connsiteX27" fmla="*/ 244475 w 882650"/>
              <a:gd name="connsiteY27" fmla="*/ 6350 h 393700"/>
              <a:gd name="connsiteX28" fmla="*/ 254000 w 882650"/>
              <a:gd name="connsiteY28" fmla="*/ 3175 h 393700"/>
              <a:gd name="connsiteX29" fmla="*/ 285750 w 882650"/>
              <a:gd name="connsiteY29" fmla="*/ 0 h 393700"/>
              <a:gd name="connsiteX30" fmla="*/ 327025 w 882650"/>
              <a:gd name="connsiteY30" fmla="*/ 3175 h 393700"/>
              <a:gd name="connsiteX31" fmla="*/ 336550 w 882650"/>
              <a:gd name="connsiteY31" fmla="*/ 12700 h 393700"/>
              <a:gd name="connsiteX32" fmla="*/ 349250 w 882650"/>
              <a:gd name="connsiteY32" fmla="*/ 19050 h 393700"/>
              <a:gd name="connsiteX33" fmla="*/ 368300 w 882650"/>
              <a:gd name="connsiteY33" fmla="*/ 25400 h 393700"/>
              <a:gd name="connsiteX34" fmla="*/ 387350 w 882650"/>
              <a:gd name="connsiteY34" fmla="*/ 38100 h 393700"/>
              <a:gd name="connsiteX35" fmla="*/ 406400 w 882650"/>
              <a:gd name="connsiteY35" fmla="*/ 66675 h 393700"/>
              <a:gd name="connsiteX36" fmla="*/ 412750 w 882650"/>
              <a:gd name="connsiteY36" fmla="*/ 76200 h 393700"/>
              <a:gd name="connsiteX37" fmla="*/ 422275 w 882650"/>
              <a:gd name="connsiteY37" fmla="*/ 82550 h 393700"/>
              <a:gd name="connsiteX38" fmla="*/ 434975 w 882650"/>
              <a:gd name="connsiteY38" fmla="*/ 98425 h 393700"/>
              <a:gd name="connsiteX39" fmla="*/ 438150 w 882650"/>
              <a:gd name="connsiteY39" fmla="*/ 107950 h 393700"/>
              <a:gd name="connsiteX40" fmla="*/ 450850 w 882650"/>
              <a:gd name="connsiteY40" fmla="*/ 127000 h 393700"/>
              <a:gd name="connsiteX41" fmla="*/ 454025 w 882650"/>
              <a:gd name="connsiteY41" fmla="*/ 136525 h 393700"/>
              <a:gd name="connsiteX42" fmla="*/ 463550 w 882650"/>
              <a:gd name="connsiteY42" fmla="*/ 142875 h 393700"/>
              <a:gd name="connsiteX43" fmla="*/ 469900 w 882650"/>
              <a:gd name="connsiteY43" fmla="*/ 155575 h 393700"/>
              <a:gd name="connsiteX44" fmla="*/ 473075 w 882650"/>
              <a:gd name="connsiteY44" fmla="*/ 168275 h 393700"/>
              <a:gd name="connsiteX45" fmla="*/ 479425 w 882650"/>
              <a:gd name="connsiteY45" fmla="*/ 187325 h 393700"/>
              <a:gd name="connsiteX46" fmla="*/ 482600 w 882650"/>
              <a:gd name="connsiteY46" fmla="*/ 196850 h 393700"/>
              <a:gd name="connsiteX47" fmla="*/ 488950 w 882650"/>
              <a:gd name="connsiteY47" fmla="*/ 209550 h 393700"/>
              <a:gd name="connsiteX48" fmla="*/ 492125 w 882650"/>
              <a:gd name="connsiteY48" fmla="*/ 219075 h 393700"/>
              <a:gd name="connsiteX49" fmla="*/ 495300 w 882650"/>
              <a:gd name="connsiteY49" fmla="*/ 231775 h 393700"/>
              <a:gd name="connsiteX50" fmla="*/ 504825 w 882650"/>
              <a:gd name="connsiteY50" fmla="*/ 238125 h 393700"/>
              <a:gd name="connsiteX51" fmla="*/ 511175 w 882650"/>
              <a:gd name="connsiteY51" fmla="*/ 254000 h 393700"/>
              <a:gd name="connsiteX52" fmla="*/ 523875 w 882650"/>
              <a:gd name="connsiteY52" fmla="*/ 269875 h 393700"/>
              <a:gd name="connsiteX53" fmla="*/ 533400 w 882650"/>
              <a:gd name="connsiteY53" fmla="*/ 288925 h 393700"/>
              <a:gd name="connsiteX54" fmla="*/ 536575 w 882650"/>
              <a:gd name="connsiteY54" fmla="*/ 298450 h 393700"/>
              <a:gd name="connsiteX55" fmla="*/ 549275 w 882650"/>
              <a:gd name="connsiteY55" fmla="*/ 304800 h 393700"/>
              <a:gd name="connsiteX56" fmla="*/ 565150 w 882650"/>
              <a:gd name="connsiteY56" fmla="*/ 327025 h 393700"/>
              <a:gd name="connsiteX57" fmla="*/ 584200 w 882650"/>
              <a:gd name="connsiteY57" fmla="*/ 339725 h 393700"/>
              <a:gd name="connsiteX58" fmla="*/ 606425 w 882650"/>
              <a:gd name="connsiteY58" fmla="*/ 355600 h 393700"/>
              <a:gd name="connsiteX59" fmla="*/ 625475 w 882650"/>
              <a:gd name="connsiteY59" fmla="*/ 361950 h 393700"/>
              <a:gd name="connsiteX60" fmla="*/ 635000 w 882650"/>
              <a:gd name="connsiteY60" fmla="*/ 365125 h 393700"/>
              <a:gd name="connsiteX61" fmla="*/ 673100 w 882650"/>
              <a:gd name="connsiteY61" fmla="*/ 371475 h 393700"/>
              <a:gd name="connsiteX62" fmla="*/ 692150 w 882650"/>
              <a:gd name="connsiteY62" fmla="*/ 374650 h 393700"/>
              <a:gd name="connsiteX63" fmla="*/ 762000 w 882650"/>
              <a:gd name="connsiteY63" fmla="*/ 377825 h 393700"/>
              <a:gd name="connsiteX64" fmla="*/ 819150 w 882650"/>
              <a:gd name="connsiteY64" fmla="*/ 381000 h 393700"/>
              <a:gd name="connsiteX65" fmla="*/ 882650 w 882650"/>
              <a:gd name="connsiteY65" fmla="*/ 387350 h 393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882650" h="393700">
                <a:moveTo>
                  <a:pt x="0" y="393700"/>
                </a:moveTo>
                <a:cubicBezTo>
                  <a:pt x="4275" y="368048"/>
                  <a:pt x="1139" y="380757"/>
                  <a:pt x="9525" y="355600"/>
                </a:cubicBezTo>
                <a:cubicBezTo>
                  <a:pt x="10583" y="352425"/>
                  <a:pt x="10844" y="348860"/>
                  <a:pt x="12700" y="346075"/>
                </a:cubicBezTo>
                <a:cubicBezTo>
                  <a:pt x="16933" y="339725"/>
                  <a:pt x="22987" y="334265"/>
                  <a:pt x="25400" y="327025"/>
                </a:cubicBezTo>
                <a:lnTo>
                  <a:pt x="31750" y="307975"/>
                </a:lnTo>
                <a:cubicBezTo>
                  <a:pt x="32808" y="304800"/>
                  <a:pt x="32140" y="300306"/>
                  <a:pt x="34925" y="298450"/>
                </a:cubicBezTo>
                <a:lnTo>
                  <a:pt x="44450" y="292100"/>
                </a:lnTo>
                <a:cubicBezTo>
                  <a:pt x="37477" y="271182"/>
                  <a:pt x="40839" y="291851"/>
                  <a:pt x="50800" y="279400"/>
                </a:cubicBezTo>
                <a:cubicBezTo>
                  <a:pt x="53526" y="275993"/>
                  <a:pt x="52917" y="270933"/>
                  <a:pt x="53975" y="266700"/>
                </a:cubicBezTo>
                <a:cubicBezTo>
                  <a:pt x="52917" y="263525"/>
                  <a:pt x="50250" y="260476"/>
                  <a:pt x="50800" y="257175"/>
                </a:cubicBezTo>
                <a:cubicBezTo>
                  <a:pt x="51427" y="253411"/>
                  <a:pt x="55443" y="251063"/>
                  <a:pt x="57150" y="247650"/>
                </a:cubicBezTo>
                <a:cubicBezTo>
                  <a:pt x="64818" y="232314"/>
                  <a:pt x="53793" y="242479"/>
                  <a:pt x="69850" y="231775"/>
                </a:cubicBezTo>
                <a:cubicBezTo>
                  <a:pt x="88048" y="204478"/>
                  <a:pt x="66230" y="239015"/>
                  <a:pt x="79375" y="212725"/>
                </a:cubicBezTo>
                <a:cubicBezTo>
                  <a:pt x="95318" y="180839"/>
                  <a:pt x="75376" y="229464"/>
                  <a:pt x="92075" y="190500"/>
                </a:cubicBezTo>
                <a:cubicBezTo>
                  <a:pt x="93393" y="187424"/>
                  <a:pt x="93159" y="183588"/>
                  <a:pt x="95250" y="180975"/>
                </a:cubicBezTo>
                <a:cubicBezTo>
                  <a:pt x="97634" y="177995"/>
                  <a:pt x="101600" y="176742"/>
                  <a:pt x="104775" y="174625"/>
                </a:cubicBezTo>
                <a:cubicBezTo>
                  <a:pt x="106892" y="171450"/>
                  <a:pt x="109575" y="168587"/>
                  <a:pt x="111125" y="165100"/>
                </a:cubicBezTo>
                <a:cubicBezTo>
                  <a:pt x="113843" y="158983"/>
                  <a:pt x="115358" y="152400"/>
                  <a:pt x="117475" y="146050"/>
                </a:cubicBezTo>
                <a:lnTo>
                  <a:pt x="127000" y="117475"/>
                </a:lnTo>
                <a:cubicBezTo>
                  <a:pt x="128058" y="114300"/>
                  <a:pt x="129363" y="111197"/>
                  <a:pt x="130175" y="107950"/>
                </a:cubicBezTo>
                <a:cubicBezTo>
                  <a:pt x="131233" y="103717"/>
                  <a:pt x="130929" y="98881"/>
                  <a:pt x="133350" y="95250"/>
                </a:cubicBezTo>
                <a:cubicBezTo>
                  <a:pt x="135467" y="92075"/>
                  <a:pt x="139700" y="91017"/>
                  <a:pt x="142875" y="88900"/>
                </a:cubicBezTo>
                <a:cubicBezTo>
                  <a:pt x="144992" y="84667"/>
                  <a:pt x="145878" y="79547"/>
                  <a:pt x="149225" y="76200"/>
                </a:cubicBezTo>
                <a:cubicBezTo>
                  <a:pt x="151592" y="73833"/>
                  <a:pt x="156805" y="75748"/>
                  <a:pt x="158750" y="73025"/>
                </a:cubicBezTo>
                <a:cubicBezTo>
                  <a:pt x="170275" y="56889"/>
                  <a:pt x="158238" y="47966"/>
                  <a:pt x="177800" y="34925"/>
                </a:cubicBezTo>
                <a:cubicBezTo>
                  <a:pt x="184150" y="30692"/>
                  <a:pt x="189610" y="24638"/>
                  <a:pt x="196850" y="22225"/>
                </a:cubicBezTo>
                <a:lnTo>
                  <a:pt x="234950" y="9525"/>
                </a:lnTo>
                <a:lnTo>
                  <a:pt x="244475" y="6350"/>
                </a:lnTo>
                <a:cubicBezTo>
                  <a:pt x="247650" y="5292"/>
                  <a:pt x="250670" y="3508"/>
                  <a:pt x="254000" y="3175"/>
                </a:cubicBezTo>
                <a:lnTo>
                  <a:pt x="285750" y="0"/>
                </a:lnTo>
                <a:cubicBezTo>
                  <a:pt x="299508" y="1058"/>
                  <a:pt x="313638" y="-172"/>
                  <a:pt x="327025" y="3175"/>
                </a:cubicBezTo>
                <a:cubicBezTo>
                  <a:pt x="331381" y="4264"/>
                  <a:pt x="332896" y="10090"/>
                  <a:pt x="336550" y="12700"/>
                </a:cubicBezTo>
                <a:cubicBezTo>
                  <a:pt x="340401" y="15451"/>
                  <a:pt x="344856" y="17292"/>
                  <a:pt x="349250" y="19050"/>
                </a:cubicBezTo>
                <a:cubicBezTo>
                  <a:pt x="355465" y="21536"/>
                  <a:pt x="362731" y="21687"/>
                  <a:pt x="368300" y="25400"/>
                </a:cubicBezTo>
                <a:lnTo>
                  <a:pt x="387350" y="38100"/>
                </a:lnTo>
                <a:lnTo>
                  <a:pt x="406400" y="66675"/>
                </a:lnTo>
                <a:cubicBezTo>
                  <a:pt x="408517" y="69850"/>
                  <a:pt x="409575" y="74083"/>
                  <a:pt x="412750" y="76200"/>
                </a:cubicBezTo>
                <a:lnTo>
                  <a:pt x="422275" y="82550"/>
                </a:lnTo>
                <a:cubicBezTo>
                  <a:pt x="430255" y="106491"/>
                  <a:pt x="418562" y="77909"/>
                  <a:pt x="434975" y="98425"/>
                </a:cubicBezTo>
                <a:cubicBezTo>
                  <a:pt x="437066" y="101038"/>
                  <a:pt x="436525" y="105024"/>
                  <a:pt x="438150" y="107950"/>
                </a:cubicBezTo>
                <a:cubicBezTo>
                  <a:pt x="441856" y="114621"/>
                  <a:pt x="448437" y="119760"/>
                  <a:pt x="450850" y="127000"/>
                </a:cubicBezTo>
                <a:cubicBezTo>
                  <a:pt x="451908" y="130175"/>
                  <a:pt x="451934" y="133912"/>
                  <a:pt x="454025" y="136525"/>
                </a:cubicBezTo>
                <a:cubicBezTo>
                  <a:pt x="456409" y="139505"/>
                  <a:pt x="460375" y="140758"/>
                  <a:pt x="463550" y="142875"/>
                </a:cubicBezTo>
                <a:cubicBezTo>
                  <a:pt x="465667" y="147108"/>
                  <a:pt x="468238" y="151143"/>
                  <a:pt x="469900" y="155575"/>
                </a:cubicBezTo>
                <a:cubicBezTo>
                  <a:pt x="471432" y="159661"/>
                  <a:pt x="471821" y="164095"/>
                  <a:pt x="473075" y="168275"/>
                </a:cubicBezTo>
                <a:cubicBezTo>
                  <a:pt x="474998" y="174686"/>
                  <a:pt x="477308" y="180975"/>
                  <a:pt x="479425" y="187325"/>
                </a:cubicBezTo>
                <a:cubicBezTo>
                  <a:pt x="480483" y="190500"/>
                  <a:pt x="481103" y="193857"/>
                  <a:pt x="482600" y="196850"/>
                </a:cubicBezTo>
                <a:cubicBezTo>
                  <a:pt x="484717" y="201083"/>
                  <a:pt x="487086" y="205200"/>
                  <a:pt x="488950" y="209550"/>
                </a:cubicBezTo>
                <a:cubicBezTo>
                  <a:pt x="490268" y="212626"/>
                  <a:pt x="491206" y="215857"/>
                  <a:pt x="492125" y="219075"/>
                </a:cubicBezTo>
                <a:cubicBezTo>
                  <a:pt x="493324" y="223271"/>
                  <a:pt x="492879" y="228144"/>
                  <a:pt x="495300" y="231775"/>
                </a:cubicBezTo>
                <a:cubicBezTo>
                  <a:pt x="497417" y="234950"/>
                  <a:pt x="501650" y="236008"/>
                  <a:pt x="504825" y="238125"/>
                </a:cubicBezTo>
                <a:cubicBezTo>
                  <a:pt x="498961" y="255716"/>
                  <a:pt x="500555" y="240725"/>
                  <a:pt x="511175" y="254000"/>
                </a:cubicBezTo>
                <a:cubicBezTo>
                  <a:pt x="528702" y="275908"/>
                  <a:pt x="496578" y="251677"/>
                  <a:pt x="523875" y="269875"/>
                </a:cubicBezTo>
                <a:cubicBezTo>
                  <a:pt x="531855" y="293816"/>
                  <a:pt x="521090" y="264306"/>
                  <a:pt x="533400" y="288925"/>
                </a:cubicBezTo>
                <a:cubicBezTo>
                  <a:pt x="534897" y="291918"/>
                  <a:pt x="534208" y="296083"/>
                  <a:pt x="536575" y="298450"/>
                </a:cubicBezTo>
                <a:cubicBezTo>
                  <a:pt x="539922" y="301797"/>
                  <a:pt x="545042" y="302683"/>
                  <a:pt x="549275" y="304800"/>
                </a:cubicBezTo>
                <a:cubicBezTo>
                  <a:pt x="552364" y="309434"/>
                  <a:pt x="561928" y="324161"/>
                  <a:pt x="565150" y="327025"/>
                </a:cubicBezTo>
                <a:cubicBezTo>
                  <a:pt x="570854" y="332095"/>
                  <a:pt x="584200" y="339725"/>
                  <a:pt x="584200" y="339725"/>
                </a:cubicBezTo>
                <a:cubicBezTo>
                  <a:pt x="589492" y="355600"/>
                  <a:pt x="584200" y="348192"/>
                  <a:pt x="606425" y="355600"/>
                </a:cubicBezTo>
                <a:lnTo>
                  <a:pt x="625475" y="361950"/>
                </a:lnTo>
                <a:cubicBezTo>
                  <a:pt x="628650" y="363008"/>
                  <a:pt x="631718" y="364469"/>
                  <a:pt x="635000" y="365125"/>
                </a:cubicBezTo>
                <a:cubicBezTo>
                  <a:pt x="662946" y="370714"/>
                  <a:pt x="638969" y="366224"/>
                  <a:pt x="673100" y="371475"/>
                </a:cubicBezTo>
                <a:cubicBezTo>
                  <a:pt x="679463" y="372454"/>
                  <a:pt x="685729" y="374191"/>
                  <a:pt x="692150" y="374650"/>
                </a:cubicBezTo>
                <a:cubicBezTo>
                  <a:pt x="715398" y="376311"/>
                  <a:pt x="738722" y="376661"/>
                  <a:pt x="762000" y="377825"/>
                </a:cubicBezTo>
                <a:cubicBezTo>
                  <a:pt x="781056" y="378778"/>
                  <a:pt x="800137" y="379416"/>
                  <a:pt x="819150" y="381000"/>
                </a:cubicBezTo>
                <a:cubicBezTo>
                  <a:pt x="898155" y="387584"/>
                  <a:pt x="854952" y="387350"/>
                  <a:pt x="882650" y="387350"/>
                </a:cubicBezTo>
              </a:path>
            </a:pathLst>
          </a:cu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/>
          <p:cNvCxnSpPr>
            <a:stCxn id="154" idx="29"/>
            <a:endCxn id="161" idx="12"/>
          </p:cNvCxnSpPr>
          <p:nvPr/>
        </p:nvCxnSpPr>
        <p:spPr>
          <a:xfrm>
            <a:off x="2607592" y="5090561"/>
            <a:ext cx="3023362" cy="14134"/>
          </a:xfrm>
          <a:prstGeom prst="line">
            <a:avLst/>
          </a:prstGeom>
          <a:ln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Connector 163"/>
          <p:cNvCxnSpPr>
            <a:stCxn id="161" idx="29"/>
          </p:cNvCxnSpPr>
          <p:nvPr/>
        </p:nvCxnSpPr>
        <p:spPr>
          <a:xfrm>
            <a:off x="5812376" y="4830213"/>
            <a:ext cx="1527914" cy="0"/>
          </a:xfrm>
          <a:prstGeom prst="line">
            <a:avLst/>
          </a:prstGeom>
          <a:ln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8" name="TextBox 187"/>
          <p:cNvSpPr txBox="1"/>
          <p:nvPr/>
        </p:nvSpPr>
        <p:spPr>
          <a:xfrm>
            <a:off x="4818709" y="263407"/>
            <a:ext cx="42361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/>
              <a:t>For a given channel “Peak detector” will only retain highest amplitude hit occuring in its 10 </a:t>
            </a:r>
            <a:r>
              <a:rPr lang="en-GB" sz="1200">
                <a:latin typeface="Symbol" charset="2"/>
                <a:cs typeface="Symbol" charset="2"/>
              </a:rPr>
              <a:t>m</a:t>
            </a:r>
            <a:r>
              <a:rPr lang="en-GB" sz="1200"/>
              <a:t>s window</a:t>
            </a:r>
          </a:p>
        </p:txBody>
      </p:sp>
    </p:spTree>
    <p:extLst>
      <p:ext uri="{BB962C8B-B14F-4D97-AF65-F5344CB8AC3E}">
        <p14:creationId xmlns:p14="http://schemas.microsoft.com/office/powerpoint/2010/main" val="1594589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TextBox 164"/>
          <p:cNvSpPr txBox="1"/>
          <p:nvPr/>
        </p:nvSpPr>
        <p:spPr>
          <a:xfrm>
            <a:off x="0" y="0"/>
            <a:ext cx="8347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>
                <a:solidFill>
                  <a:srgbClr val="FF0000"/>
                </a:solidFill>
              </a:rPr>
              <a:t>Readout with peak detector window set to 5-10 </a:t>
            </a:r>
            <a:r>
              <a:rPr lang="en-GB" b="1" i="1">
                <a:solidFill>
                  <a:srgbClr val="FF0000"/>
                </a:solidFill>
                <a:latin typeface="Symbol" charset="2"/>
                <a:cs typeface="Symbol" charset="2"/>
              </a:rPr>
              <a:t>m</a:t>
            </a:r>
            <a:r>
              <a:rPr lang="en-GB" b="1" i="1">
                <a:solidFill>
                  <a:srgbClr val="FF0000"/>
                </a:solidFill>
              </a:rPr>
              <a:t>s: Channel occupancy &gt;1 within spill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1485926" y="1750236"/>
            <a:ext cx="544331" cy="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2030257" y="13402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2001214" y="1750236"/>
            <a:ext cx="3516593" cy="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608507" y="1751454"/>
            <a:ext cx="1936698" cy="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993737" y="1223251"/>
            <a:ext cx="7477" cy="883045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337103" y="1223251"/>
            <a:ext cx="0" cy="883045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006503" y="1272991"/>
            <a:ext cx="4335889" cy="0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001443" y="987157"/>
            <a:ext cx="5101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/>
              <a:t>2.6 s</a:t>
            </a:r>
          </a:p>
        </p:txBody>
      </p:sp>
      <p:cxnSp>
        <p:nvCxnSpPr>
          <p:cNvPr id="107" name="Straight Connector 106"/>
          <p:cNvCxnSpPr/>
          <p:nvPr/>
        </p:nvCxnSpPr>
        <p:spPr>
          <a:xfrm flipV="1">
            <a:off x="5517807" y="1616370"/>
            <a:ext cx="170201" cy="26372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V="1">
            <a:off x="5410400" y="1603670"/>
            <a:ext cx="188708" cy="27642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>
            <a:off x="2131857" y="13402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>
            <a:off x="2233457" y="1340236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>
            <a:off x="2335057" y="13402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>
            <a:off x="2436657" y="13402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2538257" y="13402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2639857" y="13402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>
            <a:off x="2741457" y="1340236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Arrow Connector 139"/>
          <p:cNvCxnSpPr/>
          <p:nvPr/>
        </p:nvCxnSpPr>
        <p:spPr>
          <a:xfrm>
            <a:off x="1993737" y="2008841"/>
            <a:ext cx="747720" cy="0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1" name="TextBox 140"/>
          <p:cNvSpPr txBox="1"/>
          <p:nvPr/>
        </p:nvSpPr>
        <p:spPr>
          <a:xfrm>
            <a:off x="2057400" y="1752600"/>
            <a:ext cx="5662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/>
              <a:t>~5 </a:t>
            </a:r>
            <a:r>
              <a:rPr lang="en-GB" sz="1200" i="1">
                <a:latin typeface="Symbol" charset="2"/>
                <a:cs typeface="Symbol" charset="2"/>
              </a:rPr>
              <a:t>m</a:t>
            </a:r>
            <a:r>
              <a:rPr lang="en-GB" sz="1200" i="1"/>
              <a:t>s</a:t>
            </a:r>
          </a:p>
        </p:txBody>
      </p:sp>
      <p:cxnSp>
        <p:nvCxnSpPr>
          <p:cNvPr id="143" name="Straight Connector 142"/>
          <p:cNvCxnSpPr/>
          <p:nvPr/>
        </p:nvCxnSpPr>
        <p:spPr>
          <a:xfrm>
            <a:off x="2772726" y="1340236"/>
            <a:ext cx="0" cy="766060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/>
          <p:cNvCxnSpPr/>
          <p:nvPr/>
        </p:nvCxnSpPr>
        <p:spPr>
          <a:xfrm>
            <a:off x="6360957" y="13402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>
            <a:off x="6462557" y="13402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6564157" y="1340236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/>
          <p:nvPr/>
        </p:nvCxnSpPr>
        <p:spPr>
          <a:xfrm>
            <a:off x="6665757" y="13402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>
            <a:off x="6767357" y="13402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/>
          <p:cNvCxnSpPr/>
          <p:nvPr/>
        </p:nvCxnSpPr>
        <p:spPr>
          <a:xfrm>
            <a:off x="6868957" y="13402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/>
        </p:nvCxnSpPr>
        <p:spPr>
          <a:xfrm>
            <a:off x="6970557" y="1340235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>
            <a:off x="7072157" y="1340236"/>
            <a:ext cx="0" cy="41121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18" name="Group 117"/>
          <p:cNvGrpSpPr/>
          <p:nvPr/>
        </p:nvGrpSpPr>
        <p:grpSpPr>
          <a:xfrm>
            <a:off x="1382779" y="2647785"/>
            <a:ext cx="5275780" cy="235115"/>
            <a:chOff x="738206" y="2658600"/>
            <a:chExt cx="6545617" cy="419669"/>
          </a:xfrm>
        </p:grpSpPr>
        <p:cxnSp>
          <p:nvCxnSpPr>
            <p:cNvPr id="78" name="Straight Connector 77"/>
            <p:cNvCxnSpPr/>
            <p:nvPr/>
          </p:nvCxnSpPr>
          <p:spPr>
            <a:xfrm flipV="1">
              <a:off x="1485926" y="3071036"/>
              <a:ext cx="500169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>
              <a:off x="1984352" y="2659818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>
              <a:off x="2231714" y="2661036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>
              <a:off x="2233457" y="3071036"/>
              <a:ext cx="508000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>
              <a:off x="1986095" y="2661036"/>
              <a:ext cx="245619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flipV="1">
              <a:off x="2271622" y="3072254"/>
              <a:ext cx="500169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>
              <a:off x="2770048" y="2661036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>
              <a:off x="3017410" y="2662254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>
              <a:off x="3019153" y="3072254"/>
              <a:ext cx="508000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>
              <a:off x="2771791" y="2662254"/>
              <a:ext cx="245619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 flipV="1">
              <a:off x="3017410" y="3069818"/>
              <a:ext cx="500169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>
              <a:off x="3515836" y="2658600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>
              <a:off x="3763198" y="2659818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>
              <a:off x="3764941" y="3069818"/>
              <a:ext cx="508000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>
              <a:off x="3517579" y="2659818"/>
              <a:ext cx="245619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 flipV="1">
              <a:off x="3770880" y="3067454"/>
              <a:ext cx="500169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>
            <a:xfrm>
              <a:off x="4275656" y="2662586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>
            <a:xfrm>
              <a:off x="4526193" y="2663804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>
              <a:off x="4531111" y="3073804"/>
              <a:ext cx="508000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>
              <a:off x="4280574" y="2663804"/>
              <a:ext cx="245619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flipV="1">
              <a:off x="4531111" y="3075833"/>
              <a:ext cx="500169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>
              <a:off x="5029537" y="2664615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>
              <a:off x="5276899" y="2665833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>
              <a:off x="5278642" y="3075833"/>
              <a:ext cx="508000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>
              <a:off x="5031280" y="2665833"/>
              <a:ext cx="245619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 flipV="1">
              <a:off x="5278993" y="3077051"/>
              <a:ext cx="500169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/>
            <p:cNvCxnSpPr/>
            <p:nvPr/>
          </p:nvCxnSpPr>
          <p:spPr>
            <a:xfrm>
              <a:off x="5777419" y="2665833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/>
            <p:cNvCxnSpPr/>
            <p:nvPr/>
          </p:nvCxnSpPr>
          <p:spPr>
            <a:xfrm>
              <a:off x="6024781" y="2667051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/>
            <p:nvPr/>
          </p:nvCxnSpPr>
          <p:spPr>
            <a:xfrm>
              <a:off x="6026524" y="3077051"/>
              <a:ext cx="508000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/>
          </p:nvCxnSpPr>
          <p:spPr>
            <a:xfrm>
              <a:off x="5779162" y="2667051"/>
              <a:ext cx="245619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/>
          </p:nvCxnSpPr>
          <p:spPr>
            <a:xfrm flipV="1">
              <a:off x="738206" y="3071036"/>
              <a:ext cx="500169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1236632" y="2659818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1483994" y="2661036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/>
          </p:nvCxnSpPr>
          <p:spPr>
            <a:xfrm>
              <a:off x="1485737" y="3071036"/>
              <a:ext cx="508000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/>
            <p:cNvCxnSpPr/>
            <p:nvPr/>
          </p:nvCxnSpPr>
          <p:spPr>
            <a:xfrm>
              <a:off x="1238375" y="2661036"/>
              <a:ext cx="245619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flipV="1">
              <a:off x="6024059" y="3075269"/>
              <a:ext cx="500169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>
            <a:xfrm>
              <a:off x="6526718" y="2659818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/>
          </p:nvCxnSpPr>
          <p:spPr>
            <a:xfrm>
              <a:off x="6774080" y="2661036"/>
              <a:ext cx="0" cy="41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>
              <a:off x="6775823" y="3071036"/>
              <a:ext cx="508000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>
            <a:xfrm>
              <a:off x="6528461" y="2661036"/>
              <a:ext cx="245619" cy="121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71" name="Straight Connector 170"/>
          <p:cNvCxnSpPr/>
          <p:nvPr/>
        </p:nvCxnSpPr>
        <p:spPr>
          <a:xfrm flipH="1">
            <a:off x="1785916" y="1778830"/>
            <a:ext cx="204854" cy="878624"/>
          </a:xfrm>
          <a:prstGeom prst="line">
            <a:avLst/>
          </a:prstGeom>
          <a:ln w="38100" cmpd="sng">
            <a:solidFill>
              <a:srgbClr val="66006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71"/>
          <p:cNvCxnSpPr/>
          <p:nvPr/>
        </p:nvCxnSpPr>
        <p:spPr>
          <a:xfrm>
            <a:off x="2793548" y="1762936"/>
            <a:ext cx="3455562" cy="878787"/>
          </a:xfrm>
          <a:prstGeom prst="line">
            <a:avLst/>
          </a:prstGeom>
          <a:ln w="38100" cmpd="sng">
            <a:solidFill>
              <a:srgbClr val="66006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>
            <a:off x="2378052" y="2290481"/>
            <a:ext cx="1" cy="259472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/>
          <p:cNvCxnSpPr/>
          <p:nvPr/>
        </p:nvCxnSpPr>
        <p:spPr>
          <a:xfrm>
            <a:off x="2597164" y="2290481"/>
            <a:ext cx="1" cy="259472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Arrow Connector 174"/>
          <p:cNvCxnSpPr/>
          <p:nvPr/>
        </p:nvCxnSpPr>
        <p:spPr>
          <a:xfrm>
            <a:off x="2079549" y="2428189"/>
            <a:ext cx="271844" cy="0"/>
          </a:xfrm>
          <a:prstGeom prst="straightConnector1">
            <a:avLst/>
          </a:prstGeom>
          <a:ln>
            <a:solidFill>
              <a:srgbClr val="000000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Arrow Connector 175"/>
          <p:cNvCxnSpPr/>
          <p:nvPr/>
        </p:nvCxnSpPr>
        <p:spPr>
          <a:xfrm>
            <a:off x="2607507" y="2421963"/>
            <a:ext cx="280609" cy="6226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850405" y="2254581"/>
            <a:ext cx="5504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/>
              <a:t>80 ns</a:t>
            </a:r>
          </a:p>
        </p:txBody>
      </p:sp>
      <p:cxnSp>
        <p:nvCxnSpPr>
          <p:cNvPr id="177" name="Straight Connector 176"/>
          <p:cNvCxnSpPr/>
          <p:nvPr/>
        </p:nvCxnSpPr>
        <p:spPr>
          <a:xfrm>
            <a:off x="3821680" y="2296707"/>
            <a:ext cx="1" cy="259472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Connector 177"/>
          <p:cNvCxnSpPr/>
          <p:nvPr/>
        </p:nvCxnSpPr>
        <p:spPr>
          <a:xfrm>
            <a:off x="4220617" y="2296707"/>
            <a:ext cx="1" cy="259472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Arrow Connector 178"/>
          <p:cNvCxnSpPr/>
          <p:nvPr/>
        </p:nvCxnSpPr>
        <p:spPr>
          <a:xfrm>
            <a:off x="3523177" y="2434415"/>
            <a:ext cx="271844" cy="0"/>
          </a:xfrm>
          <a:prstGeom prst="straightConnector1">
            <a:avLst/>
          </a:prstGeom>
          <a:ln>
            <a:solidFill>
              <a:srgbClr val="000000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Arrow Connector 179"/>
          <p:cNvCxnSpPr/>
          <p:nvPr/>
        </p:nvCxnSpPr>
        <p:spPr>
          <a:xfrm>
            <a:off x="4230960" y="2428189"/>
            <a:ext cx="280609" cy="6226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3" name="TextBox 182"/>
          <p:cNvSpPr txBox="1"/>
          <p:nvPr/>
        </p:nvSpPr>
        <p:spPr>
          <a:xfrm>
            <a:off x="4468669" y="2267281"/>
            <a:ext cx="6283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/>
              <a:t>580 ns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993737" y="5717914"/>
            <a:ext cx="11006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/>
              <a:t>FEB i, Ch #: </a:t>
            </a:r>
            <a:r>
              <a:rPr lang="en-GB" sz="1200" b="1"/>
              <a:t>i_n</a:t>
            </a:r>
          </a:p>
        </p:txBody>
      </p:sp>
      <p:cxnSp>
        <p:nvCxnSpPr>
          <p:cNvPr id="122" name="Straight Connector 121"/>
          <p:cNvCxnSpPr/>
          <p:nvPr/>
        </p:nvCxnSpPr>
        <p:spPr>
          <a:xfrm>
            <a:off x="1382779" y="3216696"/>
            <a:ext cx="5901044" cy="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 flipV="1">
            <a:off x="1382779" y="3572296"/>
            <a:ext cx="5907394" cy="2364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96806" y="2971796"/>
            <a:ext cx="11996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>
                <a:solidFill>
                  <a:srgbClr val="7F7F7F"/>
                </a:solidFill>
                <a:latin typeface="Symbol" charset="2"/>
                <a:cs typeface="Symbol" charset="2"/>
              </a:rPr>
              <a:t>m</a:t>
            </a:r>
            <a:r>
              <a:rPr lang="en-GB" sz="1400">
                <a:solidFill>
                  <a:srgbClr val="7F7F7F"/>
                </a:solidFill>
              </a:rPr>
              <a:t> through sci.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96806" y="3348374"/>
            <a:ext cx="9925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/>
              <a:t>FSB shaper</a:t>
            </a:r>
          </a:p>
        </p:txBody>
      </p:sp>
      <p:sp>
        <p:nvSpPr>
          <p:cNvPr id="26" name="Freeform 25"/>
          <p:cNvSpPr/>
          <p:nvPr/>
        </p:nvSpPr>
        <p:spPr>
          <a:xfrm>
            <a:off x="2459322" y="3334892"/>
            <a:ext cx="127227" cy="239768"/>
          </a:xfrm>
          <a:custGeom>
            <a:avLst/>
            <a:gdLst>
              <a:gd name="connsiteX0" fmla="*/ 0 w 882650"/>
              <a:gd name="connsiteY0" fmla="*/ 393700 h 393700"/>
              <a:gd name="connsiteX1" fmla="*/ 9525 w 882650"/>
              <a:gd name="connsiteY1" fmla="*/ 355600 h 393700"/>
              <a:gd name="connsiteX2" fmla="*/ 12700 w 882650"/>
              <a:gd name="connsiteY2" fmla="*/ 346075 h 393700"/>
              <a:gd name="connsiteX3" fmla="*/ 25400 w 882650"/>
              <a:gd name="connsiteY3" fmla="*/ 327025 h 393700"/>
              <a:gd name="connsiteX4" fmla="*/ 31750 w 882650"/>
              <a:gd name="connsiteY4" fmla="*/ 307975 h 393700"/>
              <a:gd name="connsiteX5" fmla="*/ 34925 w 882650"/>
              <a:gd name="connsiteY5" fmla="*/ 298450 h 393700"/>
              <a:gd name="connsiteX6" fmla="*/ 44450 w 882650"/>
              <a:gd name="connsiteY6" fmla="*/ 292100 h 393700"/>
              <a:gd name="connsiteX7" fmla="*/ 50800 w 882650"/>
              <a:gd name="connsiteY7" fmla="*/ 279400 h 393700"/>
              <a:gd name="connsiteX8" fmla="*/ 53975 w 882650"/>
              <a:gd name="connsiteY8" fmla="*/ 266700 h 393700"/>
              <a:gd name="connsiteX9" fmla="*/ 50800 w 882650"/>
              <a:gd name="connsiteY9" fmla="*/ 257175 h 393700"/>
              <a:gd name="connsiteX10" fmla="*/ 57150 w 882650"/>
              <a:gd name="connsiteY10" fmla="*/ 247650 h 393700"/>
              <a:gd name="connsiteX11" fmla="*/ 69850 w 882650"/>
              <a:gd name="connsiteY11" fmla="*/ 231775 h 393700"/>
              <a:gd name="connsiteX12" fmla="*/ 79375 w 882650"/>
              <a:gd name="connsiteY12" fmla="*/ 212725 h 393700"/>
              <a:gd name="connsiteX13" fmla="*/ 92075 w 882650"/>
              <a:gd name="connsiteY13" fmla="*/ 190500 h 393700"/>
              <a:gd name="connsiteX14" fmla="*/ 95250 w 882650"/>
              <a:gd name="connsiteY14" fmla="*/ 180975 h 393700"/>
              <a:gd name="connsiteX15" fmla="*/ 104775 w 882650"/>
              <a:gd name="connsiteY15" fmla="*/ 174625 h 393700"/>
              <a:gd name="connsiteX16" fmla="*/ 111125 w 882650"/>
              <a:gd name="connsiteY16" fmla="*/ 165100 h 393700"/>
              <a:gd name="connsiteX17" fmla="*/ 117475 w 882650"/>
              <a:gd name="connsiteY17" fmla="*/ 146050 h 393700"/>
              <a:gd name="connsiteX18" fmla="*/ 127000 w 882650"/>
              <a:gd name="connsiteY18" fmla="*/ 117475 h 393700"/>
              <a:gd name="connsiteX19" fmla="*/ 130175 w 882650"/>
              <a:gd name="connsiteY19" fmla="*/ 107950 h 393700"/>
              <a:gd name="connsiteX20" fmla="*/ 133350 w 882650"/>
              <a:gd name="connsiteY20" fmla="*/ 95250 h 393700"/>
              <a:gd name="connsiteX21" fmla="*/ 142875 w 882650"/>
              <a:gd name="connsiteY21" fmla="*/ 88900 h 393700"/>
              <a:gd name="connsiteX22" fmla="*/ 149225 w 882650"/>
              <a:gd name="connsiteY22" fmla="*/ 76200 h 393700"/>
              <a:gd name="connsiteX23" fmla="*/ 158750 w 882650"/>
              <a:gd name="connsiteY23" fmla="*/ 73025 h 393700"/>
              <a:gd name="connsiteX24" fmla="*/ 177800 w 882650"/>
              <a:gd name="connsiteY24" fmla="*/ 34925 h 393700"/>
              <a:gd name="connsiteX25" fmla="*/ 196850 w 882650"/>
              <a:gd name="connsiteY25" fmla="*/ 22225 h 393700"/>
              <a:gd name="connsiteX26" fmla="*/ 234950 w 882650"/>
              <a:gd name="connsiteY26" fmla="*/ 9525 h 393700"/>
              <a:gd name="connsiteX27" fmla="*/ 244475 w 882650"/>
              <a:gd name="connsiteY27" fmla="*/ 6350 h 393700"/>
              <a:gd name="connsiteX28" fmla="*/ 254000 w 882650"/>
              <a:gd name="connsiteY28" fmla="*/ 3175 h 393700"/>
              <a:gd name="connsiteX29" fmla="*/ 285750 w 882650"/>
              <a:gd name="connsiteY29" fmla="*/ 0 h 393700"/>
              <a:gd name="connsiteX30" fmla="*/ 327025 w 882650"/>
              <a:gd name="connsiteY30" fmla="*/ 3175 h 393700"/>
              <a:gd name="connsiteX31" fmla="*/ 336550 w 882650"/>
              <a:gd name="connsiteY31" fmla="*/ 12700 h 393700"/>
              <a:gd name="connsiteX32" fmla="*/ 349250 w 882650"/>
              <a:gd name="connsiteY32" fmla="*/ 19050 h 393700"/>
              <a:gd name="connsiteX33" fmla="*/ 368300 w 882650"/>
              <a:gd name="connsiteY33" fmla="*/ 25400 h 393700"/>
              <a:gd name="connsiteX34" fmla="*/ 387350 w 882650"/>
              <a:gd name="connsiteY34" fmla="*/ 38100 h 393700"/>
              <a:gd name="connsiteX35" fmla="*/ 406400 w 882650"/>
              <a:gd name="connsiteY35" fmla="*/ 66675 h 393700"/>
              <a:gd name="connsiteX36" fmla="*/ 412750 w 882650"/>
              <a:gd name="connsiteY36" fmla="*/ 76200 h 393700"/>
              <a:gd name="connsiteX37" fmla="*/ 422275 w 882650"/>
              <a:gd name="connsiteY37" fmla="*/ 82550 h 393700"/>
              <a:gd name="connsiteX38" fmla="*/ 434975 w 882650"/>
              <a:gd name="connsiteY38" fmla="*/ 98425 h 393700"/>
              <a:gd name="connsiteX39" fmla="*/ 438150 w 882650"/>
              <a:gd name="connsiteY39" fmla="*/ 107950 h 393700"/>
              <a:gd name="connsiteX40" fmla="*/ 450850 w 882650"/>
              <a:gd name="connsiteY40" fmla="*/ 127000 h 393700"/>
              <a:gd name="connsiteX41" fmla="*/ 454025 w 882650"/>
              <a:gd name="connsiteY41" fmla="*/ 136525 h 393700"/>
              <a:gd name="connsiteX42" fmla="*/ 463550 w 882650"/>
              <a:gd name="connsiteY42" fmla="*/ 142875 h 393700"/>
              <a:gd name="connsiteX43" fmla="*/ 469900 w 882650"/>
              <a:gd name="connsiteY43" fmla="*/ 155575 h 393700"/>
              <a:gd name="connsiteX44" fmla="*/ 473075 w 882650"/>
              <a:gd name="connsiteY44" fmla="*/ 168275 h 393700"/>
              <a:gd name="connsiteX45" fmla="*/ 479425 w 882650"/>
              <a:gd name="connsiteY45" fmla="*/ 187325 h 393700"/>
              <a:gd name="connsiteX46" fmla="*/ 482600 w 882650"/>
              <a:gd name="connsiteY46" fmla="*/ 196850 h 393700"/>
              <a:gd name="connsiteX47" fmla="*/ 488950 w 882650"/>
              <a:gd name="connsiteY47" fmla="*/ 209550 h 393700"/>
              <a:gd name="connsiteX48" fmla="*/ 492125 w 882650"/>
              <a:gd name="connsiteY48" fmla="*/ 219075 h 393700"/>
              <a:gd name="connsiteX49" fmla="*/ 495300 w 882650"/>
              <a:gd name="connsiteY49" fmla="*/ 231775 h 393700"/>
              <a:gd name="connsiteX50" fmla="*/ 504825 w 882650"/>
              <a:gd name="connsiteY50" fmla="*/ 238125 h 393700"/>
              <a:gd name="connsiteX51" fmla="*/ 511175 w 882650"/>
              <a:gd name="connsiteY51" fmla="*/ 254000 h 393700"/>
              <a:gd name="connsiteX52" fmla="*/ 523875 w 882650"/>
              <a:gd name="connsiteY52" fmla="*/ 269875 h 393700"/>
              <a:gd name="connsiteX53" fmla="*/ 533400 w 882650"/>
              <a:gd name="connsiteY53" fmla="*/ 288925 h 393700"/>
              <a:gd name="connsiteX54" fmla="*/ 536575 w 882650"/>
              <a:gd name="connsiteY54" fmla="*/ 298450 h 393700"/>
              <a:gd name="connsiteX55" fmla="*/ 549275 w 882650"/>
              <a:gd name="connsiteY55" fmla="*/ 304800 h 393700"/>
              <a:gd name="connsiteX56" fmla="*/ 565150 w 882650"/>
              <a:gd name="connsiteY56" fmla="*/ 327025 h 393700"/>
              <a:gd name="connsiteX57" fmla="*/ 584200 w 882650"/>
              <a:gd name="connsiteY57" fmla="*/ 339725 h 393700"/>
              <a:gd name="connsiteX58" fmla="*/ 606425 w 882650"/>
              <a:gd name="connsiteY58" fmla="*/ 355600 h 393700"/>
              <a:gd name="connsiteX59" fmla="*/ 625475 w 882650"/>
              <a:gd name="connsiteY59" fmla="*/ 361950 h 393700"/>
              <a:gd name="connsiteX60" fmla="*/ 635000 w 882650"/>
              <a:gd name="connsiteY60" fmla="*/ 365125 h 393700"/>
              <a:gd name="connsiteX61" fmla="*/ 673100 w 882650"/>
              <a:gd name="connsiteY61" fmla="*/ 371475 h 393700"/>
              <a:gd name="connsiteX62" fmla="*/ 692150 w 882650"/>
              <a:gd name="connsiteY62" fmla="*/ 374650 h 393700"/>
              <a:gd name="connsiteX63" fmla="*/ 762000 w 882650"/>
              <a:gd name="connsiteY63" fmla="*/ 377825 h 393700"/>
              <a:gd name="connsiteX64" fmla="*/ 819150 w 882650"/>
              <a:gd name="connsiteY64" fmla="*/ 381000 h 393700"/>
              <a:gd name="connsiteX65" fmla="*/ 882650 w 882650"/>
              <a:gd name="connsiteY65" fmla="*/ 387350 h 393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882650" h="393700">
                <a:moveTo>
                  <a:pt x="0" y="393700"/>
                </a:moveTo>
                <a:cubicBezTo>
                  <a:pt x="4275" y="368048"/>
                  <a:pt x="1139" y="380757"/>
                  <a:pt x="9525" y="355600"/>
                </a:cubicBezTo>
                <a:cubicBezTo>
                  <a:pt x="10583" y="352425"/>
                  <a:pt x="10844" y="348860"/>
                  <a:pt x="12700" y="346075"/>
                </a:cubicBezTo>
                <a:cubicBezTo>
                  <a:pt x="16933" y="339725"/>
                  <a:pt x="22987" y="334265"/>
                  <a:pt x="25400" y="327025"/>
                </a:cubicBezTo>
                <a:lnTo>
                  <a:pt x="31750" y="307975"/>
                </a:lnTo>
                <a:cubicBezTo>
                  <a:pt x="32808" y="304800"/>
                  <a:pt x="32140" y="300306"/>
                  <a:pt x="34925" y="298450"/>
                </a:cubicBezTo>
                <a:lnTo>
                  <a:pt x="44450" y="292100"/>
                </a:lnTo>
                <a:cubicBezTo>
                  <a:pt x="37477" y="271182"/>
                  <a:pt x="40839" y="291851"/>
                  <a:pt x="50800" y="279400"/>
                </a:cubicBezTo>
                <a:cubicBezTo>
                  <a:pt x="53526" y="275993"/>
                  <a:pt x="52917" y="270933"/>
                  <a:pt x="53975" y="266700"/>
                </a:cubicBezTo>
                <a:cubicBezTo>
                  <a:pt x="52917" y="263525"/>
                  <a:pt x="50250" y="260476"/>
                  <a:pt x="50800" y="257175"/>
                </a:cubicBezTo>
                <a:cubicBezTo>
                  <a:pt x="51427" y="253411"/>
                  <a:pt x="55443" y="251063"/>
                  <a:pt x="57150" y="247650"/>
                </a:cubicBezTo>
                <a:cubicBezTo>
                  <a:pt x="64818" y="232314"/>
                  <a:pt x="53793" y="242479"/>
                  <a:pt x="69850" y="231775"/>
                </a:cubicBezTo>
                <a:cubicBezTo>
                  <a:pt x="88048" y="204478"/>
                  <a:pt x="66230" y="239015"/>
                  <a:pt x="79375" y="212725"/>
                </a:cubicBezTo>
                <a:cubicBezTo>
                  <a:pt x="95318" y="180839"/>
                  <a:pt x="75376" y="229464"/>
                  <a:pt x="92075" y="190500"/>
                </a:cubicBezTo>
                <a:cubicBezTo>
                  <a:pt x="93393" y="187424"/>
                  <a:pt x="93159" y="183588"/>
                  <a:pt x="95250" y="180975"/>
                </a:cubicBezTo>
                <a:cubicBezTo>
                  <a:pt x="97634" y="177995"/>
                  <a:pt x="101600" y="176742"/>
                  <a:pt x="104775" y="174625"/>
                </a:cubicBezTo>
                <a:cubicBezTo>
                  <a:pt x="106892" y="171450"/>
                  <a:pt x="109575" y="168587"/>
                  <a:pt x="111125" y="165100"/>
                </a:cubicBezTo>
                <a:cubicBezTo>
                  <a:pt x="113843" y="158983"/>
                  <a:pt x="115358" y="152400"/>
                  <a:pt x="117475" y="146050"/>
                </a:cubicBezTo>
                <a:lnTo>
                  <a:pt x="127000" y="117475"/>
                </a:lnTo>
                <a:cubicBezTo>
                  <a:pt x="128058" y="114300"/>
                  <a:pt x="129363" y="111197"/>
                  <a:pt x="130175" y="107950"/>
                </a:cubicBezTo>
                <a:cubicBezTo>
                  <a:pt x="131233" y="103717"/>
                  <a:pt x="130929" y="98881"/>
                  <a:pt x="133350" y="95250"/>
                </a:cubicBezTo>
                <a:cubicBezTo>
                  <a:pt x="135467" y="92075"/>
                  <a:pt x="139700" y="91017"/>
                  <a:pt x="142875" y="88900"/>
                </a:cubicBezTo>
                <a:cubicBezTo>
                  <a:pt x="144992" y="84667"/>
                  <a:pt x="145878" y="79547"/>
                  <a:pt x="149225" y="76200"/>
                </a:cubicBezTo>
                <a:cubicBezTo>
                  <a:pt x="151592" y="73833"/>
                  <a:pt x="156805" y="75748"/>
                  <a:pt x="158750" y="73025"/>
                </a:cubicBezTo>
                <a:cubicBezTo>
                  <a:pt x="170275" y="56889"/>
                  <a:pt x="158238" y="47966"/>
                  <a:pt x="177800" y="34925"/>
                </a:cubicBezTo>
                <a:cubicBezTo>
                  <a:pt x="184150" y="30692"/>
                  <a:pt x="189610" y="24638"/>
                  <a:pt x="196850" y="22225"/>
                </a:cubicBezTo>
                <a:lnTo>
                  <a:pt x="234950" y="9525"/>
                </a:lnTo>
                <a:lnTo>
                  <a:pt x="244475" y="6350"/>
                </a:lnTo>
                <a:cubicBezTo>
                  <a:pt x="247650" y="5292"/>
                  <a:pt x="250670" y="3508"/>
                  <a:pt x="254000" y="3175"/>
                </a:cubicBezTo>
                <a:lnTo>
                  <a:pt x="285750" y="0"/>
                </a:lnTo>
                <a:cubicBezTo>
                  <a:pt x="299508" y="1058"/>
                  <a:pt x="313638" y="-172"/>
                  <a:pt x="327025" y="3175"/>
                </a:cubicBezTo>
                <a:cubicBezTo>
                  <a:pt x="331381" y="4264"/>
                  <a:pt x="332896" y="10090"/>
                  <a:pt x="336550" y="12700"/>
                </a:cubicBezTo>
                <a:cubicBezTo>
                  <a:pt x="340401" y="15451"/>
                  <a:pt x="344856" y="17292"/>
                  <a:pt x="349250" y="19050"/>
                </a:cubicBezTo>
                <a:cubicBezTo>
                  <a:pt x="355465" y="21536"/>
                  <a:pt x="362731" y="21687"/>
                  <a:pt x="368300" y="25400"/>
                </a:cubicBezTo>
                <a:lnTo>
                  <a:pt x="387350" y="38100"/>
                </a:lnTo>
                <a:lnTo>
                  <a:pt x="406400" y="66675"/>
                </a:lnTo>
                <a:cubicBezTo>
                  <a:pt x="408517" y="69850"/>
                  <a:pt x="409575" y="74083"/>
                  <a:pt x="412750" y="76200"/>
                </a:cubicBezTo>
                <a:lnTo>
                  <a:pt x="422275" y="82550"/>
                </a:lnTo>
                <a:cubicBezTo>
                  <a:pt x="430255" y="106491"/>
                  <a:pt x="418562" y="77909"/>
                  <a:pt x="434975" y="98425"/>
                </a:cubicBezTo>
                <a:cubicBezTo>
                  <a:pt x="437066" y="101038"/>
                  <a:pt x="436525" y="105024"/>
                  <a:pt x="438150" y="107950"/>
                </a:cubicBezTo>
                <a:cubicBezTo>
                  <a:pt x="441856" y="114621"/>
                  <a:pt x="448437" y="119760"/>
                  <a:pt x="450850" y="127000"/>
                </a:cubicBezTo>
                <a:cubicBezTo>
                  <a:pt x="451908" y="130175"/>
                  <a:pt x="451934" y="133912"/>
                  <a:pt x="454025" y="136525"/>
                </a:cubicBezTo>
                <a:cubicBezTo>
                  <a:pt x="456409" y="139505"/>
                  <a:pt x="460375" y="140758"/>
                  <a:pt x="463550" y="142875"/>
                </a:cubicBezTo>
                <a:cubicBezTo>
                  <a:pt x="465667" y="147108"/>
                  <a:pt x="468238" y="151143"/>
                  <a:pt x="469900" y="155575"/>
                </a:cubicBezTo>
                <a:cubicBezTo>
                  <a:pt x="471432" y="159661"/>
                  <a:pt x="471821" y="164095"/>
                  <a:pt x="473075" y="168275"/>
                </a:cubicBezTo>
                <a:cubicBezTo>
                  <a:pt x="474998" y="174686"/>
                  <a:pt x="477308" y="180975"/>
                  <a:pt x="479425" y="187325"/>
                </a:cubicBezTo>
                <a:cubicBezTo>
                  <a:pt x="480483" y="190500"/>
                  <a:pt x="481103" y="193857"/>
                  <a:pt x="482600" y="196850"/>
                </a:cubicBezTo>
                <a:cubicBezTo>
                  <a:pt x="484717" y="201083"/>
                  <a:pt x="487086" y="205200"/>
                  <a:pt x="488950" y="209550"/>
                </a:cubicBezTo>
                <a:cubicBezTo>
                  <a:pt x="490268" y="212626"/>
                  <a:pt x="491206" y="215857"/>
                  <a:pt x="492125" y="219075"/>
                </a:cubicBezTo>
                <a:cubicBezTo>
                  <a:pt x="493324" y="223271"/>
                  <a:pt x="492879" y="228144"/>
                  <a:pt x="495300" y="231775"/>
                </a:cubicBezTo>
                <a:cubicBezTo>
                  <a:pt x="497417" y="234950"/>
                  <a:pt x="501650" y="236008"/>
                  <a:pt x="504825" y="238125"/>
                </a:cubicBezTo>
                <a:cubicBezTo>
                  <a:pt x="498961" y="255716"/>
                  <a:pt x="500555" y="240725"/>
                  <a:pt x="511175" y="254000"/>
                </a:cubicBezTo>
                <a:cubicBezTo>
                  <a:pt x="528702" y="275908"/>
                  <a:pt x="496578" y="251677"/>
                  <a:pt x="523875" y="269875"/>
                </a:cubicBezTo>
                <a:cubicBezTo>
                  <a:pt x="531855" y="293816"/>
                  <a:pt x="521090" y="264306"/>
                  <a:pt x="533400" y="288925"/>
                </a:cubicBezTo>
                <a:cubicBezTo>
                  <a:pt x="534897" y="291918"/>
                  <a:pt x="534208" y="296083"/>
                  <a:pt x="536575" y="298450"/>
                </a:cubicBezTo>
                <a:cubicBezTo>
                  <a:pt x="539922" y="301797"/>
                  <a:pt x="545042" y="302683"/>
                  <a:pt x="549275" y="304800"/>
                </a:cubicBezTo>
                <a:cubicBezTo>
                  <a:pt x="552364" y="309434"/>
                  <a:pt x="561928" y="324161"/>
                  <a:pt x="565150" y="327025"/>
                </a:cubicBezTo>
                <a:cubicBezTo>
                  <a:pt x="570854" y="332095"/>
                  <a:pt x="584200" y="339725"/>
                  <a:pt x="584200" y="339725"/>
                </a:cubicBezTo>
                <a:cubicBezTo>
                  <a:pt x="589492" y="355600"/>
                  <a:pt x="584200" y="348192"/>
                  <a:pt x="606425" y="355600"/>
                </a:cubicBezTo>
                <a:lnTo>
                  <a:pt x="625475" y="361950"/>
                </a:lnTo>
                <a:cubicBezTo>
                  <a:pt x="628650" y="363008"/>
                  <a:pt x="631718" y="364469"/>
                  <a:pt x="635000" y="365125"/>
                </a:cubicBezTo>
                <a:cubicBezTo>
                  <a:pt x="662946" y="370714"/>
                  <a:pt x="638969" y="366224"/>
                  <a:pt x="673100" y="371475"/>
                </a:cubicBezTo>
                <a:cubicBezTo>
                  <a:pt x="679463" y="372454"/>
                  <a:pt x="685729" y="374191"/>
                  <a:pt x="692150" y="374650"/>
                </a:cubicBezTo>
                <a:cubicBezTo>
                  <a:pt x="715398" y="376311"/>
                  <a:pt x="738722" y="376661"/>
                  <a:pt x="762000" y="377825"/>
                </a:cubicBezTo>
                <a:cubicBezTo>
                  <a:pt x="781056" y="378778"/>
                  <a:pt x="800137" y="379416"/>
                  <a:pt x="819150" y="381000"/>
                </a:cubicBezTo>
                <a:cubicBezTo>
                  <a:pt x="898155" y="387584"/>
                  <a:pt x="854952" y="387350"/>
                  <a:pt x="882650" y="387350"/>
                </a:cubicBezTo>
              </a:path>
            </a:pathLst>
          </a:cu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7" name="Straight Connector 126"/>
          <p:cNvCxnSpPr/>
          <p:nvPr/>
        </p:nvCxnSpPr>
        <p:spPr>
          <a:xfrm flipV="1">
            <a:off x="1382779" y="3953296"/>
            <a:ext cx="5913984" cy="1218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9" name="TextBox 128"/>
          <p:cNvSpPr txBox="1"/>
          <p:nvPr/>
        </p:nvSpPr>
        <p:spPr>
          <a:xfrm>
            <a:off x="296806" y="3709740"/>
            <a:ext cx="768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>
                <a:solidFill>
                  <a:srgbClr val="7F7F7F"/>
                </a:solidFill>
              </a:rPr>
              <a:t>Digi hits</a:t>
            </a:r>
          </a:p>
        </p:txBody>
      </p:sp>
      <p:grpSp>
        <p:nvGrpSpPr>
          <p:cNvPr id="160" name="Group 159"/>
          <p:cNvGrpSpPr/>
          <p:nvPr/>
        </p:nvGrpSpPr>
        <p:grpSpPr>
          <a:xfrm>
            <a:off x="2433082" y="3708396"/>
            <a:ext cx="136275" cy="227454"/>
            <a:chOff x="2885577" y="4221918"/>
            <a:chExt cx="131335" cy="412436"/>
          </a:xfrm>
        </p:grpSpPr>
        <p:cxnSp>
          <p:nvCxnSpPr>
            <p:cNvPr id="128" name="Straight Connector 127"/>
            <p:cNvCxnSpPr/>
            <p:nvPr/>
          </p:nvCxnSpPr>
          <p:spPr>
            <a:xfrm>
              <a:off x="2885577" y="4223136"/>
              <a:ext cx="0" cy="411218"/>
            </a:xfrm>
            <a:prstGeom prst="line">
              <a:avLst/>
            </a:prstGeom>
            <a:ln w="127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/>
          </p:nvCxnSpPr>
          <p:spPr>
            <a:xfrm>
              <a:off x="2907802" y="4223136"/>
              <a:ext cx="0" cy="411218"/>
            </a:xfrm>
            <a:prstGeom prst="line">
              <a:avLst/>
            </a:prstGeom>
            <a:ln w="127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>
              <a:off x="2930027" y="4221918"/>
              <a:ext cx="0" cy="411218"/>
            </a:xfrm>
            <a:prstGeom prst="line">
              <a:avLst/>
            </a:prstGeom>
            <a:ln w="127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>
              <a:off x="3016912" y="4223136"/>
              <a:ext cx="0" cy="411218"/>
            </a:xfrm>
            <a:prstGeom prst="line">
              <a:avLst/>
            </a:prstGeom>
            <a:ln w="127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4" name="Straight Connector 183"/>
          <p:cNvCxnSpPr/>
          <p:nvPr/>
        </p:nvCxnSpPr>
        <p:spPr>
          <a:xfrm>
            <a:off x="2439094" y="2978146"/>
            <a:ext cx="0" cy="221104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Connector 184"/>
          <p:cNvCxnSpPr/>
          <p:nvPr/>
        </p:nvCxnSpPr>
        <p:spPr>
          <a:xfrm>
            <a:off x="1382779" y="4569246"/>
            <a:ext cx="5914658" cy="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7" name="TextBox 186"/>
          <p:cNvSpPr txBox="1"/>
          <p:nvPr/>
        </p:nvSpPr>
        <p:spPr>
          <a:xfrm>
            <a:off x="296806" y="4344542"/>
            <a:ext cx="10054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/>
              <a:t>SSH shaper</a:t>
            </a:r>
          </a:p>
        </p:txBody>
      </p:sp>
      <p:cxnSp>
        <p:nvCxnSpPr>
          <p:cNvPr id="189" name="Straight Connector 188"/>
          <p:cNvCxnSpPr/>
          <p:nvPr/>
        </p:nvCxnSpPr>
        <p:spPr>
          <a:xfrm flipV="1">
            <a:off x="1402216" y="5711720"/>
            <a:ext cx="5914658" cy="1218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/>
          <p:cNvCxnSpPr/>
          <p:nvPr/>
        </p:nvCxnSpPr>
        <p:spPr>
          <a:xfrm>
            <a:off x="3042466" y="5429046"/>
            <a:ext cx="1128" cy="274354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1" name="TextBox 190"/>
          <p:cNvSpPr txBox="1"/>
          <p:nvPr/>
        </p:nvSpPr>
        <p:spPr>
          <a:xfrm>
            <a:off x="306136" y="5338209"/>
            <a:ext cx="9987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/>
              <a:t>Charge readout</a:t>
            </a:r>
          </a:p>
        </p:txBody>
      </p:sp>
      <p:cxnSp>
        <p:nvCxnSpPr>
          <p:cNvPr id="199" name="Straight Connector 198"/>
          <p:cNvCxnSpPr/>
          <p:nvPr/>
        </p:nvCxnSpPr>
        <p:spPr>
          <a:xfrm>
            <a:off x="2726119" y="2996810"/>
            <a:ext cx="0" cy="20244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/>
          <p:cNvCxnSpPr/>
          <p:nvPr/>
        </p:nvCxnSpPr>
        <p:spPr>
          <a:xfrm>
            <a:off x="1402216" y="5381129"/>
            <a:ext cx="5930582" cy="0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1785941" y="4709561"/>
            <a:ext cx="5546882" cy="675779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5" name="TextBox 204"/>
          <p:cNvSpPr txBox="1"/>
          <p:nvPr/>
        </p:nvSpPr>
        <p:spPr>
          <a:xfrm>
            <a:off x="296806" y="4807109"/>
            <a:ext cx="12013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>
                <a:solidFill>
                  <a:srgbClr val="7F7F7F"/>
                </a:solidFill>
              </a:rPr>
              <a:t>Peak detector</a:t>
            </a:r>
          </a:p>
          <a:p>
            <a:r>
              <a:rPr lang="en-GB" sz="1400">
                <a:solidFill>
                  <a:srgbClr val="7F7F7F"/>
                </a:solidFill>
              </a:rPr>
              <a:t>“gate”</a:t>
            </a:r>
          </a:p>
        </p:txBody>
      </p:sp>
      <p:sp>
        <p:nvSpPr>
          <p:cNvPr id="206" name="TextBox 205"/>
          <p:cNvSpPr txBox="1"/>
          <p:nvPr/>
        </p:nvSpPr>
        <p:spPr>
          <a:xfrm>
            <a:off x="2928360" y="3659523"/>
            <a:ext cx="20488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>
                <a:solidFill>
                  <a:srgbClr val="FF0000"/>
                </a:solidFill>
              </a:rPr>
              <a:t>ToT must resolve the two hits</a:t>
            </a:r>
          </a:p>
        </p:txBody>
      </p:sp>
      <p:cxnSp>
        <p:nvCxnSpPr>
          <p:cNvPr id="208" name="Straight Arrow Connector 207"/>
          <p:cNvCxnSpPr/>
          <p:nvPr/>
        </p:nvCxnSpPr>
        <p:spPr>
          <a:xfrm>
            <a:off x="1785917" y="5352511"/>
            <a:ext cx="5546882" cy="0"/>
          </a:xfrm>
          <a:prstGeom prst="straightConnector1">
            <a:avLst/>
          </a:prstGeom>
          <a:ln>
            <a:solidFill>
              <a:srgbClr val="FFFFFF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4242568" y="5096142"/>
            <a:ext cx="6848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>
                <a:solidFill>
                  <a:srgbClr val="FFFFFF"/>
                </a:solidFill>
              </a:rPr>
              <a:t>5-10 </a:t>
            </a:r>
            <a:r>
              <a:rPr lang="en-GB" sz="1200">
                <a:solidFill>
                  <a:srgbClr val="FFFFFF"/>
                </a:solidFill>
                <a:latin typeface="Symbol" charset="2"/>
                <a:cs typeface="Symbol" charset="2"/>
              </a:rPr>
              <a:t>m</a:t>
            </a:r>
            <a:r>
              <a:rPr lang="en-GB" sz="1200">
                <a:solidFill>
                  <a:srgbClr val="FFFFFF"/>
                </a:solidFill>
              </a:rPr>
              <a:t>s</a:t>
            </a:r>
          </a:p>
        </p:txBody>
      </p:sp>
      <p:cxnSp>
        <p:nvCxnSpPr>
          <p:cNvPr id="192" name="Straight Connector 191"/>
          <p:cNvCxnSpPr/>
          <p:nvPr/>
        </p:nvCxnSpPr>
        <p:spPr>
          <a:xfrm>
            <a:off x="2439094" y="3334892"/>
            <a:ext cx="0" cy="221104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2" name="Freeform 201"/>
          <p:cNvSpPr/>
          <p:nvPr/>
        </p:nvSpPr>
        <p:spPr>
          <a:xfrm>
            <a:off x="2745988" y="3340796"/>
            <a:ext cx="127227" cy="239768"/>
          </a:xfrm>
          <a:custGeom>
            <a:avLst/>
            <a:gdLst>
              <a:gd name="connsiteX0" fmla="*/ 0 w 882650"/>
              <a:gd name="connsiteY0" fmla="*/ 393700 h 393700"/>
              <a:gd name="connsiteX1" fmla="*/ 9525 w 882650"/>
              <a:gd name="connsiteY1" fmla="*/ 355600 h 393700"/>
              <a:gd name="connsiteX2" fmla="*/ 12700 w 882650"/>
              <a:gd name="connsiteY2" fmla="*/ 346075 h 393700"/>
              <a:gd name="connsiteX3" fmla="*/ 25400 w 882650"/>
              <a:gd name="connsiteY3" fmla="*/ 327025 h 393700"/>
              <a:gd name="connsiteX4" fmla="*/ 31750 w 882650"/>
              <a:gd name="connsiteY4" fmla="*/ 307975 h 393700"/>
              <a:gd name="connsiteX5" fmla="*/ 34925 w 882650"/>
              <a:gd name="connsiteY5" fmla="*/ 298450 h 393700"/>
              <a:gd name="connsiteX6" fmla="*/ 44450 w 882650"/>
              <a:gd name="connsiteY6" fmla="*/ 292100 h 393700"/>
              <a:gd name="connsiteX7" fmla="*/ 50800 w 882650"/>
              <a:gd name="connsiteY7" fmla="*/ 279400 h 393700"/>
              <a:gd name="connsiteX8" fmla="*/ 53975 w 882650"/>
              <a:gd name="connsiteY8" fmla="*/ 266700 h 393700"/>
              <a:gd name="connsiteX9" fmla="*/ 50800 w 882650"/>
              <a:gd name="connsiteY9" fmla="*/ 257175 h 393700"/>
              <a:gd name="connsiteX10" fmla="*/ 57150 w 882650"/>
              <a:gd name="connsiteY10" fmla="*/ 247650 h 393700"/>
              <a:gd name="connsiteX11" fmla="*/ 69850 w 882650"/>
              <a:gd name="connsiteY11" fmla="*/ 231775 h 393700"/>
              <a:gd name="connsiteX12" fmla="*/ 79375 w 882650"/>
              <a:gd name="connsiteY12" fmla="*/ 212725 h 393700"/>
              <a:gd name="connsiteX13" fmla="*/ 92075 w 882650"/>
              <a:gd name="connsiteY13" fmla="*/ 190500 h 393700"/>
              <a:gd name="connsiteX14" fmla="*/ 95250 w 882650"/>
              <a:gd name="connsiteY14" fmla="*/ 180975 h 393700"/>
              <a:gd name="connsiteX15" fmla="*/ 104775 w 882650"/>
              <a:gd name="connsiteY15" fmla="*/ 174625 h 393700"/>
              <a:gd name="connsiteX16" fmla="*/ 111125 w 882650"/>
              <a:gd name="connsiteY16" fmla="*/ 165100 h 393700"/>
              <a:gd name="connsiteX17" fmla="*/ 117475 w 882650"/>
              <a:gd name="connsiteY17" fmla="*/ 146050 h 393700"/>
              <a:gd name="connsiteX18" fmla="*/ 127000 w 882650"/>
              <a:gd name="connsiteY18" fmla="*/ 117475 h 393700"/>
              <a:gd name="connsiteX19" fmla="*/ 130175 w 882650"/>
              <a:gd name="connsiteY19" fmla="*/ 107950 h 393700"/>
              <a:gd name="connsiteX20" fmla="*/ 133350 w 882650"/>
              <a:gd name="connsiteY20" fmla="*/ 95250 h 393700"/>
              <a:gd name="connsiteX21" fmla="*/ 142875 w 882650"/>
              <a:gd name="connsiteY21" fmla="*/ 88900 h 393700"/>
              <a:gd name="connsiteX22" fmla="*/ 149225 w 882650"/>
              <a:gd name="connsiteY22" fmla="*/ 76200 h 393700"/>
              <a:gd name="connsiteX23" fmla="*/ 158750 w 882650"/>
              <a:gd name="connsiteY23" fmla="*/ 73025 h 393700"/>
              <a:gd name="connsiteX24" fmla="*/ 177800 w 882650"/>
              <a:gd name="connsiteY24" fmla="*/ 34925 h 393700"/>
              <a:gd name="connsiteX25" fmla="*/ 196850 w 882650"/>
              <a:gd name="connsiteY25" fmla="*/ 22225 h 393700"/>
              <a:gd name="connsiteX26" fmla="*/ 234950 w 882650"/>
              <a:gd name="connsiteY26" fmla="*/ 9525 h 393700"/>
              <a:gd name="connsiteX27" fmla="*/ 244475 w 882650"/>
              <a:gd name="connsiteY27" fmla="*/ 6350 h 393700"/>
              <a:gd name="connsiteX28" fmla="*/ 254000 w 882650"/>
              <a:gd name="connsiteY28" fmla="*/ 3175 h 393700"/>
              <a:gd name="connsiteX29" fmla="*/ 285750 w 882650"/>
              <a:gd name="connsiteY29" fmla="*/ 0 h 393700"/>
              <a:gd name="connsiteX30" fmla="*/ 327025 w 882650"/>
              <a:gd name="connsiteY30" fmla="*/ 3175 h 393700"/>
              <a:gd name="connsiteX31" fmla="*/ 336550 w 882650"/>
              <a:gd name="connsiteY31" fmla="*/ 12700 h 393700"/>
              <a:gd name="connsiteX32" fmla="*/ 349250 w 882650"/>
              <a:gd name="connsiteY32" fmla="*/ 19050 h 393700"/>
              <a:gd name="connsiteX33" fmla="*/ 368300 w 882650"/>
              <a:gd name="connsiteY33" fmla="*/ 25400 h 393700"/>
              <a:gd name="connsiteX34" fmla="*/ 387350 w 882650"/>
              <a:gd name="connsiteY34" fmla="*/ 38100 h 393700"/>
              <a:gd name="connsiteX35" fmla="*/ 406400 w 882650"/>
              <a:gd name="connsiteY35" fmla="*/ 66675 h 393700"/>
              <a:gd name="connsiteX36" fmla="*/ 412750 w 882650"/>
              <a:gd name="connsiteY36" fmla="*/ 76200 h 393700"/>
              <a:gd name="connsiteX37" fmla="*/ 422275 w 882650"/>
              <a:gd name="connsiteY37" fmla="*/ 82550 h 393700"/>
              <a:gd name="connsiteX38" fmla="*/ 434975 w 882650"/>
              <a:gd name="connsiteY38" fmla="*/ 98425 h 393700"/>
              <a:gd name="connsiteX39" fmla="*/ 438150 w 882650"/>
              <a:gd name="connsiteY39" fmla="*/ 107950 h 393700"/>
              <a:gd name="connsiteX40" fmla="*/ 450850 w 882650"/>
              <a:gd name="connsiteY40" fmla="*/ 127000 h 393700"/>
              <a:gd name="connsiteX41" fmla="*/ 454025 w 882650"/>
              <a:gd name="connsiteY41" fmla="*/ 136525 h 393700"/>
              <a:gd name="connsiteX42" fmla="*/ 463550 w 882650"/>
              <a:gd name="connsiteY42" fmla="*/ 142875 h 393700"/>
              <a:gd name="connsiteX43" fmla="*/ 469900 w 882650"/>
              <a:gd name="connsiteY43" fmla="*/ 155575 h 393700"/>
              <a:gd name="connsiteX44" fmla="*/ 473075 w 882650"/>
              <a:gd name="connsiteY44" fmla="*/ 168275 h 393700"/>
              <a:gd name="connsiteX45" fmla="*/ 479425 w 882650"/>
              <a:gd name="connsiteY45" fmla="*/ 187325 h 393700"/>
              <a:gd name="connsiteX46" fmla="*/ 482600 w 882650"/>
              <a:gd name="connsiteY46" fmla="*/ 196850 h 393700"/>
              <a:gd name="connsiteX47" fmla="*/ 488950 w 882650"/>
              <a:gd name="connsiteY47" fmla="*/ 209550 h 393700"/>
              <a:gd name="connsiteX48" fmla="*/ 492125 w 882650"/>
              <a:gd name="connsiteY48" fmla="*/ 219075 h 393700"/>
              <a:gd name="connsiteX49" fmla="*/ 495300 w 882650"/>
              <a:gd name="connsiteY49" fmla="*/ 231775 h 393700"/>
              <a:gd name="connsiteX50" fmla="*/ 504825 w 882650"/>
              <a:gd name="connsiteY50" fmla="*/ 238125 h 393700"/>
              <a:gd name="connsiteX51" fmla="*/ 511175 w 882650"/>
              <a:gd name="connsiteY51" fmla="*/ 254000 h 393700"/>
              <a:gd name="connsiteX52" fmla="*/ 523875 w 882650"/>
              <a:gd name="connsiteY52" fmla="*/ 269875 h 393700"/>
              <a:gd name="connsiteX53" fmla="*/ 533400 w 882650"/>
              <a:gd name="connsiteY53" fmla="*/ 288925 h 393700"/>
              <a:gd name="connsiteX54" fmla="*/ 536575 w 882650"/>
              <a:gd name="connsiteY54" fmla="*/ 298450 h 393700"/>
              <a:gd name="connsiteX55" fmla="*/ 549275 w 882650"/>
              <a:gd name="connsiteY55" fmla="*/ 304800 h 393700"/>
              <a:gd name="connsiteX56" fmla="*/ 565150 w 882650"/>
              <a:gd name="connsiteY56" fmla="*/ 327025 h 393700"/>
              <a:gd name="connsiteX57" fmla="*/ 584200 w 882650"/>
              <a:gd name="connsiteY57" fmla="*/ 339725 h 393700"/>
              <a:gd name="connsiteX58" fmla="*/ 606425 w 882650"/>
              <a:gd name="connsiteY58" fmla="*/ 355600 h 393700"/>
              <a:gd name="connsiteX59" fmla="*/ 625475 w 882650"/>
              <a:gd name="connsiteY59" fmla="*/ 361950 h 393700"/>
              <a:gd name="connsiteX60" fmla="*/ 635000 w 882650"/>
              <a:gd name="connsiteY60" fmla="*/ 365125 h 393700"/>
              <a:gd name="connsiteX61" fmla="*/ 673100 w 882650"/>
              <a:gd name="connsiteY61" fmla="*/ 371475 h 393700"/>
              <a:gd name="connsiteX62" fmla="*/ 692150 w 882650"/>
              <a:gd name="connsiteY62" fmla="*/ 374650 h 393700"/>
              <a:gd name="connsiteX63" fmla="*/ 762000 w 882650"/>
              <a:gd name="connsiteY63" fmla="*/ 377825 h 393700"/>
              <a:gd name="connsiteX64" fmla="*/ 819150 w 882650"/>
              <a:gd name="connsiteY64" fmla="*/ 381000 h 393700"/>
              <a:gd name="connsiteX65" fmla="*/ 882650 w 882650"/>
              <a:gd name="connsiteY65" fmla="*/ 387350 h 393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882650" h="393700">
                <a:moveTo>
                  <a:pt x="0" y="393700"/>
                </a:moveTo>
                <a:cubicBezTo>
                  <a:pt x="4275" y="368048"/>
                  <a:pt x="1139" y="380757"/>
                  <a:pt x="9525" y="355600"/>
                </a:cubicBezTo>
                <a:cubicBezTo>
                  <a:pt x="10583" y="352425"/>
                  <a:pt x="10844" y="348860"/>
                  <a:pt x="12700" y="346075"/>
                </a:cubicBezTo>
                <a:cubicBezTo>
                  <a:pt x="16933" y="339725"/>
                  <a:pt x="22987" y="334265"/>
                  <a:pt x="25400" y="327025"/>
                </a:cubicBezTo>
                <a:lnTo>
                  <a:pt x="31750" y="307975"/>
                </a:lnTo>
                <a:cubicBezTo>
                  <a:pt x="32808" y="304800"/>
                  <a:pt x="32140" y="300306"/>
                  <a:pt x="34925" y="298450"/>
                </a:cubicBezTo>
                <a:lnTo>
                  <a:pt x="44450" y="292100"/>
                </a:lnTo>
                <a:cubicBezTo>
                  <a:pt x="37477" y="271182"/>
                  <a:pt x="40839" y="291851"/>
                  <a:pt x="50800" y="279400"/>
                </a:cubicBezTo>
                <a:cubicBezTo>
                  <a:pt x="53526" y="275993"/>
                  <a:pt x="52917" y="270933"/>
                  <a:pt x="53975" y="266700"/>
                </a:cubicBezTo>
                <a:cubicBezTo>
                  <a:pt x="52917" y="263525"/>
                  <a:pt x="50250" y="260476"/>
                  <a:pt x="50800" y="257175"/>
                </a:cubicBezTo>
                <a:cubicBezTo>
                  <a:pt x="51427" y="253411"/>
                  <a:pt x="55443" y="251063"/>
                  <a:pt x="57150" y="247650"/>
                </a:cubicBezTo>
                <a:cubicBezTo>
                  <a:pt x="64818" y="232314"/>
                  <a:pt x="53793" y="242479"/>
                  <a:pt x="69850" y="231775"/>
                </a:cubicBezTo>
                <a:cubicBezTo>
                  <a:pt x="88048" y="204478"/>
                  <a:pt x="66230" y="239015"/>
                  <a:pt x="79375" y="212725"/>
                </a:cubicBezTo>
                <a:cubicBezTo>
                  <a:pt x="95318" y="180839"/>
                  <a:pt x="75376" y="229464"/>
                  <a:pt x="92075" y="190500"/>
                </a:cubicBezTo>
                <a:cubicBezTo>
                  <a:pt x="93393" y="187424"/>
                  <a:pt x="93159" y="183588"/>
                  <a:pt x="95250" y="180975"/>
                </a:cubicBezTo>
                <a:cubicBezTo>
                  <a:pt x="97634" y="177995"/>
                  <a:pt x="101600" y="176742"/>
                  <a:pt x="104775" y="174625"/>
                </a:cubicBezTo>
                <a:cubicBezTo>
                  <a:pt x="106892" y="171450"/>
                  <a:pt x="109575" y="168587"/>
                  <a:pt x="111125" y="165100"/>
                </a:cubicBezTo>
                <a:cubicBezTo>
                  <a:pt x="113843" y="158983"/>
                  <a:pt x="115358" y="152400"/>
                  <a:pt x="117475" y="146050"/>
                </a:cubicBezTo>
                <a:lnTo>
                  <a:pt x="127000" y="117475"/>
                </a:lnTo>
                <a:cubicBezTo>
                  <a:pt x="128058" y="114300"/>
                  <a:pt x="129363" y="111197"/>
                  <a:pt x="130175" y="107950"/>
                </a:cubicBezTo>
                <a:cubicBezTo>
                  <a:pt x="131233" y="103717"/>
                  <a:pt x="130929" y="98881"/>
                  <a:pt x="133350" y="95250"/>
                </a:cubicBezTo>
                <a:cubicBezTo>
                  <a:pt x="135467" y="92075"/>
                  <a:pt x="139700" y="91017"/>
                  <a:pt x="142875" y="88900"/>
                </a:cubicBezTo>
                <a:cubicBezTo>
                  <a:pt x="144992" y="84667"/>
                  <a:pt x="145878" y="79547"/>
                  <a:pt x="149225" y="76200"/>
                </a:cubicBezTo>
                <a:cubicBezTo>
                  <a:pt x="151592" y="73833"/>
                  <a:pt x="156805" y="75748"/>
                  <a:pt x="158750" y="73025"/>
                </a:cubicBezTo>
                <a:cubicBezTo>
                  <a:pt x="170275" y="56889"/>
                  <a:pt x="158238" y="47966"/>
                  <a:pt x="177800" y="34925"/>
                </a:cubicBezTo>
                <a:cubicBezTo>
                  <a:pt x="184150" y="30692"/>
                  <a:pt x="189610" y="24638"/>
                  <a:pt x="196850" y="22225"/>
                </a:cubicBezTo>
                <a:lnTo>
                  <a:pt x="234950" y="9525"/>
                </a:lnTo>
                <a:lnTo>
                  <a:pt x="244475" y="6350"/>
                </a:lnTo>
                <a:cubicBezTo>
                  <a:pt x="247650" y="5292"/>
                  <a:pt x="250670" y="3508"/>
                  <a:pt x="254000" y="3175"/>
                </a:cubicBezTo>
                <a:lnTo>
                  <a:pt x="285750" y="0"/>
                </a:lnTo>
                <a:cubicBezTo>
                  <a:pt x="299508" y="1058"/>
                  <a:pt x="313638" y="-172"/>
                  <a:pt x="327025" y="3175"/>
                </a:cubicBezTo>
                <a:cubicBezTo>
                  <a:pt x="331381" y="4264"/>
                  <a:pt x="332896" y="10090"/>
                  <a:pt x="336550" y="12700"/>
                </a:cubicBezTo>
                <a:cubicBezTo>
                  <a:pt x="340401" y="15451"/>
                  <a:pt x="344856" y="17292"/>
                  <a:pt x="349250" y="19050"/>
                </a:cubicBezTo>
                <a:cubicBezTo>
                  <a:pt x="355465" y="21536"/>
                  <a:pt x="362731" y="21687"/>
                  <a:pt x="368300" y="25400"/>
                </a:cubicBezTo>
                <a:lnTo>
                  <a:pt x="387350" y="38100"/>
                </a:lnTo>
                <a:lnTo>
                  <a:pt x="406400" y="66675"/>
                </a:lnTo>
                <a:cubicBezTo>
                  <a:pt x="408517" y="69850"/>
                  <a:pt x="409575" y="74083"/>
                  <a:pt x="412750" y="76200"/>
                </a:cubicBezTo>
                <a:lnTo>
                  <a:pt x="422275" y="82550"/>
                </a:lnTo>
                <a:cubicBezTo>
                  <a:pt x="430255" y="106491"/>
                  <a:pt x="418562" y="77909"/>
                  <a:pt x="434975" y="98425"/>
                </a:cubicBezTo>
                <a:cubicBezTo>
                  <a:pt x="437066" y="101038"/>
                  <a:pt x="436525" y="105024"/>
                  <a:pt x="438150" y="107950"/>
                </a:cubicBezTo>
                <a:cubicBezTo>
                  <a:pt x="441856" y="114621"/>
                  <a:pt x="448437" y="119760"/>
                  <a:pt x="450850" y="127000"/>
                </a:cubicBezTo>
                <a:cubicBezTo>
                  <a:pt x="451908" y="130175"/>
                  <a:pt x="451934" y="133912"/>
                  <a:pt x="454025" y="136525"/>
                </a:cubicBezTo>
                <a:cubicBezTo>
                  <a:pt x="456409" y="139505"/>
                  <a:pt x="460375" y="140758"/>
                  <a:pt x="463550" y="142875"/>
                </a:cubicBezTo>
                <a:cubicBezTo>
                  <a:pt x="465667" y="147108"/>
                  <a:pt x="468238" y="151143"/>
                  <a:pt x="469900" y="155575"/>
                </a:cubicBezTo>
                <a:cubicBezTo>
                  <a:pt x="471432" y="159661"/>
                  <a:pt x="471821" y="164095"/>
                  <a:pt x="473075" y="168275"/>
                </a:cubicBezTo>
                <a:cubicBezTo>
                  <a:pt x="474998" y="174686"/>
                  <a:pt x="477308" y="180975"/>
                  <a:pt x="479425" y="187325"/>
                </a:cubicBezTo>
                <a:cubicBezTo>
                  <a:pt x="480483" y="190500"/>
                  <a:pt x="481103" y="193857"/>
                  <a:pt x="482600" y="196850"/>
                </a:cubicBezTo>
                <a:cubicBezTo>
                  <a:pt x="484717" y="201083"/>
                  <a:pt x="487086" y="205200"/>
                  <a:pt x="488950" y="209550"/>
                </a:cubicBezTo>
                <a:cubicBezTo>
                  <a:pt x="490268" y="212626"/>
                  <a:pt x="491206" y="215857"/>
                  <a:pt x="492125" y="219075"/>
                </a:cubicBezTo>
                <a:cubicBezTo>
                  <a:pt x="493324" y="223271"/>
                  <a:pt x="492879" y="228144"/>
                  <a:pt x="495300" y="231775"/>
                </a:cubicBezTo>
                <a:cubicBezTo>
                  <a:pt x="497417" y="234950"/>
                  <a:pt x="501650" y="236008"/>
                  <a:pt x="504825" y="238125"/>
                </a:cubicBezTo>
                <a:cubicBezTo>
                  <a:pt x="498961" y="255716"/>
                  <a:pt x="500555" y="240725"/>
                  <a:pt x="511175" y="254000"/>
                </a:cubicBezTo>
                <a:cubicBezTo>
                  <a:pt x="528702" y="275908"/>
                  <a:pt x="496578" y="251677"/>
                  <a:pt x="523875" y="269875"/>
                </a:cubicBezTo>
                <a:cubicBezTo>
                  <a:pt x="531855" y="293816"/>
                  <a:pt x="521090" y="264306"/>
                  <a:pt x="533400" y="288925"/>
                </a:cubicBezTo>
                <a:cubicBezTo>
                  <a:pt x="534897" y="291918"/>
                  <a:pt x="534208" y="296083"/>
                  <a:pt x="536575" y="298450"/>
                </a:cubicBezTo>
                <a:cubicBezTo>
                  <a:pt x="539922" y="301797"/>
                  <a:pt x="545042" y="302683"/>
                  <a:pt x="549275" y="304800"/>
                </a:cubicBezTo>
                <a:cubicBezTo>
                  <a:pt x="552364" y="309434"/>
                  <a:pt x="561928" y="324161"/>
                  <a:pt x="565150" y="327025"/>
                </a:cubicBezTo>
                <a:cubicBezTo>
                  <a:pt x="570854" y="332095"/>
                  <a:pt x="584200" y="339725"/>
                  <a:pt x="584200" y="339725"/>
                </a:cubicBezTo>
                <a:cubicBezTo>
                  <a:pt x="589492" y="355600"/>
                  <a:pt x="584200" y="348192"/>
                  <a:pt x="606425" y="355600"/>
                </a:cubicBezTo>
                <a:lnTo>
                  <a:pt x="625475" y="361950"/>
                </a:lnTo>
                <a:cubicBezTo>
                  <a:pt x="628650" y="363008"/>
                  <a:pt x="631718" y="364469"/>
                  <a:pt x="635000" y="365125"/>
                </a:cubicBezTo>
                <a:cubicBezTo>
                  <a:pt x="662946" y="370714"/>
                  <a:pt x="638969" y="366224"/>
                  <a:pt x="673100" y="371475"/>
                </a:cubicBezTo>
                <a:cubicBezTo>
                  <a:pt x="679463" y="372454"/>
                  <a:pt x="685729" y="374191"/>
                  <a:pt x="692150" y="374650"/>
                </a:cubicBezTo>
                <a:cubicBezTo>
                  <a:pt x="715398" y="376311"/>
                  <a:pt x="738722" y="376661"/>
                  <a:pt x="762000" y="377825"/>
                </a:cubicBezTo>
                <a:cubicBezTo>
                  <a:pt x="781056" y="378778"/>
                  <a:pt x="800137" y="379416"/>
                  <a:pt x="819150" y="381000"/>
                </a:cubicBezTo>
                <a:cubicBezTo>
                  <a:pt x="898155" y="387584"/>
                  <a:pt x="854952" y="387350"/>
                  <a:pt x="882650" y="387350"/>
                </a:cubicBezTo>
              </a:path>
            </a:pathLst>
          </a:cu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4" name="Straight Connector 203"/>
          <p:cNvCxnSpPr/>
          <p:nvPr/>
        </p:nvCxnSpPr>
        <p:spPr>
          <a:xfrm>
            <a:off x="2725760" y="3340796"/>
            <a:ext cx="0" cy="221104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09" name="Group 208"/>
          <p:cNvGrpSpPr/>
          <p:nvPr/>
        </p:nvGrpSpPr>
        <p:grpSpPr>
          <a:xfrm>
            <a:off x="2738427" y="3709068"/>
            <a:ext cx="136275" cy="227454"/>
            <a:chOff x="2885577" y="4221918"/>
            <a:chExt cx="131335" cy="412436"/>
          </a:xfrm>
        </p:grpSpPr>
        <p:cxnSp>
          <p:nvCxnSpPr>
            <p:cNvPr id="210" name="Straight Connector 209"/>
            <p:cNvCxnSpPr/>
            <p:nvPr/>
          </p:nvCxnSpPr>
          <p:spPr>
            <a:xfrm>
              <a:off x="2885577" y="4223136"/>
              <a:ext cx="0" cy="411218"/>
            </a:xfrm>
            <a:prstGeom prst="line">
              <a:avLst/>
            </a:prstGeom>
            <a:ln w="127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>
              <a:off x="2907802" y="4223136"/>
              <a:ext cx="0" cy="411218"/>
            </a:xfrm>
            <a:prstGeom prst="line">
              <a:avLst/>
            </a:prstGeom>
            <a:ln w="127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>
              <a:off x="2930027" y="4221918"/>
              <a:ext cx="0" cy="411218"/>
            </a:xfrm>
            <a:prstGeom prst="line">
              <a:avLst/>
            </a:prstGeom>
            <a:ln w="127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>
              <a:off x="3016912" y="4223136"/>
              <a:ext cx="0" cy="411218"/>
            </a:xfrm>
            <a:prstGeom prst="line">
              <a:avLst/>
            </a:prstGeom>
            <a:ln w="127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4" name="Freeform 213"/>
          <p:cNvSpPr/>
          <p:nvPr/>
        </p:nvSpPr>
        <p:spPr>
          <a:xfrm>
            <a:off x="2459321" y="4344542"/>
            <a:ext cx="562531" cy="239768"/>
          </a:xfrm>
          <a:custGeom>
            <a:avLst/>
            <a:gdLst>
              <a:gd name="connsiteX0" fmla="*/ 0 w 882650"/>
              <a:gd name="connsiteY0" fmla="*/ 393700 h 393700"/>
              <a:gd name="connsiteX1" fmla="*/ 9525 w 882650"/>
              <a:gd name="connsiteY1" fmla="*/ 355600 h 393700"/>
              <a:gd name="connsiteX2" fmla="*/ 12700 w 882650"/>
              <a:gd name="connsiteY2" fmla="*/ 346075 h 393700"/>
              <a:gd name="connsiteX3" fmla="*/ 25400 w 882650"/>
              <a:gd name="connsiteY3" fmla="*/ 327025 h 393700"/>
              <a:gd name="connsiteX4" fmla="*/ 31750 w 882650"/>
              <a:gd name="connsiteY4" fmla="*/ 307975 h 393700"/>
              <a:gd name="connsiteX5" fmla="*/ 34925 w 882650"/>
              <a:gd name="connsiteY5" fmla="*/ 298450 h 393700"/>
              <a:gd name="connsiteX6" fmla="*/ 44450 w 882650"/>
              <a:gd name="connsiteY6" fmla="*/ 292100 h 393700"/>
              <a:gd name="connsiteX7" fmla="*/ 50800 w 882650"/>
              <a:gd name="connsiteY7" fmla="*/ 279400 h 393700"/>
              <a:gd name="connsiteX8" fmla="*/ 53975 w 882650"/>
              <a:gd name="connsiteY8" fmla="*/ 266700 h 393700"/>
              <a:gd name="connsiteX9" fmla="*/ 50800 w 882650"/>
              <a:gd name="connsiteY9" fmla="*/ 257175 h 393700"/>
              <a:gd name="connsiteX10" fmla="*/ 57150 w 882650"/>
              <a:gd name="connsiteY10" fmla="*/ 247650 h 393700"/>
              <a:gd name="connsiteX11" fmla="*/ 69850 w 882650"/>
              <a:gd name="connsiteY11" fmla="*/ 231775 h 393700"/>
              <a:gd name="connsiteX12" fmla="*/ 79375 w 882650"/>
              <a:gd name="connsiteY12" fmla="*/ 212725 h 393700"/>
              <a:gd name="connsiteX13" fmla="*/ 92075 w 882650"/>
              <a:gd name="connsiteY13" fmla="*/ 190500 h 393700"/>
              <a:gd name="connsiteX14" fmla="*/ 95250 w 882650"/>
              <a:gd name="connsiteY14" fmla="*/ 180975 h 393700"/>
              <a:gd name="connsiteX15" fmla="*/ 104775 w 882650"/>
              <a:gd name="connsiteY15" fmla="*/ 174625 h 393700"/>
              <a:gd name="connsiteX16" fmla="*/ 111125 w 882650"/>
              <a:gd name="connsiteY16" fmla="*/ 165100 h 393700"/>
              <a:gd name="connsiteX17" fmla="*/ 117475 w 882650"/>
              <a:gd name="connsiteY17" fmla="*/ 146050 h 393700"/>
              <a:gd name="connsiteX18" fmla="*/ 127000 w 882650"/>
              <a:gd name="connsiteY18" fmla="*/ 117475 h 393700"/>
              <a:gd name="connsiteX19" fmla="*/ 130175 w 882650"/>
              <a:gd name="connsiteY19" fmla="*/ 107950 h 393700"/>
              <a:gd name="connsiteX20" fmla="*/ 133350 w 882650"/>
              <a:gd name="connsiteY20" fmla="*/ 95250 h 393700"/>
              <a:gd name="connsiteX21" fmla="*/ 142875 w 882650"/>
              <a:gd name="connsiteY21" fmla="*/ 88900 h 393700"/>
              <a:gd name="connsiteX22" fmla="*/ 149225 w 882650"/>
              <a:gd name="connsiteY22" fmla="*/ 76200 h 393700"/>
              <a:gd name="connsiteX23" fmla="*/ 158750 w 882650"/>
              <a:gd name="connsiteY23" fmla="*/ 73025 h 393700"/>
              <a:gd name="connsiteX24" fmla="*/ 177800 w 882650"/>
              <a:gd name="connsiteY24" fmla="*/ 34925 h 393700"/>
              <a:gd name="connsiteX25" fmla="*/ 196850 w 882650"/>
              <a:gd name="connsiteY25" fmla="*/ 22225 h 393700"/>
              <a:gd name="connsiteX26" fmla="*/ 234950 w 882650"/>
              <a:gd name="connsiteY26" fmla="*/ 9525 h 393700"/>
              <a:gd name="connsiteX27" fmla="*/ 244475 w 882650"/>
              <a:gd name="connsiteY27" fmla="*/ 6350 h 393700"/>
              <a:gd name="connsiteX28" fmla="*/ 254000 w 882650"/>
              <a:gd name="connsiteY28" fmla="*/ 3175 h 393700"/>
              <a:gd name="connsiteX29" fmla="*/ 285750 w 882650"/>
              <a:gd name="connsiteY29" fmla="*/ 0 h 393700"/>
              <a:gd name="connsiteX30" fmla="*/ 327025 w 882650"/>
              <a:gd name="connsiteY30" fmla="*/ 3175 h 393700"/>
              <a:gd name="connsiteX31" fmla="*/ 336550 w 882650"/>
              <a:gd name="connsiteY31" fmla="*/ 12700 h 393700"/>
              <a:gd name="connsiteX32" fmla="*/ 349250 w 882650"/>
              <a:gd name="connsiteY32" fmla="*/ 19050 h 393700"/>
              <a:gd name="connsiteX33" fmla="*/ 368300 w 882650"/>
              <a:gd name="connsiteY33" fmla="*/ 25400 h 393700"/>
              <a:gd name="connsiteX34" fmla="*/ 387350 w 882650"/>
              <a:gd name="connsiteY34" fmla="*/ 38100 h 393700"/>
              <a:gd name="connsiteX35" fmla="*/ 406400 w 882650"/>
              <a:gd name="connsiteY35" fmla="*/ 66675 h 393700"/>
              <a:gd name="connsiteX36" fmla="*/ 412750 w 882650"/>
              <a:gd name="connsiteY36" fmla="*/ 76200 h 393700"/>
              <a:gd name="connsiteX37" fmla="*/ 422275 w 882650"/>
              <a:gd name="connsiteY37" fmla="*/ 82550 h 393700"/>
              <a:gd name="connsiteX38" fmla="*/ 434975 w 882650"/>
              <a:gd name="connsiteY38" fmla="*/ 98425 h 393700"/>
              <a:gd name="connsiteX39" fmla="*/ 438150 w 882650"/>
              <a:gd name="connsiteY39" fmla="*/ 107950 h 393700"/>
              <a:gd name="connsiteX40" fmla="*/ 450850 w 882650"/>
              <a:gd name="connsiteY40" fmla="*/ 127000 h 393700"/>
              <a:gd name="connsiteX41" fmla="*/ 454025 w 882650"/>
              <a:gd name="connsiteY41" fmla="*/ 136525 h 393700"/>
              <a:gd name="connsiteX42" fmla="*/ 463550 w 882650"/>
              <a:gd name="connsiteY42" fmla="*/ 142875 h 393700"/>
              <a:gd name="connsiteX43" fmla="*/ 469900 w 882650"/>
              <a:gd name="connsiteY43" fmla="*/ 155575 h 393700"/>
              <a:gd name="connsiteX44" fmla="*/ 473075 w 882650"/>
              <a:gd name="connsiteY44" fmla="*/ 168275 h 393700"/>
              <a:gd name="connsiteX45" fmla="*/ 479425 w 882650"/>
              <a:gd name="connsiteY45" fmla="*/ 187325 h 393700"/>
              <a:gd name="connsiteX46" fmla="*/ 482600 w 882650"/>
              <a:gd name="connsiteY46" fmla="*/ 196850 h 393700"/>
              <a:gd name="connsiteX47" fmla="*/ 488950 w 882650"/>
              <a:gd name="connsiteY47" fmla="*/ 209550 h 393700"/>
              <a:gd name="connsiteX48" fmla="*/ 492125 w 882650"/>
              <a:gd name="connsiteY48" fmla="*/ 219075 h 393700"/>
              <a:gd name="connsiteX49" fmla="*/ 495300 w 882650"/>
              <a:gd name="connsiteY49" fmla="*/ 231775 h 393700"/>
              <a:gd name="connsiteX50" fmla="*/ 504825 w 882650"/>
              <a:gd name="connsiteY50" fmla="*/ 238125 h 393700"/>
              <a:gd name="connsiteX51" fmla="*/ 511175 w 882650"/>
              <a:gd name="connsiteY51" fmla="*/ 254000 h 393700"/>
              <a:gd name="connsiteX52" fmla="*/ 523875 w 882650"/>
              <a:gd name="connsiteY52" fmla="*/ 269875 h 393700"/>
              <a:gd name="connsiteX53" fmla="*/ 533400 w 882650"/>
              <a:gd name="connsiteY53" fmla="*/ 288925 h 393700"/>
              <a:gd name="connsiteX54" fmla="*/ 536575 w 882650"/>
              <a:gd name="connsiteY54" fmla="*/ 298450 h 393700"/>
              <a:gd name="connsiteX55" fmla="*/ 549275 w 882650"/>
              <a:gd name="connsiteY55" fmla="*/ 304800 h 393700"/>
              <a:gd name="connsiteX56" fmla="*/ 565150 w 882650"/>
              <a:gd name="connsiteY56" fmla="*/ 327025 h 393700"/>
              <a:gd name="connsiteX57" fmla="*/ 584200 w 882650"/>
              <a:gd name="connsiteY57" fmla="*/ 339725 h 393700"/>
              <a:gd name="connsiteX58" fmla="*/ 606425 w 882650"/>
              <a:gd name="connsiteY58" fmla="*/ 355600 h 393700"/>
              <a:gd name="connsiteX59" fmla="*/ 625475 w 882650"/>
              <a:gd name="connsiteY59" fmla="*/ 361950 h 393700"/>
              <a:gd name="connsiteX60" fmla="*/ 635000 w 882650"/>
              <a:gd name="connsiteY60" fmla="*/ 365125 h 393700"/>
              <a:gd name="connsiteX61" fmla="*/ 673100 w 882650"/>
              <a:gd name="connsiteY61" fmla="*/ 371475 h 393700"/>
              <a:gd name="connsiteX62" fmla="*/ 692150 w 882650"/>
              <a:gd name="connsiteY62" fmla="*/ 374650 h 393700"/>
              <a:gd name="connsiteX63" fmla="*/ 762000 w 882650"/>
              <a:gd name="connsiteY63" fmla="*/ 377825 h 393700"/>
              <a:gd name="connsiteX64" fmla="*/ 819150 w 882650"/>
              <a:gd name="connsiteY64" fmla="*/ 381000 h 393700"/>
              <a:gd name="connsiteX65" fmla="*/ 882650 w 882650"/>
              <a:gd name="connsiteY65" fmla="*/ 387350 h 393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882650" h="393700">
                <a:moveTo>
                  <a:pt x="0" y="393700"/>
                </a:moveTo>
                <a:cubicBezTo>
                  <a:pt x="4275" y="368048"/>
                  <a:pt x="1139" y="380757"/>
                  <a:pt x="9525" y="355600"/>
                </a:cubicBezTo>
                <a:cubicBezTo>
                  <a:pt x="10583" y="352425"/>
                  <a:pt x="10844" y="348860"/>
                  <a:pt x="12700" y="346075"/>
                </a:cubicBezTo>
                <a:cubicBezTo>
                  <a:pt x="16933" y="339725"/>
                  <a:pt x="22987" y="334265"/>
                  <a:pt x="25400" y="327025"/>
                </a:cubicBezTo>
                <a:lnTo>
                  <a:pt x="31750" y="307975"/>
                </a:lnTo>
                <a:cubicBezTo>
                  <a:pt x="32808" y="304800"/>
                  <a:pt x="32140" y="300306"/>
                  <a:pt x="34925" y="298450"/>
                </a:cubicBezTo>
                <a:lnTo>
                  <a:pt x="44450" y="292100"/>
                </a:lnTo>
                <a:cubicBezTo>
                  <a:pt x="37477" y="271182"/>
                  <a:pt x="40839" y="291851"/>
                  <a:pt x="50800" y="279400"/>
                </a:cubicBezTo>
                <a:cubicBezTo>
                  <a:pt x="53526" y="275993"/>
                  <a:pt x="52917" y="270933"/>
                  <a:pt x="53975" y="266700"/>
                </a:cubicBezTo>
                <a:cubicBezTo>
                  <a:pt x="52917" y="263525"/>
                  <a:pt x="50250" y="260476"/>
                  <a:pt x="50800" y="257175"/>
                </a:cubicBezTo>
                <a:cubicBezTo>
                  <a:pt x="51427" y="253411"/>
                  <a:pt x="55443" y="251063"/>
                  <a:pt x="57150" y="247650"/>
                </a:cubicBezTo>
                <a:cubicBezTo>
                  <a:pt x="64818" y="232314"/>
                  <a:pt x="53793" y="242479"/>
                  <a:pt x="69850" y="231775"/>
                </a:cubicBezTo>
                <a:cubicBezTo>
                  <a:pt x="88048" y="204478"/>
                  <a:pt x="66230" y="239015"/>
                  <a:pt x="79375" y="212725"/>
                </a:cubicBezTo>
                <a:cubicBezTo>
                  <a:pt x="95318" y="180839"/>
                  <a:pt x="75376" y="229464"/>
                  <a:pt x="92075" y="190500"/>
                </a:cubicBezTo>
                <a:cubicBezTo>
                  <a:pt x="93393" y="187424"/>
                  <a:pt x="93159" y="183588"/>
                  <a:pt x="95250" y="180975"/>
                </a:cubicBezTo>
                <a:cubicBezTo>
                  <a:pt x="97634" y="177995"/>
                  <a:pt x="101600" y="176742"/>
                  <a:pt x="104775" y="174625"/>
                </a:cubicBezTo>
                <a:cubicBezTo>
                  <a:pt x="106892" y="171450"/>
                  <a:pt x="109575" y="168587"/>
                  <a:pt x="111125" y="165100"/>
                </a:cubicBezTo>
                <a:cubicBezTo>
                  <a:pt x="113843" y="158983"/>
                  <a:pt x="115358" y="152400"/>
                  <a:pt x="117475" y="146050"/>
                </a:cubicBezTo>
                <a:lnTo>
                  <a:pt x="127000" y="117475"/>
                </a:lnTo>
                <a:cubicBezTo>
                  <a:pt x="128058" y="114300"/>
                  <a:pt x="129363" y="111197"/>
                  <a:pt x="130175" y="107950"/>
                </a:cubicBezTo>
                <a:cubicBezTo>
                  <a:pt x="131233" y="103717"/>
                  <a:pt x="130929" y="98881"/>
                  <a:pt x="133350" y="95250"/>
                </a:cubicBezTo>
                <a:cubicBezTo>
                  <a:pt x="135467" y="92075"/>
                  <a:pt x="139700" y="91017"/>
                  <a:pt x="142875" y="88900"/>
                </a:cubicBezTo>
                <a:cubicBezTo>
                  <a:pt x="144992" y="84667"/>
                  <a:pt x="145878" y="79547"/>
                  <a:pt x="149225" y="76200"/>
                </a:cubicBezTo>
                <a:cubicBezTo>
                  <a:pt x="151592" y="73833"/>
                  <a:pt x="156805" y="75748"/>
                  <a:pt x="158750" y="73025"/>
                </a:cubicBezTo>
                <a:cubicBezTo>
                  <a:pt x="170275" y="56889"/>
                  <a:pt x="158238" y="47966"/>
                  <a:pt x="177800" y="34925"/>
                </a:cubicBezTo>
                <a:cubicBezTo>
                  <a:pt x="184150" y="30692"/>
                  <a:pt x="189610" y="24638"/>
                  <a:pt x="196850" y="22225"/>
                </a:cubicBezTo>
                <a:lnTo>
                  <a:pt x="234950" y="9525"/>
                </a:lnTo>
                <a:lnTo>
                  <a:pt x="244475" y="6350"/>
                </a:lnTo>
                <a:cubicBezTo>
                  <a:pt x="247650" y="5292"/>
                  <a:pt x="250670" y="3508"/>
                  <a:pt x="254000" y="3175"/>
                </a:cubicBezTo>
                <a:lnTo>
                  <a:pt x="285750" y="0"/>
                </a:lnTo>
                <a:cubicBezTo>
                  <a:pt x="299508" y="1058"/>
                  <a:pt x="313638" y="-172"/>
                  <a:pt x="327025" y="3175"/>
                </a:cubicBezTo>
                <a:cubicBezTo>
                  <a:pt x="331381" y="4264"/>
                  <a:pt x="332896" y="10090"/>
                  <a:pt x="336550" y="12700"/>
                </a:cubicBezTo>
                <a:cubicBezTo>
                  <a:pt x="340401" y="15451"/>
                  <a:pt x="344856" y="17292"/>
                  <a:pt x="349250" y="19050"/>
                </a:cubicBezTo>
                <a:cubicBezTo>
                  <a:pt x="355465" y="21536"/>
                  <a:pt x="362731" y="21687"/>
                  <a:pt x="368300" y="25400"/>
                </a:cubicBezTo>
                <a:lnTo>
                  <a:pt x="387350" y="38100"/>
                </a:lnTo>
                <a:lnTo>
                  <a:pt x="406400" y="66675"/>
                </a:lnTo>
                <a:cubicBezTo>
                  <a:pt x="408517" y="69850"/>
                  <a:pt x="409575" y="74083"/>
                  <a:pt x="412750" y="76200"/>
                </a:cubicBezTo>
                <a:lnTo>
                  <a:pt x="422275" y="82550"/>
                </a:lnTo>
                <a:cubicBezTo>
                  <a:pt x="430255" y="106491"/>
                  <a:pt x="418562" y="77909"/>
                  <a:pt x="434975" y="98425"/>
                </a:cubicBezTo>
                <a:cubicBezTo>
                  <a:pt x="437066" y="101038"/>
                  <a:pt x="436525" y="105024"/>
                  <a:pt x="438150" y="107950"/>
                </a:cubicBezTo>
                <a:cubicBezTo>
                  <a:pt x="441856" y="114621"/>
                  <a:pt x="448437" y="119760"/>
                  <a:pt x="450850" y="127000"/>
                </a:cubicBezTo>
                <a:cubicBezTo>
                  <a:pt x="451908" y="130175"/>
                  <a:pt x="451934" y="133912"/>
                  <a:pt x="454025" y="136525"/>
                </a:cubicBezTo>
                <a:cubicBezTo>
                  <a:pt x="456409" y="139505"/>
                  <a:pt x="460375" y="140758"/>
                  <a:pt x="463550" y="142875"/>
                </a:cubicBezTo>
                <a:cubicBezTo>
                  <a:pt x="465667" y="147108"/>
                  <a:pt x="468238" y="151143"/>
                  <a:pt x="469900" y="155575"/>
                </a:cubicBezTo>
                <a:cubicBezTo>
                  <a:pt x="471432" y="159661"/>
                  <a:pt x="471821" y="164095"/>
                  <a:pt x="473075" y="168275"/>
                </a:cubicBezTo>
                <a:cubicBezTo>
                  <a:pt x="474998" y="174686"/>
                  <a:pt x="477308" y="180975"/>
                  <a:pt x="479425" y="187325"/>
                </a:cubicBezTo>
                <a:cubicBezTo>
                  <a:pt x="480483" y="190500"/>
                  <a:pt x="481103" y="193857"/>
                  <a:pt x="482600" y="196850"/>
                </a:cubicBezTo>
                <a:cubicBezTo>
                  <a:pt x="484717" y="201083"/>
                  <a:pt x="487086" y="205200"/>
                  <a:pt x="488950" y="209550"/>
                </a:cubicBezTo>
                <a:cubicBezTo>
                  <a:pt x="490268" y="212626"/>
                  <a:pt x="491206" y="215857"/>
                  <a:pt x="492125" y="219075"/>
                </a:cubicBezTo>
                <a:cubicBezTo>
                  <a:pt x="493324" y="223271"/>
                  <a:pt x="492879" y="228144"/>
                  <a:pt x="495300" y="231775"/>
                </a:cubicBezTo>
                <a:cubicBezTo>
                  <a:pt x="497417" y="234950"/>
                  <a:pt x="501650" y="236008"/>
                  <a:pt x="504825" y="238125"/>
                </a:cubicBezTo>
                <a:cubicBezTo>
                  <a:pt x="498961" y="255716"/>
                  <a:pt x="500555" y="240725"/>
                  <a:pt x="511175" y="254000"/>
                </a:cubicBezTo>
                <a:cubicBezTo>
                  <a:pt x="528702" y="275908"/>
                  <a:pt x="496578" y="251677"/>
                  <a:pt x="523875" y="269875"/>
                </a:cubicBezTo>
                <a:cubicBezTo>
                  <a:pt x="531855" y="293816"/>
                  <a:pt x="521090" y="264306"/>
                  <a:pt x="533400" y="288925"/>
                </a:cubicBezTo>
                <a:cubicBezTo>
                  <a:pt x="534897" y="291918"/>
                  <a:pt x="534208" y="296083"/>
                  <a:pt x="536575" y="298450"/>
                </a:cubicBezTo>
                <a:cubicBezTo>
                  <a:pt x="539922" y="301797"/>
                  <a:pt x="545042" y="302683"/>
                  <a:pt x="549275" y="304800"/>
                </a:cubicBezTo>
                <a:cubicBezTo>
                  <a:pt x="552364" y="309434"/>
                  <a:pt x="561928" y="324161"/>
                  <a:pt x="565150" y="327025"/>
                </a:cubicBezTo>
                <a:cubicBezTo>
                  <a:pt x="570854" y="332095"/>
                  <a:pt x="584200" y="339725"/>
                  <a:pt x="584200" y="339725"/>
                </a:cubicBezTo>
                <a:cubicBezTo>
                  <a:pt x="589492" y="355600"/>
                  <a:pt x="584200" y="348192"/>
                  <a:pt x="606425" y="355600"/>
                </a:cubicBezTo>
                <a:lnTo>
                  <a:pt x="625475" y="361950"/>
                </a:lnTo>
                <a:cubicBezTo>
                  <a:pt x="628650" y="363008"/>
                  <a:pt x="631718" y="364469"/>
                  <a:pt x="635000" y="365125"/>
                </a:cubicBezTo>
                <a:cubicBezTo>
                  <a:pt x="662946" y="370714"/>
                  <a:pt x="638969" y="366224"/>
                  <a:pt x="673100" y="371475"/>
                </a:cubicBezTo>
                <a:cubicBezTo>
                  <a:pt x="679463" y="372454"/>
                  <a:pt x="685729" y="374191"/>
                  <a:pt x="692150" y="374650"/>
                </a:cubicBezTo>
                <a:cubicBezTo>
                  <a:pt x="715398" y="376311"/>
                  <a:pt x="738722" y="376661"/>
                  <a:pt x="762000" y="377825"/>
                </a:cubicBezTo>
                <a:cubicBezTo>
                  <a:pt x="781056" y="378778"/>
                  <a:pt x="800137" y="379416"/>
                  <a:pt x="819150" y="381000"/>
                </a:cubicBezTo>
                <a:cubicBezTo>
                  <a:pt x="898155" y="387584"/>
                  <a:pt x="854952" y="387350"/>
                  <a:pt x="882650" y="387350"/>
                </a:cubicBezTo>
              </a:path>
            </a:pathLst>
          </a:cu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5" name="Straight Connector 214"/>
          <p:cNvCxnSpPr/>
          <p:nvPr/>
        </p:nvCxnSpPr>
        <p:spPr>
          <a:xfrm>
            <a:off x="2439094" y="4025900"/>
            <a:ext cx="0" cy="539746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2" name="Freeform 221"/>
          <p:cNvSpPr/>
          <p:nvPr/>
        </p:nvSpPr>
        <p:spPr>
          <a:xfrm>
            <a:off x="2747252" y="4049653"/>
            <a:ext cx="775925" cy="507996"/>
          </a:xfrm>
          <a:custGeom>
            <a:avLst/>
            <a:gdLst>
              <a:gd name="connsiteX0" fmla="*/ 0 w 882650"/>
              <a:gd name="connsiteY0" fmla="*/ 393700 h 393700"/>
              <a:gd name="connsiteX1" fmla="*/ 9525 w 882650"/>
              <a:gd name="connsiteY1" fmla="*/ 355600 h 393700"/>
              <a:gd name="connsiteX2" fmla="*/ 12700 w 882650"/>
              <a:gd name="connsiteY2" fmla="*/ 346075 h 393700"/>
              <a:gd name="connsiteX3" fmla="*/ 25400 w 882650"/>
              <a:gd name="connsiteY3" fmla="*/ 327025 h 393700"/>
              <a:gd name="connsiteX4" fmla="*/ 31750 w 882650"/>
              <a:gd name="connsiteY4" fmla="*/ 307975 h 393700"/>
              <a:gd name="connsiteX5" fmla="*/ 34925 w 882650"/>
              <a:gd name="connsiteY5" fmla="*/ 298450 h 393700"/>
              <a:gd name="connsiteX6" fmla="*/ 44450 w 882650"/>
              <a:gd name="connsiteY6" fmla="*/ 292100 h 393700"/>
              <a:gd name="connsiteX7" fmla="*/ 50800 w 882650"/>
              <a:gd name="connsiteY7" fmla="*/ 279400 h 393700"/>
              <a:gd name="connsiteX8" fmla="*/ 53975 w 882650"/>
              <a:gd name="connsiteY8" fmla="*/ 266700 h 393700"/>
              <a:gd name="connsiteX9" fmla="*/ 50800 w 882650"/>
              <a:gd name="connsiteY9" fmla="*/ 257175 h 393700"/>
              <a:gd name="connsiteX10" fmla="*/ 57150 w 882650"/>
              <a:gd name="connsiteY10" fmla="*/ 247650 h 393700"/>
              <a:gd name="connsiteX11" fmla="*/ 69850 w 882650"/>
              <a:gd name="connsiteY11" fmla="*/ 231775 h 393700"/>
              <a:gd name="connsiteX12" fmla="*/ 79375 w 882650"/>
              <a:gd name="connsiteY12" fmla="*/ 212725 h 393700"/>
              <a:gd name="connsiteX13" fmla="*/ 92075 w 882650"/>
              <a:gd name="connsiteY13" fmla="*/ 190500 h 393700"/>
              <a:gd name="connsiteX14" fmla="*/ 95250 w 882650"/>
              <a:gd name="connsiteY14" fmla="*/ 180975 h 393700"/>
              <a:gd name="connsiteX15" fmla="*/ 104775 w 882650"/>
              <a:gd name="connsiteY15" fmla="*/ 174625 h 393700"/>
              <a:gd name="connsiteX16" fmla="*/ 111125 w 882650"/>
              <a:gd name="connsiteY16" fmla="*/ 165100 h 393700"/>
              <a:gd name="connsiteX17" fmla="*/ 117475 w 882650"/>
              <a:gd name="connsiteY17" fmla="*/ 146050 h 393700"/>
              <a:gd name="connsiteX18" fmla="*/ 127000 w 882650"/>
              <a:gd name="connsiteY18" fmla="*/ 117475 h 393700"/>
              <a:gd name="connsiteX19" fmla="*/ 130175 w 882650"/>
              <a:gd name="connsiteY19" fmla="*/ 107950 h 393700"/>
              <a:gd name="connsiteX20" fmla="*/ 133350 w 882650"/>
              <a:gd name="connsiteY20" fmla="*/ 95250 h 393700"/>
              <a:gd name="connsiteX21" fmla="*/ 142875 w 882650"/>
              <a:gd name="connsiteY21" fmla="*/ 88900 h 393700"/>
              <a:gd name="connsiteX22" fmla="*/ 149225 w 882650"/>
              <a:gd name="connsiteY22" fmla="*/ 76200 h 393700"/>
              <a:gd name="connsiteX23" fmla="*/ 158750 w 882650"/>
              <a:gd name="connsiteY23" fmla="*/ 73025 h 393700"/>
              <a:gd name="connsiteX24" fmla="*/ 177800 w 882650"/>
              <a:gd name="connsiteY24" fmla="*/ 34925 h 393700"/>
              <a:gd name="connsiteX25" fmla="*/ 196850 w 882650"/>
              <a:gd name="connsiteY25" fmla="*/ 22225 h 393700"/>
              <a:gd name="connsiteX26" fmla="*/ 234950 w 882650"/>
              <a:gd name="connsiteY26" fmla="*/ 9525 h 393700"/>
              <a:gd name="connsiteX27" fmla="*/ 244475 w 882650"/>
              <a:gd name="connsiteY27" fmla="*/ 6350 h 393700"/>
              <a:gd name="connsiteX28" fmla="*/ 254000 w 882650"/>
              <a:gd name="connsiteY28" fmla="*/ 3175 h 393700"/>
              <a:gd name="connsiteX29" fmla="*/ 285750 w 882650"/>
              <a:gd name="connsiteY29" fmla="*/ 0 h 393700"/>
              <a:gd name="connsiteX30" fmla="*/ 327025 w 882650"/>
              <a:gd name="connsiteY30" fmla="*/ 3175 h 393700"/>
              <a:gd name="connsiteX31" fmla="*/ 336550 w 882650"/>
              <a:gd name="connsiteY31" fmla="*/ 12700 h 393700"/>
              <a:gd name="connsiteX32" fmla="*/ 349250 w 882650"/>
              <a:gd name="connsiteY32" fmla="*/ 19050 h 393700"/>
              <a:gd name="connsiteX33" fmla="*/ 368300 w 882650"/>
              <a:gd name="connsiteY33" fmla="*/ 25400 h 393700"/>
              <a:gd name="connsiteX34" fmla="*/ 387350 w 882650"/>
              <a:gd name="connsiteY34" fmla="*/ 38100 h 393700"/>
              <a:gd name="connsiteX35" fmla="*/ 406400 w 882650"/>
              <a:gd name="connsiteY35" fmla="*/ 66675 h 393700"/>
              <a:gd name="connsiteX36" fmla="*/ 412750 w 882650"/>
              <a:gd name="connsiteY36" fmla="*/ 76200 h 393700"/>
              <a:gd name="connsiteX37" fmla="*/ 422275 w 882650"/>
              <a:gd name="connsiteY37" fmla="*/ 82550 h 393700"/>
              <a:gd name="connsiteX38" fmla="*/ 434975 w 882650"/>
              <a:gd name="connsiteY38" fmla="*/ 98425 h 393700"/>
              <a:gd name="connsiteX39" fmla="*/ 438150 w 882650"/>
              <a:gd name="connsiteY39" fmla="*/ 107950 h 393700"/>
              <a:gd name="connsiteX40" fmla="*/ 450850 w 882650"/>
              <a:gd name="connsiteY40" fmla="*/ 127000 h 393700"/>
              <a:gd name="connsiteX41" fmla="*/ 454025 w 882650"/>
              <a:gd name="connsiteY41" fmla="*/ 136525 h 393700"/>
              <a:gd name="connsiteX42" fmla="*/ 463550 w 882650"/>
              <a:gd name="connsiteY42" fmla="*/ 142875 h 393700"/>
              <a:gd name="connsiteX43" fmla="*/ 469900 w 882650"/>
              <a:gd name="connsiteY43" fmla="*/ 155575 h 393700"/>
              <a:gd name="connsiteX44" fmla="*/ 473075 w 882650"/>
              <a:gd name="connsiteY44" fmla="*/ 168275 h 393700"/>
              <a:gd name="connsiteX45" fmla="*/ 479425 w 882650"/>
              <a:gd name="connsiteY45" fmla="*/ 187325 h 393700"/>
              <a:gd name="connsiteX46" fmla="*/ 482600 w 882650"/>
              <a:gd name="connsiteY46" fmla="*/ 196850 h 393700"/>
              <a:gd name="connsiteX47" fmla="*/ 488950 w 882650"/>
              <a:gd name="connsiteY47" fmla="*/ 209550 h 393700"/>
              <a:gd name="connsiteX48" fmla="*/ 492125 w 882650"/>
              <a:gd name="connsiteY48" fmla="*/ 219075 h 393700"/>
              <a:gd name="connsiteX49" fmla="*/ 495300 w 882650"/>
              <a:gd name="connsiteY49" fmla="*/ 231775 h 393700"/>
              <a:gd name="connsiteX50" fmla="*/ 504825 w 882650"/>
              <a:gd name="connsiteY50" fmla="*/ 238125 h 393700"/>
              <a:gd name="connsiteX51" fmla="*/ 511175 w 882650"/>
              <a:gd name="connsiteY51" fmla="*/ 254000 h 393700"/>
              <a:gd name="connsiteX52" fmla="*/ 523875 w 882650"/>
              <a:gd name="connsiteY52" fmla="*/ 269875 h 393700"/>
              <a:gd name="connsiteX53" fmla="*/ 533400 w 882650"/>
              <a:gd name="connsiteY53" fmla="*/ 288925 h 393700"/>
              <a:gd name="connsiteX54" fmla="*/ 536575 w 882650"/>
              <a:gd name="connsiteY54" fmla="*/ 298450 h 393700"/>
              <a:gd name="connsiteX55" fmla="*/ 549275 w 882650"/>
              <a:gd name="connsiteY55" fmla="*/ 304800 h 393700"/>
              <a:gd name="connsiteX56" fmla="*/ 565150 w 882650"/>
              <a:gd name="connsiteY56" fmla="*/ 327025 h 393700"/>
              <a:gd name="connsiteX57" fmla="*/ 584200 w 882650"/>
              <a:gd name="connsiteY57" fmla="*/ 339725 h 393700"/>
              <a:gd name="connsiteX58" fmla="*/ 606425 w 882650"/>
              <a:gd name="connsiteY58" fmla="*/ 355600 h 393700"/>
              <a:gd name="connsiteX59" fmla="*/ 625475 w 882650"/>
              <a:gd name="connsiteY59" fmla="*/ 361950 h 393700"/>
              <a:gd name="connsiteX60" fmla="*/ 635000 w 882650"/>
              <a:gd name="connsiteY60" fmla="*/ 365125 h 393700"/>
              <a:gd name="connsiteX61" fmla="*/ 673100 w 882650"/>
              <a:gd name="connsiteY61" fmla="*/ 371475 h 393700"/>
              <a:gd name="connsiteX62" fmla="*/ 692150 w 882650"/>
              <a:gd name="connsiteY62" fmla="*/ 374650 h 393700"/>
              <a:gd name="connsiteX63" fmla="*/ 762000 w 882650"/>
              <a:gd name="connsiteY63" fmla="*/ 377825 h 393700"/>
              <a:gd name="connsiteX64" fmla="*/ 819150 w 882650"/>
              <a:gd name="connsiteY64" fmla="*/ 381000 h 393700"/>
              <a:gd name="connsiteX65" fmla="*/ 882650 w 882650"/>
              <a:gd name="connsiteY65" fmla="*/ 387350 h 393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882650" h="393700">
                <a:moveTo>
                  <a:pt x="0" y="393700"/>
                </a:moveTo>
                <a:cubicBezTo>
                  <a:pt x="4275" y="368048"/>
                  <a:pt x="1139" y="380757"/>
                  <a:pt x="9525" y="355600"/>
                </a:cubicBezTo>
                <a:cubicBezTo>
                  <a:pt x="10583" y="352425"/>
                  <a:pt x="10844" y="348860"/>
                  <a:pt x="12700" y="346075"/>
                </a:cubicBezTo>
                <a:cubicBezTo>
                  <a:pt x="16933" y="339725"/>
                  <a:pt x="22987" y="334265"/>
                  <a:pt x="25400" y="327025"/>
                </a:cubicBezTo>
                <a:lnTo>
                  <a:pt x="31750" y="307975"/>
                </a:lnTo>
                <a:cubicBezTo>
                  <a:pt x="32808" y="304800"/>
                  <a:pt x="32140" y="300306"/>
                  <a:pt x="34925" y="298450"/>
                </a:cubicBezTo>
                <a:lnTo>
                  <a:pt x="44450" y="292100"/>
                </a:lnTo>
                <a:cubicBezTo>
                  <a:pt x="37477" y="271182"/>
                  <a:pt x="40839" y="291851"/>
                  <a:pt x="50800" y="279400"/>
                </a:cubicBezTo>
                <a:cubicBezTo>
                  <a:pt x="53526" y="275993"/>
                  <a:pt x="52917" y="270933"/>
                  <a:pt x="53975" y="266700"/>
                </a:cubicBezTo>
                <a:cubicBezTo>
                  <a:pt x="52917" y="263525"/>
                  <a:pt x="50250" y="260476"/>
                  <a:pt x="50800" y="257175"/>
                </a:cubicBezTo>
                <a:cubicBezTo>
                  <a:pt x="51427" y="253411"/>
                  <a:pt x="55443" y="251063"/>
                  <a:pt x="57150" y="247650"/>
                </a:cubicBezTo>
                <a:cubicBezTo>
                  <a:pt x="64818" y="232314"/>
                  <a:pt x="53793" y="242479"/>
                  <a:pt x="69850" y="231775"/>
                </a:cubicBezTo>
                <a:cubicBezTo>
                  <a:pt x="88048" y="204478"/>
                  <a:pt x="66230" y="239015"/>
                  <a:pt x="79375" y="212725"/>
                </a:cubicBezTo>
                <a:cubicBezTo>
                  <a:pt x="95318" y="180839"/>
                  <a:pt x="75376" y="229464"/>
                  <a:pt x="92075" y="190500"/>
                </a:cubicBezTo>
                <a:cubicBezTo>
                  <a:pt x="93393" y="187424"/>
                  <a:pt x="93159" y="183588"/>
                  <a:pt x="95250" y="180975"/>
                </a:cubicBezTo>
                <a:cubicBezTo>
                  <a:pt x="97634" y="177995"/>
                  <a:pt x="101600" y="176742"/>
                  <a:pt x="104775" y="174625"/>
                </a:cubicBezTo>
                <a:cubicBezTo>
                  <a:pt x="106892" y="171450"/>
                  <a:pt x="109575" y="168587"/>
                  <a:pt x="111125" y="165100"/>
                </a:cubicBezTo>
                <a:cubicBezTo>
                  <a:pt x="113843" y="158983"/>
                  <a:pt x="115358" y="152400"/>
                  <a:pt x="117475" y="146050"/>
                </a:cubicBezTo>
                <a:lnTo>
                  <a:pt x="127000" y="117475"/>
                </a:lnTo>
                <a:cubicBezTo>
                  <a:pt x="128058" y="114300"/>
                  <a:pt x="129363" y="111197"/>
                  <a:pt x="130175" y="107950"/>
                </a:cubicBezTo>
                <a:cubicBezTo>
                  <a:pt x="131233" y="103717"/>
                  <a:pt x="130929" y="98881"/>
                  <a:pt x="133350" y="95250"/>
                </a:cubicBezTo>
                <a:cubicBezTo>
                  <a:pt x="135467" y="92075"/>
                  <a:pt x="139700" y="91017"/>
                  <a:pt x="142875" y="88900"/>
                </a:cubicBezTo>
                <a:cubicBezTo>
                  <a:pt x="144992" y="84667"/>
                  <a:pt x="145878" y="79547"/>
                  <a:pt x="149225" y="76200"/>
                </a:cubicBezTo>
                <a:cubicBezTo>
                  <a:pt x="151592" y="73833"/>
                  <a:pt x="156805" y="75748"/>
                  <a:pt x="158750" y="73025"/>
                </a:cubicBezTo>
                <a:cubicBezTo>
                  <a:pt x="170275" y="56889"/>
                  <a:pt x="158238" y="47966"/>
                  <a:pt x="177800" y="34925"/>
                </a:cubicBezTo>
                <a:cubicBezTo>
                  <a:pt x="184150" y="30692"/>
                  <a:pt x="189610" y="24638"/>
                  <a:pt x="196850" y="22225"/>
                </a:cubicBezTo>
                <a:lnTo>
                  <a:pt x="234950" y="9525"/>
                </a:lnTo>
                <a:lnTo>
                  <a:pt x="244475" y="6350"/>
                </a:lnTo>
                <a:cubicBezTo>
                  <a:pt x="247650" y="5292"/>
                  <a:pt x="250670" y="3508"/>
                  <a:pt x="254000" y="3175"/>
                </a:cubicBezTo>
                <a:lnTo>
                  <a:pt x="285750" y="0"/>
                </a:lnTo>
                <a:cubicBezTo>
                  <a:pt x="299508" y="1058"/>
                  <a:pt x="313638" y="-172"/>
                  <a:pt x="327025" y="3175"/>
                </a:cubicBezTo>
                <a:cubicBezTo>
                  <a:pt x="331381" y="4264"/>
                  <a:pt x="332896" y="10090"/>
                  <a:pt x="336550" y="12700"/>
                </a:cubicBezTo>
                <a:cubicBezTo>
                  <a:pt x="340401" y="15451"/>
                  <a:pt x="344856" y="17292"/>
                  <a:pt x="349250" y="19050"/>
                </a:cubicBezTo>
                <a:cubicBezTo>
                  <a:pt x="355465" y="21536"/>
                  <a:pt x="362731" y="21687"/>
                  <a:pt x="368300" y="25400"/>
                </a:cubicBezTo>
                <a:lnTo>
                  <a:pt x="387350" y="38100"/>
                </a:lnTo>
                <a:lnTo>
                  <a:pt x="406400" y="66675"/>
                </a:lnTo>
                <a:cubicBezTo>
                  <a:pt x="408517" y="69850"/>
                  <a:pt x="409575" y="74083"/>
                  <a:pt x="412750" y="76200"/>
                </a:cubicBezTo>
                <a:lnTo>
                  <a:pt x="422275" y="82550"/>
                </a:lnTo>
                <a:cubicBezTo>
                  <a:pt x="430255" y="106491"/>
                  <a:pt x="418562" y="77909"/>
                  <a:pt x="434975" y="98425"/>
                </a:cubicBezTo>
                <a:cubicBezTo>
                  <a:pt x="437066" y="101038"/>
                  <a:pt x="436525" y="105024"/>
                  <a:pt x="438150" y="107950"/>
                </a:cubicBezTo>
                <a:cubicBezTo>
                  <a:pt x="441856" y="114621"/>
                  <a:pt x="448437" y="119760"/>
                  <a:pt x="450850" y="127000"/>
                </a:cubicBezTo>
                <a:cubicBezTo>
                  <a:pt x="451908" y="130175"/>
                  <a:pt x="451934" y="133912"/>
                  <a:pt x="454025" y="136525"/>
                </a:cubicBezTo>
                <a:cubicBezTo>
                  <a:pt x="456409" y="139505"/>
                  <a:pt x="460375" y="140758"/>
                  <a:pt x="463550" y="142875"/>
                </a:cubicBezTo>
                <a:cubicBezTo>
                  <a:pt x="465667" y="147108"/>
                  <a:pt x="468238" y="151143"/>
                  <a:pt x="469900" y="155575"/>
                </a:cubicBezTo>
                <a:cubicBezTo>
                  <a:pt x="471432" y="159661"/>
                  <a:pt x="471821" y="164095"/>
                  <a:pt x="473075" y="168275"/>
                </a:cubicBezTo>
                <a:cubicBezTo>
                  <a:pt x="474998" y="174686"/>
                  <a:pt x="477308" y="180975"/>
                  <a:pt x="479425" y="187325"/>
                </a:cubicBezTo>
                <a:cubicBezTo>
                  <a:pt x="480483" y="190500"/>
                  <a:pt x="481103" y="193857"/>
                  <a:pt x="482600" y="196850"/>
                </a:cubicBezTo>
                <a:cubicBezTo>
                  <a:pt x="484717" y="201083"/>
                  <a:pt x="487086" y="205200"/>
                  <a:pt x="488950" y="209550"/>
                </a:cubicBezTo>
                <a:cubicBezTo>
                  <a:pt x="490268" y="212626"/>
                  <a:pt x="491206" y="215857"/>
                  <a:pt x="492125" y="219075"/>
                </a:cubicBezTo>
                <a:cubicBezTo>
                  <a:pt x="493324" y="223271"/>
                  <a:pt x="492879" y="228144"/>
                  <a:pt x="495300" y="231775"/>
                </a:cubicBezTo>
                <a:cubicBezTo>
                  <a:pt x="497417" y="234950"/>
                  <a:pt x="501650" y="236008"/>
                  <a:pt x="504825" y="238125"/>
                </a:cubicBezTo>
                <a:cubicBezTo>
                  <a:pt x="498961" y="255716"/>
                  <a:pt x="500555" y="240725"/>
                  <a:pt x="511175" y="254000"/>
                </a:cubicBezTo>
                <a:cubicBezTo>
                  <a:pt x="528702" y="275908"/>
                  <a:pt x="496578" y="251677"/>
                  <a:pt x="523875" y="269875"/>
                </a:cubicBezTo>
                <a:cubicBezTo>
                  <a:pt x="531855" y="293816"/>
                  <a:pt x="521090" y="264306"/>
                  <a:pt x="533400" y="288925"/>
                </a:cubicBezTo>
                <a:cubicBezTo>
                  <a:pt x="534897" y="291918"/>
                  <a:pt x="534208" y="296083"/>
                  <a:pt x="536575" y="298450"/>
                </a:cubicBezTo>
                <a:cubicBezTo>
                  <a:pt x="539922" y="301797"/>
                  <a:pt x="545042" y="302683"/>
                  <a:pt x="549275" y="304800"/>
                </a:cubicBezTo>
                <a:cubicBezTo>
                  <a:pt x="552364" y="309434"/>
                  <a:pt x="561928" y="324161"/>
                  <a:pt x="565150" y="327025"/>
                </a:cubicBezTo>
                <a:cubicBezTo>
                  <a:pt x="570854" y="332095"/>
                  <a:pt x="584200" y="339725"/>
                  <a:pt x="584200" y="339725"/>
                </a:cubicBezTo>
                <a:cubicBezTo>
                  <a:pt x="589492" y="355600"/>
                  <a:pt x="584200" y="348192"/>
                  <a:pt x="606425" y="355600"/>
                </a:cubicBezTo>
                <a:lnTo>
                  <a:pt x="625475" y="361950"/>
                </a:lnTo>
                <a:cubicBezTo>
                  <a:pt x="628650" y="363008"/>
                  <a:pt x="631718" y="364469"/>
                  <a:pt x="635000" y="365125"/>
                </a:cubicBezTo>
                <a:cubicBezTo>
                  <a:pt x="662946" y="370714"/>
                  <a:pt x="638969" y="366224"/>
                  <a:pt x="673100" y="371475"/>
                </a:cubicBezTo>
                <a:cubicBezTo>
                  <a:pt x="679463" y="372454"/>
                  <a:pt x="685729" y="374191"/>
                  <a:pt x="692150" y="374650"/>
                </a:cubicBezTo>
                <a:cubicBezTo>
                  <a:pt x="715398" y="376311"/>
                  <a:pt x="738722" y="376661"/>
                  <a:pt x="762000" y="377825"/>
                </a:cubicBezTo>
                <a:cubicBezTo>
                  <a:pt x="781056" y="378778"/>
                  <a:pt x="800137" y="379416"/>
                  <a:pt x="819150" y="381000"/>
                </a:cubicBezTo>
                <a:cubicBezTo>
                  <a:pt x="898155" y="387584"/>
                  <a:pt x="854952" y="387350"/>
                  <a:pt x="882650" y="387350"/>
                </a:cubicBezTo>
              </a:path>
            </a:pathLst>
          </a:cu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3" name="Straight Connector 222"/>
          <p:cNvCxnSpPr/>
          <p:nvPr/>
        </p:nvCxnSpPr>
        <p:spPr>
          <a:xfrm>
            <a:off x="2738858" y="4017517"/>
            <a:ext cx="0" cy="540132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0" name="TextBox 229"/>
          <p:cNvSpPr txBox="1"/>
          <p:nvPr/>
        </p:nvSpPr>
        <p:spPr>
          <a:xfrm>
            <a:off x="1063095" y="1363077"/>
            <a:ext cx="8417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/>
              <a:t>T2K beam</a:t>
            </a:r>
          </a:p>
        </p:txBody>
      </p:sp>
      <p:sp>
        <p:nvSpPr>
          <p:cNvPr id="231" name="TextBox 230"/>
          <p:cNvSpPr txBox="1"/>
          <p:nvPr/>
        </p:nvSpPr>
        <p:spPr>
          <a:xfrm>
            <a:off x="296806" y="2562820"/>
            <a:ext cx="15784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/>
              <a:t>Proton beam bunches</a:t>
            </a:r>
          </a:p>
        </p:txBody>
      </p:sp>
      <p:cxnSp>
        <p:nvCxnSpPr>
          <p:cNvPr id="159" name="Straight Arrow Connector 158"/>
          <p:cNvCxnSpPr/>
          <p:nvPr/>
        </p:nvCxnSpPr>
        <p:spPr>
          <a:xfrm flipH="1" flipV="1">
            <a:off x="2997403" y="5913705"/>
            <a:ext cx="45063" cy="162416"/>
          </a:xfrm>
          <a:prstGeom prst="straightConnector1">
            <a:avLst/>
          </a:prstGeom>
          <a:ln>
            <a:solidFill>
              <a:srgbClr val="000000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4" name="Freeform 153"/>
          <p:cNvSpPr/>
          <p:nvPr/>
        </p:nvSpPr>
        <p:spPr>
          <a:xfrm>
            <a:off x="2425478" y="5090561"/>
            <a:ext cx="562531" cy="239768"/>
          </a:xfrm>
          <a:custGeom>
            <a:avLst/>
            <a:gdLst>
              <a:gd name="connsiteX0" fmla="*/ 0 w 882650"/>
              <a:gd name="connsiteY0" fmla="*/ 393700 h 393700"/>
              <a:gd name="connsiteX1" fmla="*/ 9525 w 882650"/>
              <a:gd name="connsiteY1" fmla="*/ 355600 h 393700"/>
              <a:gd name="connsiteX2" fmla="*/ 12700 w 882650"/>
              <a:gd name="connsiteY2" fmla="*/ 346075 h 393700"/>
              <a:gd name="connsiteX3" fmla="*/ 25400 w 882650"/>
              <a:gd name="connsiteY3" fmla="*/ 327025 h 393700"/>
              <a:gd name="connsiteX4" fmla="*/ 31750 w 882650"/>
              <a:gd name="connsiteY4" fmla="*/ 307975 h 393700"/>
              <a:gd name="connsiteX5" fmla="*/ 34925 w 882650"/>
              <a:gd name="connsiteY5" fmla="*/ 298450 h 393700"/>
              <a:gd name="connsiteX6" fmla="*/ 44450 w 882650"/>
              <a:gd name="connsiteY6" fmla="*/ 292100 h 393700"/>
              <a:gd name="connsiteX7" fmla="*/ 50800 w 882650"/>
              <a:gd name="connsiteY7" fmla="*/ 279400 h 393700"/>
              <a:gd name="connsiteX8" fmla="*/ 53975 w 882650"/>
              <a:gd name="connsiteY8" fmla="*/ 266700 h 393700"/>
              <a:gd name="connsiteX9" fmla="*/ 50800 w 882650"/>
              <a:gd name="connsiteY9" fmla="*/ 257175 h 393700"/>
              <a:gd name="connsiteX10" fmla="*/ 57150 w 882650"/>
              <a:gd name="connsiteY10" fmla="*/ 247650 h 393700"/>
              <a:gd name="connsiteX11" fmla="*/ 69850 w 882650"/>
              <a:gd name="connsiteY11" fmla="*/ 231775 h 393700"/>
              <a:gd name="connsiteX12" fmla="*/ 79375 w 882650"/>
              <a:gd name="connsiteY12" fmla="*/ 212725 h 393700"/>
              <a:gd name="connsiteX13" fmla="*/ 92075 w 882650"/>
              <a:gd name="connsiteY13" fmla="*/ 190500 h 393700"/>
              <a:gd name="connsiteX14" fmla="*/ 95250 w 882650"/>
              <a:gd name="connsiteY14" fmla="*/ 180975 h 393700"/>
              <a:gd name="connsiteX15" fmla="*/ 104775 w 882650"/>
              <a:gd name="connsiteY15" fmla="*/ 174625 h 393700"/>
              <a:gd name="connsiteX16" fmla="*/ 111125 w 882650"/>
              <a:gd name="connsiteY16" fmla="*/ 165100 h 393700"/>
              <a:gd name="connsiteX17" fmla="*/ 117475 w 882650"/>
              <a:gd name="connsiteY17" fmla="*/ 146050 h 393700"/>
              <a:gd name="connsiteX18" fmla="*/ 127000 w 882650"/>
              <a:gd name="connsiteY18" fmla="*/ 117475 h 393700"/>
              <a:gd name="connsiteX19" fmla="*/ 130175 w 882650"/>
              <a:gd name="connsiteY19" fmla="*/ 107950 h 393700"/>
              <a:gd name="connsiteX20" fmla="*/ 133350 w 882650"/>
              <a:gd name="connsiteY20" fmla="*/ 95250 h 393700"/>
              <a:gd name="connsiteX21" fmla="*/ 142875 w 882650"/>
              <a:gd name="connsiteY21" fmla="*/ 88900 h 393700"/>
              <a:gd name="connsiteX22" fmla="*/ 149225 w 882650"/>
              <a:gd name="connsiteY22" fmla="*/ 76200 h 393700"/>
              <a:gd name="connsiteX23" fmla="*/ 158750 w 882650"/>
              <a:gd name="connsiteY23" fmla="*/ 73025 h 393700"/>
              <a:gd name="connsiteX24" fmla="*/ 177800 w 882650"/>
              <a:gd name="connsiteY24" fmla="*/ 34925 h 393700"/>
              <a:gd name="connsiteX25" fmla="*/ 196850 w 882650"/>
              <a:gd name="connsiteY25" fmla="*/ 22225 h 393700"/>
              <a:gd name="connsiteX26" fmla="*/ 234950 w 882650"/>
              <a:gd name="connsiteY26" fmla="*/ 9525 h 393700"/>
              <a:gd name="connsiteX27" fmla="*/ 244475 w 882650"/>
              <a:gd name="connsiteY27" fmla="*/ 6350 h 393700"/>
              <a:gd name="connsiteX28" fmla="*/ 254000 w 882650"/>
              <a:gd name="connsiteY28" fmla="*/ 3175 h 393700"/>
              <a:gd name="connsiteX29" fmla="*/ 285750 w 882650"/>
              <a:gd name="connsiteY29" fmla="*/ 0 h 393700"/>
              <a:gd name="connsiteX30" fmla="*/ 327025 w 882650"/>
              <a:gd name="connsiteY30" fmla="*/ 3175 h 393700"/>
              <a:gd name="connsiteX31" fmla="*/ 336550 w 882650"/>
              <a:gd name="connsiteY31" fmla="*/ 12700 h 393700"/>
              <a:gd name="connsiteX32" fmla="*/ 349250 w 882650"/>
              <a:gd name="connsiteY32" fmla="*/ 19050 h 393700"/>
              <a:gd name="connsiteX33" fmla="*/ 368300 w 882650"/>
              <a:gd name="connsiteY33" fmla="*/ 25400 h 393700"/>
              <a:gd name="connsiteX34" fmla="*/ 387350 w 882650"/>
              <a:gd name="connsiteY34" fmla="*/ 38100 h 393700"/>
              <a:gd name="connsiteX35" fmla="*/ 406400 w 882650"/>
              <a:gd name="connsiteY35" fmla="*/ 66675 h 393700"/>
              <a:gd name="connsiteX36" fmla="*/ 412750 w 882650"/>
              <a:gd name="connsiteY36" fmla="*/ 76200 h 393700"/>
              <a:gd name="connsiteX37" fmla="*/ 422275 w 882650"/>
              <a:gd name="connsiteY37" fmla="*/ 82550 h 393700"/>
              <a:gd name="connsiteX38" fmla="*/ 434975 w 882650"/>
              <a:gd name="connsiteY38" fmla="*/ 98425 h 393700"/>
              <a:gd name="connsiteX39" fmla="*/ 438150 w 882650"/>
              <a:gd name="connsiteY39" fmla="*/ 107950 h 393700"/>
              <a:gd name="connsiteX40" fmla="*/ 450850 w 882650"/>
              <a:gd name="connsiteY40" fmla="*/ 127000 h 393700"/>
              <a:gd name="connsiteX41" fmla="*/ 454025 w 882650"/>
              <a:gd name="connsiteY41" fmla="*/ 136525 h 393700"/>
              <a:gd name="connsiteX42" fmla="*/ 463550 w 882650"/>
              <a:gd name="connsiteY42" fmla="*/ 142875 h 393700"/>
              <a:gd name="connsiteX43" fmla="*/ 469900 w 882650"/>
              <a:gd name="connsiteY43" fmla="*/ 155575 h 393700"/>
              <a:gd name="connsiteX44" fmla="*/ 473075 w 882650"/>
              <a:gd name="connsiteY44" fmla="*/ 168275 h 393700"/>
              <a:gd name="connsiteX45" fmla="*/ 479425 w 882650"/>
              <a:gd name="connsiteY45" fmla="*/ 187325 h 393700"/>
              <a:gd name="connsiteX46" fmla="*/ 482600 w 882650"/>
              <a:gd name="connsiteY46" fmla="*/ 196850 h 393700"/>
              <a:gd name="connsiteX47" fmla="*/ 488950 w 882650"/>
              <a:gd name="connsiteY47" fmla="*/ 209550 h 393700"/>
              <a:gd name="connsiteX48" fmla="*/ 492125 w 882650"/>
              <a:gd name="connsiteY48" fmla="*/ 219075 h 393700"/>
              <a:gd name="connsiteX49" fmla="*/ 495300 w 882650"/>
              <a:gd name="connsiteY49" fmla="*/ 231775 h 393700"/>
              <a:gd name="connsiteX50" fmla="*/ 504825 w 882650"/>
              <a:gd name="connsiteY50" fmla="*/ 238125 h 393700"/>
              <a:gd name="connsiteX51" fmla="*/ 511175 w 882650"/>
              <a:gd name="connsiteY51" fmla="*/ 254000 h 393700"/>
              <a:gd name="connsiteX52" fmla="*/ 523875 w 882650"/>
              <a:gd name="connsiteY52" fmla="*/ 269875 h 393700"/>
              <a:gd name="connsiteX53" fmla="*/ 533400 w 882650"/>
              <a:gd name="connsiteY53" fmla="*/ 288925 h 393700"/>
              <a:gd name="connsiteX54" fmla="*/ 536575 w 882650"/>
              <a:gd name="connsiteY54" fmla="*/ 298450 h 393700"/>
              <a:gd name="connsiteX55" fmla="*/ 549275 w 882650"/>
              <a:gd name="connsiteY55" fmla="*/ 304800 h 393700"/>
              <a:gd name="connsiteX56" fmla="*/ 565150 w 882650"/>
              <a:gd name="connsiteY56" fmla="*/ 327025 h 393700"/>
              <a:gd name="connsiteX57" fmla="*/ 584200 w 882650"/>
              <a:gd name="connsiteY57" fmla="*/ 339725 h 393700"/>
              <a:gd name="connsiteX58" fmla="*/ 606425 w 882650"/>
              <a:gd name="connsiteY58" fmla="*/ 355600 h 393700"/>
              <a:gd name="connsiteX59" fmla="*/ 625475 w 882650"/>
              <a:gd name="connsiteY59" fmla="*/ 361950 h 393700"/>
              <a:gd name="connsiteX60" fmla="*/ 635000 w 882650"/>
              <a:gd name="connsiteY60" fmla="*/ 365125 h 393700"/>
              <a:gd name="connsiteX61" fmla="*/ 673100 w 882650"/>
              <a:gd name="connsiteY61" fmla="*/ 371475 h 393700"/>
              <a:gd name="connsiteX62" fmla="*/ 692150 w 882650"/>
              <a:gd name="connsiteY62" fmla="*/ 374650 h 393700"/>
              <a:gd name="connsiteX63" fmla="*/ 762000 w 882650"/>
              <a:gd name="connsiteY63" fmla="*/ 377825 h 393700"/>
              <a:gd name="connsiteX64" fmla="*/ 819150 w 882650"/>
              <a:gd name="connsiteY64" fmla="*/ 381000 h 393700"/>
              <a:gd name="connsiteX65" fmla="*/ 882650 w 882650"/>
              <a:gd name="connsiteY65" fmla="*/ 387350 h 393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882650" h="393700">
                <a:moveTo>
                  <a:pt x="0" y="393700"/>
                </a:moveTo>
                <a:cubicBezTo>
                  <a:pt x="4275" y="368048"/>
                  <a:pt x="1139" y="380757"/>
                  <a:pt x="9525" y="355600"/>
                </a:cubicBezTo>
                <a:cubicBezTo>
                  <a:pt x="10583" y="352425"/>
                  <a:pt x="10844" y="348860"/>
                  <a:pt x="12700" y="346075"/>
                </a:cubicBezTo>
                <a:cubicBezTo>
                  <a:pt x="16933" y="339725"/>
                  <a:pt x="22987" y="334265"/>
                  <a:pt x="25400" y="327025"/>
                </a:cubicBezTo>
                <a:lnTo>
                  <a:pt x="31750" y="307975"/>
                </a:lnTo>
                <a:cubicBezTo>
                  <a:pt x="32808" y="304800"/>
                  <a:pt x="32140" y="300306"/>
                  <a:pt x="34925" y="298450"/>
                </a:cubicBezTo>
                <a:lnTo>
                  <a:pt x="44450" y="292100"/>
                </a:lnTo>
                <a:cubicBezTo>
                  <a:pt x="37477" y="271182"/>
                  <a:pt x="40839" y="291851"/>
                  <a:pt x="50800" y="279400"/>
                </a:cubicBezTo>
                <a:cubicBezTo>
                  <a:pt x="53526" y="275993"/>
                  <a:pt x="52917" y="270933"/>
                  <a:pt x="53975" y="266700"/>
                </a:cubicBezTo>
                <a:cubicBezTo>
                  <a:pt x="52917" y="263525"/>
                  <a:pt x="50250" y="260476"/>
                  <a:pt x="50800" y="257175"/>
                </a:cubicBezTo>
                <a:cubicBezTo>
                  <a:pt x="51427" y="253411"/>
                  <a:pt x="55443" y="251063"/>
                  <a:pt x="57150" y="247650"/>
                </a:cubicBezTo>
                <a:cubicBezTo>
                  <a:pt x="64818" y="232314"/>
                  <a:pt x="53793" y="242479"/>
                  <a:pt x="69850" y="231775"/>
                </a:cubicBezTo>
                <a:cubicBezTo>
                  <a:pt x="88048" y="204478"/>
                  <a:pt x="66230" y="239015"/>
                  <a:pt x="79375" y="212725"/>
                </a:cubicBezTo>
                <a:cubicBezTo>
                  <a:pt x="95318" y="180839"/>
                  <a:pt x="75376" y="229464"/>
                  <a:pt x="92075" y="190500"/>
                </a:cubicBezTo>
                <a:cubicBezTo>
                  <a:pt x="93393" y="187424"/>
                  <a:pt x="93159" y="183588"/>
                  <a:pt x="95250" y="180975"/>
                </a:cubicBezTo>
                <a:cubicBezTo>
                  <a:pt x="97634" y="177995"/>
                  <a:pt x="101600" y="176742"/>
                  <a:pt x="104775" y="174625"/>
                </a:cubicBezTo>
                <a:cubicBezTo>
                  <a:pt x="106892" y="171450"/>
                  <a:pt x="109575" y="168587"/>
                  <a:pt x="111125" y="165100"/>
                </a:cubicBezTo>
                <a:cubicBezTo>
                  <a:pt x="113843" y="158983"/>
                  <a:pt x="115358" y="152400"/>
                  <a:pt x="117475" y="146050"/>
                </a:cubicBezTo>
                <a:lnTo>
                  <a:pt x="127000" y="117475"/>
                </a:lnTo>
                <a:cubicBezTo>
                  <a:pt x="128058" y="114300"/>
                  <a:pt x="129363" y="111197"/>
                  <a:pt x="130175" y="107950"/>
                </a:cubicBezTo>
                <a:cubicBezTo>
                  <a:pt x="131233" y="103717"/>
                  <a:pt x="130929" y="98881"/>
                  <a:pt x="133350" y="95250"/>
                </a:cubicBezTo>
                <a:cubicBezTo>
                  <a:pt x="135467" y="92075"/>
                  <a:pt x="139700" y="91017"/>
                  <a:pt x="142875" y="88900"/>
                </a:cubicBezTo>
                <a:cubicBezTo>
                  <a:pt x="144992" y="84667"/>
                  <a:pt x="145878" y="79547"/>
                  <a:pt x="149225" y="76200"/>
                </a:cubicBezTo>
                <a:cubicBezTo>
                  <a:pt x="151592" y="73833"/>
                  <a:pt x="156805" y="75748"/>
                  <a:pt x="158750" y="73025"/>
                </a:cubicBezTo>
                <a:cubicBezTo>
                  <a:pt x="170275" y="56889"/>
                  <a:pt x="158238" y="47966"/>
                  <a:pt x="177800" y="34925"/>
                </a:cubicBezTo>
                <a:cubicBezTo>
                  <a:pt x="184150" y="30692"/>
                  <a:pt x="189610" y="24638"/>
                  <a:pt x="196850" y="22225"/>
                </a:cubicBezTo>
                <a:lnTo>
                  <a:pt x="234950" y="9525"/>
                </a:lnTo>
                <a:lnTo>
                  <a:pt x="244475" y="6350"/>
                </a:lnTo>
                <a:cubicBezTo>
                  <a:pt x="247650" y="5292"/>
                  <a:pt x="250670" y="3508"/>
                  <a:pt x="254000" y="3175"/>
                </a:cubicBezTo>
                <a:lnTo>
                  <a:pt x="285750" y="0"/>
                </a:lnTo>
                <a:cubicBezTo>
                  <a:pt x="299508" y="1058"/>
                  <a:pt x="313638" y="-172"/>
                  <a:pt x="327025" y="3175"/>
                </a:cubicBezTo>
                <a:cubicBezTo>
                  <a:pt x="331381" y="4264"/>
                  <a:pt x="332896" y="10090"/>
                  <a:pt x="336550" y="12700"/>
                </a:cubicBezTo>
                <a:cubicBezTo>
                  <a:pt x="340401" y="15451"/>
                  <a:pt x="344856" y="17292"/>
                  <a:pt x="349250" y="19050"/>
                </a:cubicBezTo>
                <a:cubicBezTo>
                  <a:pt x="355465" y="21536"/>
                  <a:pt x="362731" y="21687"/>
                  <a:pt x="368300" y="25400"/>
                </a:cubicBezTo>
                <a:lnTo>
                  <a:pt x="387350" y="38100"/>
                </a:lnTo>
                <a:lnTo>
                  <a:pt x="406400" y="66675"/>
                </a:lnTo>
                <a:cubicBezTo>
                  <a:pt x="408517" y="69850"/>
                  <a:pt x="409575" y="74083"/>
                  <a:pt x="412750" y="76200"/>
                </a:cubicBezTo>
                <a:lnTo>
                  <a:pt x="422275" y="82550"/>
                </a:lnTo>
                <a:cubicBezTo>
                  <a:pt x="430255" y="106491"/>
                  <a:pt x="418562" y="77909"/>
                  <a:pt x="434975" y="98425"/>
                </a:cubicBezTo>
                <a:cubicBezTo>
                  <a:pt x="437066" y="101038"/>
                  <a:pt x="436525" y="105024"/>
                  <a:pt x="438150" y="107950"/>
                </a:cubicBezTo>
                <a:cubicBezTo>
                  <a:pt x="441856" y="114621"/>
                  <a:pt x="448437" y="119760"/>
                  <a:pt x="450850" y="127000"/>
                </a:cubicBezTo>
                <a:cubicBezTo>
                  <a:pt x="451908" y="130175"/>
                  <a:pt x="451934" y="133912"/>
                  <a:pt x="454025" y="136525"/>
                </a:cubicBezTo>
                <a:cubicBezTo>
                  <a:pt x="456409" y="139505"/>
                  <a:pt x="460375" y="140758"/>
                  <a:pt x="463550" y="142875"/>
                </a:cubicBezTo>
                <a:cubicBezTo>
                  <a:pt x="465667" y="147108"/>
                  <a:pt x="468238" y="151143"/>
                  <a:pt x="469900" y="155575"/>
                </a:cubicBezTo>
                <a:cubicBezTo>
                  <a:pt x="471432" y="159661"/>
                  <a:pt x="471821" y="164095"/>
                  <a:pt x="473075" y="168275"/>
                </a:cubicBezTo>
                <a:cubicBezTo>
                  <a:pt x="474998" y="174686"/>
                  <a:pt x="477308" y="180975"/>
                  <a:pt x="479425" y="187325"/>
                </a:cubicBezTo>
                <a:cubicBezTo>
                  <a:pt x="480483" y="190500"/>
                  <a:pt x="481103" y="193857"/>
                  <a:pt x="482600" y="196850"/>
                </a:cubicBezTo>
                <a:cubicBezTo>
                  <a:pt x="484717" y="201083"/>
                  <a:pt x="487086" y="205200"/>
                  <a:pt x="488950" y="209550"/>
                </a:cubicBezTo>
                <a:cubicBezTo>
                  <a:pt x="490268" y="212626"/>
                  <a:pt x="491206" y="215857"/>
                  <a:pt x="492125" y="219075"/>
                </a:cubicBezTo>
                <a:cubicBezTo>
                  <a:pt x="493324" y="223271"/>
                  <a:pt x="492879" y="228144"/>
                  <a:pt x="495300" y="231775"/>
                </a:cubicBezTo>
                <a:cubicBezTo>
                  <a:pt x="497417" y="234950"/>
                  <a:pt x="501650" y="236008"/>
                  <a:pt x="504825" y="238125"/>
                </a:cubicBezTo>
                <a:cubicBezTo>
                  <a:pt x="498961" y="255716"/>
                  <a:pt x="500555" y="240725"/>
                  <a:pt x="511175" y="254000"/>
                </a:cubicBezTo>
                <a:cubicBezTo>
                  <a:pt x="528702" y="275908"/>
                  <a:pt x="496578" y="251677"/>
                  <a:pt x="523875" y="269875"/>
                </a:cubicBezTo>
                <a:cubicBezTo>
                  <a:pt x="531855" y="293816"/>
                  <a:pt x="521090" y="264306"/>
                  <a:pt x="533400" y="288925"/>
                </a:cubicBezTo>
                <a:cubicBezTo>
                  <a:pt x="534897" y="291918"/>
                  <a:pt x="534208" y="296083"/>
                  <a:pt x="536575" y="298450"/>
                </a:cubicBezTo>
                <a:cubicBezTo>
                  <a:pt x="539922" y="301797"/>
                  <a:pt x="545042" y="302683"/>
                  <a:pt x="549275" y="304800"/>
                </a:cubicBezTo>
                <a:cubicBezTo>
                  <a:pt x="552364" y="309434"/>
                  <a:pt x="561928" y="324161"/>
                  <a:pt x="565150" y="327025"/>
                </a:cubicBezTo>
                <a:cubicBezTo>
                  <a:pt x="570854" y="332095"/>
                  <a:pt x="584200" y="339725"/>
                  <a:pt x="584200" y="339725"/>
                </a:cubicBezTo>
                <a:cubicBezTo>
                  <a:pt x="589492" y="355600"/>
                  <a:pt x="584200" y="348192"/>
                  <a:pt x="606425" y="355600"/>
                </a:cubicBezTo>
                <a:lnTo>
                  <a:pt x="625475" y="361950"/>
                </a:lnTo>
                <a:cubicBezTo>
                  <a:pt x="628650" y="363008"/>
                  <a:pt x="631718" y="364469"/>
                  <a:pt x="635000" y="365125"/>
                </a:cubicBezTo>
                <a:cubicBezTo>
                  <a:pt x="662946" y="370714"/>
                  <a:pt x="638969" y="366224"/>
                  <a:pt x="673100" y="371475"/>
                </a:cubicBezTo>
                <a:cubicBezTo>
                  <a:pt x="679463" y="372454"/>
                  <a:pt x="685729" y="374191"/>
                  <a:pt x="692150" y="374650"/>
                </a:cubicBezTo>
                <a:cubicBezTo>
                  <a:pt x="715398" y="376311"/>
                  <a:pt x="738722" y="376661"/>
                  <a:pt x="762000" y="377825"/>
                </a:cubicBezTo>
                <a:cubicBezTo>
                  <a:pt x="781056" y="378778"/>
                  <a:pt x="800137" y="379416"/>
                  <a:pt x="819150" y="381000"/>
                </a:cubicBezTo>
                <a:cubicBezTo>
                  <a:pt x="898155" y="387584"/>
                  <a:pt x="854952" y="387350"/>
                  <a:pt x="882650" y="387350"/>
                </a:cubicBezTo>
              </a:path>
            </a:pathLst>
          </a:cu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1" name="Freeform 160"/>
          <p:cNvSpPr/>
          <p:nvPr/>
        </p:nvSpPr>
        <p:spPr>
          <a:xfrm>
            <a:off x="2750856" y="4741311"/>
            <a:ext cx="775925" cy="507996"/>
          </a:xfrm>
          <a:custGeom>
            <a:avLst/>
            <a:gdLst>
              <a:gd name="connsiteX0" fmla="*/ 0 w 882650"/>
              <a:gd name="connsiteY0" fmla="*/ 393700 h 393700"/>
              <a:gd name="connsiteX1" fmla="*/ 9525 w 882650"/>
              <a:gd name="connsiteY1" fmla="*/ 355600 h 393700"/>
              <a:gd name="connsiteX2" fmla="*/ 12700 w 882650"/>
              <a:gd name="connsiteY2" fmla="*/ 346075 h 393700"/>
              <a:gd name="connsiteX3" fmla="*/ 25400 w 882650"/>
              <a:gd name="connsiteY3" fmla="*/ 327025 h 393700"/>
              <a:gd name="connsiteX4" fmla="*/ 31750 w 882650"/>
              <a:gd name="connsiteY4" fmla="*/ 307975 h 393700"/>
              <a:gd name="connsiteX5" fmla="*/ 34925 w 882650"/>
              <a:gd name="connsiteY5" fmla="*/ 298450 h 393700"/>
              <a:gd name="connsiteX6" fmla="*/ 44450 w 882650"/>
              <a:gd name="connsiteY6" fmla="*/ 292100 h 393700"/>
              <a:gd name="connsiteX7" fmla="*/ 50800 w 882650"/>
              <a:gd name="connsiteY7" fmla="*/ 279400 h 393700"/>
              <a:gd name="connsiteX8" fmla="*/ 53975 w 882650"/>
              <a:gd name="connsiteY8" fmla="*/ 266700 h 393700"/>
              <a:gd name="connsiteX9" fmla="*/ 50800 w 882650"/>
              <a:gd name="connsiteY9" fmla="*/ 257175 h 393700"/>
              <a:gd name="connsiteX10" fmla="*/ 57150 w 882650"/>
              <a:gd name="connsiteY10" fmla="*/ 247650 h 393700"/>
              <a:gd name="connsiteX11" fmla="*/ 69850 w 882650"/>
              <a:gd name="connsiteY11" fmla="*/ 231775 h 393700"/>
              <a:gd name="connsiteX12" fmla="*/ 79375 w 882650"/>
              <a:gd name="connsiteY12" fmla="*/ 212725 h 393700"/>
              <a:gd name="connsiteX13" fmla="*/ 92075 w 882650"/>
              <a:gd name="connsiteY13" fmla="*/ 190500 h 393700"/>
              <a:gd name="connsiteX14" fmla="*/ 95250 w 882650"/>
              <a:gd name="connsiteY14" fmla="*/ 180975 h 393700"/>
              <a:gd name="connsiteX15" fmla="*/ 104775 w 882650"/>
              <a:gd name="connsiteY15" fmla="*/ 174625 h 393700"/>
              <a:gd name="connsiteX16" fmla="*/ 111125 w 882650"/>
              <a:gd name="connsiteY16" fmla="*/ 165100 h 393700"/>
              <a:gd name="connsiteX17" fmla="*/ 117475 w 882650"/>
              <a:gd name="connsiteY17" fmla="*/ 146050 h 393700"/>
              <a:gd name="connsiteX18" fmla="*/ 127000 w 882650"/>
              <a:gd name="connsiteY18" fmla="*/ 117475 h 393700"/>
              <a:gd name="connsiteX19" fmla="*/ 130175 w 882650"/>
              <a:gd name="connsiteY19" fmla="*/ 107950 h 393700"/>
              <a:gd name="connsiteX20" fmla="*/ 133350 w 882650"/>
              <a:gd name="connsiteY20" fmla="*/ 95250 h 393700"/>
              <a:gd name="connsiteX21" fmla="*/ 142875 w 882650"/>
              <a:gd name="connsiteY21" fmla="*/ 88900 h 393700"/>
              <a:gd name="connsiteX22" fmla="*/ 149225 w 882650"/>
              <a:gd name="connsiteY22" fmla="*/ 76200 h 393700"/>
              <a:gd name="connsiteX23" fmla="*/ 158750 w 882650"/>
              <a:gd name="connsiteY23" fmla="*/ 73025 h 393700"/>
              <a:gd name="connsiteX24" fmla="*/ 177800 w 882650"/>
              <a:gd name="connsiteY24" fmla="*/ 34925 h 393700"/>
              <a:gd name="connsiteX25" fmla="*/ 196850 w 882650"/>
              <a:gd name="connsiteY25" fmla="*/ 22225 h 393700"/>
              <a:gd name="connsiteX26" fmla="*/ 234950 w 882650"/>
              <a:gd name="connsiteY26" fmla="*/ 9525 h 393700"/>
              <a:gd name="connsiteX27" fmla="*/ 244475 w 882650"/>
              <a:gd name="connsiteY27" fmla="*/ 6350 h 393700"/>
              <a:gd name="connsiteX28" fmla="*/ 254000 w 882650"/>
              <a:gd name="connsiteY28" fmla="*/ 3175 h 393700"/>
              <a:gd name="connsiteX29" fmla="*/ 285750 w 882650"/>
              <a:gd name="connsiteY29" fmla="*/ 0 h 393700"/>
              <a:gd name="connsiteX30" fmla="*/ 327025 w 882650"/>
              <a:gd name="connsiteY30" fmla="*/ 3175 h 393700"/>
              <a:gd name="connsiteX31" fmla="*/ 336550 w 882650"/>
              <a:gd name="connsiteY31" fmla="*/ 12700 h 393700"/>
              <a:gd name="connsiteX32" fmla="*/ 349250 w 882650"/>
              <a:gd name="connsiteY32" fmla="*/ 19050 h 393700"/>
              <a:gd name="connsiteX33" fmla="*/ 368300 w 882650"/>
              <a:gd name="connsiteY33" fmla="*/ 25400 h 393700"/>
              <a:gd name="connsiteX34" fmla="*/ 387350 w 882650"/>
              <a:gd name="connsiteY34" fmla="*/ 38100 h 393700"/>
              <a:gd name="connsiteX35" fmla="*/ 406400 w 882650"/>
              <a:gd name="connsiteY35" fmla="*/ 66675 h 393700"/>
              <a:gd name="connsiteX36" fmla="*/ 412750 w 882650"/>
              <a:gd name="connsiteY36" fmla="*/ 76200 h 393700"/>
              <a:gd name="connsiteX37" fmla="*/ 422275 w 882650"/>
              <a:gd name="connsiteY37" fmla="*/ 82550 h 393700"/>
              <a:gd name="connsiteX38" fmla="*/ 434975 w 882650"/>
              <a:gd name="connsiteY38" fmla="*/ 98425 h 393700"/>
              <a:gd name="connsiteX39" fmla="*/ 438150 w 882650"/>
              <a:gd name="connsiteY39" fmla="*/ 107950 h 393700"/>
              <a:gd name="connsiteX40" fmla="*/ 450850 w 882650"/>
              <a:gd name="connsiteY40" fmla="*/ 127000 h 393700"/>
              <a:gd name="connsiteX41" fmla="*/ 454025 w 882650"/>
              <a:gd name="connsiteY41" fmla="*/ 136525 h 393700"/>
              <a:gd name="connsiteX42" fmla="*/ 463550 w 882650"/>
              <a:gd name="connsiteY42" fmla="*/ 142875 h 393700"/>
              <a:gd name="connsiteX43" fmla="*/ 469900 w 882650"/>
              <a:gd name="connsiteY43" fmla="*/ 155575 h 393700"/>
              <a:gd name="connsiteX44" fmla="*/ 473075 w 882650"/>
              <a:gd name="connsiteY44" fmla="*/ 168275 h 393700"/>
              <a:gd name="connsiteX45" fmla="*/ 479425 w 882650"/>
              <a:gd name="connsiteY45" fmla="*/ 187325 h 393700"/>
              <a:gd name="connsiteX46" fmla="*/ 482600 w 882650"/>
              <a:gd name="connsiteY46" fmla="*/ 196850 h 393700"/>
              <a:gd name="connsiteX47" fmla="*/ 488950 w 882650"/>
              <a:gd name="connsiteY47" fmla="*/ 209550 h 393700"/>
              <a:gd name="connsiteX48" fmla="*/ 492125 w 882650"/>
              <a:gd name="connsiteY48" fmla="*/ 219075 h 393700"/>
              <a:gd name="connsiteX49" fmla="*/ 495300 w 882650"/>
              <a:gd name="connsiteY49" fmla="*/ 231775 h 393700"/>
              <a:gd name="connsiteX50" fmla="*/ 504825 w 882650"/>
              <a:gd name="connsiteY50" fmla="*/ 238125 h 393700"/>
              <a:gd name="connsiteX51" fmla="*/ 511175 w 882650"/>
              <a:gd name="connsiteY51" fmla="*/ 254000 h 393700"/>
              <a:gd name="connsiteX52" fmla="*/ 523875 w 882650"/>
              <a:gd name="connsiteY52" fmla="*/ 269875 h 393700"/>
              <a:gd name="connsiteX53" fmla="*/ 533400 w 882650"/>
              <a:gd name="connsiteY53" fmla="*/ 288925 h 393700"/>
              <a:gd name="connsiteX54" fmla="*/ 536575 w 882650"/>
              <a:gd name="connsiteY54" fmla="*/ 298450 h 393700"/>
              <a:gd name="connsiteX55" fmla="*/ 549275 w 882650"/>
              <a:gd name="connsiteY55" fmla="*/ 304800 h 393700"/>
              <a:gd name="connsiteX56" fmla="*/ 565150 w 882650"/>
              <a:gd name="connsiteY56" fmla="*/ 327025 h 393700"/>
              <a:gd name="connsiteX57" fmla="*/ 584200 w 882650"/>
              <a:gd name="connsiteY57" fmla="*/ 339725 h 393700"/>
              <a:gd name="connsiteX58" fmla="*/ 606425 w 882650"/>
              <a:gd name="connsiteY58" fmla="*/ 355600 h 393700"/>
              <a:gd name="connsiteX59" fmla="*/ 625475 w 882650"/>
              <a:gd name="connsiteY59" fmla="*/ 361950 h 393700"/>
              <a:gd name="connsiteX60" fmla="*/ 635000 w 882650"/>
              <a:gd name="connsiteY60" fmla="*/ 365125 h 393700"/>
              <a:gd name="connsiteX61" fmla="*/ 673100 w 882650"/>
              <a:gd name="connsiteY61" fmla="*/ 371475 h 393700"/>
              <a:gd name="connsiteX62" fmla="*/ 692150 w 882650"/>
              <a:gd name="connsiteY62" fmla="*/ 374650 h 393700"/>
              <a:gd name="connsiteX63" fmla="*/ 762000 w 882650"/>
              <a:gd name="connsiteY63" fmla="*/ 377825 h 393700"/>
              <a:gd name="connsiteX64" fmla="*/ 819150 w 882650"/>
              <a:gd name="connsiteY64" fmla="*/ 381000 h 393700"/>
              <a:gd name="connsiteX65" fmla="*/ 882650 w 882650"/>
              <a:gd name="connsiteY65" fmla="*/ 387350 h 393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882650" h="393700">
                <a:moveTo>
                  <a:pt x="0" y="393700"/>
                </a:moveTo>
                <a:cubicBezTo>
                  <a:pt x="4275" y="368048"/>
                  <a:pt x="1139" y="380757"/>
                  <a:pt x="9525" y="355600"/>
                </a:cubicBezTo>
                <a:cubicBezTo>
                  <a:pt x="10583" y="352425"/>
                  <a:pt x="10844" y="348860"/>
                  <a:pt x="12700" y="346075"/>
                </a:cubicBezTo>
                <a:cubicBezTo>
                  <a:pt x="16933" y="339725"/>
                  <a:pt x="22987" y="334265"/>
                  <a:pt x="25400" y="327025"/>
                </a:cubicBezTo>
                <a:lnTo>
                  <a:pt x="31750" y="307975"/>
                </a:lnTo>
                <a:cubicBezTo>
                  <a:pt x="32808" y="304800"/>
                  <a:pt x="32140" y="300306"/>
                  <a:pt x="34925" y="298450"/>
                </a:cubicBezTo>
                <a:lnTo>
                  <a:pt x="44450" y="292100"/>
                </a:lnTo>
                <a:cubicBezTo>
                  <a:pt x="37477" y="271182"/>
                  <a:pt x="40839" y="291851"/>
                  <a:pt x="50800" y="279400"/>
                </a:cubicBezTo>
                <a:cubicBezTo>
                  <a:pt x="53526" y="275993"/>
                  <a:pt x="52917" y="270933"/>
                  <a:pt x="53975" y="266700"/>
                </a:cubicBezTo>
                <a:cubicBezTo>
                  <a:pt x="52917" y="263525"/>
                  <a:pt x="50250" y="260476"/>
                  <a:pt x="50800" y="257175"/>
                </a:cubicBezTo>
                <a:cubicBezTo>
                  <a:pt x="51427" y="253411"/>
                  <a:pt x="55443" y="251063"/>
                  <a:pt x="57150" y="247650"/>
                </a:cubicBezTo>
                <a:cubicBezTo>
                  <a:pt x="64818" y="232314"/>
                  <a:pt x="53793" y="242479"/>
                  <a:pt x="69850" y="231775"/>
                </a:cubicBezTo>
                <a:cubicBezTo>
                  <a:pt x="88048" y="204478"/>
                  <a:pt x="66230" y="239015"/>
                  <a:pt x="79375" y="212725"/>
                </a:cubicBezTo>
                <a:cubicBezTo>
                  <a:pt x="95318" y="180839"/>
                  <a:pt x="75376" y="229464"/>
                  <a:pt x="92075" y="190500"/>
                </a:cubicBezTo>
                <a:cubicBezTo>
                  <a:pt x="93393" y="187424"/>
                  <a:pt x="93159" y="183588"/>
                  <a:pt x="95250" y="180975"/>
                </a:cubicBezTo>
                <a:cubicBezTo>
                  <a:pt x="97634" y="177995"/>
                  <a:pt x="101600" y="176742"/>
                  <a:pt x="104775" y="174625"/>
                </a:cubicBezTo>
                <a:cubicBezTo>
                  <a:pt x="106892" y="171450"/>
                  <a:pt x="109575" y="168587"/>
                  <a:pt x="111125" y="165100"/>
                </a:cubicBezTo>
                <a:cubicBezTo>
                  <a:pt x="113843" y="158983"/>
                  <a:pt x="115358" y="152400"/>
                  <a:pt x="117475" y="146050"/>
                </a:cubicBezTo>
                <a:lnTo>
                  <a:pt x="127000" y="117475"/>
                </a:lnTo>
                <a:cubicBezTo>
                  <a:pt x="128058" y="114300"/>
                  <a:pt x="129363" y="111197"/>
                  <a:pt x="130175" y="107950"/>
                </a:cubicBezTo>
                <a:cubicBezTo>
                  <a:pt x="131233" y="103717"/>
                  <a:pt x="130929" y="98881"/>
                  <a:pt x="133350" y="95250"/>
                </a:cubicBezTo>
                <a:cubicBezTo>
                  <a:pt x="135467" y="92075"/>
                  <a:pt x="139700" y="91017"/>
                  <a:pt x="142875" y="88900"/>
                </a:cubicBezTo>
                <a:cubicBezTo>
                  <a:pt x="144992" y="84667"/>
                  <a:pt x="145878" y="79547"/>
                  <a:pt x="149225" y="76200"/>
                </a:cubicBezTo>
                <a:cubicBezTo>
                  <a:pt x="151592" y="73833"/>
                  <a:pt x="156805" y="75748"/>
                  <a:pt x="158750" y="73025"/>
                </a:cubicBezTo>
                <a:cubicBezTo>
                  <a:pt x="170275" y="56889"/>
                  <a:pt x="158238" y="47966"/>
                  <a:pt x="177800" y="34925"/>
                </a:cubicBezTo>
                <a:cubicBezTo>
                  <a:pt x="184150" y="30692"/>
                  <a:pt x="189610" y="24638"/>
                  <a:pt x="196850" y="22225"/>
                </a:cubicBezTo>
                <a:lnTo>
                  <a:pt x="234950" y="9525"/>
                </a:lnTo>
                <a:lnTo>
                  <a:pt x="244475" y="6350"/>
                </a:lnTo>
                <a:cubicBezTo>
                  <a:pt x="247650" y="5292"/>
                  <a:pt x="250670" y="3508"/>
                  <a:pt x="254000" y="3175"/>
                </a:cubicBezTo>
                <a:lnTo>
                  <a:pt x="285750" y="0"/>
                </a:lnTo>
                <a:cubicBezTo>
                  <a:pt x="299508" y="1058"/>
                  <a:pt x="313638" y="-172"/>
                  <a:pt x="327025" y="3175"/>
                </a:cubicBezTo>
                <a:cubicBezTo>
                  <a:pt x="331381" y="4264"/>
                  <a:pt x="332896" y="10090"/>
                  <a:pt x="336550" y="12700"/>
                </a:cubicBezTo>
                <a:cubicBezTo>
                  <a:pt x="340401" y="15451"/>
                  <a:pt x="344856" y="17292"/>
                  <a:pt x="349250" y="19050"/>
                </a:cubicBezTo>
                <a:cubicBezTo>
                  <a:pt x="355465" y="21536"/>
                  <a:pt x="362731" y="21687"/>
                  <a:pt x="368300" y="25400"/>
                </a:cubicBezTo>
                <a:lnTo>
                  <a:pt x="387350" y="38100"/>
                </a:lnTo>
                <a:lnTo>
                  <a:pt x="406400" y="66675"/>
                </a:lnTo>
                <a:cubicBezTo>
                  <a:pt x="408517" y="69850"/>
                  <a:pt x="409575" y="74083"/>
                  <a:pt x="412750" y="76200"/>
                </a:cubicBezTo>
                <a:lnTo>
                  <a:pt x="422275" y="82550"/>
                </a:lnTo>
                <a:cubicBezTo>
                  <a:pt x="430255" y="106491"/>
                  <a:pt x="418562" y="77909"/>
                  <a:pt x="434975" y="98425"/>
                </a:cubicBezTo>
                <a:cubicBezTo>
                  <a:pt x="437066" y="101038"/>
                  <a:pt x="436525" y="105024"/>
                  <a:pt x="438150" y="107950"/>
                </a:cubicBezTo>
                <a:cubicBezTo>
                  <a:pt x="441856" y="114621"/>
                  <a:pt x="448437" y="119760"/>
                  <a:pt x="450850" y="127000"/>
                </a:cubicBezTo>
                <a:cubicBezTo>
                  <a:pt x="451908" y="130175"/>
                  <a:pt x="451934" y="133912"/>
                  <a:pt x="454025" y="136525"/>
                </a:cubicBezTo>
                <a:cubicBezTo>
                  <a:pt x="456409" y="139505"/>
                  <a:pt x="460375" y="140758"/>
                  <a:pt x="463550" y="142875"/>
                </a:cubicBezTo>
                <a:cubicBezTo>
                  <a:pt x="465667" y="147108"/>
                  <a:pt x="468238" y="151143"/>
                  <a:pt x="469900" y="155575"/>
                </a:cubicBezTo>
                <a:cubicBezTo>
                  <a:pt x="471432" y="159661"/>
                  <a:pt x="471821" y="164095"/>
                  <a:pt x="473075" y="168275"/>
                </a:cubicBezTo>
                <a:cubicBezTo>
                  <a:pt x="474998" y="174686"/>
                  <a:pt x="477308" y="180975"/>
                  <a:pt x="479425" y="187325"/>
                </a:cubicBezTo>
                <a:cubicBezTo>
                  <a:pt x="480483" y="190500"/>
                  <a:pt x="481103" y="193857"/>
                  <a:pt x="482600" y="196850"/>
                </a:cubicBezTo>
                <a:cubicBezTo>
                  <a:pt x="484717" y="201083"/>
                  <a:pt x="487086" y="205200"/>
                  <a:pt x="488950" y="209550"/>
                </a:cubicBezTo>
                <a:cubicBezTo>
                  <a:pt x="490268" y="212626"/>
                  <a:pt x="491206" y="215857"/>
                  <a:pt x="492125" y="219075"/>
                </a:cubicBezTo>
                <a:cubicBezTo>
                  <a:pt x="493324" y="223271"/>
                  <a:pt x="492879" y="228144"/>
                  <a:pt x="495300" y="231775"/>
                </a:cubicBezTo>
                <a:cubicBezTo>
                  <a:pt x="497417" y="234950"/>
                  <a:pt x="501650" y="236008"/>
                  <a:pt x="504825" y="238125"/>
                </a:cubicBezTo>
                <a:cubicBezTo>
                  <a:pt x="498961" y="255716"/>
                  <a:pt x="500555" y="240725"/>
                  <a:pt x="511175" y="254000"/>
                </a:cubicBezTo>
                <a:cubicBezTo>
                  <a:pt x="528702" y="275908"/>
                  <a:pt x="496578" y="251677"/>
                  <a:pt x="523875" y="269875"/>
                </a:cubicBezTo>
                <a:cubicBezTo>
                  <a:pt x="531855" y="293816"/>
                  <a:pt x="521090" y="264306"/>
                  <a:pt x="533400" y="288925"/>
                </a:cubicBezTo>
                <a:cubicBezTo>
                  <a:pt x="534897" y="291918"/>
                  <a:pt x="534208" y="296083"/>
                  <a:pt x="536575" y="298450"/>
                </a:cubicBezTo>
                <a:cubicBezTo>
                  <a:pt x="539922" y="301797"/>
                  <a:pt x="545042" y="302683"/>
                  <a:pt x="549275" y="304800"/>
                </a:cubicBezTo>
                <a:cubicBezTo>
                  <a:pt x="552364" y="309434"/>
                  <a:pt x="561928" y="324161"/>
                  <a:pt x="565150" y="327025"/>
                </a:cubicBezTo>
                <a:cubicBezTo>
                  <a:pt x="570854" y="332095"/>
                  <a:pt x="584200" y="339725"/>
                  <a:pt x="584200" y="339725"/>
                </a:cubicBezTo>
                <a:cubicBezTo>
                  <a:pt x="589492" y="355600"/>
                  <a:pt x="584200" y="348192"/>
                  <a:pt x="606425" y="355600"/>
                </a:cubicBezTo>
                <a:lnTo>
                  <a:pt x="625475" y="361950"/>
                </a:lnTo>
                <a:cubicBezTo>
                  <a:pt x="628650" y="363008"/>
                  <a:pt x="631718" y="364469"/>
                  <a:pt x="635000" y="365125"/>
                </a:cubicBezTo>
                <a:cubicBezTo>
                  <a:pt x="662946" y="370714"/>
                  <a:pt x="638969" y="366224"/>
                  <a:pt x="673100" y="371475"/>
                </a:cubicBezTo>
                <a:cubicBezTo>
                  <a:pt x="679463" y="372454"/>
                  <a:pt x="685729" y="374191"/>
                  <a:pt x="692150" y="374650"/>
                </a:cubicBezTo>
                <a:cubicBezTo>
                  <a:pt x="715398" y="376311"/>
                  <a:pt x="738722" y="376661"/>
                  <a:pt x="762000" y="377825"/>
                </a:cubicBezTo>
                <a:cubicBezTo>
                  <a:pt x="781056" y="378778"/>
                  <a:pt x="800137" y="379416"/>
                  <a:pt x="819150" y="381000"/>
                </a:cubicBezTo>
                <a:cubicBezTo>
                  <a:pt x="898155" y="387584"/>
                  <a:pt x="854952" y="387350"/>
                  <a:pt x="882650" y="387350"/>
                </a:cubicBezTo>
              </a:path>
            </a:pathLst>
          </a:cu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/>
          <p:cNvCxnSpPr>
            <a:stCxn id="154" idx="29"/>
          </p:cNvCxnSpPr>
          <p:nvPr/>
        </p:nvCxnSpPr>
        <p:spPr>
          <a:xfrm>
            <a:off x="2607592" y="5090561"/>
            <a:ext cx="613635" cy="0"/>
          </a:xfrm>
          <a:prstGeom prst="line">
            <a:avLst/>
          </a:prstGeom>
          <a:ln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Connector 163"/>
          <p:cNvCxnSpPr>
            <a:stCxn id="161" idx="29"/>
          </p:cNvCxnSpPr>
          <p:nvPr/>
        </p:nvCxnSpPr>
        <p:spPr>
          <a:xfrm>
            <a:off x="3002055" y="4741311"/>
            <a:ext cx="4330768" cy="0"/>
          </a:xfrm>
          <a:prstGeom prst="line">
            <a:avLst/>
          </a:prstGeom>
          <a:ln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9317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 flipH="1">
            <a:off x="1575771" y="1432788"/>
            <a:ext cx="2977" cy="3528392"/>
          </a:xfrm>
          <a:prstGeom prst="line">
            <a:avLst/>
          </a:prstGeom>
          <a:ln>
            <a:solidFill>
              <a:srgbClr val="4A7EBB"/>
            </a:solidFill>
            <a:prstDash val="solid"/>
            <a:head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1578748" y="2081049"/>
            <a:ext cx="6408712" cy="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59404" y="1868759"/>
            <a:ext cx="10926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T2K </a:t>
            </a:r>
            <a:r>
              <a:rPr lang="en-GB" sz="1200" b="1" dirty="0" smtClean="0"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sz="1200" b="1" dirty="0" smtClean="0"/>
              <a:t>‑beam</a:t>
            </a:r>
            <a:endParaRPr lang="en-US" sz="1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52650" y="2724016"/>
            <a:ext cx="11994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Beam trigger</a:t>
            </a:r>
            <a:endParaRPr lang="en-US" sz="1200" b="1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2536222" y="1770180"/>
            <a:ext cx="0" cy="3191000"/>
          </a:xfrm>
          <a:prstGeom prst="line">
            <a:avLst/>
          </a:prstGeom>
          <a:ln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5115938" y="1431868"/>
            <a:ext cx="1074684" cy="655836"/>
            <a:chOff x="2624805" y="1264633"/>
            <a:chExt cx="1074684" cy="655836"/>
          </a:xfrm>
        </p:grpSpPr>
        <p:grpSp>
          <p:nvGrpSpPr>
            <p:cNvPr id="10" name="Group 9"/>
            <p:cNvGrpSpPr/>
            <p:nvPr/>
          </p:nvGrpSpPr>
          <p:grpSpPr>
            <a:xfrm>
              <a:off x="2750736" y="1270566"/>
              <a:ext cx="381836" cy="337393"/>
              <a:chOff x="2750736" y="1270566"/>
              <a:chExt cx="381836" cy="337393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2800617" y="1463943"/>
                <a:ext cx="288032" cy="144016"/>
                <a:chOff x="1835696" y="1678161"/>
                <a:chExt cx="288032" cy="144016"/>
              </a:xfrm>
            </p:grpSpPr>
            <p:cxnSp>
              <p:nvCxnSpPr>
                <p:cNvPr id="29" name="Straight Arrow Connector 28"/>
                <p:cNvCxnSpPr/>
                <p:nvPr/>
              </p:nvCxnSpPr>
              <p:spPr>
                <a:xfrm>
                  <a:off x="1835696" y="1772816"/>
                  <a:ext cx="119667" cy="0"/>
                </a:xfrm>
                <a:prstGeom prst="straightConnector1">
                  <a:avLst/>
                </a:prstGeom>
                <a:ln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Arrow Connector 29"/>
                <p:cNvCxnSpPr/>
                <p:nvPr/>
              </p:nvCxnSpPr>
              <p:spPr>
                <a:xfrm flipH="1">
                  <a:off x="2001082" y="1772816"/>
                  <a:ext cx="122646" cy="0"/>
                </a:xfrm>
                <a:prstGeom prst="straightConnector1">
                  <a:avLst/>
                </a:prstGeom>
                <a:ln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1955363" y="1678161"/>
                  <a:ext cx="0" cy="14401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/>
                <p:cNvCxnSpPr/>
                <p:nvPr/>
              </p:nvCxnSpPr>
              <p:spPr>
                <a:xfrm flipV="1">
                  <a:off x="2001082" y="1678161"/>
                  <a:ext cx="0" cy="14401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8" name="TextBox 27"/>
              <p:cNvSpPr txBox="1"/>
              <p:nvPr/>
            </p:nvSpPr>
            <p:spPr>
              <a:xfrm>
                <a:off x="2750736" y="1270566"/>
                <a:ext cx="38183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>
                    <a:solidFill>
                      <a:srgbClr val="4A7EBB"/>
                    </a:solidFill>
                  </a:rPr>
                  <a:t>80ns</a:t>
                </a:r>
                <a:endParaRPr lang="en-US" sz="800" dirty="0">
                  <a:solidFill>
                    <a:srgbClr val="4A7EBB"/>
                  </a:solidFill>
                </a:endParaRP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3235644" y="1264633"/>
              <a:ext cx="433132" cy="341520"/>
              <a:chOff x="3235644" y="1264633"/>
              <a:chExt cx="433132" cy="341520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3286308" y="1462137"/>
                <a:ext cx="343113" cy="144016"/>
                <a:chOff x="3286308" y="1462137"/>
                <a:chExt cx="343113" cy="144016"/>
              </a:xfrm>
            </p:grpSpPr>
            <p:cxnSp>
              <p:nvCxnSpPr>
                <p:cNvPr id="23" name="Straight Arrow Connector 22"/>
                <p:cNvCxnSpPr/>
                <p:nvPr/>
              </p:nvCxnSpPr>
              <p:spPr>
                <a:xfrm>
                  <a:off x="3286308" y="1556792"/>
                  <a:ext cx="119667" cy="0"/>
                </a:xfrm>
                <a:prstGeom prst="straightConnector1">
                  <a:avLst/>
                </a:prstGeom>
                <a:ln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Arrow Connector 23"/>
                <p:cNvCxnSpPr/>
                <p:nvPr/>
              </p:nvCxnSpPr>
              <p:spPr>
                <a:xfrm flipH="1">
                  <a:off x="3506775" y="1556792"/>
                  <a:ext cx="122646" cy="0"/>
                </a:xfrm>
                <a:prstGeom prst="straightConnector1">
                  <a:avLst/>
                </a:prstGeom>
                <a:ln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/>
                <p:cNvCxnSpPr/>
                <p:nvPr/>
              </p:nvCxnSpPr>
              <p:spPr>
                <a:xfrm>
                  <a:off x="3405975" y="1462137"/>
                  <a:ext cx="0" cy="14401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/>
                <p:cNvCxnSpPr/>
                <p:nvPr/>
              </p:nvCxnSpPr>
              <p:spPr>
                <a:xfrm flipV="1">
                  <a:off x="3506775" y="1462137"/>
                  <a:ext cx="0" cy="14401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2" name="TextBox 21"/>
              <p:cNvSpPr txBox="1"/>
              <p:nvPr/>
            </p:nvSpPr>
            <p:spPr>
              <a:xfrm>
                <a:off x="3235644" y="1264633"/>
                <a:ext cx="43313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>
                    <a:solidFill>
                      <a:srgbClr val="4A7EBB"/>
                    </a:solidFill>
                  </a:rPr>
                  <a:t>580ns</a:t>
                </a:r>
                <a:endParaRPr lang="en-US" sz="800" dirty="0">
                  <a:solidFill>
                    <a:srgbClr val="4A7EBB"/>
                  </a:solidFill>
                </a:endParaRPr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2624805" y="1626128"/>
              <a:ext cx="1074684" cy="294341"/>
              <a:chOff x="2624805" y="1626128"/>
              <a:chExt cx="1074684" cy="294341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2771800" y="1628989"/>
                <a:ext cx="45719" cy="28803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2624805" y="1632437"/>
                <a:ext cx="45719" cy="28803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2918795" y="1628989"/>
                <a:ext cx="45719" cy="28803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3065790" y="1627030"/>
                <a:ext cx="45719" cy="28803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3359780" y="1626128"/>
                <a:ext cx="45719" cy="28803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3212785" y="1629576"/>
                <a:ext cx="45719" cy="28803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3506775" y="1626128"/>
                <a:ext cx="45719" cy="28803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3653770" y="1627030"/>
                <a:ext cx="45719" cy="28803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3" name="TextBox 32"/>
          <p:cNvSpPr txBox="1"/>
          <p:nvPr/>
        </p:nvSpPr>
        <p:spPr>
          <a:xfrm>
            <a:off x="3415498" y="2156113"/>
            <a:ext cx="43313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rgbClr val="4A7EBB"/>
                </a:solidFill>
              </a:rPr>
              <a:t>~30</a:t>
            </a:r>
            <a:r>
              <a:rPr lang="el-GR" sz="800" dirty="0" smtClean="0">
                <a:solidFill>
                  <a:srgbClr val="4A7EBB"/>
                </a:solidFill>
                <a:latin typeface="Times New Roman"/>
                <a:cs typeface="Times New Roman"/>
              </a:rPr>
              <a:t>μ</a:t>
            </a:r>
            <a:r>
              <a:rPr lang="en-US" sz="800" dirty="0" smtClean="0">
                <a:solidFill>
                  <a:srgbClr val="4A7EBB"/>
                </a:solidFill>
              </a:rPr>
              <a:t>s</a:t>
            </a:r>
            <a:endParaRPr lang="en-US" sz="800" dirty="0">
              <a:solidFill>
                <a:srgbClr val="4A7EBB"/>
              </a:solidFill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2559081" y="2156075"/>
            <a:ext cx="2540954" cy="1295"/>
          </a:xfrm>
          <a:prstGeom prst="straightConnector1">
            <a:avLst/>
          </a:prstGeom>
          <a:ln>
            <a:headEnd type="none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Group 34"/>
          <p:cNvGrpSpPr/>
          <p:nvPr/>
        </p:nvGrpSpPr>
        <p:grpSpPr>
          <a:xfrm>
            <a:off x="5116953" y="2156075"/>
            <a:ext cx="1071482" cy="215444"/>
            <a:chOff x="2708986" y="1988840"/>
            <a:chExt cx="1071482" cy="215444"/>
          </a:xfrm>
        </p:grpSpPr>
        <p:sp>
          <p:nvSpPr>
            <p:cNvPr id="36" name="TextBox 35"/>
            <p:cNvSpPr txBox="1"/>
            <p:nvPr/>
          </p:nvSpPr>
          <p:spPr>
            <a:xfrm>
              <a:off x="3035894" y="1988840"/>
              <a:ext cx="38183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solidFill>
                    <a:srgbClr val="4A7EBB"/>
                  </a:solidFill>
                </a:rPr>
                <a:t>~5</a:t>
              </a:r>
              <a:r>
                <a:rPr lang="el-GR" sz="800" dirty="0" smtClean="0">
                  <a:solidFill>
                    <a:srgbClr val="4A7EBB"/>
                  </a:solidFill>
                  <a:latin typeface="Times New Roman"/>
                  <a:cs typeface="Times New Roman"/>
                </a:rPr>
                <a:t>μ</a:t>
              </a:r>
              <a:r>
                <a:rPr lang="en-US" sz="800" dirty="0" smtClean="0">
                  <a:solidFill>
                    <a:srgbClr val="4A7EBB"/>
                  </a:solidFill>
                </a:rPr>
                <a:t>s</a:t>
              </a:r>
              <a:endParaRPr lang="en-US" sz="800" dirty="0">
                <a:solidFill>
                  <a:srgbClr val="4A7EBB"/>
                </a:solidFill>
              </a:endParaRPr>
            </a:p>
          </p:txBody>
        </p:sp>
        <p:cxnSp>
          <p:nvCxnSpPr>
            <p:cNvPr id="37" name="Straight Arrow Connector 36"/>
            <p:cNvCxnSpPr/>
            <p:nvPr/>
          </p:nvCxnSpPr>
          <p:spPr>
            <a:xfrm flipV="1">
              <a:off x="2708986" y="1988840"/>
              <a:ext cx="1071482" cy="5287"/>
            </a:xfrm>
            <a:prstGeom prst="straightConnector1">
              <a:avLst/>
            </a:prstGeom>
            <a:ln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/>
          <p:cNvGrpSpPr/>
          <p:nvPr/>
        </p:nvGrpSpPr>
        <p:grpSpPr>
          <a:xfrm>
            <a:off x="1508772" y="2360528"/>
            <a:ext cx="6478688" cy="702042"/>
            <a:chOff x="1405680" y="2196500"/>
            <a:chExt cx="6478688" cy="702042"/>
          </a:xfrm>
        </p:grpSpPr>
        <p:cxnSp>
          <p:nvCxnSpPr>
            <p:cNvPr id="39" name="Straight Connector 38"/>
            <p:cNvCxnSpPr/>
            <p:nvPr/>
          </p:nvCxnSpPr>
          <p:spPr>
            <a:xfrm>
              <a:off x="1475656" y="2556540"/>
              <a:ext cx="6408712" cy="0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Rectangle 39"/>
            <p:cNvSpPr/>
            <p:nvPr/>
          </p:nvSpPr>
          <p:spPr>
            <a:xfrm>
              <a:off x="1955363" y="2556540"/>
              <a:ext cx="45719" cy="2880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410270" y="2556540"/>
              <a:ext cx="45719" cy="2880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2" name="Group 41"/>
            <p:cNvGrpSpPr/>
            <p:nvPr/>
          </p:nvGrpSpPr>
          <p:grpSpPr>
            <a:xfrm>
              <a:off x="1761656" y="2196500"/>
              <a:ext cx="433132" cy="337393"/>
              <a:chOff x="1761656" y="1484784"/>
              <a:chExt cx="433132" cy="337393"/>
            </a:xfrm>
          </p:grpSpPr>
          <p:grpSp>
            <p:nvGrpSpPr>
              <p:cNvPr id="58" name="Group 57"/>
              <p:cNvGrpSpPr/>
              <p:nvPr/>
            </p:nvGrpSpPr>
            <p:grpSpPr>
              <a:xfrm>
                <a:off x="1835696" y="1678161"/>
                <a:ext cx="288032" cy="144016"/>
                <a:chOff x="1835696" y="1678161"/>
                <a:chExt cx="288032" cy="144016"/>
              </a:xfrm>
            </p:grpSpPr>
            <p:cxnSp>
              <p:nvCxnSpPr>
                <p:cNvPr id="60" name="Straight Arrow Connector 59"/>
                <p:cNvCxnSpPr/>
                <p:nvPr/>
              </p:nvCxnSpPr>
              <p:spPr>
                <a:xfrm>
                  <a:off x="1835696" y="1772816"/>
                  <a:ext cx="119667" cy="0"/>
                </a:xfrm>
                <a:prstGeom prst="straightConnector1">
                  <a:avLst/>
                </a:prstGeom>
                <a:ln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Arrow Connector 60"/>
                <p:cNvCxnSpPr/>
                <p:nvPr/>
              </p:nvCxnSpPr>
              <p:spPr>
                <a:xfrm flipH="1">
                  <a:off x="2001082" y="1772816"/>
                  <a:ext cx="122646" cy="0"/>
                </a:xfrm>
                <a:prstGeom prst="straightConnector1">
                  <a:avLst/>
                </a:prstGeom>
                <a:ln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/>
                <p:cNvCxnSpPr/>
                <p:nvPr/>
              </p:nvCxnSpPr>
              <p:spPr>
                <a:xfrm>
                  <a:off x="1955363" y="1678161"/>
                  <a:ext cx="0" cy="14401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/>
                <p:cNvCxnSpPr/>
                <p:nvPr/>
              </p:nvCxnSpPr>
              <p:spPr>
                <a:xfrm flipV="1">
                  <a:off x="2001082" y="1678161"/>
                  <a:ext cx="0" cy="14401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9" name="TextBox 58"/>
              <p:cNvSpPr txBox="1"/>
              <p:nvPr/>
            </p:nvSpPr>
            <p:spPr>
              <a:xfrm>
                <a:off x="1761656" y="1484784"/>
                <a:ext cx="43313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>
                    <a:solidFill>
                      <a:srgbClr val="4A7EBB"/>
                    </a:solidFill>
                  </a:rPr>
                  <a:t>100ns</a:t>
                </a:r>
                <a:endParaRPr lang="en-US" sz="800" dirty="0">
                  <a:solidFill>
                    <a:srgbClr val="4A7EBB"/>
                  </a:solidFill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2214533" y="2196500"/>
              <a:ext cx="433132" cy="337393"/>
              <a:chOff x="2214533" y="1484784"/>
              <a:chExt cx="433132" cy="337393"/>
            </a:xfrm>
          </p:grpSpPr>
          <p:grpSp>
            <p:nvGrpSpPr>
              <p:cNvPr id="52" name="Group 51"/>
              <p:cNvGrpSpPr/>
              <p:nvPr/>
            </p:nvGrpSpPr>
            <p:grpSpPr>
              <a:xfrm>
                <a:off x="2290603" y="1678161"/>
                <a:ext cx="288032" cy="144016"/>
                <a:chOff x="1835696" y="1678161"/>
                <a:chExt cx="288032" cy="144016"/>
              </a:xfrm>
            </p:grpSpPr>
            <p:cxnSp>
              <p:nvCxnSpPr>
                <p:cNvPr id="54" name="Straight Arrow Connector 53"/>
                <p:cNvCxnSpPr/>
                <p:nvPr/>
              </p:nvCxnSpPr>
              <p:spPr>
                <a:xfrm>
                  <a:off x="1835696" y="1772816"/>
                  <a:ext cx="119667" cy="0"/>
                </a:xfrm>
                <a:prstGeom prst="straightConnector1">
                  <a:avLst/>
                </a:prstGeom>
                <a:ln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Arrow Connector 54"/>
                <p:cNvCxnSpPr/>
                <p:nvPr/>
              </p:nvCxnSpPr>
              <p:spPr>
                <a:xfrm flipH="1">
                  <a:off x="2001082" y="1772816"/>
                  <a:ext cx="122646" cy="0"/>
                </a:xfrm>
                <a:prstGeom prst="straightConnector1">
                  <a:avLst/>
                </a:prstGeom>
                <a:ln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>
                <a:xfrm>
                  <a:off x="1955363" y="1678161"/>
                  <a:ext cx="0" cy="14401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>
                <a:xfrm flipV="1">
                  <a:off x="2001082" y="1678161"/>
                  <a:ext cx="0" cy="14401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3" name="TextBox 52"/>
              <p:cNvSpPr txBox="1"/>
              <p:nvPr/>
            </p:nvSpPr>
            <p:spPr>
              <a:xfrm>
                <a:off x="2214533" y="1484784"/>
                <a:ext cx="43313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>
                    <a:solidFill>
                      <a:srgbClr val="4A7EBB"/>
                    </a:solidFill>
                  </a:rPr>
                  <a:t>100ns</a:t>
                </a:r>
                <a:endParaRPr lang="en-US" sz="800" dirty="0">
                  <a:solidFill>
                    <a:srgbClr val="4A7EBB"/>
                  </a:solidFill>
                </a:endParaRPr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>
              <a:off x="1974822" y="2357243"/>
              <a:ext cx="460382" cy="536756"/>
              <a:chOff x="1974822" y="1645527"/>
              <a:chExt cx="460382" cy="536756"/>
            </a:xfrm>
          </p:grpSpPr>
          <p:cxnSp>
            <p:nvCxnSpPr>
              <p:cNvPr id="50" name="Straight Arrow Connector 49"/>
              <p:cNvCxnSpPr>
                <a:stCxn id="12" idx="3"/>
              </p:cNvCxnSpPr>
              <p:nvPr/>
            </p:nvCxnSpPr>
            <p:spPr>
              <a:xfrm>
                <a:off x="2001082" y="1645527"/>
                <a:ext cx="409188" cy="0"/>
              </a:xfrm>
              <a:prstGeom prst="straightConnector1">
                <a:avLst/>
              </a:prstGeom>
              <a:ln>
                <a:headEnd type="none" w="sm" len="sm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xtBox 50"/>
              <p:cNvSpPr txBox="1"/>
              <p:nvPr/>
            </p:nvSpPr>
            <p:spPr>
              <a:xfrm>
                <a:off x="1974822" y="1966839"/>
                <a:ext cx="46038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>
                    <a:solidFill>
                      <a:srgbClr val="4A7EBB"/>
                    </a:solidFill>
                  </a:rPr>
                  <a:t>100ms</a:t>
                </a:r>
                <a:endParaRPr lang="en-US" sz="800" dirty="0">
                  <a:solidFill>
                    <a:srgbClr val="4A7EBB"/>
                  </a:solidFill>
                </a:endParaRPr>
              </a:p>
            </p:txBody>
          </p:sp>
        </p:grpSp>
        <p:sp>
          <p:nvSpPr>
            <p:cNvPr id="45" name="TextBox 44"/>
            <p:cNvSpPr txBox="1"/>
            <p:nvPr/>
          </p:nvSpPr>
          <p:spPr>
            <a:xfrm>
              <a:off x="1405680" y="2559988"/>
              <a:ext cx="5954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Pre</a:t>
              </a:r>
              <a:r>
                <a:rPr lang="en-US" sz="800" dirty="0"/>
                <a:t>‑</a:t>
              </a:r>
              <a:r>
                <a:rPr lang="en-US" sz="800" dirty="0" smtClean="0"/>
                <a:t>beam trigger</a:t>
              </a:r>
              <a:endParaRPr lang="en-US" sz="800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2401582" y="2527250"/>
              <a:ext cx="7896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Beam trigger</a:t>
              </a:r>
              <a:endParaRPr lang="en-US" sz="800" dirty="0"/>
            </a:p>
          </p:txBody>
        </p:sp>
        <p:grpSp>
          <p:nvGrpSpPr>
            <p:cNvPr id="47" name="Group 46"/>
            <p:cNvGrpSpPr/>
            <p:nvPr/>
          </p:nvGrpSpPr>
          <p:grpSpPr>
            <a:xfrm>
              <a:off x="7308304" y="2559988"/>
              <a:ext cx="500626" cy="288032"/>
              <a:chOff x="2107763" y="4365104"/>
              <a:chExt cx="500626" cy="288032"/>
            </a:xfrm>
          </p:grpSpPr>
          <p:sp>
            <p:nvSpPr>
              <p:cNvPr id="48" name="Rectangle 47"/>
              <p:cNvSpPr/>
              <p:nvPr/>
            </p:nvSpPr>
            <p:spPr>
              <a:xfrm>
                <a:off x="2107763" y="4365104"/>
                <a:ext cx="45719" cy="28803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2562670" y="4365104"/>
                <a:ext cx="45719" cy="28803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4" name="Group 63"/>
          <p:cNvGrpSpPr/>
          <p:nvPr/>
        </p:nvGrpSpPr>
        <p:grpSpPr>
          <a:xfrm>
            <a:off x="3162924" y="2691278"/>
            <a:ext cx="4248472" cy="215444"/>
            <a:chOff x="3059832" y="2527250"/>
            <a:chExt cx="4248472" cy="215444"/>
          </a:xfrm>
        </p:grpSpPr>
        <p:sp>
          <p:nvSpPr>
            <p:cNvPr id="65" name="TextBox 64"/>
            <p:cNvSpPr txBox="1"/>
            <p:nvPr/>
          </p:nvSpPr>
          <p:spPr>
            <a:xfrm>
              <a:off x="4932040" y="2527250"/>
              <a:ext cx="4555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solidFill>
                    <a:srgbClr val="4A7EBB"/>
                  </a:solidFill>
                </a:rPr>
                <a:t>~2.48s</a:t>
              </a:r>
              <a:endParaRPr lang="en-US" sz="800" dirty="0">
                <a:solidFill>
                  <a:srgbClr val="4A7EBB"/>
                </a:solidFill>
              </a:endParaRPr>
            </a:p>
          </p:txBody>
        </p:sp>
        <p:cxnSp>
          <p:nvCxnSpPr>
            <p:cNvPr id="66" name="Straight Arrow Connector 65"/>
            <p:cNvCxnSpPr/>
            <p:nvPr/>
          </p:nvCxnSpPr>
          <p:spPr>
            <a:xfrm>
              <a:off x="3059832" y="2700556"/>
              <a:ext cx="4248472" cy="0"/>
            </a:xfrm>
            <a:prstGeom prst="straightConnector1">
              <a:avLst/>
            </a:prstGeom>
            <a:ln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/>
          <p:cNvGrpSpPr/>
          <p:nvPr/>
        </p:nvGrpSpPr>
        <p:grpSpPr>
          <a:xfrm>
            <a:off x="2416554" y="2997170"/>
            <a:ext cx="586486" cy="251738"/>
            <a:chOff x="2416554" y="3340483"/>
            <a:chExt cx="586486" cy="251738"/>
          </a:xfrm>
        </p:grpSpPr>
        <p:grpSp>
          <p:nvGrpSpPr>
            <p:cNvPr id="68" name="Group 67"/>
            <p:cNvGrpSpPr/>
            <p:nvPr/>
          </p:nvGrpSpPr>
          <p:grpSpPr>
            <a:xfrm>
              <a:off x="2416554" y="3448205"/>
              <a:ext cx="317373" cy="144016"/>
              <a:chOff x="2416554" y="3448205"/>
              <a:chExt cx="317373" cy="144016"/>
            </a:xfrm>
          </p:grpSpPr>
          <p:cxnSp>
            <p:nvCxnSpPr>
              <p:cNvPr id="70" name="Straight Arrow Connector 69"/>
              <p:cNvCxnSpPr/>
              <p:nvPr/>
            </p:nvCxnSpPr>
            <p:spPr>
              <a:xfrm>
                <a:off x="2416554" y="3542860"/>
                <a:ext cx="119667" cy="0"/>
              </a:xfrm>
              <a:prstGeom prst="straightConnector1">
                <a:avLst/>
              </a:prstGeom>
              <a:ln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Arrow Connector 70"/>
              <p:cNvCxnSpPr/>
              <p:nvPr/>
            </p:nvCxnSpPr>
            <p:spPr>
              <a:xfrm flipH="1">
                <a:off x="2611281" y="3542860"/>
                <a:ext cx="122646" cy="0"/>
              </a:xfrm>
              <a:prstGeom prst="straightConnector1">
                <a:avLst/>
              </a:prstGeom>
              <a:ln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>
                <a:off x="2536221" y="3448205"/>
                <a:ext cx="0" cy="14401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/>
            </p:nvCxnSpPr>
            <p:spPr>
              <a:xfrm flipV="1">
                <a:off x="2611281" y="3448205"/>
                <a:ext cx="0" cy="14401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9" name="TextBox 68"/>
            <p:cNvSpPr txBox="1"/>
            <p:nvPr/>
          </p:nvSpPr>
          <p:spPr>
            <a:xfrm>
              <a:off x="2569908" y="3340483"/>
              <a:ext cx="43313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solidFill>
                    <a:srgbClr val="4A7EBB"/>
                  </a:solidFill>
                </a:rPr>
                <a:t>800ns</a:t>
              </a:r>
              <a:endParaRPr lang="en-US" sz="800" dirty="0">
                <a:solidFill>
                  <a:srgbClr val="4A7EBB"/>
                </a:solidFill>
              </a:endParaRPr>
            </a:p>
          </p:txBody>
        </p:sp>
      </p:grpSp>
      <p:cxnSp>
        <p:nvCxnSpPr>
          <p:cNvPr id="74" name="Straight Connector 73"/>
          <p:cNvCxnSpPr/>
          <p:nvPr/>
        </p:nvCxnSpPr>
        <p:spPr>
          <a:xfrm>
            <a:off x="5113774" y="1778230"/>
            <a:ext cx="1" cy="3208533"/>
          </a:xfrm>
          <a:prstGeom prst="line">
            <a:avLst/>
          </a:prstGeom>
          <a:ln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flipH="1">
            <a:off x="6187927" y="1803988"/>
            <a:ext cx="508" cy="711280"/>
          </a:xfrm>
          <a:prstGeom prst="line">
            <a:avLst/>
          </a:prstGeom>
          <a:ln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1578748" y="3701641"/>
            <a:ext cx="6408712" cy="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245930" y="3575631"/>
            <a:ext cx="14061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L1_Hold: FEB_00</a:t>
            </a:r>
            <a:endParaRPr lang="en-US" sz="1200" b="1" dirty="0"/>
          </a:p>
        </p:txBody>
      </p:sp>
      <p:cxnSp>
        <p:nvCxnSpPr>
          <p:cNvPr id="82" name="Straight Connector 81"/>
          <p:cNvCxnSpPr/>
          <p:nvPr/>
        </p:nvCxnSpPr>
        <p:spPr>
          <a:xfrm>
            <a:off x="4940484" y="2088189"/>
            <a:ext cx="1646" cy="1477256"/>
          </a:xfrm>
          <a:prstGeom prst="line">
            <a:avLst/>
          </a:prstGeom>
          <a:ln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 flipV="1">
            <a:off x="5258720" y="3882048"/>
            <a:ext cx="2304421" cy="5745"/>
          </a:xfrm>
          <a:prstGeom prst="straightConnector1">
            <a:avLst/>
          </a:prstGeom>
          <a:ln>
            <a:solidFill>
              <a:srgbClr val="FF0000"/>
            </a:solidFill>
            <a:headEnd type="none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6439367" y="3863609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FF0000"/>
                </a:solidFill>
              </a:rPr>
              <a:t>9</a:t>
            </a:r>
            <a:r>
              <a:rPr lang="en-US" sz="800" b="1" dirty="0" smtClean="0">
                <a:solidFill>
                  <a:srgbClr val="FF0000"/>
                </a:solidFill>
              </a:rPr>
              <a:t> </a:t>
            </a:r>
            <a:r>
              <a:rPr lang="el-GR" sz="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μ</a:t>
            </a:r>
            <a:r>
              <a:rPr lang="en-US" sz="800" b="1" dirty="0" smtClean="0">
                <a:solidFill>
                  <a:srgbClr val="FF0000"/>
                </a:solidFill>
              </a:rPr>
              <a:t>s</a:t>
            </a:r>
            <a:endParaRPr lang="en-US" sz="800" b="1" dirty="0">
              <a:solidFill>
                <a:srgbClr val="FF0000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991637" y="3414621"/>
            <a:ext cx="2279432" cy="300754"/>
            <a:chOff x="4959568" y="3430060"/>
            <a:chExt cx="2279432" cy="300754"/>
          </a:xfrm>
        </p:grpSpPr>
        <p:sp>
          <p:nvSpPr>
            <p:cNvPr id="83" name="Rectangle 82"/>
            <p:cNvSpPr/>
            <p:nvPr/>
          </p:nvSpPr>
          <p:spPr>
            <a:xfrm>
              <a:off x="4959568" y="3430060"/>
              <a:ext cx="2279432" cy="27158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5420244" y="3453815"/>
              <a:ext cx="164673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”Self-starting”</a:t>
              </a:r>
              <a:r>
                <a:rPr lang="en-US" sz="1200" b="1" dirty="0" smtClean="0"/>
                <a:t> </a:t>
              </a:r>
              <a:r>
                <a:rPr lang="en-US" sz="1200" b="1" dirty="0" smtClean="0"/>
                <a:t>L1_Hold</a:t>
              </a:r>
              <a:endParaRPr lang="en-US" sz="1200" b="1" dirty="0"/>
            </a:p>
          </p:txBody>
        </p:sp>
      </p:grpSp>
      <p:cxnSp>
        <p:nvCxnSpPr>
          <p:cNvPr id="87" name="Straight Connector 86"/>
          <p:cNvCxnSpPr/>
          <p:nvPr/>
        </p:nvCxnSpPr>
        <p:spPr>
          <a:xfrm>
            <a:off x="1575770" y="4961180"/>
            <a:ext cx="6408712" cy="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ectangle 90"/>
          <p:cNvSpPr/>
          <p:nvPr/>
        </p:nvSpPr>
        <p:spPr>
          <a:xfrm>
            <a:off x="5467210" y="4689599"/>
            <a:ext cx="2279432" cy="2715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2" name="Straight Arrow Connector 91"/>
          <p:cNvCxnSpPr/>
          <p:nvPr/>
        </p:nvCxnSpPr>
        <p:spPr>
          <a:xfrm>
            <a:off x="7746642" y="5135257"/>
            <a:ext cx="1168758" cy="0"/>
          </a:xfrm>
          <a:prstGeom prst="straightConnector1">
            <a:avLst/>
          </a:prstGeom>
          <a:ln>
            <a:solidFill>
              <a:srgbClr val="FF0000"/>
            </a:solidFill>
            <a:headEnd type="none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8686800" y="5116133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FF0000"/>
                </a:solidFill>
              </a:rPr>
              <a:t>9</a:t>
            </a:r>
            <a:r>
              <a:rPr lang="en-US" sz="800" b="1" dirty="0" smtClean="0">
                <a:solidFill>
                  <a:srgbClr val="FF0000"/>
                </a:solidFill>
              </a:rPr>
              <a:t> </a:t>
            </a:r>
            <a:r>
              <a:rPr lang="el-GR" sz="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μ</a:t>
            </a:r>
            <a:r>
              <a:rPr lang="en-US" sz="800" b="1" dirty="0" smtClean="0">
                <a:solidFill>
                  <a:srgbClr val="FF0000"/>
                </a:solidFill>
              </a:rPr>
              <a:t>s</a:t>
            </a:r>
            <a:endParaRPr lang="en-US" sz="800" b="1" dirty="0">
              <a:solidFill>
                <a:srgbClr val="FF0000"/>
              </a:solidFill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5941838" y="4713354"/>
            <a:ext cx="16600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‘Self-starting” </a:t>
            </a:r>
            <a:r>
              <a:rPr lang="en-US" sz="1200" b="1" dirty="0" smtClean="0"/>
              <a:t> </a:t>
            </a:r>
            <a:r>
              <a:rPr lang="en-US" sz="1200" b="1" dirty="0" smtClean="0"/>
              <a:t>L1_Hold</a:t>
            </a:r>
            <a:endParaRPr lang="en-US" sz="1200" b="1" dirty="0"/>
          </a:p>
        </p:txBody>
      </p:sp>
      <p:sp>
        <p:nvSpPr>
          <p:cNvPr id="95" name="TextBox 94"/>
          <p:cNvSpPr txBox="1"/>
          <p:nvPr/>
        </p:nvSpPr>
        <p:spPr>
          <a:xfrm>
            <a:off x="28257" y="84977"/>
            <a:ext cx="70545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For summer 2017 beam test: L1Hold starts independently for all 44 FEBs</a:t>
            </a:r>
            <a:endParaRPr lang="en-US" b="1" i="1" u="sng" dirty="0">
              <a:solidFill>
                <a:srgbClr val="FF0000"/>
              </a:solidFill>
            </a:endParaRPr>
          </a:p>
          <a:p>
            <a:r>
              <a:rPr lang="mr-IN" b="1" i="1" u="sng" dirty="0" smtClean="0">
                <a:solidFill>
                  <a:srgbClr val="FF0000"/>
                </a:solidFill>
              </a:rPr>
              <a:t>…</a:t>
            </a:r>
            <a:r>
              <a:rPr lang="en-GB" b="1" i="1" u="sng" dirty="0" smtClean="0">
                <a:solidFill>
                  <a:srgbClr val="FF0000"/>
                </a:solidFill>
              </a:rPr>
              <a:t>. Consequence of this for operation with T2K beam</a:t>
            </a:r>
            <a:endParaRPr lang="en-US" b="1" i="1" u="sng" dirty="0">
              <a:solidFill>
                <a:srgbClr val="FF0000"/>
              </a:solidFill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4942374" y="1787266"/>
            <a:ext cx="1" cy="3208533"/>
          </a:xfrm>
          <a:prstGeom prst="line">
            <a:avLst/>
          </a:prstGeom>
          <a:ln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/>
          <p:nvPr/>
        </p:nvCxnSpPr>
        <p:spPr>
          <a:xfrm flipH="1">
            <a:off x="5619442" y="4447318"/>
            <a:ext cx="256713" cy="0"/>
          </a:xfrm>
          <a:prstGeom prst="straightConnector1">
            <a:avLst/>
          </a:prstGeom>
          <a:ln>
            <a:headEnd type="none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>
            <a:off x="5257800" y="3692231"/>
            <a:ext cx="0" cy="31228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/>
          <p:cNvSpPr txBox="1"/>
          <p:nvPr/>
        </p:nvSpPr>
        <p:spPr>
          <a:xfrm>
            <a:off x="5336911" y="4295781"/>
            <a:ext cx="17716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solidFill>
                  <a:srgbClr val="4A7EBB"/>
                </a:solidFill>
              </a:rPr>
              <a:t>Variable to defined as a function of </a:t>
            </a:r>
          </a:p>
          <a:p>
            <a:r>
              <a:rPr lang="en-GB" sz="800" dirty="0" smtClean="0">
                <a:solidFill>
                  <a:srgbClr val="4A7EBB"/>
                </a:solidFill>
              </a:rPr>
              <a:t>FPGA </a:t>
            </a:r>
            <a:r>
              <a:rPr lang="en-GB" sz="800" dirty="0" err="1" smtClean="0">
                <a:solidFill>
                  <a:srgbClr val="4A7EBB"/>
                </a:solidFill>
              </a:rPr>
              <a:t>tunable</a:t>
            </a:r>
            <a:r>
              <a:rPr lang="en-GB" sz="800" dirty="0" smtClean="0">
                <a:solidFill>
                  <a:srgbClr val="4A7EBB"/>
                </a:solidFill>
              </a:rPr>
              <a:t> parameters (typ. 100ns)</a:t>
            </a:r>
            <a:endParaRPr lang="en-US" sz="800" dirty="0">
              <a:solidFill>
                <a:srgbClr val="4A7EBB"/>
              </a:solidFill>
            </a:endParaRPr>
          </a:p>
        </p:txBody>
      </p:sp>
      <p:cxnSp>
        <p:nvCxnSpPr>
          <p:cNvPr id="106" name="Straight Connector 105"/>
          <p:cNvCxnSpPr/>
          <p:nvPr/>
        </p:nvCxnSpPr>
        <p:spPr>
          <a:xfrm>
            <a:off x="1286332" y="3867843"/>
            <a:ext cx="0" cy="880236"/>
          </a:xfrm>
          <a:prstGeom prst="line">
            <a:avLst/>
          </a:prstGeom>
          <a:ln w="28575">
            <a:solidFill>
              <a:schemeClr val="accent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/>
          <p:cNvSpPr txBox="1"/>
          <p:nvPr/>
        </p:nvSpPr>
        <p:spPr>
          <a:xfrm>
            <a:off x="5231794" y="3701641"/>
            <a:ext cx="112049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solidFill>
                  <a:srgbClr val="FF0000"/>
                </a:solidFill>
              </a:rPr>
              <a:t>Deadtime for analogue data</a:t>
            </a:r>
            <a:endParaRPr lang="en-US" sz="900" b="1" dirty="0">
              <a:solidFill>
                <a:srgbClr val="FF0000"/>
              </a:solidFill>
            </a:endParaRPr>
          </a:p>
        </p:txBody>
      </p:sp>
      <p:cxnSp>
        <p:nvCxnSpPr>
          <p:cNvPr id="110" name="Straight Connector 109"/>
          <p:cNvCxnSpPr/>
          <p:nvPr/>
        </p:nvCxnSpPr>
        <p:spPr>
          <a:xfrm>
            <a:off x="7746642" y="4968620"/>
            <a:ext cx="0" cy="31228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/>
          <p:cNvSpPr txBox="1"/>
          <p:nvPr/>
        </p:nvSpPr>
        <p:spPr>
          <a:xfrm>
            <a:off x="1959516" y="977074"/>
            <a:ext cx="4776820" cy="3693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“</a:t>
            </a:r>
            <a:r>
              <a:rPr lang="en-US" dirty="0" smtClean="0"/>
              <a:t>Free </a:t>
            </a:r>
            <a:r>
              <a:rPr lang="en-US" dirty="0" smtClean="0"/>
              <a:t>hold” </a:t>
            </a:r>
            <a:r>
              <a:rPr lang="en-US" dirty="0" smtClean="0"/>
              <a:t>mode, all CITIROCs are “self-starting”</a:t>
            </a:r>
            <a:endParaRPr lang="en-US" dirty="0"/>
          </a:p>
        </p:txBody>
      </p:sp>
      <p:sp>
        <p:nvSpPr>
          <p:cNvPr id="117" name="TextBox 116"/>
          <p:cNvSpPr txBox="1"/>
          <p:nvPr/>
        </p:nvSpPr>
        <p:spPr>
          <a:xfrm>
            <a:off x="245930" y="4774190"/>
            <a:ext cx="14061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L1_Hold: FEB_44</a:t>
            </a:r>
            <a:endParaRPr lang="en-US" sz="1200" b="1" dirty="0"/>
          </a:p>
        </p:txBody>
      </p:sp>
      <p:sp>
        <p:nvSpPr>
          <p:cNvPr id="118" name="Slide Number Placeholder 1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3D78-F227-4604-9C84-0C96286D1D4E}" type="slidenum">
              <a:rPr lang="en-US" smtClean="0"/>
              <a:t>22</a:t>
            </a:fld>
            <a:endParaRPr lang="en-US"/>
          </a:p>
        </p:txBody>
      </p:sp>
      <p:sp>
        <p:nvSpPr>
          <p:cNvPr id="121" name="TextBox 120"/>
          <p:cNvSpPr txBox="1"/>
          <p:nvPr/>
        </p:nvSpPr>
        <p:spPr>
          <a:xfrm>
            <a:off x="7696076" y="4940098"/>
            <a:ext cx="112049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900" b="1" smtClean="0">
                <a:solidFill>
                  <a:srgbClr val="FF0000"/>
                </a:solidFill>
              </a:rPr>
              <a:t>Deadtime</a:t>
            </a:r>
            <a:r>
              <a:rPr lang="en-US" sz="900" b="1" dirty="0" smtClean="0">
                <a:solidFill>
                  <a:srgbClr val="FF0000"/>
                </a:solidFill>
              </a:rPr>
              <a:t> for analogue data</a:t>
            </a:r>
            <a:endParaRPr lang="en-US" sz="900" b="1" dirty="0">
              <a:solidFill>
                <a:srgbClr val="FF0000"/>
              </a:solidFill>
            </a:endParaRPr>
          </a:p>
        </p:txBody>
      </p:sp>
      <p:cxnSp>
        <p:nvCxnSpPr>
          <p:cNvPr id="122" name="Straight Arrow Connector 121"/>
          <p:cNvCxnSpPr/>
          <p:nvPr/>
        </p:nvCxnSpPr>
        <p:spPr>
          <a:xfrm flipV="1">
            <a:off x="3152476" y="5267103"/>
            <a:ext cx="2304421" cy="5745"/>
          </a:xfrm>
          <a:prstGeom prst="straightConnector1">
            <a:avLst/>
          </a:prstGeom>
          <a:ln>
            <a:solidFill>
              <a:srgbClr val="FF0000"/>
            </a:solidFill>
            <a:headEnd type="none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/>
          <p:cNvSpPr txBox="1"/>
          <p:nvPr/>
        </p:nvSpPr>
        <p:spPr>
          <a:xfrm>
            <a:off x="4333123" y="5248664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FF0000"/>
                </a:solidFill>
              </a:rPr>
              <a:t>9</a:t>
            </a:r>
            <a:r>
              <a:rPr lang="en-US" sz="800" b="1" dirty="0" smtClean="0">
                <a:solidFill>
                  <a:srgbClr val="FF0000"/>
                </a:solidFill>
              </a:rPr>
              <a:t> </a:t>
            </a:r>
            <a:r>
              <a:rPr lang="el-GR" sz="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μ</a:t>
            </a:r>
            <a:r>
              <a:rPr lang="en-US" sz="800" b="1" dirty="0" smtClean="0">
                <a:solidFill>
                  <a:srgbClr val="FF0000"/>
                </a:solidFill>
              </a:rPr>
              <a:t>s</a:t>
            </a:r>
            <a:endParaRPr lang="en-US" sz="800" b="1" dirty="0">
              <a:solidFill>
                <a:srgbClr val="FF0000"/>
              </a:solidFill>
            </a:endParaRPr>
          </a:p>
        </p:txBody>
      </p:sp>
      <p:cxnSp>
        <p:nvCxnSpPr>
          <p:cNvPr id="124" name="Straight Connector 123"/>
          <p:cNvCxnSpPr/>
          <p:nvPr/>
        </p:nvCxnSpPr>
        <p:spPr>
          <a:xfrm>
            <a:off x="3151556" y="5077286"/>
            <a:ext cx="0" cy="31228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/>
          <p:cNvSpPr txBox="1"/>
          <p:nvPr/>
        </p:nvSpPr>
        <p:spPr>
          <a:xfrm>
            <a:off x="3125550" y="5086696"/>
            <a:ext cx="112049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solidFill>
                  <a:srgbClr val="FF0000"/>
                </a:solidFill>
              </a:rPr>
              <a:t>Deadtime for analogue data</a:t>
            </a:r>
            <a:endParaRPr lang="en-US" sz="900" b="1" dirty="0">
              <a:solidFill>
                <a:srgbClr val="FF0000"/>
              </a:solidFill>
            </a:endParaRPr>
          </a:p>
        </p:txBody>
      </p:sp>
      <p:sp>
        <p:nvSpPr>
          <p:cNvPr id="126" name="Rectangle 125"/>
          <p:cNvSpPr/>
          <p:nvPr/>
        </p:nvSpPr>
        <p:spPr>
          <a:xfrm>
            <a:off x="1587842" y="4675866"/>
            <a:ext cx="1575082" cy="2715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Rectangle 126"/>
          <p:cNvSpPr/>
          <p:nvPr/>
        </p:nvSpPr>
        <p:spPr>
          <a:xfrm>
            <a:off x="1631306" y="4672832"/>
            <a:ext cx="153760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/>
              <a:t>‘Self-starting”  L1_Hold</a:t>
            </a:r>
            <a:endParaRPr lang="en-US" sz="1100" b="1" dirty="0"/>
          </a:p>
        </p:txBody>
      </p:sp>
      <p:sp>
        <p:nvSpPr>
          <p:cNvPr id="128" name="Oval 127"/>
          <p:cNvSpPr/>
          <p:nvPr/>
        </p:nvSpPr>
        <p:spPr>
          <a:xfrm>
            <a:off x="5231793" y="3248909"/>
            <a:ext cx="2331347" cy="406754"/>
          </a:xfrm>
          <a:prstGeom prst="ellipse">
            <a:avLst/>
          </a:prstGeom>
          <a:solidFill>
            <a:srgbClr val="FFC000"/>
          </a:solidFill>
          <a:ln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Loss of analogue data</a:t>
            </a:r>
            <a:endParaRPr lang="en-US" sz="1200" dirty="0"/>
          </a:p>
        </p:txBody>
      </p:sp>
      <p:sp>
        <p:nvSpPr>
          <p:cNvPr id="129" name="Oval 128"/>
          <p:cNvSpPr/>
          <p:nvPr/>
        </p:nvSpPr>
        <p:spPr>
          <a:xfrm>
            <a:off x="3152473" y="4550361"/>
            <a:ext cx="2331347" cy="406754"/>
          </a:xfrm>
          <a:prstGeom prst="ellipse">
            <a:avLst/>
          </a:prstGeom>
          <a:solidFill>
            <a:srgbClr val="FFC000"/>
          </a:solidFill>
          <a:ln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Loss of analogue data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979198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 flipH="1">
            <a:off x="1575771" y="1432788"/>
            <a:ext cx="2977" cy="3528392"/>
          </a:xfrm>
          <a:prstGeom prst="line">
            <a:avLst/>
          </a:prstGeom>
          <a:ln>
            <a:solidFill>
              <a:srgbClr val="4A7EBB"/>
            </a:solidFill>
            <a:prstDash val="solid"/>
            <a:head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1578748" y="2081049"/>
            <a:ext cx="6408712" cy="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59404" y="1868759"/>
            <a:ext cx="10926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T2K </a:t>
            </a:r>
            <a:r>
              <a:rPr lang="en-GB" sz="1200" b="1" dirty="0" smtClean="0"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sz="1200" b="1" dirty="0" smtClean="0"/>
              <a:t>‑beam</a:t>
            </a:r>
            <a:endParaRPr lang="en-US" sz="1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52650" y="2724016"/>
            <a:ext cx="11994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Beam trigger</a:t>
            </a:r>
            <a:endParaRPr lang="en-US" sz="1200" b="1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2536222" y="1770180"/>
            <a:ext cx="0" cy="3191000"/>
          </a:xfrm>
          <a:prstGeom prst="line">
            <a:avLst/>
          </a:prstGeom>
          <a:ln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5115938" y="1431868"/>
            <a:ext cx="1074684" cy="655836"/>
            <a:chOff x="2624805" y="1264633"/>
            <a:chExt cx="1074684" cy="655836"/>
          </a:xfrm>
        </p:grpSpPr>
        <p:grpSp>
          <p:nvGrpSpPr>
            <p:cNvPr id="10" name="Group 9"/>
            <p:cNvGrpSpPr/>
            <p:nvPr/>
          </p:nvGrpSpPr>
          <p:grpSpPr>
            <a:xfrm>
              <a:off x="2750736" y="1270566"/>
              <a:ext cx="381836" cy="337393"/>
              <a:chOff x="2750736" y="1270566"/>
              <a:chExt cx="381836" cy="337393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2800617" y="1463943"/>
                <a:ext cx="288032" cy="144016"/>
                <a:chOff x="1835696" y="1678161"/>
                <a:chExt cx="288032" cy="144016"/>
              </a:xfrm>
            </p:grpSpPr>
            <p:cxnSp>
              <p:nvCxnSpPr>
                <p:cNvPr id="29" name="Straight Arrow Connector 28"/>
                <p:cNvCxnSpPr/>
                <p:nvPr/>
              </p:nvCxnSpPr>
              <p:spPr>
                <a:xfrm>
                  <a:off x="1835696" y="1772816"/>
                  <a:ext cx="119667" cy="0"/>
                </a:xfrm>
                <a:prstGeom prst="straightConnector1">
                  <a:avLst/>
                </a:prstGeom>
                <a:ln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Arrow Connector 29"/>
                <p:cNvCxnSpPr/>
                <p:nvPr/>
              </p:nvCxnSpPr>
              <p:spPr>
                <a:xfrm flipH="1">
                  <a:off x="2001082" y="1772816"/>
                  <a:ext cx="122646" cy="0"/>
                </a:xfrm>
                <a:prstGeom prst="straightConnector1">
                  <a:avLst/>
                </a:prstGeom>
                <a:ln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1955363" y="1678161"/>
                  <a:ext cx="0" cy="14401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/>
                <p:cNvCxnSpPr/>
                <p:nvPr/>
              </p:nvCxnSpPr>
              <p:spPr>
                <a:xfrm flipV="1">
                  <a:off x="2001082" y="1678161"/>
                  <a:ext cx="0" cy="14401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8" name="TextBox 27"/>
              <p:cNvSpPr txBox="1"/>
              <p:nvPr/>
            </p:nvSpPr>
            <p:spPr>
              <a:xfrm>
                <a:off x="2750736" y="1270566"/>
                <a:ext cx="38183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>
                    <a:solidFill>
                      <a:srgbClr val="4A7EBB"/>
                    </a:solidFill>
                  </a:rPr>
                  <a:t>80ns</a:t>
                </a:r>
                <a:endParaRPr lang="en-US" sz="800" dirty="0">
                  <a:solidFill>
                    <a:srgbClr val="4A7EBB"/>
                  </a:solidFill>
                </a:endParaRP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3235644" y="1264633"/>
              <a:ext cx="433132" cy="341520"/>
              <a:chOff x="3235644" y="1264633"/>
              <a:chExt cx="433132" cy="341520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3286308" y="1462137"/>
                <a:ext cx="343113" cy="144016"/>
                <a:chOff x="3286308" y="1462137"/>
                <a:chExt cx="343113" cy="144016"/>
              </a:xfrm>
            </p:grpSpPr>
            <p:cxnSp>
              <p:nvCxnSpPr>
                <p:cNvPr id="23" name="Straight Arrow Connector 22"/>
                <p:cNvCxnSpPr/>
                <p:nvPr/>
              </p:nvCxnSpPr>
              <p:spPr>
                <a:xfrm>
                  <a:off x="3286308" y="1556792"/>
                  <a:ext cx="119667" cy="0"/>
                </a:xfrm>
                <a:prstGeom prst="straightConnector1">
                  <a:avLst/>
                </a:prstGeom>
                <a:ln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Arrow Connector 23"/>
                <p:cNvCxnSpPr/>
                <p:nvPr/>
              </p:nvCxnSpPr>
              <p:spPr>
                <a:xfrm flipH="1">
                  <a:off x="3506775" y="1556792"/>
                  <a:ext cx="122646" cy="0"/>
                </a:xfrm>
                <a:prstGeom prst="straightConnector1">
                  <a:avLst/>
                </a:prstGeom>
                <a:ln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/>
                <p:cNvCxnSpPr/>
                <p:nvPr/>
              </p:nvCxnSpPr>
              <p:spPr>
                <a:xfrm>
                  <a:off x="3405975" y="1462137"/>
                  <a:ext cx="0" cy="14401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/>
                <p:cNvCxnSpPr/>
                <p:nvPr/>
              </p:nvCxnSpPr>
              <p:spPr>
                <a:xfrm flipV="1">
                  <a:off x="3506775" y="1462137"/>
                  <a:ext cx="0" cy="14401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2" name="TextBox 21"/>
              <p:cNvSpPr txBox="1"/>
              <p:nvPr/>
            </p:nvSpPr>
            <p:spPr>
              <a:xfrm>
                <a:off x="3235644" y="1264633"/>
                <a:ext cx="43313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>
                    <a:solidFill>
                      <a:srgbClr val="4A7EBB"/>
                    </a:solidFill>
                  </a:rPr>
                  <a:t>580ns</a:t>
                </a:r>
                <a:endParaRPr lang="en-US" sz="800" dirty="0">
                  <a:solidFill>
                    <a:srgbClr val="4A7EBB"/>
                  </a:solidFill>
                </a:endParaRPr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2624805" y="1626128"/>
              <a:ext cx="1074684" cy="294341"/>
              <a:chOff x="2624805" y="1626128"/>
              <a:chExt cx="1074684" cy="294341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2771800" y="1628989"/>
                <a:ext cx="45719" cy="28803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2624805" y="1632437"/>
                <a:ext cx="45719" cy="28803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2918795" y="1628989"/>
                <a:ext cx="45719" cy="28803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3065790" y="1627030"/>
                <a:ext cx="45719" cy="28803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3359780" y="1626128"/>
                <a:ext cx="45719" cy="28803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3212785" y="1629576"/>
                <a:ext cx="45719" cy="28803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3506775" y="1626128"/>
                <a:ext cx="45719" cy="28803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3653770" y="1627030"/>
                <a:ext cx="45719" cy="28803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3" name="TextBox 32"/>
          <p:cNvSpPr txBox="1"/>
          <p:nvPr/>
        </p:nvSpPr>
        <p:spPr>
          <a:xfrm>
            <a:off x="3415498" y="2156113"/>
            <a:ext cx="43313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rgbClr val="4A7EBB"/>
                </a:solidFill>
              </a:rPr>
              <a:t>~30</a:t>
            </a:r>
            <a:r>
              <a:rPr lang="el-GR" sz="800" dirty="0" smtClean="0">
                <a:solidFill>
                  <a:srgbClr val="4A7EBB"/>
                </a:solidFill>
                <a:latin typeface="Times New Roman"/>
                <a:cs typeface="Times New Roman"/>
              </a:rPr>
              <a:t>μ</a:t>
            </a:r>
            <a:r>
              <a:rPr lang="en-US" sz="800" dirty="0" smtClean="0">
                <a:solidFill>
                  <a:srgbClr val="4A7EBB"/>
                </a:solidFill>
              </a:rPr>
              <a:t>s</a:t>
            </a:r>
            <a:endParaRPr lang="en-US" sz="800" dirty="0">
              <a:solidFill>
                <a:srgbClr val="4A7EBB"/>
              </a:solidFill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2559081" y="2156075"/>
            <a:ext cx="2540954" cy="1295"/>
          </a:xfrm>
          <a:prstGeom prst="straightConnector1">
            <a:avLst/>
          </a:prstGeom>
          <a:ln>
            <a:headEnd type="none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Group 34"/>
          <p:cNvGrpSpPr/>
          <p:nvPr/>
        </p:nvGrpSpPr>
        <p:grpSpPr>
          <a:xfrm>
            <a:off x="5116953" y="2156075"/>
            <a:ext cx="1071482" cy="215444"/>
            <a:chOff x="2708986" y="1988840"/>
            <a:chExt cx="1071482" cy="215444"/>
          </a:xfrm>
        </p:grpSpPr>
        <p:sp>
          <p:nvSpPr>
            <p:cNvPr id="36" name="TextBox 35"/>
            <p:cNvSpPr txBox="1"/>
            <p:nvPr/>
          </p:nvSpPr>
          <p:spPr>
            <a:xfrm>
              <a:off x="3035894" y="1988840"/>
              <a:ext cx="38183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solidFill>
                    <a:srgbClr val="4A7EBB"/>
                  </a:solidFill>
                </a:rPr>
                <a:t>~5</a:t>
              </a:r>
              <a:r>
                <a:rPr lang="el-GR" sz="800" dirty="0" smtClean="0">
                  <a:solidFill>
                    <a:srgbClr val="4A7EBB"/>
                  </a:solidFill>
                  <a:latin typeface="Times New Roman"/>
                  <a:cs typeface="Times New Roman"/>
                </a:rPr>
                <a:t>μ</a:t>
              </a:r>
              <a:r>
                <a:rPr lang="en-US" sz="800" dirty="0" smtClean="0">
                  <a:solidFill>
                    <a:srgbClr val="4A7EBB"/>
                  </a:solidFill>
                </a:rPr>
                <a:t>s</a:t>
              </a:r>
              <a:endParaRPr lang="en-US" sz="800" dirty="0">
                <a:solidFill>
                  <a:srgbClr val="4A7EBB"/>
                </a:solidFill>
              </a:endParaRPr>
            </a:p>
          </p:txBody>
        </p:sp>
        <p:cxnSp>
          <p:nvCxnSpPr>
            <p:cNvPr id="37" name="Straight Arrow Connector 36"/>
            <p:cNvCxnSpPr/>
            <p:nvPr/>
          </p:nvCxnSpPr>
          <p:spPr>
            <a:xfrm flipV="1">
              <a:off x="2708986" y="1988840"/>
              <a:ext cx="1071482" cy="5287"/>
            </a:xfrm>
            <a:prstGeom prst="straightConnector1">
              <a:avLst/>
            </a:prstGeom>
            <a:ln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/>
          <p:cNvGrpSpPr/>
          <p:nvPr/>
        </p:nvGrpSpPr>
        <p:grpSpPr>
          <a:xfrm>
            <a:off x="1508772" y="2360528"/>
            <a:ext cx="6478688" cy="702042"/>
            <a:chOff x="1405680" y="2196500"/>
            <a:chExt cx="6478688" cy="702042"/>
          </a:xfrm>
        </p:grpSpPr>
        <p:cxnSp>
          <p:nvCxnSpPr>
            <p:cNvPr id="39" name="Straight Connector 38"/>
            <p:cNvCxnSpPr/>
            <p:nvPr/>
          </p:nvCxnSpPr>
          <p:spPr>
            <a:xfrm>
              <a:off x="1475656" y="2556540"/>
              <a:ext cx="6408712" cy="0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Rectangle 39"/>
            <p:cNvSpPr/>
            <p:nvPr/>
          </p:nvSpPr>
          <p:spPr>
            <a:xfrm>
              <a:off x="1955363" y="2556540"/>
              <a:ext cx="45719" cy="2880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410270" y="2556540"/>
              <a:ext cx="45719" cy="2880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2" name="Group 41"/>
            <p:cNvGrpSpPr/>
            <p:nvPr/>
          </p:nvGrpSpPr>
          <p:grpSpPr>
            <a:xfrm>
              <a:off x="1761656" y="2196500"/>
              <a:ext cx="433132" cy="337393"/>
              <a:chOff x="1761656" y="1484784"/>
              <a:chExt cx="433132" cy="337393"/>
            </a:xfrm>
          </p:grpSpPr>
          <p:grpSp>
            <p:nvGrpSpPr>
              <p:cNvPr id="58" name="Group 57"/>
              <p:cNvGrpSpPr/>
              <p:nvPr/>
            </p:nvGrpSpPr>
            <p:grpSpPr>
              <a:xfrm>
                <a:off x="1835696" y="1678161"/>
                <a:ext cx="288032" cy="144016"/>
                <a:chOff x="1835696" y="1678161"/>
                <a:chExt cx="288032" cy="144016"/>
              </a:xfrm>
            </p:grpSpPr>
            <p:cxnSp>
              <p:nvCxnSpPr>
                <p:cNvPr id="60" name="Straight Arrow Connector 59"/>
                <p:cNvCxnSpPr/>
                <p:nvPr/>
              </p:nvCxnSpPr>
              <p:spPr>
                <a:xfrm>
                  <a:off x="1835696" y="1772816"/>
                  <a:ext cx="119667" cy="0"/>
                </a:xfrm>
                <a:prstGeom prst="straightConnector1">
                  <a:avLst/>
                </a:prstGeom>
                <a:ln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Arrow Connector 60"/>
                <p:cNvCxnSpPr/>
                <p:nvPr/>
              </p:nvCxnSpPr>
              <p:spPr>
                <a:xfrm flipH="1">
                  <a:off x="2001082" y="1772816"/>
                  <a:ext cx="122646" cy="0"/>
                </a:xfrm>
                <a:prstGeom prst="straightConnector1">
                  <a:avLst/>
                </a:prstGeom>
                <a:ln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/>
                <p:cNvCxnSpPr/>
                <p:nvPr/>
              </p:nvCxnSpPr>
              <p:spPr>
                <a:xfrm>
                  <a:off x="1955363" y="1678161"/>
                  <a:ext cx="0" cy="14401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/>
                <p:cNvCxnSpPr/>
                <p:nvPr/>
              </p:nvCxnSpPr>
              <p:spPr>
                <a:xfrm flipV="1">
                  <a:off x="2001082" y="1678161"/>
                  <a:ext cx="0" cy="14401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9" name="TextBox 58"/>
              <p:cNvSpPr txBox="1"/>
              <p:nvPr/>
            </p:nvSpPr>
            <p:spPr>
              <a:xfrm>
                <a:off x="1761656" y="1484784"/>
                <a:ext cx="43313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>
                    <a:solidFill>
                      <a:srgbClr val="4A7EBB"/>
                    </a:solidFill>
                  </a:rPr>
                  <a:t>100ns</a:t>
                </a:r>
                <a:endParaRPr lang="en-US" sz="800" dirty="0">
                  <a:solidFill>
                    <a:srgbClr val="4A7EBB"/>
                  </a:solidFill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2214533" y="2196500"/>
              <a:ext cx="433132" cy="337393"/>
              <a:chOff x="2214533" y="1484784"/>
              <a:chExt cx="433132" cy="337393"/>
            </a:xfrm>
          </p:grpSpPr>
          <p:grpSp>
            <p:nvGrpSpPr>
              <p:cNvPr id="52" name="Group 51"/>
              <p:cNvGrpSpPr/>
              <p:nvPr/>
            </p:nvGrpSpPr>
            <p:grpSpPr>
              <a:xfrm>
                <a:off x="2290603" y="1678161"/>
                <a:ext cx="288032" cy="144016"/>
                <a:chOff x="1835696" y="1678161"/>
                <a:chExt cx="288032" cy="144016"/>
              </a:xfrm>
            </p:grpSpPr>
            <p:cxnSp>
              <p:nvCxnSpPr>
                <p:cNvPr id="54" name="Straight Arrow Connector 53"/>
                <p:cNvCxnSpPr/>
                <p:nvPr/>
              </p:nvCxnSpPr>
              <p:spPr>
                <a:xfrm>
                  <a:off x="1835696" y="1772816"/>
                  <a:ext cx="119667" cy="0"/>
                </a:xfrm>
                <a:prstGeom prst="straightConnector1">
                  <a:avLst/>
                </a:prstGeom>
                <a:ln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Arrow Connector 54"/>
                <p:cNvCxnSpPr/>
                <p:nvPr/>
              </p:nvCxnSpPr>
              <p:spPr>
                <a:xfrm flipH="1">
                  <a:off x="2001082" y="1772816"/>
                  <a:ext cx="122646" cy="0"/>
                </a:xfrm>
                <a:prstGeom prst="straightConnector1">
                  <a:avLst/>
                </a:prstGeom>
                <a:ln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>
                <a:xfrm>
                  <a:off x="1955363" y="1678161"/>
                  <a:ext cx="0" cy="14401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>
                <a:xfrm flipV="1">
                  <a:off x="2001082" y="1678161"/>
                  <a:ext cx="0" cy="14401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3" name="TextBox 52"/>
              <p:cNvSpPr txBox="1"/>
              <p:nvPr/>
            </p:nvSpPr>
            <p:spPr>
              <a:xfrm>
                <a:off x="2214533" y="1484784"/>
                <a:ext cx="43313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>
                    <a:solidFill>
                      <a:srgbClr val="4A7EBB"/>
                    </a:solidFill>
                  </a:rPr>
                  <a:t>100ns</a:t>
                </a:r>
                <a:endParaRPr lang="en-US" sz="800" dirty="0">
                  <a:solidFill>
                    <a:srgbClr val="4A7EBB"/>
                  </a:solidFill>
                </a:endParaRPr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>
              <a:off x="1974822" y="2357243"/>
              <a:ext cx="460382" cy="536756"/>
              <a:chOff x="1974822" y="1645527"/>
              <a:chExt cx="460382" cy="536756"/>
            </a:xfrm>
          </p:grpSpPr>
          <p:cxnSp>
            <p:nvCxnSpPr>
              <p:cNvPr id="50" name="Straight Arrow Connector 49"/>
              <p:cNvCxnSpPr>
                <a:stCxn id="12" idx="3"/>
              </p:cNvCxnSpPr>
              <p:nvPr/>
            </p:nvCxnSpPr>
            <p:spPr>
              <a:xfrm>
                <a:off x="2001082" y="1645527"/>
                <a:ext cx="409188" cy="0"/>
              </a:xfrm>
              <a:prstGeom prst="straightConnector1">
                <a:avLst/>
              </a:prstGeom>
              <a:ln>
                <a:headEnd type="none" w="sm" len="sm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xtBox 50"/>
              <p:cNvSpPr txBox="1"/>
              <p:nvPr/>
            </p:nvSpPr>
            <p:spPr>
              <a:xfrm>
                <a:off x="1974822" y="1966839"/>
                <a:ext cx="46038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>
                    <a:solidFill>
                      <a:srgbClr val="4A7EBB"/>
                    </a:solidFill>
                  </a:rPr>
                  <a:t>100ms</a:t>
                </a:r>
                <a:endParaRPr lang="en-US" sz="800" dirty="0">
                  <a:solidFill>
                    <a:srgbClr val="4A7EBB"/>
                  </a:solidFill>
                </a:endParaRPr>
              </a:p>
            </p:txBody>
          </p:sp>
        </p:grpSp>
        <p:sp>
          <p:nvSpPr>
            <p:cNvPr id="45" name="TextBox 44"/>
            <p:cNvSpPr txBox="1"/>
            <p:nvPr/>
          </p:nvSpPr>
          <p:spPr>
            <a:xfrm>
              <a:off x="1405680" y="2559988"/>
              <a:ext cx="5954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Pre</a:t>
              </a:r>
              <a:r>
                <a:rPr lang="en-US" sz="800" dirty="0"/>
                <a:t>‑</a:t>
              </a:r>
              <a:r>
                <a:rPr lang="en-US" sz="800" dirty="0" smtClean="0"/>
                <a:t>beam trigger</a:t>
              </a:r>
              <a:endParaRPr lang="en-US" sz="800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2401582" y="2527250"/>
              <a:ext cx="7896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Beam trigger</a:t>
              </a:r>
              <a:endParaRPr lang="en-US" sz="800" dirty="0"/>
            </a:p>
          </p:txBody>
        </p:sp>
        <p:grpSp>
          <p:nvGrpSpPr>
            <p:cNvPr id="47" name="Group 46"/>
            <p:cNvGrpSpPr/>
            <p:nvPr/>
          </p:nvGrpSpPr>
          <p:grpSpPr>
            <a:xfrm>
              <a:off x="7308304" y="2559988"/>
              <a:ext cx="500626" cy="288032"/>
              <a:chOff x="2107763" y="4365104"/>
              <a:chExt cx="500626" cy="288032"/>
            </a:xfrm>
          </p:grpSpPr>
          <p:sp>
            <p:nvSpPr>
              <p:cNvPr id="48" name="Rectangle 47"/>
              <p:cNvSpPr/>
              <p:nvPr/>
            </p:nvSpPr>
            <p:spPr>
              <a:xfrm>
                <a:off x="2107763" y="4365104"/>
                <a:ext cx="45719" cy="28803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2562670" y="4365104"/>
                <a:ext cx="45719" cy="28803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4" name="Group 63"/>
          <p:cNvGrpSpPr/>
          <p:nvPr/>
        </p:nvGrpSpPr>
        <p:grpSpPr>
          <a:xfrm>
            <a:off x="3162924" y="2691278"/>
            <a:ext cx="4248472" cy="215444"/>
            <a:chOff x="3059832" y="2527250"/>
            <a:chExt cx="4248472" cy="215444"/>
          </a:xfrm>
        </p:grpSpPr>
        <p:sp>
          <p:nvSpPr>
            <p:cNvPr id="65" name="TextBox 64"/>
            <p:cNvSpPr txBox="1"/>
            <p:nvPr/>
          </p:nvSpPr>
          <p:spPr>
            <a:xfrm>
              <a:off x="4932040" y="2527250"/>
              <a:ext cx="4555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solidFill>
                    <a:srgbClr val="4A7EBB"/>
                  </a:solidFill>
                </a:rPr>
                <a:t>~2.48s</a:t>
              </a:r>
              <a:endParaRPr lang="en-US" sz="800" dirty="0">
                <a:solidFill>
                  <a:srgbClr val="4A7EBB"/>
                </a:solidFill>
              </a:endParaRPr>
            </a:p>
          </p:txBody>
        </p:sp>
        <p:cxnSp>
          <p:nvCxnSpPr>
            <p:cNvPr id="66" name="Straight Arrow Connector 65"/>
            <p:cNvCxnSpPr/>
            <p:nvPr/>
          </p:nvCxnSpPr>
          <p:spPr>
            <a:xfrm>
              <a:off x="3059832" y="2700556"/>
              <a:ext cx="4248472" cy="0"/>
            </a:xfrm>
            <a:prstGeom prst="straightConnector1">
              <a:avLst/>
            </a:prstGeom>
            <a:ln>
              <a:headEnd type="none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/>
          <p:cNvGrpSpPr/>
          <p:nvPr/>
        </p:nvGrpSpPr>
        <p:grpSpPr>
          <a:xfrm>
            <a:off x="2416554" y="2997170"/>
            <a:ext cx="586486" cy="251738"/>
            <a:chOff x="2416554" y="3340483"/>
            <a:chExt cx="586486" cy="251738"/>
          </a:xfrm>
        </p:grpSpPr>
        <p:grpSp>
          <p:nvGrpSpPr>
            <p:cNvPr id="68" name="Group 67"/>
            <p:cNvGrpSpPr/>
            <p:nvPr/>
          </p:nvGrpSpPr>
          <p:grpSpPr>
            <a:xfrm>
              <a:off x="2416554" y="3448205"/>
              <a:ext cx="317373" cy="144016"/>
              <a:chOff x="2416554" y="3448205"/>
              <a:chExt cx="317373" cy="144016"/>
            </a:xfrm>
          </p:grpSpPr>
          <p:cxnSp>
            <p:nvCxnSpPr>
              <p:cNvPr id="70" name="Straight Arrow Connector 69"/>
              <p:cNvCxnSpPr/>
              <p:nvPr/>
            </p:nvCxnSpPr>
            <p:spPr>
              <a:xfrm>
                <a:off x="2416554" y="3542860"/>
                <a:ext cx="119667" cy="0"/>
              </a:xfrm>
              <a:prstGeom prst="straightConnector1">
                <a:avLst/>
              </a:prstGeom>
              <a:ln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Arrow Connector 70"/>
              <p:cNvCxnSpPr/>
              <p:nvPr/>
            </p:nvCxnSpPr>
            <p:spPr>
              <a:xfrm flipH="1">
                <a:off x="2611281" y="3542860"/>
                <a:ext cx="122646" cy="0"/>
              </a:xfrm>
              <a:prstGeom prst="straightConnector1">
                <a:avLst/>
              </a:prstGeom>
              <a:ln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>
                <a:off x="2536221" y="3448205"/>
                <a:ext cx="0" cy="14401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/>
            </p:nvCxnSpPr>
            <p:spPr>
              <a:xfrm flipV="1">
                <a:off x="2611281" y="3448205"/>
                <a:ext cx="0" cy="14401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9" name="TextBox 68"/>
            <p:cNvSpPr txBox="1"/>
            <p:nvPr/>
          </p:nvSpPr>
          <p:spPr>
            <a:xfrm>
              <a:off x="2569908" y="3340483"/>
              <a:ext cx="43313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solidFill>
                    <a:srgbClr val="4A7EBB"/>
                  </a:solidFill>
                </a:rPr>
                <a:t>800ns</a:t>
              </a:r>
              <a:endParaRPr lang="en-US" sz="800" dirty="0">
                <a:solidFill>
                  <a:srgbClr val="4A7EBB"/>
                </a:solidFill>
              </a:endParaRPr>
            </a:p>
          </p:txBody>
        </p:sp>
      </p:grpSp>
      <p:cxnSp>
        <p:nvCxnSpPr>
          <p:cNvPr id="74" name="Straight Connector 73"/>
          <p:cNvCxnSpPr/>
          <p:nvPr/>
        </p:nvCxnSpPr>
        <p:spPr>
          <a:xfrm>
            <a:off x="5113774" y="1778230"/>
            <a:ext cx="1" cy="3208533"/>
          </a:xfrm>
          <a:prstGeom prst="line">
            <a:avLst/>
          </a:prstGeom>
          <a:ln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flipH="1">
            <a:off x="6187927" y="1803988"/>
            <a:ext cx="508" cy="711280"/>
          </a:xfrm>
          <a:prstGeom prst="line">
            <a:avLst/>
          </a:prstGeom>
          <a:ln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1578748" y="3701641"/>
            <a:ext cx="6408712" cy="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245930" y="3575631"/>
            <a:ext cx="14061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L1_Hold: FEB_00</a:t>
            </a:r>
            <a:endParaRPr lang="en-US" sz="1200" b="1" dirty="0"/>
          </a:p>
        </p:txBody>
      </p:sp>
      <p:sp>
        <p:nvSpPr>
          <p:cNvPr id="78" name="Rectangle 77"/>
          <p:cNvSpPr/>
          <p:nvPr/>
        </p:nvSpPr>
        <p:spPr>
          <a:xfrm>
            <a:off x="3675574" y="3437199"/>
            <a:ext cx="1266556" cy="25649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/>
          <p:cNvSpPr txBox="1"/>
          <p:nvPr/>
        </p:nvSpPr>
        <p:spPr>
          <a:xfrm>
            <a:off x="3714210" y="3430060"/>
            <a:ext cx="11705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L1_Hold_MASK</a:t>
            </a:r>
            <a:endParaRPr lang="en-US" sz="1200" b="1" dirty="0">
              <a:solidFill>
                <a:srgbClr val="FF0000"/>
              </a:solidFill>
            </a:endParaRPr>
          </a:p>
        </p:txBody>
      </p:sp>
      <p:cxnSp>
        <p:nvCxnSpPr>
          <p:cNvPr id="80" name="Straight Arrow Connector 79"/>
          <p:cNvCxnSpPr/>
          <p:nvPr/>
        </p:nvCxnSpPr>
        <p:spPr>
          <a:xfrm>
            <a:off x="3675574" y="3863752"/>
            <a:ext cx="1261356" cy="1298"/>
          </a:xfrm>
          <a:prstGeom prst="straightConnector1">
            <a:avLst/>
          </a:prstGeom>
          <a:ln>
            <a:headEnd type="none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3632064" y="3867156"/>
            <a:ext cx="13612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rgbClr val="4A7EBB"/>
                </a:solidFill>
              </a:rPr>
              <a:t>&gt; ADC read duration (~9 </a:t>
            </a:r>
            <a:r>
              <a:rPr lang="en-US" sz="800" dirty="0" smtClean="0">
                <a:solidFill>
                  <a:srgbClr val="4A7EBB"/>
                </a:solidFill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800" dirty="0" smtClean="0">
                <a:solidFill>
                  <a:srgbClr val="4A7EBB"/>
                </a:solidFill>
              </a:rPr>
              <a:t>s)</a:t>
            </a:r>
            <a:endParaRPr lang="en-US" sz="800" dirty="0">
              <a:solidFill>
                <a:srgbClr val="4A7EBB"/>
              </a:solidFill>
            </a:endParaRPr>
          </a:p>
        </p:txBody>
      </p:sp>
      <p:cxnSp>
        <p:nvCxnSpPr>
          <p:cNvPr id="82" name="Straight Connector 81"/>
          <p:cNvCxnSpPr/>
          <p:nvPr/>
        </p:nvCxnSpPr>
        <p:spPr>
          <a:xfrm>
            <a:off x="4940484" y="2088189"/>
            <a:ext cx="1646" cy="1477256"/>
          </a:xfrm>
          <a:prstGeom prst="line">
            <a:avLst/>
          </a:prstGeom>
          <a:ln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Rectangle 82"/>
          <p:cNvSpPr/>
          <p:nvPr/>
        </p:nvSpPr>
        <p:spPr>
          <a:xfrm>
            <a:off x="4945616" y="3430060"/>
            <a:ext cx="2279432" cy="2715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4" name="Straight Arrow Connector 83"/>
          <p:cNvCxnSpPr/>
          <p:nvPr/>
        </p:nvCxnSpPr>
        <p:spPr>
          <a:xfrm flipV="1">
            <a:off x="4946385" y="3882048"/>
            <a:ext cx="2304421" cy="5745"/>
          </a:xfrm>
          <a:prstGeom prst="straightConnector1">
            <a:avLst/>
          </a:prstGeom>
          <a:ln>
            <a:headEnd type="none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5829010" y="3912810"/>
            <a:ext cx="3529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4A7EBB"/>
                </a:solidFill>
              </a:rPr>
              <a:t>9</a:t>
            </a:r>
            <a:r>
              <a:rPr lang="en-US" sz="800" dirty="0" smtClean="0">
                <a:solidFill>
                  <a:srgbClr val="4A7EBB"/>
                </a:solidFill>
              </a:rPr>
              <a:t> </a:t>
            </a:r>
            <a:r>
              <a:rPr lang="el-GR" sz="800" dirty="0" smtClean="0">
                <a:solidFill>
                  <a:srgbClr val="4A7EBB"/>
                </a:solidFill>
                <a:latin typeface="Times New Roman"/>
                <a:cs typeface="Times New Roman"/>
              </a:rPr>
              <a:t>μ</a:t>
            </a:r>
            <a:r>
              <a:rPr lang="en-US" sz="800" dirty="0" smtClean="0">
                <a:solidFill>
                  <a:srgbClr val="4A7EBB"/>
                </a:solidFill>
              </a:rPr>
              <a:t>s</a:t>
            </a:r>
            <a:endParaRPr lang="en-US" sz="800" dirty="0">
              <a:solidFill>
                <a:srgbClr val="4A7EBB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420244" y="3453815"/>
            <a:ext cx="15016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Forced </a:t>
            </a:r>
            <a:r>
              <a:rPr lang="en-US" sz="1200" b="1" dirty="0" smtClean="0"/>
              <a:t>L1_Hold start</a:t>
            </a:r>
            <a:endParaRPr lang="en-US" sz="1200" b="1" dirty="0"/>
          </a:p>
        </p:txBody>
      </p:sp>
      <p:cxnSp>
        <p:nvCxnSpPr>
          <p:cNvPr id="87" name="Straight Connector 86"/>
          <p:cNvCxnSpPr/>
          <p:nvPr/>
        </p:nvCxnSpPr>
        <p:spPr>
          <a:xfrm>
            <a:off x="1575770" y="4961180"/>
            <a:ext cx="6408712" cy="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Rectangle 87"/>
          <p:cNvSpPr/>
          <p:nvPr/>
        </p:nvSpPr>
        <p:spPr>
          <a:xfrm>
            <a:off x="3672597" y="4688787"/>
            <a:ext cx="1266556" cy="26851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TextBox 88"/>
          <p:cNvSpPr txBox="1"/>
          <p:nvPr/>
        </p:nvSpPr>
        <p:spPr>
          <a:xfrm>
            <a:off x="3711233" y="4673697"/>
            <a:ext cx="11705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L1_Hold_MASK</a:t>
            </a:r>
            <a:endParaRPr lang="en-US" sz="1200" b="1" dirty="0">
              <a:solidFill>
                <a:srgbClr val="FF0000"/>
              </a:solidFill>
            </a:endParaRPr>
          </a:p>
        </p:txBody>
      </p:sp>
      <p:cxnSp>
        <p:nvCxnSpPr>
          <p:cNvPr id="90" name="Straight Arrow Connector 89"/>
          <p:cNvCxnSpPr/>
          <p:nvPr/>
        </p:nvCxnSpPr>
        <p:spPr>
          <a:xfrm>
            <a:off x="3665027" y="5152968"/>
            <a:ext cx="1261356" cy="1298"/>
          </a:xfrm>
          <a:prstGeom prst="straightConnector1">
            <a:avLst/>
          </a:prstGeom>
          <a:ln>
            <a:headEnd type="none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ectangle 90"/>
          <p:cNvSpPr/>
          <p:nvPr/>
        </p:nvSpPr>
        <p:spPr>
          <a:xfrm>
            <a:off x="4942638" y="4689599"/>
            <a:ext cx="2279432" cy="2715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2" name="Straight Arrow Connector 91"/>
          <p:cNvCxnSpPr/>
          <p:nvPr/>
        </p:nvCxnSpPr>
        <p:spPr>
          <a:xfrm flipV="1">
            <a:off x="4943407" y="5141587"/>
            <a:ext cx="2304421" cy="5745"/>
          </a:xfrm>
          <a:prstGeom prst="straightConnector1">
            <a:avLst/>
          </a:prstGeom>
          <a:ln>
            <a:headEnd type="none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5826032" y="5172349"/>
            <a:ext cx="3529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4A7EBB"/>
                </a:solidFill>
              </a:rPr>
              <a:t>9</a:t>
            </a:r>
            <a:r>
              <a:rPr lang="en-US" sz="800" dirty="0" smtClean="0">
                <a:solidFill>
                  <a:srgbClr val="4A7EBB"/>
                </a:solidFill>
              </a:rPr>
              <a:t> </a:t>
            </a:r>
            <a:r>
              <a:rPr lang="el-GR" sz="800" dirty="0" smtClean="0">
                <a:solidFill>
                  <a:srgbClr val="4A7EBB"/>
                </a:solidFill>
                <a:latin typeface="Times New Roman"/>
                <a:cs typeface="Times New Roman"/>
              </a:rPr>
              <a:t>μ</a:t>
            </a:r>
            <a:r>
              <a:rPr lang="en-US" sz="800" dirty="0" smtClean="0">
                <a:solidFill>
                  <a:srgbClr val="4A7EBB"/>
                </a:solidFill>
              </a:rPr>
              <a:t>s</a:t>
            </a:r>
            <a:endParaRPr lang="en-US" sz="800" dirty="0">
              <a:solidFill>
                <a:srgbClr val="4A7EBB"/>
              </a:solidFill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5417266" y="4713354"/>
            <a:ext cx="15016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Forced </a:t>
            </a:r>
            <a:r>
              <a:rPr lang="en-US" sz="1200" b="1" dirty="0" smtClean="0"/>
              <a:t>L1_Hold start</a:t>
            </a:r>
            <a:endParaRPr lang="en-US" sz="1200" b="1" dirty="0"/>
          </a:p>
        </p:txBody>
      </p:sp>
      <p:sp>
        <p:nvSpPr>
          <p:cNvPr id="95" name="TextBox 94"/>
          <p:cNvSpPr txBox="1"/>
          <p:nvPr/>
        </p:nvSpPr>
        <p:spPr>
          <a:xfrm>
            <a:off x="28257" y="84977"/>
            <a:ext cx="8568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New CITIROC “L1_Hold” Mask and Hold Scheme for </a:t>
            </a:r>
            <a:r>
              <a:rPr lang="en-US" b="1" i="1" u="sng" dirty="0" smtClean="0">
                <a:solidFill>
                  <a:srgbClr val="FF0000"/>
                </a:solidFill>
              </a:rPr>
              <a:t>WAGASCI T59 - T2K beam operation</a:t>
            </a:r>
            <a:endParaRPr lang="en-US" b="1" i="1" u="sng" dirty="0">
              <a:solidFill>
                <a:srgbClr val="FF0000"/>
              </a:solidFill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4942374" y="1787266"/>
            <a:ext cx="1" cy="3208533"/>
          </a:xfrm>
          <a:prstGeom prst="line">
            <a:avLst/>
          </a:prstGeom>
          <a:ln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/>
          <p:nvPr/>
        </p:nvCxnSpPr>
        <p:spPr>
          <a:xfrm>
            <a:off x="2546368" y="4447318"/>
            <a:ext cx="2385860" cy="868"/>
          </a:xfrm>
          <a:prstGeom prst="straightConnector1">
            <a:avLst/>
          </a:prstGeom>
          <a:ln>
            <a:headEnd type="none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/>
          <p:nvPr/>
        </p:nvCxnSpPr>
        <p:spPr>
          <a:xfrm flipH="1">
            <a:off x="5094870" y="4447318"/>
            <a:ext cx="256713" cy="0"/>
          </a:xfrm>
          <a:prstGeom prst="straightConnector1">
            <a:avLst/>
          </a:prstGeom>
          <a:ln>
            <a:headEnd type="none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>
            <a:off x="4945465" y="3692231"/>
            <a:ext cx="0" cy="31228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>
            <a:off x="3665027" y="3721421"/>
            <a:ext cx="0" cy="31228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4932228" y="4286691"/>
            <a:ext cx="0" cy="31228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>
            <a:off x="5113158" y="4286205"/>
            <a:ext cx="0" cy="31228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7010400" y="429614"/>
            <a:ext cx="1384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22 November 2017</a:t>
            </a:r>
            <a:endParaRPr lang="en-US" sz="1200" dirty="0"/>
          </a:p>
        </p:txBody>
      </p:sp>
      <p:sp>
        <p:nvSpPr>
          <p:cNvPr id="104" name="TextBox 103"/>
          <p:cNvSpPr txBox="1"/>
          <p:nvPr/>
        </p:nvSpPr>
        <p:spPr>
          <a:xfrm>
            <a:off x="5336911" y="4295781"/>
            <a:ext cx="17716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solidFill>
                  <a:srgbClr val="4A7EBB"/>
                </a:solidFill>
              </a:rPr>
              <a:t>Variable to defined as a function of </a:t>
            </a:r>
          </a:p>
          <a:p>
            <a:r>
              <a:rPr lang="en-GB" sz="800" dirty="0" smtClean="0">
                <a:solidFill>
                  <a:srgbClr val="4A7EBB"/>
                </a:solidFill>
              </a:rPr>
              <a:t>FPGA </a:t>
            </a:r>
            <a:r>
              <a:rPr lang="en-GB" sz="800" dirty="0" err="1" smtClean="0">
                <a:solidFill>
                  <a:srgbClr val="4A7EBB"/>
                </a:solidFill>
              </a:rPr>
              <a:t>tunable</a:t>
            </a:r>
            <a:r>
              <a:rPr lang="en-GB" sz="800" dirty="0" smtClean="0">
                <a:solidFill>
                  <a:srgbClr val="4A7EBB"/>
                </a:solidFill>
              </a:rPr>
              <a:t> parameters (typ. 100ns)</a:t>
            </a:r>
            <a:endParaRPr lang="en-US" sz="800" dirty="0">
              <a:solidFill>
                <a:srgbClr val="4A7EBB"/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4993335" y="5603560"/>
            <a:ext cx="2254494" cy="92333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All FEBs have synchronised L1_Hold start and end</a:t>
            </a:r>
            <a:endParaRPr lang="en-US" dirty="0"/>
          </a:p>
        </p:txBody>
      </p:sp>
      <p:cxnSp>
        <p:nvCxnSpPr>
          <p:cNvPr id="106" name="Straight Connector 105"/>
          <p:cNvCxnSpPr/>
          <p:nvPr/>
        </p:nvCxnSpPr>
        <p:spPr>
          <a:xfrm>
            <a:off x="1286332" y="3867843"/>
            <a:ext cx="0" cy="880236"/>
          </a:xfrm>
          <a:prstGeom prst="line">
            <a:avLst/>
          </a:prstGeom>
          <a:ln w="28575">
            <a:solidFill>
              <a:schemeClr val="accent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/>
          <p:cNvSpPr txBox="1"/>
          <p:nvPr/>
        </p:nvSpPr>
        <p:spPr>
          <a:xfrm>
            <a:off x="3828310" y="3087796"/>
            <a:ext cx="990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No Hold allowed in this period</a:t>
            </a:r>
            <a:endParaRPr lang="en-US" sz="900" dirty="0"/>
          </a:p>
        </p:txBody>
      </p:sp>
      <p:sp>
        <p:nvSpPr>
          <p:cNvPr id="108" name="TextBox 107"/>
          <p:cNvSpPr txBox="1"/>
          <p:nvPr/>
        </p:nvSpPr>
        <p:spPr>
          <a:xfrm>
            <a:off x="3632064" y="5155669"/>
            <a:ext cx="13612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rgbClr val="4A7EBB"/>
                </a:solidFill>
              </a:rPr>
              <a:t>&gt; ADC read duration (~9 </a:t>
            </a:r>
            <a:r>
              <a:rPr lang="en-US" sz="800" smtClean="0">
                <a:solidFill>
                  <a:srgbClr val="4A7EBB"/>
                </a:solidFill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800" smtClean="0">
                <a:solidFill>
                  <a:srgbClr val="4A7EBB"/>
                </a:solidFill>
              </a:rPr>
              <a:t>s)</a:t>
            </a:r>
            <a:endParaRPr lang="en-US" sz="800" dirty="0">
              <a:solidFill>
                <a:srgbClr val="4A7EBB"/>
              </a:solidFill>
            </a:endParaRPr>
          </a:p>
        </p:txBody>
      </p:sp>
      <p:cxnSp>
        <p:nvCxnSpPr>
          <p:cNvPr id="109" name="Straight Connector 108"/>
          <p:cNvCxnSpPr/>
          <p:nvPr/>
        </p:nvCxnSpPr>
        <p:spPr>
          <a:xfrm>
            <a:off x="3664670" y="4967782"/>
            <a:ext cx="0" cy="31228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4943407" y="4967782"/>
            <a:ext cx="0" cy="31228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>
            <a:off x="2543648" y="3707607"/>
            <a:ext cx="0" cy="31228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/>
          <p:cNvCxnSpPr/>
          <p:nvPr/>
        </p:nvCxnSpPr>
        <p:spPr>
          <a:xfrm>
            <a:off x="2553794" y="3848006"/>
            <a:ext cx="1078270" cy="2377"/>
          </a:xfrm>
          <a:prstGeom prst="straightConnector1">
            <a:avLst/>
          </a:prstGeom>
          <a:ln>
            <a:headEnd type="none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TextBox 112"/>
          <p:cNvSpPr txBox="1"/>
          <p:nvPr/>
        </p:nvSpPr>
        <p:spPr>
          <a:xfrm>
            <a:off x="2518085" y="3694006"/>
            <a:ext cx="8691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rgbClr val="4A7EBB"/>
                </a:solidFill>
              </a:rPr>
              <a:t>Tunable in FPGA</a:t>
            </a:r>
          </a:p>
          <a:p>
            <a:r>
              <a:rPr lang="en-US" sz="800" dirty="0" smtClean="0">
                <a:solidFill>
                  <a:srgbClr val="4A7EBB"/>
                </a:solidFill>
              </a:rPr>
              <a:t>with res. 10ns</a:t>
            </a:r>
          </a:p>
          <a:p>
            <a:r>
              <a:rPr lang="en-US" sz="800" dirty="0" smtClean="0">
                <a:solidFill>
                  <a:srgbClr val="4A7EBB"/>
                </a:solidFill>
              </a:rPr>
              <a:t>Max. 32 </a:t>
            </a:r>
            <a:r>
              <a:rPr lang="en-US" sz="800" dirty="0" smtClean="0">
                <a:solidFill>
                  <a:srgbClr val="4A7EBB"/>
                </a:solidFill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800" dirty="0" smtClean="0">
                <a:solidFill>
                  <a:srgbClr val="4A7EBB"/>
                </a:solidFill>
              </a:rPr>
              <a:t>s</a:t>
            </a:r>
            <a:endParaRPr lang="en-US" sz="800" dirty="0">
              <a:solidFill>
                <a:srgbClr val="4A7EBB"/>
              </a:solidFill>
            </a:endParaRPr>
          </a:p>
        </p:txBody>
      </p:sp>
      <p:cxnSp>
        <p:nvCxnSpPr>
          <p:cNvPr id="114" name="Straight Connector 113"/>
          <p:cNvCxnSpPr/>
          <p:nvPr/>
        </p:nvCxnSpPr>
        <p:spPr>
          <a:xfrm>
            <a:off x="2543648" y="4282147"/>
            <a:ext cx="0" cy="31228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Box 114"/>
          <p:cNvSpPr txBox="1"/>
          <p:nvPr/>
        </p:nvSpPr>
        <p:spPr>
          <a:xfrm>
            <a:off x="2495762" y="4284496"/>
            <a:ext cx="8691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rgbClr val="4A7EBB"/>
                </a:solidFill>
              </a:rPr>
              <a:t>Tunable in FPGA</a:t>
            </a:r>
          </a:p>
          <a:p>
            <a:r>
              <a:rPr lang="en-US" sz="800" dirty="0" smtClean="0">
                <a:solidFill>
                  <a:srgbClr val="4A7EBB"/>
                </a:solidFill>
              </a:rPr>
              <a:t>with res. 10ns</a:t>
            </a:r>
          </a:p>
          <a:p>
            <a:r>
              <a:rPr lang="en-US" sz="800" dirty="0" smtClean="0">
                <a:solidFill>
                  <a:srgbClr val="4A7EBB"/>
                </a:solidFill>
              </a:rPr>
              <a:t>Max. 64 </a:t>
            </a:r>
            <a:r>
              <a:rPr lang="en-US" sz="800" dirty="0" smtClean="0">
                <a:solidFill>
                  <a:srgbClr val="4A7EBB"/>
                </a:solidFill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800" dirty="0" smtClean="0">
                <a:solidFill>
                  <a:srgbClr val="4A7EBB"/>
                </a:solidFill>
              </a:rPr>
              <a:t>s</a:t>
            </a:r>
            <a:endParaRPr lang="en-US" sz="800" dirty="0">
              <a:solidFill>
                <a:srgbClr val="4A7EBB"/>
              </a:solidFill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1850448" y="1143000"/>
            <a:ext cx="2078005" cy="3693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“Forced hold” mode</a:t>
            </a:r>
            <a:endParaRPr lang="en-US" dirty="0"/>
          </a:p>
        </p:txBody>
      </p:sp>
      <p:sp>
        <p:nvSpPr>
          <p:cNvPr id="117" name="TextBox 116"/>
          <p:cNvSpPr txBox="1"/>
          <p:nvPr/>
        </p:nvSpPr>
        <p:spPr>
          <a:xfrm>
            <a:off x="245930" y="4774190"/>
            <a:ext cx="14061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L1_Hold: FEB_44</a:t>
            </a:r>
            <a:endParaRPr lang="en-US" sz="1200" b="1" dirty="0"/>
          </a:p>
        </p:txBody>
      </p:sp>
      <p:sp>
        <p:nvSpPr>
          <p:cNvPr id="118" name="Slide Number Placeholder 1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3D78-F227-4604-9C84-0C96286D1D4E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590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Rectangle 136"/>
          <p:cNvSpPr/>
          <p:nvPr/>
        </p:nvSpPr>
        <p:spPr>
          <a:xfrm>
            <a:off x="1973917" y="679269"/>
            <a:ext cx="6865283" cy="58739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5" name="Rectangle 84"/>
          <p:cNvSpPr/>
          <p:nvPr/>
        </p:nvSpPr>
        <p:spPr>
          <a:xfrm>
            <a:off x="2050117" y="838201"/>
            <a:ext cx="3938868" cy="518160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2" name="Rectangle 111"/>
          <p:cNvSpPr/>
          <p:nvPr/>
        </p:nvSpPr>
        <p:spPr>
          <a:xfrm>
            <a:off x="2469489" y="1295401"/>
            <a:ext cx="3283608" cy="1191399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Isosceles Triangle 3"/>
          <p:cNvSpPr/>
          <p:nvPr/>
        </p:nvSpPr>
        <p:spPr>
          <a:xfrm rot="5400000">
            <a:off x="2607049" y="2002492"/>
            <a:ext cx="304800" cy="41461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101228" y="2057400"/>
            <a:ext cx="532279" cy="3092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SSH</a:t>
            </a:r>
            <a:endParaRPr lang="en-US" sz="1200" dirty="0"/>
          </a:p>
        </p:txBody>
      </p:sp>
      <p:cxnSp>
        <p:nvCxnSpPr>
          <p:cNvPr id="7" name="Straight Connector 6"/>
          <p:cNvCxnSpPr>
            <a:stCxn id="4" idx="0"/>
            <a:endCxn id="5" idx="1"/>
          </p:cNvCxnSpPr>
          <p:nvPr/>
        </p:nvCxnSpPr>
        <p:spPr>
          <a:xfrm>
            <a:off x="2966758" y="2209801"/>
            <a:ext cx="134470" cy="224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400502" y="1856602"/>
            <a:ext cx="716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Pre-amp</a:t>
            </a:r>
            <a:endParaRPr lang="en-US" sz="1200" dirty="0"/>
          </a:p>
        </p:txBody>
      </p:sp>
      <p:sp>
        <p:nvSpPr>
          <p:cNvPr id="9" name="Rectangle 8"/>
          <p:cNvSpPr/>
          <p:nvPr/>
        </p:nvSpPr>
        <p:spPr>
          <a:xfrm>
            <a:off x="3728758" y="1981201"/>
            <a:ext cx="607359" cy="3969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Peak det.</a:t>
            </a:r>
            <a:endParaRPr lang="en-US" sz="1200" dirty="0"/>
          </a:p>
        </p:txBody>
      </p:sp>
      <p:sp>
        <p:nvSpPr>
          <p:cNvPr id="10" name="Parallelogram 9"/>
          <p:cNvSpPr/>
          <p:nvPr/>
        </p:nvSpPr>
        <p:spPr>
          <a:xfrm>
            <a:off x="4784350" y="1524001"/>
            <a:ext cx="914400" cy="762000"/>
          </a:xfrm>
          <a:prstGeom prst="parallelogram">
            <a:avLst>
              <a:gd name="adj" fmla="val 4264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MUX</a:t>
            </a:r>
            <a:endParaRPr lang="en-US" sz="1200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4336117" y="2200837"/>
            <a:ext cx="479611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555750" y="1721224"/>
            <a:ext cx="479611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4523252" y="1694331"/>
            <a:ext cx="239805" cy="497541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1897717" y="2214284"/>
            <a:ext cx="688041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2361640" y="1243150"/>
            <a:ext cx="0" cy="97113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2126589" y="938350"/>
            <a:ext cx="6858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HV DAC</a:t>
            </a:r>
            <a:endParaRPr lang="en-US" sz="1200" dirty="0"/>
          </a:p>
        </p:txBody>
      </p:sp>
      <p:sp>
        <p:nvSpPr>
          <p:cNvPr id="29" name="Rectangle 28"/>
          <p:cNvSpPr/>
          <p:nvPr/>
        </p:nvSpPr>
        <p:spPr>
          <a:xfrm>
            <a:off x="221316" y="2061884"/>
            <a:ext cx="707092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SiPM</a:t>
            </a:r>
            <a:endParaRPr lang="en-US" sz="1200" dirty="0"/>
          </a:p>
        </p:txBody>
      </p:sp>
      <p:cxnSp>
        <p:nvCxnSpPr>
          <p:cNvPr id="30" name="Straight Connector 29"/>
          <p:cNvCxnSpPr/>
          <p:nvPr/>
        </p:nvCxnSpPr>
        <p:spPr>
          <a:xfrm>
            <a:off x="3633508" y="2200837"/>
            <a:ext cx="239805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6088717" y="2027258"/>
            <a:ext cx="6858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ADC</a:t>
            </a:r>
            <a:endParaRPr lang="en-US" sz="1200" dirty="0"/>
          </a:p>
        </p:txBody>
      </p:sp>
      <p:sp>
        <p:nvSpPr>
          <p:cNvPr id="36" name="Rectangle 35"/>
          <p:cNvSpPr/>
          <p:nvPr/>
        </p:nvSpPr>
        <p:spPr>
          <a:xfrm>
            <a:off x="1227604" y="1978733"/>
            <a:ext cx="707092" cy="4711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Cable bundle</a:t>
            </a:r>
            <a:endParaRPr lang="en-US" sz="1200" dirty="0"/>
          </a:p>
        </p:txBody>
      </p:sp>
      <p:sp>
        <p:nvSpPr>
          <p:cNvPr id="37" name="Isosceles Triangle 36"/>
          <p:cNvSpPr/>
          <p:nvPr/>
        </p:nvSpPr>
        <p:spPr>
          <a:xfrm rot="5400000">
            <a:off x="2607049" y="3193891"/>
            <a:ext cx="304800" cy="41461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3101228" y="3248799"/>
            <a:ext cx="532279" cy="3092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SSH</a:t>
            </a:r>
            <a:endParaRPr lang="en-US" sz="1200" dirty="0"/>
          </a:p>
        </p:txBody>
      </p:sp>
      <p:cxnSp>
        <p:nvCxnSpPr>
          <p:cNvPr id="39" name="Straight Connector 38"/>
          <p:cNvCxnSpPr>
            <a:stCxn id="37" idx="0"/>
            <a:endCxn id="38" idx="1"/>
          </p:cNvCxnSpPr>
          <p:nvPr/>
        </p:nvCxnSpPr>
        <p:spPr>
          <a:xfrm>
            <a:off x="2966758" y="3401200"/>
            <a:ext cx="134470" cy="224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2407171" y="3039545"/>
            <a:ext cx="716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Pre-amp</a:t>
            </a:r>
            <a:endParaRPr lang="en-US" sz="1200" dirty="0"/>
          </a:p>
        </p:txBody>
      </p:sp>
      <p:sp>
        <p:nvSpPr>
          <p:cNvPr id="41" name="Rectangle 40"/>
          <p:cNvSpPr/>
          <p:nvPr/>
        </p:nvSpPr>
        <p:spPr>
          <a:xfrm>
            <a:off x="3728758" y="3172600"/>
            <a:ext cx="607359" cy="3969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Peak det.</a:t>
            </a:r>
            <a:endParaRPr lang="en-US" sz="1200" dirty="0"/>
          </a:p>
        </p:txBody>
      </p:sp>
      <p:sp>
        <p:nvSpPr>
          <p:cNvPr id="42" name="Parallelogram 41"/>
          <p:cNvSpPr/>
          <p:nvPr/>
        </p:nvSpPr>
        <p:spPr>
          <a:xfrm>
            <a:off x="4784350" y="2715400"/>
            <a:ext cx="914400" cy="762000"/>
          </a:xfrm>
          <a:prstGeom prst="parallelogram">
            <a:avLst>
              <a:gd name="adj" fmla="val 4264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MUX</a:t>
            </a:r>
            <a:endParaRPr lang="en-US" sz="1200" dirty="0"/>
          </a:p>
        </p:txBody>
      </p:sp>
      <p:cxnSp>
        <p:nvCxnSpPr>
          <p:cNvPr id="43" name="Straight Connector 42"/>
          <p:cNvCxnSpPr/>
          <p:nvPr/>
        </p:nvCxnSpPr>
        <p:spPr>
          <a:xfrm>
            <a:off x="4336117" y="3392236"/>
            <a:ext cx="479611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4555750" y="2912623"/>
            <a:ext cx="479611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V="1">
            <a:off x="4523252" y="2885730"/>
            <a:ext cx="239805" cy="497541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3633508" y="3392236"/>
            <a:ext cx="239805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2361640" y="2232213"/>
            <a:ext cx="0" cy="117122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endCxn id="37" idx="3"/>
          </p:cNvCxnSpPr>
          <p:nvPr/>
        </p:nvCxnSpPr>
        <p:spPr>
          <a:xfrm>
            <a:off x="2354917" y="3401200"/>
            <a:ext cx="197223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endCxn id="32" idx="1"/>
          </p:cNvCxnSpPr>
          <p:nvPr/>
        </p:nvCxnSpPr>
        <p:spPr>
          <a:xfrm>
            <a:off x="5417477" y="2179658"/>
            <a:ext cx="67124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/>
        </p:nvSpPr>
        <p:spPr>
          <a:xfrm>
            <a:off x="6088717" y="3199494"/>
            <a:ext cx="6858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ADC</a:t>
            </a:r>
            <a:endParaRPr lang="en-US" sz="1200" dirty="0"/>
          </a:p>
        </p:txBody>
      </p:sp>
      <p:sp>
        <p:nvSpPr>
          <p:cNvPr id="55" name="Rectangle 54"/>
          <p:cNvSpPr/>
          <p:nvPr/>
        </p:nvSpPr>
        <p:spPr>
          <a:xfrm>
            <a:off x="3100620" y="4267201"/>
            <a:ext cx="532279" cy="309283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F</a:t>
            </a:r>
            <a:r>
              <a:rPr lang="en-US" sz="1200" dirty="0" smtClean="0"/>
              <a:t>SH</a:t>
            </a:r>
            <a:endParaRPr lang="en-US" sz="1200" dirty="0"/>
          </a:p>
        </p:txBody>
      </p:sp>
      <p:cxnSp>
        <p:nvCxnSpPr>
          <p:cNvPr id="56" name="Straight Connector 55"/>
          <p:cNvCxnSpPr/>
          <p:nvPr/>
        </p:nvCxnSpPr>
        <p:spPr>
          <a:xfrm>
            <a:off x="2964517" y="3429001"/>
            <a:ext cx="0" cy="99284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2965029" y="4417360"/>
            <a:ext cx="134470" cy="224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3794359" y="4267201"/>
            <a:ext cx="532279" cy="309283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Disc.</a:t>
            </a:r>
            <a:endParaRPr lang="en-US" sz="1200" dirty="0"/>
          </a:p>
        </p:txBody>
      </p:sp>
      <p:cxnSp>
        <p:nvCxnSpPr>
          <p:cNvPr id="60" name="Straight Connector 59"/>
          <p:cNvCxnSpPr/>
          <p:nvPr/>
        </p:nvCxnSpPr>
        <p:spPr>
          <a:xfrm>
            <a:off x="4328826" y="4429904"/>
            <a:ext cx="2826691" cy="805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V="1">
            <a:off x="4655487" y="3989298"/>
            <a:ext cx="2500030" cy="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V="1">
            <a:off x="4675652" y="3940418"/>
            <a:ext cx="239805" cy="497541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>
          <a:xfrm>
            <a:off x="3794359" y="5338484"/>
            <a:ext cx="532279" cy="309283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Disc.</a:t>
            </a:r>
            <a:endParaRPr lang="en-US" sz="1200" dirty="0"/>
          </a:p>
        </p:txBody>
      </p:sp>
      <p:sp>
        <p:nvSpPr>
          <p:cNvPr id="66" name="Rectangle 65"/>
          <p:cNvSpPr/>
          <p:nvPr/>
        </p:nvSpPr>
        <p:spPr>
          <a:xfrm>
            <a:off x="4489638" y="5338483"/>
            <a:ext cx="532279" cy="309283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Mask</a:t>
            </a:r>
            <a:endParaRPr lang="en-US" sz="1200" dirty="0"/>
          </a:p>
        </p:txBody>
      </p:sp>
      <p:sp>
        <p:nvSpPr>
          <p:cNvPr id="67" name="Parallelogram 66"/>
          <p:cNvSpPr/>
          <p:nvPr/>
        </p:nvSpPr>
        <p:spPr>
          <a:xfrm>
            <a:off x="5145185" y="4724401"/>
            <a:ext cx="791132" cy="838200"/>
          </a:xfrm>
          <a:prstGeom prst="parallelogram">
            <a:avLst>
              <a:gd name="adj" fmla="val 4369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OR32</a:t>
            </a:r>
            <a:endParaRPr lang="en-US" sz="1200" dirty="0"/>
          </a:p>
        </p:txBody>
      </p:sp>
      <p:cxnSp>
        <p:nvCxnSpPr>
          <p:cNvPr id="68" name="Straight Connector 67"/>
          <p:cNvCxnSpPr/>
          <p:nvPr/>
        </p:nvCxnSpPr>
        <p:spPr>
          <a:xfrm>
            <a:off x="5035361" y="5493124"/>
            <a:ext cx="109824" cy="435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flipV="1">
            <a:off x="4837016" y="4821200"/>
            <a:ext cx="239805" cy="497541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4945717" y="4876801"/>
            <a:ext cx="479611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3685153" y="4429904"/>
            <a:ext cx="0" cy="107193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3650829" y="4417360"/>
            <a:ext cx="134470" cy="224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3668247" y="5484160"/>
            <a:ext cx="134470" cy="224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5417477" y="3403441"/>
            <a:ext cx="67124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5753097" y="5182935"/>
            <a:ext cx="140242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ectangle 85"/>
          <p:cNvSpPr/>
          <p:nvPr/>
        </p:nvSpPr>
        <p:spPr>
          <a:xfrm>
            <a:off x="7155517" y="1524001"/>
            <a:ext cx="1524000" cy="43434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FPGA</a:t>
            </a:r>
            <a:endParaRPr lang="en-US" b="1" dirty="0">
              <a:solidFill>
                <a:schemeClr val="tx1"/>
              </a:solidFill>
            </a:endParaRPr>
          </a:p>
        </p:txBody>
      </p:sp>
      <p:cxnSp>
        <p:nvCxnSpPr>
          <p:cNvPr id="89" name="Straight Connector 88"/>
          <p:cNvCxnSpPr/>
          <p:nvPr/>
        </p:nvCxnSpPr>
        <p:spPr>
          <a:xfrm>
            <a:off x="6774517" y="2179658"/>
            <a:ext cx="381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6745376" y="3383271"/>
            <a:ext cx="410141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/>
          <p:cNvSpPr txBox="1"/>
          <p:nvPr/>
        </p:nvSpPr>
        <p:spPr>
          <a:xfrm>
            <a:off x="4336117" y="2161402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0</a:t>
            </a:r>
            <a:endParaRPr lang="en-US" sz="1200" dirty="0"/>
          </a:p>
        </p:txBody>
      </p:sp>
      <p:sp>
        <p:nvSpPr>
          <p:cNvPr id="98" name="TextBox 97"/>
          <p:cNvSpPr txBox="1"/>
          <p:nvPr/>
        </p:nvSpPr>
        <p:spPr>
          <a:xfrm>
            <a:off x="4329047" y="3380602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0</a:t>
            </a:r>
            <a:endParaRPr lang="en-US" sz="1200" dirty="0"/>
          </a:p>
        </p:txBody>
      </p:sp>
      <p:sp>
        <p:nvSpPr>
          <p:cNvPr id="99" name="TextBox 98"/>
          <p:cNvSpPr txBox="1"/>
          <p:nvPr/>
        </p:nvSpPr>
        <p:spPr>
          <a:xfrm>
            <a:off x="4412438" y="4380380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0</a:t>
            </a:r>
            <a:endParaRPr lang="en-US" sz="1200" dirty="0"/>
          </a:p>
        </p:txBody>
      </p:sp>
      <p:sp>
        <p:nvSpPr>
          <p:cNvPr id="100" name="TextBox 99"/>
          <p:cNvSpPr txBox="1"/>
          <p:nvPr/>
        </p:nvSpPr>
        <p:spPr>
          <a:xfrm>
            <a:off x="4631450" y="5118848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0</a:t>
            </a:r>
            <a:endParaRPr lang="en-US" sz="1200" dirty="0"/>
          </a:p>
        </p:txBody>
      </p:sp>
      <p:sp>
        <p:nvSpPr>
          <p:cNvPr id="101" name="TextBox 100"/>
          <p:cNvSpPr txBox="1"/>
          <p:nvPr/>
        </p:nvSpPr>
        <p:spPr>
          <a:xfrm>
            <a:off x="4624675" y="1506979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31</a:t>
            </a:r>
            <a:endParaRPr lang="en-US" sz="1200" dirty="0"/>
          </a:p>
        </p:txBody>
      </p:sp>
      <p:sp>
        <p:nvSpPr>
          <p:cNvPr id="102" name="TextBox 101"/>
          <p:cNvSpPr txBox="1"/>
          <p:nvPr/>
        </p:nvSpPr>
        <p:spPr>
          <a:xfrm>
            <a:off x="4643153" y="2667001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31</a:t>
            </a:r>
            <a:endParaRPr lang="en-US" sz="1200" dirty="0"/>
          </a:p>
        </p:txBody>
      </p:sp>
      <p:sp>
        <p:nvSpPr>
          <p:cNvPr id="103" name="TextBox 102"/>
          <p:cNvSpPr txBox="1"/>
          <p:nvPr/>
        </p:nvSpPr>
        <p:spPr>
          <a:xfrm>
            <a:off x="4784350" y="3754399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31</a:t>
            </a:r>
            <a:endParaRPr lang="en-US" sz="1200" dirty="0"/>
          </a:p>
        </p:txBody>
      </p:sp>
      <p:sp>
        <p:nvSpPr>
          <p:cNvPr id="104" name="TextBox 103"/>
          <p:cNvSpPr txBox="1"/>
          <p:nvPr/>
        </p:nvSpPr>
        <p:spPr>
          <a:xfrm>
            <a:off x="4966432" y="4628458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31</a:t>
            </a:r>
            <a:endParaRPr lang="en-US" sz="1200" dirty="0"/>
          </a:p>
        </p:txBody>
      </p:sp>
      <p:sp>
        <p:nvSpPr>
          <p:cNvPr id="105" name="TextBox 104"/>
          <p:cNvSpPr txBox="1"/>
          <p:nvPr/>
        </p:nvSpPr>
        <p:spPr>
          <a:xfrm>
            <a:off x="6892303" y="4380379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0</a:t>
            </a:r>
            <a:endParaRPr lang="en-US" sz="1200" dirty="0"/>
          </a:p>
        </p:txBody>
      </p:sp>
      <p:sp>
        <p:nvSpPr>
          <p:cNvPr id="106" name="TextBox 105"/>
          <p:cNvSpPr txBox="1"/>
          <p:nvPr/>
        </p:nvSpPr>
        <p:spPr>
          <a:xfrm>
            <a:off x="6853030" y="3761602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31</a:t>
            </a:r>
            <a:endParaRPr lang="en-US" sz="1200" dirty="0"/>
          </a:p>
        </p:txBody>
      </p:sp>
      <p:sp>
        <p:nvSpPr>
          <p:cNvPr id="109" name="TextBox 108"/>
          <p:cNvSpPr txBox="1"/>
          <p:nvPr/>
        </p:nvSpPr>
        <p:spPr>
          <a:xfrm>
            <a:off x="2431117" y="2514601"/>
            <a:ext cx="474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HG</a:t>
            </a:r>
            <a:endParaRPr lang="en-US" dirty="0"/>
          </a:p>
        </p:txBody>
      </p:sp>
      <p:sp>
        <p:nvSpPr>
          <p:cNvPr id="110" name="TextBox 109"/>
          <p:cNvSpPr txBox="1"/>
          <p:nvPr/>
        </p:nvSpPr>
        <p:spPr>
          <a:xfrm>
            <a:off x="2438086" y="1243150"/>
            <a:ext cx="423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</a:t>
            </a:r>
            <a:r>
              <a:rPr lang="en-US" dirty="0" smtClean="0"/>
              <a:t>G</a:t>
            </a:r>
            <a:endParaRPr lang="en-US" dirty="0"/>
          </a:p>
        </p:txBody>
      </p:sp>
      <p:sp>
        <p:nvSpPr>
          <p:cNvPr id="113" name="Rectangle 112"/>
          <p:cNvSpPr/>
          <p:nvPr/>
        </p:nvSpPr>
        <p:spPr>
          <a:xfrm>
            <a:off x="2469489" y="2590801"/>
            <a:ext cx="3283608" cy="1191399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8" name="Straight Connector 117"/>
          <p:cNvCxnSpPr>
            <a:stCxn id="29" idx="3"/>
            <a:endCxn id="36" idx="1"/>
          </p:cNvCxnSpPr>
          <p:nvPr/>
        </p:nvCxnSpPr>
        <p:spPr>
          <a:xfrm>
            <a:off x="928408" y="2214284"/>
            <a:ext cx="299196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>
            <a:stCxn id="65" idx="3"/>
            <a:endCxn id="66" idx="1"/>
          </p:cNvCxnSpPr>
          <p:nvPr/>
        </p:nvCxnSpPr>
        <p:spPr>
          <a:xfrm flipV="1">
            <a:off x="4326638" y="5493125"/>
            <a:ext cx="163000" cy="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>
            <a:stCxn id="105" idx="0"/>
            <a:endCxn id="106" idx="2"/>
          </p:cNvCxnSpPr>
          <p:nvPr/>
        </p:nvCxnSpPr>
        <p:spPr>
          <a:xfrm flipV="1">
            <a:off x="7023910" y="4038601"/>
            <a:ext cx="0" cy="341778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/>
          <p:cNvSpPr txBox="1"/>
          <p:nvPr/>
        </p:nvSpPr>
        <p:spPr>
          <a:xfrm>
            <a:off x="6753516" y="1828801"/>
            <a:ext cx="423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</a:t>
            </a:r>
            <a:r>
              <a:rPr lang="en-US" dirty="0" smtClean="0"/>
              <a:t>G</a:t>
            </a:r>
            <a:endParaRPr lang="en-US" dirty="0"/>
          </a:p>
        </p:txBody>
      </p:sp>
      <p:sp>
        <p:nvSpPr>
          <p:cNvPr id="135" name="TextBox 134"/>
          <p:cNvSpPr txBox="1"/>
          <p:nvPr/>
        </p:nvSpPr>
        <p:spPr>
          <a:xfrm>
            <a:off x="6756907" y="3059669"/>
            <a:ext cx="474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HG</a:t>
            </a:r>
            <a:endParaRPr lang="en-US" dirty="0"/>
          </a:p>
        </p:txBody>
      </p:sp>
      <p:sp>
        <p:nvSpPr>
          <p:cNvPr id="136" name="TextBox 135"/>
          <p:cNvSpPr txBox="1"/>
          <p:nvPr/>
        </p:nvSpPr>
        <p:spPr>
          <a:xfrm>
            <a:off x="4845977" y="841773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CITIROC</a:t>
            </a:r>
            <a:endParaRPr lang="en-US" b="1" dirty="0"/>
          </a:p>
        </p:txBody>
      </p:sp>
      <p:sp>
        <p:nvSpPr>
          <p:cNvPr id="138" name="TextBox 137"/>
          <p:cNvSpPr txBox="1"/>
          <p:nvPr/>
        </p:nvSpPr>
        <p:spPr>
          <a:xfrm>
            <a:off x="7696200" y="68859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FEB</a:t>
            </a:r>
            <a:endParaRPr lang="en-US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3D78-F227-4604-9C84-0C96286D1D4E}" type="slidenum">
              <a:rPr lang="en-US" smtClean="0"/>
              <a:t>3</a:t>
            </a:fld>
            <a:endParaRPr lang="en-US"/>
          </a:p>
        </p:txBody>
      </p:sp>
      <p:sp>
        <p:nvSpPr>
          <p:cNvPr id="78" name="TextBox 77"/>
          <p:cNvSpPr txBox="1"/>
          <p:nvPr/>
        </p:nvSpPr>
        <p:spPr>
          <a:xfrm>
            <a:off x="0" y="0"/>
            <a:ext cx="72190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 smtClean="0">
                <a:solidFill>
                  <a:srgbClr val="FF0000"/>
                </a:solidFill>
              </a:rPr>
              <a:t>Signal paths from </a:t>
            </a:r>
            <a:r>
              <a:rPr lang="en-GB" b="1" i="1" dirty="0" err="1" smtClean="0">
                <a:solidFill>
                  <a:srgbClr val="FF0000"/>
                </a:solidFill>
              </a:rPr>
              <a:t>SiPM</a:t>
            </a:r>
            <a:r>
              <a:rPr lang="en-GB" b="1" i="1" dirty="0" smtClean="0">
                <a:solidFill>
                  <a:srgbClr val="FF0000"/>
                </a:solidFill>
              </a:rPr>
              <a:t> affecting </a:t>
            </a:r>
            <a:r>
              <a:rPr lang="en-GB" b="1" i="1" u="sng" dirty="0" smtClean="0">
                <a:solidFill>
                  <a:srgbClr val="FF0000"/>
                </a:solidFill>
              </a:rPr>
              <a:t>signal levels </a:t>
            </a:r>
            <a:r>
              <a:rPr lang="en-GB" b="1" i="1" dirty="0" smtClean="0">
                <a:solidFill>
                  <a:srgbClr val="FF0000"/>
                </a:solidFill>
              </a:rPr>
              <a:t>(assume L1Hold does not</a:t>
            </a:r>
            <a:r>
              <a:rPr lang="mr-IN" b="1" i="1" dirty="0" smtClean="0">
                <a:solidFill>
                  <a:srgbClr val="FF0000"/>
                </a:solidFill>
              </a:rPr>
              <a:t>…</a:t>
            </a:r>
            <a:r>
              <a:rPr lang="en-GB" b="1" i="1" dirty="0" smtClean="0">
                <a:solidFill>
                  <a:srgbClr val="FF0000"/>
                </a:solidFill>
              </a:rPr>
              <a:t>)</a:t>
            </a:r>
            <a:endParaRPr lang="en-GB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5467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H:\Data_T9_June2017\Calibration_dark_noise\Optimization\DAC10b_0_DAC4b_15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9331" y="511090"/>
            <a:ext cx="7447469" cy="486736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3D78-F227-4604-9C84-0C96286D1D4E}" type="slidenum">
              <a:rPr lang="en-US" smtClean="0"/>
              <a:t>4</a:t>
            </a:fld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708564" y="5791200"/>
            <a:ext cx="6019800" cy="0"/>
          </a:xfrm>
          <a:prstGeom prst="straightConnector1">
            <a:avLst/>
          </a:prstGeom>
          <a:ln w="254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1600200" y="5943600"/>
            <a:ext cx="6019800" cy="0"/>
          </a:xfrm>
          <a:prstGeom prst="straightConnector1">
            <a:avLst/>
          </a:prstGeom>
          <a:ln w="254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Left Bracket 10"/>
          <p:cNvSpPr/>
          <p:nvPr/>
        </p:nvSpPr>
        <p:spPr>
          <a:xfrm rot="16200000">
            <a:off x="5084618" y="2424546"/>
            <a:ext cx="381000" cy="6061364"/>
          </a:xfrm>
          <a:prstGeom prst="leftBracket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733800" y="2743200"/>
            <a:ext cx="325582" cy="0"/>
          </a:xfrm>
          <a:prstGeom prst="straightConnector1">
            <a:avLst/>
          </a:prstGeom>
          <a:ln w="254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422073" y="2590800"/>
            <a:ext cx="865909" cy="0"/>
          </a:xfrm>
          <a:prstGeom prst="straightConnector1">
            <a:avLst/>
          </a:prstGeom>
          <a:ln w="254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266719" y="1981385"/>
            <a:ext cx="1343381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Gain change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52600" y="6024080"/>
            <a:ext cx="1696042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Baseline change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0"/>
            <a:ext cx="2739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 smtClean="0">
                <a:solidFill>
                  <a:srgbClr val="FF0000"/>
                </a:solidFill>
              </a:rPr>
              <a:t>Gain and baseline changes</a:t>
            </a:r>
            <a:endParaRPr lang="en-GB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621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790014"/>
              </p:ext>
            </p:extLst>
          </p:nvPr>
        </p:nvGraphicFramePr>
        <p:xfrm>
          <a:off x="457200" y="1371600"/>
          <a:ext cx="8229600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828800"/>
                <a:gridCol w="1219200"/>
                <a:gridCol w="1524000"/>
                <a:gridCol w="914400"/>
                <a:gridCol w="1371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component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Parameter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Controllable?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Controllable</a:t>
                      </a:r>
                      <a:r>
                        <a:rPr lang="en-US" sz="1200" baseline="0" dirty="0" smtClean="0"/>
                        <a:t> per </a:t>
                      </a:r>
                      <a:r>
                        <a:rPr lang="en-US" sz="1200" baseline="0" dirty="0" err="1" smtClean="0"/>
                        <a:t>ch</a:t>
                      </a:r>
                      <a:r>
                        <a:rPr lang="en-US" sz="1200" baseline="0" dirty="0" smtClean="0"/>
                        <a:t>?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Gain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Baseline shift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SiPM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Device Operating V (f(T))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No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No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Cable bundle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?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?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CITIROC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HV input DAC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Yes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Yes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Yes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??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CITIROC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Pre-amp HG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Yes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Yes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Yes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??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CITIROC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Shaper</a:t>
                      </a:r>
                      <a:r>
                        <a:rPr lang="en-US" sz="1200" baseline="0" dirty="0" smtClean="0"/>
                        <a:t> time constant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Yes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No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Yes? (TBM)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??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b="1" u="sng" dirty="0" smtClean="0"/>
                        <a:t>Threshold</a:t>
                      </a:r>
                      <a:endParaRPr lang="en-US" sz="1200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CITIROC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DiscriDAC10b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Yes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No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??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??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CITIROC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DiscriDAC10b_t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Yes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no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??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??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CITIROC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DiscriDAC4b_Trigger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Yes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Yes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??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??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CITIROC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DiscriDAC4b_Trigger_t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Yes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Yes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??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??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FPGA/ADC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Sampling</a:t>
                      </a:r>
                      <a:r>
                        <a:rPr lang="en-US" sz="1200" baseline="0" dirty="0" smtClean="0"/>
                        <a:t> point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Yes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No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?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?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3D78-F227-4604-9C84-0C96286D1D4E}" type="slidenum">
              <a:rPr lang="en-US" smtClean="0"/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3041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 smtClean="0">
                <a:solidFill>
                  <a:srgbClr val="FF0000"/>
                </a:solidFill>
              </a:rPr>
              <a:t>Some parameters that are set</a:t>
            </a:r>
            <a:endParaRPr lang="en-GB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7921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2190415"/>
              </p:ext>
            </p:extLst>
          </p:nvPr>
        </p:nvGraphicFramePr>
        <p:xfrm>
          <a:off x="381000" y="990600"/>
          <a:ext cx="8381999" cy="4851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/>
                <a:gridCol w="2133600"/>
                <a:gridCol w="1066800"/>
                <a:gridCol w="685800"/>
                <a:gridCol w="838200"/>
                <a:gridCol w="838199"/>
                <a:gridCol w="580292"/>
                <a:gridCol w="791308"/>
              </a:tblGrid>
              <a:tr h="3708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400" dirty="0" smtClean="0"/>
                        <a:t>Input stage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400" dirty="0" smtClean="0"/>
                        <a:t>Output stage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Component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Parameter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Control?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Gain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Baseline</a:t>
                      </a:r>
                      <a:r>
                        <a:rPr lang="en-US" sz="1200" baseline="0" dirty="0" smtClean="0"/>
                        <a:t> shift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Control?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Gain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Baseline shift</a:t>
                      </a:r>
                      <a:endParaRPr lang="en-US" sz="12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SiPM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Operating V (f(T))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No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</a:tr>
              <a:tr h="14732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Cable bundle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??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No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??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??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??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?</a:t>
                      </a:r>
                      <a:endParaRPr lang="en-US" sz="12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CITIROC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Pre-amp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No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??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??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No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??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??</a:t>
                      </a:r>
                      <a:endParaRPr lang="en-US" sz="12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Analogue data path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CITIROC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Slow Shaper (HG)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No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??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??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No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??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??</a:t>
                      </a:r>
                      <a:endParaRPr lang="en-US" sz="1200" dirty="0"/>
                    </a:p>
                  </a:txBody>
                  <a:tcPr/>
                </a:tc>
              </a:tr>
              <a:tr h="13208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CITIROC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Peak</a:t>
                      </a:r>
                      <a:r>
                        <a:rPr lang="en-US" sz="1200" baseline="0" dirty="0" smtClean="0"/>
                        <a:t> Detector (HG)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??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??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??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??</a:t>
                      </a:r>
                    </a:p>
                  </a:txBody>
                  <a:tcPr/>
                </a:tc>
              </a:tr>
              <a:tr h="13208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CITIROC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Multiplexer (HG)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??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??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No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??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??</a:t>
                      </a:r>
                    </a:p>
                  </a:txBody>
                  <a:tcPr/>
                </a:tc>
              </a:tr>
              <a:tr h="2235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ADC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ADC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??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??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no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??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??</a:t>
                      </a:r>
                    </a:p>
                  </a:txBody>
                  <a:tcPr/>
                </a:tc>
              </a:tr>
              <a:tr h="21336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FPGA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??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??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??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??</a:t>
                      </a:r>
                    </a:p>
                  </a:txBody>
                  <a:tcPr/>
                </a:tc>
              </a:tr>
              <a:tr h="1676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Trigger/Digital</a:t>
                      </a:r>
                      <a:r>
                        <a:rPr lang="en-US" sz="1200" b="1" baseline="0" dirty="0" smtClean="0"/>
                        <a:t> path</a:t>
                      </a:r>
                      <a:endParaRPr lang="en-US" sz="1200" b="1" dirty="0" smtClean="0"/>
                    </a:p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??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??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??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??</a:t>
                      </a:r>
                    </a:p>
                  </a:txBody>
                  <a:tcPr/>
                </a:tc>
              </a:tr>
              <a:tr h="1981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CITIROC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Fast Shaper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??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??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No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??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??</a:t>
                      </a:r>
                    </a:p>
                  </a:txBody>
                  <a:tcPr/>
                </a:tc>
              </a:tr>
              <a:tr h="1981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CITIROC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Discriminator_t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??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??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??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??</a:t>
                      </a:r>
                    </a:p>
                  </a:txBody>
                  <a:tcPr/>
                </a:tc>
              </a:tr>
              <a:tr h="19812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CITIROC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Discriminator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??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??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??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??</a:t>
                      </a:r>
                    </a:p>
                  </a:txBody>
                  <a:tcPr/>
                </a:tc>
              </a:tr>
              <a:tr h="1981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CITIROC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OR32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??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??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??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??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3D78-F227-4604-9C84-0C96286D1D4E}" type="slidenum">
              <a:rPr lang="en-US" smtClean="0"/>
              <a:t>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414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 smtClean="0">
                <a:solidFill>
                  <a:srgbClr val="FF0000"/>
                </a:solidFill>
              </a:rPr>
              <a:t>Stages possibly affecting I/V levels for signals from </a:t>
            </a:r>
            <a:r>
              <a:rPr lang="en-GB" b="1" i="1" dirty="0" err="1" smtClean="0">
                <a:solidFill>
                  <a:srgbClr val="FF0000"/>
                </a:solidFill>
              </a:rPr>
              <a:t>SiPM</a:t>
            </a:r>
            <a:r>
              <a:rPr lang="en-GB" b="1" i="1" dirty="0" smtClean="0">
                <a:solidFill>
                  <a:srgbClr val="FF0000"/>
                </a:solidFill>
              </a:rPr>
              <a:t> to FPGA</a:t>
            </a:r>
            <a:endParaRPr lang="en-GB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05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69332"/>
            <a:ext cx="7924800" cy="6373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0"/>
            <a:ext cx="3757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 smtClean="0">
                <a:solidFill>
                  <a:srgbClr val="FF0000"/>
                </a:solidFill>
              </a:rPr>
              <a:t>Host application run from Windows 7</a:t>
            </a:r>
            <a:endParaRPr lang="en-GB" b="1" i="1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3D78-F227-4604-9C84-0C96286D1D4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61817"/>
            <a:ext cx="7772400" cy="6245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3D78-F227-4604-9C84-0C96286D1D4E}" type="slidenum">
              <a:rPr lang="en-US" smtClean="0"/>
              <a:t>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2439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 smtClean="0">
                <a:solidFill>
                  <a:srgbClr val="FF0000"/>
                </a:solidFill>
              </a:rPr>
              <a:t>Host </a:t>
            </a:r>
            <a:r>
              <a:rPr lang="en-GB" b="1" i="1" dirty="0" err="1" smtClean="0">
                <a:solidFill>
                  <a:srgbClr val="FF0000"/>
                </a:solidFill>
              </a:rPr>
              <a:t>appli</a:t>
            </a:r>
            <a:r>
              <a:rPr lang="en-GB" b="1" i="1" dirty="0" smtClean="0">
                <a:solidFill>
                  <a:srgbClr val="FF0000"/>
                </a:solidFill>
              </a:rPr>
              <a:t> ASIC settings</a:t>
            </a:r>
            <a:endParaRPr lang="en-GB" b="1" i="1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95400" y="3124200"/>
            <a:ext cx="304800" cy="22860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828800" y="4191000"/>
            <a:ext cx="685800" cy="22860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85800" y="4953000"/>
            <a:ext cx="685800" cy="22860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288473" y="2800721"/>
            <a:ext cx="304800" cy="22860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58091" y="4191000"/>
            <a:ext cx="1094509" cy="325582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04800" y="4156775"/>
            <a:ext cx="5181600" cy="1253425"/>
          </a:xfrm>
          <a:prstGeom prst="rect">
            <a:avLst/>
          </a:prstGeom>
          <a:noFill/>
          <a:ln>
            <a:solidFill>
              <a:srgbClr val="FF000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04800" y="2127496"/>
            <a:ext cx="7571509" cy="1973449"/>
          </a:xfrm>
          <a:prstGeom prst="rect">
            <a:avLst/>
          </a:prstGeom>
          <a:noFill/>
          <a:ln>
            <a:solidFill>
              <a:srgbClr val="00B0F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045970" y="4953000"/>
            <a:ext cx="985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Per ASIC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65402" y="4424257"/>
            <a:ext cx="1331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Per Channel</a:t>
            </a:r>
            <a:endParaRPr lang="en-US" b="1" dirty="0">
              <a:solidFill>
                <a:srgbClr val="00B0F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7222889" y="4156775"/>
            <a:ext cx="0" cy="304799"/>
          </a:xfrm>
          <a:prstGeom prst="straightConnector1">
            <a:avLst/>
          </a:prstGeom>
          <a:ln w="317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5562600" y="5181599"/>
            <a:ext cx="474186" cy="1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709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0561" y="468983"/>
            <a:ext cx="7318639" cy="5894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3D78-F227-4604-9C84-0C96286D1D4E}" type="slidenum">
              <a:rPr lang="en-US" smtClean="0"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2527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 smtClean="0">
                <a:solidFill>
                  <a:srgbClr val="FF0000"/>
                </a:solidFill>
              </a:rPr>
              <a:t>Host </a:t>
            </a:r>
            <a:r>
              <a:rPr lang="en-GB" b="1" i="1" dirty="0" err="1" smtClean="0">
                <a:solidFill>
                  <a:srgbClr val="FF0000"/>
                </a:solidFill>
              </a:rPr>
              <a:t>appli</a:t>
            </a:r>
            <a:r>
              <a:rPr lang="en-GB" b="1" i="1" dirty="0" smtClean="0">
                <a:solidFill>
                  <a:srgbClr val="FF0000"/>
                </a:solidFill>
              </a:rPr>
              <a:t> FPGA settings</a:t>
            </a:r>
            <a:endParaRPr lang="en-GB" b="1" i="1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06361" y="3416130"/>
            <a:ext cx="1905000" cy="16527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139070" y="3344876"/>
            <a:ext cx="2690865" cy="307777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Changed in script: HG=200, LG=20</a:t>
            </a:r>
            <a:endParaRPr lang="en-US" sz="1400" b="1" dirty="0"/>
          </a:p>
        </p:txBody>
      </p:sp>
      <p:sp>
        <p:nvSpPr>
          <p:cNvPr id="8" name="Rectangle 7"/>
          <p:cNvSpPr/>
          <p:nvPr/>
        </p:nvSpPr>
        <p:spPr>
          <a:xfrm>
            <a:off x="1520561" y="4191000"/>
            <a:ext cx="1295400" cy="30480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968361" y="5410200"/>
            <a:ext cx="609600" cy="30480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-13855" y="3866346"/>
            <a:ext cx="1502675" cy="954107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1400" b="1" u="sng" dirty="0" smtClean="0"/>
              <a:t>L1Hold</a:t>
            </a:r>
            <a:r>
              <a:rPr lang="en-US" sz="1400" dirty="0" smtClean="0"/>
              <a:t> was 2.5 </a:t>
            </a:r>
            <a:r>
              <a:rPr lang="en-US" sz="1400" dirty="0" err="1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1400" dirty="0" err="1" smtClean="0"/>
              <a:t>s</a:t>
            </a:r>
            <a:endParaRPr lang="en-US" sz="1400" dirty="0" smtClean="0"/>
          </a:p>
          <a:p>
            <a:endParaRPr lang="en-US" sz="1400" dirty="0" smtClean="0"/>
          </a:p>
          <a:p>
            <a:r>
              <a:rPr lang="en-US" sz="1400" dirty="0" smtClean="0"/>
              <a:t>Should be 9-10 </a:t>
            </a:r>
            <a:r>
              <a:rPr lang="en-US" sz="1400" dirty="0" err="1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1400" dirty="0" err="1" smtClean="0"/>
              <a:t>s</a:t>
            </a:r>
            <a:r>
              <a:rPr lang="en-US" sz="1400" dirty="0" smtClean="0"/>
              <a:t> at T2K</a:t>
            </a:r>
            <a:endParaRPr lang="en-US" sz="1400" dirty="0"/>
          </a:p>
        </p:txBody>
      </p:sp>
      <p:sp>
        <p:nvSpPr>
          <p:cNvPr id="11" name="Rectangle 10"/>
          <p:cNvSpPr/>
          <p:nvPr/>
        </p:nvSpPr>
        <p:spPr>
          <a:xfrm>
            <a:off x="1620626" y="1951615"/>
            <a:ext cx="6685174" cy="1701038"/>
          </a:xfrm>
          <a:prstGeom prst="rect">
            <a:avLst/>
          </a:prstGeom>
          <a:noFill/>
          <a:ln>
            <a:solidFill>
              <a:srgbClr val="FF000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812973" y="3821668"/>
            <a:ext cx="985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Per ASIC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641408" y="2307051"/>
            <a:ext cx="6435792" cy="1037825"/>
          </a:xfrm>
          <a:prstGeom prst="rect">
            <a:avLst/>
          </a:prstGeom>
          <a:noFill/>
          <a:ln>
            <a:solidFill>
              <a:srgbClr val="00B0F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7204532" y="4036621"/>
            <a:ext cx="1331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Per Channel</a:t>
            </a:r>
            <a:endParaRPr lang="en-US" b="1" dirty="0">
              <a:solidFill>
                <a:srgbClr val="00B0F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7391400" y="3344877"/>
            <a:ext cx="0" cy="724767"/>
          </a:xfrm>
          <a:prstGeom prst="straightConnector1">
            <a:avLst/>
          </a:prstGeom>
          <a:ln w="317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8091055" y="3652653"/>
            <a:ext cx="0" cy="274914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1640913" y="3652653"/>
            <a:ext cx="5348875" cy="2165350"/>
          </a:xfrm>
          <a:prstGeom prst="rect">
            <a:avLst/>
          </a:prstGeom>
          <a:noFill/>
          <a:ln>
            <a:solidFill>
              <a:srgbClr val="0070C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6989788" y="5450031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All ASICs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868831" y="5993946"/>
            <a:ext cx="3311049" cy="738664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1400" b="1" u="sng" dirty="0" smtClean="0"/>
              <a:t>L1Hold</a:t>
            </a:r>
            <a:r>
              <a:rPr lang="en-US" sz="1400" dirty="0" smtClean="0"/>
              <a:t> start:</a:t>
            </a:r>
          </a:p>
          <a:p>
            <a:r>
              <a:rPr lang="en-US" sz="1400" dirty="0" smtClean="0"/>
              <a:t>Mostly from </a:t>
            </a:r>
            <a:r>
              <a:rPr lang="en-US" sz="1400" b="1" dirty="0" smtClean="0"/>
              <a:t>OR32 x3 </a:t>
            </a:r>
            <a:r>
              <a:rPr lang="en-US" sz="1400" dirty="0" smtClean="0"/>
              <a:t>during beam test</a:t>
            </a:r>
          </a:p>
          <a:p>
            <a:r>
              <a:rPr lang="en-US" sz="1400" dirty="0" smtClean="0"/>
              <a:t>A few runs from </a:t>
            </a:r>
            <a:r>
              <a:rPr lang="en-US" sz="1400" b="1" dirty="0" smtClean="0"/>
              <a:t>OR96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442871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3459</TotalTime>
  <Words>1664</Words>
  <Application>Microsoft Macintosh PowerPoint</Application>
  <PresentationFormat>On-screen Show (4:3)</PresentationFormat>
  <Paragraphs>669</Paragraphs>
  <Slides>23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Calibri</vt:lpstr>
      <vt:lpstr>Mangal</vt:lpstr>
      <vt:lpstr>Symbol</vt:lpstr>
      <vt:lpstr>Times New Roman</vt:lpstr>
      <vt:lpstr>Arial</vt:lpstr>
      <vt:lpstr>Office Theme</vt:lpstr>
      <vt:lpstr>DAQ in practice… during summer 2017 beam tests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Few notes for DAQ at J-PARC</vt:lpstr>
      <vt:lpstr>PowerPoint Presentation</vt:lpstr>
      <vt:lpstr>PowerPoint Presentation</vt:lpstr>
      <vt:lpstr>PowerPoint Presentation</vt:lpstr>
      <vt:lpstr>PowerPoint Presentation</vt:lpstr>
      <vt:lpstr>Optimising the readout of analogue signals from CITIROC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Acquiring DATA in practice…</dc:title>
  <dc:creator>neutrino</dc:creator>
  <cp:lastModifiedBy>Microsoft Office User</cp:lastModifiedBy>
  <cp:revision>75</cp:revision>
  <dcterms:created xsi:type="dcterms:W3CDTF">2017-12-04T12:44:16Z</dcterms:created>
  <dcterms:modified xsi:type="dcterms:W3CDTF">2017-12-08T10:54:45Z</dcterms:modified>
</cp:coreProperties>
</file>