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55"/>
  </p:notesMasterIdLst>
  <p:handoutMasterIdLst>
    <p:handoutMasterId r:id="rId56"/>
  </p:handoutMasterIdLst>
  <p:sldIdLst>
    <p:sldId id="258" r:id="rId2"/>
    <p:sldId id="559" r:id="rId3"/>
    <p:sldId id="560" r:id="rId4"/>
    <p:sldId id="267" r:id="rId5"/>
    <p:sldId id="268" r:id="rId6"/>
    <p:sldId id="261" r:id="rId7"/>
    <p:sldId id="373" r:id="rId8"/>
    <p:sldId id="374" r:id="rId9"/>
    <p:sldId id="408" r:id="rId10"/>
    <p:sldId id="384" r:id="rId11"/>
    <p:sldId id="293" r:id="rId12"/>
    <p:sldId id="409" r:id="rId13"/>
    <p:sldId id="375" r:id="rId14"/>
    <p:sldId id="388" r:id="rId15"/>
    <p:sldId id="389" r:id="rId16"/>
    <p:sldId id="390" r:id="rId17"/>
    <p:sldId id="391" r:id="rId18"/>
    <p:sldId id="392" r:id="rId19"/>
    <p:sldId id="393" r:id="rId20"/>
    <p:sldId id="553" r:id="rId21"/>
    <p:sldId id="554" r:id="rId22"/>
    <p:sldId id="555" r:id="rId23"/>
    <p:sldId id="394" r:id="rId24"/>
    <p:sldId id="395" r:id="rId25"/>
    <p:sldId id="399" r:id="rId26"/>
    <p:sldId id="377" r:id="rId27"/>
    <p:sldId id="378" r:id="rId28"/>
    <p:sldId id="556" r:id="rId29"/>
    <p:sldId id="318" r:id="rId30"/>
    <p:sldId id="427" r:id="rId31"/>
    <p:sldId id="484" r:id="rId32"/>
    <p:sldId id="426" r:id="rId33"/>
    <p:sldId id="557" r:id="rId34"/>
    <p:sldId id="558" r:id="rId35"/>
    <p:sldId id="320" r:id="rId36"/>
    <p:sldId id="279" r:id="rId37"/>
    <p:sldId id="428" r:id="rId38"/>
    <p:sldId id="458" r:id="rId39"/>
    <p:sldId id="429" r:id="rId40"/>
    <p:sldId id="431" r:id="rId41"/>
    <p:sldId id="432" r:id="rId42"/>
    <p:sldId id="435" r:id="rId43"/>
    <p:sldId id="442" r:id="rId44"/>
    <p:sldId id="436" r:id="rId45"/>
    <p:sldId id="437" r:id="rId46"/>
    <p:sldId id="438" r:id="rId47"/>
    <p:sldId id="439" r:id="rId48"/>
    <p:sldId id="440" r:id="rId49"/>
    <p:sldId id="441" r:id="rId50"/>
    <p:sldId id="433" r:id="rId51"/>
    <p:sldId id="434" r:id="rId52"/>
    <p:sldId id="552" r:id="rId53"/>
    <p:sldId id="443" r:id="rId54"/>
  </p:sldIdLst>
  <p:sldSz cx="9144000" cy="6858000" type="screen4x3"/>
  <p:notesSz cx="7099300" cy="102346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" charset="0"/>
        <a:ea typeface="ＭＳ Ｐゴシック" charset="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" charset="0"/>
        <a:ea typeface="ＭＳ Ｐゴシック" charset="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" charset="0"/>
        <a:ea typeface="ＭＳ Ｐゴシック" charset="0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Times" charset="0"/>
        <a:ea typeface="ＭＳ Ｐゴシック" charset="0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Times" charset="0"/>
        <a:ea typeface="ＭＳ Ｐゴシック" charset="0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Times" charset="0"/>
        <a:ea typeface="ＭＳ Ｐゴシック" charset="0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Times" charset="0"/>
        <a:ea typeface="ＭＳ Ｐゴシック" charset="0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5">
          <p15:clr>
            <a:srgbClr val="A4A3A4"/>
          </p15:clr>
        </p15:guide>
        <p15:guide id="2" pos="283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F7B17"/>
    <a:srgbClr val="364E3E"/>
    <a:srgbClr val="D8003B"/>
    <a:srgbClr val="CC66FF"/>
    <a:srgbClr val="000066"/>
    <a:srgbClr val="008000"/>
    <a:srgbClr val="FF9900"/>
    <a:srgbClr val="FFFF00"/>
    <a:srgbClr val="FF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475" autoAdjust="0"/>
    <p:restoredTop sz="95566" autoAdjust="0"/>
  </p:normalViewPr>
  <p:slideViewPr>
    <p:cSldViewPr snapToGrid="0" snapToObjects="1">
      <p:cViewPr varScale="1">
        <p:scale>
          <a:sx n="108" d="100"/>
          <a:sy n="108" d="100"/>
        </p:scale>
        <p:origin x="1672" y="192"/>
      </p:cViewPr>
      <p:guideLst>
        <p:guide orient="horz" pos="2205"/>
        <p:guide pos="2835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728"/>
    </p:cViewPr>
  </p:sorterViewPr>
  <p:notesViewPr>
    <p:cSldViewPr snapToGrid="0" snapToObjects="1">
      <p:cViewPr varScale="1">
        <p:scale>
          <a:sx n="68" d="100"/>
          <a:sy n="68" d="100"/>
        </p:scale>
        <p:origin x="-2968" y="-104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25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emf"/><Relationship Id="rId1" Type="http://schemas.openxmlformats.org/officeDocument/2006/relationships/image" Target="../media/image8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>
              <a:defRPr sz="1300"/>
            </a:lvl1pPr>
          </a:lstStyle>
          <a:p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endParaRPr lang="en-US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>
              <a:defRPr sz="1300"/>
            </a:lvl1pPr>
          </a:lstStyle>
          <a:p>
            <a:endParaRPr 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fld id="{0F65C373-26B3-684A-8A00-A472E52A526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1108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>
              <a:defRPr sz="1300"/>
            </a:lvl1pPr>
          </a:lstStyle>
          <a:p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endParaRPr lang="en-US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0" y="4860925"/>
            <a:ext cx="5207000" cy="4605338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>
              <a:defRPr sz="1300"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fld id="{66DC72F9-8EFA-F74B-AEBB-F5401DDD308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02839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0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0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0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0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5286ADA-D6C6-5A49-A617-E8642B7AF35A}" type="slidenum">
              <a:rPr lang="en-US"/>
              <a:pPr/>
              <a:t>1</a:t>
            </a:fld>
            <a:endParaRPr lang="en-US"/>
          </a:p>
        </p:txBody>
      </p:sp>
      <p:sp>
        <p:nvSpPr>
          <p:cNvPr id="145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4DF111E-1806-AD44-9C4D-EF348820D4E7}" type="slidenum">
              <a:rPr lang="en-US"/>
              <a:pPr/>
              <a:t>14</a:t>
            </a:fld>
            <a:endParaRPr lang="en-US"/>
          </a:p>
        </p:txBody>
      </p:sp>
      <p:sp>
        <p:nvSpPr>
          <p:cNvPr id="227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227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DE6D44-4D14-844B-8896-D4117CDAD8D1}" type="slidenum">
              <a:rPr lang="en-US"/>
              <a:pPr/>
              <a:t>15</a:t>
            </a:fld>
            <a:endParaRPr lang="en-US"/>
          </a:p>
        </p:txBody>
      </p:sp>
      <p:sp>
        <p:nvSpPr>
          <p:cNvPr id="228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228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3E500A-7374-FF48-B967-557B797540F7}" type="slidenum">
              <a:rPr lang="en-US"/>
              <a:pPr/>
              <a:t>16</a:t>
            </a:fld>
            <a:endParaRPr lang="en-US"/>
          </a:p>
        </p:txBody>
      </p:sp>
      <p:sp>
        <p:nvSpPr>
          <p:cNvPr id="229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229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B3A18A-5A63-4949-AEFC-ADEBCB2D87CF}" type="slidenum">
              <a:rPr lang="en-US"/>
              <a:pPr/>
              <a:t>17</a:t>
            </a:fld>
            <a:endParaRPr lang="en-US"/>
          </a:p>
        </p:txBody>
      </p:sp>
      <p:sp>
        <p:nvSpPr>
          <p:cNvPr id="230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230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F846AE8-42CC-834A-878E-A53ABFA46EDE}" type="slidenum">
              <a:rPr lang="en-US"/>
              <a:pPr/>
              <a:t>18</a:t>
            </a:fld>
            <a:endParaRPr lang="en-US"/>
          </a:p>
        </p:txBody>
      </p:sp>
      <p:sp>
        <p:nvSpPr>
          <p:cNvPr id="231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231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AE3902C-5791-BA46-A6BD-71DB2A4FA7E0}" type="slidenum">
              <a:rPr lang="en-US"/>
              <a:pPr/>
              <a:t>19</a:t>
            </a:fld>
            <a:endParaRPr lang="en-US"/>
          </a:p>
        </p:txBody>
      </p:sp>
      <p:sp>
        <p:nvSpPr>
          <p:cNvPr id="232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232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158B66F-9A57-7841-81D0-1F5B985922B2}" type="slidenum">
              <a:rPr lang="en-US"/>
              <a:pPr/>
              <a:t>23</a:t>
            </a:fld>
            <a:endParaRPr lang="en-US"/>
          </a:p>
        </p:txBody>
      </p:sp>
      <p:sp>
        <p:nvSpPr>
          <p:cNvPr id="233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233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E52853D-0C79-A847-977B-BE7FA46FFADB}" type="slidenum">
              <a:rPr lang="en-US"/>
              <a:pPr/>
              <a:t>24</a:t>
            </a:fld>
            <a:endParaRPr lang="en-US"/>
          </a:p>
        </p:txBody>
      </p:sp>
      <p:sp>
        <p:nvSpPr>
          <p:cNvPr id="234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234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3ACBD04-DE1B-8E45-9C0A-59D84B002BEE}" type="slidenum">
              <a:rPr lang="en-US"/>
              <a:pPr/>
              <a:t>25</a:t>
            </a:fld>
            <a:endParaRPr lang="en-US"/>
          </a:p>
        </p:txBody>
      </p:sp>
      <p:sp>
        <p:nvSpPr>
          <p:cNvPr id="235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235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F2CC422-9B01-9448-949B-15D97306C934}" type="slidenum">
              <a:rPr lang="en-US"/>
              <a:pPr/>
              <a:t>29</a:t>
            </a:fld>
            <a:endParaRPr lang="en-US"/>
          </a:p>
        </p:txBody>
      </p:sp>
      <p:sp>
        <p:nvSpPr>
          <p:cNvPr id="237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237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7087DD-35F9-B146-95DA-047ACEBCC25E}" type="slidenum">
              <a:rPr lang="en-US"/>
              <a:pPr/>
              <a:t>4</a:t>
            </a:fld>
            <a:endParaRPr lang="en-US"/>
          </a:p>
        </p:txBody>
      </p:sp>
      <p:sp>
        <p:nvSpPr>
          <p:cNvPr id="149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49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A46D1EA-695F-ED45-9804-12B8E6388704}" type="slidenum">
              <a:rPr lang="en-US"/>
              <a:pPr/>
              <a:t>30</a:t>
            </a:fld>
            <a:endParaRPr lang="en-US"/>
          </a:p>
        </p:txBody>
      </p:sp>
      <p:sp>
        <p:nvSpPr>
          <p:cNvPr id="156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DDDD0F8-4687-EC40-B7F9-F7F85FFAD103}" type="slidenum">
              <a:rPr lang="en-US"/>
              <a:pPr/>
              <a:t>31</a:t>
            </a:fld>
            <a:endParaRPr lang="en-US"/>
          </a:p>
        </p:txBody>
      </p:sp>
      <p:sp>
        <p:nvSpPr>
          <p:cNvPr id="155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55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70A4C24-B7B9-1349-958B-465C61921B44}" type="slidenum">
              <a:rPr lang="en-US"/>
              <a:pPr/>
              <a:t>32</a:t>
            </a:fld>
            <a:endParaRPr lang="en-US"/>
          </a:p>
        </p:txBody>
      </p:sp>
      <p:sp>
        <p:nvSpPr>
          <p:cNvPr id="154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54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3A36CD7-2089-3C4C-8451-51A918E0DA4C}" type="slidenum">
              <a:rPr lang="en-US"/>
              <a:pPr/>
              <a:t>35</a:t>
            </a:fld>
            <a:endParaRPr lang="en-US"/>
          </a:p>
        </p:txBody>
      </p:sp>
      <p:sp>
        <p:nvSpPr>
          <p:cNvPr id="20889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92188" y="768350"/>
            <a:ext cx="5118100" cy="38385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2088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6150" y="4859338"/>
            <a:ext cx="5207000" cy="46069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lIns="95555" tIns="47777" rIns="95555" bIns="47777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A12FA40-C55F-5847-A713-4F13DFFE3C24}" type="slidenum">
              <a:rPr lang="en-US"/>
              <a:pPr/>
              <a:t>36</a:t>
            </a:fld>
            <a:endParaRPr lang="en-US"/>
          </a:p>
        </p:txBody>
      </p:sp>
      <p:sp>
        <p:nvSpPr>
          <p:cNvPr id="173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73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5A700E-3D2F-4E5C-8853-E4ADCB8D7903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5A700E-3D2F-4E5C-8853-E4ADCB8D7903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5A700E-3D2F-4E5C-8853-E4ADCB8D7903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5A700E-3D2F-4E5C-8853-E4ADCB8D7903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BAA6EB9-759F-FE47-BAA5-D534CBEE839F}" type="slidenum">
              <a:rPr lang="en-US"/>
              <a:pPr/>
              <a:t>50</a:t>
            </a:fld>
            <a:endParaRPr lang="en-US"/>
          </a:p>
        </p:txBody>
      </p:sp>
      <p:sp>
        <p:nvSpPr>
          <p:cNvPr id="174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74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7F2175E-B979-534D-B4C2-DD385D93D57B}" type="slidenum">
              <a:rPr lang="en-US"/>
              <a:pPr/>
              <a:t>5</a:t>
            </a:fld>
            <a:endParaRPr lang="en-US"/>
          </a:p>
        </p:txBody>
      </p:sp>
      <p:sp>
        <p:nvSpPr>
          <p:cNvPr id="150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C4A38AE-1240-F645-AF4D-5D9B4F5F0617}" type="slidenum">
              <a:rPr lang="en-US"/>
              <a:pPr/>
              <a:t>51</a:t>
            </a:fld>
            <a:endParaRPr lang="en-US"/>
          </a:p>
        </p:txBody>
      </p:sp>
      <p:sp>
        <p:nvSpPr>
          <p:cNvPr id="242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242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63BAB56-AAFC-C741-AD25-0C507461FA6B}" type="slidenum">
              <a:rPr lang="en-US"/>
              <a:pPr/>
              <a:t>6</a:t>
            </a:fld>
            <a:endParaRPr lang="en-US"/>
          </a:p>
        </p:txBody>
      </p:sp>
      <p:sp>
        <p:nvSpPr>
          <p:cNvPr id="15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63BAB56-AAFC-C741-AD25-0C507461FA6B}" type="slidenum">
              <a:rPr lang="en-US"/>
              <a:pPr/>
              <a:t>7</a:t>
            </a:fld>
            <a:endParaRPr lang="en-US"/>
          </a:p>
        </p:txBody>
      </p:sp>
      <p:sp>
        <p:nvSpPr>
          <p:cNvPr id="15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63BAB56-AAFC-C741-AD25-0C507461FA6B}" type="slidenum">
              <a:rPr lang="en-US"/>
              <a:pPr/>
              <a:t>8</a:t>
            </a:fld>
            <a:endParaRPr lang="en-US"/>
          </a:p>
        </p:txBody>
      </p:sp>
      <p:sp>
        <p:nvSpPr>
          <p:cNvPr id="15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63BAB56-AAFC-C741-AD25-0C507461FA6B}" type="slidenum">
              <a:rPr lang="en-US"/>
              <a:pPr/>
              <a:t>9</a:t>
            </a:fld>
            <a:endParaRPr lang="en-US"/>
          </a:p>
        </p:txBody>
      </p:sp>
      <p:sp>
        <p:nvSpPr>
          <p:cNvPr id="15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8A8F1A-BD91-864B-AFA2-5B050AF57609}" type="slidenum">
              <a:rPr lang="en-US"/>
              <a:pPr/>
              <a:t>11</a:t>
            </a:fld>
            <a:endParaRPr lang="en-US"/>
          </a:p>
        </p:txBody>
      </p:sp>
      <p:sp>
        <p:nvSpPr>
          <p:cNvPr id="172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72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63BAB56-AAFC-C741-AD25-0C507461FA6B}" type="slidenum">
              <a:rPr lang="en-US"/>
              <a:pPr/>
              <a:t>13</a:t>
            </a:fld>
            <a:endParaRPr lang="en-US"/>
          </a:p>
        </p:txBody>
      </p:sp>
      <p:sp>
        <p:nvSpPr>
          <p:cNvPr id="15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CE3D1B-279C-8445-B29E-4F43ED28572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9256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6D0FCD-89E8-1445-A464-49F5EA054FF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509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8450" y="228600"/>
            <a:ext cx="21145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228600"/>
            <a:ext cx="61912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7A3561-AD89-1E4A-9AAC-73102BFEB11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2078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228600"/>
            <a:ext cx="4191000" cy="533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1143000"/>
            <a:ext cx="4152900" cy="518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143000"/>
            <a:ext cx="4152900" cy="518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27000" y="6553200"/>
            <a:ext cx="3771900" cy="3048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211638" y="6553200"/>
            <a:ext cx="2895600" cy="3048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204075" y="65532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fld id="{A5ADA9E6-E151-4544-9BFA-67F87637798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930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0" y="228600"/>
            <a:ext cx="4191000" cy="533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143000"/>
            <a:ext cx="4152900" cy="2514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10100" y="1143000"/>
            <a:ext cx="4152900" cy="2514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4800" y="3810000"/>
            <a:ext cx="4152900" cy="2514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10100" y="3810000"/>
            <a:ext cx="4152900" cy="2514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27000" y="6553200"/>
            <a:ext cx="3771900" cy="3048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211638" y="6553200"/>
            <a:ext cx="2895600" cy="3048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204075" y="65532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fld id="{20904BB0-C1B8-B741-9450-297BAFDCA37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0671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228600"/>
            <a:ext cx="4191000" cy="533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1143000"/>
            <a:ext cx="8458200" cy="2514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3810000"/>
            <a:ext cx="8458200" cy="2514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27000" y="6553200"/>
            <a:ext cx="3771900" cy="3048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211638" y="6553200"/>
            <a:ext cx="2895600" cy="3048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204075" y="65532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fld id="{29AEBFBF-E029-8A49-A299-3EE58D749F8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722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A2B60D-2C16-234D-B992-A5CB7E0D781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671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D1F53A-19B0-5746-9D83-434441C3272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1246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143000"/>
            <a:ext cx="41529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143000"/>
            <a:ext cx="41529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5786C0-6741-FD4C-B8C0-DE7DC18D718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192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B65E92-2CCA-F549-9FE5-F9C541CB6EC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2234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E84AD9-EEAD-B147-A457-8A1155A8424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395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27FE51-417D-AB40-B9CE-23E551131A2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139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BB53CB-D5A6-E84E-8F0D-FE5129ECBD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3236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356B5A-A527-564E-8F64-9971B715691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015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7000" y="101594"/>
            <a:ext cx="4191000" cy="5334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4000" y="812800"/>
            <a:ext cx="8636000" cy="55245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7000" y="6553200"/>
            <a:ext cx="3771900" cy="3048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211638" y="6553200"/>
            <a:ext cx="2895600" cy="3048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0" y="6565900"/>
            <a:ext cx="1905000" cy="3048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90"/>
                </a:solidFill>
                <a:latin typeface="+mn-lt"/>
              </a:defRPr>
            </a:lvl1pPr>
          </a:lstStyle>
          <a:p>
            <a:fld id="{1081459B-D103-AB47-B09B-53AB95C8CD8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16">
            <a:alphaModFix amt="24000"/>
          </a:blip>
          <a:srcRect t="47788" b="37398"/>
          <a:stretch/>
        </p:blipFill>
        <p:spPr>
          <a:xfrm>
            <a:off x="-101600" y="0"/>
            <a:ext cx="9245600" cy="64769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16">
            <a:alphaModFix amt="56000"/>
          </a:blip>
          <a:srcRect l="-1250" t="74126" r="-972" b="20804"/>
          <a:stretch/>
        </p:blipFill>
        <p:spPr>
          <a:xfrm>
            <a:off x="-177800" y="6635318"/>
            <a:ext cx="9436100" cy="22268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hdr="0" ftr="0" dt="0"/>
  <p:txStyles>
    <p:titleStyle>
      <a:lvl1pPr algn="r" rtl="0" fontAlgn="base">
        <a:spcBef>
          <a:spcPct val="0"/>
        </a:spcBef>
        <a:spcAft>
          <a:spcPct val="0"/>
        </a:spcAft>
        <a:defRPr sz="2400">
          <a:solidFill>
            <a:srgbClr val="000090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Verdana" charset="0"/>
          <a:ea typeface="ＭＳ Ｐゴシック" charset="0"/>
        </a:defRPr>
      </a:lvl2pPr>
      <a:lvl3pPr algn="r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Verdana" charset="0"/>
          <a:ea typeface="ＭＳ Ｐゴシック" charset="0"/>
        </a:defRPr>
      </a:lvl3pPr>
      <a:lvl4pPr algn="r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Verdana" charset="0"/>
          <a:ea typeface="ＭＳ Ｐゴシック" charset="0"/>
        </a:defRPr>
      </a:lvl4pPr>
      <a:lvl5pPr algn="r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Verdana" charset="0"/>
          <a:ea typeface="ＭＳ Ｐゴシック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Verdana" charset="0"/>
          <a:ea typeface="ＭＳ Ｐゴシック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Verdana" charset="0"/>
          <a:ea typeface="ＭＳ Ｐゴシック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Verdana" charset="0"/>
          <a:ea typeface="ＭＳ Ｐゴシック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Verdana" charset="0"/>
          <a:ea typeface="ＭＳ Ｐゴシック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defRPr sz="2400">
          <a:solidFill>
            <a:srgbClr val="000090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rgbClr val="0000FF"/>
          </a:solidFill>
          <a:latin typeface="Times" charset="0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rgbClr val="3366FF"/>
          </a:solidFill>
          <a:latin typeface="Times" charset="0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accent1">
              <a:lumMod val="25000"/>
            </a:schemeClr>
          </a:solidFill>
          <a:latin typeface="Times" charset="0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90"/>
          </a:solidFill>
          <a:latin typeface="Times" charset="0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charset="0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charset="0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charset="0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charset="0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9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8.e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10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ropbox.com/s/t8zwjv60hhkrtnz/lezioni_cern_settembre2014_1.pptx?dl=0" TargetMode="External"/><Relationship Id="rId2" Type="http://schemas.openxmlformats.org/officeDocument/2006/relationships/hyperlink" Target="http://www.to.infn.it/~mariotti/particelle2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dropbox.com/s/aeac886lkhh18y7/lezioni_2ciclo_cern_settembre2015.pptx?dl=0" TargetMode="External"/><Relationship Id="rId5" Type="http://schemas.openxmlformats.org/officeDocument/2006/relationships/hyperlink" Target="https://www.dropbox.com/s/08q8us2ha2mkndo/lezioni_cern_settembre2014_3.pptx?dl=0" TargetMode="External"/><Relationship Id="rId4" Type="http://schemas.openxmlformats.org/officeDocument/2006/relationships/hyperlink" Target="https://www.dropbox.com/s/2123cyzs1d63qw4/lezioni_cern_settembre2014_2.pptx?dl=0" TargetMode="Externa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oleObject" Target="../embeddings/oleObject4.bin"/><Relationship Id="rId7" Type="http://schemas.openxmlformats.org/officeDocument/2006/relationships/image" Target="../media/image2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6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25.w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3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5.png"/><Relationship Id="rId5" Type="http://schemas.openxmlformats.org/officeDocument/2006/relationships/image" Target="../media/image37.emf"/><Relationship Id="rId4" Type="http://schemas.openxmlformats.org/officeDocument/2006/relationships/oleObject" Target="../embeddings/oleObject6.bin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39.png"/><Relationship Id="rId5" Type="http://schemas.openxmlformats.org/officeDocument/2006/relationships/image" Target="../media/image37.emf"/><Relationship Id="rId4" Type="http://schemas.openxmlformats.org/officeDocument/2006/relationships/oleObject" Target="../embeddings/oleObject7.bin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9.png"/><Relationship Id="rId5" Type="http://schemas.openxmlformats.org/officeDocument/2006/relationships/image" Target="../media/image37.emf"/><Relationship Id="rId4" Type="http://schemas.openxmlformats.org/officeDocument/2006/relationships/oleObject" Target="../embeddings/oleObject8.bin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39.png"/><Relationship Id="rId5" Type="http://schemas.openxmlformats.org/officeDocument/2006/relationships/image" Target="../media/image37.emf"/><Relationship Id="rId4" Type="http://schemas.openxmlformats.org/officeDocument/2006/relationships/oleObject" Target="../embeddings/oleObject9.bin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39.png"/><Relationship Id="rId5" Type="http://schemas.openxmlformats.org/officeDocument/2006/relationships/image" Target="../media/image37.emf"/><Relationship Id="rId4" Type="http://schemas.openxmlformats.org/officeDocument/2006/relationships/oleObject" Target="../embeddings/oleObject10.bin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39.png"/><Relationship Id="rId5" Type="http://schemas.openxmlformats.org/officeDocument/2006/relationships/image" Target="../media/image37.emf"/><Relationship Id="rId4" Type="http://schemas.openxmlformats.org/officeDocument/2006/relationships/oleObject" Target="../embeddings/oleObject1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gif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7" Type="http://schemas.openxmlformats.org/officeDocument/2006/relationships/image" Target="../media/image45.jpe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44.png"/><Relationship Id="rId5" Type="http://schemas.openxmlformats.org/officeDocument/2006/relationships/image" Target="../media/image43.emf"/><Relationship Id="rId4" Type="http://schemas.openxmlformats.org/officeDocument/2006/relationships/oleObject" Target="../embeddings/oleObject12.bin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47.png"/><Relationship Id="rId5" Type="http://schemas.openxmlformats.org/officeDocument/2006/relationships/image" Target="../media/image46.emf"/><Relationship Id="rId4" Type="http://schemas.openxmlformats.org/officeDocument/2006/relationships/oleObject" Target="../embeddings/oleObject13.bin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-88900" y="-88898"/>
            <a:ext cx="9334500" cy="7099300"/>
          </a:xfrm>
          <a:prstGeom prst="rect">
            <a:avLst/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27355-065D-594E-BC04-D26D273FB470}" type="slidenum">
              <a:rPr lang="en-US"/>
              <a:pPr/>
              <a:t>1</a:t>
            </a:fld>
            <a:endParaRPr lang="en-US"/>
          </a:p>
        </p:txBody>
      </p:sp>
      <p:sp>
        <p:nvSpPr>
          <p:cNvPr id="13323" name="Text Box 11"/>
          <p:cNvSpPr txBox="1">
            <a:spLocks noChangeArrowheads="1"/>
          </p:cNvSpPr>
          <p:nvPr/>
        </p:nvSpPr>
        <p:spPr bwMode="auto">
          <a:xfrm>
            <a:off x="1991797" y="6311900"/>
            <a:ext cx="5334000" cy="30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400">
                <a:solidFill>
                  <a:schemeClr val="bg1"/>
                </a:solidFill>
                <a:latin typeface="Verdana" charset="0"/>
              </a:rPr>
              <a:t>26 - 30 </a:t>
            </a:r>
            <a:r>
              <a:rPr lang="en-US" sz="1400" dirty="0" err="1">
                <a:solidFill>
                  <a:schemeClr val="bg1"/>
                </a:solidFill>
                <a:latin typeface="Verdana" charset="0"/>
              </a:rPr>
              <a:t>novembre</a:t>
            </a:r>
            <a:r>
              <a:rPr lang="en-US" sz="1400" dirty="0">
                <a:solidFill>
                  <a:schemeClr val="bg1"/>
                </a:solidFill>
                <a:latin typeface="Verdana" charset="0"/>
              </a:rPr>
              <a:t> 2018, CERN</a:t>
            </a:r>
          </a:p>
        </p:txBody>
      </p:sp>
      <p:sp>
        <p:nvSpPr>
          <p:cNvPr id="13324" name="Text Box 12"/>
          <p:cNvSpPr txBox="1">
            <a:spLocks noChangeArrowheads="1"/>
          </p:cNvSpPr>
          <p:nvPr/>
        </p:nvSpPr>
        <p:spPr bwMode="auto">
          <a:xfrm>
            <a:off x="2834465" y="5778500"/>
            <a:ext cx="358040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Chiara Mariotti   INFN-Torino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871457" y="321901"/>
            <a:ext cx="750277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dirty="0">
                <a:ln w="12700">
                  <a:solidFill>
                    <a:srgbClr val="BE4E81"/>
                  </a:solidFill>
                  <a:prstDash val="solid"/>
                </a:ln>
                <a:solidFill>
                  <a:srgbClr val="D8003B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eorgia"/>
                <a:cs typeface="Georgia"/>
              </a:rPr>
              <a:t>I </a:t>
            </a:r>
            <a:r>
              <a:rPr lang="en-US" sz="3600" b="1" dirty="0" err="1">
                <a:ln w="12700">
                  <a:solidFill>
                    <a:srgbClr val="BE4E81"/>
                  </a:solidFill>
                  <a:prstDash val="solid"/>
                </a:ln>
                <a:solidFill>
                  <a:srgbClr val="D8003B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eorgia"/>
                <a:cs typeface="Georgia"/>
              </a:rPr>
              <a:t>rivelatori</a:t>
            </a:r>
            <a:r>
              <a:rPr lang="en-US" sz="3600" b="1" dirty="0">
                <a:ln w="12700">
                  <a:solidFill>
                    <a:srgbClr val="BE4E81"/>
                  </a:solidFill>
                  <a:prstDash val="solid"/>
                </a:ln>
                <a:solidFill>
                  <a:srgbClr val="D8003B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eorgia"/>
                <a:cs typeface="Georgia"/>
              </a:rPr>
              <a:t> e </a:t>
            </a:r>
          </a:p>
          <a:p>
            <a:pPr algn="ctr"/>
            <a:r>
              <a:rPr lang="en-US" sz="3600" b="1" dirty="0">
                <a:ln w="12700">
                  <a:solidFill>
                    <a:srgbClr val="BE4E81"/>
                  </a:solidFill>
                  <a:prstDash val="solid"/>
                </a:ln>
                <a:solidFill>
                  <a:srgbClr val="D8003B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eorgia"/>
                <a:cs typeface="Georgia"/>
              </a:rPr>
              <a:t>la </a:t>
            </a:r>
            <a:r>
              <a:rPr lang="en-US" sz="3600" b="1" dirty="0" err="1">
                <a:ln w="12700">
                  <a:solidFill>
                    <a:srgbClr val="BE4E81"/>
                  </a:solidFill>
                  <a:prstDash val="solid"/>
                </a:ln>
                <a:solidFill>
                  <a:srgbClr val="D8003B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eorgia"/>
                <a:cs typeface="Georgia"/>
              </a:rPr>
              <a:t>scoperta</a:t>
            </a:r>
            <a:r>
              <a:rPr lang="en-US" sz="3600" b="1" dirty="0">
                <a:ln w="12700">
                  <a:solidFill>
                    <a:srgbClr val="BE4E81"/>
                  </a:solidFill>
                  <a:prstDash val="solid"/>
                </a:ln>
                <a:solidFill>
                  <a:srgbClr val="D8003B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eorgia"/>
                <a:cs typeface="Georgia"/>
              </a:rPr>
              <a:t> del </a:t>
            </a:r>
            <a:r>
              <a:rPr lang="en-US" sz="3600" b="1" dirty="0" err="1">
                <a:ln w="12700">
                  <a:solidFill>
                    <a:srgbClr val="BE4E81"/>
                  </a:solidFill>
                  <a:prstDash val="solid"/>
                </a:ln>
                <a:solidFill>
                  <a:srgbClr val="D8003B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eorgia"/>
                <a:cs typeface="Georgia"/>
              </a:rPr>
              <a:t>bosone</a:t>
            </a:r>
            <a:r>
              <a:rPr lang="en-US" sz="3600" b="1" dirty="0">
                <a:ln w="12700">
                  <a:solidFill>
                    <a:srgbClr val="BE4E81"/>
                  </a:solidFill>
                  <a:prstDash val="solid"/>
                </a:ln>
                <a:solidFill>
                  <a:srgbClr val="D8003B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eorgia"/>
                <a:cs typeface="Georgia"/>
              </a:rPr>
              <a:t> di Higgs</a:t>
            </a:r>
            <a:endParaRPr lang="en-US" sz="3200" b="1" cap="none" spc="0" dirty="0">
              <a:ln w="12700">
                <a:solidFill>
                  <a:srgbClr val="BE4E81"/>
                </a:solidFill>
                <a:prstDash val="solid"/>
              </a:ln>
              <a:solidFill>
                <a:srgbClr val="D8003B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Georgia"/>
              <a:cs typeface="Georgia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8900" y="1714499"/>
            <a:ext cx="9334500" cy="4023604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err="1"/>
              <a:t>L’antimateria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2B60D-2C16-234D-B992-A5CB7E0D7813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Text Placeholder 3"/>
          <p:cNvSpPr txBox="1">
            <a:spLocks/>
          </p:cNvSpPr>
          <p:nvPr/>
        </p:nvSpPr>
        <p:spPr bwMode="auto">
          <a:xfrm>
            <a:off x="585000" y="889000"/>
            <a:ext cx="4419600" cy="639763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Times" charset="0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Times" charset="0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Times" charset="0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charset="0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charset="0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charset="0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charset="0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charset="0"/>
                <a:ea typeface="+mn-ea"/>
              </a:defRPr>
            </a:lvl9pPr>
          </a:lstStyle>
          <a:p>
            <a:r>
              <a:rPr lang="fr-FR" sz="1800" b="1" dirty="0">
                <a:solidFill>
                  <a:srgbClr val="000090"/>
                </a:solidFill>
                <a:ea typeface="ＭＳ Ｐゴシック" pitchFamily="17" charset="-128"/>
              </a:rPr>
              <a:t>Per </a:t>
            </a:r>
            <a:r>
              <a:rPr lang="fr-FR" sz="1800" b="1" dirty="0" err="1">
                <a:solidFill>
                  <a:srgbClr val="000090"/>
                </a:solidFill>
                <a:ea typeface="ＭＳ Ｐゴシック" pitchFamily="17" charset="-128"/>
              </a:rPr>
              <a:t>ogni</a:t>
            </a:r>
            <a:r>
              <a:rPr lang="fr-FR" sz="1800" b="1" dirty="0">
                <a:solidFill>
                  <a:srgbClr val="000090"/>
                </a:solidFill>
                <a:ea typeface="ＭＳ Ｐゴシック" pitchFamily="17" charset="-128"/>
              </a:rPr>
              <a:t> </a:t>
            </a:r>
            <a:r>
              <a:rPr lang="fr-FR" sz="1800" b="1" dirty="0" err="1">
                <a:solidFill>
                  <a:srgbClr val="000090"/>
                </a:solidFill>
                <a:ea typeface="ＭＳ Ｐゴシック" pitchFamily="17" charset="-128"/>
              </a:rPr>
              <a:t>particella</a:t>
            </a:r>
            <a:r>
              <a:rPr lang="fr-FR" sz="1800" b="1" dirty="0">
                <a:solidFill>
                  <a:srgbClr val="000090"/>
                </a:solidFill>
                <a:ea typeface="ＭＳ Ｐゴシック" pitchFamily="17" charset="-128"/>
              </a:rPr>
              <a:t> </a:t>
            </a:r>
          </a:p>
        </p:txBody>
      </p:sp>
      <p:sp>
        <p:nvSpPr>
          <p:cNvPr id="6" name="Text Placeholder 4"/>
          <p:cNvSpPr txBox="1">
            <a:spLocks/>
          </p:cNvSpPr>
          <p:nvPr/>
        </p:nvSpPr>
        <p:spPr>
          <a:xfrm>
            <a:off x="4928400" y="812800"/>
            <a:ext cx="4117975" cy="7921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Times" charset="0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Times" charset="0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Times" charset="0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charset="0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charset="0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charset="0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charset="0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charset="0"/>
                <a:ea typeface="+mn-ea"/>
              </a:defRPr>
            </a:lvl9pPr>
          </a:lstStyle>
          <a:p>
            <a:r>
              <a:rPr lang="fr-FR" sz="1800" b="1" dirty="0" err="1">
                <a:solidFill>
                  <a:srgbClr val="000090"/>
                </a:solidFill>
                <a:ea typeface="ＭＳ Ｐゴシック" pitchFamily="17" charset="-128"/>
              </a:rPr>
              <a:t>Esiste</a:t>
            </a:r>
            <a:r>
              <a:rPr lang="fr-FR" sz="1800" b="1" dirty="0">
                <a:solidFill>
                  <a:srgbClr val="000090"/>
                </a:solidFill>
                <a:ea typeface="ＭＳ Ｐゴシック" pitchFamily="17" charset="-128"/>
              </a:rPr>
              <a:t> la sua </a:t>
            </a:r>
            <a:r>
              <a:rPr lang="fr-FR" sz="1800" b="1" dirty="0" err="1">
                <a:solidFill>
                  <a:srgbClr val="000090"/>
                </a:solidFill>
                <a:ea typeface="ＭＳ Ｐゴシック" pitchFamily="17" charset="-128"/>
              </a:rPr>
              <a:t>antiparticella</a:t>
            </a:r>
            <a:endParaRPr lang="fr-FR" sz="1800" b="1" dirty="0">
              <a:solidFill>
                <a:srgbClr val="000090"/>
              </a:solidFill>
              <a:ea typeface="ＭＳ Ｐゴシック" pitchFamily="17" charset="-128"/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1235075" y="1334262"/>
            <a:ext cx="1947112" cy="1670051"/>
            <a:chOff x="1235075" y="1639062"/>
            <a:chExt cx="1947112" cy="1670051"/>
          </a:xfrm>
        </p:grpSpPr>
        <p:sp>
          <p:nvSpPr>
            <p:cNvPr id="27" name="Oval 8"/>
            <p:cNvSpPr>
              <a:spLocks noChangeArrowheads="1"/>
            </p:cNvSpPr>
            <p:nvPr/>
          </p:nvSpPr>
          <p:spPr bwMode="auto">
            <a:xfrm>
              <a:off x="2474913" y="1639062"/>
              <a:ext cx="685800" cy="70961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83591" tIns="41796" rIns="83591" bIns="41796" anchor="ctr"/>
            <a:lstStyle/>
            <a:p>
              <a:pPr algn="ctr" defTabSz="835025"/>
              <a:endParaRPr lang="en-US" sz="2200">
                <a:solidFill>
                  <a:srgbClr val="FFFF00"/>
                </a:solidFill>
                <a:latin typeface="Verdana" charset="0"/>
              </a:endParaRPr>
            </a:p>
          </p:txBody>
        </p:sp>
        <p:sp>
          <p:nvSpPr>
            <p:cNvPr id="28" name="Oval 9"/>
            <p:cNvSpPr>
              <a:spLocks noChangeArrowheads="1"/>
            </p:cNvSpPr>
            <p:nvPr/>
          </p:nvSpPr>
          <p:spPr bwMode="auto">
            <a:xfrm>
              <a:off x="1255713" y="1698626"/>
              <a:ext cx="687388" cy="711200"/>
            </a:xfrm>
            <a:prstGeom prst="ellipse">
              <a:avLst/>
            </a:prstGeom>
            <a:gradFill rotWithShape="0">
              <a:gsLst>
                <a:gs pos="0">
                  <a:srgbClr val="E5F75F"/>
                </a:gs>
                <a:gs pos="100000">
                  <a:srgbClr val="F68D68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83591" tIns="41796" rIns="83591" bIns="41796" anchor="ctr"/>
            <a:lstStyle/>
            <a:p>
              <a:pPr algn="ctr" defTabSz="835025"/>
              <a:endParaRPr lang="en-US" sz="2200">
                <a:solidFill>
                  <a:srgbClr val="FFFF00"/>
                </a:solidFill>
                <a:latin typeface="Verdana" charset="0"/>
              </a:endParaRPr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1235075" y="2552701"/>
              <a:ext cx="687388" cy="711200"/>
            </a:xfrm>
            <a:prstGeom prst="ellipse">
              <a:avLst/>
            </a:prstGeom>
            <a:gradFill rotWithShape="0">
              <a:gsLst>
                <a:gs pos="0">
                  <a:srgbClr val="E5F75F"/>
                </a:gs>
                <a:gs pos="100000">
                  <a:srgbClr val="F68D68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83591" tIns="41796" rIns="83591" bIns="41796" anchor="ctr"/>
            <a:lstStyle/>
            <a:p>
              <a:pPr algn="ctr" defTabSz="835025"/>
              <a:endParaRPr lang="en-US" sz="2200">
                <a:solidFill>
                  <a:srgbClr val="FFFF00"/>
                </a:solidFill>
                <a:latin typeface="Verdana" charset="0"/>
              </a:endParaRPr>
            </a:p>
          </p:txBody>
        </p:sp>
        <p:sp>
          <p:nvSpPr>
            <p:cNvPr id="30" name="Text Box 12"/>
            <p:cNvSpPr txBox="1">
              <a:spLocks noChangeArrowheads="1"/>
            </p:cNvSpPr>
            <p:nvPr/>
          </p:nvSpPr>
          <p:spPr bwMode="auto">
            <a:xfrm>
              <a:off x="1449388" y="1708151"/>
              <a:ext cx="430213" cy="5302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83591" tIns="41796" rIns="83591" bIns="41796">
              <a:spAutoFit/>
            </a:bodyPr>
            <a:lstStyle>
              <a:lvl1pPr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1pPr>
              <a:lvl2pPr marL="417513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2pPr>
              <a:lvl3pPr marL="835025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3pPr>
              <a:lvl4pPr marL="1254125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4pPr>
              <a:lvl5pPr marL="1671638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5pPr>
              <a:lvl6pPr marL="21288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6pPr>
              <a:lvl7pPr marL="25860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7pPr>
              <a:lvl8pPr marL="30432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8pPr>
              <a:lvl9pPr marL="35004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9pPr>
            </a:lstStyle>
            <a:p>
              <a:r>
                <a:rPr lang="en-US" sz="2900" b="1" dirty="0">
                  <a:latin typeface="Verdana" charset="0"/>
                </a:rPr>
                <a:t>u</a:t>
              </a:r>
            </a:p>
          </p:txBody>
        </p:sp>
        <p:sp>
          <p:nvSpPr>
            <p:cNvPr id="31" name="Text Box 13"/>
            <p:cNvSpPr txBox="1">
              <a:spLocks noChangeArrowheads="1"/>
            </p:cNvSpPr>
            <p:nvPr/>
          </p:nvSpPr>
          <p:spPr bwMode="auto">
            <a:xfrm>
              <a:off x="1371600" y="2573338"/>
              <a:ext cx="425450" cy="5302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83591" tIns="41796" rIns="83591" bIns="41796">
              <a:spAutoFit/>
            </a:bodyPr>
            <a:lstStyle>
              <a:lvl1pPr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1pPr>
              <a:lvl2pPr marL="417513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2pPr>
              <a:lvl3pPr marL="835025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3pPr>
              <a:lvl4pPr marL="1254125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4pPr>
              <a:lvl5pPr marL="1671638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5pPr>
              <a:lvl6pPr marL="21288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6pPr>
              <a:lvl7pPr marL="25860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7pPr>
              <a:lvl8pPr marL="30432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8pPr>
              <a:lvl9pPr marL="35004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9pPr>
            </a:lstStyle>
            <a:p>
              <a:r>
                <a:rPr lang="en-US" sz="2900" b="1">
                  <a:latin typeface="Verdana" charset="0"/>
                </a:rPr>
                <a:t>d</a:t>
              </a:r>
              <a:endParaRPr lang="en-US" sz="2900">
                <a:latin typeface="Verdana" charset="0"/>
              </a:endParaRPr>
            </a:p>
          </p:txBody>
        </p:sp>
        <p:sp>
          <p:nvSpPr>
            <p:cNvPr id="32" name="Text Box 14"/>
            <p:cNvSpPr txBox="1">
              <a:spLocks noChangeArrowheads="1"/>
            </p:cNvSpPr>
            <p:nvPr/>
          </p:nvSpPr>
          <p:spPr bwMode="auto">
            <a:xfrm>
              <a:off x="2654300" y="1648587"/>
              <a:ext cx="412750" cy="5302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83591" tIns="41796" rIns="83591" bIns="41796">
              <a:spAutoFit/>
            </a:bodyPr>
            <a:lstStyle>
              <a:lvl1pPr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1pPr>
              <a:lvl2pPr marL="417513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2pPr>
              <a:lvl3pPr marL="835025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3pPr>
              <a:lvl4pPr marL="1254125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4pPr>
              <a:lvl5pPr marL="1671638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5pPr>
              <a:lvl6pPr marL="21288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6pPr>
              <a:lvl7pPr marL="25860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7pPr>
              <a:lvl8pPr marL="30432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8pPr>
              <a:lvl9pPr marL="35004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9pPr>
            </a:lstStyle>
            <a:p>
              <a:r>
                <a:rPr lang="en-US" sz="2900" b="1" dirty="0">
                  <a:latin typeface="Verdana" charset="0"/>
                </a:rPr>
                <a:t>e</a:t>
              </a:r>
            </a:p>
          </p:txBody>
        </p:sp>
        <p:sp>
          <p:nvSpPr>
            <p:cNvPr id="34" name="Oval 8"/>
            <p:cNvSpPr>
              <a:spLocks noChangeArrowheads="1"/>
            </p:cNvSpPr>
            <p:nvPr/>
          </p:nvSpPr>
          <p:spPr bwMode="auto">
            <a:xfrm>
              <a:off x="2474913" y="2599500"/>
              <a:ext cx="685800" cy="70961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83591" tIns="41796" rIns="83591" bIns="41796" anchor="ctr"/>
            <a:lstStyle/>
            <a:p>
              <a:pPr algn="ctr" defTabSz="835025"/>
              <a:endParaRPr lang="en-US" sz="2200">
                <a:solidFill>
                  <a:srgbClr val="FFFF00"/>
                </a:solidFill>
                <a:latin typeface="Verdana" charset="0"/>
              </a:endParaRPr>
            </a:p>
          </p:txBody>
        </p:sp>
        <p:sp>
          <p:nvSpPr>
            <p:cNvPr id="35" name="Text Box 14"/>
            <p:cNvSpPr txBox="1">
              <a:spLocks noChangeArrowheads="1"/>
            </p:cNvSpPr>
            <p:nvPr/>
          </p:nvSpPr>
          <p:spPr bwMode="auto">
            <a:xfrm>
              <a:off x="2654300" y="2609025"/>
              <a:ext cx="527887" cy="5306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83591" tIns="41796" rIns="83591" bIns="41796">
              <a:spAutoFit/>
            </a:bodyPr>
            <a:lstStyle>
              <a:lvl1pPr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1pPr>
              <a:lvl2pPr marL="417513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2pPr>
              <a:lvl3pPr marL="835025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3pPr>
              <a:lvl4pPr marL="1254125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4pPr>
              <a:lvl5pPr marL="1671638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5pPr>
              <a:lvl6pPr marL="21288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6pPr>
              <a:lvl7pPr marL="25860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7pPr>
              <a:lvl8pPr marL="30432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8pPr>
              <a:lvl9pPr marL="35004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9pPr>
            </a:lstStyle>
            <a:p>
              <a:r>
                <a:rPr lang="en-US" sz="2900" b="1" dirty="0">
                  <a:latin typeface="Symbol" charset="2"/>
                  <a:cs typeface="Symbol" charset="2"/>
                </a:rPr>
                <a:t>n</a:t>
              </a:r>
              <a:r>
                <a:rPr lang="en-US" sz="2900" b="1" baseline="-25000" dirty="0">
                  <a:latin typeface="Verdana" charset="0"/>
                </a:rPr>
                <a:t>e</a:t>
              </a: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5901956" y="1164858"/>
            <a:ext cx="1947112" cy="1670051"/>
            <a:chOff x="5901956" y="1469658"/>
            <a:chExt cx="1947112" cy="1670051"/>
          </a:xfrm>
        </p:grpSpPr>
        <p:grpSp>
          <p:nvGrpSpPr>
            <p:cNvPr id="37" name="Group 36"/>
            <p:cNvGrpSpPr/>
            <p:nvPr/>
          </p:nvGrpSpPr>
          <p:grpSpPr>
            <a:xfrm>
              <a:off x="5901956" y="1469658"/>
              <a:ext cx="1947112" cy="1670051"/>
              <a:chOff x="1235075" y="1639062"/>
              <a:chExt cx="1947112" cy="1670051"/>
            </a:xfrm>
          </p:grpSpPr>
          <p:sp>
            <p:nvSpPr>
              <p:cNvPr id="38" name="Oval 8"/>
              <p:cNvSpPr>
                <a:spLocks noChangeArrowheads="1"/>
              </p:cNvSpPr>
              <p:nvPr/>
            </p:nvSpPr>
            <p:spPr bwMode="auto">
              <a:xfrm>
                <a:off x="2474913" y="1639062"/>
                <a:ext cx="685800" cy="709613"/>
              </a:xfrm>
              <a:prstGeom prst="ellipse">
                <a:avLst/>
              </a:prstGeom>
              <a:solidFill>
                <a:srgbClr val="CC66FF"/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lIns="83591" tIns="41796" rIns="83591" bIns="41796" anchor="ctr"/>
              <a:lstStyle/>
              <a:p>
                <a:pPr algn="ctr" defTabSz="835025"/>
                <a:endParaRPr lang="en-US" sz="2200">
                  <a:solidFill>
                    <a:srgbClr val="FFFF00"/>
                  </a:solidFill>
                  <a:latin typeface="Verdana" charset="0"/>
                </a:endParaRPr>
              </a:p>
            </p:txBody>
          </p:sp>
          <p:sp>
            <p:nvSpPr>
              <p:cNvPr id="39" name="Oval 9"/>
              <p:cNvSpPr>
                <a:spLocks noChangeArrowheads="1"/>
              </p:cNvSpPr>
              <p:nvPr/>
            </p:nvSpPr>
            <p:spPr bwMode="auto">
              <a:xfrm>
                <a:off x="1255713" y="1698626"/>
                <a:ext cx="687388" cy="711200"/>
              </a:xfrm>
              <a:prstGeom prst="ellipse">
                <a:avLst/>
              </a:prstGeom>
              <a:solidFill>
                <a:srgbClr val="6F7B17"/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lIns="83591" tIns="41796" rIns="83591" bIns="41796" anchor="ctr"/>
              <a:lstStyle/>
              <a:p>
                <a:pPr algn="ctr" defTabSz="835025"/>
                <a:endParaRPr lang="en-US" sz="2200">
                  <a:solidFill>
                    <a:srgbClr val="FFFF00"/>
                  </a:solidFill>
                  <a:latin typeface="Verdana" charset="0"/>
                </a:endParaRPr>
              </a:p>
            </p:txBody>
          </p:sp>
          <p:sp>
            <p:nvSpPr>
              <p:cNvPr id="40" name="Oval 10"/>
              <p:cNvSpPr>
                <a:spLocks noChangeArrowheads="1"/>
              </p:cNvSpPr>
              <p:nvPr/>
            </p:nvSpPr>
            <p:spPr bwMode="auto">
              <a:xfrm>
                <a:off x="1235075" y="2552701"/>
                <a:ext cx="687388" cy="711200"/>
              </a:xfrm>
              <a:prstGeom prst="ellipse">
                <a:avLst/>
              </a:prstGeom>
              <a:solidFill>
                <a:srgbClr val="6F7B17"/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lIns="83591" tIns="41796" rIns="83591" bIns="41796" anchor="ctr"/>
              <a:lstStyle/>
              <a:p>
                <a:pPr algn="ctr" defTabSz="835025"/>
                <a:endParaRPr lang="en-US" sz="2200">
                  <a:solidFill>
                    <a:srgbClr val="FFFF00"/>
                  </a:solidFill>
                  <a:latin typeface="Verdana" charset="0"/>
                </a:endParaRPr>
              </a:p>
            </p:txBody>
          </p:sp>
          <p:sp>
            <p:nvSpPr>
              <p:cNvPr id="41" name="Text Box 12"/>
              <p:cNvSpPr txBox="1">
                <a:spLocks noChangeArrowheads="1"/>
              </p:cNvSpPr>
              <p:nvPr/>
            </p:nvSpPr>
            <p:spPr bwMode="auto">
              <a:xfrm>
                <a:off x="1449388" y="1708151"/>
                <a:ext cx="433755" cy="53068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lIns="83591" tIns="41796" rIns="83591" bIns="41796">
                <a:spAutoFit/>
              </a:bodyPr>
              <a:lstStyle>
                <a:lvl1pPr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1pPr>
                <a:lvl2pPr marL="417513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2pPr>
                <a:lvl3pPr marL="835025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3pPr>
                <a:lvl4pPr marL="1254125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4pPr>
                <a:lvl5pPr marL="1671638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5pPr>
                <a:lvl6pPr marL="21288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6pPr>
                <a:lvl7pPr marL="25860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7pPr>
                <a:lvl8pPr marL="30432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8pPr>
                <a:lvl9pPr marL="35004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9pPr>
              </a:lstStyle>
              <a:p>
                <a:r>
                  <a:rPr lang="en-US" sz="2900" b="1" dirty="0" err="1">
                    <a:latin typeface="Verdana" charset="0"/>
                  </a:rPr>
                  <a:t>ū</a:t>
                </a:r>
                <a:endParaRPr lang="en-US" sz="2900" b="1" dirty="0">
                  <a:latin typeface="Verdana" charset="0"/>
                </a:endParaRPr>
              </a:p>
            </p:txBody>
          </p:sp>
          <p:sp>
            <p:nvSpPr>
              <p:cNvPr id="42" name="Text Box 13"/>
              <p:cNvSpPr txBox="1">
                <a:spLocks noChangeArrowheads="1"/>
              </p:cNvSpPr>
              <p:nvPr/>
            </p:nvSpPr>
            <p:spPr bwMode="auto">
              <a:xfrm>
                <a:off x="1371600" y="2573338"/>
                <a:ext cx="428852" cy="53068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lIns="83591" tIns="41796" rIns="83591" bIns="41796">
                <a:spAutoFit/>
              </a:bodyPr>
              <a:lstStyle>
                <a:lvl1pPr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1pPr>
                <a:lvl2pPr marL="417513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2pPr>
                <a:lvl3pPr marL="835025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3pPr>
                <a:lvl4pPr marL="1254125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4pPr>
                <a:lvl5pPr marL="1671638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5pPr>
                <a:lvl6pPr marL="21288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6pPr>
                <a:lvl7pPr marL="25860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7pPr>
                <a:lvl8pPr marL="30432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8pPr>
                <a:lvl9pPr marL="35004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9pPr>
              </a:lstStyle>
              <a:p>
                <a:r>
                  <a:rPr lang="en-US" sz="2900" b="1" dirty="0" err="1">
                    <a:latin typeface="Verdana" charset="0"/>
                  </a:rPr>
                  <a:t>đ</a:t>
                </a:r>
                <a:endParaRPr lang="en-US" sz="2900" b="1" dirty="0">
                  <a:latin typeface="Verdana" charset="0"/>
                </a:endParaRPr>
              </a:p>
            </p:txBody>
          </p:sp>
          <p:sp>
            <p:nvSpPr>
              <p:cNvPr id="43" name="Text Box 14"/>
              <p:cNvSpPr txBox="1">
                <a:spLocks noChangeArrowheads="1"/>
              </p:cNvSpPr>
              <p:nvPr/>
            </p:nvSpPr>
            <p:spPr bwMode="auto">
              <a:xfrm>
                <a:off x="2654300" y="1648587"/>
                <a:ext cx="415777" cy="53068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lIns="83591" tIns="41796" rIns="83591" bIns="41796">
                <a:spAutoFit/>
              </a:bodyPr>
              <a:lstStyle>
                <a:lvl1pPr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1pPr>
                <a:lvl2pPr marL="417513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2pPr>
                <a:lvl3pPr marL="835025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3pPr>
                <a:lvl4pPr marL="1254125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4pPr>
                <a:lvl5pPr marL="1671638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5pPr>
                <a:lvl6pPr marL="21288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6pPr>
                <a:lvl7pPr marL="25860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7pPr>
                <a:lvl8pPr marL="30432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8pPr>
                <a:lvl9pPr marL="35004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9pPr>
              </a:lstStyle>
              <a:p>
                <a:r>
                  <a:rPr lang="en-US" sz="2900" b="1" dirty="0" err="1">
                    <a:latin typeface="Verdana" charset="0"/>
                  </a:rPr>
                  <a:t>ē</a:t>
                </a:r>
                <a:endParaRPr lang="en-US" sz="2900" b="1" dirty="0">
                  <a:latin typeface="Verdana" charset="0"/>
                </a:endParaRPr>
              </a:p>
            </p:txBody>
          </p:sp>
          <p:sp>
            <p:nvSpPr>
              <p:cNvPr id="44" name="Oval 8"/>
              <p:cNvSpPr>
                <a:spLocks noChangeArrowheads="1"/>
              </p:cNvSpPr>
              <p:nvPr/>
            </p:nvSpPr>
            <p:spPr bwMode="auto">
              <a:xfrm>
                <a:off x="2474913" y="2599500"/>
                <a:ext cx="685800" cy="709613"/>
              </a:xfrm>
              <a:prstGeom prst="ellipse">
                <a:avLst/>
              </a:prstGeom>
              <a:solidFill>
                <a:srgbClr val="CC66FF"/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lIns="83591" tIns="41796" rIns="83591" bIns="41796" anchor="ctr"/>
              <a:lstStyle/>
              <a:p>
                <a:pPr algn="ctr" defTabSz="835025"/>
                <a:endParaRPr lang="en-US" sz="2200">
                  <a:solidFill>
                    <a:srgbClr val="FFFF00"/>
                  </a:solidFill>
                  <a:latin typeface="Verdana" charset="0"/>
                </a:endParaRPr>
              </a:p>
            </p:txBody>
          </p:sp>
          <p:sp>
            <p:nvSpPr>
              <p:cNvPr id="45" name="Text Box 14"/>
              <p:cNvSpPr txBox="1">
                <a:spLocks noChangeArrowheads="1"/>
              </p:cNvSpPr>
              <p:nvPr/>
            </p:nvSpPr>
            <p:spPr bwMode="auto">
              <a:xfrm>
                <a:off x="2654300" y="2609025"/>
                <a:ext cx="527887" cy="53068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lIns="83591" tIns="41796" rIns="83591" bIns="41796">
                <a:spAutoFit/>
              </a:bodyPr>
              <a:lstStyle>
                <a:lvl1pPr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1pPr>
                <a:lvl2pPr marL="417513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2pPr>
                <a:lvl3pPr marL="835025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3pPr>
                <a:lvl4pPr marL="1254125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4pPr>
                <a:lvl5pPr marL="1671638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5pPr>
                <a:lvl6pPr marL="21288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6pPr>
                <a:lvl7pPr marL="25860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7pPr>
                <a:lvl8pPr marL="30432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8pPr>
                <a:lvl9pPr marL="35004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9pPr>
              </a:lstStyle>
              <a:p>
                <a:r>
                  <a:rPr lang="en-US" sz="2900" b="1" dirty="0">
                    <a:latin typeface="Symbol" charset="2"/>
                    <a:cs typeface="Symbol" charset="2"/>
                  </a:rPr>
                  <a:t>n</a:t>
                </a:r>
                <a:r>
                  <a:rPr lang="en-US" sz="2900" b="1" baseline="-25000" dirty="0">
                    <a:latin typeface="Verdana" charset="0"/>
                  </a:rPr>
                  <a:t>e</a:t>
                </a:r>
              </a:p>
            </p:txBody>
          </p:sp>
        </p:grpSp>
        <p:sp>
          <p:nvSpPr>
            <p:cNvPr id="46" name="TextBox 45"/>
            <p:cNvSpPr txBox="1"/>
            <p:nvPr/>
          </p:nvSpPr>
          <p:spPr>
            <a:xfrm>
              <a:off x="7347852" y="2421397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atin typeface="Symbol" charset="2"/>
                  <a:cs typeface="Symbol" charset="2"/>
                </a:rPr>
                <a:t>-</a:t>
              </a:r>
            </a:p>
          </p:txBody>
        </p:sp>
      </p:grpSp>
      <p:sp>
        <p:nvSpPr>
          <p:cNvPr id="48" name="TextBox 47"/>
          <p:cNvSpPr txBox="1">
            <a:spLocks noChangeArrowheads="1"/>
          </p:cNvSpPr>
          <p:nvPr/>
        </p:nvSpPr>
        <p:spPr bwMode="auto">
          <a:xfrm>
            <a:off x="496554" y="3164154"/>
            <a:ext cx="8385175" cy="70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spcBef>
                <a:spcPct val="20000"/>
              </a:spcBef>
              <a:buClr>
                <a:srgbClr val="FFFF00"/>
              </a:buClr>
              <a:buSzPct val="80000"/>
              <a:buFont typeface="Wingdings" pitchFamily="17" charset="2"/>
              <a:buNone/>
            </a:pPr>
            <a:r>
              <a:rPr lang="fr-FR" b="1" dirty="0">
                <a:solidFill>
                  <a:srgbClr val="000099"/>
                </a:solidFill>
                <a:latin typeface="+mn-lt"/>
                <a:cs typeface="Tahoma"/>
              </a:rPr>
              <a:t>Le </a:t>
            </a:r>
            <a:r>
              <a:rPr lang="fr-FR" b="1" dirty="0" err="1">
                <a:solidFill>
                  <a:srgbClr val="000099"/>
                </a:solidFill>
                <a:latin typeface="+mn-lt"/>
                <a:cs typeface="Tahoma"/>
              </a:rPr>
              <a:t>particelle</a:t>
            </a:r>
            <a:r>
              <a:rPr lang="fr-FR" b="1" dirty="0">
                <a:solidFill>
                  <a:srgbClr val="000099"/>
                </a:solidFill>
                <a:latin typeface="+mn-lt"/>
                <a:cs typeface="Tahoma"/>
              </a:rPr>
              <a:t> e le </a:t>
            </a:r>
            <a:r>
              <a:rPr lang="fr-FR" b="1" dirty="0" err="1">
                <a:solidFill>
                  <a:srgbClr val="000099"/>
                </a:solidFill>
                <a:latin typeface="+mn-lt"/>
                <a:cs typeface="Tahoma"/>
              </a:rPr>
              <a:t>antiparticelle</a:t>
            </a:r>
            <a:r>
              <a:rPr lang="fr-FR" b="1" dirty="0">
                <a:solidFill>
                  <a:srgbClr val="000099"/>
                </a:solidFill>
                <a:latin typeface="+mn-lt"/>
                <a:cs typeface="Tahoma"/>
              </a:rPr>
              <a:t> </a:t>
            </a:r>
            <a:r>
              <a:rPr lang="fr-FR" b="1" dirty="0" err="1">
                <a:solidFill>
                  <a:srgbClr val="000099"/>
                </a:solidFill>
                <a:latin typeface="+mn-lt"/>
                <a:cs typeface="Tahoma"/>
              </a:rPr>
              <a:t>hanno</a:t>
            </a:r>
            <a:endParaRPr lang="fr-FR" b="1" dirty="0">
              <a:solidFill>
                <a:srgbClr val="000099"/>
              </a:solidFill>
              <a:latin typeface="+mn-lt"/>
              <a:cs typeface="Tahoma"/>
            </a:endParaRPr>
          </a:p>
          <a:p>
            <a:pPr algn="ctr">
              <a:spcBef>
                <a:spcPct val="20000"/>
              </a:spcBef>
              <a:buClr>
                <a:srgbClr val="FFFF00"/>
              </a:buClr>
              <a:buSzPct val="80000"/>
              <a:buFont typeface="Wingdings" pitchFamily="17" charset="2"/>
              <a:buNone/>
            </a:pPr>
            <a:r>
              <a:rPr lang="fr-FR" b="1" dirty="0" err="1">
                <a:solidFill>
                  <a:srgbClr val="000099"/>
                </a:solidFill>
                <a:latin typeface="+mn-lt"/>
                <a:cs typeface="Tahoma"/>
              </a:rPr>
              <a:t>carica</a:t>
            </a:r>
            <a:r>
              <a:rPr lang="fr-FR" b="1" dirty="0">
                <a:solidFill>
                  <a:srgbClr val="000099"/>
                </a:solidFill>
                <a:latin typeface="+mn-lt"/>
                <a:cs typeface="Tahoma"/>
              </a:rPr>
              <a:t> </a:t>
            </a:r>
            <a:r>
              <a:rPr lang="fr-FR" b="1" dirty="0" err="1">
                <a:solidFill>
                  <a:srgbClr val="000099"/>
                </a:solidFill>
                <a:latin typeface="+mn-lt"/>
                <a:cs typeface="Tahoma"/>
              </a:rPr>
              <a:t>elettrica</a:t>
            </a:r>
            <a:r>
              <a:rPr lang="fr-FR" b="1" dirty="0">
                <a:solidFill>
                  <a:srgbClr val="000099"/>
                </a:solidFill>
                <a:latin typeface="+mn-lt"/>
                <a:cs typeface="Tahoma"/>
              </a:rPr>
              <a:t> </a:t>
            </a:r>
            <a:r>
              <a:rPr lang="fr-FR" b="1" dirty="0" err="1">
                <a:solidFill>
                  <a:srgbClr val="000099"/>
                </a:solidFill>
                <a:latin typeface="+mn-lt"/>
                <a:cs typeface="Tahoma"/>
              </a:rPr>
              <a:t>opposta</a:t>
            </a:r>
            <a:endParaRPr lang="fr-FR" b="1" dirty="0">
              <a:solidFill>
                <a:srgbClr val="000099"/>
              </a:solidFill>
              <a:latin typeface="+mn-lt"/>
              <a:cs typeface="Tahoma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177800" y="5348714"/>
            <a:ext cx="886857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>
                <a:solidFill>
                  <a:srgbClr val="000090"/>
                </a:solidFill>
                <a:latin typeface="+mn-lt"/>
                <a:ea typeface="ＭＳ Ｐゴシック" pitchFamily="17" charset="-128"/>
                <a:cs typeface="Tahoma"/>
              </a:rPr>
              <a:t>14 </a:t>
            </a:r>
            <a:r>
              <a:rPr lang="fr-FR" b="1" dirty="0" err="1">
                <a:solidFill>
                  <a:srgbClr val="000090"/>
                </a:solidFill>
                <a:latin typeface="+mn-lt"/>
                <a:ea typeface="ＭＳ Ｐゴシック" pitchFamily="17" charset="-128"/>
                <a:cs typeface="Tahoma"/>
              </a:rPr>
              <a:t>miliardi</a:t>
            </a:r>
            <a:r>
              <a:rPr lang="fr-FR" b="1" dirty="0">
                <a:solidFill>
                  <a:srgbClr val="000090"/>
                </a:solidFill>
                <a:latin typeface="+mn-lt"/>
                <a:ea typeface="ＭＳ Ｐゴシック" pitchFamily="17" charset="-128"/>
                <a:cs typeface="Tahoma"/>
              </a:rPr>
              <a:t> di </a:t>
            </a:r>
            <a:r>
              <a:rPr lang="fr-FR" b="1" dirty="0" err="1">
                <a:solidFill>
                  <a:srgbClr val="000090"/>
                </a:solidFill>
                <a:latin typeface="+mn-lt"/>
                <a:ea typeface="ＭＳ Ｐゴシック" pitchFamily="17" charset="-128"/>
                <a:cs typeface="Tahoma"/>
              </a:rPr>
              <a:t>anni</a:t>
            </a:r>
            <a:r>
              <a:rPr lang="fr-FR" b="1" dirty="0">
                <a:solidFill>
                  <a:srgbClr val="000090"/>
                </a:solidFill>
                <a:latin typeface="+mn-lt"/>
                <a:ea typeface="ＭＳ Ｐゴシック" pitchFamily="17" charset="-128"/>
                <a:cs typeface="Tahoma"/>
              </a:rPr>
              <a:t> fa, il </a:t>
            </a:r>
            <a:r>
              <a:rPr lang="fr-FR" b="1" dirty="0" err="1">
                <a:solidFill>
                  <a:srgbClr val="000090"/>
                </a:solidFill>
                <a:latin typeface="+mn-lt"/>
                <a:ea typeface="ＭＳ Ｐゴシック" pitchFamily="17" charset="-128"/>
                <a:cs typeface="Tahoma"/>
              </a:rPr>
              <a:t>Big</a:t>
            </a:r>
            <a:r>
              <a:rPr lang="fr-FR" b="1" dirty="0">
                <a:solidFill>
                  <a:srgbClr val="000090"/>
                </a:solidFill>
                <a:latin typeface="+mn-lt"/>
                <a:ea typeface="ＭＳ Ｐゴシック" pitchFamily="17" charset="-128"/>
                <a:cs typeface="Tahoma"/>
              </a:rPr>
              <a:t> Bang ha </a:t>
            </a:r>
            <a:r>
              <a:rPr lang="fr-FR" b="1" dirty="0" err="1">
                <a:solidFill>
                  <a:srgbClr val="000090"/>
                </a:solidFill>
                <a:latin typeface="+mn-lt"/>
                <a:ea typeface="ＭＳ Ｐゴシック" pitchFamily="17" charset="-128"/>
                <a:cs typeface="Tahoma"/>
              </a:rPr>
              <a:t>creato</a:t>
            </a:r>
            <a:r>
              <a:rPr lang="fr-FR" b="1" dirty="0">
                <a:solidFill>
                  <a:srgbClr val="000090"/>
                </a:solidFill>
                <a:latin typeface="+mn-lt"/>
                <a:ea typeface="ＭＳ Ｐゴシック" pitchFamily="17" charset="-128"/>
                <a:cs typeface="Tahoma"/>
              </a:rPr>
              <a:t> la </a:t>
            </a:r>
            <a:r>
              <a:rPr lang="fr-FR" b="1" dirty="0" err="1">
                <a:solidFill>
                  <a:srgbClr val="000090"/>
                </a:solidFill>
                <a:latin typeface="+mn-lt"/>
                <a:ea typeface="ＭＳ Ｐゴシック" pitchFamily="17" charset="-128"/>
                <a:cs typeface="Tahoma"/>
              </a:rPr>
              <a:t>materia</a:t>
            </a:r>
            <a:r>
              <a:rPr lang="fr-FR" b="1" dirty="0">
                <a:solidFill>
                  <a:srgbClr val="000090"/>
                </a:solidFill>
                <a:latin typeface="+mn-lt"/>
                <a:ea typeface="ＭＳ Ｐゴシック" pitchFamily="17" charset="-128"/>
                <a:cs typeface="Tahoma"/>
              </a:rPr>
              <a:t> e l’</a:t>
            </a:r>
            <a:r>
              <a:rPr lang="fr-FR" b="1" dirty="0" err="1">
                <a:solidFill>
                  <a:srgbClr val="000090"/>
                </a:solidFill>
                <a:latin typeface="+mn-lt"/>
                <a:ea typeface="ＭＳ Ｐゴシック" pitchFamily="17" charset="-128"/>
                <a:cs typeface="Tahoma"/>
              </a:rPr>
              <a:t>antimateria</a:t>
            </a:r>
            <a:r>
              <a:rPr lang="fr-FR" b="1" dirty="0">
                <a:solidFill>
                  <a:srgbClr val="000090"/>
                </a:solidFill>
                <a:latin typeface="+mn-lt"/>
                <a:ea typeface="ＭＳ Ｐゴシック" pitchFamily="17" charset="-128"/>
                <a:cs typeface="Tahoma"/>
              </a:rPr>
              <a:t> in </a:t>
            </a:r>
            <a:r>
              <a:rPr lang="fr-FR" b="1" dirty="0" err="1">
                <a:solidFill>
                  <a:srgbClr val="000090"/>
                </a:solidFill>
                <a:latin typeface="+mn-lt"/>
                <a:ea typeface="ＭＳ Ｐゴシック" pitchFamily="17" charset="-128"/>
                <a:cs typeface="Tahoma"/>
              </a:rPr>
              <a:t>quantita</a:t>
            </a:r>
            <a:r>
              <a:rPr lang="fr-FR" b="1" dirty="0">
                <a:solidFill>
                  <a:srgbClr val="000090"/>
                </a:solidFill>
                <a:latin typeface="+mn-lt"/>
                <a:ea typeface="ＭＳ Ｐゴシック" pitchFamily="17" charset="-128"/>
                <a:cs typeface="Tahoma"/>
              </a:rPr>
              <a:t>’ </a:t>
            </a:r>
            <a:r>
              <a:rPr lang="fr-FR" b="1" dirty="0" err="1">
                <a:solidFill>
                  <a:srgbClr val="000090"/>
                </a:solidFill>
                <a:latin typeface="+mn-lt"/>
                <a:ea typeface="ＭＳ Ｐゴシック" pitchFamily="17" charset="-128"/>
                <a:cs typeface="Tahoma"/>
              </a:rPr>
              <a:t>uguali</a:t>
            </a:r>
            <a:r>
              <a:rPr lang="fr-FR" b="1" dirty="0">
                <a:solidFill>
                  <a:srgbClr val="000090"/>
                </a:solidFill>
                <a:latin typeface="+mn-lt"/>
                <a:ea typeface="ＭＳ Ｐゴシック" pitchFamily="17" charset="-128"/>
                <a:cs typeface="Tahoma"/>
              </a:rPr>
              <a:t>. </a:t>
            </a:r>
            <a:r>
              <a:rPr lang="fr-FR" b="1" dirty="0" err="1">
                <a:solidFill>
                  <a:srgbClr val="000090"/>
                </a:solidFill>
                <a:latin typeface="+mn-lt"/>
                <a:ea typeface="ＭＳ Ｐゴシック" pitchFamily="17" charset="-128"/>
                <a:cs typeface="Tahoma"/>
              </a:rPr>
              <a:t>Noi</a:t>
            </a:r>
            <a:r>
              <a:rPr lang="fr-FR" b="1" dirty="0">
                <a:solidFill>
                  <a:srgbClr val="000090"/>
                </a:solidFill>
                <a:latin typeface="+mn-lt"/>
                <a:ea typeface="ＭＳ Ｐゴシック" pitchFamily="17" charset="-128"/>
                <a:cs typeface="Tahoma"/>
              </a:rPr>
              <a:t> </a:t>
            </a:r>
            <a:r>
              <a:rPr lang="fr-FR" b="1" dirty="0" err="1">
                <a:solidFill>
                  <a:srgbClr val="000090"/>
                </a:solidFill>
                <a:latin typeface="+mn-lt"/>
                <a:ea typeface="ＭＳ Ｐゴシック" pitchFamily="17" charset="-128"/>
                <a:cs typeface="Tahoma"/>
              </a:rPr>
              <a:t>esistiamo</a:t>
            </a:r>
            <a:r>
              <a:rPr lang="fr-FR" b="1" dirty="0">
                <a:solidFill>
                  <a:srgbClr val="000090"/>
                </a:solidFill>
                <a:latin typeface="+mn-lt"/>
                <a:ea typeface="ＭＳ Ｐゴシック" pitchFamily="17" charset="-128"/>
                <a:cs typeface="Tahoma"/>
              </a:rPr>
              <a:t> perche’ non c’e’ piu’ </a:t>
            </a:r>
            <a:r>
              <a:rPr lang="fr-FR" b="1" dirty="0" err="1">
                <a:solidFill>
                  <a:srgbClr val="000090"/>
                </a:solidFill>
                <a:latin typeface="+mn-lt"/>
                <a:ea typeface="ＭＳ Ｐゴシック" pitchFamily="17" charset="-128"/>
                <a:cs typeface="Tahoma"/>
              </a:rPr>
              <a:t>antimateria</a:t>
            </a:r>
            <a:r>
              <a:rPr lang="fr-FR" b="1" dirty="0">
                <a:solidFill>
                  <a:srgbClr val="000090"/>
                </a:solidFill>
                <a:latin typeface="+mn-lt"/>
                <a:ea typeface="ＭＳ Ｐゴシック" pitchFamily="17" charset="-128"/>
                <a:cs typeface="Tahoma"/>
              </a:rPr>
              <a:t>. Come e’ </a:t>
            </a:r>
            <a:r>
              <a:rPr lang="fr-FR" b="1" dirty="0" err="1">
                <a:solidFill>
                  <a:srgbClr val="000090"/>
                </a:solidFill>
                <a:latin typeface="+mn-lt"/>
                <a:ea typeface="ＭＳ Ｐゴシック" pitchFamily="17" charset="-128"/>
                <a:cs typeface="Tahoma"/>
              </a:rPr>
              <a:t>successo</a:t>
            </a:r>
            <a:r>
              <a:rPr lang="fr-FR" b="1" dirty="0">
                <a:solidFill>
                  <a:srgbClr val="000090"/>
                </a:solidFill>
                <a:latin typeface="+mn-lt"/>
                <a:ea typeface="ＭＳ Ｐゴシック" pitchFamily="17" charset="-128"/>
                <a:cs typeface="Tahoma"/>
              </a:rPr>
              <a:t> </a:t>
            </a:r>
            <a:r>
              <a:rPr lang="fr-FR" b="1" dirty="0" err="1">
                <a:solidFill>
                  <a:srgbClr val="000090"/>
                </a:solidFill>
                <a:latin typeface="+mn-lt"/>
                <a:ea typeface="ＭＳ Ｐゴシック" pitchFamily="17" charset="-128"/>
                <a:cs typeface="Tahoma"/>
              </a:rPr>
              <a:t>questo</a:t>
            </a:r>
            <a:r>
              <a:rPr lang="fr-FR" b="1" dirty="0">
                <a:solidFill>
                  <a:srgbClr val="000090"/>
                </a:solidFill>
                <a:latin typeface="+mn-lt"/>
                <a:ea typeface="ＭＳ Ｐゴシック" pitchFamily="17" charset="-128"/>
                <a:cs typeface="Tahoma"/>
              </a:rPr>
              <a:t>?</a:t>
            </a:r>
          </a:p>
        </p:txBody>
      </p:sp>
      <p:sp>
        <p:nvSpPr>
          <p:cNvPr id="50" name="Oval 8"/>
          <p:cNvSpPr>
            <a:spLocks noChangeArrowheads="1"/>
          </p:cNvSpPr>
          <p:nvPr/>
        </p:nvSpPr>
        <p:spPr bwMode="auto">
          <a:xfrm>
            <a:off x="6554787" y="3998143"/>
            <a:ext cx="1360488" cy="120808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0" rIns="0" bIns="0" anchor="ctr">
            <a:prstTxWarp prst="textNoShape">
              <a:avLst/>
            </a:prstTxWarp>
          </a:bodyPr>
          <a:lstStyle/>
          <a:p>
            <a:pPr algn="ctr"/>
            <a:r>
              <a:rPr lang="fr-FR" b="1" dirty="0" err="1">
                <a:solidFill>
                  <a:srgbClr val="000099"/>
                </a:solidFill>
                <a:latin typeface="Tahoma"/>
                <a:cs typeface="Tahoma"/>
              </a:rPr>
              <a:t>Antimateria</a:t>
            </a:r>
            <a:endParaRPr lang="fr-FR" b="1" dirty="0">
              <a:solidFill>
                <a:srgbClr val="000099"/>
              </a:solidFill>
              <a:latin typeface="Tahoma"/>
              <a:cs typeface="Tahoma"/>
            </a:endParaRPr>
          </a:p>
        </p:txBody>
      </p:sp>
      <p:sp>
        <p:nvSpPr>
          <p:cNvPr id="51" name="Oval 7"/>
          <p:cNvSpPr>
            <a:spLocks noChangeArrowheads="1"/>
          </p:cNvSpPr>
          <p:nvPr/>
        </p:nvSpPr>
        <p:spPr bwMode="auto">
          <a:xfrm>
            <a:off x="1639888" y="3969568"/>
            <a:ext cx="1312862" cy="1208088"/>
          </a:xfrm>
          <a:prstGeom prst="ellipse">
            <a:avLst/>
          </a:prstGeom>
          <a:solidFill>
            <a:srgbClr val="0099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0" rIns="0" bIns="0" anchor="ctr">
            <a:prstTxWarp prst="textNoShape">
              <a:avLst/>
            </a:prstTxWarp>
          </a:bodyPr>
          <a:lstStyle/>
          <a:p>
            <a:r>
              <a:rPr lang="fr-FR" b="1" dirty="0" err="1">
                <a:solidFill>
                  <a:srgbClr val="000099"/>
                </a:solidFill>
                <a:latin typeface="Tahoma"/>
                <a:cs typeface="Tahoma"/>
              </a:rPr>
              <a:t>materia</a:t>
            </a:r>
            <a:endParaRPr lang="fr-FR" b="1" dirty="0">
              <a:solidFill>
                <a:srgbClr val="000099"/>
              </a:solidFill>
              <a:latin typeface="Tahoma"/>
              <a:cs typeface="Tahoma"/>
            </a:endParaRPr>
          </a:p>
        </p:txBody>
      </p:sp>
      <p:sp>
        <p:nvSpPr>
          <p:cNvPr id="52" name="AutoShape 11"/>
          <p:cNvSpPr>
            <a:spLocks noChangeArrowheads="1"/>
          </p:cNvSpPr>
          <p:nvPr/>
        </p:nvSpPr>
        <p:spPr bwMode="auto">
          <a:xfrm>
            <a:off x="3805238" y="3740968"/>
            <a:ext cx="1924050" cy="1649413"/>
          </a:xfrm>
          <a:prstGeom prst="irregularSeal1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fr-FR" b="1" dirty="0">
                <a:solidFill>
                  <a:srgbClr val="000099"/>
                </a:solidFill>
                <a:latin typeface="Tahoma"/>
                <a:cs typeface="Tahoma"/>
              </a:rPr>
              <a:t>Puff</a:t>
            </a:r>
          </a:p>
        </p:txBody>
      </p:sp>
      <p:cxnSp>
        <p:nvCxnSpPr>
          <p:cNvPr id="54" name="Straight Arrow Connector 53"/>
          <p:cNvCxnSpPr/>
          <p:nvPr/>
        </p:nvCxnSpPr>
        <p:spPr bwMode="auto">
          <a:xfrm>
            <a:off x="3160713" y="4584700"/>
            <a:ext cx="644525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4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60" name="Straight Arrow Connector 59"/>
          <p:cNvCxnSpPr/>
          <p:nvPr/>
        </p:nvCxnSpPr>
        <p:spPr bwMode="auto">
          <a:xfrm flipH="1">
            <a:off x="5674156" y="4610100"/>
            <a:ext cx="787818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4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62" name="Text Box 46"/>
          <p:cNvSpPr txBox="1">
            <a:spLocks noChangeArrowheads="1"/>
          </p:cNvSpPr>
          <p:nvPr/>
        </p:nvSpPr>
        <p:spPr bwMode="auto">
          <a:xfrm rot="2631292">
            <a:off x="7081619" y="3525756"/>
            <a:ext cx="2005452" cy="5232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 dirty="0">
                <a:latin typeface="Verdana" charset="0"/>
              </a:rPr>
              <a:t>Si </a:t>
            </a:r>
            <a:r>
              <a:rPr lang="en-US" sz="1400" dirty="0" err="1">
                <a:latin typeface="Verdana" charset="0"/>
              </a:rPr>
              <a:t>possono</a:t>
            </a:r>
            <a:r>
              <a:rPr lang="en-US" sz="1400" dirty="0">
                <a:latin typeface="Verdana" charset="0"/>
              </a:rPr>
              <a:t> </a:t>
            </a:r>
            <a:r>
              <a:rPr lang="en-US" sz="1400" dirty="0" err="1">
                <a:latin typeface="Verdana" charset="0"/>
              </a:rPr>
              <a:t>produrre</a:t>
            </a:r>
            <a:endParaRPr lang="en-US" sz="1400" dirty="0">
              <a:latin typeface="Verdana" charset="0"/>
            </a:endParaRPr>
          </a:p>
          <a:p>
            <a:r>
              <a:rPr lang="en-US" sz="1400" dirty="0">
                <a:latin typeface="Verdana" charset="0"/>
              </a:rPr>
              <a:t>in </a:t>
            </a:r>
            <a:r>
              <a:rPr lang="en-US" sz="1400" dirty="0" err="1">
                <a:latin typeface="Verdana" charset="0"/>
              </a:rPr>
              <a:t>laboratorio</a:t>
            </a:r>
            <a:endParaRPr lang="en-US" sz="1400" dirty="0">
              <a:latin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1302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3" presetClass="path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583 0.00787 L 0.20417 0.00787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6"/>
                                            </p:cond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8" presetID="35" presetClass="path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2.87763E-6 L -0.22292 0.00462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1" y="2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8"/>
                                            </p:cond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 animBg="1"/>
      <p:bldP spid="50" grpId="1" animBg="1"/>
      <p:bldP spid="51" grpId="0" animBg="1"/>
      <p:bldP spid="5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BC898-4149-C94A-8E4B-986C4B11E0C0}" type="slidenum">
              <a:rPr lang="en-US"/>
              <a:pPr/>
              <a:t>11</a:t>
            </a:fld>
            <a:endParaRPr lang="en-US"/>
          </a:p>
        </p:txBody>
      </p:sp>
      <p:sp>
        <p:nvSpPr>
          <p:cNvPr id="118786" name="Oval 2"/>
          <p:cNvSpPr>
            <a:spLocks noChangeArrowheads="1"/>
          </p:cNvSpPr>
          <p:nvPr/>
        </p:nvSpPr>
        <p:spPr bwMode="auto">
          <a:xfrm>
            <a:off x="2151063" y="2886075"/>
            <a:ext cx="684212" cy="711200"/>
          </a:xfrm>
          <a:prstGeom prst="ellipse">
            <a:avLst/>
          </a:prstGeom>
          <a:gradFill rotWithShape="0">
            <a:gsLst>
              <a:gs pos="0">
                <a:srgbClr val="E5F75F"/>
              </a:gs>
              <a:gs pos="100000">
                <a:srgbClr val="F68D68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3591" tIns="41796" rIns="83591" bIns="41796" anchor="ctr"/>
          <a:lstStyle/>
          <a:p>
            <a:pPr algn="ctr" defTabSz="835025"/>
            <a:endParaRPr lang="en-US" sz="2200">
              <a:solidFill>
                <a:srgbClr val="FFFF00"/>
              </a:solidFill>
              <a:latin typeface="Verdana" charset="0"/>
            </a:endParaRPr>
          </a:p>
        </p:txBody>
      </p:sp>
      <p:sp>
        <p:nvSpPr>
          <p:cNvPr id="118787" name="Oval 3"/>
          <p:cNvSpPr>
            <a:spLocks noChangeArrowheads="1"/>
          </p:cNvSpPr>
          <p:nvPr/>
        </p:nvSpPr>
        <p:spPr bwMode="auto">
          <a:xfrm>
            <a:off x="1052513" y="4029075"/>
            <a:ext cx="687387" cy="709613"/>
          </a:xfrm>
          <a:prstGeom prst="ellipse">
            <a:avLst/>
          </a:prstGeom>
          <a:gradFill rotWithShape="0">
            <a:gsLst>
              <a:gs pos="0">
                <a:schemeClr val="bg1"/>
              </a:gs>
              <a:gs pos="100000">
                <a:schemeClr val="accent1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3591" tIns="41796" rIns="83591" bIns="41796" anchor="ctr"/>
          <a:lstStyle/>
          <a:p>
            <a:pPr algn="ctr" defTabSz="835025"/>
            <a:endParaRPr lang="en-US" sz="2200">
              <a:solidFill>
                <a:srgbClr val="FFFF00"/>
              </a:solidFill>
              <a:latin typeface="Verdana" charset="0"/>
            </a:endParaRPr>
          </a:p>
        </p:txBody>
      </p:sp>
      <p:sp>
        <p:nvSpPr>
          <p:cNvPr id="118788" name="Oval 4"/>
          <p:cNvSpPr>
            <a:spLocks noChangeArrowheads="1"/>
          </p:cNvSpPr>
          <p:nvPr/>
        </p:nvSpPr>
        <p:spPr bwMode="auto">
          <a:xfrm>
            <a:off x="2151063" y="4029075"/>
            <a:ext cx="684212" cy="709613"/>
          </a:xfrm>
          <a:prstGeom prst="ellipse">
            <a:avLst/>
          </a:prstGeom>
          <a:gradFill rotWithShape="0">
            <a:gsLst>
              <a:gs pos="0">
                <a:schemeClr val="bg1"/>
              </a:gs>
              <a:gs pos="100000">
                <a:schemeClr val="accent1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3591" tIns="41796" rIns="83591" bIns="41796" anchor="ctr"/>
          <a:lstStyle/>
          <a:p>
            <a:pPr algn="ctr" defTabSz="835025"/>
            <a:endParaRPr lang="en-US" sz="2200">
              <a:solidFill>
                <a:srgbClr val="FFFF00"/>
              </a:solidFill>
              <a:latin typeface="Verdana" charset="0"/>
            </a:endParaRPr>
          </a:p>
        </p:txBody>
      </p:sp>
      <p:sp>
        <p:nvSpPr>
          <p:cNvPr id="118789" name="Oval 5"/>
          <p:cNvSpPr>
            <a:spLocks noChangeArrowheads="1"/>
          </p:cNvSpPr>
          <p:nvPr/>
        </p:nvSpPr>
        <p:spPr bwMode="auto">
          <a:xfrm>
            <a:off x="3384550" y="4029075"/>
            <a:ext cx="685800" cy="709613"/>
          </a:xfrm>
          <a:prstGeom prst="ellipse">
            <a:avLst/>
          </a:prstGeom>
          <a:gradFill rotWithShape="0">
            <a:gsLst>
              <a:gs pos="0">
                <a:schemeClr val="bg1"/>
              </a:gs>
              <a:gs pos="100000">
                <a:schemeClr val="accent1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3591" tIns="41796" rIns="83591" bIns="41796" anchor="ctr"/>
          <a:lstStyle/>
          <a:p>
            <a:pPr algn="ctr" defTabSz="835025"/>
            <a:endParaRPr lang="en-US" sz="2200">
              <a:solidFill>
                <a:srgbClr val="FFFF00"/>
              </a:solidFill>
              <a:latin typeface="Verdana" charset="0"/>
            </a:endParaRPr>
          </a:p>
        </p:txBody>
      </p:sp>
      <p:sp>
        <p:nvSpPr>
          <p:cNvPr id="118790" name="Oval 6"/>
          <p:cNvSpPr>
            <a:spLocks noChangeArrowheads="1"/>
          </p:cNvSpPr>
          <p:nvPr/>
        </p:nvSpPr>
        <p:spPr bwMode="auto">
          <a:xfrm>
            <a:off x="1085850" y="5240338"/>
            <a:ext cx="685800" cy="709612"/>
          </a:xfrm>
          <a:prstGeom prst="ellipse">
            <a:avLst/>
          </a:prstGeom>
          <a:gradFill rotWithShape="0">
            <a:gsLst>
              <a:gs pos="0">
                <a:schemeClr val="bg1"/>
              </a:gs>
              <a:gs pos="100000">
                <a:schemeClr val="accent1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3591" tIns="41796" rIns="83591" bIns="41796" anchor="ctr"/>
          <a:lstStyle/>
          <a:p>
            <a:pPr algn="ctr" defTabSz="835025"/>
            <a:endParaRPr lang="en-US" sz="2200">
              <a:solidFill>
                <a:srgbClr val="FFFF00"/>
              </a:solidFill>
              <a:latin typeface="Verdana" charset="0"/>
            </a:endParaRPr>
          </a:p>
        </p:txBody>
      </p:sp>
      <p:sp>
        <p:nvSpPr>
          <p:cNvPr id="118791" name="Oval 7"/>
          <p:cNvSpPr>
            <a:spLocks noChangeArrowheads="1"/>
          </p:cNvSpPr>
          <p:nvPr/>
        </p:nvSpPr>
        <p:spPr bwMode="auto">
          <a:xfrm>
            <a:off x="2151063" y="5240338"/>
            <a:ext cx="684212" cy="709612"/>
          </a:xfrm>
          <a:prstGeom prst="ellipse">
            <a:avLst/>
          </a:prstGeom>
          <a:gradFill rotWithShape="0">
            <a:gsLst>
              <a:gs pos="0">
                <a:schemeClr val="bg1"/>
              </a:gs>
              <a:gs pos="100000">
                <a:schemeClr val="accent1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3591" tIns="41796" rIns="83591" bIns="41796" anchor="ctr"/>
          <a:lstStyle/>
          <a:p>
            <a:pPr algn="ctr" defTabSz="835025"/>
            <a:endParaRPr lang="en-US" sz="2200">
              <a:solidFill>
                <a:srgbClr val="FFFF00"/>
              </a:solidFill>
              <a:latin typeface="Verdana" charset="0"/>
            </a:endParaRPr>
          </a:p>
        </p:txBody>
      </p:sp>
      <p:sp>
        <p:nvSpPr>
          <p:cNvPr id="118792" name="Oval 8"/>
          <p:cNvSpPr>
            <a:spLocks noChangeArrowheads="1"/>
          </p:cNvSpPr>
          <p:nvPr/>
        </p:nvSpPr>
        <p:spPr bwMode="auto">
          <a:xfrm>
            <a:off x="3384550" y="5240338"/>
            <a:ext cx="685800" cy="709612"/>
          </a:xfrm>
          <a:prstGeom prst="ellipse">
            <a:avLst/>
          </a:prstGeom>
          <a:gradFill rotWithShape="0">
            <a:gsLst>
              <a:gs pos="0">
                <a:schemeClr val="bg1"/>
              </a:gs>
              <a:gs pos="100000">
                <a:schemeClr val="accent1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3591" tIns="41796" rIns="83591" bIns="41796" anchor="ctr"/>
          <a:lstStyle/>
          <a:p>
            <a:pPr algn="ctr" defTabSz="835025"/>
            <a:endParaRPr lang="en-US" sz="2200">
              <a:solidFill>
                <a:srgbClr val="FFFF00"/>
              </a:solidFill>
              <a:latin typeface="Verdana" charset="0"/>
            </a:endParaRPr>
          </a:p>
        </p:txBody>
      </p:sp>
      <p:sp>
        <p:nvSpPr>
          <p:cNvPr id="118793" name="Oval 9"/>
          <p:cNvSpPr>
            <a:spLocks noChangeArrowheads="1"/>
          </p:cNvSpPr>
          <p:nvPr/>
        </p:nvSpPr>
        <p:spPr bwMode="auto">
          <a:xfrm>
            <a:off x="1052513" y="1690688"/>
            <a:ext cx="687387" cy="711200"/>
          </a:xfrm>
          <a:prstGeom prst="ellipse">
            <a:avLst/>
          </a:prstGeom>
          <a:gradFill rotWithShape="0">
            <a:gsLst>
              <a:gs pos="0">
                <a:srgbClr val="E5F75F"/>
              </a:gs>
              <a:gs pos="100000">
                <a:srgbClr val="F68D68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3591" tIns="41796" rIns="83591" bIns="41796" anchor="ctr"/>
          <a:lstStyle/>
          <a:p>
            <a:pPr algn="ctr" defTabSz="835025"/>
            <a:endParaRPr lang="en-US" sz="2200">
              <a:solidFill>
                <a:srgbClr val="FFFF00"/>
              </a:solidFill>
              <a:latin typeface="Verdana" charset="0"/>
            </a:endParaRPr>
          </a:p>
        </p:txBody>
      </p:sp>
      <p:sp>
        <p:nvSpPr>
          <p:cNvPr id="118794" name="Oval 10"/>
          <p:cNvSpPr>
            <a:spLocks noChangeArrowheads="1"/>
          </p:cNvSpPr>
          <p:nvPr/>
        </p:nvSpPr>
        <p:spPr bwMode="auto">
          <a:xfrm>
            <a:off x="2151063" y="1690688"/>
            <a:ext cx="684212" cy="711200"/>
          </a:xfrm>
          <a:prstGeom prst="ellipse">
            <a:avLst/>
          </a:prstGeom>
          <a:gradFill rotWithShape="0">
            <a:gsLst>
              <a:gs pos="0">
                <a:srgbClr val="E5F75F"/>
              </a:gs>
              <a:gs pos="100000">
                <a:srgbClr val="F68D68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3591" tIns="41796" rIns="83591" bIns="41796" anchor="ctr"/>
          <a:lstStyle/>
          <a:p>
            <a:pPr algn="ctr" defTabSz="835025"/>
            <a:endParaRPr lang="en-US" sz="2200">
              <a:solidFill>
                <a:srgbClr val="FFFF00"/>
              </a:solidFill>
              <a:latin typeface="Verdana" charset="0"/>
            </a:endParaRPr>
          </a:p>
        </p:txBody>
      </p:sp>
      <p:sp>
        <p:nvSpPr>
          <p:cNvPr id="118795" name="Oval 11"/>
          <p:cNvSpPr>
            <a:spLocks noChangeArrowheads="1"/>
          </p:cNvSpPr>
          <p:nvPr/>
        </p:nvSpPr>
        <p:spPr bwMode="auto">
          <a:xfrm>
            <a:off x="3384550" y="1690688"/>
            <a:ext cx="685800" cy="711200"/>
          </a:xfrm>
          <a:prstGeom prst="ellipse">
            <a:avLst/>
          </a:prstGeom>
          <a:gradFill rotWithShape="0">
            <a:gsLst>
              <a:gs pos="0">
                <a:srgbClr val="E5F75F"/>
              </a:gs>
              <a:gs pos="100000">
                <a:srgbClr val="F68D68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3591" tIns="41796" rIns="83591" bIns="41796" anchor="ctr"/>
          <a:lstStyle/>
          <a:p>
            <a:pPr algn="ctr" defTabSz="835025"/>
            <a:endParaRPr lang="en-US" sz="2200">
              <a:solidFill>
                <a:srgbClr val="FFFF00"/>
              </a:solidFill>
              <a:latin typeface="Verdana" charset="0"/>
            </a:endParaRPr>
          </a:p>
        </p:txBody>
      </p:sp>
      <p:sp>
        <p:nvSpPr>
          <p:cNvPr id="118796" name="Oval 12"/>
          <p:cNvSpPr>
            <a:spLocks noChangeArrowheads="1"/>
          </p:cNvSpPr>
          <p:nvPr/>
        </p:nvSpPr>
        <p:spPr bwMode="auto">
          <a:xfrm>
            <a:off x="1052513" y="2886075"/>
            <a:ext cx="687387" cy="711200"/>
          </a:xfrm>
          <a:prstGeom prst="ellipse">
            <a:avLst/>
          </a:prstGeom>
          <a:gradFill rotWithShape="0">
            <a:gsLst>
              <a:gs pos="0">
                <a:srgbClr val="E5F75F"/>
              </a:gs>
              <a:gs pos="100000">
                <a:srgbClr val="F68D68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3591" tIns="41796" rIns="83591" bIns="41796" anchor="ctr"/>
          <a:lstStyle/>
          <a:p>
            <a:pPr algn="ctr" defTabSz="835025"/>
            <a:endParaRPr lang="en-US" sz="2200">
              <a:solidFill>
                <a:srgbClr val="FFFF00"/>
              </a:solidFill>
              <a:latin typeface="Verdana" charset="0"/>
            </a:endParaRPr>
          </a:p>
        </p:txBody>
      </p:sp>
      <p:sp>
        <p:nvSpPr>
          <p:cNvPr id="118797" name="Oval 13"/>
          <p:cNvSpPr>
            <a:spLocks noChangeArrowheads="1"/>
          </p:cNvSpPr>
          <p:nvPr/>
        </p:nvSpPr>
        <p:spPr bwMode="auto">
          <a:xfrm>
            <a:off x="3384550" y="2886075"/>
            <a:ext cx="685800" cy="711200"/>
          </a:xfrm>
          <a:prstGeom prst="ellipse">
            <a:avLst/>
          </a:prstGeom>
          <a:gradFill rotWithShape="0">
            <a:gsLst>
              <a:gs pos="0">
                <a:srgbClr val="E5F75F"/>
              </a:gs>
              <a:gs pos="100000">
                <a:srgbClr val="F68D68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3591" tIns="41796" rIns="83591" bIns="41796" anchor="ctr"/>
          <a:lstStyle/>
          <a:p>
            <a:pPr algn="ctr" defTabSz="835025"/>
            <a:endParaRPr lang="en-US" sz="2200">
              <a:solidFill>
                <a:srgbClr val="FFFF00"/>
              </a:solidFill>
              <a:latin typeface="Verdana" charset="0"/>
            </a:endParaRPr>
          </a:p>
        </p:txBody>
      </p:sp>
      <p:sp>
        <p:nvSpPr>
          <p:cNvPr id="118798" name="Line 14"/>
          <p:cNvSpPr>
            <a:spLocks noChangeShapeType="1"/>
          </p:cNvSpPr>
          <p:nvPr/>
        </p:nvSpPr>
        <p:spPr bwMode="auto">
          <a:xfrm flipV="1">
            <a:off x="4344988" y="1549400"/>
            <a:ext cx="0" cy="3697288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8800" name="Line 16"/>
          <p:cNvSpPr>
            <a:spLocks noChangeShapeType="1"/>
          </p:cNvSpPr>
          <p:nvPr/>
        </p:nvSpPr>
        <p:spPr bwMode="auto">
          <a:xfrm flipV="1">
            <a:off x="1944688" y="1549400"/>
            <a:ext cx="0" cy="3697288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8801" name="Line 17"/>
          <p:cNvSpPr>
            <a:spLocks noChangeShapeType="1"/>
          </p:cNvSpPr>
          <p:nvPr/>
        </p:nvSpPr>
        <p:spPr bwMode="auto">
          <a:xfrm flipV="1">
            <a:off x="3111500" y="1549400"/>
            <a:ext cx="0" cy="3697288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8802" name="Line 18"/>
          <p:cNvSpPr>
            <a:spLocks noChangeShapeType="1"/>
          </p:cNvSpPr>
          <p:nvPr/>
        </p:nvSpPr>
        <p:spPr bwMode="auto">
          <a:xfrm rot="16197226" flipV="1">
            <a:off x="2561432" y="-234157"/>
            <a:ext cx="0" cy="3567113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8803" name="Line 19"/>
          <p:cNvSpPr>
            <a:spLocks noChangeShapeType="1"/>
          </p:cNvSpPr>
          <p:nvPr/>
        </p:nvSpPr>
        <p:spPr bwMode="auto">
          <a:xfrm rot="16197226" flipV="1">
            <a:off x="2547144" y="689769"/>
            <a:ext cx="0" cy="3567112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8804" name="Line 20"/>
          <p:cNvSpPr>
            <a:spLocks noChangeShapeType="1"/>
          </p:cNvSpPr>
          <p:nvPr/>
        </p:nvSpPr>
        <p:spPr bwMode="auto">
          <a:xfrm rot="16197226" flipV="1">
            <a:off x="2561432" y="3313906"/>
            <a:ext cx="0" cy="3567113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8805" name="Line 21"/>
          <p:cNvSpPr>
            <a:spLocks noChangeShapeType="1"/>
          </p:cNvSpPr>
          <p:nvPr/>
        </p:nvSpPr>
        <p:spPr bwMode="auto">
          <a:xfrm rot="16197226" flipV="1">
            <a:off x="2561432" y="2172493"/>
            <a:ext cx="0" cy="3567113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8806" name="Text Box 22"/>
          <p:cNvSpPr txBox="1">
            <a:spLocks noChangeArrowheads="1"/>
          </p:cNvSpPr>
          <p:nvPr/>
        </p:nvSpPr>
        <p:spPr bwMode="auto">
          <a:xfrm>
            <a:off x="1246188" y="1700213"/>
            <a:ext cx="430212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3591" tIns="41796" rIns="83591" bIns="41796">
            <a:spAutoFit/>
          </a:bodyPr>
          <a:lstStyle>
            <a:lvl1pPr defTabSz="8350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417513" defTabSz="8350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835025" defTabSz="8350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254125" defTabSz="8350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1671638" defTabSz="8350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128838" defTabSz="8350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586038" defTabSz="8350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043238" defTabSz="8350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500438" defTabSz="8350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2900" b="1">
                <a:latin typeface="Verdana" charset="0"/>
              </a:rPr>
              <a:t>u</a:t>
            </a:r>
          </a:p>
        </p:txBody>
      </p:sp>
      <p:sp>
        <p:nvSpPr>
          <p:cNvPr id="118807" name="Text Box 23"/>
          <p:cNvSpPr txBox="1">
            <a:spLocks noChangeArrowheads="1"/>
          </p:cNvSpPr>
          <p:nvPr/>
        </p:nvSpPr>
        <p:spPr bwMode="auto">
          <a:xfrm>
            <a:off x="1189038" y="2906713"/>
            <a:ext cx="425450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3591" tIns="41796" rIns="83591" bIns="41796">
            <a:spAutoFit/>
          </a:bodyPr>
          <a:lstStyle>
            <a:lvl1pPr defTabSz="8350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417513" defTabSz="8350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835025" defTabSz="8350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254125" defTabSz="8350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1671638" defTabSz="8350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128838" defTabSz="8350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586038" defTabSz="8350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043238" defTabSz="8350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500438" defTabSz="8350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2900" b="1">
                <a:latin typeface="Verdana" charset="0"/>
              </a:rPr>
              <a:t>d</a:t>
            </a:r>
            <a:endParaRPr lang="en-US" sz="2900">
              <a:latin typeface="Verdana" charset="0"/>
            </a:endParaRPr>
          </a:p>
        </p:txBody>
      </p:sp>
      <p:sp>
        <p:nvSpPr>
          <p:cNvPr id="118808" name="Text Box 24"/>
          <p:cNvSpPr txBox="1">
            <a:spLocks noChangeArrowheads="1"/>
          </p:cNvSpPr>
          <p:nvPr/>
        </p:nvSpPr>
        <p:spPr bwMode="auto">
          <a:xfrm>
            <a:off x="2344738" y="1700213"/>
            <a:ext cx="385762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3591" tIns="41796" rIns="83591" bIns="41796">
            <a:spAutoFit/>
          </a:bodyPr>
          <a:lstStyle>
            <a:lvl1pPr defTabSz="8350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417513" defTabSz="8350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835025" defTabSz="8350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254125" defTabSz="8350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1671638" defTabSz="8350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128838" defTabSz="8350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586038" defTabSz="8350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043238" defTabSz="8350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500438" defTabSz="8350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2900" b="1">
                <a:latin typeface="Verdana" charset="0"/>
              </a:rPr>
              <a:t>c</a:t>
            </a:r>
            <a:endParaRPr lang="en-US" sz="2900" b="1">
              <a:solidFill>
                <a:srgbClr val="FFFF00"/>
              </a:solidFill>
              <a:latin typeface="Verdana" charset="0"/>
            </a:endParaRPr>
          </a:p>
        </p:txBody>
      </p:sp>
      <p:sp>
        <p:nvSpPr>
          <p:cNvPr id="118809" name="Text Box 25"/>
          <p:cNvSpPr txBox="1">
            <a:spLocks noChangeArrowheads="1"/>
          </p:cNvSpPr>
          <p:nvPr/>
        </p:nvSpPr>
        <p:spPr bwMode="auto">
          <a:xfrm>
            <a:off x="2393950" y="2894013"/>
            <a:ext cx="168275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3591" tIns="41796" rIns="83591" bIns="41796">
            <a:spAutoFit/>
          </a:bodyPr>
          <a:lstStyle>
            <a:lvl1pPr defTabSz="8350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417513" defTabSz="8350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835025" defTabSz="8350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254125" defTabSz="8350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1671638" defTabSz="8350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128838" defTabSz="8350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586038" defTabSz="8350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043238" defTabSz="8350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500438" defTabSz="8350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en-US" sz="2900" b="1">
              <a:solidFill>
                <a:srgbClr val="FFFF00"/>
              </a:solidFill>
              <a:latin typeface="Verdana" charset="0"/>
            </a:endParaRPr>
          </a:p>
        </p:txBody>
      </p:sp>
      <p:sp>
        <p:nvSpPr>
          <p:cNvPr id="118810" name="Text Box 26"/>
          <p:cNvSpPr txBox="1">
            <a:spLocks noChangeArrowheads="1"/>
          </p:cNvSpPr>
          <p:nvPr/>
        </p:nvSpPr>
        <p:spPr bwMode="auto">
          <a:xfrm>
            <a:off x="2341563" y="2835275"/>
            <a:ext cx="387350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3591" tIns="41796" rIns="83591" bIns="41796">
            <a:spAutoFit/>
          </a:bodyPr>
          <a:lstStyle>
            <a:lvl1pPr defTabSz="8350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417513" defTabSz="8350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835025" defTabSz="8350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254125" defTabSz="8350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1671638" defTabSz="8350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128838" defTabSz="8350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586038" defTabSz="8350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043238" defTabSz="8350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500438" defTabSz="8350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2900" b="1">
                <a:latin typeface="Verdana" charset="0"/>
              </a:rPr>
              <a:t>s</a:t>
            </a:r>
          </a:p>
        </p:txBody>
      </p:sp>
      <p:sp>
        <p:nvSpPr>
          <p:cNvPr id="118811" name="Text Box 27"/>
          <p:cNvSpPr txBox="1">
            <a:spLocks noChangeArrowheads="1"/>
          </p:cNvSpPr>
          <p:nvPr/>
        </p:nvSpPr>
        <p:spPr bwMode="auto">
          <a:xfrm>
            <a:off x="3590925" y="1674813"/>
            <a:ext cx="336550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3591" tIns="41796" rIns="83591" bIns="41796">
            <a:spAutoFit/>
          </a:bodyPr>
          <a:lstStyle>
            <a:lvl1pPr defTabSz="8350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417513" defTabSz="8350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835025" defTabSz="8350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254125" defTabSz="8350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1671638" defTabSz="8350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128838" defTabSz="8350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586038" defTabSz="8350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043238" defTabSz="8350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500438" defTabSz="8350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2900" b="1">
                <a:latin typeface="Verdana" charset="0"/>
              </a:rPr>
              <a:t>t</a:t>
            </a:r>
          </a:p>
        </p:txBody>
      </p:sp>
      <p:sp>
        <p:nvSpPr>
          <p:cNvPr id="118812" name="Text Box 28"/>
          <p:cNvSpPr txBox="1">
            <a:spLocks noChangeArrowheads="1"/>
          </p:cNvSpPr>
          <p:nvPr/>
        </p:nvSpPr>
        <p:spPr bwMode="auto">
          <a:xfrm>
            <a:off x="3549650" y="2894013"/>
            <a:ext cx="425450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3591" tIns="41796" rIns="83591" bIns="41796">
            <a:spAutoFit/>
          </a:bodyPr>
          <a:lstStyle>
            <a:lvl1pPr defTabSz="8350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417513" defTabSz="8350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835025" defTabSz="8350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254125" defTabSz="8350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1671638" defTabSz="8350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128838" defTabSz="8350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586038" defTabSz="8350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043238" defTabSz="8350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500438" defTabSz="8350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2900" b="1">
                <a:latin typeface="Verdana" charset="0"/>
              </a:rPr>
              <a:t>b</a:t>
            </a:r>
          </a:p>
        </p:txBody>
      </p:sp>
      <p:sp>
        <p:nvSpPr>
          <p:cNvPr id="118813" name="Text Box 29"/>
          <p:cNvSpPr txBox="1">
            <a:spLocks noChangeArrowheads="1"/>
          </p:cNvSpPr>
          <p:nvPr/>
        </p:nvSpPr>
        <p:spPr bwMode="auto">
          <a:xfrm>
            <a:off x="1265238" y="5249863"/>
            <a:ext cx="412750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3591" tIns="41796" rIns="83591" bIns="41796">
            <a:spAutoFit/>
          </a:bodyPr>
          <a:lstStyle>
            <a:lvl1pPr defTabSz="8350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417513" defTabSz="8350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835025" defTabSz="8350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254125" defTabSz="8350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1671638" defTabSz="8350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128838" defTabSz="8350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586038" defTabSz="8350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043238" defTabSz="8350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500438" defTabSz="8350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2900" b="1">
                <a:latin typeface="Verdana" charset="0"/>
              </a:rPr>
              <a:t>e</a:t>
            </a:r>
          </a:p>
        </p:txBody>
      </p:sp>
      <p:sp>
        <p:nvSpPr>
          <p:cNvPr id="118814" name="Text Box 30"/>
          <p:cNvSpPr txBox="1">
            <a:spLocks noChangeArrowheads="1"/>
          </p:cNvSpPr>
          <p:nvPr/>
        </p:nvSpPr>
        <p:spPr bwMode="auto">
          <a:xfrm>
            <a:off x="2287588" y="5264150"/>
            <a:ext cx="381000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3591" tIns="41796" rIns="83591" bIns="41796">
            <a:spAutoFit/>
          </a:bodyPr>
          <a:lstStyle>
            <a:lvl1pPr defTabSz="8350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417513" defTabSz="8350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835025" defTabSz="8350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254125" defTabSz="8350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1671638" defTabSz="8350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128838" defTabSz="8350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586038" defTabSz="8350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043238" defTabSz="8350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500438" defTabSz="8350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2900" b="1">
                <a:latin typeface="Symbol" charset="0"/>
                <a:sym typeface="Symbol" charset="0"/>
              </a:rPr>
              <a:t></a:t>
            </a:r>
            <a:endParaRPr lang="en-US" sz="2900" b="1">
              <a:latin typeface="Symbol" charset="0"/>
            </a:endParaRPr>
          </a:p>
        </p:txBody>
      </p:sp>
      <p:sp>
        <p:nvSpPr>
          <p:cNvPr id="118815" name="Text Box 31"/>
          <p:cNvSpPr txBox="1">
            <a:spLocks noChangeArrowheads="1"/>
          </p:cNvSpPr>
          <p:nvPr/>
        </p:nvSpPr>
        <p:spPr bwMode="auto">
          <a:xfrm>
            <a:off x="3540125" y="5264150"/>
            <a:ext cx="330200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3591" tIns="41796" rIns="83591" bIns="41796">
            <a:spAutoFit/>
          </a:bodyPr>
          <a:lstStyle>
            <a:lvl1pPr defTabSz="8350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417513" defTabSz="8350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835025" defTabSz="8350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254125" defTabSz="8350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1671638" defTabSz="8350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128838" defTabSz="8350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586038" defTabSz="8350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043238" defTabSz="8350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500438" defTabSz="8350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2900" b="1">
                <a:latin typeface="Symbol" charset="0"/>
                <a:sym typeface="Symbol" charset="0"/>
              </a:rPr>
              <a:t></a:t>
            </a:r>
            <a:endParaRPr lang="en-US" sz="2900" b="1">
              <a:latin typeface="Symbol" charset="0"/>
            </a:endParaRPr>
          </a:p>
        </p:txBody>
      </p:sp>
      <p:sp>
        <p:nvSpPr>
          <p:cNvPr id="118816" name="Text Box 32"/>
          <p:cNvSpPr txBox="1">
            <a:spLocks noChangeArrowheads="1"/>
          </p:cNvSpPr>
          <p:nvPr/>
        </p:nvSpPr>
        <p:spPr bwMode="auto">
          <a:xfrm>
            <a:off x="1177925" y="4124325"/>
            <a:ext cx="520700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3591" tIns="41796" rIns="83591" bIns="41796">
            <a:spAutoFit/>
          </a:bodyPr>
          <a:lstStyle>
            <a:lvl1pPr defTabSz="8350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417513" defTabSz="8350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835025" defTabSz="8350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254125" defTabSz="8350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1671638" defTabSz="8350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128838" defTabSz="8350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586038" defTabSz="8350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043238" defTabSz="8350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500438" defTabSz="8350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2900" b="1">
                <a:latin typeface="Symbol" charset="0"/>
                <a:sym typeface="Symbol" charset="0"/>
              </a:rPr>
              <a:t></a:t>
            </a:r>
            <a:r>
              <a:rPr lang="en-US" sz="2900" b="1" baseline="-25000">
                <a:latin typeface="Verdana" charset="0"/>
              </a:rPr>
              <a:t>e</a:t>
            </a:r>
            <a:endParaRPr lang="en-US" sz="2900" b="1">
              <a:solidFill>
                <a:srgbClr val="FFFF00"/>
              </a:solidFill>
              <a:latin typeface="Verdana" charset="0"/>
            </a:endParaRPr>
          </a:p>
        </p:txBody>
      </p:sp>
      <p:sp>
        <p:nvSpPr>
          <p:cNvPr id="118817" name="Text Box 33"/>
          <p:cNvSpPr txBox="1">
            <a:spLocks noChangeArrowheads="1"/>
          </p:cNvSpPr>
          <p:nvPr/>
        </p:nvSpPr>
        <p:spPr bwMode="auto">
          <a:xfrm>
            <a:off x="2273300" y="4090988"/>
            <a:ext cx="498475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3591" tIns="41796" rIns="83591" bIns="41796">
            <a:spAutoFit/>
          </a:bodyPr>
          <a:lstStyle>
            <a:lvl1pPr defTabSz="8350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417513" defTabSz="8350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835025" defTabSz="8350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254125" defTabSz="8350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1671638" defTabSz="8350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128838" defTabSz="8350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586038" defTabSz="8350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043238" defTabSz="8350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500438" defTabSz="8350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2900" b="1">
                <a:latin typeface="Symbol" charset="0"/>
                <a:sym typeface="Symbol" charset="0"/>
              </a:rPr>
              <a:t></a:t>
            </a:r>
            <a:r>
              <a:rPr lang="en-US" sz="2900" b="1" baseline="-25000">
                <a:latin typeface="Symbol" charset="0"/>
                <a:sym typeface="Symbol" charset="0"/>
              </a:rPr>
              <a:t></a:t>
            </a:r>
            <a:endParaRPr lang="en-US" sz="2900" b="1">
              <a:latin typeface="Symbol" charset="0"/>
            </a:endParaRPr>
          </a:p>
        </p:txBody>
      </p:sp>
      <p:sp>
        <p:nvSpPr>
          <p:cNvPr id="118818" name="Text Box 34"/>
          <p:cNvSpPr txBox="1">
            <a:spLocks noChangeArrowheads="1"/>
          </p:cNvSpPr>
          <p:nvPr/>
        </p:nvSpPr>
        <p:spPr bwMode="auto">
          <a:xfrm>
            <a:off x="3522663" y="4127500"/>
            <a:ext cx="466725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3591" tIns="41796" rIns="83591" bIns="41796">
            <a:spAutoFit/>
          </a:bodyPr>
          <a:lstStyle>
            <a:lvl1pPr defTabSz="8350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417513" defTabSz="8350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835025" defTabSz="8350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254125" defTabSz="8350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1671638" defTabSz="8350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128838" defTabSz="8350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586038" defTabSz="8350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043238" defTabSz="8350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500438" defTabSz="8350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2900" b="1">
                <a:latin typeface="Symbol" charset="0"/>
                <a:sym typeface="Symbol" charset="0"/>
              </a:rPr>
              <a:t></a:t>
            </a:r>
            <a:r>
              <a:rPr lang="en-US" sz="2900" b="1" baseline="-25000">
                <a:latin typeface="Symbol" charset="0"/>
                <a:sym typeface="Symbol" charset="0"/>
              </a:rPr>
              <a:t></a:t>
            </a:r>
            <a:endParaRPr lang="en-US" sz="2900" b="1">
              <a:latin typeface="Symbol" charset="0"/>
            </a:endParaRPr>
          </a:p>
        </p:txBody>
      </p:sp>
      <p:sp>
        <p:nvSpPr>
          <p:cNvPr id="118819" name="Text Box 35"/>
          <p:cNvSpPr txBox="1">
            <a:spLocks noChangeArrowheads="1"/>
          </p:cNvSpPr>
          <p:nvPr/>
        </p:nvSpPr>
        <p:spPr bwMode="auto">
          <a:xfrm>
            <a:off x="652554" y="981075"/>
            <a:ext cx="3717751" cy="3614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3591" tIns="41796" rIns="83591" bIns="41796">
            <a:spAutoFit/>
          </a:bodyPr>
          <a:lstStyle>
            <a:lvl1pPr defTabSz="8350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417513" defTabSz="8350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835025" defTabSz="8350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254125" defTabSz="8350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1671638" defTabSz="8350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128838" defTabSz="8350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586038" defTabSz="8350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043238" defTabSz="8350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500438" defTabSz="8350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ctr"/>
            <a:r>
              <a:rPr lang="en-US" sz="1800" b="1" dirty="0">
                <a:solidFill>
                  <a:srgbClr val="000066"/>
                </a:solidFill>
                <a:latin typeface="Verdana" charset="0"/>
              </a:rPr>
              <a:t>Masse </a:t>
            </a:r>
            <a:r>
              <a:rPr lang="en-US" sz="1800" b="1" dirty="0" err="1">
                <a:solidFill>
                  <a:srgbClr val="000066"/>
                </a:solidFill>
                <a:latin typeface="Verdana" charset="0"/>
              </a:rPr>
              <a:t>dei</a:t>
            </a:r>
            <a:r>
              <a:rPr lang="en-US" sz="1800" b="1" dirty="0">
                <a:solidFill>
                  <a:srgbClr val="000066"/>
                </a:solidFill>
                <a:latin typeface="Verdana" charset="0"/>
              </a:rPr>
              <a:t> FERMIONI (</a:t>
            </a:r>
            <a:r>
              <a:rPr lang="en-US" sz="1800" b="1" dirty="0" err="1">
                <a:solidFill>
                  <a:srgbClr val="000066"/>
                </a:solidFill>
                <a:latin typeface="Verdana" charset="0"/>
              </a:rPr>
              <a:t>GeV</a:t>
            </a:r>
            <a:r>
              <a:rPr lang="en-US" sz="1800" b="1" dirty="0">
                <a:solidFill>
                  <a:srgbClr val="000066"/>
                </a:solidFill>
                <a:latin typeface="Verdana" charset="0"/>
              </a:rPr>
              <a:t>)</a:t>
            </a:r>
          </a:p>
        </p:txBody>
      </p:sp>
      <p:sp>
        <p:nvSpPr>
          <p:cNvPr id="118828" name="Text Box 44"/>
          <p:cNvSpPr txBox="1">
            <a:spLocks noChangeArrowheads="1"/>
          </p:cNvSpPr>
          <p:nvPr/>
        </p:nvSpPr>
        <p:spPr bwMode="auto">
          <a:xfrm>
            <a:off x="4894263" y="1227138"/>
            <a:ext cx="4675187" cy="179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u="sng" dirty="0">
                <a:latin typeface="Verdana" charset="0"/>
              </a:rPr>
              <a:t>Le </a:t>
            </a:r>
            <a:r>
              <a:rPr lang="en-US" sz="2000" u="sng" dirty="0" err="1">
                <a:latin typeface="Verdana" charset="0"/>
              </a:rPr>
              <a:t>particelle</a:t>
            </a:r>
            <a:r>
              <a:rPr lang="en-US" sz="2000" u="sng" dirty="0">
                <a:latin typeface="Verdana" charset="0"/>
              </a:rPr>
              <a:t> </a:t>
            </a:r>
            <a:r>
              <a:rPr lang="en-US" sz="2000" u="sng" dirty="0" err="1">
                <a:latin typeface="Verdana" charset="0"/>
              </a:rPr>
              <a:t>forza</a:t>
            </a:r>
            <a:r>
              <a:rPr lang="en-US" sz="2000" dirty="0">
                <a:latin typeface="Verdana" charset="0"/>
              </a:rPr>
              <a:t>    </a:t>
            </a:r>
            <a:r>
              <a:rPr lang="en-US" sz="2000" dirty="0">
                <a:solidFill>
                  <a:srgbClr val="000066"/>
                </a:solidFill>
                <a:latin typeface="Verdana" charset="0"/>
              </a:rPr>
              <a:t>Massa</a:t>
            </a:r>
          </a:p>
          <a:p>
            <a:pPr>
              <a:spcBef>
                <a:spcPct val="50000"/>
              </a:spcBef>
            </a:pPr>
            <a:r>
              <a:rPr lang="en-US" sz="2000" dirty="0">
                <a:latin typeface="Verdana" charset="0"/>
              </a:rPr>
              <a:t>  </a:t>
            </a:r>
            <a:r>
              <a:rPr lang="en-US" sz="2000" dirty="0">
                <a:solidFill>
                  <a:srgbClr val="FF9900"/>
                </a:solidFill>
                <a:latin typeface="Verdana" charset="0"/>
              </a:rPr>
              <a:t>g   </a:t>
            </a:r>
            <a:r>
              <a:rPr lang="en-US" sz="2000" dirty="0" err="1">
                <a:solidFill>
                  <a:srgbClr val="FF9900"/>
                </a:solidFill>
                <a:latin typeface="Verdana" charset="0"/>
              </a:rPr>
              <a:t>gluoni</a:t>
            </a:r>
            <a:r>
              <a:rPr lang="en-US" sz="2000" dirty="0">
                <a:latin typeface="Verdana" charset="0"/>
              </a:rPr>
              <a:t> (8)         </a:t>
            </a:r>
            <a:r>
              <a:rPr lang="en-US" sz="2000" dirty="0">
                <a:solidFill>
                  <a:srgbClr val="000066"/>
                </a:solidFill>
                <a:latin typeface="Verdana" charset="0"/>
              </a:rPr>
              <a:t>   0</a:t>
            </a:r>
          </a:p>
          <a:p>
            <a:pPr>
              <a:spcBef>
                <a:spcPct val="50000"/>
              </a:spcBef>
            </a:pPr>
            <a:r>
              <a:rPr lang="en-US" sz="2000" dirty="0">
                <a:latin typeface="Verdana" charset="0"/>
              </a:rPr>
              <a:t>  </a:t>
            </a:r>
            <a:r>
              <a:rPr lang="en-US" sz="2000" dirty="0">
                <a:latin typeface="Symbol" charset="0"/>
                <a:sym typeface="Symbol" charset="0"/>
              </a:rPr>
              <a:t></a:t>
            </a:r>
            <a:r>
              <a:rPr lang="en-US" sz="2000" dirty="0">
                <a:latin typeface="Verdana" charset="0"/>
              </a:rPr>
              <a:t>   </a:t>
            </a:r>
            <a:r>
              <a:rPr lang="en-US" sz="2000" dirty="0" err="1">
                <a:latin typeface="Verdana" charset="0"/>
              </a:rPr>
              <a:t>fotone</a:t>
            </a:r>
            <a:r>
              <a:rPr lang="en-US" sz="2000" dirty="0">
                <a:latin typeface="Verdana" charset="0"/>
              </a:rPr>
              <a:t>                  </a:t>
            </a:r>
            <a:r>
              <a:rPr lang="en-US" sz="2000" dirty="0">
                <a:solidFill>
                  <a:srgbClr val="000066"/>
                </a:solidFill>
                <a:latin typeface="Verdana" charset="0"/>
              </a:rPr>
              <a:t>0</a:t>
            </a:r>
          </a:p>
          <a:p>
            <a:pPr>
              <a:spcBef>
                <a:spcPct val="50000"/>
              </a:spcBef>
            </a:pPr>
            <a:r>
              <a:rPr lang="en-US" sz="2000" dirty="0">
                <a:latin typeface="Verdana" charset="0"/>
              </a:rPr>
              <a:t>  </a:t>
            </a:r>
            <a:r>
              <a:rPr lang="en-US" sz="2000" dirty="0">
                <a:solidFill>
                  <a:schemeClr val="hlink"/>
                </a:solidFill>
                <a:latin typeface="Verdana" charset="0"/>
              </a:rPr>
              <a:t>W</a:t>
            </a:r>
            <a:r>
              <a:rPr lang="en-US" sz="2000" baseline="30000" dirty="0">
                <a:solidFill>
                  <a:schemeClr val="hlink"/>
                </a:solidFill>
                <a:latin typeface="Verdana" charset="0"/>
              </a:rPr>
              <a:t>+</a:t>
            </a:r>
            <a:r>
              <a:rPr lang="en-US" sz="2000" dirty="0">
                <a:solidFill>
                  <a:schemeClr val="hlink"/>
                </a:solidFill>
                <a:latin typeface="Verdana" charset="0"/>
              </a:rPr>
              <a:t>,W</a:t>
            </a:r>
            <a:r>
              <a:rPr lang="en-US" sz="2000" baseline="30000" dirty="0">
                <a:solidFill>
                  <a:schemeClr val="hlink"/>
                </a:solidFill>
                <a:latin typeface="Verdana" charset="0"/>
              </a:rPr>
              <a:t>-</a:t>
            </a:r>
            <a:r>
              <a:rPr lang="en-US" sz="2000" dirty="0">
                <a:solidFill>
                  <a:schemeClr val="hlink"/>
                </a:solidFill>
                <a:latin typeface="Verdana" charset="0"/>
              </a:rPr>
              <a:t>, Z </a:t>
            </a:r>
            <a:r>
              <a:rPr lang="en-US" sz="2000" b="1" dirty="0" err="1">
                <a:solidFill>
                  <a:schemeClr val="hlink"/>
                </a:solidFill>
                <a:latin typeface="Verdana" charset="0"/>
              </a:rPr>
              <a:t>bosoni</a:t>
            </a:r>
            <a:r>
              <a:rPr lang="en-US" sz="2000" b="1" dirty="0">
                <a:solidFill>
                  <a:schemeClr val="hlink"/>
                </a:solidFill>
                <a:latin typeface="Verdana" charset="0"/>
              </a:rPr>
              <a:t> </a:t>
            </a:r>
            <a:r>
              <a:rPr lang="en-US" sz="2000" dirty="0">
                <a:solidFill>
                  <a:schemeClr val="hlink"/>
                </a:solidFill>
                <a:latin typeface="Verdana" charset="0"/>
              </a:rPr>
              <a:t>  </a:t>
            </a:r>
            <a:r>
              <a:rPr lang="en-US" sz="2000" dirty="0">
                <a:solidFill>
                  <a:srgbClr val="000066"/>
                </a:solidFill>
                <a:latin typeface="Verdana" charset="0"/>
              </a:rPr>
              <a:t>80/90 </a:t>
            </a:r>
            <a:r>
              <a:rPr lang="en-US" sz="2000" dirty="0" err="1">
                <a:solidFill>
                  <a:srgbClr val="000066"/>
                </a:solidFill>
                <a:latin typeface="Verdana" charset="0"/>
              </a:rPr>
              <a:t>GeV</a:t>
            </a:r>
            <a:r>
              <a:rPr lang="en-US" sz="2000" dirty="0">
                <a:solidFill>
                  <a:srgbClr val="000066"/>
                </a:solidFill>
                <a:latin typeface="Verdana" charset="0"/>
              </a:rPr>
              <a:t> </a:t>
            </a:r>
          </a:p>
        </p:txBody>
      </p:sp>
      <p:sp>
        <p:nvSpPr>
          <p:cNvPr id="118833" name="Text Box 49"/>
          <p:cNvSpPr txBox="1">
            <a:spLocks noChangeArrowheads="1"/>
          </p:cNvSpPr>
          <p:nvPr/>
        </p:nvSpPr>
        <p:spPr bwMode="auto">
          <a:xfrm>
            <a:off x="763588" y="2492375"/>
            <a:ext cx="35290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>
                <a:solidFill>
                  <a:srgbClr val="000066"/>
                </a:solidFill>
              </a:rPr>
              <a:t>~0.001          ~1.5            ~180</a:t>
            </a:r>
            <a:r>
              <a:rPr lang="en-US" dirty="0">
                <a:solidFill>
                  <a:srgbClr val="000066"/>
                </a:solidFill>
              </a:rPr>
              <a:t>       </a:t>
            </a:r>
          </a:p>
        </p:txBody>
      </p:sp>
      <p:sp>
        <p:nvSpPr>
          <p:cNvPr id="118834" name="Text Box 50"/>
          <p:cNvSpPr txBox="1">
            <a:spLocks noChangeArrowheads="1"/>
          </p:cNvSpPr>
          <p:nvPr/>
        </p:nvSpPr>
        <p:spPr bwMode="auto">
          <a:xfrm>
            <a:off x="763588" y="3608388"/>
            <a:ext cx="35290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rgbClr val="000066"/>
                </a:solidFill>
              </a:rPr>
              <a:t>~0.002          ~0.1            ~4.5</a:t>
            </a:r>
            <a:r>
              <a:rPr lang="en-US">
                <a:solidFill>
                  <a:srgbClr val="000066"/>
                </a:solidFill>
              </a:rPr>
              <a:t>      </a:t>
            </a:r>
          </a:p>
        </p:txBody>
      </p:sp>
      <p:sp>
        <p:nvSpPr>
          <p:cNvPr id="118835" name="Text Box 51"/>
          <p:cNvSpPr txBox="1">
            <a:spLocks noChangeArrowheads="1"/>
          </p:cNvSpPr>
          <p:nvPr/>
        </p:nvSpPr>
        <p:spPr bwMode="auto">
          <a:xfrm>
            <a:off x="908050" y="4797425"/>
            <a:ext cx="35290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rgbClr val="000066"/>
                </a:solidFill>
              </a:rPr>
              <a:t>    ~0.            ~0.            ~0.</a:t>
            </a:r>
            <a:r>
              <a:rPr lang="en-US">
                <a:solidFill>
                  <a:srgbClr val="000066"/>
                </a:solidFill>
              </a:rPr>
              <a:t>    </a:t>
            </a:r>
          </a:p>
        </p:txBody>
      </p:sp>
      <p:sp>
        <p:nvSpPr>
          <p:cNvPr id="118836" name="Text Box 52"/>
          <p:cNvSpPr txBox="1">
            <a:spLocks noChangeArrowheads="1"/>
          </p:cNvSpPr>
          <p:nvPr/>
        </p:nvSpPr>
        <p:spPr bwMode="auto">
          <a:xfrm>
            <a:off x="979488" y="6021388"/>
            <a:ext cx="35290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rgbClr val="000066"/>
                </a:solidFill>
              </a:rPr>
              <a:t>~0.0005     ~0.1          ~1.7</a:t>
            </a:r>
            <a:r>
              <a:rPr lang="en-US">
                <a:solidFill>
                  <a:srgbClr val="000066"/>
                </a:solidFill>
              </a:rPr>
              <a:t>      </a:t>
            </a:r>
          </a:p>
        </p:txBody>
      </p:sp>
      <p:sp>
        <p:nvSpPr>
          <p:cNvPr id="118837" name="Text Box 53"/>
          <p:cNvSpPr txBox="1">
            <a:spLocks noChangeArrowheads="1"/>
          </p:cNvSpPr>
          <p:nvPr/>
        </p:nvSpPr>
        <p:spPr bwMode="auto">
          <a:xfrm>
            <a:off x="4724400" y="3925888"/>
            <a:ext cx="4356100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8000"/>
                </a:solidFill>
              </a:rPr>
              <a:t>Il </a:t>
            </a:r>
            <a:r>
              <a:rPr lang="en-US" sz="2400" dirty="0" err="1">
                <a:solidFill>
                  <a:srgbClr val="008000"/>
                </a:solidFill>
              </a:rPr>
              <a:t>modello</a:t>
            </a:r>
            <a:r>
              <a:rPr lang="en-US" sz="2400" dirty="0">
                <a:solidFill>
                  <a:srgbClr val="008000"/>
                </a:solidFill>
              </a:rPr>
              <a:t> standard non </a:t>
            </a:r>
            <a:r>
              <a:rPr lang="en-US" sz="2400" dirty="0" err="1">
                <a:solidFill>
                  <a:srgbClr val="008000"/>
                </a:solidFill>
              </a:rPr>
              <a:t>predice</a:t>
            </a:r>
            <a:r>
              <a:rPr lang="en-US" sz="2400" dirty="0">
                <a:solidFill>
                  <a:srgbClr val="008000"/>
                </a:solidFill>
              </a:rPr>
              <a:t> le</a:t>
            </a:r>
          </a:p>
          <a:p>
            <a:r>
              <a:rPr lang="en-US" sz="2400" dirty="0">
                <a:solidFill>
                  <a:srgbClr val="008000"/>
                </a:solidFill>
              </a:rPr>
              <a:t>masse </a:t>
            </a:r>
            <a:r>
              <a:rPr lang="en-US" sz="2400" dirty="0" err="1">
                <a:solidFill>
                  <a:srgbClr val="008000"/>
                </a:solidFill>
              </a:rPr>
              <a:t>delle</a:t>
            </a:r>
            <a:r>
              <a:rPr lang="en-US" sz="2400" dirty="0">
                <a:solidFill>
                  <a:srgbClr val="008000"/>
                </a:solidFill>
              </a:rPr>
              <a:t> </a:t>
            </a:r>
            <a:r>
              <a:rPr lang="en-US" sz="2400" dirty="0" err="1">
                <a:solidFill>
                  <a:srgbClr val="008000"/>
                </a:solidFill>
              </a:rPr>
              <a:t>particelle</a:t>
            </a:r>
            <a:r>
              <a:rPr lang="en-US" sz="2400" dirty="0">
                <a:solidFill>
                  <a:srgbClr val="008000"/>
                </a:solidFill>
              </a:rPr>
              <a:t>. </a:t>
            </a:r>
          </a:p>
          <a:p>
            <a:r>
              <a:rPr lang="en-US" sz="2400" dirty="0">
                <a:solidFill>
                  <a:srgbClr val="008000"/>
                </a:solidFill>
              </a:rPr>
              <a:t>I </a:t>
            </a:r>
            <a:r>
              <a:rPr lang="en-US" sz="2400" dirty="0" err="1">
                <a:solidFill>
                  <a:srgbClr val="008000"/>
                </a:solidFill>
              </a:rPr>
              <a:t>valori</a:t>
            </a:r>
            <a:r>
              <a:rPr lang="en-US" sz="2400" dirty="0">
                <a:solidFill>
                  <a:srgbClr val="008000"/>
                </a:solidFill>
              </a:rPr>
              <a:t> </a:t>
            </a:r>
            <a:r>
              <a:rPr lang="en-US" sz="2400" dirty="0" err="1">
                <a:solidFill>
                  <a:srgbClr val="008000"/>
                </a:solidFill>
              </a:rPr>
              <a:t>delle</a:t>
            </a:r>
            <a:r>
              <a:rPr lang="en-US" sz="2400" dirty="0">
                <a:solidFill>
                  <a:srgbClr val="008000"/>
                </a:solidFill>
              </a:rPr>
              <a:t> masse </a:t>
            </a:r>
            <a:r>
              <a:rPr lang="en-US" sz="2400" dirty="0" err="1">
                <a:solidFill>
                  <a:srgbClr val="008000"/>
                </a:solidFill>
              </a:rPr>
              <a:t>sono</a:t>
            </a:r>
            <a:r>
              <a:rPr lang="en-US" sz="2400" dirty="0">
                <a:solidFill>
                  <a:srgbClr val="008000"/>
                </a:solidFill>
              </a:rPr>
              <a:t> </a:t>
            </a:r>
            <a:r>
              <a:rPr lang="en-US" sz="2400" dirty="0" err="1">
                <a:solidFill>
                  <a:srgbClr val="008000"/>
                </a:solidFill>
              </a:rPr>
              <a:t>stati</a:t>
            </a:r>
            <a:r>
              <a:rPr lang="en-US" sz="2400" dirty="0">
                <a:solidFill>
                  <a:srgbClr val="008000"/>
                </a:solidFill>
              </a:rPr>
              <a:t> </a:t>
            </a:r>
          </a:p>
          <a:p>
            <a:r>
              <a:rPr lang="en-US" sz="2400" dirty="0" err="1">
                <a:solidFill>
                  <a:srgbClr val="008000"/>
                </a:solidFill>
              </a:rPr>
              <a:t>misurati</a:t>
            </a:r>
            <a:r>
              <a:rPr lang="en-US" sz="2400" dirty="0">
                <a:solidFill>
                  <a:srgbClr val="008000"/>
                </a:solidFill>
              </a:rPr>
              <a:t> </a:t>
            </a:r>
            <a:r>
              <a:rPr lang="en-US" sz="2400" dirty="0" err="1">
                <a:solidFill>
                  <a:srgbClr val="008000"/>
                </a:solidFill>
              </a:rPr>
              <a:t>sperimentalmente</a:t>
            </a:r>
            <a:endParaRPr lang="en-US" sz="2000" dirty="0">
              <a:solidFill>
                <a:srgbClr val="008000"/>
              </a:solidFill>
            </a:endParaRPr>
          </a:p>
        </p:txBody>
      </p:sp>
      <p:sp>
        <p:nvSpPr>
          <p:cNvPr id="118839" name="Text Box 55"/>
          <p:cNvSpPr txBox="1">
            <a:spLocks noChangeArrowheads="1"/>
          </p:cNvSpPr>
          <p:nvPr/>
        </p:nvSpPr>
        <p:spPr bwMode="auto">
          <a:xfrm>
            <a:off x="5508625" y="3449638"/>
            <a:ext cx="35718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( Il protone ha massa ~1 GeV)</a:t>
            </a:r>
          </a:p>
        </p:txBody>
      </p:sp>
      <p:sp>
        <p:nvSpPr>
          <p:cNvPr id="118840" name="Text Box 56"/>
          <p:cNvSpPr txBox="1">
            <a:spLocks noChangeArrowheads="1"/>
          </p:cNvSpPr>
          <p:nvPr/>
        </p:nvSpPr>
        <p:spPr bwMode="auto">
          <a:xfrm>
            <a:off x="4724400" y="5748338"/>
            <a:ext cx="4335442" cy="40011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 dirty="0" err="1">
                <a:solidFill>
                  <a:srgbClr val="FF0000"/>
                </a:solidFill>
                <a:latin typeface="Verdana" charset="0"/>
              </a:rPr>
              <a:t>Qual</a:t>
            </a:r>
            <a:r>
              <a:rPr lang="en-US" sz="2000" b="1" dirty="0">
                <a:solidFill>
                  <a:srgbClr val="FF0000"/>
                </a:solidFill>
                <a:latin typeface="Verdana" charset="0"/>
              </a:rPr>
              <a:t> e</a:t>
            </a:r>
            <a:r>
              <a:rPr lang="ja-JP" altLang="en-US" sz="2000" b="1" dirty="0">
                <a:solidFill>
                  <a:srgbClr val="FF0000"/>
                </a:solidFill>
                <a:latin typeface="Verdana" charset="0"/>
              </a:rPr>
              <a:t>’</a:t>
            </a:r>
            <a:r>
              <a:rPr lang="en-US" sz="2000" b="1" dirty="0">
                <a:solidFill>
                  <a:srgbClr val="FF0000"/>
                </a:solidFill>
                <a:latin typeface="Verdana" charset="0"/>
              </a:rPr>
              <a:t> l</a:t>
            </a:r>
            <a:r>
              <a:rPr lang="ja-JP" altLang="en-US" sz="2000" b="1" dirty="0">
                <a:solidFill>
                  <a:srgbClr val="FF0000"/>
                </a:solidFill>
                <a:latin typeface="Verdana" charset="0"/>
              </a:rPr>
              <a:t>’</a:t>
            </a:r>
            <a:r>
              <a:rPr lang="en-US" sz="2000" b="1" dirty="0" err="1">
                <a:solidFill>
                  <a:srgbClr val="FF0000"/>
                </a:solidFill>
                <a:latin typeface="Verdana" charset="0"/>
              </a:rPr>
              <a:t>origine</a:t>
            </a:r>
            <a:r>
              <a:rPr lang="en-US" sz="2000" b="1" dirty="0">
                <a:solidFill>
                  <a:srgbClr val="FF0000"/>
                </a:solidFill>
                <a:latin typeface="Verdana" charset="0"/>
              </a:rPr>
              <a:t> </a:t>
            </a:r>
            <a:r>
              <a:rPr lang="en-US" sz="2000" b="1" dirty="0" err="1">
                <a:solidFill>
                  <a:srgbClr val="FF0000"/>
                </a:solidFill>
                <a:latin typeface="Verdana" charset="0"/>
              </a:rPr>
              <a:t>della</a:t>
            </a:r>
            <a:r>
              <a:rPr lang="en-US" sz="2000" b="1" dirty="0">
                <a:solidFill>
                  <a:srgbClr val="FF0000"/>
                </a:solidFill>
                <a:latin typeface="Verdana" charset="0"/>
              </a:rPr>
              <a:t> </a:t>
            </a:r>
            <a:r>
              <a:rPr lang="en-US" sz="2000" b="1" dirty="0" err="1">
                <a:solidFill>
                  <a:srgbClr val="FF0000"/>
                </a:solidFill>
                <a:latin typeface="Verdana" charset="0"/>
              </a:rPr>
              <a:t>massa</a:t>
            </a:r>
            <a:endParaRPr lang="en-US" sz="2000" b="1" dirty="0">
              <a:solidFill>
                <a:srgbClr val="FF0000"/>
              </a:solidFill>
              <a:latin typeface="Verdana" charset="0"/>
            </a:endParaRPr>
          </a:p>
        </p:txBody>
      </p:sp>
      <p:sp>
        <p:nvSpPr>
          <p:cNvPr id="47" name="Rectangle 5"/>
          <p:cNvSpPr txBox="1">
            <a:spLocks noChangeArrowheads="1"/>
          </p:cNvSpPr>
          <p:nvPr/>
        </p:nvSpPr>
        <p:spPr bwMode="auto">
          <a:xfrm>
            <a:off x="34924" y="7937"/>
            <a:ext cx="9109076" cy="677863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90"/>
                </a:solidFill>
                <a:latin typeface="+mj-lt"/>
                <a:ea typeface="+mj-ea"/>
                <a:cs typeface="+mj-cs"/>
              </a:defRPr>
            </a:lvl1pPr>
            <a:lvl2pPr algn="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2pPr>
            <a:lvl3pPr algn="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3pPr>
            <a:lvl4pPr algn="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4pPr>
            <a:lvl5pPr algn="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5pPr>
            <a:lvl6pPr marL="457200" algn="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6pPr>
            <a:lvl7pPr marL="914400" algn="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7pPr>
            <a:lvl8pPr marL="1371600" algn="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8pPr>
            <a:lvl9pPr marL="1828800" algn="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/>
            <a:r>
              <a:rPr lang="en-US" b="1"/>
              <a:t>Le Particelle Fondamentali:Il MODELLO STANDARD</a:t>
            </a:r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562"/>
            <a:ext cx="9144000" cy="684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solidFill>
                  <a:srgbClr val="FFFF66"/>
                </a:solidFill>
              </a:rPr>
              <a:t>Il </a:t>
            </a:r>
            <a:r>
              <a:rPr lang="en-US" dirty="0" err="1">
                <a:solidFill>
                  <a:srgbClr val="FFFF66"/>
                </a:solidFill>
              </a:rPr>
              <a:t>problema</a:t>
            </a:r>
            <a:r>
              <a:rPr lang="en-US" dirty="0">
                <a:solidFill>
                  <a:srgbClr val="FFFF66"/>
                </a:solidFill>
              </a:rPr>
              <a:t> </a:t>
            </a:r>
            <a:r>
              <a:rPr lang="en-US" dirty="0" err="1">
                <a:solidFill>
                  <a:srgbClr val="FFFF66"/>
                </a:solidFill>
              </a:rPr>
              <a:t>della</a:t>
            </a:r>
            <a:r>
              <a:rPr lang="en-US" dirty="0">
                <a:solidFill>
                  <a:srgbClr val="FFFF66"/>
                </a:solidFill>
              </a:rPr>
              <a:t> </a:t>
            </a:r>
            <a:r>
              <a:rPr lang="en-US" dirty="0" err="1">
                <a:solidFill>
                  <a:srgbClr val="FFFF66"/>
                </a:solidFill>
              </a:rPr>
              <a:t>massa</a:t>
            </a:r>
            <a:endParaRPr lang="en-US" dirty="0">
              <a:solidFill>
                <a:srgbClr val="FFFF6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0988" y="836712"/>
            <a:ext cx="8582025" cy="5540276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Non </a:t>
            </a:r>
            <a:r>
              <a:rPr lang="en-US" dirty="0" err="1">
                <a:solidFill>
                  <a:schemeClr val="bg1"/>
                </a:solidFill>
              </a:rPr>
              <a:t>c’è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una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spiegazione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della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massa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delle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particelle</a:t>
            </a:r>
            <a:r>
              <a:rPr lang="en-US" dirty="0">
                <a:solidFill>
                  <a:schemeClr val="bg1"/>
                </a:solidFill>
              </a:rPr>
              <a:t>.</a:t>
            </a:r>
          </a:p>
          <a:p>
            <a:r>
              <a:rPr lang="en-US" dirty="0" err="1">
                <a:solidFill>
                  <a:schemeClr val="bg1"/>
                </a:solidFill>
              </a:rPr>
              <a:t>Eppure</a:t>
            </a:r>
            <a:r>
              <a:rPr lang="en-US" dirty="0">
                <a:solidFill>
                  <a:schemeClr val="bg1"/>
                </a:solidFill>
              </a:rPr>
              <a:t> le </a:t>
            </a:r>
            <a:r>
              <a:rPr lang="en-US" dirty="0" err="1">
                <a:solidFill>
                  <a:schemeClr val="bg1"/>
                </a:solidFill>
              </a:rPr>
              <a:t>particelle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hanno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una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massa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en-US" dirty="0" err="1">
                <a:solidFill>
                  <a:schemeClr val="bg1"/>
                </a:solidFill>
              </a:rPr>
              <a:t>che</a:t>
            </a:r>
            <a:r>
              <a:rPr lang="en-US" dirty="0">
                <a:solidFill>
                  <a:schemeClr val="bg1"/>
                </a:solidFill>
              </a:rPr>
              <a:t> è </a:t>
            </a:r>
            <a:r>
              <a:rPr lang="en-US" dirty="0" err="1">
                <a:solidFill>
                  <a:schemeClr val="bg1"/>
                </a:solidFill>
              </a:rPr>
              <a:t>enormemente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diversa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fra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loro</a:t>
            </a:r>
            <a:r>
              <a:rPr lang="en-US" dirty="0">
                <a:solidFill>
                  <a:schemeClr val="bg1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0277556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C65E9-1CF0-CB44-86AF-51EBA1457889}" type="slidenum">
              <a:rPr lang="en-US"/>
              <a:pPr/>
              <a:t>13</a:t>
            </a:fld>
            <a:endParaRPr lang="en-US"/>
          </a:p>
        </p:txBody>
      </p:sp>
      <p:grpSp>
        <p:nvGrpSpPr>
          <p:cNvPr id="20513" name="Group 33"/>
          <p:cNvGrpSpPr>
            <a:grpSpLocks/>
          </p:cNvGrpSpPr>
          <p:nvPr/>
        </p:nvGrpSpPr>
        <p:grpSpPr bwMode="auto">
          <a:xfrm>
            <a:off x="1258888" y="2481263"/>
            <a:ext cx="5013325" cy="3616325"/>
            <a:chOff x="884" y="1547"/>
            <a:chExt cx="3158" cy="2278"/>
          </a:xfrm>
        </p:grpSpPr>
        <p:sp>
          <p:nvSpPr>
            <p:cNvPr id="20500" name="Oval 20"/>
            <p:cNvSpPr>
              <a:spLocks noChangeArrowheads="1"/>
            </p:cNvSpPr>
            <p:nvPr/>
          </p:nvSpPr>
          <p:spPr bwMode="auto">
            <a:xfrm>
              <a:off x="1713" y="1603"/>
              <a:ext cx="431" cy="448"/>
            </a:xfrm>
            <a:prstGeom prst="ellipse">
              <a:avLst/>
            </a:prstGeom>
            <a:gradFill rotWithShape="0">
              <a:gsLst>
                <a:gs pos="0">
                  <a:srgbClr val="E5F75F"/>
                </a:gs>
                <a:gs pos="100000">
                  <a:srgbClr val="F68D68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83591" tIns="41796" rIns="83591" bIns="41796" anchor="ctr"/>
            <a:lstStyle/>
            <a:p>
              <a:pPr algn="ctr" defTabSz="835025"/>
              <a:endParaRPr lang="en-US" sz="2200">
                <a:solidFill>
                  <a:srgbClr val="FFFF00"/>
                </a:solidFill>
                <a:latin typeface="Verdana" charset="0"/>
              </a:endParaRPr>
            </a:p>
          </p:txBody>
        </p:sp>
        <p:sp>
          <p:nvSpPr>
            <p:cNvPr id="20501" name="Oval 21"/>
            <p:cNvSpPr>
              <a:spLocks noChangeArrowheads="1"/>
            </p:cNvSpPr>
            <p:nvPr/>
          </p:nvSpPr>
          <p:spPr bwMode="auto">
            <a:xfrm>
              <a:off x="1021" y="2141"/>
              <a:ext cx="433" cy="447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83591" tIns="41796" rIns="83591" bIns="41796" anchor="ctr"/>
            <a:lstStyle/>
            <a:p>
              <a:pPr algn="ctr" defTabSz="835025"/>
              <a:endParaRPr lang="en-US" sz="2200">
                <a:solidFill>
                  <a:srgbClr val="FFFF00"/>
                </a:solidFill>
                <a:latin typeface="Verdana" charset="0"/>
              </a:endParaRPr>
            </a:p>
          </p:txBody>
        </p:sp>
        <p:sp>
          <p:nvSpPr>
            <p:cNvPr id="20502" name="Oval 22"/>
            <p:cNvSpPr>
              <a:spLocks noChangeArrowheads="1"/>
            </p:cNvSpPr>
            <p:nvPr/>
          </p:nvSpPr>
          <p:spPr bwMode="auto">
            <a:xfrm>
              <a:off x="1713" y="2141"/>
              <a:ext cx="431" cy="447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83591" tIns="41796" rIns="83591" bIns="41796" anchor="ctr"/>
            <a:lstStyle/>
            <a:p>
              <a:pPr algn="ctr" defTabSz="835025"/>
              <a:endParaRPr lang="en-US" sz="2200">
                <a:solidFill>
                  <a:srgbClr val="FFFF00"/>
                </a:solidFill>
                <a:latin typeface="Verdana" charset="0"/>
              </a:endParaRPr>
            </a:p>
          </p:txBody>
        </p:sp>
        <p:sp>
          <p:nvSpPr>
            <p:cNvPr id="20503" name="Oval 23"/>
            <p:cNvSpPr>
              <a:spLocks noChangeArrowheads="1"/>
            </p:cNvSpPr>
            <p:nvPr/>
          </p:nvSpPr>
          <p:spPr bwMode="auto">
            <a:xfrm>
              <a:off x="1713" y="2768"/>
              <a:ext cx="431" cy="447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83591" tIns="41796" rIns="83591" bIns="41796" anchor="ctr"/>
            <a:lstStyle/>
            <a:p>
              <a:pPr algn="ctr" defTabSz="835025"/>
              <a:endParaRPr lang="en-US" sz="2200">
                <a:solidFill>
                  <a:srgbClr val="FFFF00"/>
                </a:solidFill>
                <a:latin typeface="Verdana" charset="0"/>
              </a:endParaRPr>
            </a:p>
          </p:txBody>
        </p:sp>
        <p:sp>
          <p:nvSpPr>
            <p:cNvPr id="20504" name="Text Box 24"/>
            <p:cNvSpPr txBox="1">
              <a:spLocks noChangeArrowheads="1"/>
            </p:cNvSpPr>
            <p:nvPr/>
          </p:nvSpPr>
          <p:spPr bwMode="auto">
            <a:xfrm>
              <a:off x="1833" y="1571"/>
              <a:ext cx="244" cy="3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83591" tIns="41796" rIns="83591" bIns="41796">
              <a:spAutoFit/>
            </a:bodyPr>
            <a:lstStyle>
              <a:lvl1pPr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1pPr>
              <a:lvl2pPr marL="417513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2pPr>
              <a:lvl3pPr marL="835025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3pPr>
              <a:lvl4pPr marL="1254125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4pPr>
              <a:lvl5pPr marL="1671638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5pPr>
              <a:lvl6pPr marL="21288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6pPr>
              <a:lvl7pPr marL="25860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7pPr>
              <a:lvl8pPr marL="30432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8pPr>
              <a:lvl9pPr marL="35004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9pPr>
            </a:lstStyle>
            <a:p>
              <a:r>
                <a:rPr lang="en-US" sz="2900" b="1">
                  <a:latin typeface="Verdana" charset="0"/>
                </a:rPr>
                <a:t>s</a:t>
              </a:r>
            </a:p>
          </p:txBody>
        </p:sp>
        <p:sp>
          <p:nvSpPr>
            <p:cNvPr id="20505" name="Text Box 25"/>
            <p:cNvSpPr txBox="1">
              <a:spLocks noChangeArrowheads="1"/>
            </p:cNvSpPr>
            <p:nvPr/>
          </p:nvSpPr>
          <p:spPr bwMode="auto">
            <a:xfrm>
              <a:off x="1799" y="2830"/>
              <a:ext cx="240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83591" tIns="41796" rIns="83591" bIns="41796">
              <a:spAutoFit/>
            </a:bodyPr>
            <a:lstStyle>
              <a:lvl1pPr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1pPr>
              <a:lvl2pPr marL="417513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2pPr>
              <a:lvl3pPr marL="835025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3pPr>
              <a:lvl4pPr marL="1254125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4pPr>
              <a:lvl5pPr marL="1671638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5pPr>
              <a:lvl6pPr marL="21288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6pPr>
              <a:lvl7pPr marL="25860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7pPr>
              <a:lvl8pPr marL="30432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8pPr>
              <a:lvl9pPr marL="35004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9pPr>
            </a:lstStyle>
            <a:p>
              <a:r>
                <a:rPr lang="en-US" sz="2900" b="1">
                  <a:latin typeface="Symbol" charset="0"/>
                  <a:sym typeface="Symbol" charset="0"/>
                </a:rPr>
                <a:t></a:t>
              </a:r>
              <a:endParaRPr lang="en-US" sz="2900" b="1">
                <a:latin typeface="Symbol" charset="0"/>
              </a:endParaRPr>
            </a:p>
          </p:txBody>
        </p:sp>
        <p:sp>
          <p:nvSpPr>
            <p:cNvPr id="20506" name="Text Box 26"/>
            <p:cNvSpPr txBox="1">
              <a:spLocks noChangeArrowheads="1"/>
            </p:cNvSpPr>
            <p:nvPr/>
          </p:nvSpPr>
          <p:spPr bwMode="auto">
            <a:xfrm>
              <a:off x="1100" y="2201"/>
              <a:ext cx="328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83591" tIns="41796" rIns="83591" bIns="41796">
              <a:spAutoFit/>
            </a:bodyPr>
            <a:lstStyle>
              <a:lvl1pPr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1pPr>
              <a:lvl2pPr marL="417513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2pPr>
              <a:lvl3pPr marL="835025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3pPr>
              <a:lvl4pPr marL="1254125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4pPr>
              <a:lvl5pPr marL="1671638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5pPr>
              <a:lvl6pPr marL="21288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6pPr>
              <a:lvl7pPr marL="25860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7pPr>
              <a:lvl8pPr marL="30432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8pPr>
              <a:lvl9pPr marL="35004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9pPr>
            </a:lstStyle>
            <a:p>
              <a:r>
                <a:rPr lang="en-US" sz="2900" b="1">
                  <a:latin typeface="Symbol" charset="0"/>
                  <a:sym typeface="Symbol" charset="0"/>
                </a:rPr>
                <a:t></a:t>
              </a:r>
              <a:r>
                <a:rPr lang="en-US" sz="2900" b="1" baseline="-25000">
                  <a:latin typeface="Verdana" charset="0"/>
                </a:rPr>
                <a:t>e</a:t>
              </a:r>
              <a:endParaRPr lang="en-US" sz="2900" b="1">
                <a:solidFill>
                  <a:srgbClr val="FFFF00"/>
                </a:solidFill>
                <a:latin typeface="Verdana" charset="0"/>
              </a:endParaRPr>
            </a:p>
          </p:txBody>
        </p:sp>
        <p:sp>
          <p:nvSpPr>
            <p:cNvPr id="20507" name="Text Box 27"/>
            <p:cNvSpPr txBox="1">
              <a:spLocks noChangeArrowheads="1"/>
            </p:cNvSpPr>
            <p:nvPr/>
          </p:nvSpPr>
          <p:spPr bwMode="auto">
            <a:xfrm>
              <a:off x="1790" y="2180"/>
              <a:ext cx="314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83591" tIns="41796" rIns="83591" bIns="41796">
              <a:spAutoFit/>
            </a:bodyPr>
            <a:lstStyle>
              <a:lvl1pPr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1pPr>
              <a:lvl2pPr marL="417513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2pPr>
              <a:lvl3pPr marL="835025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3pPr>
              <a:lvl4pPr marL="1254125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4pPr>
              <a:lvl5pPr marL="1671638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5pPr>
              <a:lvl6pPr marL="21288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6pPr>
              <a:lvl7pPr marL="25860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7pPr>
              <a:lvl8pPr marL="30432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8pPr>
              <a:lvl9pPr marL="35004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9pPr>
            </a:lstStyle>
            <a:p>
              <a:r>
                <a:rPr lang="en-US" sz="2900" b="1">
                  <a:latin typeface="Symbol" charset="0"/>
                  <a:sym typeface="Symbol" charset="0"/>
                </a:rPr>
                <a:t></a:t>
              </a:r>
              <a:r>
                <a:rPr lang="en-US" sz="2900" b="1" baseline="-25000">
                  <a:latin typeface="Symbol" charset="0"/>
                  <a:sym typeface="Symbol" charset="0"/>
                </a:rPr>
                <a:t></a:t>
              </a:r>
              <a:endParaRPr lang="en-US" sz="2900" b="1" baseline="-25000">
                <a:latin typeface="Symbol" charset="0"/>
              </a:endParaRPr>
            </a:p>
          </p:txBody>
        </p:sp>
        <p:sp>
          <p:nvSpPr>
            <p:cNvPr id="20508" name="Oval 28"/>
            <p:cNvSpPr>
              <a:spLocks noChangeArrowheads="1"/>
            </p:cNvSpPr>
            <p:nvPr/>
          </p:nvSpPr>
          <p:spPr bwMode="auto">
            <a:xfrm>
              <a:off x="1564" y="1547"/>
              <a:ext cx="726" cy="1814"/>
            </a:xfrm>
            <a:prstGeom prst="ellips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09" name="Line 29"/>
            <p:cNvSpPr>
              <a:spLocks noChangeShapeType="1"/>
            </p:cNvSpPr>
            <p:nvPr/>
          </p:nvSpPr>
          <p:spPr bwMode="auto">
            <a:xfrm>
              <a:off x="2109" y="3385"/>
              <a:ext cx="544" cy="272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10" name="Text Box 30"/>
            <p:cNvSpPr txBox="1">
              <a:spLocks noChangeArrowheads="1"/>
            </p:cNvSpPr>
            <p:nvPr/>
          </p:nvSpPr>
          <p:spPr bwMode="auto">
            <a:xfrm>
              <a:off x="2822" y="3566"/>
              <a:ext cx="1220" cy="259"/>
            </a:xfrm>
            <a:prstGeom prst="rect">
              <a:avLst/>
            </a:prstGeom>
            <a:noFill/>
            <a:ln w="9525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rgbClr val="008000"/>
                  </a:solidFill>
                  <a:latin typeface="Verdana" charset="0"/>
                </a:rPr>
                <a:t>Raggi cosmici</a:t>
              </a:r>
            </a:p>
          </p:txBody>
        </p:sp>
        <p:sp>
          <p:nvSpPr>
            <p:cNvPr id="20511" name="Oval 31"/>
            <p:cNvSpPr>
              <a:spLocks noChangeArrowheads="1"/>
            </p:cNvSpPr>
            <p:nvPr/>
          </p:nvSpPr>
          <p:spPr bwMode="auto">
            <a:xfrm>
              <a:off x="884" y="1979"/>
              <a:ext cx="680" cy="748"/>
            </a:xfrm>
            <a:prstGeom prst="ellips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12" name="Line 32"/>
            <p:cNvSpPr>
              <a:spLocks noChangeShapeType="1"/>
            </p:cNvSpPr>
            <p:nvPr/>
          </p:nvSpPr>
          <p:spPr bwMode="auto">
            <a:xfrm>
              <a:off x="1565" y="2568"/>
              <a:ext cx="1224" cy="1225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532" name="Group 52"/>
          <p:cNvGrpSpPr>
            <a:grpSpLocks/>
          </p:cNvGrpSpPr>
          <p:nvPr/>
        </p:nvGrpSpPr>
        <p:grpSpPr bwMode="auto">
          <a:xfrm>
            <a:off x="755650" y="908050"/>
            <a:ext cx="8393113" cy="5610225"/>
            <a:chOff x="522" y="572"/>
            <a:chExt cx="5287" cy="3534"/>
          </a:xfrm>
        </p:grpSpPr>
        <p:grpSp>
          <p:nvGrpSpPr>
            <p:cNvPr id="20530" name="Group 50"/>
            <p:cNvGrpSpPr>
              <a:grpSpLocks/>
            </p:cNvGrpSpPr>
            <p:nvPr/>
          </p:nvGrpSpPr>
          <p:grpSpPr bwMode="auto">
            <a:xfrm>
              <a:off x="1713" y="572"/>
              <a:ext cx="4096" cy="3534"/>
              <a:chOff x="1713" y="572"/>
              <a:chExt cx="4096" cy="3534"/>
            </a:xfrm>
          </p:grpSpPr>
          <p:sp>
            <p:nvSpPr>
              <p:cNvPr id="20514" name="Oval 34"/>
              <p:cNvSpPr>
                <a:spLocks noChangeArrowheads="1"/>
              </p:cNvSpPr>
              <p:nvPr/>
            </p:nvSpPr>
            <p:spPr bwMode="auto">
              <a:xfrm>
                <a:off x="2490" y="2141"/>
                <a:ext cx="432" cy="447"/>
              </a:xfrm>
              <a:prstGeom prst="ellipse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lIns="83591" tIns="41796" rIns="83591" bIns="41796" anchor="ctr"/>
              <a:lstStyle/>
              <a:p>
                <a:pPr algn="ctr" defTabSz="835025"/>
                <a:endParaRPr lang="en-US" sz="2200">
                  <a:solidFill>
                    <a:srgbClr val="FFFF00"/>
                  </a:solidFill>
                  <a:latin typeface="Verdana" charset="0"/>
                </a:endParaRPr>
              </a:p>
            </p:txBody>
          </p:sp>
          <p:sp>
            <p:nvSpPr>
              <p:cNvPr id="20515" name="Oval 35"/>
              <p:cNvSpPr>
                <a:spLocks noChangeArrowheads="1"/>
              </p:cNvSpPr>
              <p:nvPr/>
            </p:nvSpPr>
            <p:spPr bwMode="auto">
              <a:xfrm>
                <a:off x="2490" y="2768"/>
                <a:ext cx="432" cy="447"/>
              </a:xfrm>
              <a:prstGeom prst="ellipse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lIns="83591" tIns="41796" rIns="83591" bIns="41796" anchor="ctr"/>
              <a:lstStyle/>
              <a:p>
                <a:pPr algn="ctr" defTabSz="835025"/>
                <a:endParaRPr lang="en-US" sz="2200">
                  <a:solidFill>
                    <a:srgbClr val="FFFF00"/>
                  </a:solidFill>
                  <a:latin typeface="Verdana" charset="0"/>
                </a:endParaRPr>
              </a:p>
            </p:txBody>
          </p:sp>
          <p:sp>
            <p:nvSpPr>
              <p:cNvPr id="20516" name="Oval 36"/>
              <p:cNvSpPr>
                <a:spLocks noChangeArrowheads="1"/>
              </p:cNvSpPr>
              <p:nvPr/>
            </p:nvSpPr>
            <p:spPr bwMode="auto">
              <a:xfrm>
                <a:off x="1713" y="1065"/>
                <a:ext cx="431" cy="448"/>
              </a:xfrm>
              <a:prstGeom prst="ellipse">
                <a:avLst/>
              </a:prstGeom>
              <a:gradFill rotWithShape="0">
                <a:gsLst>
                  <a:gs pos="0">
                    <a:srgbClr val="E5F75F"/>
                  </a:gs>
                  <a:gs pos="100000">
                    <a:srgbClr val="F68D68"/>
                  </a:gs>
                </a:gsLst>
                <a:path path="shape">
                  <a:fillToRect l="50000" t="50000" r="50000" b="50000"/>
                </a:path>
              </a:gra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lIns="83591" tIns="41796" rIns="83591" bIns="41796" anchor="ctr"/>
              <a:lstStyle/>
              <a:p>
                <a:pPr algn="ctr" defTabSz="835025"/>
                <a:endParaRPr lang="en-US" sz="2200">
                  <a:solidFill>
                    <a:srgbClr val="FFFF00"/>
                  </a:solidFill>
                  <a:latin typeface="Verdana" charset="0"/>
                </a:endParaRPr>
              </a:p>
            </p:txBody>
          </p:sp>
          <p:sp>
            <p:nvSpPr>
              <p:cNvPr id="20517" name="Oval 37"/>
              <p:cNvSpPr>
                <a:spLocks noChangeArrowheads="1"/>
              </p:cNvSpPr>
              <p:nvPr/>
            </p:nvSpPr>
            <p:spPr bwMode="auto">
              <a:xfrm>
                <a:off x="2490" y="1065"/>
                <a:ext cx="432" cy="448"/>
              </a:xfrm>
              <a:prstGeom prst="ellipse">
                <a:avLst/>
              </a:prstGeom>
              <a:gradFill rotWithShape="0">
                <a:gsLst>
                  <a:gs pos="0">
                    <a:srgbClr val="E5F75F"/>
                  </a:gs>
                  <a:gs pos="100000">
                    <a:srgbClr val="F68D68"/>
                  </a:gs>
                </a:gsLst>
                <a:path path="shape">
                  <a:fillToRect l="50000" t="50000" r="50000" b="50000"/>
                </a:path>
              </a:gra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lIns="83591" tIns="41796" rIns="83591" bIns="41796" anchor="ctr"/>
              <a:lstStyle/>
              <a:p>
                <a:pPr algn="ctr" defTabSz="835025"/>
                <a:endParaRPr lang="en-US" sz="2200">
                  <a:solidFill>
                    <a:srgbClr val="FFFF00"/>
                  </a:solidFill>
                  <a:latin typeface="Verdana" charset="0"/>
                </a:endParaRPr>
              </a:p>
            </p:txBody>
          </p:sp>
          <p:sp>
            <p:nvSpPr>
              <p:cNvPr id="20518" name="Oval 38"/>
              <p:cNvSpPr>
                <a:spLocks noChangeArrowheads="1"/>
              </p:cNvSpPr>
              <p:nvPr/>
            </p:nvSpPr>
            <p:spPr bwMode="auto">
              <a:xfrm>
                <a:off x="2490" y="1603"/>
                <a:ext cx="432" cy="448"/>
              </a:xfrm>
              <a:prstGeom prst="ellipse">
                <a:avLst/>
              </a:prstGeom>
              <a:gradFill rotWithShape="0">
                <a:gsLst>
                  <a:gs pos="0">
                    <a:srgbClr val="E5F75F"/>
                  </a:gs>
                  <a:gs pos="100000">
                    <a:srgbClr val="F68D68"/>
                  </a:gs>
                </a:gsLst>
                <a:path path="shape">
                  <a:fillToRect l="50000" t="50000" r="50000" b="50000"/>
                </a:path>
              </a:gra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lIns="83591" tIns="41796" rIns="83591" bIns="41796" anchor="ctr"/>
              <a:lstStyle/>
              <a:p>
                <a:pPr algn="ctr" defTabSz="835025"/>
                <a:endParaRPr lang="en-US" sz="2200">
                  <a:solidFill>
                    <a:srgbClr val="FFFF00"/>
                  </a:solidFill>
                  <a:latin typeface="Verdana" charset="0"/>
                </a:endParaRPr>
              </a:p>
            </p:txBody>
          </p:sp>
          <p:sp>
            <p:nvSpPr>
              <p:cNvPr id="20519" name="Text Box 39"/>
              <p:cNvSpPr txBox="1">
                <a:spLocks noChangeArrowheads="1"/>
              </p:cNvSpPr>
              <p:nvPr/>
            </p:nvSpPr>
            <p:spPr bwMode="auto">
              <a:xfrm>
                <a:off x="1835" y="1071"/>
                <a:ext cx="243" cy="33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lIns="83591" tIns="41796" rIns="83591" bIns="41796">
                <a:spAutoFit/>
              </a:bodyPr>
              <a:lstStyle>
                <a:lvl1pPr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1pPr>
                <a:lvl2pPr marL="417513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2pPr>
                <a:lvl3pPr marL="835025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3pPr>
                <a:lvl4pPr marL="1254125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4pPr>
                <a:lvl5pPr marL="1671638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5pPr>
                <a:lvl6pPr marL="21288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6pPr>
                <a:lvl7pPr marL="25860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7pPr>
                <a:lvl8pPr marL="30432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8pPr>
                <a:lvl9pPr marL="35004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9pPr>
              </a:lstStyle>
              <a:p>
                <a:r>
                  <a:rPr lang="en-US" sz="2900" b="1">
                    <a:latin typeface="Verdana" charset="0"/>
                  </a:rPr>
                  <a:t>c</a:t>
                </a:r>
                <a:endParaRPr lang="en-US" sz="2900" b="1">
                  <a:solidFill>
                    <a:srgbClr val="FFFF00"/>
                  </a:solidFill>
                  <a:latin typeface="Verdana" charset="0"/>
                </a:endParaRPr>
              </a:p>
            </p:txBody>
          </p:sp>
          <p:sp>
            <p:nvSpPr>
              <p:cNvPr id="20520" name="Text Box 40"/>
              <p:cNvSpPr txBox="1">
                <a:spLocks noChangeArrowheads="1"/>
              </p:cNvSpPr>
              <p:nvPr/>
            </p:nvSpPr>
            <p:spPr bwMode="auto">
              <a:xfrm>
                <a:off x="2620" y="1055"/>
                <a:ext cx="212" cy="33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lIns="83591" tIns="41796" rIns="83591" bIns="41796">
                <a:spAutoFit/>
              </a:bodyPr>
              <a:lstStyle>
                <a:lvl1pPr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1pPr>
                <a:lvl2pPr marL="417513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2pPr>
                <a:lvl3pPr marL="835025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3pPr>
                <a:lvl4pPr marL="1254125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4pPr>
                <a:lvl5pPr marL="1671638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5pPr>
                <a:lvl6pPr marL="21288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6pPr>
                <a:lvl7pPr marL="25860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7pPr>
                <a:lvl8pPr marL="30432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8pPr>
                <a:lvl9pPr marL="35004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9pPr>
              </a:lstStyle>
              <a:p>
                <a:r>
                  <a:rPr lang="en-US" sz="2900" b="1">
                    <a:latin typeface="Verdana" charset="0"/>
                  </a:rPr>
                  <a:t>t</a:t>
                </a:r>
              </a:p>
            </p:txBody>
          </p:sp>
          <p:sp>
            <p:nvSpPr>
              <p:cNvPr id="20521" name="Text Box 41"/>
              <p:cNvSpPr txBox="1">
                <a:spLocks noChangeArrowheads="1"/>
              </p:cNvSpPr>
              <p:nvPr/>
            </p:nvSpPr>
            <p:spPr bwMode="auto">
              <a:xfrm>
                <a:off x="2594" y="1608"/>
                <a:ext cx="268" cy="33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lIns="83591" tIns="41796" rIns="83591" bIns="41796">
                <a:spAutoFit/>
              </a:bodyPr>
              <a:lstStyle>
                <a:lvl1pPr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1pPr>
                <a:lvl2pPr marL="417513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2pPr>
                <a:lvl3pPr marL="835025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3pPr>
                <a:lvl4pPr marL="1254125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4pPr>
                <a:lvl5pPr marL="1671638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5pPr>
                <a:lvl6pPr marL="21288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6pPr>
                <a:lvl7pPr marL="25860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7pPr>
                <a:lvl8pPr marL="30432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8pPr>
                <a:lvl9pPr marL="35004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9pPr>
              </a:lstStyle>
              <a:p>
                <a:r>
                  <a:rPr lang="en-US" sz="2900" b="1">
                    <a:latin typeface="Verdana" charset="0"/>
                  </a:rPr>
                  <a:t>b</a:t>
                </a:r>
              </a:p>
            </p:txBody>
          </p:sp>
          <p:sp>
            <p:nvSpPr>
              <p:cNvPr id="20522" name="Text Box 42"/>
              <p:cNvSpPr txBox="1">
                <a:spLocks noChangeArrowheads="1"/>
              </p:cNvSpPr>
              <p:nvPr/>
            </p:nvSpPr>
            <p:spPr bwMode="auto">
              <a:xfrm>
                <a:off x="2588" y="2830"/>
                <a:ext cx="208" cy="33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lIns="83591" tIns="41796" rIns="83591" bIns="41796">
                <a:spAutoFit/>
              </a:bodyPr>
              <a:lstStyle>
                <a:lvl1pPr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1pPr>
                <a:lvl2pPr marL="417513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2pPr>
                <a:lvl3pPr marL="835025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3pPr>
                <a:lvl4pPr marL="1254125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4pPr>
                <a:lvl5pPr marL="1671638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5pPr>
                <a:lvl6pPr marL="21288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6pPr>
                <a:lvl7pPr marL="25860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7pPr>
                <a:lvl8pPr marL="30432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8pPr>
                <a:lvl9pPr marL="35004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9pPr>
              </a:lstStyle>
              <a:p>
                <a:r>
                  <a:rPr lang="en-US" sz="2900" b="1">
                    <a:latin typeface="Symbol" charset="0"/>
                    <a:sym typeface="Symbol" charset="0"/>
                  </a:rPr>
                  <a:t></a:t>
                </a:r>
                <a:endParaRPr lang="en-US" sz="2900" b="1" baseline="-25000">
                  <a:latin typeface="Symbol" charset="0"/>
                  <a:sym typeface="Symbol" charset="0"/>
                </a:endParaRPr>
              </a:p>
            </p:txBody>
          </p:sp>
          <p:sp>
            <p:nvSpPr>
              <p:cNvPr id="20523" name="Text Box 43"/>
              <p:cNvSpPr txBox="1">
                <a:spLocks noChangeArrowheads="1"/>
              </p:cNvSpPr>
              <p:nvPr/>
            </p:nvSpPr>
            <p:spPr bwMode="auto">
              <a:xfrm>
                <a:off x="2577" y="2203"/>
                <a:ext cx="294" cy="33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lIns="83591" tIns="41796" rIns="83591" bIns="41796">
                <a:spAutoFit/>
              </a:bodyPr>
              <a:lstStyle>
                <a:lvl1pPr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1pPr>
                <a:lvl2pPr marL="417513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2pPr>
                <a:lvl3pPr marL="835025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3pPr>
                <a:lvl4pPr marL="1254125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4pPr>
                <a:lvl5pPr marL="1671638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5pPr>
                <a:lvl6pPr marL="21288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6pPr>
                <a:lvl7pPr marL="25860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7pPr>
                <a:lvl8pPr marL="30432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8pPr>
                <a:lvl9pPr marL="35004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9pPr>
              </a:lstStyle>
              <a:p>
                <a:r>
                  <a:rPr lang="en-US" sz="2900" b="1">
                    <a:latin typeface="Symbol" charset="0"/>
                    <a:sym typeface="Symbol" charset="0"/>
                  </a:rPr>
                  <a:t></a:t>
                </a:r>
                <a:r>
                  <a:rPr lang="en-US" sz="2900" b="1" baseline="-25000">
                    <a:latin typeface="Symbol" charset="0"/>
                    <a:sym typeface="Symbol" charset="0"/>
                  </a:rPr>
                  <a:t></a:t>
                </a:r>
                <a:endParaRPr lang="en-US" sz="2900" b="1">
                  <a:latin typeface="Symbol" charset="0"/>
                  <a:sym typeface="Symbol" charset="0"/>
                </a:endParaRPr>
              </a:p>
            </p:txBody>
          </p:sp>
          <p:sp>
            <p:nvSpPr>
              <p:cNvPr id="20524" name="Text Box 44"/>
              <p:cNvSpPr txBox="1">
                <a:spLocks noChangeArrowheads="1"/>
              </p:cNvSpPr>
              <p:nvPr/>
            </p:nvSpPr>
            <p:spPr bwMode="auto">
              <a:xfrm>
                <a:off x="3991" y="754"/>
                <a:ext cx="1701" cy="17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000" dirty="0">
                    <a:latin typeface="Verdana" charset="0"/>
                  </a:rPr>
                  <a:t>Le </a:t>
                </a:r>
                <a:r>
                  <a:rPr lang="en-US" sz="2000" dirty="0" err="1">
                    <a:latin typeface="Verdana" charset="0"/>
                  </a:rPr>
                  <a:t>particelle</a:t>
                </a:r>
                <a:r>
                  <a:rPr lang="en-US" sz="2000" dirty="0">
                    <a:latin typeface="Verdana" charset="0"/>
                  </a:rPr>
                  <a:t> </a:t>
                </a:r>
                <a:r>
                  <a:rPr lang="en-US" sz="2000" dirty="0" err="1">
                    <a:latin typeface="Verdana" charset="0"/>
                  </a:rPr>
                  <a:t>forza</a:t>
                </a:r>
                <a:endParaRPr lang="en-US" sz="2000" dirty="0">
                  <a:latin typeface="Verdana" charset="0"/>
                </a:endParaRPr>
              </a:p>
              <a:p>
                <a:pPr>
                  <a:spcBef>
                    <a:spcPct val="50000"/>
                  </a:spcBef>
                </a:pPr>
                <a:r>
                  <a:rPr lang="en-US" sz="2000" dirty="0">
                    <a:latin typeface="Verdana" charset="0"/>
                  </a:rPr>
                  <a:t>  </a:t>
                </a:r>
                <a:r>
                  <a:rPr lang="en-US" sz="2000" dirty="0">
                    <a:solidFill>
                      <a:srgbClr val="FF9900"/>
                    </a:solidFill>
                    <a:latin typeface="Verdana" charset="0"/>
                  </a:rPr>
                  <a:t>g   </a:t>
                </a:r>
                <a:r>
                  <a:rPr lang="en-US" sz="2000" dirty="0" err="1">
                    <a:solidFill>
                      <a:srgbClr val="FF9900"/>
                    </a:solidFill>
                    <a:latin typeface="Verdana" charset="0"/>
                  </a:rPr>
                  <a:t>gluoni</a:t>
                </a:r>
                <a:r>
                  <a:rPr lang="en-US" sz="2000" dirty="0">
                    <a:latin typeface="Verdana" charset="0"/>
                  </a:rPr>
                  <a:t> (8)</a:t>
                </a:r>
              </a:p>
              <a:p>
                <a:pPr>
                  <a:spcBef>
                    <a:spcPct val="50000"/>
                  </a:spcBef>
                </a:pPr>
                <a:r>
                  <a:rPr lang="en-US" sz="2000" dirty="0">
                    <a:latin typeface="Verdana" charset="0"/>
                  </a:rPr>
                  <a:t>  </a:t>
                </a:r>
                <a:r>
                  <a:rPr lang="en-US" sz="2000" dirty="0">
                    <a:latin typeface="Symbol" charset="0"/>
                    <a:sym typeface="Symbol" charset="0"/>
                  </a:rPr>
                  <a:t></a:t>
                </a:r>
                <a:r>
                  <a:rPr lang="en-US" sz="2000" dirty="0">
                    <a:latin typeface="Verdana" charset="0"/>
                  </a:rPr>
                  <a:t>   </a:t>
                </a:r>
                <a:r>
                  <a:rPr lang="en-US" sz="2000" dirty="0" err="1">
                    <a:latin typeface="Verdana" charset="0"/>
                  </a:rPr>
                  <a:t>fotone</a:t>
                </a:r>
                <a:r>
                  <a:rPr lang="en-US" sz="2000" dirty="0">
                    <a:latin typeface="Verdana" charset="0"/>
                  </a:rPr>
                  <a:t>    </a:t>
                </a:r>
              </a:p>
              <a:p>
                <a:pPr>
                  <a:spcBef>
                    <a:spcPct val="50000"/>
                  </a:spcBef>
                </a:pPr>
                <a:r>
                  <a:rPr lang="en-US" sz="2000" dirty="0">
                    <a:latin typeface="Verdana" charset="0"/>
                  </a:rPr>
                  <a:t>  </a:t>
                </a:r>
                <a:r>
                  <a:rPr lang="en-US" sz="2000" dirty="0">
                    <a:solidFill>
                      <a:schemeClr val="hlink"/>
                    </a:solidFill>
                    <a:latin typeface="Verdana" charset="0"/>
                  </a:rPr>
                  <a:t>W</a:t>
                </a:r>
                <a:r>
                  <a:rPr lang="en-US" sz="2000" baseline="30000" dirty="0">
                    <a:solidFill>
                      <a:schemeClr val="hlink"/>
                    </a:solidFill>
                    <a:latin typeface="Verdana" charset="0"/>
                  </a:rPr>
                  <a:t>+</a:t>
                </a:r>
                <a:r>
                  <a:rPr lang="en-US" sz="2000" dirty="0">
                    <a:solidFill>
                      <a:schemeClr val="hlink"/>
                    </a:solidFill>
                    <a:latin typeface="Verdana" charset="0"/>
                  </a:rPr>
                  <a:t>,W</a:t>
                </a:r>
                <a:r>
                  <a:rPr lang="en-US" sz="2000" baseline="30000" dirty="0">
                    <a:solidFill>
                      <a:schemeClr val="hlink"/>
                    </a:solidFill>
                    <a:latin typeface="Verdana" charset="0"/>
                  </a:rPr>
                  <a:t>-</a:t>
                </a:r>
                <a:r>
                  <a:rPr lang="en-US" sz="2000" dirty="0">
                    <a:solidFill>
                      <a:schemeClr val="hlink"/>
                    </a:solidFill>
                    <a:latin typeface="Verdana" charset="0"/>
                  </a:rPr>
                  <a:t>, Z </a:t>
                </a:r>
                <a:r>
                  <a:rPr lang="en-US" sz="2000" dirty="0" err="1">
                    <a:solidFill>
                      <a:schemeClr val="hlink"/>
                    </a:solidFill>
                    <a:latin typeface="Verdana" charset="0"/>
                  </a:rPr>
                  <a:t>bosoni</a:t>
                </a:r>
                <a:endParaRPr lang="en-US" sz="2000" dirty="0">
                  <a:solidFill>
                    <a:schemeClr val="hlink"/>
                  </a:solidFill>
                  <a:latin typeface="Verdana" charset="0"/>
                </a:endParaRPr>
              </a:p>
              <a:p>
                <a:pPr>
                  <a:spcBef>
                    <a:spcPct val="50000"/>
                  </a:spcBef>
                </a:pPr>
                <a:r>
                  <a:rPr lang="en-US" sz="2000" dirty="0">
                    <a:latin typeface="Verdana" charset="0"/>
                  </a:rPr>
                  <a:t> </a:t>
                </a:r>
              </a:p>
              <a:p>
                <a:pPr>
                  <a:spcBef>
                    <a:spcPct val="50000"/>
                  </a:spcBef>
                </a:pPr>
                <a:r>
                  <a:rPr lang="en-US" sz="2000" dirty="0">
                    <a:latin typeface="Verdana" charset="0"/>
                  </a:rPr>
                  <a:t>     </a:t>
                </a:r>
              </a:p>
            </p:txBody>
          </p:sp>
          <p:sp>
            <p:nvSpPr>
              <p:cNvPr id="20525" name="Line 45"/>
              <p:cNvSpPr>
                <a:spLocks noChangeShapeType="1"/>
              </p:cNvSpPr>
              <p:nvPr/>
            </p:nvSpPr>
            <p:spPr bwMode="auto">
              <a:xfrm>
                <a:off x="3152" y="2886"/>
                <a:ext cx="952" cy="1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26" name="Text Box 46"/>
              <p:cNvSpPr txBox="1">
                <a:spLocks noChangeArrowheads="1"/>
              </p:cNvSpPr>
              <p:nvPr/>
            </p:nvSpPr>
            <p:spPr bwMode="auto">
              <a:xfrm>
                <a:off x="4018" y="3067"/>
                <a:ext cx="1791" cy="1039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2000">
                    <a:latin typeface="Verdana" charset="0"/>
                  </a:rPr>
                  <a:t>Si possono produrre</a:t>
                </a:r>
              </a:p>
              <a:p>
                <a:r>
                  <a:rPr lang="en-US" sz="2000">
                    <a:latin typeface="Verdana" charset="0"/>
                  </a:rPr>
                  <a:t>in laboratorio</a:t>
                </a:r>
              </a:p>
              <a:p>
                <a:endParaRPr lang="en-US" sz="2000">
                  <a:latin typeface="Verdana" charset="0"/>
                </a:endParaRPr>
              </a:p>
              <a:p>
                <a:r>
                  <a:rPr lang="en-US" sz="2000">
                    <a:solidFill>
                      <a:srgbClr val="0000CC"/>
                    </a:solidFill>
                    <a:latin typeface="Verdana" charset="0"/>
                  </a:rPr>
                  <a:t>+ </a:t>
                </a:r>
                <a:r>
                  <a:rPr lang="en-US" sz="2000" b="1">
                    <a:solidFill>
                      <a:srgbClr val="0000CC"/>
                    </a:solidFill>
                    <a:latin typeface="Verdana" charset="0"/>
                  </a:rPr>
                  <a:t>le antiparticelle</a:t>
                </a:r>
              </a:p>
              <a:p>
                <a:r>
                  <a:rPr lang="en-US" sz="2000" b="1">
                    <a:solidFill>
                      <a:srgbClr val="0000CC"/>
                    </a:solidFill>
                    <a:latin typeface="Verdana" charset="0"/>
                  </a:rPr>
                  <a:t>ossia</a:t>
                </a:r>
                <a:r>
                  <a:rPr lang="en-US" sz="2000" b="1">
                    <a:latin typeface="Verdana" charset="0"/>
                  </a:rPr>
                  <a:t> </a:t>
                </a:r>
                <a:r>
                  <a:rPr lang="en-US" sz="2000" b="1">
                    <a:solidFill>
                      <a:srgbClr val="0000CC"/>
                    </a:solidFill>
                    <a:latin typeface="Verdana" charset="0"/>
                  </a:rPr>
                  <a:t>l</a:t>
                </a:r>
                <a:r>
                  <a:rPr lang="ja-JP" altLang="en-US" sz="2000" b="1">
                    <a:solidFill>
                      <a:srgbClr val="0000CC"/>
                    </a:solidFill>
                    <a:latin typeface="Arial"/>
                  </a:rPr>
                  <a:t>’</a:t>
                </a:r>
                <a:r>
                  <a:rPr lang="en-US" sz="2000" b="1">
                    <a:solidFill>
                      <a:srgbClr val="0000CC"/>
                    </a:solidFill>
                    <a:latin typeface="Verdana" charset="0"/>
                  </a:rPr>
                  <a:t>antimateria</a:t>
                </a:r>
              </a:p>
            </p:txBody>
          </p:sp>
          <p:sp>
            <p:nvSpPr>
              <p:cNvPr id="20527" name="Oval 47"/>
              <p:cNvSpPr>
                <a:spLocks noChangeArrowheads="1"/>
              </p:cNvSpPr>
              <p:nvPr/>
            </p:nvSpPr>
            <p:spPr bwMode="auto">
              <a:xfrm>
                <a:off x="3742" y="572"/>
                <a:ext cx="2018" cy="1951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28" name="Line 48"/>
              <p:cNvSpPr>
                <a:spLocks noChangeShapeType="1"/>
              </p:cNvSpPr>
              <p:nvPr/>
            </p:nvSpPr>
            <p:spPr bwMode="auto">
              <a:xfrm>
                <a:off x="4830" y="2568"/>
                <a:ext cx="0" cy="40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0531" name="Oval 51"/>
            <p:cNvSpPr>
              <a:spLocks noChangeArrowheads="1"/>
            </p:cNvSpPr>
            <p:nvPr/>
          </p:nvSpPr>
          <p:spPr bwMode="auto">
            <a:xfrm>
              <a:off x="522" y="731"/>
              <a:ext cx="2857" cy="276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0534" name="Group 54"/>
          <p:cNvGrpSpPr>
            <a:grpSpLocks/>
          </p:cNvGrpSpPr>
          <p:nvPr/>
        </p:nvGrpSpPr>
        <p:grpSpPr bwMode="auto">
          <a:xfrm>
            <a:off x="34925" y="1557338"/>
            <a:ext cx="3773488" cy="4667250"/>
            <a:chOff x="113" y="976"/>
            <a:chExt cx="2377" cy="2940"/>
          </a:xfrm>
        </p:grpSpPr>
        <p:grpSp>
          <p:nvGrpSpPr>
            <p:cNvPr id="20499" name="Group 19"/>
            <p:cNvGrpSpPr>
              <a:grpSpLocks/>
            </p:cNvGrpSpPr>
            <p:nvPr/>
          </p:nvGrpSpPr>
          <p:grpSpPr bwMode="auto">
            <a:xfrm>
              <a:off x="113" y="976"/>
              <a:ext cx="2377" cy="2940"/>
              <a:chOff x="113" y="976"/>
              <a:chExt cx="2377" cy="2940"/>
            </a:xfrm>
          </p:grpSpPr>
          <p:sp>
            <p:nvSpPr>
              <p:cNvPr id="20488" name="Oval 8"/>
              <p:cNvSpPr>
                <a:spLocks noChangeArrowheads="1"/>
              </p:cNvSpPr>
              <p:nvPr/>
            </p:nvSpPr>
            <p:spPr bwMode="auto">
              <a:xfrm>
                <a:off x="978" y="2768"/>
                <a:ext cx="432" cy="447"/>
              </a:xfrm>
              <a:prstGeom prst="ellipse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lIns="83591" tIns="41796" rIns="83591" bIns="41796" anchor="ctr"/>
              <a:lstStyle/>
              <a:p>
                <a:pPr algn="ctr" defTabSz="835025"/>
                <a:endParaRPr lang="en-US" sz="2200">
                  <a:solidFill>
                    <a:srgbClr val="FFFF00"/>
                  </a:solidFill>
                  <a:latin typeface="Verdana" charset="0"/>
                </a:endParaRPr>
              </a:p>
            </p:txBody>
          </p:sp>
          <p:sp>
            <p:nvSpPr>
              <p:cNvPr id="20489" name="Oval 9"/>
              <p:cNvSpPr>
                <a:spLocks noChangeArrowheads="1"/>
              </p:cNvSpPr>
              <p:nvPr/>
            </p:nvSpPr>
            <p:spPr bwMode="auto">
              <a:xfrm>
                <a:off x="1034" y="1065"/>
                <a:ext cx="433" cy="448"/>
              </a:xfrm>
              <a:prstGeom prst="ellipse">
                <a:avLst/>
              </a:prstGeom>
              <a:gradFill rotWithShape="0">
                <a:gsLst>
                  <a:gs pos="0">
                    <a:srgbClr val="E5F75F"/>
                  </a:gs>
                  <a:gs pos="100000">
                    <a:srgbClr val="F68D68"/>
                  </a:gs>
                </a:gsLst>
                <a:path path="shape">
                  <a:fillToRect l="50000" t="50000" r="50000" b="50000"/>
                </a:path>
              </a:gra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lIns="83591" tIns="41796" rIns="83591" bIns="41796" anchor="ctr"/>
              <a:lstStyle/>
              <a:p>
                <a:pPr algn="ctr" defTabSz="835025"/>
                <a:endParaRPr lang="en-US" sz="2200">
                  <a:solidFill>
                    <a:srgbClr val="FFFF00"/>
                  </a:solidFill>
                  <a:latin typeface="Verdana" charset="0"/>
                </a:endParaRPr>
              </a:p>
            </p:txBody>
          </p:sp>
          <p:sp>
            <p:nvSpPr>
              <p:cNvPr id="20490" name="Oval 10"/>
              <p:cNvSpPr>
                <a:spLocks noChangeArrowheads="1"/>
              </p:cNvSpPr>
              <p:nvPr/>
            </p:nvSpPr>
            <p:spPr bwMode="auto">
              <a:xfrm>
                <a:off x="1021" y="1603"/>
                <a:ext cx="433" cy="448"/>
              </a:xfrm>
              <a:prstGeom prst="ellipse">
                <a:avLst/>
              </a:prstGeom>
              <a:gradFill rotWithShape="0">
                <a:gsLst>
                  <a:gs pos="0">
                    <a:srgbClr val="E5F75F"/>
                  </a:gs>
                  <a:gs pos="100000">
                    <a:srgbClr val="F68D68"/>
                  </a:gs>
                </a:gsLst>
                <a:path path="shape">
                  <a:fillToRect l="50000" t="50000" r="50000" b="50000"/>
                </a:path>
              </a:gra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lIns="83591" tIns="41796" rIns="83591" bIns="41796" anchor="ctr"/>
              <a:lstStyle/>
              <a:p>
                <a:pPr algn="ctr" defTabSz="835025"/>
                <a:endParaRPr lang="en-US" sz="2200">
                  <a:solidFill>
                    <a:srgbClr val="FFFF00"/>
                  </a:solidFill>
                  <a:latin typeface="Verdana" charset="0"/>
                </a:endParaRPr>
              </a:p>
            </p:txBody>
          </p:sp>
          <p:sp>
            <p:nvSpPr>
              <p:cNvPr id="20491" name="Line 11"/>
              <p:cNvSpPr>
                <a:spLocks noChangeShapeType="1"/>
              </p:cNvSpPr>
              <p:nvPr/>
            </p:nvSpPr>
            <p:spPr bwMode="auto">
              <a:xfrm flipV="1">
                <a:off x="848" y="976"/>
                <a:ext cx="0" cy="2329"/>
              </a:xfrm>
              <a:prstGeom prst="line">
                <a:avLst/>
              </a:prstGeom>
              <a:noFill/>
              <a:ln w="12700">
                <a:solidFill>
                  <a:schemeClr val="bg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492" name="Text Box 12"/>
              <p:cNvSpPr txBox="1">
                <a:spLocks noChangeArrowheads="1"/>
              </p:cNvSpPr>
              <p:nvPr/>
            </p:nvSpPr>
            <p:spPr bwMode="auto">
              <a:xfrm>
                <a:off x="1156" y="1071"/>
                <a:ext cx="271" cy="33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lIns="83591" tIns="41796" rIns="83591" bIns="41796">
                <a:spAutoFit/>
              </a:bodyPr>
              <a:lstStyle>
                <a:lvl1pPr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1pPr>
                <a:lvl2pPr marL="417513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2pPr>
                <a:lvl3pPr marL="835025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3pPr>
                <a:lvl4pPr marL="1254125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4pPr>
                <a:lvl5pPr marL="1671638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5pPr>
                <a:lvl6pPr marL="21288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6pPr>
                <a:lvl7pPr marL="25860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7pPr>
                <a:lvl8pPr marL="30432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8pPr>
                <a:lvl9pPr marL="35004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9pPr>
              </a:lstStyle>
              <a:p>
                <a:r>
                  <a:rPr lang="en-US" sz="2900" b="1">
                    <a:latin typeface="Verdana" charset="0"/>
                  </a:rPr>
                  <a:t>u</a:t>
                </a:r>
              </a:p>
            </p:txBody>
          </p:sp>
          <p:sp>
            <p:nvSpPr>
              <p:cNvPr id="20493" name="Text Box 13"/>
              <p:cNvSpPr txBox="1">
                <a:spLocks noChangeArrowheads="1"/>
              </p:cNvSpPr>
              <p:nvPr/>
            </p:nvSpPr>
            <p:spPr bwMode="auto">
              <a:xfrm>
                <a:off x="1107" y="1616"/>
                <a:ext cx="268" cy="33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lIns="83591" tIns="41796" rIns="83591" bIns="41796">
                <a:spAutoFit/>
              </a:bodyPr>
              <a:lstStyle>
                <a:lvl1pPr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1pPr>
                <a:lvl2pPr marL="417513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2pPr>
                <a:lvl3pPr marL="835025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3pPr>
                <a:lvl4pPr marL="1254125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4pPr>
                <a:lvl5pPr marL="1671638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5pPr>
                <a:lvl6pPr marL="21288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6pPr>
                <a:lvl7pPr marL="25860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7pPr>
                <a:lvl8pPr marL="30432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8pPr>
                <a:lvl9pPr marL="35004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9pPr>
              </a:lstStyle>
              <a:p>
                <a:r>
                  <a:rPr lang="en-US" sz="2900" b="1">
                    <a:latin typeface="Verdana" charset="0"/>
                  </a:rPr>
                  <a:t>d</a:t>
                </a:r>
                <a:endParaRPr lang="en-US" sz="2900">
                  <a:latin typeface="Verdana" charset="0"/>
                </a:endParaRPr>
              </a:p>
            </p:txBody>
          </p:sp>
          <p:sp>
            <p:nvSpPr>
              <p:cNvPr id="20494" name="Text Box 14"/>
              <p:cNvSpPr txBox="1">
                <a:spLocks noChangeArrowheads="1"/>
              </p:cNvSpPr>
              <p:nvPr/>
            </p:nvSpPr>
            <p:spPr bwMode="auto">
              <a:xfrm>
                <a:off x="1091" y="2774"/>
                <a:ext cx="260" cy="33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lIns="83591" tIns="41796" rIns="83591" bIns="41796">
                <a:spAutoFit/>
              </a:bodyPr>
              <a:lstStyle>
                <a:lvl1pPr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1pPr>
                <a:lvl2pPr marL="417513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2pPr>
                <a:lvl3pPr marL="835025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3pPr>
                <a:lvl4pPr marL="1254125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4pPr>
                <a:lvl5pPr marL="1671638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5pPr>
                <a:lvl6pPr marL="21288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6pPr>
                <a:lvl7pPr marL="25860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7pPr>
                <a:lvl8pPr marL="30432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8pPr>
                <a:lvl9pPr marL="35004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9pPr>
              </a:lstStyle>
              <a:p>
                <a:r>
                  <a:rPr lang="en-US" sz="2900" b="1">
                    <a:latin typeface="Verdana" charset="0"/>
                  </a:rPr>
                  <a:t>e</a:t>
                </a:r>
              </a:p>
            </p:txBody>
          </p:sp>
          <p:sp>
            <p:nvSpPr>
              <p:cNvPr id="20495" name="Text Box 15"/>
              <p:cNvSpPr txBox="1">
                <a:spLocks noChangeArrowheads="1"/>
              </p:cNvSpPr>
              <p:nvPr/>
            </p:nvSpPr>
            <p:spPr bwMode="auto">
              <a:xfrm>
                <a:off x="113" y="3657"/>
                <a:ext cx="2377" cy="259"/>
              </a:xfrm>
              <a:prstGeom prst="rect">
                <a:avLst/>
              </a:prstGeom>
              <a:noFill/>
              <a:ln w="952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2000">
                    <a:solidFill>
                      <a:srgbClr val="FF0000"/>
                    </a:solidFill>
                    <a:latin typeface="Verdana" charset="0"/>
                  </a:rPr>
                  <a:t>La materia di cui siamo fatti</a:t>
                </a:r>
              </a:p>
            </p:txBody>
          </p:sp>
          <p:sp>
            <p:nvSpPr>
              <p:cNvPr id="20496" name="Line 16"/>
              <p:cNvSpPr>
                <a:spLocks noChangeShapeType="1"/>
              </p:cNvSpPr>
              <p:nvPr/>
            </p:nvSpPr>
            <p:spPr bwMode="auto">
              <a:xfrm flipH="1">
                <a:off x="1111" y="3294"/>
                <a:ext cx="45" cy="318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 type="triangle" w="med" len="med"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97" name="Oval 17"/>
              <p:cNvSpPr>
                <a:spLocks noChangeArrowheads="1"/>
              </p:cNvSpPr>
              <p:nvPr/>
            </p:nvSpPr>
            <p:spPr bwMode="auto">
              <a:xfrm>
                <a:off x="749" y="981"/>
                <a:ext cx="952" cy="1157"/>
              </a:xfrm>
              <a:prstGeom prst="ellips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rgbClr val="FF0000"/>
                  </a:solidFill>
                </a:endParaRPr>
              </a:p>
            </p:txBody>
          </p:sp>
          <p:sp>
            <p:nvSpPr>
              <p:cNvPr id="20498" name="Line 18"/>
              <p:cNvSpPr>
                <a:spLocks noChangeShapeType="1"/>
              </p:cNvSpPr>
              <p:nvPr/>
            </p:nvSpPr>
            <p:spPr bwMode="auto">
              <a:xfrm flipH="1">
                <a:off x="612" y="1933"/>
                <a:ext cx="272" cy="1679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 type="triangle" w="med" len="med"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0533" name="Oval 53"/>
            <p:cNvSpPr>
              <a:spLocks noChangeArrowheads="1"/>
            </p:cNvSpPr>
            <p:nvPr/>
          </p:nvSpPr>
          <p:spPr bwMode="auto">
            <a:xfrm>
              <a:off x="930" y="2750"/>
              <a:ext cx="544" cy="589"/>
            </a:xfrm>
            <a:prstGeom prst="ellips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0" name="Oval 49"/>
          <p:cNvSpPr/>
          <p:nvPr/>
        </p:nvSpPr>
        <p:spPr>
          <a:xfrm>
            <a:off x="6262688" y="3206751"/>
            <a:ext cx="2397124" cy="852488"/>
          </a:xfrm>
          <a:prstGeom prst="ellipse">
            <a:avLst/>
          </a:prstGeom>
          <a:solidFill>
            <a:srgbClr val="BE4E8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Higgs </a:t>
            </a:r>
          </a:p>
        </p:txBody>
      </p:sp>
      <p:sp>
        <p:nvSpPr>
          <p:cNvPr id="52" name="Rectangle 5"/>
          <p:cNvSpPr txBox="1">
            <a:spLocks noChangeArrowheads="1"/>
          </p:cNvSpPr>
          <p:nvPr/>
        </p:nvSpPr>
        <p:spPr bwMode="auto">
          <a:xfrm>
            <a:off x="34924" y="7937"/>
            <a:ext cx="9109076" cy="677863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90"/>
                </a:solidFill>
                <a:latin typeface="+mj-lt"/>
                <a:ea typeface="+mj-ea"/>
                <a:cs typeface="+mj-cs"/>
              </a:defRPr>
            </a:lvl1pPr>
            <a:lvl2pPr algn="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2pPr>
            <a:lvl3pPr algn="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3pPr>
            <a:lvl4pPr algn="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4pPr>
            <a:lvl5pPr algn="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5pPr>
            <a:lvl6pPr marL="457200" algn="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6pPr>
            <a:lvl7pPr marL="914400" algn="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7pPr>
            <a:lvl8pPr marL="1371600" algn="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8pPr>
            <a:lvl9pPr marL="1828800" algn="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/>
            <a:r>
              <a:rPr lang="en-US" b="1" dirty="0"/>
              <a:t>Le </a:t>
            </a:r>
            <a:r>
              <a:rPr lang="en-US" b="1" dirty="0" err="1"/>
              <a:t>Particelle</a:t>
            </a:r>
            <a:r>
              <a:rPr lang="en-US" b="1" dirty="0"/>
              <a:t> </a:t>
            </a:r>
            <a:r>
              <a:rPr lang="en-US" b="1" dirty="0" err="1"/>
              <a:t>Fondamentali:Il</a:t>
            </a:r>
            <a:r>
              <a:rPr lang="en-US" b="1" dirty="0"/>
              <a:t> MODELLO STANDARD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31674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B7650-9A87-1B49-997B-30D075DD1C7D}" type="slidenum">
              <a:rPr lang="en-US"/>
              <a:pPr/>
              <a:t>14</a:t>
            </a:fld>
            <a:endParaRPr lang="en-US"/>
          </a:p>
        </p:txBody>
      </p:sp>
      <p:sp>
        <p:nvSpPr>
          <p:cNvPr id="195586" name="Rectangle 2"/>
          <p:cNvSpPr>
            <a:spLocks noGrp="1" noChangeArrowheads="1"/>
          </p:cNvSpPr>
          <p:nvPr>
            <p:ph type="title"/>
          </p:nvPr>
        </p:nvSpPr>
        <p:spPr>
          <a:xfrm>
            <a:off x="127000" y="101594"/>
            <a:ext cx="6489700" cy="533400"/>
          </a:xfrm>
        </p:spPr>
        <p:txBody>
          <a:bodyPr/>
          <a:lstStyle/>
          <a:p>
            <a:pPr algn="l"/>
            <a:r>
              <a:rPr lang="en-US" b="1" dirty="0" err="1"/>
              <a:t>Cosa</a:t>
            </a:r>
            <a:r>
              <a:rPr lang="en-US" b="1" dirty="0"/>
              <a:t> e</a:t>
            </a:r>
            <a:r>
              <a:rPr lang="ja-JP" altLang="en-US" b="1" dirty="0">
                <a:latin typeface="Arial"/>
              </a:rPr>
              <a:t>’</a:t>
            </a:r>
            <a:r>
              <a:rPr lang="en-US" b="1" dirty="0"/>
              <a:t> la </a:t>
            </a:r>
            <a:r>
              <a:rPr lang="en-US" b="1" dirty="0" err="1"/>
              <a:t>massa</a:t>
            </a:r>
            <a:r>
              <a:rPr lang="en-US" b="1" dirty="0"/>
              <a:t> di </a:t>
            </a:r>
            <a:r>
              <a:rPr lang="en-US" b="1" dirty="0" err="1"/>
              <a:t>una</a:t>
            </a:r>
            <a:r>
              <a:rPr lang="en-US" b="1" dirty="0"/>
              <a:t> </a:t>
            </a:r>
            <a:r>
              <a:rPr lang="en-US" b="1" dirty="0" err="1"/>
              <a:t>particella</a:t>
            </a:r>
            <a:endParaRPr lang="en-US" b="1" dirty="0"/>
          </a:p>
        </p:txBody>
      </p:sp>
      <p:sp>
        <p:nvSpPr>
          <p:cNvPr id="195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4000" y="1117600"/>
            <a:ext cx="8636000" cy="5524500"/>
          </a:xfrm>
        </p:spPr>
        <p:txBody>
          <a:bodyPr/>
          <a:lstStyle/>
          <a:p>
            <a:r>
              <a:rPr lang="en-US" sz="2000" dirty="0" err="1">
                <a:solidFill>
                  <a:srgbClr val="000066"/>
                </a:solidFill>
              </a:rPr>
              <a:t>L’impulso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>
                <a:solidFill>
                  <a:srgbClr val="000066"/>
                </a:solidFill>
                <a:sym typeface="Symbol" charset="0"/>
              </a:rPr>
              <a:t>p</a:t>
            </a:r>
            <a:r>
              <a:rPr lang="en-US" sz="2000" dirty="0">
                <a:solidFill>
                  <a:srgbClr val="000066"/>
                </a:solidFill>
              </a:rPr>
              <a:t> e l</a:t>
            </a:r>
            <a:r>
              <a:rPr lang="ja-JP" altLang="en-US" sz="2000" dirty="0">
                <a:solidFill>
                  <a:srgbClr val="000066"/>
                </a:solidFill>
                <a:latin typeface="Arial"/>
              </a:rPr>
              <a:t>’</a:t>
            </a:r>
            <a:r>
              <a:rPr lang="en-US" sz="2000" dirty="0" err="1">
                <a:solidFill>
                  <a:srgbClr val="000066"/>
                </a:solidFill>
              </a:rPr>
              <a:t>energia</a:t>
            </a:r>
            <a:r>
              <a:rPr lang="en-US" sz="2000" dirty="0">
                <a:solidFill>
                  <a:srgbClr val="000066"/>
                </a:solidFill>
              </a:rPr>
              <a:t> E di </a:t>
            </a:r>
            <a:r>
              <a:rPr lang="en-US" sz="2000" dirty="0" err="1">
                <a:solidFill>
                  <a:srgbClr val="000066"/>
                </a:solidFill>
              </a:rPr>
              <a:t>una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particella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che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si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muove</a:t>
            </a:r>
            <a:r>
              <a:rPr lang="en-US" sz="2000" dirty="0">
                <a:solidFill>
                  <a:srgbClr val="000066"/>
                </a:solidFill>
              </a:rPr>
              <a:t> ad </a:t>
            </a:r>
            <a:r>
              <a:rPr lang="en-US" sz="2000" dirty="0" err="1">
                <a:solidFill>
                  <a:srgbClr val="000066"/>
                </a:solidFill>
              </a:rPr>
              <a:t>una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velocita</a:t>
            </a:r>
            <a:r>
              <a:rPr lang="ja-JP" altLang="en-US" sz="2000" dirty="0">
                <a:solidFill>
                  <a:srgbClr val="000066"/>
                </a:solidFill>
                <a:latin typeface="Arial"/>
              </a:rPr>
              <a:t>’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vicino</a:t>
            </a:r>
            <a:r>
              <a:rPr lang="en-US" sz="2000" dirty="0">
                <a:solidFill>
                  <a:srgbClr val="000066"/>
                </a:solidFill>
              </a:rPr>
              <a:t> a </a:t>
            </a:r>
            <a:r>
              <a:rPr lang="en-US" sz="2000" dirty="0" err="1">
                <a:solidFill>
                  <a:srgbClr val="000066"/>
                </a:solidFill>
              </a:rPr>
              <a:t>quella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della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luce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sono</a:t>
            </a:r>
            <a:r>
              <a:rPr lang="en-US" sz="2000" dirty="0">
                <a:solidFill>
                  <a:srgbClr val="000066"/>
                </a:solidFill>
              </a:rPr>
              <a:t> date da:</a:t>
            </a:r>
          </a:p>
          <a:p>
            <a:r>
              <a:rPr lang="en-US" sz="2000" dirty="0">
                <a:solidFill>
                  <a:srgbClr val="000066"/>
                </a:solidFill>
              </a:rPr>
              <a:t> </a:t>
            </a:r>
          </a:p>
          <a:p>
            <a:endParaRPr lang="en-US" sz="2000" dirty="0">
              <a:solidFill>
                <a:srgbClr val="000066"/>
              </a:solidFill>
            </a:endParaRPr>
          </a:p>
          <a:p>
            <a:endParaRPr lang="en-US" sz="2000" dirty="0">
              <a:solidFill>
                <a:srgbClr val="000066"/>
              </a:solidFill>
            </a:endParaRPr>
          </a:p>
          <a:p>
            <a:r>
              <a:rPr lang="en-US" sz="2000" dirty="0" err="1">
                <a:solidFill>
                  <a:srgbClr val="000066"/>
                </a:solidFill>
              </a:rPr>
              <a:t>Quando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lavoriamo</a:t>
            </a:r>
            <a:r>
              <a:rPr lang="en-US" sz="2000" dirty="0">
                <a:solidFill>
                  <a:srgbClr val="000066"/>
                </a:solidFill>
              </a:rPr>
              <a:t> con </a:t>
            </a:r>
            <a:r>
              <a:rPr lang="en-US" sz="2000" dirty="0" err="1">
                <a:solidFill>
                  <a:srgbClr val="000066"/>
                </a:solidFill>
              </a:rPr>
              <a:t>oggetti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relativistici</a:t>
            </a:r>
            <a:endParaRPr lang="en-US" sz="2000" dirty="0">
              <a:solidFill>
                <a:srgbClr val="000066"/>
              </a:solidFill>
            </a:endParaRPr>
          </a:p>
          <a:p>
            <a:r>
              <a:rPr lang="en-US" sz="2000" dirty="0">
                <a:solidFill>
                  <a:srgbClr val="000066"/>
                </a:solidFill>
              </a:rPr>
              <a:t>   </a:t>
            </a:r>
            <a:r>
              <a:rPr lang="en-US" sz="2000" dirty="0">
                <a:solidFill>
                  <a:schemeClr val="accent2"/>
                </a:solidFill>
              </a:rPr>
              <a:t>la </a:t>
            </a:r>
            <a:r>
              <a:rPr lang="en-US" sz="2000" dirty="0" err="1">
                <a:solidFill>
                  <a:schemeClr val="accent2"/>
                </a:solidFill>
              </a:rPr>
              <a:t>massa</a:t>
            </a:r>
            <a:r>
              <a:rPr lang="en-US" sz="2000" dirty="0">
                <a:solidFill>
                  <a:schemeClr val="accent2"/>
                </a:solidFill>
              </a:rPr>
              <a:t> a cui ci </a:t>
            </a:r>
            <a:r>
              <a:rPr lang="en-US" sz="2000" dirty="0" err="1">
                <a:solidFill>
                  <a:schemeClr val="accent2"/>
                </a:solidFill>
              </a:rPr>
              <a:t>riferiamo</a:t>
            </a:r>
            <a:r>
              <a:rPr lang="en-US" sz="2000" dirty="0">
                <a:solidFill>
                  <a:schemeClr val="accent2"/>
                </a:solidFill>
              </a:rPr>
              <a:t> e</a:t>
            </a:r>
            <a:r>
              <a:rPr lang="ja-JP" altLang="en-US" sz="2000" dirty="0">
                <a:solidFill>
                  <a:schemeClr val="accent2"/>
                </a:solidFill>
                <a:latin typeface="Arial"/>
              </a:rPr>
              <a:t>’</a:t>
            </a:r>
            <a:r>
              <a:rPr lang="en-US" sz="2000" dirty="0">
                <a:solidFill>
                  <a:schemeClr val="accent2"/>
                </a:solidFill>
              </a:rPr>
              <a:t> </a:t>
            </a:r>
            <a:r>
              <a:rPr lang="en-US" sz="2000" dirty="0" err="1">
                <a:solidFill>
                  <a:schemeClr val="accent2"/>
                </a:solidFill>
              </a:rPr>
              <a:t>quella</a:t>
            </a:r>
            <a:r>
              <a:rPr lang="en-US" sz="2000" dirty="0">
                <a:solidFill>
                  <a:schemeClr val="accent2"/>
                </a:solidFill>
              </a:rPr>
              <a:t> a </a:t>
            </a:r>
            <a:r>
              <a:rPr lang="en-US" sz="2000" dirty="0" err="1">
                <a:solidFill>
                  <a:schemeClr val="accent2"/>
                </a:solidFill>
              </a:rPr>
              <a:t>riposo</a:t>
            </a:r>
            <a:endParaRPr lang="en-US" sz="2000" dirty="0">
              <a:solidFill>
                <a:srgbClr val="000066"/>
              </a:solidFill>
            </a:endParaRPr>
          </a:p>
          <a:p>
            <a:r>
              <a:rPr lang="en-US" sz="2000" dirty="0">
                <a:solidFill>
                  <a:srgbClr val="000066"/>
                </a:solidFill>
              </a:rPr>
              <a:t> i.e. l</a:t>
            </a:r>
            <a:r>
              <a:rPr lang="ja-JP" altLang="en-US" sz="2000" dirty="0">
                <a:solidFill>
                  <a:srgbClr val="000066"/>
                </a:solidFill>
                <a:latin typeface="Arial"/>
              </a:rPr>
              <a:t>’</a:t>
            </a:r>
            <a:r>
              <a:rPr lang="en-US" sz="2000" dirty="0" err="1">
                <a:solidFill>
                  <a:srgbClr val="000066"/>
                </a:solidFill>
              </a:rPr>
              <a:t>energia</a:t>
            </a:r>
            <a:r>
              <a:rPr lang="en-US" sz="2000" dirty="0">
                <a:solidFill>
                  <a:srgbClr val="000066"/>
                </a:solidFill>
              </a:rPr>
              <a:t> a v</a:t>
            </a:r>
            <a:r>
              <a:rPr lang="en-US" sz="2000" dirty="0">
                <a:solidFill>
                  <a:srgbClr val="000066"/>
                </a:solidFill>
                <a:sym typeface="Symbol" charset="0"/>
              </a:rPr>
              <a:t></a:t>
            </a:r>
            <a:r>
              <a:rPr lang="en-US" sz="2000" dirty="0">
                <a:solidFill>
                  <a:srgbClr val="000066"/>
                </a:solidFill>
              </a:rPr>
              <a:t>0 </a:t>
            </a:r>
            <a:r>
              <a:rPr lang="en-US" sz="2000" dirty="0" err="1">
                <a:solidFill>
                  <a:srgbClr val="000066"/>
                </a:solidFill>
              </a:rPr>
              <a:t>divisa</a:t>
            </a:r>
            <a:r>
              <a:rPr lang="en-US" sz="2000" dirty="0">
                <a:solidFill>
                  <a:srgbClr val="000066"/>
                </a:solidFill>
              </a:rPr>
              <a:t> per c</a:t>
            </a:r>
            <a:r>
              <a:rPr lang="en-US" sz="2000" baseline="30000" dirty="0">
                <a:solidFill>
                  <a:srgbClr val="000066"/>
                </a:solidFill>
              </a:rPr>
              <a:t>2</a:t>
            </a:r>
            <a:r>
              <a:rPr lang="en-US" sz="2000" dirty="0">
                <a:solidFill>
                  <a:srgbClr val="000066"/>
                </a:solidFill>
              </a:rPr>
              <a:t>.</a:t>
            </a:r>
          </a:p>
          <a:p>
            <a:endParaRPr lang="en-US" sz="2000" dirty="0">
              <a:solidFill>
                <a:srgbClr val="000066"/>
              </a:solidFill>
            </a:endParaRPr>
          </a:p>
          <a:p>
            <a:endParaRPr lang="en-US" sz="2000" dirty="0">
              <a:solidFill>
                <a:srgbClr val="000066"/>
              </a:solidFill>
            </a:endParaRPr>
          </a:p>
          <a:p>
            <a:endParaRPr lang="en-US" sz="2000" dirty="0">
              <a:solidFill>
                <a:srgbClr val="000066"/>
              </a:solidFill>
            </a:endParaRPr>
          </a:p>
          <a:p>
            <a:r>
              <a:rPr lang="en-US" sz="2000" dirty="0">
                <a:solidFill>
                  <a:srgbClr val="000066"/>
                </a:solidFill>
              </a:rPr>
              <a:t>Un </a:t>
            </a:r>
            <a:r>
              <a:rPr lang="en-US" sz="2000" dirty="0" err="1">
                <a:solidFill>
                  <a:srgbClr val="000066"/>
                </a:solidFill>
              </a:rPr>
              <a:t>punto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importante</a:t>
            </a:r>
            <a:r>
              <a:rPr lang="en-US" sz="2000" dirty="0">
                <a:solidFill>
                  <a:srgbClr val="000066"/>
                </a:solidFill>
              </a:rPr>
              <a:t>: </a:t>
            </a:r>
            <a:r>
              <a:rPr lang="en-US" sz="2000" dirty="0" err="1">
                <a:solidFill>
                  <a:srgbClr val="000066"/>
                </a:solidFill>
              </a:rPr>
              <a:t>particelle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relativistiche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posso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avere</a:t>
            </a:r>
            <a:r>
              <a:rPr lang="en-US" sz="2000" dirty="0">
                <a:solidFill>
                  <a:srgbClr val="000066"/>
                </a:solidFill>
              </a:rPr>
              <a:t> m=0 e </a:t>
            </a:r>
            <a:r>
              <a:rPr lang="en-US" sz="2000" dirty="0" err="1">
                <a:solidFill>
                  <a:srgbClr val="000066"/>
                </a:solidFill>
              </a:rPr>
              <a:t>allo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stesso</a:t>
            </a:r>
            <a:r>
              <a:rPr lang="en-US" sz="2000" dirty="0">
                <a:solidFill>
                  <a:srgbClr val="000066"/>
                </a:solidFill>
              </a:rPr>
              <a:t> tempo E ≠ 0 e p≠0. </a:t>
            </a:r>
          </a:p>
          <a:p>
            <a:r>
              <a:rPr lang="en-US" sz="2000" dirty="0" err="1">
                <a:solidFill>
                  <a:srgbClr val="0000FF"/>
                </a:solidFill>
              </a:rPr>
              <a:t>Questo</a:t>
            </a:r>
            <a:r>
              <a:rPr lang="en-US" sz="2000" dirty="0">
                <a:solidFill>
                  <a:srgbClr val="0000FF"/>
                </a:solidFill>
              </a:rPr>
              <a:t> e</a:t>
            </a:r>
            <a:r>
              <a:rPr lang="ja-JP" altLang="en-US" sz="2000" dirty="0">
                <a:solidFill>
                  <a:srgbClr val="0000FF"/>
                </a:solidFill>
                <a:latin typeface="Arial"/>
              </a:rPr>
              <a:t>’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err="1">
                <a:solidFill>
                  <a:srgbClr val="0000FF"/>
                </a:solidFill>
              </a:rPr>
              <a:t>possibile</a:t>
            </a:r>
            <a:r>
              <a:rPr lang="en-US" sz="2000" dirty="0">
                <a:solidFill>
                  <a:srgbClr val="0000FF"/>
                </a:solidFill>
              </a:rPr>
              <a:t> solo se v=c</a:t>
            </a:r>
            <a:r>
              <a:rPr lang="en-US" sz="2000" dirty="0">
                <a:solidFill>
                  <a:srgbClr val="000066"/>
                </a:solidFill>
              </a:rPr>
              <a:t>.</a:t>
            </a:r>
          </a:p>
        </p:txBody>
      </p:sp>
      <p:graphicFrame>
        <p:nvGraphicFramePr>
          <p:cNvPr id="195589" name="Object 5"/>
          <p:cNvGraphicFramePr>
            <a:graphicFrameLocks noChangeAspect="1"/>
          </p:cNvGraphicFramePr>
          <p:nvPr/>
        </p:nvGraphicFramePr>
        <p:xfrm>
          <a:off x="2036763" y="2151063"/>
          <a:ext cx="1192212" cy="515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8" name="Equation" r:id="rId4" imgW="469900" imgH="203200" progId="Equation.3">
                  <p:embed/>
                </p:oleObj>
              </mc:Choice>
              <mc:Fallback>
                <p:oleObj name="Equation" r:id="rId4" imgW="469900" imgH="203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36763" y="2151063"/>
                        <a:ext cx="1192212" cy="5159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5590" name="Object 6"/>
          <p:cNvGraphicFramePr>
            <a:graphicFrameLocks noChangeAspect="1"/>
          </p:cNvGraphicFramePr>
          <p:nvPr/>
        </p:nvGraphicFramePr>
        <p:xfrm>
          <a:off x="4344988" y="2151063"/>
          <a:ext cx="1401762" cy="423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9" name="Equation" r:id="rId6" imgW="546100" imgH="165100" progId="Equation.3">
                  <p:embed/>
                </p:oleObj>
              </mc:Choice>
              <mc:Fallback>
                <p:oleObj name="Equation" r:id="rId6" imgW="546100" imgH="165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4988" y="2151063"/>
                        <a:ext cx="1401762" cy="4238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9857905"/>
              </p:ext>
            </p:extLst>
          </p:nvPr>
        </p:nvGraphicFramePr>
        <p:xfrm>
          <a:off x="1528763" y="4041775"/>
          <a:ext cx="5410200" cy="1014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0" name="Equation" r:id="rId8" imgW="2438280" imgH="457200" progId="Equation.3">
                  <p:embed/>
                </p:oleObj>
              </mc:Choice>
              <mc:Fallback>
                <p:oleObj name="Equation" r:id="rId8" imgW="243828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8763" y="4041775"/>
                        <a:ext cx="5410200" cy="10144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110903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4CA6C-BEC2-A34C-9981-2A749247EAD5}" type="slidenum">
              <a:rPr lang="en-US"/>
              <a:pPr/>
              <a:t>15</a:t>
            </a:fld>
            <a:endParaRPr lang="en-US"/>
          </a:p>
        </p:txBody>
      </p:sp>
      <p:sp>
        <p:nvSpPr>
          <p:cNvPr id="196610" name="Rectangle 2"/>
          <p:cNvSpPr>
            <a:spLocks noGrp="1" noChangeArrowheads="1"/>
          </p:cNvSpPr>
          <p:nvPr>
            <p:ph type="title"/>
          </p:nvPr>
        </p:nvSpPr>
        <p:spPr>
          <a:xfrm>
            <a:off x="127000" y="101594"/>
            <a:ext cx="5118100" cy="533400"/>
          </a:xfrm>
        </p:spPr>
        <p:txBody>
          <a:bodyPr/>
          <a:lstStyle/>
          <a:p>
            <a:pPr algn="l"/>
            <a:r>
              <a:rPr lang="en-US" b="1" dirty="0"/>
              <a:t>La </a:t>
            </a:r>
            <a:r>
              <a:rPr lang="en-US" b="1" dirty="0" err="1"/>
              <a:t>massa</a:t>
            </a:r>
            <a:r>
              <a:rPr lang="en-US" b="1" dirty="0"/>
              <a:t> </a:t>
            </a:r>
            <a:r>
              <a:rPr lang="en-US" b="1" dirty="0" err="1"/>
              <a:t>delle</a:t>
            </a:r>
            <a:r>
              <a:rPr lang="en-US" b="1" dirty="0"/>
              <a:t> </a:t>
            </a:r>
            <a:r>
              <a:rPr lang="en-US" b="1" dirty="0" err="1"/>
              <a:t>particelle</a:t>
            </a:r>
            <a:endParaRPr lang="en-US" b="1" dirty="0"/>
          </a:p>
        </p:txBody>
      </p:sp>
      <p:sp>
        <p:nvSpPr>
          <p:cNvPr id="196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944563"/>
            <a:ext cx="8458200" cy="5181600"/>
          </a:xfrm>
        </p:spPr>
        <p:txBody>
          <a:bodyPr/>
          <a:lstStyle/>
          <a:p>
            <a:r>
              <a:rPr lang="en-US" sz="2000" dirty="0">
                <a:solidFill>
                  <a:srgbClr val="000066"/>
                </a:solidFill>
              </a:rPr>
              <a:t>Il </a:t>
            </a:r>
            <a:r>
              <a:rPr lang="en-US" sz="2000" dirty="0" err="1">
                <a:solidFill>
                  <a:srgbClr val="000066"/>
                </a:solidFill>
              </a:rPr>
              <a:t>protone</a:t>
            </a:r>
            <a:r>
              <a:rPr lang="en-US" sz="2000" dirty="0">
                <a:solidFill>
                  <a:srgbClr val="000066"/>
                </a:solidFill>
              </a:rPr>
              <a:t> ha </a:t>
            </a:r>
            <a:r>
              <a:rPr lang="en-US" sz="2000" dirty="0" err="1">
                <a:solidFill>
                  <a:srgbClr val="000066"/>
                </a:solidFill>
              </a:rPr>
              <a:t>massa</a:t>
            </a:r>
            <a:r>
              <a:rPr lang="en-US" sz="2000" dirty="0">
                <a:solidFill>
                  <a:srgbClr val="000066"/>
                </a:solidFill>
              </a:rPr>
              <a:t>, e</a:t>
            </a:r>
            <a:r>
              <a:rPr lang="ja-JP" altLang="en-US" sz="2000" dirty="0">
                <a:solidFill>
                  <a:srgbClr val="000066"/>
                </a:solidFill>
                <a:latin typeface="Arial"/>
              </a:rPr>
              <a:t>’</a:t>
            </a:r>
            <a:r>
              <a:rPr lang="en-US" sz="2000" dirty="0">
                <a:solidFill>
                  <a:srgbClr val="000066"/>
                </a:solidFill>
              </a:rPr>
              <a:t> un </a:t>
            </a:r>
            <a:r>
              <a:rPr lang="en-US" sz="2000" dirty="0" err="1">
                <a:solidFill>
                  <a:srgbClr val="000066"/>
                </a:solidFill>
              </a:rPr>
              <a:t>oggetto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composto</a:t>
            </a:r>
            <a:r>
              <a:rPr lang="en-US" sz="2000" dirty="0">
                <a:solidFill>
                  <a:srgbClr val="000066"/>
                </a:solidFill>
              </a:rPr>
              <a:t> (da quark) e la </a:t>
            </a:r>
            <a:r>
              <a:rPr lang="en-US" sz="2000" dirty="0" err="1">
                <a:solidFill>
                  <a:srgbClr val="000066"/>
                </a:solidFill>
              </a:rPr>
              <a:t>sua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massa</a:t>
            </a:r>
            <a:r>
              <a:rPr lang="en-US" sz="2000" dirty="0">
                <a:solidFill>
                  <a:srgbClr val="000066"/>
                </a:solidFill>
              </a:rPr>
              <a:t> e</a:t>
            </a:r>
            <a:r>
              <a:rPr lang="ja-JP" altLang="en-US" sz="2000" dirty="0">
                <a:solidFill>
                  <a:srgbClr val="000066"/>
                </a:solidFill>
                <a:latin typeface="Arial"/>
              </a:rPr>
              <a:t>’</a:t>
            </a:r>
            <a:r>
              <a:rPr lang="en-US" sz="2000" dirty="0">
                <a:solidFill>
                  <a:srgbClr val="000066"/>
                </a:solidFill>
              </a:rPr>
              <a:t> in </a:t>
            </a:r>
            <a:r>
              <a:rPr lang="en-US" sz="2000" dirty="0" err="1">
                <a:solidFill>
                  <a:srgbClr val="000066"/>
                </a:solidFill>
              </a:rPr>
              <a:t>teoria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calcolabile</a:t>
            </a:r>
            <a:r>
              <a:rPr lang="en-US" sz="2000" dirty="0">
                <a:solidFill>
                  <a:srgbClr val="000066"/>
                </a:solidFill>
              </a:rPr>
              <a:t>.</a:t>
            </a:r>
          </a:p>
          <a:p>
            <a:endParaRPr lang="en-US" sz="2000" dirty="0">
              <a:solidFill>
                <a:srgbClr val="000066"/>
              </a:solidFill>
            </a:endParaRPr>
          </a:p>
          <a:p>
            <a:r>
              <a:rPr lang="en-US" sz="2000" dirty="0" err="1">
                <a:solidFill>
                  <a:srgbClr val="000066"/>
                </a:solidFill>
              </a:rPr>
              <a:t>Delle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particelle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elementari</a:t>
            </a:r>
            <a:r>
              <a:rPr lang="en-US" sz="2000" dirty="0">
                <a:solidFill>
                  <a:srgbClr val="000066"/>
                </a:solidFill>
              </a:rPr>
              <a:t> (</a:t>
            </a:r>
            <a:r>
              <a:rPr lang="en-US" sz="2000" dirty="0" err="1">
                <a:solidFill>
                  <a:srgbClr val="000066"/>
                </a:solidFill>
              </a:rPr>
              <a:t>quelle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che</a:t>
            </a:r>
            <a:r>
              <a:rPr lang="en-US" sz="2000" dirty="0">
                <a:solidFill>
                  <a:srgbClr val="000066"/>
                </a:solidFill>
              </a:rPr>
              <a:t> non </a:t>
            </a:r>
            <a:r>
              <a:rPr lang="en-US" sz="2000" dirty="0" err="1">
                <a:solidFill>
                  <a:srgbClr val="000066"/>
                </a:solidFill>
              </a:rPr>
              <a:t>hanno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struttura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interna</a:t>
            </a:r>
            <a:r>
              <a:rPr lang="en-US" sz="2000" dirty="0">
                <a:solidFill>
                  <a:srgbClr val="000066"/>
                </a:solidFill>
              </a:rPr>
              <a:t>) non </a:t>
            </a:r>
            <a:r>
              <a:rPr lang="en-US" sz="2000" dirty="0" err="1">
                <a:solidFill>
                  <a:srgbClr val="000066"/>
                </a:solidFill>
              </a:rPr>
              <a:t>si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puo</a:t>
            </a:r>
            <a:r>
              <a:rPr lang="ja-JP" altLang="en-US" sz="2000" dirty="0">
                <a:solidFill>
                  <a:srgbClr val="000066"/>
                </a:solidFill>
                <a:latin typeface="Arial"/>
              </a:rPr>
              <a:t>’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calcolare</a:t>
            </a:r>
            <a:r>
              <a:rPr lang="en-US" sz="2000" dirty="0">
                <a:solidFill>
                  <a:srgbClr val="000066"/>
                </a:solidFill>
              </a:rPr>
              <a:t> la </a:t>
            </a:r>
            <a:r>
              <a:rPr lang="en-US" sz="2000" dirty="0" err="1">
                <a:solidFill>
                  <a:srgbClr val="000066"/>
                </a:solidFill>
              </a:rPr>
              <a:t>massa</a:t>
            </a:r>
            <a:r>
              <a:rPr lang="en-US" sz="2000" dirty="0">
                <a:solidFill>
                  <a:srgbClr val="000066"/>
                </a:solidFill>
              </a:rPr>
              <a:t>, ma la </a:t>
            </a:r>
            <a:r>
              <a:rPr lang="en-US" sz="2000" dirty="0" err="1">
                <a:solidFill>
                  <a:srgbClr val="000066"/>
                </a:solidFill>
              </a:rPr>
              <a:t>si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deve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misurare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sperimentalmente</a:t>
            </a:r>
            <a:r>
              <a:rPr lang="en-US" sz="2000" dirty="0">
                <a:solidFill>
                  <a:srgbClr val="000066"/>
                </a:solidFill>
              </a:rPr>
              <a:t> (ex: </a:t>
            </a:r>
            <a:r>
              <a:rPr lang="en-US" sz="2000" dirty="0" err="1">
                <a:solidFill>
                  <a:srgbClr val="000066"/>
                </a:solidFill>
              </a:rPr>
              <a:t>elettrone</a:t>
            </a:r>
            <a:r>
              <a:rPr lang="en-US" sz="2000" dirty="0">
                <a:solidFill>
                  <a:srgbClr val="000066"/>
                </a:solidFill>
              </a:rPr>
              <a:t>, </a:t>
            </a:r>
            <a:r>
              <a:rPr lang="en-US" sz="2000" dirty="0" err="1">
                <a:solidFill>
                  <a:srgbClr val="000066"/>
                </a:solidFill>
              </a:rPr>
              <a:t>muone</a:t>
            </a:r>
            <a:r>
              <a:rPr lang="en-US" sz="2000" dirty="0">
                <a:solidFill>
                  <a:srgbClr val="000066"/>
                </a:solidFill>
              </a:rPr>
              <a:t>, tau).      </a:t>
            </a:r>
            <a:r>
              <a:rPr lang="en-US" sz="2000" dirty="0">
                <a:solidFill>
                  <a:srgbClr val="0000FF"/>
                </a:solidFill>
              </a:rPr>
              <a:t>La </a:t>
            </a:r>
            <a:r>
              <a:rPr lang="en-US" sz="2000" dirty="0" err="1">
                <a:solidFill>
                  <a:srgbClr val="0000FF"/>
                </a:solidFill>
              </a:rPr>
              <a:t>massa</a:t>
            </a:r>
            <a:r>
              <a:rPr lang="en-US" sz="2000" dirty="0">
                <a:solidFill>
                  <a:srgbClr val="0000FF"/>
                </a:solidFill>
              </a:rPr>
              <a:t> e</a:t>
            </a:r>
            <a:r>
              <a:rPr lang="ja-JP" altLang="en-US" sz="2000" dirty="0">
                <a:solidFill>
                  <a:srgbClr val="0000FF"/>
                </a:solidFill>
                <a:latin typeface="Arial"/>
              </a:rPr>
              <a:t>‘</a:t>
            </a:r>
            <a:r>
              <a:rPr lang="en-US" altLang="ja-JP" sz="2000" dirty="0">
                <a:solidFill>
                  <a:srgbClr val="0000FF"/>
                </a:solidFill>
              </a:rPr>
              <a:t> </a:t>
            </a:r>
            <a:r>
              <a:rPr lang="en-US" sz="2000" dirty="0">
                <a:solidFill>
                  <a:srgbClr val="0000FF"/>
                </a:solidFill>
              </a:rPr>
              <a:t>un </a:t>
            </a:r>
            <a:r>
              <a:rPr lang="en-US" sz="2000" dirty="0" err="1">
                <a:solidFill>
                  <a:srgbClr val="0000FF"/>
                </a:solidFill>
              </a:rPr>
              <a:t>numero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err="1">
                <a:solidFill>
                  <a:srgbClr val="0000FF"/>
                </a:solidFill>
              </a:rPr>
              <a:t>fondamentale</a:t>
            </a:r>
            <a:r>
              <a:rPr lang="en-US" sz="2000" dirty="0">
                <a:solidFill>
                  <a:srgbClr val="0000FF"/>
                </a:solidFill>
              </a:rPr>
              <a:t>.</a:t>
            </a:r>
          </a:p>
          <a:p>
            <a:endParaRPr lang="en-US" sz="2000" dirty="0">
              <a:solidFill>
                <a:srgbClr val="000066"/>
              </a:solidFill>
            </a:endParaRPr>
          </a:p>
          <a:p>
            <a:endParaRPr lang="en-US" sz="2000" dirty="0">
              <a:solidFill>
                <a:srgbClr val="000066"/>
              </a:solidFill>
            </a:endParaRPr>
          </a:p>
          <a:p>
            <a:endParaRPr lang="en-US" sz="2000" dirty="0">
              <a:solidFill>
                <a:srgbClr val="000066"/>
              </a:solidFill>
            </a:endParaRPr>
          </a:p>
          <a:p>
            <a:r>
              <a:rPr lang="en-US" sz="2000" dirty="0" err="1">
                <a:solidFill>
                  <a:srgbClr val="000066"/>
                </a:solidFill>
              </a:rPr>
              <a:t>Altre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particelle</a:t>
            </a:r>
            <a:r>
              <a:rPr lang="en-US" sz="2000" dirty="0">
                <a:solidFill>
                  <a:srgbClr val="000066"/>
                </a:solidFill>
              </a:rPr>
              <a:t>:</a:t>
            </a:r>
          </a:p>
          <a:p>
            <a:r>
              <a:rPr lang="en-US" sz="2000" dirty="0">
                <a:solidFill>
                  <a:srgbClr val="000066"/>
                </a:solidFill>
              </a:rPr>
              <a:t>   </a:t>
            </a:r>
            <a:r>
              <a:rPr lang="en-US" sz="2000" dirty="0" err="1">
                <a:solidFill>
                  <a:srgbClr val="000066"/>
                </a:solidFill>
              </a:rPr>
              <a:t>il</a:t>
            </a:r>
            <a:r>
              <a:rPr lang="en-US" sz="2000" dirty="0">
                <a:solidFill>
                  <a:srgbClr val="000066"/>
                </a:solidFill>
              </a:rPr>
              <a:t> neutrino: </a:t>
            </a:r>
            <a:r>
              <a:rPr lang="en-US" sz="2000" dirty="0" err="1">
                <a:solidFill>
                  <a:srgbClr val="000066"/>
                </a:solidFill>
              </a:rPr>
              <a:t>si</a:t>
            </a:r>
            <a:r>
              <a:rPr lang="en-US" sz="2000" dirty="0">
                <a:solidFill>
                  <a:srgbClr val="000066"/>
                </a:solidFill>
              </a:rPr>
              <a:t> e</a:t>
            </a:r>
            <a:r>
              <a:rPr lang="ja-JP" altLang="en-US" sz="2000" dirty="0">
                <a:solidFill>
                  <a:srgbClr val="000066"/>
                </a:solidFill>
                <a:latin typeface="Arial"/>
              </a:rPr>
              <a:t>‘</a:t>
            </a:r>
            <a:r>
              <a:rPr lang="en-US" altLang="ja-JP" sz="2000" dirty="0">
                <a:solidFill>
                  <a:srgbClr val="000066"/>
                </a:solidFill>
              </a:rPr>
              <a:t> </a:t>
            </a:r>
            <a:r>
              <a:rPr lang="en-US" sz="2000" dirty="0">
                <a:solidFill>
                  <a:srgbClr val="000066"/>
                </a:solidFill>
              </a:rPr>
              <a:t>da </a:t>
            </a:r>
            <a:r>
              <a:rPr lang="en-US" sz="2000" dirty="0" err="1">
                <a:solidFill>
                  <a:srgbClr val="000066"/>
                </a:solidFill>
              </a:rPr>
              <a:t>poco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</a:p>
          <a:p>
            <a:r>
              <a:rPr lang="en-US" sz="2000" dirty="0">
                <a:solidFill>
                  <a:srgbClr val="000066"/>
                </a:solidFill>
              </a:rPr>
              <a:t>       </a:t>
            </a:r>
            <a:r>
              <a:rPr lang="en-US" sz="2000" dirty="0" err="1">
                <a:solidFill>
                  <a:srgbClr val="000066"/>
                </a:solidFill>
              </a:rPr>
              <a:t>scoperto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che</a:t>
            </a:r>
            <a:r>
              <a:rPr lang="en-US" sz="2000" dirty="0">
                <a:solidFill>
                  <a:srgbClr val="000066"/>
                </a:solidFill>
              </a:rPr>
              <a:t> e</a:t>
            </a:r>
            <a:r>
              <a:rPr lang="ja-JP" altLang="en-US" sz="2000" dirty="0">
                <a:solidFill>
                  <a:srgbClr val="000066"/>
                </a:solidFill>
                <a:latin typeface="Arial"/>
              </a:rPr>
              <a:t>‘</a:t>
            </a:r>
            <a:r>
              <a:rPr lang="en-US" altLang="ja-JP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massivo</a:t>
            </a:r>
            <a:r>
              <a:rPr lang="en-US" sz="2000" dirty="0">
                <a:solidFill>
                  <a:srgbClr val="000066"/>
                </a:solidFill>
              </a:rPr>
              <a:t>;</a:t>
            </a:r>
          </a:p>
          <a:p>
            <a:r>
              <a:rPr lang="en-US" sz="2000" dirty="0">
                <a:solidFill>
                  <a:srgbClr val="000066"/>
                </a:solidFill>
              </a:rPr>
              <a:t>   </a:t>
            </a:r>
            <a:r>
              <a:rPr lang="en-US" sz="2000" dirty="0" err="1">
                <a:solidFill>
                  <a:srgbClr val="000066"/>
                </a:solidFill>
              </a:rPr>
              <a:t>il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fotone</a:t>
            </a:r>
            <a:r>
              <a:rPr lang="en-US" sz="2000" dirty="0">
                <a:solidFill>
                  <a:srgbClr val="000066"/>
                </a:solidFill>
              </a:rPr>
              <a:t> ha </a:t>
            </a:r>
            <a:r>
              <a:rPr lang="en-US" sz="2000" dirty="0" err="1">
                <a:solidFill>
                  <a:srgbClr val="000066"/>
                </a:solidFill>
              </a:rPr>
              <a:t>massa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nulla</a:t>
            </a:r>
            <a:r>
              <a:rPr lang="en-US" sz="2000" dirty="0">
                <a:solidFill>
                  <a:srgbClr val="000066"/>
                </a:solidFill>
              </a:rPr>
              <a:t>.</a:t>
            </a:r>
            <a:r>
              <a:rPr lang="en-US" dirty="0">
                <a:solidFill>
                  <a:srgbClr val="000066"/>
                </a:solidFill>
              </a:rPr>
              <a:t>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9000" y="3848100"/>
            <a:ext cx="4445000" cy="30099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214993" y="3454400"/>
            <a:ext cx="2929007" cy="954107"/>
          </a:xfrm>
          <a:prstGeom prst="rect">
            <a:avLst/>
          </a:prstGeom>
          <a:solidFill>
            <a:srgbClr val="FFFFFF"/>
          </a:solidFill>
          <a:ln w="28575" cmpd="sng">
            <a:solidFill>
              <a:srgbClr val="D8003B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err="1"/>
              <a:t>i</a:t>
            </a:r>
            <a:r>
              <a:rPr lang="en-US" sz="1400" dirty="0"/>
              <a:t> 3 quark </a:t>
            </a:r>
            <a:r>
              <a:rPr lang="en-US" sz="1400" dirty="0" err="1"/>
              <a:t>che</a:t>
            </a:r>
            <a:r>
              <a:rPr lang="en-US" sz="1400" dirty="0"/>
              <a:t> </a:t>
            </a:r>
            <a:r>
              <a:rPr lang="en-US" sz="1400" dirty="0" err="1"/>
              <a:t>compongono</a:t>
            </a:r>
            <a:r>
              <a:rPr lang="en-US" sz="1400" dirty="0"/>
              <a:t> </a:t>
            </a:r>
            <a:r>
              <a:rPr lang="en-US" sz="1400" dirty="0" err="1"/>
              <a:t>il</a:t>
            </a:r>
            <a:r>
              <a:rPr lang="en-US" sz="1400" dirty="0"/>
              <a:t> </a:t>
            </a:r>
            <a:r>
              <a:rPr lang="en-US" sz="1400" dirty="0" err="1"/>
              <a:t>protone</a:t>
            </a:r>
            <a:r>
              <a:rPr lang="en-US" sz="1400" dirty="0"/>
              <a:t> </a:t>
            </a:r>
          </a:p>
          <a:p>
            <a:r>
              <a:rPr lang="en-US" sz="1400" dirty="0" err="1"/>
              <a:t>sono</a:t>
            </a:r>
            <a:r>
              <a:rPr lang="en-US" sz="1400" dirty="0"/>
              <a:t> </a:t>
            </a:r>
            <a:r>
              <a:rPr lang="en-US" sz="1400" dirty="0" err="1"/>
              <a:t>responsabili</a:t>
            </a:r>
            <a:r>
              <a:rPr lang="en-US" sz="1400" dirty="0"/>
              <a:t> di solo 1% </a:t>
            </a:r>
            <a:r>
              <a:rPr lang="en-US" sz="1400" dirty="0" err="1"/>
              <a:t>della</a:t>
            </a:r>
            <a:r>
              <a:rPr lang="en-US" sz="1400" dirty="0"/>
              <a:t> </a:t>
            </a:r>
            <a:r>
              <a:rPr lang="en-US" sz="1400" dirty="0" err="1"/>
              <a:t>sua</a:t>
            </a:r>
            <a:r>
              <a:rPr lang="en-US" sz="1400" dirty="0"/>
              <a:t> </a:t>
            </a:r>
          </a:p>
          <a:p>
            <a:r>
              <a:rPr lang="en-US" sz="1400" dirty="0" err="1"/>
              <a:t>massa</a:t>
            </a:r>
            <a:r>
              <a:rPr lang="en-US" sz="1400" dirty="0"/>
              <a:t>. Il </a:t>
            </a:r>
            <a:r>
              <a:rPr lang="en-US" sz="1400" dirty="0" err="1"/>
              <a:t>resto</a:t>
            </a:r>
            <a:r>
              <a:rPr lang="en-US" sz="1400" dirty="0"/>
              <a:t> </a:t>
            </a:r>
            <a:r>
              <a:rPr lang="en-US" sz="1400" dirty="0" err="1"/>
              <a:t>viene</a:t>
            </a:r>
            <a:r>
              <a:rPr lang="en-US" sz="1400" dirty="0"/>
              <a:t> </a:t>
            </a:r>
            <a:r>
              <a:rPr lang="en-US" sz="1400" dirty="0" err="1"/>
              <a:t>dall’interazione</a:t>
            </a:r>
            <a:endParaRPr lang="en-US" sz="1400" dirty="0"/>
          </a:p>
          <a:p>
            <a:r>
              <a:rPr lang="en-US" sz="1400" dirty="0" err="1"/>
              <a:t>tra</a:t>
            </a:r>
            <a:r>
              <a:rPr lang="en-US" sz="1400" dirty="0"/>
              <a:t> </a:t>
            </a:r>
            <a:r>
              <a:rPr lang="en-US" sz="1400" dirty="0" err="1"/>
              <a:t>i</a:t>
            </a:r>
            <a:r>
              <a:rPr lang="en-US" sz="1400" dirty="0"/>
              <a:t> quark e </a:t>
            </a:r>
            <a:r>
              <a:rPr lang="en-US" sz="1400" dirty="0" err="1"/>
              <a:t>i</a:t>
            </a:r>
            <a:r>
              <a:rPr lang="en-US" sz="1400" dirty="0"/>
              <a:t> </a:t>
            </a:r>
            <a:r>
              <a:rPr lang="en-US" sz="1400" dirty="0" err="1"/>
              <a:t>gluoni</a:t>
            </a:r>
            <a:endParaRPr lang="en-US" sz="1400" dirty="0"/>
          </a:p>
        </p:txBody>
      </p:sp>
      <p:cxnSp>
        <p:nvCxnSpPr>
          <p:cNvPr id="7" name="Curved Connector 6"/>
          <p:cNvCxnSpPr/>
          <p:nvPr/>
        </p:nvCxnSpPr>
        <p:spPr bwMode="auto">
          <a:xfrm>
            <a:off x="6794500" y="1397000"/>
            <a:ext cx="2070100" cy="1498600"/>
          </a:xfrm>
          <a:prstGeom prst="curvedConnector3">
            <a:avLst>
              <a:gd name="adj1" fmla="val 102147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7491483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D603E-21EA-DF42-A3A6-BFDBFC3886BE}" type="slidenum">
              <a:rPr lang="en-US"/>
              <a:pPr/>
              <a:t>16</a:t>
            </a:fld>
            <a:endParaRPr lang="en-US"/>
          </a:p>
        </p:txBody>
      </p:sp>
      <p:sp>
        <p:nvSpPr>
          <p:cNvPr id="197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/>
              <a:t>Il </a:t>
            </a:r>
            <a:r>
              <a:rPr lang="en-US" b="1" dirty="0" err="1"/>
              <a:t>fotone</a:t>
            </a:r>
            <a:endParaRPr lang="en-US" b="1" dirty="0"/>
          </a:p>
        </p:txBody>
      </p:sp>
      <p:sp>
        <p:nvSpPr>
          <p:cNvPr id="197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4000" y="990600"/>
            <a:ext cx="8636000" cy="5524500"/>
          </a:xfrm>
        </p:spPr>
        <p:txBody>
          <a:bodyPr/>
          <a:lstStyle/>
          <a:p>
            <a:r>
              <a:rPr lang="en-US" sz="2000" dirty="0">
                <a:solidFill>
                  <a:srgbClr val="0000FF"/>
                </a:solidFill>
              </a:rPr>
              <a:t>In </a:t>
            </a:r>
            <a:r>
              <a:rPr lang="en-US" sz="2000" dirty="0" err="1">
                <a:solidFill>
                  <a:srgbClr val="0000FF"/>
                </a:solidFill>
              </a:rPr>
              <a:t>meccanica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err="1">
                <a:solidFill>
                  <a:srgbClr val="0000FF"/>
                </a:solidFill>
              </a:rPr>
              <a:t>quantistica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err="1">
                <a:solidFill>
                  <a:srgbClr val="0000FF"/>
                </a:solidFill>
              </a:rPr>
              <a:t>relativistica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err="1">
                <a:solidFill>
                  <a:srgbClr val="0000FF"/>
                </a:solidFill>
              </a:rPr>
              <a:t>ogni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err="1">
                <a:solidFill>
                  <a:srgbClr val="0000FF"/>
                </a:solidFill>
              </a:rPr>
              <a:t>particella</a:t>
            </a:r>
            <a:r>
              <a:rPr lang="en-US" sz="2000" dirty="0">
                <a:solidFill>
                  <a:srgbClr val="0000FF"/>
                </a:solidFill>
              </a:rPr>
              <a:t> e</a:t>
            </a:r>
            <a:r>
              <a:rPr lang="ja-JP" altLang="en-US" sz="2000" dirty="0">
                <a:solidFill>
                  <a:srgbClr val="0000FF"/>
                </a:solidFill>
                <a:latin typeface="Arial"/>
              </a:rPr>
              <a:t>’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err="1">
                <a:solidFill>
                  <a:srgbClr val="0000FF"/>
                </a:solidFill>
              </a:rPr>
              <a:t>associata</a:t>
            </a:r>
            <a:r>
              <a:rPr lang="en-US" sz="2000" dirty="0">
                <a:solidFill>
                  <a:srgbClr val="0000FF"/>
                </a:solidFill>
              </a:rPr>
              <a:t> ad un campo e </a:t>
            </a:r>
            <a:r>
              <a:rPr lang="en-US" sz="2000" dirty="0" err="1">
                <a:solidFill>
                  <a:srgbClr val="0000FF"/>
                </a:solidFill>
              </a:rPr>
              <a:t>viceversa</a:t>
            </a:r>
            <a:r>
              <a:rPr lang="en-US" sz="2000" dirty="0">
                <a:solidFill>
                  <a:srgbClr val="0000FF"/>
                </a:solidFill>
              </a:rPr>
              <a:t>.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</a:p>
          <a:p>
            <a:endParaRPr lang="en-US" sz="2000" dirty="0">
              <a:solidFill>
                <a:srgbClr val="000066"/>
              </a:solidFill>
            </a:endParaRPr>
          </a:p>
          <a:p>
            <a:r>
              <a:rPr lang="en-US" sz="2000" dirty="0">
                <a:solidFill>
                  <a:srgbClr val="000066"/>
                </a:solidFill>
              </a:rPr>
              <a:t>Il </a:t>
            </a:r>
            <a:r>
              <a:rPr lang="en-US" sz="2000" dirty="0" err="1">
                <a:solidFill>
                  <a:srgbClr val="000066"/>
                </a:solidFill>
              </a:rPr>
              <a:t>fotone</a:t>
            </a:r>
            <a:r>
              <a:rPr lang="en-US" sz="2000" dirty="0">
                <a:solidFill>
                  <a:srgbClr val="000066"/>
                </a:solidFill>
              </a:rPr>
              <a:t> e</a:t>
            </a:r>
            <a:r>
              <a:rPr lang="ja-JP" altLang="en-US" sz="2000" dirty="0">
                <a:solidFill>
                  <a:srgbClr val="000066"/>
                </a:solidFill>
                <a:latin typeface="Arial"/>
              </a:rPr>
              <a:t>’</a:t>
            </a:r>
            <a:r>
              <a:rPr lang="en-US" sz="2000" dirty="0">
                <a:solidFill>
                  <a:srgbClr val="000066"/>
                </a:solidFill>
              </a:rPr>
              <a:t> la </a:t>
            </a:r>
            <a:r>
              <a:rPr lang="en-US" sz="2000" dirty="0" err="1">
                <a:solidFill>
                  <a:srgbClr val="000066"/>
                </a:solidFill>
              </a:rPr>
              <a:t>particella</a:t>
            </a:r>
            <a:r>
              <a:rPr lang="en-US" sz="2000" dirty="0">
                <a:solidFill>
                  <a:srgbClr val="000066"/>
                </a:solidFill>
              </a:rPr>
              <a:t> (</a:t>
            </a:r>
            <a:r>
              <a:rPr lang="en-US" sz="1800" dirty="0" err="1">
                <a:solidFill>
                  <a:srgbClr val="000066"/>
                </a:solidFill>
              </a:rPr>
              <a:t>messaggero</a:t>
            </a:r>
            <a:r>
              <a:rPr lang="en-US" sz="1800" dirty="0">
                <a:solidFill>
                  <a:srgbClr val="000066"/>
                </a:solidFill>
              </a:rPr>
              <a:t> o </a:t>
            </a:r>
            <a:r>
              <a:rPr lang="ja-JP" altLang="en-US" sz="1800" dirty="0">
                <a:solidFill>
                  <a:srgbClr val="000066"/>
                </a:solidFill>
                <a:latin typeface="Arial"/>
              </a:rPr>
              <a:t>“</a:t>
            </a:r>
            <a:r>
              <a:rPr lang="en-US" sz="1800" dirty="0" err="1">
                <a:solidFill>
                  <a:srgbClr val="000066"/>
                </a:solidFill>
              </a:rPr>
              <a:t>particella</a:t>
            </a:r>
            <a:r>
              <a:rPr lang="en-US" sz="1800" dirty="0">
                <a:solidFill>
                  <a:srgbClr val="000066"/>
                </a:solidFill>
              </a:rPr>
              <a:t> </a:t>
            </a:r>
            <a:r>
              <a:rPr lang="en-US" sz="1800" dirty="0" err="1">
                <a:solidFill>
                  <a:srgbClr val="000066"/>
                </a:solidFill>
              </a:rPr>
              <a:t>forza</a:t>
            </a:r>
            <a:r>
              <a:rPr lang="ja-JP" altLang="en-US" sz="1800" dirty="0">
                <a:solidFill>
                  <a:srgbClr val="000066"/>
                </a:solidFill>
                <a:latin typeface="Arial"/>
              </a:rPr>
              <a:t>”</a:t>
            </a:r>
            <a:r>
              <a:rPr lang="en-US" sz="1800" dirty="0">
                <a:solidFill>
                  <a:srgbClr val="000066"/>
                </a:solidFill>
              </a:rPr>
              <a:t> )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associata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alla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radiazione</a:t>
            </a:r>
            <a:r>
              <a:rPr lang="en-US" sz="2000" dirty="0">
                <a:solidFill>
                  <a:srgbClr val="000066"/>
                </a:solidFill>
              </a:rPr>
              <a:t>  </a:t>
            </a:r>
            <a:r>
              <a:rPr lang="en-US" sz="2000" dirty="0" err="1">
                <a:solidFill>
                  <a:srgbClr val="000066"/>
                </a:solidFill>
              </a:rPr>
              <a:t>elettromagnetica</a:t>
            </a:r>
            <a:r>
              <a:rPr lang="en-US" sz="2000" dirty="0">
                <a:solidFill>
                  <a:srgbClr val="000066"/>
                </a:solidFill>
              </a:rPr>
              <a:t>. </a:t>
            </a:r>
            <a:r>
              <a:rPr lang="en-US" sz="2000" dirty="0">
                <a:solidFill>
                  <a:srgbClr val="FF0000"/>
                </a:solidFill>
              </a:rPr>
              <a:t>E</a:t>
            </a:r>
            <a:r>
              <a:rPr lang="ja-JP" altLang="en-US" sz="2000" dirty="0">
                <a:solidFill>
                  <a:srgbClr val="FF0000"/>
                </a:solidFill>
                <a:latin typeface="Arial"/>
              </a:rPr>
              <a:t>’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err="1">
                <a:solidFill>
                  <a:srgbClr val="FF0000"/>
                </a:solidFill>
              </a:rPr>
              <a:t>senza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err="1">
                <a:solidFill>
                  <a:srgbClr val="FF0000"/>
                </a:solidFill>
              </a:rPr>
              <a:t>massa</a:t>
            </a:r>
            <a:r>
              <a:rPr lang="en-US" sz="2000" dirty="0">
                <a:solidFill>
                  <a:srgbClr val="FF0000"/>
                </a:solidFill>
              </a:rPr>
              <a:t> per </a:t>
            </a:r>
            <a:r>
              <a:rPr lang="en-US" sz="2000" dirty="0" err="1">
                <a:solidFill>
                  <a:srgbClr val="FF0000"/>
                </a:solidFill>
              </a:rPr>
              <a:t>definizione</a:t>
            </a:r>
            <a:r>
              <a:rPr lang="en-US" sz="2000" dirty="0">
                <a:solidFill>
                  <a:srgbClr val="FF0000"/>
                </a:solidFill>
              </a:rPr>
              <a:t>: la </a:t>
            </a:r>
            <a:r>
              <a:rPr lang="en-US" sz="2000" dirty="0" err="1">
                <a:solidFill>
                  <a:srgbClr val="FF0000"/>
                </a:solidFill>
              </a:rPr>
              <a:t>radiazione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err="1">
                <a:solidFill>
                  <a:srgbClr val="FF0000"/>
                </a:solidFill>
              </a:rPr>
              <a:t>elettromagnetica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err="1">
                <a:solidFill>
                  <a:srgbClr val="FF0000"/>
                </a:solidFill>
              </a:rPr>
              <a:t>viaggia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err="1">
                <a:solidFill>
                  <a:srgbClr val="FF0000"/>
                </a:solidFill>
              </a:rPr>
              <a:t>nello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err="1">
                <a:solidFill>
                  <a:srgbClr val="FF0000"/>
                </a:solidFill>
              </a:rPr>
              <a:t>spazio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err="1">
                <a:solidFill>
                  <a:srgbClr val="FF0000"/>
                </a:solidFill>
              </a:rPr>
              <a:t>alla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err="1">
                <a:solidFill>
                  <a:srgbClr val="FF0000"/>
                </a:solidFill>
              </a:rPr>
              <a:t>velocita</a:t>
            </a:r>
            <a:r>
              <a:rPr lang="ja-JP" altLang="en-US" sz="2000" dirty="0">
                <a:solidFill>
                  <a:srgbClr val="FF0000"/>
                </a:solidFill>
                <a:latin typeface="Arial"/>
              </a:rPr>
              <a:t>’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err="1">
                <a:solidFill>
                  <a:srgbClr val="FF0000"/>
                </a:solidFill>
              </a:rPr>
              <a:t>della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err="1">
                <a:solidFill>
                  <a:srgbClr val="FF0000"/>
                </a:solidFill>
              </a:rPr>
              <a:t>luce</a:t>
            </a:r>
            <a:r>
              <a:rPr lang="en-US" sz="2000" dirty="0">
                <a:solidFill>
                  <a:srgbClr val="FF0000"/>
                </a:solidFill>
              </a:rPr>
              <a:t>.</a:t>
            </a:r>
          </a:p>
          <a:p>
            <a:r>
              <a:rPr lang="en-US" sz="2000" dirty="0">
                <a:solidFill>
                  <a:srgbClr val="000066"/>
                </a:solidFill>
              </a:rPr>
              <a:t>   Si </a:t>
            </a:r>
            <a:r>
              <a:rPr lang="en-US" sz="2000" dirty="0" err="1">
                <a:solidFill>
                  <a:srgbClr val="000066"/>
                </a:solidFill>
              </a:rPr>
              <a:t>capisce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bene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il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perche</a:t>
            </a:r>
            <a:r>
              <a:rPr lang="ja-JP" altLang="en-US" sz="2000" dirty="0">
                <a:solidFill>
                  <a:srgbClr val="000066"/>
                </a:solidFill>
                <a:latin typeface="Arial"/>
              </a:rPr>
              <a:t>’</a:t>
            </a:r>
            <a:r>
              <a:rPr lang="en-US" sz="2000" dirty="0">
                <a:solidFill>
                  <a:srgbClr val="000066"/>
                </a:solidFill>
              </a:rPr>
              <a:t> del </a:t>
            </a:r>
            <a:r>
              <a:rPr lang="en-US" sz="2000" dirty="0" err="1">
                <a:solidFill>
                  <a:srgbClr val="000066"/>
                </a:solidFill>
              </a:rPr>
              <a:t>valore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della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sua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massa</a:t>
            </a:r>
            <a:r>
              <a:rPr lang="en-US" sz="2000" dirty="0">
                <a:solidFill>
                  <a:srgbClr val="000066"/>
                </a:solidFill>
              </a:rPr>
              <a:t>.</a:t>
            </a:r>
          </a:p>
          <a:p>
            <a:endParaRPr lang="en-US" sz="2000" dirty="0">
              <a:solidFill>
                <a:srgbClr val="000066"/>
              </a:solidFill>
            </a:endParaRPr>
          </a:p>
          <a:p>
            <a:endParaRPr lang="en-US" sz="2000" dirty="0">
              <a:solidFill>
                <a:srgbClr val="000066"/>
              </a:solidFill>
            </a:endParaRPr>
          </a:p>
          <a:p>
            <a:r>
              <a:rPr lang="en-US" sz="2000" dirty="0">
                <a:solidFill>
                  <a:srgbClr val="000066"/>
                </a:solidFill>
              </a:rPr>
              <a:t>Il </a:t>
            </a:r>
            <a:r>
              <a:rPr lang="en-US" sz="2000" dirty="0" err="1">
                <a:solidFill>
                  <a:srgbClr val="000066"/>
                </a:solidFill>
              </a:rPr>
              <a:t>potenziale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elettrostatico</a:t>
            </a:r>
            <a:r>
              <a:rPr lang="en-US" sz="2000" dirty="0">
                <a:solidFill>
                  <a:srgbClr val="000066"/>
                </a:solidFill>
              </a:rPr>
              <a:t> ha range </a:t>
            </a:r>
            <a:r>
              <a:rPr lang="en-US" sz="2000" dirty="0" err="1">
                <a:solidFill>
                  <a:srgbClr val="000066"/>
                </a:solidFill>
              </a:rPr>
              <a:t>infinito</a:t>
            </a:r>
            <a:r>
              <a:rPr lang="en-US" sz="2000" dirty="0">
                <a:solidFill>
                  <a:srgbClr val="000066"/>
                </a:solidFill>
              </a:rPr>
              <a:t>: la </a:t>
            </a:r>
            <a:r>
              <a:rPr lang="en-US" sz="2000" dirty="0" err="1">
                <a:solidFill>
                  <a:srgbClr val="000066"/>
                </a:solidFill>
              </a:rPr>
              <a:t>propagazione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delle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onde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elettromagnetiche</a:t>
            </a:r>
            <a:r>
              <a:rPr lang="en-US" sz="2000" dirty="0">
                <a:solidFill>
                  <a:srgbClr val="000066"/>
                </a:solidFill>
              </a:rPr>
              <a:t> e</a:t>
            </a:r>
            <a:r>
              <a:rPr lang="ja-JP" altLang="en-US" sz="2000" dirty="0">
                <a:solidFill>
                  <a:srgbClr val="000066"/>
                </a:solidFill>
                <a:latin typeface="Arial"/>
              </a:rPr>
              <a:t>’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possibile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su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lunghe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distanze</a:t>
            </a:r>
            <a:r>
              <a:rPr lang="en-US" sz="2000" dirty="0">
                <a:solidFill>
                  <a:srgbClr val="000066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8932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6F24E-F364-B84C-BF3B-7971925A2A0E}" type="slidenum">
              <a:rPr lang="en-US"/>
              <a:pPr/>
              <a:t>17</a:t>
            </a:fld>
            <a:endParaRPr lang="en-US"/>
          </a:p>
        </p:txBody>
      </p:sp>
      <p:sp>
        <p:nvSpPr>
          <p:cNvPr id="198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err="1"/>
              <a:t>Interazioni</a:t>
            </a:r>
            <a:r>
              <a:rPr lang="en-US" b="1" dirty="0"/>
              <a:t> </a:t>
            </a:r>
            <a:r>
              <a:rPr lang="en-US" b="1" dirty="0" err="1"/>
              <a:t>deboli</a:t>
            </a:r>
            <a:endParaRPr lang="en-US" b="1" dirty="0"/>
          </a:p>
        </p:txBody>
      </p:sp>
      <p:sp>
        <p:nvSpPr>
          <p:cNvPr id="198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676400"/>
            <a:ext cx="8458200" cy="4062413"/>
          </a:xfrm>
        </p:spPr>
        <p:txBody>
          <a:bodyPr/>
          <a:lstStyle/>
          <a:p>
            <a:r>
              <a:rPr lang="en-US" sz="2000" dirty="0">
                <a:solidFill>
                  <a:srgbClr val="000066"/>
                </a:solidFill>
              </a:rPr>
              <a:t>Le </a:t>
            </a:r>
            <a:r>
              <a:rPr lang="en-US" sz="2000" dirty="0" err="1">
                <a:solidFill>
                  <a:srgbClr val="000066"/>
                </a:solidFill>
              </a:rPr>
              <a:t>interazioni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deboli</a:t>
            </a:r>
            <a:r>
              <a:rPr lang="en-US" sz="2000" dirty="0">
                <a:solidFill>
                  <a:srgbClr val="000066"/>
                </a:solidFill>
              </a:rPr>
              <a:t>, per </a:t>
            </a:r>
            <a:r>
              <a:rPr lang="en-US" sz="2000" dirty="0" err="1">
                <a:solidFill>
                  <a:srgbClr val="000066"/>
                </a:solidFill>
              </a:rPr>
              <a:t>contro</a:t>
            </a:r>
            <a:r>
              <a:rPr lang="en-US" sz="2000" dirty="0">
                <a:solidFill>
                  <a:srgbClr val="000066"/>
                </a:solidFill>
              </a:rPr>
              <a:t>, </a:t>
            </a:r>
            <a:r>
              <a:rPr lang="en-US" sz="2000" dirty="0" err="1">
                <a:solidFill>
                  <a:srgbClr val="000066"/>
                </a:solidFill>
              </a:rPr>
              <a:t>sono</a:t>
            </a:r>
            <a:r>
              <a:rPr lang="en-US" sz="2000" dirty="0">
                <a:solidFill>
                  <a:srgbClr val="000066"/>
                </a:solidFill>
              </a:rPr>
              <a:t> a </a:t>
            </a:r>
            <a:r>
              <a:rPr lang="en-US" sz="2000" dirty="0" err="1">
                <a:solidFill>
                  <a:srgbClr val="000066"/>
                </a:solidFill>
              </a:rPr>
              <a:t>corto</a:t>
            </a:r>
            <a:r>
              <a:rPr lang="en-US" sz="2000" dirty="0">
                <a:solidFill>
                  <a:srgbClr val="000066"/>
                </a:solidFill>
              </a:rPr>
              <a:t> range:</a:t>
            </a:r>
          </a:p>
          <a:p>
            <a:r>
              <a:rPr lang="en-US" sz="2000" dirty="0">
                <a:solidFill>
                  <a:srgbClr val="000066"/>
                </a:solidFill>
              </a:rPr>
              <a:t>    </a:t>
            </a:r>
            <a:r>
              <a:rPr lang="en-US" sz="2000" dirty="0" err="1">
                <a:solidFill>
                  <a:srgbClr val="000066"/>
                </a:solidFill>
              </a:rPr>
              <a:t>sebbene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abbiano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bisogno</a:t>
            </a:r>
            <a:r>
              <a:rPr lang="en-US" sz="2000" dirty="0">
                <a:solidFill>
                  <a:srgbClr val="000066"/>
                </a:solidFill>
              </a:rPr>
              <a:t> di </a:t>
            </a:r>
            <a:r>
              <a:rPr lang="ja-JP" altLang="en-US" sz="2000" dirty="0">
                <a:solidFill>
                  <a:srgbClr val="000066"/>
                </a:solidFill>
                <a:latin typeface="Arial"/>
              </a:rPr>
              <a:t>“</a:t>
            </a:r>
            <a:r>
              <a:rPr lang="en-US" sz="2000" dirty="0" err="1">
                <a:solidFill>
                  <a:srgbClr val="000066"/>
                </a:solidFill>
              </a:rPr>
              <a:t>messaggeri</a:t>
            </a:r>
            <a:r>
              <a:rPr lang="ja-JP" altLang="en-US" sz="2000" dirty="0">
                <a:solidFill>
                  <a:srgbClr val="000066"/>
                </a:solidFill>
                <a:latin typeface="Arial"/>
              </a:rPr>
              <a:t>”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tipo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il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fotone</a:t>
            </a:r>
            <a:r>
              <a:rPr lang="en-US" sz="2000" dirty="0">
                <a:solidFill>
                  <a:srgbClr val="000066"/>
                </a:solidFill>
              </a:rPr>
              <a:t>, </a:t>
            </a:r>
          </a:p>
          <a:p>
            <a:r>
              <a:rPr lang="en-US" sz="2000" dirty="0">
                <a:solidFill>
                  <a:srgbClr val="000066"/>
                </a:solidFill>
              </a:rPr>
              <a:t>    </a:t>
            </a:r>
            <a:r>
              <a:rPr lang="en-US" sz="2000" dirty="0" err="1">
                <a:solidFill>
                  <a:srgbClr val="000066"/>
                </a:solidFill>
              </a:rPr>
              <a:t>chiamati</a:t>
            </a:r>
            <a:r>
              <a:rPr lang="en-US" sz="2000" dirty="0">
                <a:solidFill>
                  <a:srgbClr val="000066"/>
                </a:solidFill>
              </a:rPr>
              <a:t> W</a:t>
            </a:r>
            <a:r>
              <a:rPr lang="en-US" sz="2000" baseline="30000" dirty="0">
                <a:solidFill>
                  <a:srgbClr val="000066"/>
                </a:solidFill>
                <a:sym typeface="Symbol" charset="0"/>
              </a:rPr>
              <a:t></a:t>
            </a:r>
            <a:r>
              <a:rPr lang="en-US" sz="2000" dirty="0">
                <a:solidFill>
                  <a:srgbClr val="000066"/>
                </a:solidFill>
              </a:rPr>
              <a:t> e Z, la </a:t>
            </a:r>
            <a:r>
              <a:rPr lang="en-US" sz="2000" dirty="0" err="1">
                <a:solidFill>
                  <a:srgbClr val="000066"/>
                </a:solidFill>
              </a:rPr>
              <a:t>loro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massa</a:t>
            </a:r>
            <a:r>
              <a:rPr lang="en-US" sz="2000" dirty="0">
                <a:solidFill>
                  <a:srgbClr val="000066"/>
                </a:solidFill>
              </a:rPr>
              <a:t> e</a:t>
            </a:r>
            <a:r>
              <a:rPr lang="ja-JP" altLang="en-US" sz="2000" dirty="0">
                <a:solidFill>
                  <a:srgbClr val="000066"/>
                </a:solidFill>
                <a:latin typeface="Arial"/>
              </a:rPr>
              <a:t>’</a:t>
            </a:r>
            <a:r>
              <a:rPr lang="en-US" sz="2000" dirty="0">
                <a:solidFill>
                  <a:srgbClr val="000066"/>
                </a:solidFill>
              </a:rPr>
              <a:t> molto </a:t>
            </a:r>
            <a:r>
              <a:rPr lang="en-US" sz="2000" dirty="0" err="1">
                <a:solidFill>
                  <a:srgbClr val="000066"/>
                </a:solidFill>
              </a:rPr>
              <a:t>grande</a:t>
            </a:r>
            <a:r>
              <a:rPr lang="en-US" sz="2000" dirty="0">
                <a:solidFill>
                  <a:srgbClr val="000066"/>
                </a:solidFill>
              </a:rPr>
              <a:t>, circa 100 volte la </a:t>
            </a:r>
            <a:r>
              <a:rPr lang="en-US" sz="2000" dirty="0" err="1">
                <a:solidFill>
                  <a:srgbClr val="000066"/>
                </a:solidFill>
              </a:rPr>
              <a:t>massa</a:t>
            </a:r>
            <a:r>
              <a:rPr lang="en-US" sz="2000" dirty="0">
                <a:solidFill>
                  <a:srgbClr val="000066"/>
                </a:solidFill>
              </a:rPr>
              <a:t> del </a:t>
            </a:r>
            <a:r>
              <a:rPr lang="en-US" sz="2000" dirty="0" err="1">
                <a:solidFill>
                  <a:srgbClr val="000066"/>
                </a:solidFill>
              </a:rPr>
              <a:t>protone</a:t>
            </a:r>
            <a:r>
              <a:rPr lang="en-US" sz="2000" dirty="0">
                <a:solidFill>
                  <a:srgbClr val="000066"/>
                </a:solidFill>
              </a:rPr>
              <a:t>.</a:t>
            </a:r>
          </a:p>
          <a:p>
            <a:endParaRPr lang="en-US" sz="2000" dirty="0">
              <a:solidFill>
                <a:srgbClr val="000066"/>
              </a:solidFill>
            </a:endParaRPr>
          </a:p>
          <a:p>
            <a:r>
              <a:rPr lang="en-US" sz="2000" dirty="0">
                <a:solidFill>
                  <a:srgbClr val="000066"/>
                </a:solidFill>
              </a:rPr>
              <a:t>La </a:t>
            </a:r>
            <a:r>
              <a:rPr lang="en-US" sz="2000" dirty="0" err="1">
                <a:solidFill>
                  <a:srgbClr val="000066"/>
                </a:solidFill>
              </a:rPr>
              <a:t>connessione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tra</a:t>
            </a:r>
            <a:r>
              <a:rPr lang="en-US" sz="2000" dirty="0">
                <a:solidFill>
                  <a:srgbClr val="000066"/>
                </a:solidFill>
              </a:rPr>
              <a:t> l</a:t>
            </a:r>
            <a:r>
              <a:rPr lang="ja-JP" altLang="en-US" sz="2000" dirty="0">
                <a:solidFill>
                  <a:srgbClr val="000066"/>
                </a:solidFill>
                <a:latin typeface="Arial"/>
              </a:rPr>
              <a:t>’</a:t>
            </a:r>
            <a:r>
              <a:rPr lang="en-US" sz="2000" dirty="0" err="1">
                <a:solidFill>
                  <a:srgbClr val="000066"/>
                </a:solidFill>
              </a:rPr>
              <a:t>interazione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elettromagnetica</a:t>
            </a:r>
            <a:r>
              <a:rPr lang="en-US" sz="2000" dirty="0">
                <a:solidFill>
                  <a:srgbClr val="000066"/>
                </a:solidFill>
              </a:rPr>
              <a:t> e l</a:t>
            </a:r>
            <a:r>
              <a:rPr lang="ja-JP" altLang="en-US" sz="2000" dirty="0">
                <a:solidFill>
                  <a:srgbClr val="000066"/>
                </a:solidFill>
                <a:latin typeface="Arial"/>
              </a:rPr>
              <a:t>’</a:t>
            </a:r>
            <a:r>
              <a:rPr lang="en-US" sz="2000" dirty="0" err="1">
                <a:solidFill>
                  <a:srgbClr val="000066"/>
                </a:solidFill>
              </a:rPr>
              <a:t>interazione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debole</a:t>
            </a:r>
            <a:r>
              <a:rPr lang="en-US" sz="2000" dirty="0">
                <a:solidFill>
                  <a:srgbClr val="000066"/>
                </a:solidFill>
              </a:rPr>
              <a:t> e</a:t>
            </a:r>
            <a:r>
              <a:rPr lang="ja-JP" altLang="en-US" sz="2000" dirty="0">
                <a:solidFill>
                  <a:srgbClr val="000066"/>
                </a:solidFill>
                <a:latin typeface="Arial"/>
              </a:rPr>
              <a:t>’</a:t>
            </a:r>
            <a:r>
              <a:rPr lang="en-US" sz="2000" dirty="0">
                <a:solidFill>
                  <a:srgbClr val="000066"/>
                </a:solidFill>
              </a:rPr>
              <a:t> molto </a:t>
            </a:r>
            <a:r>
              <a:rPr lang="en-US" sz="2000" dirty="0" err="1">
                <a:solidFill>
                  <a:srgbClr val="000066"/>
                </a:solidFill>
              </a:rPr>
              <a:t>profonda</a:t>
            </a:r>
            <a:r>
              <a:rPr lang="en-US" sz="2000" dirty="0">
                <a:solidFill>
                  <a:srgbClr val="000066"/>
                </a:solidFill>
              </a:rPr>
              <a:t>: </a:t>
            </a:r>
            <a:r>
              <a:rPr lang="en-US" sz="2000" dirty="0" err="1">
                <a:solidFill>
                  <a:schemeClr val="accent2"/>
                </a:solidFill>
              </a:rPr>
              <a:t>sono</a:t>
            </a:r>
            <a:r>
              <a:rPr lang="en-US" sz="2000" dirty="0">
                <a:solidFill>
                  <a:schemeClr val="accent2"/>
                </a:solidFill>
              </a:rPr>
              <a:t> </a:t>
            </a:r>
            <a:r>
              <a:rPr lang="en-US" sz="2000" dirty="0" err="1">
                <a:solidFill>
                  <a:schemeClr val="accent2"/>
                </a:solidFill>
              </a:rPr>
              <a:t>differenti</a:t>
            </a:r>
            <a:r>
              <a:rPr lang="en-US" sz="2000" dirty="0">
                <a:solidFill>
                  <a:schemeClr val="accent2"/>
                </a:solidFill>
              </a:rPr>
              <a:t> </a:t>
            </a:r>
            <a:r>
              <a:rPr lang="en-US" sz="2000" dirty="0" err="1">
                <a:solidFill>
                  <a:schemeClr val="accent2"/>
                </a:solidFill>
              </a:rPr>
              <a:t>aspetti</a:t>
            </a:r>
            <a:r>
              <a:rPr lang="en-US" sz="2000" dirty="0">
                <a:solidFill>
                  <a:schemeClr val="accent2"/>
                </a:solidFill>
              </a:rPr>
              <a:t> </a:t>
            </a:r>
            <a:r>
              <a:rPr lang="en-US" sz="2000" dirty="0" err="1">
                <a:solidFill>
                  <a:schemeClr val="accent2"/>
                </a:solidFill>
              </a:rPr>
              <a:t>della</a:t>
            </a:r>
            <a:r>
              <a:rPr lang="en-US" sz="2000" dirty="0">
                <a:solidFill>
                  <a:schemeClr val="accent2"/>
                </a:solidFill>
              </a:rPr>
              <a:t> </a:t>
            </a:r>
            <a:r>
              <a:rPr lang="en-US" sz="2000" dirty="0" err="1">
                <a:solidFill>
                  <a:schemeClr val="accent2"/>
                </a:solidFill>
              </a:rPr>
              <a:t>stessa</a:t>
            </a:r>
            <a:r>
              <a:rPr lang="en-US" sz="2000" dirty="0">
                <a:solidFill>
                  <a:schemeClr val="accent2"/>
                </a:solidFill>
              </a:rPr>
              <a:t> </a:t>
            </a:r>
            <a:r>
              <a:rPr lang="en-US" sz="2000" dirty="0" err="1">
                <a:solidFill>
                  <a:schemeClr val="accent2"/>
                </a:solidFill>
              </a:rPr>
              <a:t>interazione</a:t>
            </a:r>
            <a:r>
              <a:rPr lang="en-US" sz="2000" dirty="0">
                <a:solidFill>
                  <a:schemeClr val="accent2"/>
                </a:solidFill>
              </a:rPr>
              <a:t> </a:t>
            </a:r>
            <a:r>
              <a:rPr lang="en-US" sz="2000" dirty="0" err="1">
                <a:solidFill>
                  <a:schemeClr val="accent2"/>
                </a:solidFill>
              </a:rPr>
              <a:t>fondamentale</a:t>
            </a:r>
            <a:r>
              <a:rPr lang="en-US" sz="2000" dirty="0">
                <a:solidFill>
                  <a:srgbClr val="000066"/>
                </a:solidFill>
              </a:rPr>
              <a:t> (la </a:t>
            </a:r>
            <a:r>
              <a:rPr lang="en-US" sz="2000" dirty="0" err="1">
                <a:solidFill>
                  <a:srgbClr val="000066"/>
                </a:solidFill>
              </a:rPr>
              <a:t>teoria</a:t>
            </a:r>
            <a:r>
              <a:rPr lang="en-US" sz="2000" dirty="0">
                <a:solidFill>
                  <a:srgbClr val="000066"/>
                </a:solidFill>
              </a:rPr>
              <a:t> e</a:t>
            </a:r>
            <a:r>
              <a:rPr lang="ja-JP" altLang="en-US" sz="2000" dirty="0">
                <a:solidFill>
                  <a:srgbClr val="000066"/>
                </a:solidFill>
                <a:latin typeface="Arial"/>
              </a:rPr>
              <a:t>’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unificata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>
                <a:solidFill>
                  <a:srgbClr val="000066"/>
                </a:solidFill>
                <a:sym typeface="Symbol" charset="0"/>
              </a:rPr>
              <a:t></a:t>
            </a:r>
            <a:r>
              <a:rPr lang="en-US" sz="2000" dirty="0">
                <a:solidFill>
                  <a:srgbClr val="000066"/>
                </a:solidFill>
              </a:rPr>
              <a:t> la </a:t>
            </a:r>
            <a:r>
              <a:rPr lang="en-US" sz="2000" dirty="0" err="1">
                <a:solidFill>
                  <a:srgbClr val="000066"/>
                </a:solidFill>
              </a:rPr>
              <a:t>teoria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elettrodebole</a:t>
            </a:r>
            <a:r>
              <a:rPr lang="en-US" sz="2000" dirty="0">
                <a:solidFill>
                  <a:srgbClr val="000066"/>
                </a:solidFill>
              </a:rPr>
              <a:t>). Il </a:t>
            </a:r>
            <a:r>
              <a:rPr lang="en-US" sz="2000" dirty="0" err="1">
                <a:solidFill>
                  <a:srgbClr val="000066"/>
                </a:solidFill>
              </a:rPr>
              <a:t>perche</a:t>
            </a:r>
            <a:r>
              <a:rPr lang="ja-JP" altLang="en-US" sz="2000" dirty="0">
                <a:solidFill>
                  <a:srgbClr val="000066"/>
                </a:solidFill>
                <a:latin typeface="Arial"/>
              </a:rPr>
              <a:t>’</a:t>
            </a:r>
            <a:r>
              <a:rPr lang="en-US" sz="2000" dirty="0">
                <a:solidFill>
                  <a:srgbClr val="000066"/>
                </a:solidFill>
              </a:rPr>
              <a:t> la </a:t>
            </a:r>
            <a:r>
              <a:rPr lang="en-US" sz="2000" dirty="0" err="1">
                <a:solidFill>
                  <a:srgbClr val="000066"/>
                </a:solidFill>
              </a:rPr>
              <a:t>massa</a:t>
            </a:r>
            <a:r>
              <a:rPr lang="en-US" sz="2000" dirty="0">
                <a:solidFill>
                  <a:srgbClr val="000066"/>
                </a:solidFill>
              </a:rPr>
              <a:t> del </a:t>
            </a:r>
            <a:r>
              <a:rPr lang="en-US" sz="2000" dirty="0" err="1">
                <a:solidFill>
                  <a:srgbClr val="000066"/>
                </a:solidFill>
              </a:rPr>
              <a:t>fotone</a:t>
            </a:r>
            <a:r>
              <a:rPr lang="en-US" sz="2000" dirty="0">
                <a:solidFill>
                  <a:srgbClr val="000066"/>
                </a:solidFill>
              </a:rPr>
              <a:t> e le masse di W e Z </a:t>
            </a:r>
            <a:r>
              <a:rPr lang="en-US" sz="2000" dirty="0" err="1">
                <a:solidFill>
                  <a:srgbClr val="000066"/>
                </a:solidFill>
              </a:rPr>
              <a:t>sono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cosi</a:t>
            </a:r>
            <a:r>
              <a:rPr lang="ja-JP" altLang="en-US" sz="2000" dirty="0">
                <a:solidFill>
                  <a:srgbClr val="000066"/>
                </a:solidFill>
                <a:latin typeface="Arial"/>
              </a:rPr>
              <a:t>’</a:t>
            </a:r>
            <a:r>
              <a:rPr lang="en-US" sz="2000" dirty="0">
                <a:solidFill>
                  <a:srgbClr val="000066"/>
                </a:solidFill>
              </a:rPr>
              <a:t> diverse e</a:t>
            </a:r>
            <a:r>
              <a:rPr lang="ja-JP" altLang="en-US" sz="2000" dirty="0">
                <a:solidFill>
                  <a:srgbClr val="000066"/>
                </a:solidFill>
                <a:latin typeface="Arial"/>
              </a:rPr>
              <a:t>’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veramente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difficile</a:t>
            </a:r>
            <a:r>
              <a:rPr lang="en-US" sz="2000" dirty="0">
                <a:solidFill>
                  <a:srgbClr val="000066"/>
                </a:solidFill>
              </a:rPr>
              <a:t> da </a:t>
            </a:r>
            <a:r>
              <a:rPr lang="en-US" sz="2000" dirty="0" err="1">
                <a:solidFill>
                  <a:srgbClr val="000066"/>
                </a:solidFill>
              </a:rPr>
              <a:t>capire</a:t>
            </a:r>
            <a:r>
              <a:rPr lang="en-US" sz="2000" dirty="0">
                <a:solidFill>
                  <a:srgbClr val="000066"/>
                </a:solidFill>
              </a:rPr>
              <a:t>.</a:t>
            </a:r>
          </a:p>
          <a:p>
            <a:endParaRPr lang="en-US" sz="2000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42368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75B51-9E16-FA4F-9633-C3A5B91339B4}" type="slidenum">
              <a:rPr lang="en-US"/>
              <a:pPr/>
              <a:t>18</a:t>
            </a:fld>
            <a:endParaRPr lang="en-US"/>
          </a:p>
        </p:txBody>
      </p:sp>
      <p:sp>
        <p:nvSpPr>
          <p:cNvPr id="199682" name="Rectangle 2"/>
          <p:cNvSpPr>
            <a:spLocks noGrp="1" noChangeArrowheads="1"/>
          </p:cNvSpPr>
          <p:nvPr>
            <p:ph type="title"/>
          </p:nvPr>
        </p:nvSpPr>
        <p:spPr>
          <a:xfrm>
            <a:off x="127000" y="101594"/>
            <a:ext cx="5194300" cy="533400"/>
          </a:xfrm>
        </p:spPr>
        <p:txBody>
          <a:bodyPr/>
          <a:lstStyle/>
          <a:p>
            <a:pPr algn="l"/>
            <a:r>
              <a:rPr lang="en-US" b="1" dirty="0" err="1"/>
              <a:t>Una</a:t>
            </a:r>
            <a:r>
              <a:rPr lang="en-US" b="1" dirty="0"/>
              <a:t> </a:t>
            </a:r>
            <a:r>
              <a:rPr lang="en-US" b="1" dirty="0" err="1"/>
              <a:t>soluzione</a:t>
            </a:r>
            <a:r>
              <a:rPr lang="en-US" b="1" dirty="0"/>
              <a:t> </a:t>
            </a:r>
            <a:r>
              <a:rPr lang="en-US" b="1" dirty="0" err="1"/>
              <a:t>possibile</a:t>
            </a:r>
            <a:endParaRPr lang="en-US" b="1" dirty="0"/>
          </a:p>
        </p:txBody>
      </p:sp>
      <p:sp>
        <p:nvSpPr>
          <p:cNvPr id="199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4000" y="1079500"/>
            <a:ext cx="8636000" cy="5524500"/>
          </a:xfrm>
        </p:spPr>
        <p:txBody>
          <a:bodyPr/>
          <a:lstStyle/>
          <a:p>
            <a:r>
              <a:rPr lang="en-US" sz="2000" dirty="0" err="1">
                <a:solidFill>
                  <a:srgbClr val="000066"/>
                </a:solidFill>
              </a:rPr>
              <a:t>Torniamo</a:t>
            </a:r>
            <a:r>
              <a:rPr lang="en-US" sz="2000" dirty="0">
                <a:solidFill>
                  <a:srgbClr val="000066"/>
                </a:solidFill>
              </a:rPr>
              <a:t> all</a:t>
            </a:r>
            <a:r>
              <a:rPr lang="ja-JP" altLang="en-US" sz="2000" dirty="0">
                <a:solidFill>
                  <a:srgbClr val="000066"/>
                </a:solidFill>
                <a:latin typeface="Arial"/>
              </a:rPr>
              <a:t>’</a:t>
            </a:r>
            <a:r>
              <a:rPr lang="en-US" sz="2000" dirty="0" err="1">
                <a:solidFill>
                  <a:srgbClr val="000066"/>
                </a:solidFill>
              </a:rPr>
              <a:t>elettromagnetismo</a:t>
            </a:r>
            <a:r>
              <a:rPr lang="en-US" sz="2000" dirty="0">
                <a:solidFill>
                  <a:srgbClr val="000066"/>
                </a:solidFill>
              </a:rPr>
              <a:t>: </a:t>
            </a:r>
            <a:r>
              <a:rPr lang="en-US" sz="2000" dirty="0" err="1">
                <a:solidFill>
                  <a:srgbClr val="0000FF"/>
                </a:solidFill>
              </a:rPr>
              <a:t>Sappiamo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err="1">
                <a:solidFill>
                  <a:srgbClr val="0000FF"/>
                </a:solidFill>
              </a:rPr>
              <a:t>che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err="1">
                <a:solidFill>
                  <a:srgbClr val="0000FF"/>
                </a:solidFill>
              </a:rPr>
              <a:t>i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err="1">
                <a:solidFill>
                  <a:srgbClr val="0000FF"/>
                </a:solidFill>
              </a:rPr>
              <a:t>fotoni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err="1">
                <a:solidFill>
                  <a:srgbClr val="0000FF"/>
                </a:solidFill>
              </a:rPr>
              <a:t>possono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err="1">
                <a:solidFill>
                  <a:srgbClr val="0000FF"/>
                </a:solidFill>
              </a:rPr>
              <a:t>comportarsi</a:t>
            </a:r>
            <a:r>
              <a:rPr lang="en-US" sz="2000" dirty="0">
                <a:solidFill>
                  <a:srgbClr val="0000FF"/>
                </a:solidFill>
              </a:rPr>
              <a:t> come </a:t>
            </a:r>
            <a:r>
              <a:rPr lang="en-US" sz="2000" dirty="0" err="1">
                <a:solidFill>
                  <a:srgbClr val="0000FF"/>
                </a:solidFill>
              </a:rPr>
              <a:t>particelle</a:t>
            </a:r>
            <a:r>
              <a:rPr lang="en-US" sz="2000" dirty="0">
                <a:solidFill>
                  <a:srgbClr val="0000FF"/>
                </a:solidFill>
              </a:rPr>
              <a:t> massive: </a:t>
            </a:r>
            <a:r>
              <a:rPr lang="en-US" sz="2000" dirty="0" err="1">
                <a:solidFill>
                  <a:srgbClr val="0000FF"/>
                </a:solidFill>
              </a:rPr>
              <a:t>questo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err="1">
                <a:solidFill>
                  <a:srgbClr val="0000FF"/>
                </a:solidFill>
              </a:rPr>
              <a:t>succede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err="1">
                <a:solidFill>
                  <a:srgbClr val="0000FF"/>
                </a:solidFill>
              </a:rPr>
              <a:t>quando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err="1">
                <a:solidFill>
                  <a:srgbClr val="0000FF"/>
                </a:solidFill>
              </a:rPr>
              <a:t>viaggiano</a:t>
            </a:r>
            <a:r>
              <a:rPr lang="en-US" sz="2000" dirty="0">
                <a:solidFill>
                  <a:srgbClr val="0000FF"/>
                </a:solidFill>
              </a:rPr>
              <a:t> in un mezzo </a:t>
            </a:r>
            <a:r>
              <a:rPr lang="en-US" sz="2000" dirty="0" err="1">
                <a:solidFill>
                  <a:srgbClr val="0000FF"/>
                </a:solidFill>
              </a:rPr>
              <a:t>diverso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err="1">
                <a:solidFill>
                  <a:srgbClr val="0000FF"/>
                </a:solidFill>
              </a:rPr>
              <a:t>dallo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err="1">
                <a:solidFill>
                  <a:srgbClr val="0000FF"/>
                </a:solidFill>
              </a:rPr>
              <a:t>spazio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err="1">
                <a:solidFill>
                  <a:srgbClr val="0000FF"/>
                </a:solidFill>
              </a:rPr>
              <a:t>vuoto</a:t>
            </a:r>
            <a:r>
              <a:rPr lang="en-US" sz="2000" dirty="0">
                <a:solidFill>
                  <a:srgbClr val="000066"/>
                </a:solidFill>
              </a:rPr>
              <a:t>.</a:t>
            </a:r>
          </a:p>
          <a:p>
            <a:endParaRPr lang="en-US" sz="2000" dirty="0">
              <a:solidFill>
                <a:srgbClr val="000066"/>
              </a:solidFill>
            </a:endParaRPr>
          </a:p>
          <a:p>
            <a:r>
              <a:rPr lang="en-US" sz="2000" dirty="0">
                <a:solidFill>
                  <a:srgbClr val="000066"/>
                </a:solidFill>
              </a:rPr>
              <a:t>La </a:t>
            </a:r>
            <a:r>
              <a:rPr lang="en-US" sz="2000" dirty="0" err="1">
                <a:solidFill>
                  <a:srgbClr val="000066"/>
                </a:solidFill>
              </a:rPr>
              <a:t>ragione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fisica</a:t>
            </a:r>
            <a:r>
              <a:rPr lang="en-US" sz="2000" dirty="0">
                <a:solidFill>
                  <a:srgbClr val="000066"/>
                </a:solidFill>
              </a:rPr>
              <a:t> per </a:t>
            </a:r>
            <a:r>
              <a:rPr lang="en-US" sz="2000" dirty="0" err="1">
                <a:solidFill>
                  <a:srgbClr val="000066"/>
                </a:solidFill>
              </a:rPr>
              <a:t>questo</a:t>
            </a:r>
            <a:r>
              <a:rPr lang="en-US" sz="2000" dirty="0">
                <a:solidFill>
                  <a:srgbClr val="000066"/>
                </a:solidFill>
              </a:rPr>
              <a:t> e</a:t>
            </a:r>
            <a:r>
              <a:rPr lang="ja-JP" altLang="en-US" sz="2000" dirty="0">
                <a:solidFill>
                  <a:srgbClr val="000066"/>
                </a:solidFill>
                <a:latin typeface="Arial"/>
              </a:rPr>
              <a:t>’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che</a:t>
            </a:r>
            <a:r>
              <a:rPr lang="en-US" sz="2000" dirty="0">
                <a:solidFill>
                  <a:srgbClr val="000066"/>
                </a:solidFill>
              </a:rPr>
              <a:t> la </a:t>
            </a:r>
            <a:r>
              <a:rPr lang="en-US" sz="2000" dirty="0" err="1">
                <a:solidFill>
                  <a:srgbClr val="000066"/>
                </a:solidFill>
              </a:rPr>
              <a:t>propagazione</a:t>
            </a:r>
            <a:r>
              <a:rPr lang="en-US" sz="2000" dirty="0">
                <a:solidFill>
                  <a:srgbClr val="000066"/>
                </a:solidFill>
              </a:rPr>
              <a:t> del campo </a:t>
            </a:r>
            <a:r>
              <a:rPr lang="en-US" sz="2000" dirty="0" err="1">
                <a:solidFill>
                  <a:srgbClr val="000066"/>
                </a:solidFill>
              </a:rPr>
              <a:t>elettrico</a:t>
            </a:r>
            <a:r>
              <a:rPr lang="en-US" sz="2000" dirty="0">
                <a:solidFill>
                  <a:srgbClr val="000066"/>
                </a:solidFill>
              </a:rPr>
              <a:t> e </a:t>
            </a:r>
            <a:r>
              <a:rPr lang="en-US" sz="2000" dirty="0" err="1">
                <a:solidFill>
                  <a:srgbClr val="000066"/>
                </a:solidFill>
              </a:rPr>
              <a:t>magnetico</a:t>
            </a:r>
            <a:r>
              <a:rPr lang="en-US" sz="2000" dirty="0">
                <a:solidFill>
                  <a:srgbClr val="000066"/>
                </a:solidFill>
              </a:rPr>
              <a:t> (</a:t>
            </a:r>
            <a:r>
              <a:rPr lang="en-US" sz="2000" dirty="0" err="1">
                <a:solidFill>
                  <a:srgbClr val="000066"/>
                </a:solidFill>
              </a:rPr>
              <a:t>ovvero</a:t>
            </a:r>
            <a:r>
              <a:rPr lang="en-US" sz="2000" dirty="0">
                <a:solidFill>
                  <a:srgbClr val="000066"/>
                </a:solidFill>
              </a:rPr>
              <a:t> del </a:t>
            </a:r>
            <a:r>
              <a:rPr lang="en-US" sz="2000" dirty="0" err="1">
                <a:solidFill>
                  <a:srgbClr val="000066"/>
                </a:solidFill>
              </a:rPr>
              <a:t>fotone</a:t>
            </a:r>
            <a:r>
              <a:rPr lang="en-US" sz="2000" dirty="0">
                <a:solidFill>
                  <a:srgbClr val="000066"/>
                </a:solidFill>
              </a:rPr>
              <a:t>) </a:t>
            </a:r>
            <a:r>
              <a:rPr lang="en-US" sz="2000" dirty="0" err="1">
                <a:solidFill>
                  <a:srgbClr val="000066"/>
                </a:solidFill>
              </a:rPr>
              <a:t>interagisce</a:t>
            </a:r>
            <a:r>
              <a:rPr lang="en-US" sz="2000" dirty="0">
                <a:solidFill>
                  <a:srgbClr val="000066"/>
                </a:solidFill>
              </a:rPr>
              <a:t> con </a:t>
            </a:r>
            <a:r>
              <a:rPr lang="en-US" sz="2000" dirty="0" err="1">
                <a:solidFill>
                  <a:srgbClr val="000066"/>
                </a:solidFill>
              </a:rPr>
              <a:t>il</a:t>
            </a:r>
            <a:r>
              <a:rPr lang="en-US" sz="2000" dirty="0">
                <a:solidFill>
                  <a:srgbClr val="000066"/>
                </a:solidFill>
              </a:rPr>
              <a:t> mezzo. L</a:t>
            </a:r>
            <a:r>
              <a:rPr lang="ja-JP" altLang="en-US" sz="2000" dirty="0">
                <a:solidFill>
                  <a:srgbClr val="000066"/>
                </a:solidFill>
                <a:latin typeface="Arial"/>
              </a:rPr>
              <a:t>’</a:t>
            </a:r>
            <a:r>
              <a:rPr lang="en-US" sz="2000" dirty="0" err="1">
                <a:solidFill>
                  <a:srgbClr val="000066"/>
                </a:solidFill>
              </a:rPr>
              <a:t>effetto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risultante</a:t>
            </a:r>
            <a:r>
              <a:rPr lang="en-US" sz="2000" dirty="0">
                <a:solidFill>
                  <a:srgbClr val="000066"/>
                </a:solidFill>
              </a:rPr>
              <a:t> e</a:t>
            </a:r>
            <a:r>
              <a:rPr lang="ja-JP" altLang="en-US" sz="2000" dirty="0">
                <a:solidFill>
                  <a:srgbClr val="000066"/>
                </a:solidFill>
                <a:latin typeface="Arial"/>
              </a:rPr>
              <a:t>’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il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ja-JP" altLang="en-US" sz="2000" dirty="0">
                <a:solidFill>
                  <a:srgbClr val="0000FF"/>
                </a:solidFill>
                <a:latin typeface="Arial"/>
              </a:rPr>
              <a:t>“</a:t>
            </a:r>
            <a:r>
              <a:rPr lang="en-US" sz="2000" dirty="0" err="1">
                <a:solidFill>
                  <a:srgbClr val="0000FF"/>
                </a:solidFill>
              </a:rPr>
              <a:t>rallentamento</a:t>
            </a:r>
            <a:r>
              <a:rPr lang="ja-JP" altLang="en-US" sz="2000" dirty="0">
                <a:solidFill>
                  <a:srgbClr val="0000FF"/>
                </a:solidFill>
                <a:latin typeface="Arial"/>
              </a:rPr>
              <a:t>”</a:t>
            </a:r>
            <a:r>
              <a:rPr lang="en-US" sz="2000" dirty="0">
                <a:solidFill>
                  <a:srgbClr val="000066"/>
                </a:solidFill>
              </a:rPr>
              <a:t> dell</a:t>
            </a:r>
            <a:r>
              <a:rPr lang="ja-JP" altLang="en-US" sz="2000" dirty="0">
                <a:solidFill>
                  <a:srgbClr val="000066"/>
                </a:solidFill>
                <a:latin typeface="Arial"/>
              </a:rPr>
              <a:t>’</a:t>
            </a:r>
            <a:r>
              <a:rPr lang="en-US" sz="2000" dirty="0" err="1">
                <a:solidFill>
                  <a:srgbClr val="000066"/>
                </a:solidFill>
              </a:rPr>
              <a:t>onda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che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si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propaga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che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>
                <a:solidFill>
                  <a:srgbClr val="FF0000"/>
                </a:solidFill>
              </a:rPr>
              <a:t>e</a:t>
            </a:r>
            <a:r>
              <a:rPr lang="ja-JP" altLang="en-US" sz="2000" dirty="0">
                <a:solidFill>
                  <a:srgbClr val="FF0000"/>
                </a:solidFill>
                <a:latin typeface="Arial"/>
              </a:rPr>
              <a:t>’</a:t>
            </a:r>
            <a:r>
              <a:rPr lang="en-US" sz="2000" dirty="0">
                <a:solidFill>
                  <a:srgbClr val="FF0000"/>
                </a:solidFill>
              </a:rPr>
              <a:t> l</a:t>
            </a:r>
            <a:r>
              <a:rPr lang="ja-JP" altLang="en-US" sz="2000" dirty="0">
                <a:solidFill>
                  <a:srgbClr val="FF0000"/>
                </a:solidFill>
                <a:latin typeface="Arial"/>
              </a:rPr>
              <a:t>’</a:t>
            </a:r>
            <a:r>
              <a:rPr lang="en-US" sz="2000" dirty="0" err="1">
                <a:solidFill>
                  <a:srgbClr val="FF0000"/>
                </a:solidFill>
              </a:rPr>
              <a:t>equivalente</a:t>
            </a:r>
            <a:r>
              <a:rPr lang="en-US" sz="2000" dirty="0">
                <a:solidFill>
                  <a:srgbClr val="FF0000"/>
                </a:solidFill>
              </a:rPr>
              <a:t> di </a:t>
            </a:r>
            <a:r>
              <a:rPr lang="en-US" sz="2000" dirty="0" err="1">
                <a:solidFill>
                  <a:srgbClr val="FF0000"/>
                </a:solidFill>
              </a:rPr>
              <a:t>una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err="1">
                <a:solidFill>
                  <a:srgbClr val="FF0000"/>
                </a:solidFill>
              </a:rPr>
              <a:t>massa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err="1">
                <a:solidFill>
                  <a:srgbClr val="FF0000"/>
                </a:solidFill>
              </a:rPr>
              <a:t>effettiva</a:t>
            </a:r>
            <a:r>
              <a:rPr lang="en-US" sz="2000" dirty="0">
                <a:solidFill>
                  <a:srgbClr val="FF0000"/>
                </a:solidFill>
              </a:rPr>
              <a:t> per </a:t>
            </a:r>
            <a:r>
              <a:rPr lang="en-US" sz="2000" dirty="0" err="1">
                <a:solidFill>
                  <a:srgbClr val="FF0000"/>
                </a:solidFill>
              </a:rPr>
              <a:t>il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err="1">
                <a:solidFill>
                  <a:srgbClr val="FF0000"/>
                </a:solidFill>
              </a:rPr>
              <a:t>fotone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err="1">
                <a:solidFill>
                  <a:srgbClr val="FF0000"/>
                </a:solidFill>
              </a:rPr>
              <a:t>che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err="1">
                <a:solidFill>
                  <a:srgbClr val="FF0000"/>
                </a:solidFill>
              </a:rPr>
              <a:t>si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err="1">
                <a:solidFill>
                  <a:srgbClr val="FF0000"/>
                </a:solidFill>
              </a:rPr>
              <a:t>propaga</a:t>
            </a:r>
            <a:r>
              <a:rPr lang="en-US" sz="2000" dirty="0">
                <a:solidFill>
                  <a:srgbClr val="FF0000"/>
                </a:solidFill>
              </a:rPr>
              <a:t>.</a:t>
            </a:r>
          </a:p>
          <a:p>
            <a:endParaRPr lang="en-US" sz="2000" dirty="0">
              <a:solidFill>
                <a:srgbClr val="000066"/>
              </a:solidFill>
            </a:endParaRPr>
          </a:p>
          <a:p>
            <a:r>
              <a:rPr lang="en-US" sz="2000" dirty="0">
                <a:solidFill>
                  <a:schemeClr val="accent2"/>
                </a:solidFill>
              </a:rPr>
              <a:t>Si </a:t>
            </a:r>
            <a:r>
              <a:rPr lang="en-US" sz="2000" dirty="0" err="1">
                <a:solidFill>
                  <a:schemeClr val="accent2"/>
                </a:solidFill>
              </a:rPr>
              <a:t>potrebbe</a:t>
            </a:r>
            <a:r>
              <a:rPr lang="en-US" sz="2000" dirty="0">
                <a:solidFill>
                  <a:schemeClr val="accent2"/>
                </a:solidFill>
              </a:rPr>
              <a:t> </a:t>
            </a:r>
            <a:r>
              <a:rPr lang="en-US" sz="2000" dirty="0" err="1">
                <a:solidFill>
                  <a:schemeClr val="accent2"/>
                </a:solidFill>
              </a:rPr>
              <a:t>dunque</a:t>
            </a:r>
            <a:r>
              <a:rPr lang="en-US" sz="2000" dirty="0">
                <a:solidFill>
                  <a:schemeClr val="accent2"/>
                </a:solidFill>
              </a:rPr>
              <a:t> </a:t>
            </a:r>
            <a:r>
              <a:rPr lang="en-US" sz="2000" dirty="0" err="1">
                <a:solidFill>
                  <a:schemeClr val="accent2"/>
                </a:solidFill>
              </a:rPr>
              <a:t>modificare</a:t>
            </a:r>
            <a:r>
              <a:rPr lang="en-US" sz="2000" dirty="0">
                <a:solidFill>
                  <a:schemeClr val="accent2"/>
                </a:solidFill>
              </a:rPr>
              <a:t> lo </a:t>
            </a:r>
            <a:r>
              <a:rPr lang="en-US" sz="2000" dirty="0" err="1">
                <a:solidFill>
                  <a:schemeClr val="accent2"/>
                </a:solidFill>
              </a:rPr>
              <a:t>spazio</a:t>
            </a:r>
            <a:r>
              <a:rPr lang="en-US" sz="2000" dirty="0">
                <a:solidFill>
                  <a:schemeClr val="accent2"/>
                </a:solidFill>
              </a:rPr>
              <a:t> </a:t>
            </a:r>
            <a:r>
              <a:rPr lang="en-US" sz="2000" dirty="0" err="1">
                <a:solidFill>
                  <a:schemeClr val="accent2"/>
                </a:solidFill>
              </a:rPr>
              <a:t>vuoto</a:t>
            </a:r>
            <a:r>
              <a:rPr lang="en-US" sz="2000" dirty="0">
                <a:solidFill>
                  <a:schemeClr val="accent2"/>
                </a:solidFill>
              </a:rPr>
              <a:t> in </a:t>
            </a:r>
            <a:r>
              <a:rPr lang="en-US" sz="2000" dirty="0" err="1">
                <a:solidFill>
                  <a:schemeClr val="accent2"/>
                </a:solidFill>
              </a:rPr>
              <a:t>modo</a:t>
            </a:r>
            <a:r>
              <a:rPr lang="en-US" sz="2000" dirty="0">
                <a:solidFill>
                  <a:schemeClr val="accent2"/>
                </a:solidFill>
              </a:rPr>
              <a:t> tale </a:t>
            </a:r>
            <a:r>
              <a:rPr lang="en-US" sz="2000" dirty="0" err="1">
                <a:solidFill>
                  <a:schemeClr val="accent2"/>
                </a:solidFill>
              </a:rPr>
              <a:t>che</a:t>
            </a:r>
            <a:r>
              <a:rPr lang="en-US" sz="2000" dirty="0">
                <a:solidFill>
                  <a:schemeClr val="accent2"/>
                </a:solidFill>
              </a:rPr>
              <a:t> </a:t>
            </a:r>
            <a:r>
              <a:rPr lang="en-US" sz="2000" dirty="0" err="1">
                <a:solidFill>
                  <a:schemeClr val="accent2"/>
                </a:solidFill>
              </a:rPr>
              <a:t>si</a:t>
            </a:r>
            <a:r>
              <a:rPr lang="en-US" sz="2000" dirty="0">
                <a:solidFill>
                  <a:schemeClr val="accent2"/>
                </a:solidFill>
              </a:rPr>
              <a:t> </a:t>
            </a:r>
            <a:r>
              <a:rPr lang="en-US" sz="2000" dirty="0" err="1">
                <a:solidFill>
                  <a:schemeClr val="accent2"/>
                </a:solidFill>
              </a:rPr>
              <a:t>comporti</a:t>
            </a:r>
            <a:r>
              <a:rPr lang="en-US" sz="2000" dirty="0">
                <a:solidFill>
                  <a:schemeClr val="accent2"/>
                </a:solidFill>
              </a:rPr>
              <a:t> come un mezzo per le </a:t>
            </a:r>
            <a:r>
              <a:rPr lang="en-US" sz="2000" dirty="0" err="1">
                <a:solidFill>
                  <a:schemeClr val="accent2"/>
                </a:solidFill>
              </a:rPr>
              <a:t>particelle</a:t>
            </a:r>
            <a:r>
              <a:rPr lang="en-US" sz="2000" dirty="0">
                <a:solidFill>
                  <a:schemeClr val="accent2"/>
                </a:solidFill>
              </a:rPr>
              <a:t> </a:t>
            </a:r>
            <a:r>
              <a:rPr lang="en-US" sz="2000" dirty="0" err="1">
                <a:solidFill>
                  <a:schemeClr val="accent2"/>
                </a:solidFill>
              </a:rPr>
              <a:t>che</a:t>
            </a:r>
            <a:r>
              <a:rPr lang="en-US" sz="2000" dirty="0">
                <a:solidFill>
                  <a:schemeClr val="accent2"/>
                </a:solidFill>
              </a:rPr>
              <a:t> </a:t>
            </a:r>
            <a:r>
              <a:rPr lang="en-US" sz="2000" dirty="0" err="1">
                <a:solidFill>
                  <a:schemeClr val="accent2"/>
                </a:solidFill>
              </a:rPr>
              <a:t>si</a:t>
            </a:r>
            <a:r>
              <a:rPr lang="en-US" sz="2000" dirty="0">
                <a:solidFill>
                  <a:schemeClr val="accent2"/>
                </a:solidFill>
              </a:rPr>
              <a:t> </a:t>
            </a:r>
            <a:r>
              <a:rPr lang="en-US" sz="2000" dirty="0" err="1">
                <a:solidFill>
                  <a:schemeClr val="accent2"/>
                </a:solidFill>
              </a:rPr>
              <a:t>propagano</a:t>
            </a:r>
            <a:r>
              <a:rPr lang="en-US" sz="2000" dirty="0">
                <a:solidFill>
                  <a:schemeClr val="accent2"/>
                </a:solidFill>
              </a:rPr>
              <a:t>?</a:t>
            </a:r>
            <a:endParaRPr lang="en-US" sz="2000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22361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111F8-D205-9143-91DB-239C04A97751}" type="slidenum">
              <a:rPr lang="en-US"/>
              <a:pPr/>
              <a:t>19</a:t>
            </a:fld>
            <a:endParaRPr lang="en-US"/>
          </a:p>
        </p:txBody>
      </p:sp>
      <p:sp>
        <p:nvSpPr>
          <p:cNvPr id="200706" name="Rectangle 2"/>
          <p:cNvSpPr>
            <a:spLocks noGrp="1" noChangeArrowheads="1"/>
          </p:cNvSpPr>
          <p:nvPr>
            <p:ph type="title"/>
          </p:nvPr>
        </p:nvSpPr>
        <p:spPr>
          <a:xfrm>
            <a:off x="127000" y="101594"/>
            <a:ext cx="6540500" cy="533400"/>
          </a:xfrm>
        </p:spPr>
        <p:txBody>
          <a:bodyPr/>
          <a:lstStyle/>
          <a:p>
            <a:pPr algn="l"/>
            <a:r>
              <a:rPr lang="en-US" b="1" dirty="0"/>
              <a:t>La </a:t>
            </a:r>
            <a:r>
              <a:rPr lang="en-US" b="1" dirty="0" err="1"/>
              <a:t>rottura</a:t>
            </a:r>
            <a:r>
              <a:rPr lang="en-US" b="1" dirty="0"/>
              <a:t> </a:t>
            </a:r>
            <a:r>
              <a:rPr lang="en-US" b="1" dirty="0" err="1"/>
              <a:t>spontanea</a:t>
            </a:r>
            <a:r>
              <a:rPr lang="en-US" b="1" dirty="0"/>
              <a:t> di </a:t>
            </a:r>
            <a:r>
              <a:rPr lang="en-US" b="1" dirty="0" err="1"/>
              <a:t>simmetria</a:t>
            </a:r>
            <a:endParaRPr lang="en-US" b="1" dirty="0"/>
          </a:p>
        </p:txBody>
      </p:sp>
      <p:sp>
        <p:nvSpPr>
          <p:cNvPr id="200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5900" y="1003300"/>
            <a:ext cx="8839200" cy="5562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000" dirty="0">
                <a:solidFill>
                  <a:srgbClr val="000066"/>
                </a:solidFill>
              </a:rPr>
              <a:t>La </a:t>
            </a:r>
            <a:r>
              <a:rPr lang="en-US" sz="2000" dirty="0" err="1">
                <a:solidFill>
                  <a:srgbClr val="000066"/>
                </a:solidFill>
              </a:rPr>
              <a:t>risposta</a:t>
            </a:r>
            <a:r>
              <a:rPr lang="en-US" sz="2000" dirty="0">
                <a:solidFill>
                  <a:srgbClr val="000066"/>
                </a:solidFill>
              </a:rPr>
              <a:t> e</a:t>
            </a:r>
            <a:r>
              <a:rPr lang="ja-JP" altLang="en-US" sz="2000" dirty="0">
                <a:solidFill>
                  <a:srgbClr val="000066"/>
                </a:solidFill>
                <a:latin typeface="Arial"/>
              </a:rPr>
              <a:t>’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si</a:t>
            </a:r>
            <a:r>
              <a:rPr lang="ja-JP" altLang="en-US" sz="2000" dirty="0">
                <a:solidFill>
                  <a:srgbClr val="000066"/>
                </a:solidFill>
                <a:latin typeface="Arial"/>
              </a:rPr>
              <a:t>’</a:t>
            </a:r>
            <a:r>
              <a:rPr lang="en-US" sz="2000" dirty="0">
                <a:solidFill>
                  <a:srgbClr val="000066"/>
                </a:solidFill>
              </a:rPr>
              <a:t>: </a:t>
            </a:r>
            <a:r>
              <a:rPr lang="en-US" sz="2000" dirty="0" err="1">
                <a:solidFill>
                  <a:srgbClr val="000066"/>
                </a:solidFill>
              </a:rPr>
              <a:t>possiamo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introdurre</a:t>
            </a:r>
            <a:r>
              <a:rPr lang="en-US" sz="2000" dirty="0">
                <a:solidFill>
                  <a:srgbClr val="000066"/>
                </a:solidFill>
              </a:rPr>
              <a:t> un campo tale </a:t>
            </a:r>
            <a:r>
              <a:rPr lang="en-US" sz="2000" dirty="0" err="1">
                <a:solidFill>
                  <a:srgbClr val="000066"/>
                </a:solidFill>
              </a:rPr>
              <a:t>che</a:t>
            </a:r>
            <a:r>
              <a:rPr lang="en-US" sz="2000" dirty="0">
                <a:solidFill>
                  <a:srgbClr val="000066"/>
                </a:solidFill>
              </a:rPr>
              <a:t>:</a:t>
            </a:r>
          </a:p>
          <a:p>
            <a:pPr>
              <a:lnSpc>
                <a:spcPct val="90000"/>
              </a:lnSpc>
            </a:pPr>
            <a:endParaRPr lang="en-US" sz="2000" dirty="0">
              <a:solidFill>
                <a:srgbClr val="000066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000" dirty="0">
                <a:solidFill>
                  <a:srgbClr val="000066"/>
                </a:solidFill>
              </a:rPr>
              <a:t>1. </a:t>
            </a:r>
            <a:r>
              <a:rPr lang="en-US" sz="2000" dirty="0">
                <a:solidFill>
                  <a:srgbClr val="0000FF"/>
                </a:solidFill>
              </a:rPr>
              <a:t>non </a:t>
            </a:r>
            <a:r>
              <a:rPr lang="en-US" sz="2000" dirty="0" err="1">
                <a:solidFill>
                  <a:srgbClr val="0000FF"/>
                </a:solidFill>
              </a:rPr>
              <a:t>abbia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err="1">
                <a:solidFill>
                  <a:srgbClr val="0000FF"/>
                </a:solidFill>
              </a:rPr>
              <a:t>valore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err="1">
                <a:solidFill>
                  <a:srgbClr val="0000FF"/>
                </a:solidFill>
              </a:rPr>
              <a:t>nullo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err="1">
                <a:solidFill>
                  <a:srgbClr val="0000FF"/>
                </a:solidFill>
              </a:rPr>
              <a:t>quando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ja-JP" altLang="en-US" sz="2000" dirty="0">
                <a:solidFill>
                  <a:srgbClr val="0000FF"/>
                </a:solidFill>
                <a:latin typeface="Arial"/>
              </a:rPr>
              <a:t>“</a:t>
            </a:r>
            <a:r>
              <a:rPr lang="en-US" sz="2000" dirty="0">
                <a:solidFill>
                  <a:srgbClr val="0000FF"/>
                </a:solidFill>
              </a:rPr>
              <a:t>non </a:t>
            </a:r>
            <a:r>
              <a:rPr lang="en-US" sz="2000" dirty="0" err="1">
                <a:solidFill>
                  <a:srgbClr val="0000FF"/>
                </a:solidFill>
              </a:rPr>
              <a:t>accade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err="1">
                <a:solidFill>
                  <a:srgbClr val="0000FF"/>
                </a:solidFill>
              </a:rPr>
              <a:t>nulla</a:t>
            </a:r>
            <a:r>
              <a:rPr lang="ja-JP" altLang="en-US" sz="2000" dirty="0">
                <a:solidFill>
                  <a:srgbClr val="0000FF"/>
                </a:solidFill>
                <a:latin typeface="Arial"/>
              </a:rPr>
              <a:t>”</a:t>
            </a:r>
            <a:endParaRPr lang="en-US" sz="2000" dirty="0">
              <a:solidFill>
                <a:srgbClr val="0000FF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000" dirty="0">
                <a:solidFill>
                  <a:srgbClr val="0000FF"/>
                </a:solidFill>
              </a:rPr>
              <a:t>   (</a:t>
            </a:r>
            <a:r>
              <a:rPr lang="en-US" sz="2000" dirty="0" err="1">
                <a:solidFill>
                  <a:srgbClr val="0000FF"/>
                </a:solidFill>
              </a:rPr>
              <a:t>ovvero</a:t>
            </a:r>
            <a:r>
              <a:rPr lang="en-US" sz="2000" dirty="0">
                <a:solidFill>
                  <a:srgbClr val="0000FF"/>
                </a:solidFill>
              </a:rPr>
              <a:t> lo </a:t>
            </a:r>
            <a:r>
              <a:rPr lang="en-US" sz="2000" dirty="0" err="1">
                <a:solidFill>
                  <a:srgbClr val="0000FF"/>
                </a:solidFill>
              </a:rPr>
              <a:t>stato</a:t>
            </a:r>
            <a:r>
              <a:rPr lang="en-US" sz="2000" dirty="0">
                <a:solidFill>
                  <a:srgbClr val="0000FF"/>
                </a:solidFill>
              </a:rPr>
              <a:t> di minima </a:t>
            </a:r>
            <a:r>
              <a:rPr lang="en-US" sz="2000" dirty="0" err="1">
                <a:solidFill>
                  <a:srgbClr val="0000FF"/>
                </a:solidFill>
              </a:rPr>
              <a:t>energia</a:t>
            </a:r>
            <a:r>
              <a:rPr lang="en-US" sz="2000" dirty="0">
                <a:solidFill>
                  <a:srgbClr val="0000FF"/>
                </a:solidFill>
              </a:rPr>
              <a:t> /</a:t>
            </a:r>
            <a:r>
              <a:rPr lang="en-US" sz="2000" dirty="0" err="1">
                <a:solidFill>
                  <a:srgbClr val="0000FF"/>
                </a:solidFill>
              </a:rPr>
              <a:t>stato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err="1">
                <a:solidFill>
                  <a:srgbClr val="0000FF"/>
                </a:solidFill>
              </a:rPr>
              <a:t>fondamentale</a:t>
            </a:r>
            <a:r>
              <a:rPr lang="en-US" sz="2000" dirty="0">
                <a:solidFill>
                  <a:srgbClr val="0000FF"/>
                </a:solidFill>
              </a:rPr>
              <a:t> non </a:t>
            </a:r>
            <a:r>
              <a:rPr lang="en-US" sz="2000" dirty="0" err="1">
                <a:solidFill>
                  <a:srgbClr val="0000FF"/>
                </a:solidFill>
              </a:rPr>
              <a:t>sia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err="1">
                <a:solidFill>
                  <a:srgbClr val="0000FF"/>
                </a:solidFill>
              </a:rPr>
              <a:t>nullo</a:t>
            </a:r>
            <a:r>
              <a:rPr lang="en-US" sz="2000" dirty="0">
                <a:solidFill>
                  <a:srgbClr val="0000FF"/>
                </a:solidFill>
              </a:rPr>
              <a:t>)</a:t>
            </a:r>
          </a:p>
          <a:p>
            <a:pPr>
              <a:lnSpc>
                <a:spcPct val="90000"/>
              </a:lnSpc>
            </a:pPr>
            <a:endParaRPr lang="en-US" sz="2000" dirty="0">
              <a:solidFill>
                <a:srgbClr val="000066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000" dirty="0">
                <a:solidFill>
                  <a:srgbClr val="000066"/>
                </a:solidFill>
              </a:rPr>
              <a:t>2. </a:t>
            </a:r>
            <a:r>
              <a:rPr lang="en-US" sz="2000" dirty="0" err="1">
                <a:solidFill>
                  <a:srgbClr val="000066"/>
                </a:solidFill>
              </a:rPr>
              <a:t>che</a:t>
            </a:r>
            <a:r>
              <a:rPr lang="en-US" sz="2000" dirty="0">
                <a:solidFill>
                  <a:srgbClr val="000066"/>
                </a:solidFill>
              </a:rPr>
              <a:t> non </a:t>
            </a:r>
            <a:r>
              <a:rPr lang="en-US" sz="2000" dirty="0" err="1">
                <a:solidFill>
                  <a:srgbClr val="000066"/>
                </a:solidFill>
              </a:rPr>
              <a:t>violi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i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principi</a:t>
            </a:r>
            <a:r>
              <a:rPr lang="en-US" sz="2000" dirty="0">
                <a:solidFill>
                  <a:srgbClr val="000066"/>
                </a:solidFill>
              </a:rPr>
              <a:t> di base </a:t>
            </a:r>
            <a:r>
              <a:rPr lang="en-US" sz="2000" dirty="0" err="1">
                <a:solidFill>
                  <a:srgbClr val="000066"/>
                </a:solidFill>
              </a:rPr>
              <a:t>della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invarianza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relativistica</a:t>
            </a:r>
            <a:endParaRPr lang="en-US" sz="2000" dirty="0">
              <a:solidFill>
                <a:srgbClr val="000066"/>
              </a:solidFill>
            </a:endParaRPr>
          </a:p>
          <a:p>
            <a:pPr>
              <a:lnSpc>
                <a:spcPct val="90000"/>
              </a:lnSpc>
            </a:pPr>
            <a:endParaRPr lang="en-US" sz="2000" dirty="0">
              <a:solidFill>
                <a:srgbClr val="000066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000" dirty="0">
                <a:solidFill>
                  <a:srgbClr val="000066"/>
                </a:solidFill>
              </a:rPr>
              <a:t>3. </a:t>
            </a:r>
            <a:r>
              <a:rPr lang="en-US" sz="2000" dirty="0" err="1">
                <a:solidFill>
                  <a:srgbClr val="008000"/>
                </a:solidFill>
              </a:rPr>
              <a:t>interagisca</a:t>
            </a:r>
            <a:r>
              <a:rPr lang="en-US" sz="2000" dirty="0">
                <a:solidFill>
                  <a:srgbClr val="008000"/>
                </a:solidFill>
              </a:rPr>
              <a:t> con </a:t>
            </a:r>
            <a:r>
              <a:rPr lang="en-US" sz="2000" dirty="0" err="1">
                <a:solidFill>
                  <a:srgbClr val="008000"/>
                </a:solidFill>
              </a:rPr>
              <a:t>tutti</a:t>
            </a:r>
            <a:r>
              <a:rPr lang="en-US" sz="2000" dirty="0">
                <a:solidFill>
                  <a:srgbClr val="008000"/>
                </a:solidFill>
              </a:rPr>
              <a:t> </a:t>
            </a:r>
            <a:r>
              <a:rPr lang="en-US" sz="2000" dirty="0" err="1">
                <a:solidFill>
                  <a:srgbClr val="008000"/>
                </a:solidFill>
              </a:rPr>
              <a:t>gli</a:t>
            </a:r>
            <a:r>
              <a:rPr lang="en-US" sz="2000" dirty="0">
                <a:solidFill>
                  <a:srgbClr val="008000"/>
                </a:solidFill>
              </a:rPr>
              <a:t> </a:t>
            </a:r>
            <a:r>
              <a:rPr lang="en-US" sz="2000" dirty="0" err="1">
                <a:solidFill>
                  <a:srgbClr val="008000"/>
                </a:solidFill>
              </a:rPr>
              <a:t>altri</a:t>
            </a:r>
            <a:r>
              <a:rPr lang="en-US" sz="2000" dirty="0">
                <a:solidFill>
                  <a:srgbClr val="008000"/>
                </a:solidFill>
              </a:rPr>
              <a:t> </a:t>
            </a:r>
            <a:r>
              <a:rPr lang="en-US" sz="2000" dirty="0" err="1">
                <a:solidFill>
                  <a:srgbClr val="008000"/>
                </a:solidFill>
              </a:rPr>
              <a:t>campi</a:t>
            </a:r>
            <a:r>
              <a:rPr lang="en-US" sz="2000" dirty="0">
                <a:solidFill>
                  <a:srgbClr val="008000"/>
                </a:solidFill>
              </a:rPr>
              <a:t> </a:t>
            </a:r>
            <a:r>
              <a:rPr lang="ja-JP" altLang="en-US" sz="2000" dirty="0">
                <a:solidFill>
                  <a:srgbClr val="008000"/>
                </a:solidFill>
                <a:latin typeface="Arial"/>
              </a:rPr>
              <a:t>“</a:t>
            </a:r>
            <a:r>
              <a:rPr lang="en-US" sz="2000" dirty="0" err="1">
                <a:solidFill>
                  <a:srgbClr val="008000"/>
                </a:solidFill>
              </a:rPr>
              <a:t>nel</a:t>
            </a:r>
            <a:r>
              <a:rPr lang="en-US" sz="2000" dirty="0">
                <a:solidFill>
                  <a:srgbClr val="008000"/>
                </a:solidFill>
              </a:rPr>
              <a:t> </a:t>
            </a:r>
            <a:r>
              <a:rPr lang="en-US" sz="2000" dirty="0" err="1">
                <a:solidFill>
                  <a:srgbClr val="008000"/>
                </a:solidFill>
              </a:rPr>
              <a:t>modo</a:t>
            </a:r>
            <a:r>
              <a:rPr lang="en-US" sz="2000" dirty="0">
                <a:solidFill>
                  <a:srgbClr val="008000"/>
                </a:solidFill>
              </a:rPr>
              <a:t> giusto</a:t>
            </a:r>
            <a:r>
              <a:rPr lang="ja-JP" altLang="en-US" sz="2000" dirty="0">
                <a:solidFill>
                  <a:srgbClr val="008000"/>
                </a:solidFill>
                <a:latin typeface="Arial"/>
              </a:rPr>
              <a:t>”</a:t>
            </a:r>
            <a:r>
              <a:rPr lang="en-US" sz="2000" dirty="0">
                <a:solidFill>
                  <a:srgbClr val="008000"/>
                </a:solidFill>
              </a:rPr>
              <a:t> (</a:t>
            </a:r>
            <a:r>
              <a:rPr lang="en-US" sz="2000" dirty="0" err="1">
                <a:solidFill>
                  <a:srgbClr val="008000"/>
                </a:solidFill>
              </a:rPr>
              <a:t>ossia</a:t>
            </a:r>
            <a:r>
              <a:rPr lang="en-US" sz="2000" dirty="0">
                <a:solidFill>
                  <a:srgbClr val="008000"/>
                </a:solidFill>
              </a:rPr>
              <a:t> </a:t>
            </a:r>
            <a:r>
              <a:rPr lang="en-US" sz="2000" dirty="0" err="1">
                <a:solidFill>
                  <a:srgbClr val="008000"/>
                </a:solidFill>
              </a:rPr>
              <a:t>vogliamo</a:t>
            </a:r>
            <a:r>
              <a:rPr lang="en-US" sz="2000" dirty="0">
                <a:solidFill>
                  <a:srgbClr val="008000"/>
                </a:solidFill>
              </a:rPr>
              <a:t> </a:t>
            </a:r>
            <a:r>
              <a:rPr lang="en-US" sz="2000" dirty="0" err="1">
                <a:solidFill>
                  <a:srgbClr val="008000"/>
                </a:solidFill>
              </a:rPr>
              <a:t>che</a:t>
            </a:r>
            <a:r>
              <a:rPr lang="en-US" sz="2000" dirty="0">
                <a:solidFill>
                  <a:srgbClr val="008000"/>
                </a:solidFill>
              </a:rPr>
              <a:t> ad </a:t>
            </a:r>
            <a:r>
              <a:rPr lang="en-US" sz="2000" dirty="0" err="1">
                <a:solidFill>
                  <a:srgbClr val="008000"/>
                </a:solidFill>
              </a:rPr>
              <a:t>esempio</a:t>
            </a:r>
            <a:r>
              <a:rPr lang="en-US" sz="2000" dirty="0">
                <a:solidFill>
                  <a:srgbClr val="008000"/>
                </a:solidFill>
              </a:rPr>
              <a:t> </a:t>
            </a:r>
            <a:r>
              <a:rPr lang="en-US" sz="2000" dirty="0" err="1">
                <a:solidFill>
                  <a:srgbClr val="008000"/>
                </a:solidFill>
              </a:rPr>
              <a:t>il</a:t>
            </a:r>
            <a:r>
              <a:rPr lang="en-US" sz="2000" dirty="0">
                <a:solidFill>
                  <a:srgbClr val="008000"/>
                </a:solidFill>
              </a:rPr>
              <a:t> </a:t>
            </a:r>
            <a:r>
              <a:rPr lang="en-US" sz="2000" dirty="0" err="1">
                <a:solidFill>
                  <a:srgbClr val="008000"/>
                </a:solidFill>
              </a:rPr>
              <a:t>fotone</a:t>
            </a:r>
            <a:r>
              <a:rPr lang="en-US" sz="2000" dirty="0">
                <a:solidFill>
                  <a:srgbClr val="008000"/>
                </a:solidFill>
              </a:rPr>
              <a:t> </a:t>
            </a:r>
            <a:r>
              <a:rPr lang="en-US" sz="2000" dirty="0" err="1">
                <a:solidFill>
                  <a:srgbClr val="008000"/>
                </a:solidFill>
              </a:rPr>
              <a:t>rimanga</a:t>
            </a:r>
            <a:r>
              <a:rPr lang="en-US" sz="2000" dirty="0">
                <a:solidFill>
                  <a:srgbClr val="008000"/>
                </a:solidFill>
              </a:rPr>
              <a:t> a </a:t>
            </a:r>
            <a:r>
              <a:rPr lang="en-US" sz="2000" dirty="0" err="1">
                <a:solidFill>
                  <a:srgbClr val="008000"/>
                </a:solidFill>
              </a:rPr>
              <a:t>massa</a:t>
            </a:r>
            <a:r>
              <a:rPr lang="en-US" sz="2000" dirty="0">
                <a:solidFill>
                  <a:srgbClr val="008000"/>
                </a:solidFill>
              </a:rPr>
              <a:t> </a:t>
            </a:r>
            <a:r>
              <a:rPr lang="en-US" sz="2000" dirty="0" err="1">
                <a:solidFill>
                  <a:srgbClr val="008000"/>
                </a:solidFill>
              </a:rPr>
              <a:t>nulla</a:t>
            </a:r>
            <a:r>
              <a:rPr lang="en-US" sz="2000" dirty="0">
                <a:solidFill>
                  <a:srgbClr val="008000"/>
                </a:solidFill>
              </a:rPr>
              <a:t>, </a:t>
            </a:r>
            <a:r>
              <a:rPr lang="en-US" sz="2000" dirty="0" err="1">
                <a:solidFill>
                  <a:srgbClr val="008000"/>
                </a:solidFill>
              </a:rPr>
              <a:t>mentre</a:t>
            </a:r>
            <a:r>
              <a:rPr lang="en-US" sz="2000" dirty="0">
                <a:solidFill>
                  <a:srgbClr val="008000"/>
                </a:solidFill>
              </a:rPr>
              <a:t> W, Z, </a:t>
            </a:r>
            <a:r>
              <a:rPr lang="en-US" sz="2000" dirty="0" err="1">
                <a:solidFill>
                  <a:srgbClr val="008000"/>
                </a:solidFill>
              </a:rPr>
              <a:t>leptoni</a:t>
            </a:r>
            <a:r>
              <a:rPr lang="en-US" sz="2000" dirty="0">
                <a:solidFill>
                  <a:srgbClr val="008000"/>
                </a:solidFill>
              </a:rPr>
              <a:t> e quark </a:t>
            </a:r>
            <a:r>
              <a:rPr lang="en-US" sz="2000" dirty="0" err="1">
                <a:solidFill>
                  <a:srgbClr val="008000"/>
                </a:solidFill>
              </a:rPr>
              <a:t>acquistino</a:t>
            </a:r>
            <a:r>
              <a:rPr lang="en-US" sz="2000" dirty="0">
                <a:solidFill>
                  <a:srgbClr val="008000"/>
                </a:solidFill>
              </a:rPr>
              <a:t> </a:t>
            </a:r>
            <a:r>
              <a:rPr lang="en-US" sz="2000" dirty="0" err="1">
                <a:solidFill>
                  <a:srgbClr val="008000"/>
                </a:solidFill>
              </a:rPr>
              <a:t>massa</a:t>
            </a:r>
            <a:r>
              <a:rPr lang="en-US" sz="2000" dirty="0">
                <a:solidFill>
                  <a:srgbClr val="008000"/>
                </a:solidFill>
              </a:rPr>
              <a:t>). </a:t>
            </a:r>
            <a:r>
              <a:rPr lang="en-US" sz="2000" dirty="0">
                <a:solidFill>
                  <a:srgbClr val="000066"/>
                </a:solidFill>
                <a:sym typeface="Symbol" charset="0"/>
              </a:rPr>
              <a:t></a:t>
            </a:r>
            <a:r>
              <a:rPr lang="en-US" sz="2000" dirty="0">
                <a:solidFill>
                  <a:srgbClr val="000066"/>
                </a:solidFill>
              </a:rPr>
              <a:t>  </a:t>
            </a:r>
            <a:r>
              <a:rPr lang="en-US" sz="1800" b="1" dirty="0"/>
              <a:t>Le </a:t>
            </a:r>
            <a:r>
              <a:rPr lang="en-US" sz="1800" b="1" dirty="0" err="1"/>
              <a:t>particelle</a:t>
            </a:r>
            <a:endParaRPr lang="en-US" sz="1800" b="1" dirty="0"/>
          </a:p>
          <a:p>
            <a:pPr>
              <a:lnSpc>
                <a:spcPct val="90000"/>
              </a:lnSpc>
            </a:pPr>
            <a:r>
              <a:rPr lang="en-US" sz="1800" b="1" dirty="0"/>
              <a:t>    </a:t>
            </a:r>
            <a:r>
              <a:rPr lang="ja-JP" altLang="en-US" sz="1800" b="1" dirty="0">
                <a:latin typeface="Arial"/>
              </a:rPr>
              <a:t>“</a:t>
            </a:r>
            <a:r>
              <a:rPr lang="en-US" sz="1800" b="1" dirty="0" err="1"/>
              <a:t>muovendosi</a:t>
            </a:r>
            <a:r>
              <a:rPr lang="ja-JP" altLang="en-US" sz="1800" b="1" dirty="0">
                <a:latin typeface="Arial"/>
              </a:rPr>
              <a:t>”</a:t>
            </a:r>
            <a:r>
              <a:rPr lang="en-US" sz="1800" b="1" dirty="0"/>
              <a:t> </a:t>
            </a:r>
            <a:r>
              <a:rPr lang="en-US" sz="1800" b="1" dirty="0" err="1"/>
              <a:t>nel</a:t>
            </a:r>
            <a:r>
              <a:rPr lang="en-US" sz="1800" b="1" dirty="0"/>
              <a:t> mezzo dove </a:t>
            </a:r>
            <a:r>
              <a:rPr lang="en-US" sz="1800" b="1" dirty="0" err="1"/>
              <a:t>questo</a:t>
            </a:r>
            <a:r>
              <a:rPr lang="en-US" sz="1800" b="1" dirty="0"/>
              <a:t> </a:t>
            </a:r>
            <a:r>
              <a:rPr lang="en-US" sz="1800" b="1" dirty="0" err="1"/>
              <a:t>nuovo</a:t>
            </a:r>
            <a:r>
              <a:rPr lang="en-US" sz="1800" b="1" dirty="0"/>
              <a:t> campo e</a:t>
            </a:r>
            <a:r>
              <a:rPr lang="ja-JP" altLang="en-US" sz="1800" b="1" dirty="0">
                <a:latin typeface="Arial"/>
              </a:rPr>
              <a:t>’</a:t>
            </a:r>
            <a:r>
              <a:rPr lang="en-US" sz="1800" b="1" dirty="0"/>
              <a:t> </a:t>
            </a:r>
            <a:r>
              <a:rPr lang="en-US" sz="1800" b="1" dirty="0" err="1"/>
              <a:t>presente</a:t>
            </a:r>
            <a:r>
              <a:rPr lang="en-US" sz="1800" b="1" dirty="0"/>
              <a:t>,</a:t>
            </a:r>
          </a:p>
          <a:p>
            <a:pPr>
              <a:lnSpc>
                <a:spcPct val="90000"/>
              </a:lnSpc>
            </a:pPr>
            <a:r>
              <a:rPr lang="en-US" sz="1800" b="1" dirty="0"/>
              <a:t>     </a:t>
            </a:r>
            <a:r>
              <a:rPr lang="en-US" sz="1800" b="1" dirty="0" err="1"/>
              <a:t>acquistano</a:t>
            </a:r>
            <a:r>
              <a:rPr lang="en-US" sz="1800" b="1" dirty="0"/>
              <a:t> </a:t>
            </a:r>
            <a:r>
              <a:rPr lang="en-US" sz="1800" b="1" dirty="0" err="1"/>
              <a:t>una</a:t>
            </a:r>
            <a:r>
              <a:rPr lang="en-US" sz="1800" b="1" dirty="0"/>
              <a:t> </a:t>
            </a:r>
            <a:r>
              <a:rPr lang="en-US" sz="1800" b="1" dirty="0" err="1"/>
              <a:t>massa</a:t>
            </a:r>
            <a:r>
              <a:rPr lang="en-US" sz="1800" b="1" dirty="0"/>
              <a:t> </a:t>
            </a:r>
            <a:r>
              <a:rPr lang="en-US" sz="1800" b="1" dirty="0" err="1"/>
              <a:t>effettiva</a:t>
            </a:r>
            <a:endParaRPr lang="en-US" sz="1800" b="1" dirty="0"/>
          </a:p>
          <a:p>
            <a:pPr>
              <a:lnSpc>
                <a:spcPct val="90000"/>
              </a:lnSpc>
            </a:pPr>
            <a:endParaRPr lang="en-US" sz="2000" dirty="0">
              <a:solidFill>
                <a:srgbClr val="000066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000" dirty="0">
                <a:solidFill>
                  <a:schemeClr val="accent2"/>
                </a:solidFill>
              </a:rPr>
              <a:t>Il </a:t>
            </a:r>
            <a:r>
              <a:rPr lang="en-US" sz="2000" dirty="0" err="1">
                <a:solidFill>
                  <a:schemeClr val="accent2"/>
                </a:solidFill>
              </a:rPr>
              <a:t>punto</a:t>
            </a:r>
            <a:r>
              <a:rPr lang="en-US" sz="2000" dirty="0">
                <a:solidFill>
                  <a:schemeClr val="accent2"/>
                </a:solidFill>
              </a:rPr>
              <a:t> 1 e</a:t>
            </a:r>
            <a:r>
              <a:rPr lang="ja-JP" altLang="en-US" sz="2000" dirty="0">
                <a:solidFill>
                  <a:schemeClr val="accent2"/>
                </a:solidFill>
                <a:latin typeface="Arial"/>
              </a:rPr>
              <a:t>’</a:t>
            </a:r>
            <a:r>
              <a:rPr lang="en-US" sz="2000" dirty="0">
                <a:solidFill>
                  <a:schemeClr val="accent2"/>
                </a:solidFill>
              </a:rPr>
              <a:t> </a:t>
            </a:r>
            <a:r>
              <a:rPr lang="en-US" sz="2000" dirty="0" err="1">
                <a:solidFill>
                  <a:schemeClr val="accent2"/>
                </a:solidFill>
              </a:rPr>
              <a:t>quello</a:t>
            </a:r>
            <a:r>
              <a:rPr lang="en-US" sz="2000" dirty="0">
                <a:solidFill>
                  <a:schemeClr val="accent2"/>
                </a:solidFill>
              </a:rPr>
              <a:t> </a:t>
            </a:r>
            <a:r>
              <a:rPr lang="en-US" sz="2000" dirty="0" err="1">
                <a:solidFill>
                  <a:schemeClr val="accent2"/>
                </a:solidFill>
              </a:rPr>
              <a:t>che</a:t>
            </a:r>
            <a:r>
              <a:rPr lang="en-US" sz="2000" dirty="0">
                <a:solidFill>
                  <a:schemeClr val="accent2"/>
                </a:solidFill>
              </a:rPr>
              <a:t> </a:t>
            </a:r>
            <a:r>
              <a:rPr lang="en-US" sz="2000" dirty="0" err="1">
                <a:solidFill>
                  <a:schemeClr val="accent2"/>
                </a:solidFill>
              </a:rPr>
              <a:t>chiamiamo</a:t>
            </a:r>
            <a:r>
              <a:rPr lang="en-US" sz="2000" dirty="0">
                <a:solidFill>
                  <a:schemeClr val="accent2"/>
                </a:solidFill>
              </a:rPr>
              <a:t> </a:t>
            </a:r>
            <a:r>
              <a:rPr lang="ja-JP" altLang="en-US" sz="2000" dirty="0">
                <a:solidFill>
                  <a:srgbClr val="FF0000"/>
                </a:solidFill>
                <a:latin typeface="Arial"/>
              </a:rPr>
              <a:t>“</a:t>
            </a:r>
            <a:r>
              <a:rPr lang="en-US" sz="2000" dirty="0" err="1">
                <a:solidFill>
                  <a:srgbClr val="FF0000"/>
                </a:solidFill>
              </a:rPr>
              <a:t>rottura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err="1">
                <a:solidFill>
                  <a:srgbClr val="FF0000"/>
                </a:solidFill>
              </a:rPr>
              <a:t>spontanea</a:t>
            </a:r>
            <a:r>
              <a:rPr lang="en-US" sz="2000" dirty="0">
                <a:solidFill>
                  <a:srgbClr val="FF0000"/>
                </a:solidFill>
              </a:rPr>
              <a:t> di </a:t>
            </a:r>
            <a:r>
              <a:rPr lang="en-US" sz="2000" dirty="0" err="1">
                <a:solidFill>
                  <a:srgbClr val="FF0000"/>
                </a:solidFill>
              </a:rPr>
              <a:t>simmetria</a:t>
            </a:r>
            <a:r>
              <a:rPr lang="ja-JP" altLang="en-US" sz="2000" dirty="0">
                <a:solidFill>
                  <a:srgbClr val="FF0000"/>
                </a:solidFill>
                <a:latin typeface="Arial"/>
              </a:rPr>
              <a:t>”</a:t>
            </a:r>
            <a:r>
              <a:rPr lang="en-US" sz="2000" dirty="0">
                <a:solidFill>
                  <a:schemeClr val="accent2"/>
                </a:solidFill>
              </a:rPr>
              <a:t>: lo </a:t>
            </a:r>
            <a:r>
              <a:rPr lang="en-US" sz="2000" dirty="0" err="1">
                <a:solidFill>
                  <a:schemeClr val="accent2"/>
                </a:solidFill>
              </a:rPr>
              <a:t>stato</a:t>
            </a:r>
            <a:r>
              <a:rPr lang="en-US" sz="2000" dirty="0">
                <a:solidFill>
                  <a:schemeClr val="accent2"/>
                </a:solidFill>
              </a:rPr>
              <a:t> </a:t>
            </a:r>
            <a:r>
              <a:rPr lang="en-US" sz="2000" dirty="0" err="1">
                <a:solidFill>
                  <a:schemeClr val="accent2"/>
                </a:solidFill>
              </a:rPr>
              <a:t>fondamentale</a:t>
            </a:r>
            <a:r>
              <a:rPr lang="en-US" sz="2000" dirty="0">
                <a:solidFill>
                  <a:schemeClr val="accent2"/>
                </a:solidFill>
              </a:rPr>
              <a:t> </a:t>
            </a:r>
            <a:r>
              <a:rPr lang="en-US" sz="2000" b="1" dirty="0">
                <a:solidFill>
                  <a:schemeClr val="accent2"/>
                </a:solidFill>
              </a:rPr>
              <a:t>non</a:t>
            </a:r>
            <a:r>
              <a:rPr lang="en-US" sz="2000" dirty="0">
                <a:solidFill>
                  <a:schemeClr val="accent2"/>
                </a:solidFill>
              </a:rPr>
              <a:t> </a:t>
            </a:r>
            <a:r>
              <a:rPr lang="en-US" sz="2000" dirty="0" err="1">
                <a:solidFill>
                  <a:schemeClr val="accent2"/>
                </a:solidFill>
              </a:rPr>
              <a:t>corrisponde</a:t>
            </a:r>
            <a:r>
              <a:rPr lang="en-US" sz="2000" dirty="0">
                <a:solidFill>
                  <a:schemeClr val="accent2"/>
                </a:solidFill>
              </a:rPr>
              <a:t> ad </a:t>
            </a:r>
            <a:r>
              <a:rPr lang="en-US" sz="2000" dirty="0" err="1">
                <a:solidFill>
                  <a:schemeClr val="accent2"/>
                </a:solidFill>
              </a:rPr>
              <a:t>una</a:t>
            </a:r>
            <a:r>
              <a:rPr lang="en-US" sz="2000" dirty="0">
                <a:solidFill>
                  <a:schemeClr val="accent2"/>
                </a:solidFill>
              </a:rPr>
              <a:t> </a:t>
            </a:r>
            <a:r>
              <a:rPr lang="en-US" sz="2000" dirty="0" err="1">
                <a:solidFill>
                  <a:schemeClr val="accent2"/>
                </a:solidFill>
              </a:rPr>
              <a:t>configurazione</a:t>
            </a:r>
            <a:r>
              <a:rPr lang="en-US" sz="2000" dirty="0">
                <a:solidFill>
                  <a:schemeClr val="accent2"/>
                </a:solidFill>
              </a:rPr>
              <a:t> </a:t>
            </a:r>
            <a:r>
              <a:rPr lang="en-US" sz="2000" dirty="0" err="1">
                <a:solidFill>
                  <a:schemeClr val="accent2"/>
                </a:solidFill>
              </a:rPr>
              <a:t>totalmente</a:t>
            </a:r>
            <a:r>
              <a:rPr lang="en-US" sz="2000" dirty="0">
                <a:solidFill>
                  <a:schemeClr val="accent2"/>
                </a:solidFill>
              </a:rPr>
              <a:t> </a:t>
            </a:r>
            <a:r>
              <a:rPr lang="en-US" sz="2000" dirty="0" err="1">
                <a:solidFill>
                  <a:schemeClr val="accent2"/>
                </a:solidFill>
              </a:rPr>
              <a:t>simmetrica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185127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6620" y="1155700"/>
            <a:ext cx="5217579" cy="42799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000" y="76200"/>
            <a:ext cx="7962900" cy="609588"/>
          </a:xfrm>
        </p:spPr>
        <p:txBody>
          <a:bodyPr/>
          <a:lstStyle/>
          <a:p>
            <a:pPr algn="l"/>
            <a:r>
              <a:rPr lang="en-US" b="1" dirty="0" err="1">
                <a:solidFill>
                  <a:srgbClr val="800000"/>
                </a:solidFill>
              </a:rPr>
              <a:t>Programma</a:t>
            </a:r>
            <a:r>
              <a:rPr lang="en-US" b="1" dirty="0">
                <a:solidFill>
                  <a:srgbClr val="800000"/>
                </a:solidFill>
              </a:rPr>
              <a:t> per </a:t>
            </a:r>
            <a:r>
              <a:rPr lang="en-US" b="1" dirty="0" err="1">
                <a:solidFill>
                  <a:srgbClr val="800000"/>
                </a:solidFill>
              </a:rPr>
              <a:t>gli</a:t>
            </a:r>
            <a:r>
              <a:rPr lang="en-US" b="1" dirty="0">
                <a:solidFill>
                  <a:srgbClr val="800000"/>
                </a:solidFill>
              </a:rPr>
              <a:t> </a:t>
            </a:r>
            <a:r>
              <a:rPr lang="en-US" b="1" dirty="0" err="1">
                <a:solidFill>
                  <a:srgbClr val="800000"/>
                </a:solidFill>
              </a:rPr>
              <a:t>insegnanti</a:t>
            </a:r>
            <a:r>
              <a:rPr lang="en-US" b="1" dirty="0">
                <a:solidFill>
                  <a:srgbClr val="800000"/>
                </a:solidFill>
              </a:rPr>
              <a:t> </a:t>
            </a:r>
            <a:r>
              <a:rPr lang="en-US" b="1" dirty="0" err="1">
                <a:solidFill>
                  <a:srgbClr val="800000"/>
                </a:solidFill>
              </a:rPr>
              <a:t>italiani</a:t>
            </a:r>
            <a:endParaRPr lang="en-US" b="1" dirty="0">
              <a:solidFill>
                <a:srgbClr val="8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2B60D-2C16-234D-B992-A5CB7E0D7813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65200"/>
            <a:ext cx="4648200" cy="49149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257800" y="5702300"/>
            <a:ext cx="378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Silvia </a:t>
            </a:r>
            <a:r>
              <a:rPr lang="en-US" dirty="0" err="1"/>
              <a:t>Miozzi</a:t>
            </a:r>
            <a:r>
              <a:rPr lang="en-US" dirty="0"/>
              <a:t> e </a:t>
            </a:r>
            <a:r>
              <a:rPr lang="en-US" dirty="0" err="1"/>
              <a:t>Antonella</a:t>
            </a:r>
            <a:r>
              <a:rPr lang="en-US" dirty="0"/>
              <a:t> Del </a:t>
            </a:r>
            <a:r>
              <a:rPr lang="en-US" dirty="0" err="1"/>
              <a:t>Rosso</a:t>
            </a:r>
            <a:endParaRPr lang="en-US" dirty="0"/>
          </a:p>
          <a:p>
            <a:r>
              <a:rPr lang="en-US" dirty="0"/>
              <a:t>  </a:t>
            </a:r>
            <a:r>
              <a:rPr lang="en-US" dirty="0" err="1"/>
              <a:t>ovvero</a:t>
            </a:r>
            <a:r>
              <a:rPr lang="en-US" dirty="0"/>
              <a:t>  </a:t>
            </a:r>
            <a:r>
              <a:rPr lang="en-US" b="1" dirty="0">
                <a:solidFill>
                  <a:srgbClr val="000090"/>
                </a:solidFill>
              </a:rPr>
              <a:t>“le due </a:t>
            </a:r>
            <a:r>
              <a:rPr lang="en-US" b="1" dirty="0" err="1">
                <a:solidFill>
                  <a:srgbClr val="000090"/>
                </a:solidFill>
              </a:rPr>
              <a:t>tigri</a:t>
            </a:r>
            <a:r>
              <a:rPr lang="en-US" b="1" dirty="0">
                <a:solidFill>
                  <a:srgbClr val="000090"/>
                </a:solidFill>
              </a:rPr>
              <a:t> del </a:t>
            </a:r>
            <a:r>
              <a:rPr lang="en-US" b="1" dirty="0" err="1">
                <a:solidFill>
                  <a:srgbClr val="000090"/>
                </a:solidFill>
              </a:rPr>
              <a:t>Bengala</a:t>
            </a:r>
            <a:r>
              <a:rPr lang="en-US" b="1" dirty="0">
                <a:solidFill>
                  <a:srgbClr val="000090"/>
                </a:solidFill>
              </a:rPr>
              <a:t>” ©</a:t>
            </a:r>
          </a:p>
          <a:p>
            <a:pPr>
              <a:lnSpc>
                <a:spcPct val="60000"/>
              </a:lnSpc>
            </a:pPr>
            <a:r>
              <a:rPr lang="en-US" dirty="0"/>
              <a:t>                                      </a:t>
            </a:r>
            <a:r>
              <a:rPr lang="en-US" sz="1200" dirty="0"/>
              <a:t>( Sergio </a:t>
            </a:r>
            <a:r>
              <a:rPr lang="en-US" sz="1200" dirty="0" err="1"/>
              <a:t>Bertolucci</a:t>
            </a:r>
            <a:r>
              <a:rPr lang="en-US" sz="12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182799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04BB0-C1B8-B741-9450-297BAFDCA376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6200" y="12700"/>
            <a:ext cx="93218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24159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04BB0-C1B8-B741-9450-297BAFDCA376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15941" y="0"/>
            <a:ext cx="1075994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49053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04BB0-C1B8-B741-9450-297BAFDCA376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715232" y="0"/>
            <a:ext cx="1085923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28212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ED371-018D-D547-8A44-D2525A3CA450}" type="slidenum">
              <a:rPr lang="en-US"/>
              <a:pPr/>
              <a:t>23</a:t>
            </a:fld>
            <a:endParaRPr lang="en-US"/>
          </a:p>
        </p:txBody>
      </p:sp>
      <p:sp>
        <p:nvSpPr>
          <p:cNvPr id="201730" name="Rectangle 2"/>
          <p:cNvSpPr>
            <a:spLocks noGrp="1" noChangeArrowheads="1"/>
          </p:cNvSpPr>
          <p:nvPr>
            <p:ph type="title"/>
          </p:nvPr>
        </p:nvSpPr>
        <p:spPr>
          <a:xfrm>
            <a:off x="126999" y="101594"/>
            <a:ext cx="6794501" cy="533400"/>
          </a:xfrm>
        </p:spPr>
        <p:txBody>
          <a:bodyPr/>
          <a:lstStyle/>
          <a:p>
            <a:pPr algn="l"/>
            <a:r>
              <a:rPr lang="en-US" b="1" dirty="0" err="1"/>
              <a:t>Rottura</a:t>
            </a:r>
            <a:r>
              <a:rPr lang="en-US" b="1" dirty="0"/>
              <a:t> </a:t>
            </a:r>
            <a:r>
              <a:rPr lang="en-US" b="1" dirty="0" err="1"/>
              <a:t>spontanea</a:t>
            </a:r>
            <a:r>
              <a:rPr lang="en-US" b="1" dirty="0"/>
              <a:t> di </a:t>
            </a:r>
            <a:r>
              <a:rPr lang="en-US" b="1" dirty="0" err="1"/>
              <a:t>simmetria</a:t>
            </a:r>
            <a:endParaRPr lang="en-US" b="1" dirty="0"/>
          </a:p>
        </p:txBody>
      </p:sp>
      <p:sp>
        <p:nvSpPr>
          <p:cNvPr id="201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solidFill>
                  <a:srgbClr val="000066"/>
                </a:solidFill>
              </a:rPr>
              <a:t>Graficamente possiamo illustrarlo cosi:</a:t>
            </a:r>
          </a:p>
        </p:txBody>
      </p:sp>
      <p:sp>
        <p:nvSpPr>
          <p:cNvPr id="201750" name="Rectangle 22"/>
          <p:cNvSpPr>
            <a:spLocks noChangeArrowheads="1"/>
          </p:cNvSpPr>
          <p:nvPr/>
        </p:nvSpPr>
        <p:spPr bwMode="auto">
          <a:xfrm>
            <a:off x="0" y="908050"/>
            <a:ext cx="9144000" cy="57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spcBef>
                <a:spcPct val="20000"/>
              </a:spcBef>
            </a:pPr>
            <a:endParaRPr lang="en-US" sz="1400"/>
          </a:p>
          <a:p>
            <a:pPr eaLnBrk="1" hangingPunct="1">
              <a:spcBef>
                <a:spcPct val="20000"/>
              </a:spcBef>
            </a:pPr>
            <a:endParaRPr lang="en-US" sz="1400"/>
          </a:p>
        </p:txBody>
      </p:sp>
      <p:grpSp>
        <p:nvGrpSpPr>
          <p:cNvPr id="201751" name="Group 23"/>
          <p:cNvGrpSpPr>
            <a:grpSpLocks/>
          </p:cNvGrpSpPr>
          <p:nvPr/>
        </p:nvGrpSpPr>
        <p:grpSpPr bwMode="auto">
          <a:xfrm>
            <a:off x="1054100" y="2349500"/>
            <a:ext cx="2055813" cy="2439988"/>
            <a:chOff x="158" y="1752"/>
            <a:chExt cx="1089" cy="1179"/>
          </a:xfrm>
        </p:grpSpPr>
        <p:sp>
          <p:nvSpPr>
            <p:cNvPr id="201752" name="Line 24"/>
            <p:cNvSpPr>
              <a:spLocks noChangeShapeType="1"/>
            </p:cNvSpPr>
            <p:nvPr/>
          </p:nvSpPr>
          <p:spPr bwMode="auto">
            <a:xfrm>
              <a:off x="703" y="1752"/>
              <a:ext cx="0" cy="11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1753" name="Line 25"/>
            <p:cNvSpPr>
              <a:spLocks noChangeShapeType="1"/>
            </p:cNvSpPr>
            <p:nvPr/>
          </p:nvSpPr>
          <p:spPr bwMode="auto">
            <a:xfrm>
              <a:off x="158" y="2704"/>
              <a:ext cx="108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1754" name="Freeform 26"/>
            <p:cNvSpPr>
              <a:spLocks/>
            </p:cNvSpPr>
            <p:nvPr/>
          </p:nvSpPr>
          <p:spPr bwMode="auto">
            <a:xfrm>
              <a:off x="384" y="1887"/>
              <a:ext cx="273" cy="817"/>
            </a:xfrm>
            <a:custGeom>
              <a:avLst/>
              <a:gdLst>
                <a:gd name="T0" fmla="*/ 545 w 545"/>
                <a:gd name="T1" fmla="*/ 907 h 907"/>
                <a:gd name="T2" fmla="*/ 137 w 545"/>
                <a:gd name="T3" fmla="*/ 635 h 907"/>
                <a:gd name="T4" fmla="*/ 0 w 545"/>
                <a:gd name="T5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5" h="907">
                  <a:moveTo>
                    <a:pt x="545" y="907"/>
                  </a:moveTo>
                  <a:cubicBezTo>
                    <a:pt x="386" y="846"/>
                    <a:pt x="228" y="786"/>
                    <a:pt x="137" y="635"/>
                  </a:cubicBezTo>
                  <a:cubicBezTo>
                    <a:pt x="46" y="484"/>
                    <a:pt x="23" y="106"/>
                    <a:pt x="0" y="0"/>
                  </a:cubicBezTo>
                </a:path>
              </a:pathLst>
            </a:custGeom>
            <a:noFill/>
            <a:ln w="28575" cmpd="sng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1755" name="Oval 27"/>
            <p:cNvSpPr>
              <a:spLocks noChangeArrowheads="1"/>
            </p:cNvSpPr>
            <p:nvPr/>
          </p:nvSpPr>
          <p:spPr bwMode="auto">
            <a:xfrm>
              <a:off x="612" y="2568"/>
              <a:ext cx="136" cy="136"/>
            </a:xfrm>
            <a:prstGeom prst="ellipse">
              <a:avLst/>
            </a:prstGeom>
            <a:gradFill rotWithShape="1">
              <a:gsLst>
                <a:gs pos="0">
                  <a:srgbClr val="FFFF00"/>
                </a:gs>
                <a:gs pos="100000">
                  <a:srgbClr val="FF66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1756" name="Freeform 28"/>
            <p:cNvSpPr>
              <a:spLocks/>
            </p:cNvSpPr>
            <p:nvPr/>
          </p:nvSpPr>
          <p:spPr bwMode="auto">
            <a:xfrm flipH="1">
              <a:off x="703" y="1888"/>
              <a:ext cx="273" cy="817"/>
            </a:xfrm>
            <a:custGeom>
              <a:avLst/>
              <a:gdLst>
                <a:gd name="T0" fmla="*/ 545 w 545"/>
                <a:gd name="T1" fmla="*/ 907 h 907"/>
                <a:gd name="T2" fmla="*/ 137 w 545"/>
                <a:gd name="T3" fmla="*/ 635 h 907"/>
                <a:gd name="T4" fmla="*/ 0 w 545"/>
                <a:gd name="T5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5" h="907">
                  <a:moveTo>
                    <a:pt x="545" y="907"/>
                  </a:moveTo>
                  <a:cubicBezTo>
                    <a:pt x="386" y="846"/>
                    <a:pt x="228" y="786"/>
                    <a:pt x="137" y="635"/>
                  </a:cubicBezTo>
                  <a:cubicBezTo>
                    <a:pt x="46" y="484"/>
                    <a:pt x="23" y="106"/>
                    <a:pt x="0" y="0"/>
                  </a:cubicBezTo>
                </a:path>
              </a:pathLst>
            </a:custGeom>
            <a:noFill/>
            <a:ln w="28575" cmpd="sng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201757" name="Picture 29" descr="sym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18" t="6342"/>
          <a:stretch>
            <a:fillRect/>
          </a:stretch>
        </p:blipFill>
        <p:spPr bwMode="auto">
          <a:xfrm>
            <a:off x="4332288" y="1816100"/>
            <a:ext cx="4530725" cy="3659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01758" name="Text Box 30"/>
          <p:cNvSpPr txBox="1">
            <a:spLocks noChangeArrowheads="1"/>
          </p:cNvSpPr>
          <p:nvPr/>
        </p:nvSpPr>
        <p:spPr bwMode="auto">
          <a:xfrm>
            <a:off x="509588" y="4684713"/>
            <a:ext cx="344011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tx2"/>
                </a:solidFill>
              </a:rPr>
              <a:t>Simmetria dello stato fondamentale</a:t>
            </a:r>
          </a:p>
        </p:txBody>
      </p:sp>
      <p:sp>
        <p:nvSpPr>
          <p:cNvPr id="201759" name="Text Box 31"/>
          <p:cNvSpPr txBox="1">
            <a:spLocks noChangeArrowheads="1"/>
          </p:cNvSpPr>
          <p:nvPr/>
        </p:nvSpPr>
        <p:spPr bwMode="auto">
          <a:xfrm>
            <a:off x="4621213" y="3170238"/>
            <a:ext cx="39417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/>
              <a:t>Lo stato fondamentale non e</a:t>
            </a:r>
            <a:r>
              <a:rPr lang="ja-JP" altLang="en-US">
                <a:latin typeface="Arial"/>
              </a:rPr>
              <a:t>’</a:t>
            </a:r>
            <a:r>
              <a:rPr lang="en-US"/>
              <a:t> piu</a:t>
            </a:r>
            <a:r>
              <a:rPr lang="ja-JP" altLang="en-US">
                <a:latin typeface="Arial"/>
              </a:rPr>
              <a:t>’</a:t>
            </a:r>
            <a:r>
              <a:rPr lang="en-US"/>
              <a:t> stabile</a:t>
            </a:r>
          </a:p>
        </p:txBody>
      </p:sp>
      <p:sp>
        <p:nvSpPr>
          <p:cNvPr id="201760" name="Line 32"/>
          <p:cNvSpPr>
            <a:spLocks noChangeShapeType="1"/>
          </p:cNvSpPr>
          <p:nvPr/>
        </p:nvSpPr>
        <p:spPr bwMode="auto">
          <a:xfrm flipH="1">
            <a:off x="5365750" y="3714750"/>
            <a:ext cx="360363" cy="719138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1761" name="Line 33"/>
          <p:cNvSpPr>
            <a:spLocks noChangeShapeType="1"/>
          </p:cNvSpPr>
          <p:nvPr/>
        </p:nvSpPr>
        <p:spPr bwMode="auto">
          <a:xfrm>
            <a:off x="7202488" y="3721100"/>
            <a:ext cx="287337" cy="719138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1762" name="Text Box 34"/>
          <p:cNvSpPr txBox="1">
            <a:spLocks noChangeArrowheads="1"/>
          </p:cNvSpPr>
          <p:nvPr/>
        </p:nvSpPr>
        <p:spPr bwMode="auto">
          <a:xfrm>
            <a:off x="4500563" y="5332413"/>
            <a:ext cx="4386262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8000"/>
                </a:solidFill>
              </a:rPr>
              <a:t>Per andare nello stato stabile, deve scegliere </a:t>
            </a:r>
          </a:p>
          <a:p>
            <a:r>
              <a:rPr lang="en-US">
                <a:solidFill>
                  <a:srgbClr val="008000"/>
                </a:solidFill>
              </a:rPr>
              <a:t>destra o sinistra. La scelta rompe la simmetria</a:t>
            </a:r>
          </a:p>
          <a:p>
            <a:r>
              <a:rPr lang="en-US">
                <a:solidFill>
                  <a:srgbClr val="008000"/>
                </a:solidFill>
              </a:rPr>
              <a:t>in modo </a:t>
            </a:r>
            <a:r>
              <a:rPr lang="ja-JP" altLang="en-US">
                <a:solidFill>
                  <a:srgbClr val="008000"/>
                </a:solidFill>
                <a:latin typeface="Arial"/>
              </a:rPr>
              <a:t>“</a:t>
            </a:r>
            <a:r>
              <a:rPr lang="en-US">
                <a:solidFill>
                  <a:srgbClr val="008000"/>
                </a:solidFill>
              </a:rPr>
              <a:t>spontaneo</a:t>
            </a:r>
            <a:r>
              <a:rPr lang="ja-JP" altLang="en-US">
                <a:solidFill>
                  <a:srgbClr val="008000"/>
                </a:solidFill>
                <a:latin typeface="Arial"/>
              </a:rPr>
              <a:t>”</a:t>
            </a:r>
            <a:r>
              <a:rPr lang="en-US">
                <a:solidFill>
                  <a:srgbClr val="008000"/>
                </a:solidFill>
              </a:rPr>
              <a:t>! Lo stato stabile non e</a:t>
            </a:r>
            <a:r>
              <a:rPr lang="ja-JP" altLang="en-US">
                <a:solidFill>
                  <a:srgbClr val="008000"/>
                </a:solidFill>
                <a:latin typeface="Arial"/>
              </a:rPr>
              <a:t>’</a:t>
            </a:r>
            <a:endParaRPr lang="en-US">
              <a:solidFill>
                <a:srgbClr val="008000"/>
              </a:solidFill>
            </a:endParaRPr>
          </a:p>
          <a:p>
            <a:r>
              <a:rPr lang="en-US">
                <a:solidFill>
                  <a:srgbClr val="008000"/>
                </a:solidFill>
              </a:rPr>
              <a:t> piu</a:t>
            </a:r>
            <a:r>
              <a:rPr lang="ja-JP" altLang="en-US">
                <a:solidFill>
                  <a:srgbClr val="008000"/>
                </a:solidFill>
                <a:latin typeface="Arial"/>
              </a:rPr>
              <a:t>’</a:t>
            </a:r>
            <a:r>
              <a:rPr lang="en-US">
                <a:solidFill>
                  <a:srgbClr val="008000"/>
                </a:solidFill>
              </a:rPr>
              <a:t> simmetrico</a:t>
            </a:r>
          </a:p>
        </p:txBody>
      </p:sp>
      <p:sp>
        <p:nvSpPr>
          <p:cNvPr id="201767" name="Text Box 39"/>
          <p:cNvSpPr txBox="1">
            <a:spLocks noChangeArrowheads="1"/>
          </p:cNvSpPr>
          <p:nvPr/>
        </p:nvSpPr>
        <p:spPr bwMode="auto">
          <a:xfrm>
            <a:off x="109538" y="1952625"/>
            <a:ext cx="2451100" cy="40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>
                <a:latin typeface="NewCenturySchlbk" charset="0"/>
              </a:rPr>
              <a:t>V(</a:t>
            </a:r>
            <a:r>
              <a:rPr lang="en-US" sz="2000">
                <a:latin typeface="Symbol" charset="0"/>
                <a:sym typeface="Symbol" charset="0"/>
              </a:rPr>
              <a:t></a:t>
            </a:r>
            <a:r>
              <a:rPr lang="en-US" sz="2000">
                <a:latin typeface="NewCenturySchlbk" charset="0"/>
              </a:rPr>
              <a:t>)=+</a:t>
            </a:r>
            <a:r>
              <a:rPr lang="en-US" sz="2000">
                <a:latin typeface="Symbol" charset="0"/>
                <a:sym typeface="Symbol" charset="0"/>
              </a:rPr>
              <a:t></a:t>
            </a:r>
            <a:r>
              <a:rPr lang="en-US" sz="2000">
                <a:latin typeface="NewCenturySchlbk" charset="0"/>
              </a:rPr>
              <a:t>| </a:t>
            </a:r>
            <a:r>
              <a:rPr lang="en-US" sz="2000">
                <a:latin typeface="Symbol" charset="0"/>
                <a:sym typeface="Symbol" charset="0"/>
              </a:rPr>
              <a:t></a:t>
            </a:r>
            <a:r>
              <a:rPr lang="en-US" sz="2000">
                <a:latin typeface="NewCenturySchlbk" charset="0"/>
              </a:rPr>
              <a:t> |</a:t>
            </a:r>
            <a:r>
              <a:rPr lang="en-US" sz="2000" baseline="30000">
                <a:latin typeface="NewCenturySchlbk" charset="0"/>
              </a:rPr>
              <a:t>2</a:t>
            </a:r>
            <a:r>
              <a:rPr lang="en-US" sz="2000">
                <a:latin typeface="NewCenturySchlbk" charset="0"/>
              </a:rPr>
              <a:t>+ </a:t>
            </a:r>
            <a:r>
              <a:rPr lang="en-US" sz="2000">
                <a:latin typeface="Symbol" charset="0"/>
                <a:sym typeface="Symbol" charset="0"/>
              </a:rPr>
              <a:t></a:t>
            </a:r>
            <a:r>
              <a:rPr lang="en-US" sz="2000">
                <a:latin typeface="NewCenturySchlbk" charset="0"/>
              </a:rPr>
              <a:t>| </a:t>
            </a:r>
            <a:r>
              <a:rPr lang="en-US" sz="2000">
                <a:latin typeface="Symbol" charset="0"/>
                <a:sym typeface="Symbol" charset="0"/>
              </a:rPr>
              <a:t></a:t>
            </a:r>
            <a:r>
              <a:rPr lang="en-US" sz="2000">
                <a:latin typeface="NewCenturySchlbk" charset="0"/>
              </a:rPr>
              <a:t> |</a:t>
            </a:r>
            <a:r>
              <a:rPr lang="en-US" sz="2000" baseline="30000">
                <a:latin typeface="NewCenturySchlbk" charset="0"/>
              </a:rPr>
              <a:t>4</a:t>
            </a:r>
          </a:p>
        </p:txBody>
      </p:sp>
      <p:sp>
        <p:nvSpPr>
          <p:cNvPr id="201768" name="Text Box 40"/>
          <p:cNvSpPr txBox="1">
            <a:spLocks noChangeArrowheads="1"/>
          </p:cNvSpPr>
          <p:nvPr/>
        </p:nvSpPr>
        <p:spPr bwMode="auto">
          <a:xfrm>
            <a:off x="6475413" y="1485900"/>
            <a:ext cx="2387600" cy="40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>
                <a:latin typeface="NewCenturySchlbk" charset="0"/>
              </a:rPr>
              <a:t>V(</a:t>
            </a:r>
            <a:r>
              <a:rPr lang="en-US" sz="2000">
                <a:latin typeface="Symbol" charset="0"/>
                <a:sym typeface="Symbol" charset="0"/>
              </a:rPr>
              <a:t></a:t>
            </a:r>
            <a:r>
              <a:rPr lang="en-US" sz="2000">
                <a:latin typeface="NewCenturySchlbk" charset="0"/>
              </a:rPr>
              <a:t>)=-</a:t>
            </a:r>
            <a:r>
              <a:rPr lang="en-US" sz="2000">
                <a:latin typeface="Symbol" charset="0"/>
                <a:sym typeface="Symbol" charset="0"/>
              </a:rPr>
              <a:t></a:t>
            </a:r>
            <a:r>
              <a:rPr lang="en-US" sz="2000">
                <a:latin typeface="NewCenturySchlbk" charset="0"/>
              </a:rPr>
              <a:t>| </a:t>
            </a:r>
            <a:r>
              <a:rPr lang="en-US" sz="2000">
                <a:latin typeface="Symbol" charset="0"/>
                <a:sym typeface="Symbol" charset="0"/>
              </a:rPr>
              <a:t></a:t>
            </a:r>
            <a:r>
              <a:rPr lang="en-US" sz="2000">
                <a:latin typeface="NewCenturySchlbk" charset="0"/>
              </a:rPr>
              <a:t> |</a:t>
            </a:r>
            <a:r>
              <a:rPr lang="en-US" sz="2000" baseline="30000">
                <a:latin typeface="NewCenturySchlbk" charset="0"/>
              </a:rPr>
              <a:t>2</a:t>
            </a:r>
            <a:r>
              <a:rPr lang="en-US" sz="2000">
                <a:latin typeface="NewCenturySchlbk" charset="0"/>
              </a:rPr>
              <a:t>+ </a:t>
            </a:r>
            <a:r>
              <a:rPr lang="en-US" sz="2000">
                <a:latin typeface="Symbol" charset="0"/>
                <a:sym typeface="Symbol" charset="0"/>
              </a:rPr>
              <a:t></a:t>
            </a:r>
            <a:r>
              <a:rPr lang="en-US" sz="2000">
                <a:latin typeface="NewCenturySchlbk" charset="0"/>
              </a:rPr>
              <a:t>| </a:t>
            </a:r>
            <a:r>
              <a:rPr lang="en-US" sz="2000">
                <a:latin typeface="Symbol" charset="0"/>
                <a:sym typeface="Symbol" charset="0"/>
              </a:rPr>
              <a:t></a:t>
            </a:r>
            <a:r>
              <a:rPr lang="en-US" sz="2000">
                <a:latin typeface="NewCenturySchlbk" charset="0"/>
              </a:rPr>
              <a:t> |</a:t>
            </a:r>
            <a:r>
              <a:rPr lang="en-US" sz="2000" baseline="30000">
                <a:latin typeface="NewCenturySchlbk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68968238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752BE-0952-8442-B822-4B299061DD42}" type="slidenum">
              <a:rPr lang="en-US"/>
              <a:pPr/>
              <a:t>24</a:t>
            </a:fld>
            <a:endParaRPr lang="en-US"/>
          </a:p>
        </p:txBody>
      </p:sp>
      <p:sp>
        <p:nvSpPr>
          <p:cNvPr id="202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/>
              <a:t>Il </a:t>
            </a:r>
            <a:r>
              <a:rPr lang="en-US" b="1" dirty="0" err="1"/>
              <a:t>meccanismo</a:t>
            </a:r>
            <a:r>
              <a:rPr lang="en-US" b="1" dirty="0"/>
              <a:t> di Higgs</a:t>
            </a:r>
          </a:p>
        </p:txBody>
      </p:sp>
      <p:sp>
        <p:nvSpPr>
          <p:cNvPr id="202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2900" y="1316038"/>
            <a:ext cx="8458200" cy="5181600"/>
          </a:xfrm>
        </p:spPr>
        <p:txBody>
          <a:bodyPr/>
          <a:lstStyle/>
          <a:p>
            <a:r>
              <a:rPr lang="en-US" sz="2000" dirty="0">
                <a:solidFill>
                  <a:srgbClr val="000066"/>
                </a:solidFill>
              </a:rPr>
              <a:t>Il </a:t>
            </a:r>
            <a:r>
              <a:rPr lang="en-US" sz="2000" dirty="0" err="1">
                <a:solidFill>
                  <a:srgbClr val="000066"/>
                </a:solidFill>
              </a:rPr>
              <a:t>meccanismo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descritto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puo</a:t>
            </a:r>
            <a:r>
              <a:rPr lang="ja-JP" altLang="en-US" sz="2000" dirty="0">
                <a:solidFill>
                  <a:srgbClr val="000066"/>
                </a:solidFill>
                <a:latin typeface="Arial"/>
              </a:rPr>
              <a:t>’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essere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implementato</a:t>
            </a:r>
            <a:r>
              <a:rPr lang="en-US" sz="2000" dirty="0">
                <a:solidFill>
                  <a:srgbClr val="000066"/>
                </a:solidFill>
              </a:rPr>
              <a:t> in </a:t>
            </a:r>
            <a:r>
              <a:rPr lang="en-US" sz="2000" dirty="0" err="1">
                <a:solidFill>
                  <a:srgbClr val="000066"/>
                </a:solidFill>
              </a:rPr>
              <a:t>modo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consistente</a:t>
            </a:r>
            <a:r>
              <a:rPr lang="en-US" sz="2000" dirty="0">
                <a:solidFill>
                  <a:srgbClr val="000066"/>
                </a:solidFill>
              </a:rPr>
              <a:t>: </a:t>
            </a:r>
            <a:r>
              <a:rPr lang="en-US" sz="2000" dirty="0" err="1">
                <a:solidFill>
                  <a:srgbClr val="FF0000"/>
                </a:solidFill>
              </a:rPr>
              <a:t>il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err="1">
                <a:solidFill>
                  <a:srgbClr val="FF0000"/>
                </a:solidFill>
              </a:rPr>
              <a:t>meccanismo</a:t>
            </a:r>
            <a:r>
              <a:rPr lang="en-US" sz="2000" dirty="0">
                <a:solidFill>
                  <a:srgbClr val="FF0000"/>
                </a:solidFill>
              </a:rPr>
              <a:t> di Higgs</a:t>
            </a:r>
            <a:endParaRPr lang="en-US" sz="2000" dirty="0">
              <a:solidFill>
                <a:srgbClr val="000066"/>
              </a:solidFill>
            </a:endParaRPr>
          </a:p>
          <a:p>
            <a:endParaRPr lang="en-US" sz="2000" dirty="0">
              <a:solidFill>
                <a:srgbClr val="000066"/>
              </a:solidFill>
            </a:endParaRPr>
          </a:p>
          <a:p>
            <a:r>
              <a:rPr lang="en-US" sz="2000" dirty="0" err="1">
                <a:solidFill>
                  <a:srgbClr val="000066"/>
                </a:solidFill>
              </a:rPr>
              <a:t>Nella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versione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piu</a:t>
            </a:r>
            <a:r>
              <a:rPr lang="ja-JP" altLang="en-US" sz="2000" dirty="0">
                <a:solidFill>
                  <a:srgbClr val="000066"/>
                </a:solidFill>
                <a:latin typeface="Arial"/>
              </a:rPr>
              <a:t>’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semplice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richiede</a:t>
            </a:r>
            <a:r>
              <a:rPr lang="en-US" sz="2000" dirty="0">
                <a:solidFill>
                  <a:srgbClr val="000066"/>
                </a:solidFill>
              </a:rPr>
              <a:t> l</a:t>
            </a:r>
            <a:r>
              <a:rPr lang="ja-JP" altLang="en-US" sz="2000" dirty="0">
                <a:solidFill>
                  <a:srgbClr val="000066"/>
                </a:solidFill>
                <a:latin typeface="Arial"/>
              </a:rPr>
              <a:t>’</a:t>
            </a:r>
            <a:r>
              <a:rPr lang="en-US" sz="2000" dirty="0" err="1">
                <a:solidFill>
                  <a:srgbClr val="000066"/>
                </a:solidFill>
              </a:rPr>
              <a:t>introduzione</a:t>
            </a:r>
            <a:r>
              <a:rPr lang="en-US" sz="2000" dirty="0">
                <a:solidFill>
                  <a:srgbClr val="000066"/>
                </a:solidFill>
              </a:rPr>
              <a:t> di un solo campo </a:t>
            </a:r>
            <a:r>
              <a:rPr lang="en-US" sz="2000" dirty="0" err="1">
                <a:solidFill>
                  <a:srgbClr val="000066"/>
                </a:solidFill>
              </a:rPr>
              <a:t>scalare</a:t>
            </a:r>
            <a:r>
              <a:rPr lang="en-US" sz="2000" dirty="0">
                <a:solidFill>
                  <a:srgbClr val="000066"/>
                </a:solidFill>
              </a:rPr>
              <a:t> (SPIN = 0, con </a:t>
            </a:r>
            <a:r>
              <a:rPr lang="en-US" sz="2000" dirty="0" err="1">
                <a:solidFill>
                  <a:srgbClr val="000066"/>
                </a:solidFill>
              </a:rPr>
              <a:t>una</a:t>
            </a:r>
            <a:r>
              <a:rPr lang="en-US" sz="2000" dirty="0">
                <a:solidFill>
                  <a:srgbClr val="000066"/>
                </a:solidFill>
              </a:rPr>
              <a:t> sola </a:t>
            </a:r>
            <a:r>
              <a:rPr lang="en-US" sz="2000" dirty="0" err="1">
                <a:solidFill>
                  <a:srgbClr val="000066"/>
                </a:solidFill>
              </a:rPr>
              <a:t>componente</a:t>
            </a:r>
            <a:r>
              <a:rPr lang="en-US" sz="2000" dirty="0">
                <a:solidFill>
                  <a:srgbClr val="000066"/>
                </a:solidFill>
              </a:rPr>
              <a:t> - </a:t>
            </a:r>
            <a:r>
              <a:rPr lang="en-US" sz="2000" dirty="0" err="1">
                <a:solidFill>
                  <a:srgbClr val="000066"/>
                </a:solidFill>
              </a:rPr>
              <a:t>mentre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il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fotone</a:t>
            </a:r>
            <a:r>
              <a:rPr lang="en-US" sz="2000" dirty="0">
                <a:solidFill>
                  <a:srgbClr val="000066"/>
                </a:solidFill>
              </a:rPr>
              <a:t> ha 3 </a:t>
            </a:r>
            <a:r>
              <a:rPr lang="en-US" sz="2000" dirty="0" err="1">
                <a:solidFill>
                  <a:srgbClr val="000066"/>
                </a:solidFill>
              </a:rPr>
              <a:t>componenti</a:t>
            </a:r>
            <a:r>
              <a:rPr lang="en-US" sz="2000" dirty="0">
                <a:solidFill>
                  <a:srgbClr val="000066"/>
                </a:solidFill>
              </a:rPr>
              <a:t>): </a:t>
            </a:r>
            <a:r>
              <a:rPr lang="en-US" sz="2000" b="1" dirty="0" err="1">
                <a:solidFill>
                  <a:srgbClr val="000066"/>
                </a:solidFill>
              </a:rPr>
              <a:t>il</a:t>
            </a:r>
            <a:r>
              <a:rPr lang="en-US" sz="2000" b="1" dirty="0">
                <a:solidFill>
                  <a:srgbClr val="000066"/>
                </a:solidFill>
              </a:rPr>
              <a:t> campo di Higgs</a:t>
            </a:r>
            <a:r>
              <a:rPr lang="en-US" sz="2000" dirty="0">
                <a:solidFill>
                  <a:srgbClr val="000066"/>
                </a:solidFill>
              </a:rPr>
              <a:t>.</a:t>
            </a:r>
          </a:p>
          <a:p>
            <a:endParaRPr lang="en-US" sz="2000" dirty="0">
              <a:solidFill>
                <a:srgbClr val="000066"/>
              </a:solidFill>
            </a:endParaRPr>
          </a:p>
          <a:p>
            <a:r>
              <a:rPr lang="en-US" sz="2000" b="1" dirty="0">
                <a:solidFill>
                  <a:srgbClr val="0000FF"/>
                </a:solidFill>
              </a:rPr>
              <a:t>In </a:t>
            </a:r>
            <a:r>
              <a:rPr lang="en-US" sz="2000" b="1" dirty="0" err="1">
                <a:solidFill>
                  <a:srgbClr val="0000FF"/>
                </a:solidFill>
              </a:rPr>
              <a:t>meccanica</a:t>
            </a:r>
            <a:r>
              <a:rPr lang="en-US" sz="2000" b="1" dirty="0">
                <a:solidFill>
                  <a:srgbClr val="0000FF"/>
                </a:solidFill>
              </a:rPr>
              <a:t> </a:t>
            </a:r>
            <a:r>
              <a:rPr lang="en-US" sz="2000" b="1" dirty="0" err="1">
                <a:solidFill>
                  <a:srgbClr val="0000FF"/>
                </a:solidFill>
              </a:rPr>
              <a:t>quantistica</a:t>
            </a:r>
            <a:r>
              <a:rPr lang="en-US" sz="2000" b="1" dirty="0">
                <a:solidFill>
                  <a:srgbClr val="0000FF"/>
                </a:solidFill>
              </a:rPr>
              <a:t> </a:t>
            </a:r>
            <a:r>
              <a:rPr lang="en-US" sz="2000" b="1" dirty="0" err="1">
                <a:solidFill>
                  <a:srgbClr val="0000FF"/>
                </a:solidFill>
              </a:rPr>
              <a:t>relativistica</a:t>
            </a:r>
            <a:r>
              <a:rPr lang="en-US" sz="2000" b="1" dirty="0">
                <a:solidFill>
                  <a:srgbClr val="0000FF"/>
                </a:solidFill>
              </a:rPr>
              <a:t> ci </a:t>
            </a:r>
            <a:r>
              <a:rPr lang="en-US" sz="2000" b="1" dirty="0" err="1">
                <a:solidFill>
                  <a:srgbClr val="0000FF"/>
                </a:solidFill>
              </a:rPr>
              <a:t>aspettiamo</a:t>
            </a:r>
            <a:r>
              <a:rPr lang="en-US" sz="2000" b="1" dirty="0">
                <a:solidFill>
                  <a:srgbClr val="0000FF"/>
                </a:solidFill>
              </a:rPr>
              <a:t> </a:t>
            </a:r>
            <a:r>
              <a:rPr lang="en-US" sz="2000" b="1" dirty="0" err="1">
                <a:solidFill>
                  <a:srgbClr val="0000FF"/>
                </a:solidFill>
              </a:rPr>
              <a:t>che</a:t>
            </a:r>
            <a:r>
              <a:rPr lang="en-US" sz="2000" b="1" dirty="0">
                <a:solidFill>
                  <a:srgbClr val="0000FF"/>
                </a:solidFill>
              </a:rPr>
              <a:t> al campo di Higgs </a:t>
            </a:r>
            <a:r>
              <a:rPr lang="en-US" sz="2000" b="1" dirty="0" err="1">
                <a:solidFill>
                  <a:srgbClr val="0000FF"/>
                </a:solidFill>
              </a:rPr>
              <a:t>sia</a:t>
            </a:r>
            <a:r>
              <a:rPr lang="en-US" sz="2000" b="1" dirty="0">
                <a:solidFill>
                  <a:srgbClr val="0000FF"/>
                </a:solidFill>
              </a:rPr>
              <a:t> </a:t>
            </a:r>
            <a:r>
              <a:rPr lang="en-US" sz="2000" b="1" dirty="0" err="1">
                <a:solidFill>
                  <a:srgbClr val="0000FF"/>
                </a:solidFill>
              </a:rPr>
              <a:t>associata</a:t>
            </a:r>
            <a:r>
              <a:rPr lang="en-US" sz="2000" b="1" dirty="0">
                <a:solidFill>
                  <a:srgbClr val="0000FF"/>
                </a:solidFill>
              </a:rPr>
              <a:t> </a:t>
            </a:r>
            <a:r>
              <a:rPr lang="en-US" sz="2000" b="1" dirty="0" err="1">
                <a:solidFill>
                  <a:srgbClr val="0000FF"/>
                </a:solidFill>
              </a:rPr>
              <a:t>una</a:t>
            </a:r>
            <a:r>
              <a:rPr lang="en-US" sz="2000" b="1" dirty="0">
                <a:solidFill>
                  <a:srgbClr val="0000FF"/>
                </a:solidFill>
              </a:rPr>
              <a:t> </a:t>
            </a:r>
            <a:r>
              <a:rPr lang="en-US" sz="2000" b="1" dirty="0" err="1">
                <a:solidFill>
                  <a:srgbClr val="0000FF"/>
                </a:solidFill>
              </a:rPr>
              <a:t>particella</a:t>
            </a:r>
            <a:r>
              <a:rPr lang="en-US" sz="2000" b="1" dirty="0">
                <a:solidFill>
                  <a:srgbClr val="0000FF"/>
                </a:solidFill>
              </a:rPr>
              <a:t>.</a:t>
            </a:r>
          </a:p>
          <a:p>
            <a:endParaRPr lang="en-US" sz="2000" dirty="0">
              <a:solidFill>
                <a:srgbClr val="000066"/>
              </a:solidFill>
            </a:endParaRPr>
          </a:p>
          <a:p>
            <a:endParaRPr lang="en-US" sz="1800" dirty="0">
              <a:solidFill>
                <a:srgbClr val="000066"/>
              </a:solidFill>
            </a:endParaRPr>
          </a:p>
          <a:p>
            <a:r>
              <a:rPr lang="en-US" sz="1800" dirty="0">
                <a:solidFill>
                  <a:srgbClr val="000066"/>
                </a:solidFill>
              </a:rPr>
              <a:t>La </a:t>
            </a:r>
            <a:r>
              <a:rPr lang="en-US" sz="1800" dirty="0" err="1">
                <a:solidFill>
                  <a:srgbClr val="000066"/>
                </a:solidFill>
              </a:rPr>
              <a:t>prova</a:t>
            </a:r>
            <a:r>
              <a:rPr lang="en-US" sz="1800" dirty="0">
                <a:solidFill>
                  <a:srgbClr val="000066"/>
                </a:solidFill>
              </a:rPr>
              <a:t> di </a:t>
            </a:r>
            <a:r>
              <a:rPr lang="en-US" sz="1800" dirty="0" err="1">
                <a:solidFill>
                  <a:srgbClr val="000066"/>
                </a:solidFill>
              </a:rPr>
              <a:t>consistenza</a:t>
            </a:r>
            <a:r>
              <a:rPr lang="en-US" sz="1800" dirty="0">
                <a:solidFill>
                  <a:srgbClr val="000066"/>
                </a:solidFill>
              </a:rPr>
              <a:t> </a:t>
            </a:r>
            <a:r>
              <a:rPr lang="en-US" sz="1800" dirty="0" err="1">
                <a:solidFill>
                  <a:srgbClr val="000066"/>
                </a:solidFill>
              </a:rPr>
              <a:t>interna</a:t>
            </a:r>
            <a:r>
              <a:rPr lang="en-US" sz="1800" dirty="0">
                <a:solidFill>
                  <a:srgbClr val="000066"/>
                </a:solidFill>
              </a:rPr>
              <a:t> </a:t>
            </a:r>
            <a:r>
              <a:rPr lang="en-US" sz="1800" dirty="0" err="1">
                <a:solidFill>
                  <a:srgbClr val="000066"/>
                </a:solidFill>
              </a:rPr>
              <a:t>delle</a:t>
            </a:r>
            <a:r>
              <a:rPr lang="en-US" sz="1800" dirty="0">
                <a:solidFill>
                  <a:srgbClr val="000066"/>
                </a:solidFill>
              </a:rPr>
              <a:t> </a:t>
            </a:r>
            <a:r>
              <a:rPr lang="en-US" sz="1800" dirty="0" err="1">
                <a:solidFill>
                  <a:srgbClr val="000066"/>
                </a:solidFill>
              </a:rPr>
              <a:t>teorie</a:t>
            </a:r>
            <a:r>
              <a:rPr lang="en-US" sz="1800" dirty="0">
                <a:solidFill>
                  <a:srgbClr val="000066"/>
                </a:solidFill>
              </a:rPr>
              <a:t> di campo con </a:t>
            </a:r>
            <a:r>
              <a:rPr lang="en-US" sz="1800" dirty="0" err="1">
                <a:solidFill>
                  <a:srgbClr val="000066"/>
                </a:solidFill>
              </a:rPr>
              <a:t>il</a:t>
            </a:r>
            <a:r>
              <a:rPr lang="en-US" sz="1800" dirty="0">
                <a:solidFill>
                  <a:srgbClr val="000066"/>
                </a:solidFill>
              </a:rPr>
              <a:t> </a:t>
            </a:r>
            <a:r>
              <a:rPr lang="en-US" sz="1800" dirty="0" err="1">
                <a:solidFill>
                  <a:srgbClr val="000066"/>
                </a:solidFill>
              </a:rPr>
              <a:t>meccanismo</a:t>
            </a:r>
            <a:r>
              <a:rPr lang="en-US" sz="1800" dirty="0">
                <a:solidFill>
                  <a:srgbClr val="000066"/>
                </a:solidFill>
              </a:rPr>
              <a:t> di </a:t>
            </a:r>
            <a:r>
              <a:rPr lang="en-US" sz="1800" dirty="0" err="1">
                <a:solidFill>
                  <a:srgbClr val="000066"/>
                </a:solidFill>
              </a:rPr>
              <a:t>rottura</a:t>
            </a:r>
            <a:r>
              <a:rPr lang="en-US" sz="1800" dirty="0">
                <a:solidFill>
                  <a:srgbClr val="000066"/>
                </a:solidFill>
              </a:rPr>
              <a:t> </a:t>
            </a:r>
            <a:r>
              <a:rPr lang="en-US" sz="1800" dirty="0" err="1">
                <a:solidFill>
                  <a:srgbClr val="000066"/>
                </a:solidFill>
              </a:rPr>
              <a:t>spontanea</a:t>
            </a:r>
            <a:r>
              <a:rPr lang="en-US" sz="1800" dirty="0">
                <a:solidFill>
                  <a:srgbClr val="000066"/>
                </a:solidFill>
              </a:rPr>
              <a:t> </a:t>
            </a:r>
            <a:r>
              <a:rPr lang="en-US" sz="1800" dirty="0" err="1">
                <a:solidFill>
                  <a:srgbClr val="000066"/>
                </a:solidFill>
              </a:rPr>
              <a:t>della</a:t>
            </a:r>
            <a:r>
              <a:rPr lang="en-US" sz="1800" dirty="0">
                <a:solidFill>
                  <a:srgbClr val="000066"/>
                </a:solidFill>
              </a:rPr>
              <a:t> </a:t>
            </a:r>
            <a:r>
              <a:rPr lang="en-US" sz="1800" dirty="0" err="1">
                <a:solidFill>
                  <a:srgbClr val="000066"/>
                </a:solidFill>
              </a:rPr>
              <a:t>simmetria</a:t>
            </a:r>
            <a:r>
              <a:rPr lang="en-US" sz="1800" dirty="0">
                <a:solidFill>
                  <a:srgbClr val="000066"/>
                </a:solidFill>
              </a:rPr>
              <a:t> di gauge e</a:t>
            </a:r>
            <a:r>
              <a:rPr lang="ja-JP" altLang="en-US" sz="1800" dirty="0">
                <a:solidFill>
                  <a:srgbClr val="000066"/>
                </a:solidFill>
                <a:latin typeface="Arial"/>
              </a:rPr>
              <a:t>’</a:t>
            </a:r>
            <a:r>
              <a:rPr lang="en-US" sz="1800" dirty="0">
                <a:solidFill>
                  <a:srgbClr val="000066"/>
                </a:solidFill>
              </a:rPr>
              <a:t> </a:t>
            </a:r>
            <a:r>
              <a:rPr lang="en-US" sz="1800" dirty="0" err="1">
                <a:solidFill>
                  <a:srgbClr val="000066"/>
                </a:solidFill>
              </a:rPr>
              <a:t>stato</a:t>
            </a:r>
            <a:r>
              <a:rPr lang="en-US" sz="1800" dirty="0">
                <a:solidFill>
                  <a:srgbClr val="000066"/>
                </a:solidFill>
              </a:rPr>
              <a:t> molto </a:t>
            </a:r>
            <a:r>
              <a:rPr lang="en-US" sz="1800" dirty="0" err="1">
                <a:solidFill>
                  <a:srgbClr val="000066"/>
                </a:solidFill>
              </a:rPr>
              <a:t>laborioso</a:t>
            </a:r>
            <a:r>
              <a:rPr lang="en-US" sz="1800" dirty="0">
                <a:solidFill>
                  <a:srgbClr val="000066"/>
                </a:solidFill>
              </a:rPr>
              <a:t> </a:t>
            </a:r>
            <a:r>
              <a:rPr lang="en-US" sz="1800" dirty="0" err="1">
                <a:solidFill>
                  <a:srgbClr val="000066"/>
                </a:solidFill>
              </a:rPr>
              <a:t>ed</a:t>
            </a:r>
            <a:r>
              <a:rPr lang="en-US" sz="1800" dirty="0">
                <a:solidFill>
                  <a:srgbClr val="000066"/>
                </a:solidFill>
              </a:rPr>
              <a:t> e</a:t>
            </a:r>
            <a:r>
              <a:rPr lang="ja-JP" altLang="en-US" sz="1800" dirty="0">
                <a:solidFill>
                  <a:srgbClr val="000066"/>
                </a:solidFill>
                <a:latin typeface="Arial"/>
              </a:rPr>
              <a:t>’</a:t>
            </a:r>
            <a:r>
              <a:rPr lang="en-US" sz="1800" dirty="0">
                <a:solidFill>
                  <a:srgbClr val="000066"/>
                </a:solidFill>
              </a:rPr>
              <a:t> </a:t>
            </a:r>
            <a:r>
              <a:rPr lang="en-US" sz="1800" dirty="0" err="1">
                <a:solidFill>
                  <a:srgbClr val="000066"/>
                </a:solidFill>
              </a:rPr>
              <a:t>uno</a:t>
            </a:r>
            <a:r>
              <a:rPr lang="en-US" sz="1800" dirty="0">
                <a:solidFill>
                  <a:srgbClr val="000066"/>
                </a:solidFill>
              </a:rPr>
              <a:t> </a:t>
            </a:r>
            <a:r>
              <a:rPr lang="en-US" sz="1800" dirty="0" err="1">
                <a:solidFill>
                  <a:srgbClr val="000066"/>
                </a:solidFill>
              </a:rPr>
              <a:t>dei</a:t>
            </a:r>
            <a:r>
              <a:rPr lang="en-US" sz="1800" dirty="0">
                <a:solidFill>
                  <a:srgbClr val="000066"/>
                </a:solidFill>
              </a:rPr>
              <a:t> </a:t>
            </a:r>
            <a:r>
              <a:rPr lang="en-US" sz="1800" dirty="0" err="1">
                <a:solidFill>
                  <a:srgbClr val="000066"/>
                </a:solidFill>
              </a:rPr>
              <a:t>risultati</a:t>
            </a:r>
            <a:r>
              <a:rPr lang="en-US" sz="1800" dirty="0">
                <a:solidFill>
                  <a:srgbClr val="000066"/>
                </a:solidFill>
              </a:rPr>
              <a:t> di </a:t>
            </a:r>
            <a:r>
              <a:rPr lang="en-US" sz="1800" dirty="0" err="1">
                <a:solidFill>
                  <a:srgbClr val="000066"/>
                </a:solidFill>
              </a:rPr>
              <a:t>piu</a:t>
            </a:r>
            <a:r>
              <a:rPr lang="ja-JP" altLang="en-US" sz="1800" dirty="0">
                <a:solidFill>
                  <a:srgbClr val="000066"/>
                </a:solidFill>
                <a:latin typeface="Arial"/>
              </a:rPr>
              <a:t>’</a:t>
            </a:r>
            <a:r>
              <a:rPr lang="en-US" sz="1800" dirty="0">
                <a:solidFill>
                  <a:srgbClr val="000066"/>
                </a:solidFill>
              </a:rPr>
              <a:t> alto </a:t>
            </a:r>
            <a:r>
              <a:rPr lang="en-US" sz="1800" dirty="0" err="1">
                <a:solidFill>
                  <a:srgbClr val="000066"/>
                </a:solidFill>
              </a:rPr>
              <a:t>livello</a:t>
            </a:r>
            <a:r>
              <a:rPr lang="en-US" sz="1800" dirty="0">
                <a:solidFill>
                  <a:srgbClr val="000066"/>
                </a:solidFill>
              </a:rPr>
              <a:t> </a:t>
            </a:r>
            <a:r>
              <a:rPr lang="en-US" sz="1800" dirty="0" err="1">
                <a:solidFill>
                  <a:srgbClr val="000066"/>
                </a:solidFill>
              </a:rPr>
              <a:t>della</a:t>
            </a:r>
            <a:r>
              <a:rPr lang="en-US" sz="1800" dirty="0">
                <a:solidFill>
                  <a:srgbClr val="000066"/>
                </a:solidFill>
              </a:rPr>
              <a:t> </a:t>
            </a:r>
            <a:r>
              <a:rPr lang="en-US" sz="1800" dirty="0" err="1">
                <a:solidFill>
                  <a:srgbClr val="000066"/>
                </a:solidFill>
              </a:rPr>
              <a:t>fisica</a:t>
            </a:r>
            <a:r>
              <a:rPr lang="en-US" sz="1800" dirty="0">
                <a:solidFill>
                  <a:srgbClr val="000066"/>
                </a:solidFill>
              </a:rPr>
              <a:t> </a:t>
            </a:r>
            <a:r>
              <a:rPr lang="en-US" sz="1800" dirty="0" err="1">
                <a:solidFill>
                  <a:srgbClr val="000066"/>
                </a:solidFill>
              </a:rPr>
              <a:t>teorica</a:t>
            </a:r>
            <a:r>
              <a:rPr lang="en-US" sz="1800" dirty="0">
                <a:solidFill>
                  <a:srgbClr val="000066"/>
                </a:solidFill>
              </a:rPr>
              <a:t>.</a:t>
            </a:r>
            <a:endParaRPr lang="en-US" sz="2000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942785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18ABC-056F-F841-84FA-8FABCFEF6DE4}" type="slidenum">
              <a:rPr lang="en-US"/>
              <a:pPr/>
              <a:t>25</a:t>
            </a:fld>
            <a:endParaRPr lang="en-US"/>
          </a:p>
        </p:txBody>
      </p:sp>
      <p:sp>
        <p:nvSpPr>
          <p:cNvPr id="2037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01600"/>
            <a:ext cx="8763000" cy="533400"/>
          </a:xfrm>
        </p:spPr>
        <p:txBody>
          <a:bodyPr/>
          <a:lstStyle/>
          <a:p>
            <a:pPr algn="l"/>
            <a:r>
              <a:rPr lang="en-US" b="1" dirty="0"/>
              <a:t>La </a:t>
            </a:r>
            <a:r>
              <a:rPr lang="en-US" b="1" dirty="0" err="1"/>
              <a:t>massa</a:t>
            </a:r>
            <a:r>
              <a:rPr lang="en-US" b="1" dirty="0"/>
              <a:t> del </a:t>
            </a:r>
            <a:r>
              <a:rPr lang="en-US" b="1" dirty="0" err="1"/>
              <a:t>bosone</a:t>
            </a:r>
            <a:r>
              <a:rPr lang="en-US" b="1" dirty="0"/>
              <a:t> di Higgs</a:t>
            </a:r>
          </a:p>
        </p:txBody>
      </p:sp>
      <p:sp>
        <p:nvSpPr>
          <p:cNvPr id="203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4000" y="1066800"/>
            <a:ext cx="8636000" cy="55245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000" dirty="0" err="1">
                <a:solidFill>
                  <a:srgbClr val="000066"/>
                </a:solidFill>
              </a:rPr>
              <a:t>Questo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nuovo</a:t>
            </a:r>
            <a:r>
              <a:rPr lang="en-US" sz="2000" dirty="0">
                <a:solidFill>
                  <a:srgbClr val="000066"/>
                </a:solidFill>
              </a:rPr>
              <a:t> campo di Higgs </a:t>
            </a:r>
            <a:r>
              <a:rPr lang="en-US" sz="2000" dirty="0" err="1">
                <a:solidFill>
                  <a:srgbClr val="000066"/>
                </a:solidFill>
              </a:rPr>
              <a:t>responsabile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della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massa</a:t>
            </a:r>
            <a:r>
              <a:rPr lang="en-US" sz="2000" dirty="0">
                <a:solidFill>
                  <a:srgbClr val="000066"/>
                </a:solidFill>
              </a:rPr>
              <a:t> di </a:t>
            </a:r>
            <a:r>
              <a:rPr lang="en-US" sz="2000" dirty="0" err="1">
                <a:solidFill>
                  <a:srgbClr val="000066"/>
                </a:solidFill>
              </a:rPr>
              <a:t>tutte</a:t>
            </a:r>
            <a:r>
              <a:rPr lang="en-US" sz="2000" dirty="0">
                <a:solidFill>
                  <a:srgbClr val="000066"/>
                </a:solidFill>
              </a:rPr>
              <a:t> le </a:t>
            </a:r>
            <a:r>
              <a:rPr lang="en-US" sz="2000" dirty="0" err="1">
                <a:solidFill>
                  <a:srgbClr val="000066"/>
                </a:solidFill>
              </a:rPr>
              <a:t>particelle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corrisponde</a:t>
            </a:r>
            <a:r>
              <a:rPr lang="en-US" sz="2000" dirty="0">
                <a:solidFill>
                  <a:srgbClr val="000066"/>
                </a:solidFill>
              </a:rPr>
              <a:t> ad </a:t>
            </a:r>
            <a:r>
              <a:rPr lang="en-US" sz="2000" dirty="0" err="1">
                <a:solidFill>
                  <a:srgbClr val="000066"/>
                </a:solidFill>
              </a:rPr>
              <a:t>una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particella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fisica</a:t>
            </a:r>
            <a:r>
              <a:rPr lang="en-US" sz="2000" dirty="0">
                <a:solidFill>
                  <a:srgbClr val="000066"/>
                </a:solidFill>
              </a:rPr>
              <a:t>: </a:t>
            </a:r>
          </a:p>
          <a:p>
            <a:pPr>
              <a:lnSpc>
                <a:spcPct val="90000"/>
              </a:lnSpc>
            </a:pPr>
            <a:r>
              <a:rPr lang="en-US" sz="2000" dirty="0">
                <a:solidFill>
                  <a:srgbClr val="FF0000"/>
                </a:solidFill>
              </a:rPr>
              <a:t>    </a:t>
            </a:r>
            <a:r>
              <a:rPr lang="en-US" sz="2000" dirty="0" err="1">
                <a:solidFill>
                  <a:srgbClr val="FF0000"/>
                </a:solidFill>
              </a:rPr>
              <a:t>il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err="1">
                <a:solidFill>
                  <a:srgbClr val="FF0000"/>
                </a:solidFill>
              </a:rPr>
              <a:t>bosone</a:t>
            </a:r>
            <a:r>
              <a:rPr lang="en-US" sz="2000" dirty="0">
                <a:solidFill>
                  <a:srgbClr val="FF0000"/>
                </a:solidFill>
              </a:rPr>
              <a:t> di Higgs.</a:t>
            </a:r>
            <a:endParaRPr lang="en-US" sz="2000" dirty="0">
              <a:solidFill>
                <a:srgbClr val="000066"/>
              </a:solidFill>
            </a:endParaRPr>
          </a:p>
          <a:p>
            <a:pPr>
              <a:lnSpc>
                <a:spcPct val="90000"/>
              </a:lnSpc>
            </a:pPr>
            <a:endParaRPr lang="en-US" sz="2000" dirty="0">
              <a:solidFill>
                <a:srgbClr val="000066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000" dirty="0" err="1">
                <a:solidFill>
                  <a:srgbClr val="0000FF"/>
                </a:solidFill>
              </a:rPr>
              <a:t>Osservazione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err="1">
                <a:solidFill>
                  <a:srgbClr val="0000FF"/>
                </a:solidFill>
              </a:rPr>
              <a:t>diretta</a:t>
            </a:r>
            <a:r>
              <a:rPr lang="en-US" sz="2000" dirty="0">
                <a:solidFill>
                  <a:srgbClr val="0000FF"/>
                </a:solidFill>
              </a:rPr>
              <a:t> di </a:t>
            </a:r>
            <a:r>
              <a:rPr lang="en-US" sz="2000" dirty="0" err="1">
                <a:solidFill>
                  <a:srgbClr val="0000FF"/>
                </a:solidFill>
              </a:rPr>
              <a:t>questa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err="1">
                <a:solidFill>
                  <a:srgbClr val="0000FF"/>
                </a:solidFill>
              </a:rPr>
              <a:t>particella</a:t>
            </a:r>
            <a:r>
              <a:rPr lang="en-US" sz="2000" dirty="0">
                <a:solidFill>
                  <a:srgbClr val="0000FF"/>
                </a:solidFill>
              </a:rPr>
              <a:t> e</a:t>
            </a:r>
            <a:r>
              <a:rPr lang="ja-JP" altLang="en-US" sz="2000" dirty="0">
                <a:solidFill>
                  <a:srgbClr val="0000FF"/>
                </a:solidFill>
                <a:latin typeface="Arial"/>
              </a:rPr>
              <a:t>’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err="1">
                <a:solidFill>
                  <a:srgbClr val="0000FF"/>
                </a:solidFill>
              </a:rPr>
              <a:t>necessaria</a:t>
            </a:r>
            <a:r>
              <a:rPr lang="en-US" sz="2000" dirty="0">
                <a:solidFill>
                  <a:srgbClr val="0000FF"/>
                </a:solidFill>
              </a:rPr>
              <a:t> per </a:t>
            </a:r>
            <a:r>
              <a:rPr lang="en-US" sz="2000" dirty="0" err="1">
                <a:solidFill>
                  <a:srgbClr val="0000FF"/>
                </a:solidFill>
              </a:rPr>
              <a:t>una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err="1">
                <a:solidFill>
                  <a:srgbClr val="0000FF"/>
                </a:solidFill>
              </a:rPr>
              <a:t>conferma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err="1">
                <a:solidFill>
                  <a:srgbClr val="0000FF"/>
                </a:solidFill>
              </a:rPr>
              <a:t>che</a:t>
            </a:r>
            <a:r>
              <a:rPr lang="en-US" sz="2000" dirty="0">
                <a:solidFill>
                  <a:srgbClr val="0000FF"/>
                </a:solidFill>
              </a:rPr>
              <a:t> tale </a:t>
            </a:r>
            <a:r>
              <a:rPr lang="en-US" sz="2000" dirty="0" err="1">
                <a:solidFill>
                  <a:srgbClr val="0000FF"/>
                </a:solidFill>
              </a:rPr>
              <a:t>meccanismo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>
                <a:solidFill>
                  <a:srgbClr val="0000FF"/>
                </a:solidFill>
              </a:rPr>
              <a:t>sia </a:t>
            </a:r>
            <a:r>
              <a:rPr lang="en-US" sz="2000" dirty="0" err="1">
                <a:solidFill>
                  <a:srgbClr val="0000FF"/>
                </a:solidFill>
              </a:rPr>
              <a:t>corretto</a:t>
            </a:r>
            <a:r>
              <a:rPr lang="en-US" sz="2000" dirty="0">
                <a:solidFill>
                  <a:srgbClr val="0000FF"/>
                </a:solidFill>
              </a:rPr>
              <a:t>.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</a:p>
          <a:p>
            <a:pPr>
              <a:lnSpc>
                <a:spcPct val="90000"/>
              </a:lnSpc>
            </a:pPr>
            <a:endParaRPr lang="en-US" sz="2000" dirty="0">
              <a:solidFill>
                <a:srgbClr val="000066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000" dirty="0">
                <a:solidFill>
                  <a:srgbClr val="000066"/>
                </a:solidFill>
              </a:rPr>
              <a:t>E</a:t>
            </a:r>
            <a:r>
              <a:rPr lang="en-US" altLang="ja-JP" sz="2000" dirty="0">
                <a:solidFill>
                  <a:srgbClr val="000066"/>
                </a:solidFill>
                <a:latin typeface="Arial"/>
              </a:rPr>
              <a:t>ra</a:t>
            </a:r>
            <a:r>
              <a:rPr lang="en-US" sz="2000" dirty="0">
                <a:solidFill>
                  <a:srgbClr val="000066"/>
                </a:solidFill>
              </a:rPr>
              <a:t> l</a:t>
            </a:r>
            <a:r>
              <a:rPr lang="ja-JP" altLang="en-US" sz="2000" dirty="0">
                <a:solidFill>
                  <a:srgbClr val="000066"/>
                </a:solidFill>
                <a:latin typeface="Arial"/>
              </a:rPr>
              <a:t>’</a:t>
            </a:r>
            <a:r>
              <a:rPr lang="en-US" sz="2000" dirty="0" err="1">
                <a:solidFill>
                  <a:srgbClr val="000066"/>
                </a:solidFill>
              </a:rPr>
              <a:t>unico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pezzo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mancante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della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teoria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che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oggi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abbiamo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delle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interazioni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fondamentali</a:t>
            </a:r>
            <a:r>
              <a:rPr lang="en-US" sz="2000" dirty="0">
                <a:solidFill>
                  <a:srgbClr val="000066"/>
                </a:solidFill>
              </a:rPr>
              <a:t> (</a:t>
            </a:r>
            <a:r>
              <a:rPr lang="en-US" sz="2000" dirty="0" err="1">
                <a:solidFill>
                  <a:srgbClr val="000066"/>
                </a:solidFill>
              </a:rPr>
              <a:t>il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Modello</a:t>
            </a:r>
            <a:r>
              <a:rPr lang="en-US" sz="2000" dirty="0">
                <a:solidFill>
                  <a:srgbClr val="000066"/>
                </a:solidFill>
              </a:rPr>
              <a:t> Standard).</a:t>
            </a:r>
          </a:p>
          <a:p>
            <a:pPr>
              <a:lnSpc>
                <a:spcPct val="90000"/>
              </a:lnSpc>
            </a:pPr>
            <a:endParaRPr lang="en-US" sz="2000" dirty="0">
              <a:solidFill>
                <a:srgbClr val="000066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000" dirty="0" err="1">
                <a:solidFill>
                  <a:srgbClr val="000066"/>
                </a:solidFill>
              </a:rPr>
              <a:t>Nel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Modello</a:t>
            </a:r>
            <a:r>
              <a:rPr lang="en-US" sz="2000" dirty="0">
                <a:solidFill>
                  <a:srgbClr val="000066"/>
                </a:solidFill>
              </a:rPr>
              <a:t> Standard </a:t>
            </a:r>
            <a:r>
              <a:rPr lang="en-US" sz="2000" dirty="0" err="1">
                <a:solidFill>
                  <a:srgbClr val="000066"/>
                </a:solidFill>
              </a:rPr>
              <a:t>il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bosone</a:t>
            </a:r>
            <a:r>
              <a:rPr lang="en-US" sz="2000" dirty="0">
                <a:solidFill>
                  <a:srgbClr val="000066"/>
                </a:solidFill>
              </a:rPr>
              <a:t> di Higgs </a:t>
            </a:r>
            <a:r>
              <a:rPr lang="en-US" sz="2000" dirty="0" err="1">
                <a:solidFill>
                  <a:srgbClr val="000066"/>
                </a:solidFill>
              </a:rPr>
              <a:t>deve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esistere</a:t>
            </a:r>
            <a:r>
              <a:rPr lang="en-US" sz="2000" dirty="0">
                <a:solidFill>
                  <a:srgbClr val="000066"/>
                </a:solidFill>
              </a:rPr>
              <a:t> con </a:t>
            </a:r>
            <a:r>
              <a:rPr lang="en-US" sz="2000" dirty="0" err="1">
                <a:solidFill>
                  <a:srgbClr val="000066"/>
                </a:solidFill>
              </a:rPr>
              <a:t>una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massa</a:t>
            </a:r>
            <a:r>
              <a:rPr lang="en-US" sz="2000" dirty="0">
                <a:solidFill>
                  <a:srgbClr val="000066"/>
                </a:solidFill>
              </a:rPr>
              <a:t> al di sotto di </a:t>
            </a:r>
            <a:r>
              <a:rPr lang="en-US" sz="2000" dirty="0">
                <a:solidFill>
                  <a:srgbClr val="FF6600"/>
                </a:solidFill>
              </a:rPr>
              <a:t>1 </a:t>
            </a:r>
            <a:r>
              <a:rPr lang="en-US" sz="2000" dirty="0" err="1">
                <a:solidFill>
                  <a:srgbClr val="FF6600"/>
                </a:solidFill>
              </a:rPr>
              <a:t>TeV</a:t>
            </a:r>
            <a:r>
              <a:rPr lang="en-US" sz="2000" dirty="0">
                <a:solidFill>
                  <a:srgbClr val="000066"/>
                </a:solidFill>
              </a:rPr>
              <a:t>, </a:t>
            </a:r>
            <a:r>
              <a:rPr lang="en-US" sz="2000" dirty="0" err="1">
                <a:solidFill>
                  <a:srgbClr val="000066"/>
                </a:solidFill>
              </a:rPr>
              <a:t>altrimenti</a:t>
            </a:r>
            <a:r>
              <a:rPr lang="en-US" sz="2000" dirty="0">
                <a:solidFill>
                  <a:srgbClr val="000066"/>
                </a:solidFill>
              </a:rPr>
              <a:t> la </a:t>
            </a:r>
            <a:r>
              <a:rPr lang="en-US" sz="2000" dirty="0" err="1">
                <a:solidFill>
                  <a:srgbClr val="000066"/>
                </a:solidFill>
              </a:rPr>
              <a:t>teoria</a:t>
            </a:r>
            <a:r>
              <a:rPr lang="en-US" sz="2000" dirty="0">
                <a:solidFill>
                  <a:srgbClr val="000066"/>
                </a:solidFill>
              </a:rPr>
              <a:t> non e</a:t>
            </a:r>
            <a:r>
              <a:rPr lang="ja-JP" altLang="en-US" sz="2000" dirty="0">
                <a:solidFill>
                  <a:srgbClr val="000066"/>
                </a:solidFill>
                <a:latin typeface="Arial"/>
              </a:rPr>
              <a:t>’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piu</a:t>
            </a:r>
            <a:r>
              <a:rPr lang="ja-JP" altLang="en-US" sz="2000" dirty="0">
                <a:solidFill>
                  <a:srgbClr val="000066"/>
                </a:solidFill>
                <a:latin typeface="Arial"/>
              </a:rPr>
              <a:t>’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valida</a:t>
            </a:r>
            <a:r>
              <a:rPr lang="en-US" sz="2000" dirty="0">
                <a:solidFill>
                  <a:srgbClr val="000066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049552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/>
              <a:t>Il </a:t>
            </a:r>
            <a:r>
              <a:rPr lang="en-US" b="1" dirty="0" err="1"/>
              <a:t>bosone</a:t>
            </a:r>
            <a:r>
              <a:rPr lang="en-US" b="1" dirty="0"/>
              <a:t> di Higgs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2B60D-2C16-234D-B992-A5CB7E0D7813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54000" y="1003300"/>
            <a:ext cx="8636000" cy="5524500"/>
          </a:xfrm>
        </p:spPr>
        <p:txBody>
          <a:bodyPr>
            <a:normAutofit/>
          </a:bodyPr>
          <a:lstStyle/>
          <a:p>
            <a:r>
              <a:rPr lang="en-US" dirty="0"/>
              <a:t>Se </a:t>
            </a:r>
            <a:r>
              <a:rPr lang="en-US" dirty="0" err="1"/>
              <a:t>cammini</a:t>
            </a:r>
            <a:r>
              <a:rPr lang="en-US" dirty="0"/>
              <a:t> e </a:t>
            </a:r>
            <a:r>
              <a:rPr lang="en-US" dirty="0" err="1"/>
              <a:t>improvvisamente</a:t>
            </a:r>
            <a:r>
              <a:rPr lang="en-US" dirty="0"/>
              <a:t> </a:t>
            </a:r>
            <a:r>
              <a:rPr lang="en-US" dirty="0" err="1"/>
              <a:t>entri</a:t>
            </a:r>
            <a:r>
              <a:rPr lang="en-US" dirty="0"/>
              <a:t> in </a:t>
            </a:r>
            <a:r>
              <a:rPr lang="en-US" dirty="0" err="1"/>
              <a:t>una</a:t>
            </a:r>
            <a:r>
              <a:rPr lang="en-US" dirty="0"/>
              <a:t> </a:t>
            </a:r>
            <a:r>
              <a:rPr lang="en-US" dirty="0" err="1"/>
              <a:t>piscina</a:t>
            </a:r>
            <a:r>
              <a:rPr lang="en-US" dirty="0"/>
              <a:t>, </a:t>
            </a:r>
            <a:r>
              <a:rPr lang="en-US" dirty="0" err="1"/>
              <a:t>rallenti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dirty="0">
                <a:solidFill>
                  <a:srgbClr val="0000FF"/>
                </a:solidFill>
              </a:rPr>
              <a:t>Se non </a:t>
            </a:r>
            <a:r>
              <a:rPr lang="en-US" dirty="0" err="1">
                <a:solidFill>
                  <a:srgbClr val="0000FF"/>
                </a:solidFill>
              </a:rPr>
              <a:t>vedessi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err="1">
                <a:solidFill>
                  <a:srgbClr val="0000FF"/>
                </a:solidFill>
              </a:rPr>
              <a:t>l’acqua</a:t>
            </a:r>
            <a:r>
              <a:rPr lang="en-US" dirty="0">
                <a:solidFill>
                  <a:srgbClr val="0000FF"/>
                </a:solidFill>
              </a:rPr>
              <a:t>, </a:t>
            </a:r>
            <a:r>
              <a:rPr lang="en-US" dirty="0" err="1">
                <a:solidFill>
                  <a:srgbClr val="0000FF"/>
                </a:solidFill>
              </a:rPr>
              <a:t>penseresti</a:t>
            </a:r>
            <a:r>
              <a:rPr lang="en-US" dirty="0">
                <a:solidFill>
                  <a:srgbClr val="0000FF"/>
                </a:solidFill>
              </a:rPr>
              <a:t> di </a:t>
            </a:r>
            <a:r>
              <a:rPr lang="en-US" dirty="0" err="1">
                <a:solidFill>
                  <a:srgbClr val="0000FF"/>
                </a:solidFill>
              </a:rPr>
              <a:t>essere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err="1">
                <a:solidFill>
                  <a:srgbClr val="0000FF"/>
                </a:solidFill>
              </a:rPr>
              <a:t>improvvisamente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err="1">
                <a:solidFill>
                  <a:srgbClr val="0000FF"/>
                </a:solidFill>
              </a:rPr>
              <a:t>diventato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err="1">
                <a:solidFill>
                  <a:srgbClr val="0000FF"/>
                </a:solidFill>
              </a:rPr>
              <a:t>pesante</a:t>
            </a:r>
            <a:r>
              <a:rPr lang="en-US" dirty="0">
                <a:solidFill>
                  <a:srgbClr val="0000FF"/>
                </a:solidFill>
              </a:rPr>
              <a:t>.</a:t>
            </a:r>
          </a:p>
          <a:p>
            <a:endParaRPr lang="en-US" dirty="0"/>
          </a:p>
          <a:p>
            <a:r>
              <a:rPr lang="en-US" dirty="0" err="1">
                <a:solidFill>
                  <a:srgbClr val="3366FF"/>
                </a:solidFill>
              </a:rPr>
              <a:t>Acquisti</a:t>
            </a:r>
            <a:r>
              <a:rPr lang="en-US" dirty="0">
                <a:solidFill>
                  <a:srgbClr val="3366FF"/>
                </a:solidFill>
              </a:rPr>
              <a:t> “</a:t>
            </a:r>
            <a:r>
              <a:rPr lang="en-US" dirty="0" err="1">
                <a:solidFill>
                  <a:srgbClr val="3366FF"/>
                </a:solidFill>
              </a:rPr>
              <a:t>massa</a:t>
            </a:r>
            <a:r>
              <a:rPr lang="en-US" dirty="0">
                <a:solidFill>
                  <a:srgbClr val="3366FF"/>
                </a:solidFill>
              </a:rPr>
              <a:t>” </a:t>
            </a:r>
            <a:r>
              <a:rPr lang="en-US" dirty="0" err="1">
                <a:solidFill>
                  <a:srgbClr val="3366FF"/>
                </a:solidFill>
              </a:rPr>
              <a:t>perche</a:t>
            </a:r>
            <a:r>
              <a:rPr lang="en-US" dirty="0">
                <a:solidFill>
                  <a:srgbClr val="3366FF"/>
                </a:solidFill>
              </a:rPr>
              <a:t>’ </a:t>
            </a:r>
            <a:r>
              <a:rPr lang="en-US" dirty="0" err="1">
                <a:solidFill>
                  <a:srgbClr val="3366FF"/>
                </a:solidFill>
              </a:rPr>
              <a:t>interagisci</a:t>
            </a:r>
            <a:r>
              <a:rPr lang="en-US" dirty="0">
                <a:solidFill>
                  <a:srgbClr val="3366FF"/>
                </a:solidFill>
              </a:rPr>
              <a:t> con un mezzo </a:t>
            </a:r>
            <a:r>
              <a:rPr lang="en-US" dirty="0" err="1">
                <a:solidFill>
                  <a:srgbClr val="3366FF"/>
                </a:solidFill>
              </a:rPr>
              <a:t>che</a:t>
            </a:r>
            <a:r>
              <a:rPr lang="en-US" dirty="0">
                <a:solidFill>
                  <a:srgbClr val="3366FF"/>
                </a:solidFill>
              </a:rPr>
              <a:t> e’ </a:t>
            </a:r>
            <a:r>
              <a:rPr lang="en-US" dirty="0" err="1">
                <a:solidFill>
                  <a:srgbClr val="3366FF"/>
                </a:solidFill>
              </a:rPr>
              <a:t>tutto</a:t>
            </a:r>
            <a:r>
              <a:rPr lang="en-US" dirty="0">
                <a:solidFill>
                  <a:srgbClr val="3366FF"/>
                </a:solidFill>
              </a:rPr>
              <a:t> </a:t>
            </a:r>
            <a:r>
              <a:rPr lang="en-US" dirty="0" err="1">
                <a:solidFill>
                  <a:srgbClr val="3366FF"/>
                </a:solidFill>
              </a:rPr>
              <a:t>attorno</a:t>
            </a:r>
            <a:r>
              <a:rPr lang="en-US" dirty="0">
                <a:solidFill>
                  <a:srgbClr val="3366FF"/>
                </a:solidFill>
              </a:rPr>
              <a:t> a </a:t>
            </a:r>
            <a:r>
              <a:rPr lang="en-US" dirty="0" err="1">
                <a:solidFill>
                  <a:srgbClr val="3366FF"/>
                </a:solidFill>
              </a:rPr>
              <a:t>te</a:t>
            </a:r>
            <a:r>
              <a:rPr lang="en-US" dirty="0">
                <a:solidFill>
                  <a:srgbClr val="3366FF"/>
                </a:solidFill>
              </a:rPr>
              <a:t>.</a:t>
            </a:r>
          </a:p>
          <a:p>
            <a:endParaRPr lang="en-US" dirty="0"/>
          </a:p>
          <a:p>
            <a:r>
              <a:rPr lang="en-US" dirty="0"/>
              <a:t>Il campo di Higgs e’ </a:t>
            </a:r>
            <a:r>
              <a:rPr lang="en-US" dirty="0" err="1"/>
              <a:t>l’equivalente</a:t>
            </a:r>
            <a:r>
              <a:rPr lang="en-US" dirty="0"/>
              <a:t> </a:t>
            </a:r>
            <a:r>
              <a:rPr lang="en-US" dirty="0" err="1"/>
              <a:t>dell’acqua</a:t>
            </a:r>
            <a:r>
              <a:rPr lang="en-US" dirty="0"/>
              <a:t> </a:t>
            </a:r>
            <a:r>
              <a:rPr lang="en-US" dirty="0" err="1"/>
              <a:t>che</a:t>
            </a:r>
            <a:r>
              <a:rPr lang="en-US" dirty="0"/>
              <a:t> </a:t>
            </a:r>
            <a:r>
              <a:rPr lang="en-US" dirty="0" err="1"/>
              <a:t>ti</a:t>
            </a:r>
            <a:r>
              <a:rPr lang="en-US" dirty="0"/>
              <a:t> </a:t>
            </a:r>
            <a:r>
              <a:rPr lang="en-US" dirty="0" err="1"/>
              <a:t>sta</a:t>
            </a:r>
            <a:r>
              <a:rPr lang="en-US" dirty="0"/>
              <a:t> </a:t>
            </a:r>
            <a:r>
              <a:rPr lang="en-US" dirty="0" err="1"/>
              <a:t>attorno</a:t>
            </a:r>
            <a:r>
              <a:rPr lang="en-US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80490929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/>
              <a:t>Il </a:t>
            </a:r>
            <a:r>
              <a:rPr lang="en-US" b="1" dirty="0" err="1"/>
              <a:t>bosone</a:t>
            </a:r>
            <a:r>
              <a:rPr lang="en-US" b="1" dirty="0"/>
              <a:t> di Higgs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2B60D-2C16-234D-B992-A5CB7E0D7813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13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675" y="3156194"/>
            <a:ext cx="3654425" cy="2741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2"/>
          <p:cNvSpPr>
            <a:spLocks/>
          </p:cNvSpPr>
          <p:nvPr/>
        </p:nvSpPr>
        <p:spPr bwMode="auto">
          <a:xfrm>
            <a:off x="1483421" y="5991819"/>
            <a:ext cx="149289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dirty="0">
                <a:solidFill>
                  <a:srgbClr val="79180C"/>
                </a:solidFill>
                <a:latin typeface="+mj-lt"/>
                <a:ea typeface="ＭＳ Ｐゴシック" charset="0"/>
                <a:cs typeface="Gill Sans Light" charset="0"/>
                <a:sym typeface="Gill Sans Light" charset="0"/>
              </a:rPr>
              <a:t>quark top</a:t>
            </a:r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5050" y="3156194"/>
            <a:ext cx="3648808" cy="2736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4"/>
          <p:cNvSpPr>
            <a:spLocks/>
          </p:cNvSpPr>
          <p:nvPr/>
        </p:nvSpPr>
        <p:spPr bwMode="auto">
          <a:xfrm>
            <a:off x="5991921" y="5991819"/>
            <a:ext cx="138995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dirty="0" err="1">
                <a:solidFill>
                  <a:srgbClr val="79180C"/>
                </a:solidFill>
                <a:latin typeface="+mj-lt"/>
                <a:ea typeface="ＭＳ Ｐゴシック" charset="0"/>
                <a:cs typeface="Gill Sans Light" charset="0"/>
                <a:sym typeface="Gill Sans Light" charset="0"/>
              </a:rPr>
              <a:t>elettrone</a:t>
            </a:r>
            <a:endParaRPr lang="en-US" sz="2400" dirty="0">
              <a:solidFill>
                <a:srgbClr val="79180C"/>
              </a:solidFill>
              <a:latin typeface="+mj-lt"/>
              <a:ea typeface="ＭＳ Ｐゴシック" charset="0"/>
              <a:cs typeface="Gill Sans Light" charset="0"/>
              <a:sym typeface="Gill Sans Light" charset="0"/>
            </a:endParaRPr>
          </a:p>
        </p:txBody>
      </p:sp>
      <p:sp>
        <p:nvSpPr>
          <p:cNvPr id="17" name="Rectangle 6"/>
          <p:cNvSpPr>
            <a:spLocks/>
          </p:cNvSpPr>
          <p:nvPr/>
        </p:nvSpPr>
        <p:spPr bwMode="auto">
          <a:xfrm>
            <a:off x="219075" y="2044700"/>
            <a:ext cx="120523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2000" dirty="0" err="1">
                <a:solidFill>
                  <a:srgbClr val="1D1C79"/>
                </a:solidFill>
                <a:latin typeface="+mn-lt"/>
                <a:ea typeface="ＭＳ Ｐゴシック" charset="0"/>
                <a:cs typeface="Gill Sans Light" charset="0"/>
                <a:sym typeface="Gill Sans Light" charset="0"/>
              </a:rPr>
              <a:t>Possiamo</a:t>
            </a:r>
            <a:r>
              <a:rPr lang="en-US" sz="2000" dirty="0">
                <a:solidFill>
                  <a:srgbClr val="1D1C79"/>
                </a:solidFill>
                <a:latin typeface="+mn-lt"/>
                <a:ea typeface="ＭＳ Ｐゴシック" charset="0"/>
                <a:cs typeface="Gill Sans Light" charset="0"/>
                <a:sym typeface="Gill Sans Light" charset="0"/>
              </a:rPr>
              <a:t> </a:t>
            </a:r>
            <a:r>
              <a:rPr lang="en-US" sz="2000" dirty="0" err="1">
                <a:solidFill>
                  <a:srgbClr val="1D1C79"/>
                </a:solidFill>
                <a:latin typeface="+mn-lt"/>
                <a:ea typeface="ＭＳ Ｐゴシック" charset="0"/>
                <a:cs typeface="Gill Sans Light" charset="0"/>
                <a:sym typeface="Gill Sans Light" charset="0"/>
              </a:rPr>
              <a:t>pensare</a:t>
            </a:r>
            <a:r>
              <a:rPr lang="en-US" sz="2000" dirty="0">
                <a:solidFill>
                  <a:srgbClr val="1D1C79"/>
                </a:solidFill>
                <a:latin typeface="+mn-lt"/>
                <a:ea typeface="ＭＳ Ｐゴシック" charset="0"/>
                <a:cs typeface="Gill Sans Light" charset="0"/>
                <a:sym typeface="Gill Sans Light" charset="0"/>
              </a:rPr>
              <a:t> al </a:t>
            </a:r>
            <a:r>
              <a:rPr lang="ja-JP" altLang="en-US" sz="2000" dirty="0">
                <a:solidFill>
                  <a:srgbClr val="1D1C79"/>
                </a:solidFill>
                <a:latin typeface="+mn-lt"/>
                <a:ea typeface="ＭＳ Ｐゴシック" charset="0"/>
                <a:cs typeface="Gill Sans Light" charset="0"/>
                <a:sym typeface="Gill Sans Light" charset="0"/>
              </a:rPr>
              <a:t>“</a:t>
            </a:r>
            <a:r>
              <a:rPr lang="en-US" sz="2000" dirty="0" err="1">
                <a:solidFill>
                  <a:srgbClr val="1D1C79"/>
                </a:solidFill>
                <a:latin typeface="+mn-lt"/>
                <a:ea typeface="ＭＳ Ｐゴシック" charset="0"/>
                <a:cs typeface="Gill Sans Light" charset="0"/>
                <a:sym typeface="Gill Sans Light" charset="0"/>
              </a:rPr>
              <a:t>vuoto</a:t>
            </a:r>
            <a:r>
              <a:rPr lang="ja-JP" altLang="en-US" sz="2000" dirty="0">
                <a:solidFill>
                  <a:srgbClr val="1D1C79"/>
                </a:solidFill>
                <a:latin typeface="+mn-lt"/>
                <a:ea typeface="ＭＳ Ｐゴシック" charset="0"/>
                <a:cs typeface="Gill Sans Light" charset="0"/>
                <a:sym typeface="Gill Sans Light" charset="0"/>
              </a:rPr>
              <a:t>”</a:t>
            </a:r>
            <a:r>
              <a:rPr lang="en-US" sz="2000" dirty="0">
                <a:solidFill>
                  <a:srgbClr val="1D1C79"/>
                </a:solidFill>
                <a:latin typeface="+mn-lt"/>
                <a:ea typeface="ＭＳ Ｐゴシック" charset="0"/>
                <a:cs typeface="Gill Sans Light" charset="0"/>
                <a:sym typeface="Gill Sans Light" charset="0"/>
              </a:rPr>
              <a:t> come un mezzo </a:t>
            </a:r>
            <a:r>
              <a:rPr lang="en-US" sz="2000" dirty="0" err="1">
                <a:solidFill>
                  <a:srgbClr val="1D1C79"/>
                </a:solidFill>
                <a:latin typeface="+mn-lt"/>
                <a:ea typeface="ＭＳ Ｐゴシック" charset="0"/>
                <a:cs typeface="Gill Sans Light" charset="0"/>
                <a:sym typeface="Gill Sans Light" charset="0"/>
              </a:rPr>
              <a:t>denso</a:t>
            </a:r>
            <a:r>
              <a:rPr lang="en-US" sz="2000" dirty="0">
                <a:solidFill>
                  <a:srgbClr val="1D1C79"/>
                </a:solidFill>
                <a:latin typeface="+mn-lt"/>
                <a:ea typeface="ＭＳ Ｐゴシック" charset="0"/>
                <a:cs typeface="Gill Sans Light" charset="0"/>
                <a:sym typeface="Gill Sans Light" charset="0"/>
              </a:rPr>
              <a:t> </a:t>
            </a:r>
            <a:r>
              <a:rPr lang="en-US" sz="2000" dirty="0" err="1">
                <a:solidFill>
                  <a:srgbClr val="1D1C79"/>
                </a:solidFill>
                <a:latin typeface="+mn-lt"/>
                <a:ea typeface="ＭＳ Ｐゴシック" charset="0"/>
                <a:cs typeface="Gill Sans Light" charset="0"/>
                <a:sym typeface="Gill Sans Light" charset="0"/>
              </a:rPr>
              <a:t>che</a:t>
            </a:r>
            <a:r>
              <a:rPr lang="en-US" sz="2000" dirty="0">
                <a:solidFill>
                  <a:srgbClr val="1D1C79"/>
                </a:solidFill>
                <a:latin typeface="+mn-lt"/>
                <a:ea typeface="ＭＳ Ｐゴシック" charset="0"/>
                <a:cs typeface="Gill Sans Light" charset="0"/>
                <a:sym typeface="Gill Sans Light" charset="0"/>
              </a:rPr>
              <a:t> </a:t>
            </a:r>
            <a:r>
              <a:rPr lang="en-US" sz="2000" dirty="0" err="1">
                <a:solidFill>
                  <a:srgbClr val="1D1C79"/>
                </a:solidFill>
                <a:latin typeface="+mn-lt"/>
                <a:ea typeface="ＭＳ Ｐゴシック" charset="0"/>
                <a:cs typeface="Gill Sans Light" charset="0"/>
                <a:sym typeface="Gill Sans Light" charset="0"/>
              </a:rPr>
              <a:t>offre</a:t>
            </a:r>
            <a:r>
              <a:rPr lang="en-US" sz="2000" dirty="0">
                <a:solidFill>
                  <a:srgbClr val="1D1C79"/>
                </a:solidFill>
                <a:latin typeface="+mn-lt"/>
                <a:ea typeface="ＭＳ Ｐゴシック" charset="0"/>
                <a:cs typeface="Gill Sans Light" charset="0"/>
                <a:sym typeface="Gill Sans Light" charset="0"/>
              </a:rPr>
              <a:t> </a:t>
            </a:r>
          </a:p>
          <a:p>
            <a:pPr algn="l"/>
            <a:r>
              <a:rPr lang="en-US" sz="2000" dirty="0" err="1">
                <a:solidFill>
                  <a:srgbClr val="1D1C79"/>
                </a:solidFill>
                <a:latin typeface="+mn-lt"/>
                <a:ea typeface="ＭＳ Ｐゴシック" charset="0"/>
                <a:cs typeface="Gill Sans Light" charset="0"/>
                <a:sym typeface="Gill Sans Light" charset="0"/>
              </a:rPr>
              <a:t>una</a:t>
            </a:r>
            <a:r>
              <a:rPr lang="en-US" sz="2000" dirty="0">
                <a:solidFill>
                  <a:srgbClr val="1D1C79"/>
                </a:solidFill>
                <a:latin typeface="+mn-lt"/>
                <a:ea typeface="ＭＳ Ｐゴシック" charset="0"/>
                <a:cs typeface="Gill Sans Light" charset="0"/>
                <a:sym typeface="Gill Sans Light" charset="0"/>
              </a:rPr>
              <a:t> </a:t>
            </a:r>
            <a:r>
              <a:rPr lang="ja-JP" altLang="en-US" sz="2000" dirty="0">
                <a:solidFill>
                  <a:srgbClr val="1D1C79"/>
                </a:solidFill>
                <a:latin typeface="+mn-lt"/>
                <a:ea typeface="ＭＳ Ｐゴシック" charset="0"/>
                <a:cs typeface="Gill Sans Light" charset="0"/>
                <a:sym typeface="Gill Sans Light" charset="0"/>
              </a:rPr>
              <a:t>“</a:t>
            </a:r>
            <a:r>
              <a:rPr lang="en-US" sz="2000" dirty="0" err="1">
                <a:solidFill>
                  <a:srgbClr val="1D1C79"/>
                </a:solidFill>
                <a:latin typeface="+mn-lt"/>
                <a:ea typeface="ＭＳ Ｐゴシック" charset="0"/>
                <a:cs typeface="Gill Sans Light" charset="0"/>
                <a:sym typeface="Gill Sans Light" charset="0"/>
              </a:rPr>
              <a:t>resistenza</a:t>
            </a:r>
            <a:r>
              <a:rPr lang="ja-JP" altLang="en-US" sz="2000" dirty="0">
                <a:solidFill>
                  <a:srgbClr val="1D1C79"/>
                </a:solidFill>
                <a:latin typeface="+mn-lt"/>
                <a:ea typeface="ＭＳ Ｐゴシック" charset="0"/>
                <a:cs typeface="Gill Sans Light" charset="0"/>
                <a:sym typeface="Gill Sans Light" charset="0"/>
              </a:rPr>
              <a:t>”</a:t>
            </a:r>
            <a:r>
              <a:rPr lang="en-US" sz="2000" dirty="0">
                <a:solidFill>
                  <a:srgbClr val="1D1C79"/>
                </a:solidFill>
                <a:latin typeface="+mn-lt"/>
                <a:ea typeface="ＭＳ Ｐゴシック" charset="0"/>
                <a:cs typeface="Gill Sans Light" charset="0"/>
                <a:sym typeface="Gill Sans Light" charset="0"/>
              </a:rPr>
              <a:t> ad </a:t>
            </a:r>
            <a:r>
              <a:rPr lang="en-US" sz="2000" dirty="0" err="1">
                <a:solidFill>
                  <a:srgbClr val="1D1C79"/>
                </a:solidFill>
                <a:latin typeface="+mn-lt"/>
                <a:ea typeface="ＭＳ Ｐゴシック" charset="0"/>
                <a:cs typeface="Gill Sans Light" charset="0"/>
                <a:sym typeface="Gill Sans Light" charset="0"/>
              </a:rPr>
              <a:t>una</a:t>
            </a:r>
            <a:r>
              <a:rPr lang="en-US" sz="2000" dirty="0">
                <a:solidFill>
                  <a:srgbClr val="1D1C79"/>
                </a:solidFill>
                <a:latin typeface="+mn-lt"/>
                <a:ea typeface="ＭＳ Ｐゴシック" charset="0"/>
                <a:cs typeface="Gill Sans Light" charset="0"/>
                <a:sym typeface="Gill Sans Light" charset="0"/>
              </a:rPr>
              <a:t> </a:t>
            </a:r>
            <a:r>
              <a:rPr lang="en-US" sz="2000" dirty="0" err="1">
                <a:solidFill>
                  <a:srgbClr val="1D1C79"/>
                </a:solidFill>
                <a:latin typeface="+mn-lt"/>
                <a:ea typeface="ＭＳ Ｐゴシック" charset="0"/>
                <a:cs typeface="Gill Sans Light" charset="0"/>
                <a:sym typeface="Gill Sans Light" charset="0"/>
              </a:rPr>
              <a:t>forza</a:t>
            </a:r>
            <a:r>
              <a:rPr lang="en-US" sz="2000" dirty="0">
                <a:solidFill>
                  <a:srgbClr val="1D1C79"/>
                </a:solidFill>
                <a:latin typeface="+mn-lt"/>
                <a:ea typeface="ＭＳ Ｐゴシック" charset="0"/>
                <a:cs typeface="Gill Sans Light" charset="0"/>
                <a:sym typeface="Gill Sans Light" charset="0"/>
              </a:rPr>
              <a:t> e </a:t>
            </a:r>
            <a:r>
              <a:rPr lang="en-US" sz="2000" dirty="0" err="1">
                <a:solidFill>
                  <a:srgbClr val="1D1C79"/>
                </a:solidFill>
                <a:latin typeface="+mn-lt"/>
                <a:ea typeface="ＭＳ Ｐゴシック" charset="0"/>
                <a:cs typeface="Gill Sans Light" charset="0"/>
                <a:sym typeface="Gill Sans Light" charset="0"/>
              </a:rPr>
              <a:t>quindi</a:t>
            </a:r>
            <a:r>
              <a:rPr lang="en-US" sz="2000" dirty="0">
                <a:solidFill>
                  <a:srgbClr val="1D1C79"/>
                </a:solidFill>
                <a:latin typeface="+mn-lt"/>
                <a:ea typeface="ＭＳ Ｐゴシック" charset="0"/>
                <a:cs typeface="Gill Sans Light" charset="0"/>
                <a:sym typeface="Gill Sans Light" charset="0"/>
              </a:rPr>
              <a:t> </a:t>
            </a:r>
            <a:r>
              <a:rPr lang="en-US" sz="2000" dirty="0" err="1">
                <a:solidFill>
                  <a:srgbClr val="1D1C79"/>
                </a:solidFill>
                <a:latin typeface="+mn-lt"/>
                <a:ea typeface="ＭＳ Ｐゴシック" charset="0"/>
                <a:cs typeface="Gill Sans Light" charset="0"/>
                <a:sym typeface="Gill Sans Light" charset="0"/>
              </a:rPr>
              <a:t>é</a:t>
            </a:r>
            <a:r>
              <a:rPr lang="en-US" sz="2000" dirty="0">
                <a:solidFill>
                  <a:srgbClr val="1D1C79"/>
                </a:solidFill>
                <a:latin typeface="+mn-lt"/>
                <a:ea typeface="ＭＳ Ｐゴシック" charset="0"/>
                <a:cs typeface="Gill Sans Light" charset="0"/>
                <a:sym typeface="Gill Sans Light" charset="0"/>
              </a:rPr>
              <a:t> </a:t>
            </a:r>
            <a:r>
              <a:rPr lang="en-US" sz="2000" dirty="0" err="1">
                <a:solidFill>
                  <a:srgbClr val="1D1C79"/>
                </a:solidFill>
                <a:latin typeface="+mn-lt"/>
                <a:ea typeface="ＭＳ Ｐゴシック" charset="0"/>
                <a:cs typeface="Gill Sans Light" charset="0"/>
                <a:sym typeface="Gill Sans Light" charset="0"/>
              </a:rPr>
              <a:t>equivalente</a:t>
            </a:r>
            <a:r>
              <a:rPr lang="en-US" sz="2000" dirty="0">
                <a:solidFill>
                  <a:srgbClr val="1D1C79"/>
                </a:solidFill>
                <a:latin typeface="+mn-lt"/>
                <a:ea typeface="ＭＳ Ｐゴシック" charset="0"/>
                <a:cs typeface="Gill Sans Light" charset="0"/>
                <a:sym typeface="Gill Sans Light" charset="0"/>
              </a:rPr>
              <a:t> ad </a:t>
            </a:r>
            <a:r>
              <a:rPr lang="en-US" sz="2000" dirty="0" err="1">
                <a:solidFill>
                  <a:srgbClr val="1D1C79"/>
                </a:solidFill>
                <a:latin typeface="+mn-lt"/>
                <a:ea typeface="ＭＳ Ｐゴシック" charset="0"/>
                <a:cs typeface="Gill Sans Light" charset="0"/>
                <a:sym typeface="Gill Sans Light" charset="0"/>
              </a:rPr>
              <a:t>una</a:t>
            </a:r>
            <a:r>
              <a:rPr lang="en-US" sz="2000" dirty="0">
                <a:solidFill>
                  <a:srgbClr val="1D1C79"/>
                </a:solidFill>
                <a:latin typeface="+mn-lt"/>
                <a:ea typeface="ＭＳ Ｐゴシック" charset="0"/>
                <a:cs typeface="Gill Sans Light" charset="0"/>
                <a:sym typeface="Gill Sans Light" charset="0"/>
              </a:rPr>
              <a:t> </a:t>
            </a:r>
            <a:r>
              <a:rPr lang="en-US" sz="2000" dirty="0" err="1">
                <a:solidFill>
                  <a:srgbClr val="1D1C79"/>
                </a:solidFill>
                <a:latin typeface="+mn-lt"/>
                <a:ea typeface="ＭＳ Ｐゴシック" charset="0"/>
                <a:cs typeface="Gill Sans Light" charset="0"/>
                <a:sym typeface="Gill Sans Light" charset="0"/>
              </a:rPr>
              <a:t>massa</a:t>
            </a:r>
            <a:r>
              <a:rPr lang="en-US" sz="2000" dirty="0">
                <a:solidFill>
                  <a:srgbClr val="1D1C79"/>
                </a:solidFill>
                <a:latin typeface="+mn-lt"/>
                <a:ea typeface="ＭＳ Ｐゴシック" charset="0"/>
                <a:cs typeface="Gill Sans Light" charset="0"/>
                <a:sym typeface="Gill Sans Light" charset="0"/>
              </a:rPr>
              <a:t>:</a:t>
            </a:r>
          </a:p>
        </p:txBody>
      </p:sp>
      <p:pic>
        <p:nvPicPr>
          <p:cNvPr id="1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0675" y="939800"/>
            <a:ext cx="965200" cy="1059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Rectangle 8"/>
          <p:cNvSpPr>
            <a:spLocks/>
          </p:cNvSpPr>
          <p:nvPr/>
        </p:nvSpPr>
        <p:spPr bwMode="auto">
          <a:xfrm>
            <a:off x="219075" y="901700"/>
            <a:ext cx="104521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2000" dirty="0" err="1">
                <a:solidFill>
                  <a:srgbClr val="1D1C79"/>
                </a:solidFill>
                <a:latin typeface="+mn-lt"/>
                <a:ea typeface="ＭＳ Ｐゴシック" charset="0"/>
                <a:cs typeface="Gill Sans Light" charset="0"/>
                <a:sym typeface="Gill Sans Light" charset="0"/>
              </a:rPr>
              <a:t>Possiamo</a:t>
            </a:r>
            <a:r>
              <a:rPr lang="en-US" sz="2000" dirty="0">
                <a:solidFill>
                  <a:srgbClr val="1D1C79"/>
                </a:solidFill>
                <a:latin typeface="+mn-lt"/>
                <a:ea typeface="ＭＳ Ｐゴシック" charset="0"/>
                <a:cs typeface="Gill Sans Light" charset="0"/>
                <a:sym typeface="Gill Sans Light" charset="0"/>
              </a:rPr>
              <a:t> </a:t>
            </a:r>
            <a:r>
              <a:rPr lang="en-US" sz="2000" dirty="0" err="1">
                <a:solidFill>
                  <a:srgbClr val="1D1C79"/>
                </a:solidFill>
                <a:latin typeface="+mn-lt"/>
                <a:ea typeface="ＭＳ Ｐゴシック" charset="0"/>
                <a:cs typeface="Gill Sans Light" charset="0"/>
                <a:sym typeface="Gill Sans Light" charset="0"/>
              </a:rPr>
              <a:t>pensare</a:t>
            </a:r>
            <a:r>
              <a:rPr lang="en-US" sz="2000" dirty="0">
                <a:solidFill>
                  <a:srgbClr val="1D1C79"/>
                </a:solidFill>
                <a:latin typeface="+mn-lt"/>
                <a:ea typeface="ＭＳ Ｐゴシック" charset="0"/>
                <a:cs typeface="Gill Sans Light" charset="0"/>
                <a:sym typeface="Gill Sans Light" charset="0"/>
              </a:rPr>
              <a:t> </a:t>
            </a:r>
            <a:r>
              <a:rPr lang="en-US" sz="2000" dirty="0" err="1">
                <a:solidFill>
                  <a:srgbClr val="1D1C79"/>
                </a:solidFill>
                <a:latin typeface="+mn-lt"/>
                <a:ea typeface="ＭＳ Ｐゴシック" charset="0"/>
                <a:cs typeface="Gill Sans Light" charset="0"/>
                <a:sym typeface="Gill Sans Light" charset="0"/>
              </a:rPr>
              <a:t>alla</a:t>
            </a:r>
            <a:r>
              <a:rPr lang="en-US" sz="2000" dirty="0">
                <a:solidFill>
                  <a:srgbClr val="1D1C79"/>
                </a:solidFill>
                <a:latin typeface="+mn-lt"/>
                <a:ea typeface="ＭＳ Ｐゴシック" charset="0"/>
                <a:cs typeface="Gill Sans Light" charset="0"/>
                <a:sym typeface="Gill Sans Light" charset="0"/>
              </a:rPr>
              <a:t> </a:t>
            </a:r>
            <a:r>
              <a:rPr lang="en-US" sz="2000" dirty="0" err="1">
                <a:solidFill>
                  <a:srgbClr val="1D1C79"/>
                </a:solidFill>
                <a:latin typeface="+mn-lt"/>
                <a:ea typeface="ＭＳ Ｐゴシック" charset="0"/>
                <a:cs typeface="Gill Sans Light" charset="0"/>
                <a:sym typeface="Gill Sans Light" charset="0"/>
              </a:rPr>
              <a:t>particella</a:t>
            </a:r>
            <a:r>
              <a:rPr lang="en-US" sz="2000" dirty="0">
                <a:solidFill>
                  <a:srgbClr val="1D1C79"/>
                </a:solidFill>
                <a:latin typeface="+mn-lt"/>
                <a:ea typeface="ＭＳ Ｐゴシック" charset="0"/>
                <a:cs typeface="Gill Sans Light" charset="0"/>
                <a:sym typeface="Gill Sans Light" charset="0"/>
              </a:rPr>
              <a:t> di Higgs come </a:t>
            </a:r>
            <a:r>
              <a:rPr lang="en-US" sz="2000" dirty="0" err="1">
                <a:solidFill>
                  <a:srgbClr val="1D1C79"/>
                </a:solidFill>
                <a:latin typeface="+mn-lt"/>
                <a:ea typeface="ＭＳ Ｐゴシック" charset="0"/>
                <a:cs typeface="Gill Sans Light" charset="0"/>
                <a:sym typeface="Gill Sans Light" charset="0"/>
              </a:rPr>
              <a:t>il</a:t>
            </a:r>
            <a:r>
              <a:rPr lang="en-US" sz="2000" dirty="0">
                <a:solidFill>
                  <a:srgbClr val="1D1C79"/>
                </a:solidFill>
                <a:latin typeface="+mn-lt"/>
                <a:ea typeface="ＭＳ Ｐゴシック" charset="0"/>
                <a:cs typeface="Gill Sans Light" charset="0"/>
                <a:sym typeface="Gill Sans Light" charset="0"/>
              </a:rPr>
              <a:t> </a:t>
            </a:r>
          </a:p>
          <a:p>
            <a:pPr algn="l"/>
            <a:r>
              <a:rPr lang="en-US" sz="2000" dirty="0" err="1">
                <a:solidFill>
                  <a:srgbClr val="1D1C79"/>
                </a:solidFill>
                <a:latin typeface="+mn-lt"/>
                <a:ea typeface="ＭＳ Ｐゴシック" charset="0"/>
                <a:cs typeface="Gill Sans Light" charset="0"/>
                <a:sym typeface="Gill Sans Light" charset="0"/>
              </a:rPr>
              <a:t>messaggero</a:t>
            </a:r>
            <a:r>
              <a:rPr lang="en-US" sz="2000" dirty="0">
                <a:solidFill>
                  <a:srgbClr val="1D1C79"/>
                </a:solidFill>
                <a:latin typeface="+mn-lt"/>
                <a:ea typeface="ＭＳ Ｐゴシック" charset="0"/>
                <a:cs typeface="Gill Sans Light" charset="0"/>
                <a:sym typeface="Gill Sans Light" charset="0"/>
              </a:rPr>
              <a:t> del campo di Higgs, come un </a:t>
            </a:r>
            <a:r>
              <a:rPr lang="en-US" sz="2000" dirty="0" err="1">
                <a:solidFill>
                  <a:srgbClr val="1D1C79"/>
                </a:solidFill>
                <a:latin typeface="+mn-lt"/>
                <a:ea typeface="ＭＳ Ｐゴシック" charset="0"/>
                <a:cs typeface="Gill Sans Light" charset="0"/>
                <a:sym typeface="Gill Sans Light" charset="0"/>
              </a:rPr>
              <a:t>fiocco</a:t>
            </a:r>
            <a:r>
              <a:rPr lang="en-US" sz="2000" dirty="0">
                <a:solidFill>
                  <a:srgbClr val="1D1C79"/>
                </a:solidFill>
                <a:latin typeface="+mn-lt"/>
                <a:ea typeface="ＭＳ Ｐゴシック" charset="0"/>
                <a:cs typeface="Gill Sans Light" charset="0"/>
                <a:sym typeface="Gill Sans Light" charset="0"/>
              </a:rPr>
              <a:t> di </a:t>
            </a:r>
            <a:r>
              <a:rPr lang="en-US" sz="2000" dirty="0" err="1">
                <a:solidFill>
                  <a:srgbClr val="1D1C79"/>
                </a:solidFill>
                <a:latin typeface="+mn-lt"/>
                <a:ea typeface="ＭＳ Ｐゴシック" charset="0"/>
                <a:cs typeface="Gill Sans Light" charset="0"/>
                <a:sym typeface="Gill Sans Light" charset="0"/>
              </a:rPr>
              <a:t>neve</a:t>
            </a:r>
            <a:r>
              <a:rPr lang="en-US" sz="2000" dirty="0">
                <a:solidFill>
                  <a:srgbClr val="1D1C79"/>
                </a:solidFill>
                <a:latin typeface="+mn-lt"/>
                <a:ea typeface="ＭＳ Ｐゴシック" charset="0"/>
                <a:cs typeface="Gill Sans Light" charset="0"/>
                <a:sym typeface="Gill Sans Light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42041644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0" y="165100"/>
            <a:ext cx="8763000" cy="533400"/>
          </a:xfrm>
        </p:spPr>
        <p:txBody>
          <a:bodyPr/>
          <a:lstStyle/>
          <a:p>
            <a:pPr algn="l"/>
            <a:r>
              <a:rPr lang="en-US" b="1" dirty="0"/>
              <a:t>Il campo di Higgs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04BB0-C1B8-B741-9450-297BAFDCA376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30200" y="1993900"/>
            <a:ext cx="8280400" cy="37240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0090"/>
                </a:solidFill>
                <a:latin typeface="+mn-lt"/>
              </a:rPr>
              <a:t>“</a:t>
            </a:r>
            <a:r>
              <a:rPr lang="en-US" sz="2400" dirty="0" err="1">
                <a:solidFill>
                  <a:srgbClr val="000090"/>
                </a:solidFill>
                <a:latin typeface="+mn-lt"/>
              </a:rPr>
              <a:t>Immaginate</a:t>
            </a:r>
            <a:r>
              <a:rPr lang="en-US" sz="2400" dirty="0">
                <a:solidFill>
                  <a:srgbClr val="000090"/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rgbClr val="000090"/>
                </a:solidFill>
                <a:latin typeface="+mn-lt"/>
              </a:rPr>
              <a:t>questa</a:t>
            </a:r>
            <a:r>
              <a:rPr lang="en-US" sz="2400" dirty="0">
                <a:solidFill>
                  <a:srgbClr val="000090"/>
                </a:solidFill>
                <a:latin typeface="+mn-lt"/>
              </a:rPr>
              <a:t> stanza, </a:t>
            </a:r>
            <a:r>
              <a:rPr lang="en-US" sz="2400" dirty="0" err="1">
                <a:solidFill>
                  <a:srgbClr val="000090"/>
                </a:solidFill>
                <a:latin typeface="+mn-lt"/>
              </a:rPr>
              <a:t>togliete</a:t>
            </a:r>
            <a:r>
              <a:rPr lang="en-US" sz="2400" dirty="0">
                <a:solidFill>
                  <a:srgbClr val="000090"/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rgbClr val="000090"/>
                </a:solidFill>
                <a:latin typeface="+mn-lt"/>
              </a:rPr>
              <a:t>tutti</a:t>
            </a:r>
            <a:r>
              <a:rPr lang="en-US" sz="2400" dirty="0">
                <a:solidFill>
                  <a:srgbClr val="000090"/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rgbClr val="000090"/>
                </a:solidFill>
                <a:latin typeface="+mn-lt"/>
              </a:rPr>
              <a:t>gli</a:t>
            </a:r>
            <a:r>
              <a:rPr lang="en-US" sz="2400" dirty="0">
                <a:solidFill>
                  <a:srgbClr val="000090"/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rgbClr val="000090"/>
                </a:solidFill>
                <a:latin typeface="+mn-lt"/>
              </a:rPr>
              <a:t>oggetti</a:t>
            </a:r>
            <a:r>
              <a:rPr lang="en-US" sz="2400" dirty="0">
                <a:solidFill>
                  <a:srgbClr val="000090"/>
                </a:solidFill>
                <a:latin typeface="+mn-lt"/>
              </a:rPr>
              <a:t>, </a:t>
            </a:r>
            <a:r>
              <a:rPr lang="en-US" sz="2400" dirty="0" err="1">
                <a:solidFill>
                  <a:srgbClr val="000090"/>
                </a:solidFill>
                <a:latin typeface="+mn-lt"/>
              </a:rPr>
              <a:t>svuotatela</a:t>
            </a:r>
            <a:r>
              <a:rPr lang="en-US" sz="2400" dirty="0">
                <a:solidFill>
                  <a:srgbClr val="000090"/>
                </a:solidFill>
                <a:latin typeface="+mn-lt"/>
              </a:rPr>
              <a:t>. </a:t>
            </a:r>
          </a:p>
          <a:p>
            <a:r>
              <a:rPr lang="en-US" sz="2400" dirty="0" err="1">
                <a:solidFill>
                  <a:srgbClr val="000090"/>
                </a:solidFill>
                <a:latin typeface="+mn-lt"/>
              </a:rPr>
              <a:t>Quello</a:t>
            </a:r>
            <a:r>
              <a:rPr lang="en-US" sz="2400" dirty="0">
                <a:solidFill>
                  <a:srgbClr val="000090"/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rgbClr val="000090"/>
                </a:solidFill>
                <a:latin typeface="+mn-lt"/>
              </a:rPr>
              <a:t>che</a:t>
            </a:r>
            <a:r>
              <a:rPr lang="en-US" sz="2400" dirty="0">
                <a:solidFill>
                  <a:srgbClr val="000090"/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rgbClr val="000090"/>
                </a:solidFill>
                <a:latin typeface="+mn-lt"/>
              </a:rPr>
              <a:t>rimane</a:t>
            </a:r>
            <a:r>
              <a:rPr lang="en-US" sz="2400" dirty="0">
                <a:solidFill>
                  <a:srgbClr val="000090"/>
                </a:solidFill>
                <a:latin typeface="+mn-lt"/>
              </a:rPr>
              <a:t> e’ </a:t>
            </a:r>
            <a:r>
              <a:rPr lang="en-US" sz="2400" dirty="0" err="1">
                <a:solidFill>
                  <a:srgbClr val="000090"/>
                </a:solidFill>
                <a:latin typeface="+mn-lt"/>
              </a:rPr>
              <a:t>il</a:t>
            </a:r>
            <a:r>
              <a:rPr lang="en-US" sz="2400" dirty="0">
                <a:solidFill>
                  <a:srgbClr val="000090"/>
                </a:solidFill>
                <a:latin typeface="+mn-lt"/>
              </a:rPr>
              <a:t> campo </a:t>
            </a:r>
            <a:r>
              <a:rPr lang="en-US" sz="2400" dirty="0" err="1">
                <a:solidFill>
                  <a:srgbClr val="000090"/>
                </a:solidFill>
                <a:latin typeface="+mn-lt"/>
              </a:rPr>
              <a:t>gravitazionale</a:t>
            </a:r>
            <a:r>
              <a:rPr lang="en-US" sz="2400" dirty="0">
                <a:solidFill>
                  <a:srgbClr val="000090"/>
                </a:solidFill>
                <a:latin typeface="+mn-lt"/>
              </a:rPr>
              <a:t>. </a:t>
            </a:r>
          </a:p>
          <a:p>
            <a:endParaRPr lang="en-US" sz="2400" dirty="0">
              <a:solidFill>
                <a:srgbClr val="000090"/>
              </a:solidFill>
              <a:latin typeface="+mn-lt"/>
            </a:endParaRPr>
          </a:p>
          <a:p>
            <a:r>
              <a:rPr lang="en-US" sz="2400" dirty="0" err="1">
                <a:solidFill>
                  <a:srgbClr val="000090"/>
                </a:solidFill>
                <a:latin typeface="+mn-lt"/>
              </a:rPr>
              <a:t>Immaginate</a:t>
            </a:r>
            <a:r>
              <a:rPr lang="en-US" sz="2400" dirty="0">
                <a:solidFill>
                  <a:srgbClr val="000090"/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rgbClr val="000090"/>
                </a:solidFill>
                <a:latin typeface="+mn-lt"/>
              </a:rPr>
              <a:t>ancora</a:t>
            </a:r>
            <a:r>
              <a:rPr lang="en-US" sz="2400" dirty="0">
                <a:solidFill>
                  <a:srgbClr val="000090"/>
                </a:solidFill>
                <a:latin typeface="+mn-lt"/>
              </a:rPr>
              <a:t> di </a:t>
            </a:r>
            <a:r>
              <a:rPr lang="en-US" sz="2400" dirty="0" err="1">
                <a:solidFill>
                  <a:srgbClr val="000090"/>
                </a:solidFill>
                <a:latin typeface="+mn-lt"/>
              </a:rPr>
              <a:t>poterla</a:t>
            </a:r>
            <a:r>
              <a:rPr lang="en-US" sz="2400" dirty="0">
                <a:solidFill>
                  <a:srgbClr val="000090"/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rgbClr val="000090"/>
                </a:solidFill>
                <a:latin typeface="+mn-lt"/>
              </a:rPr>
              <a:t>spostare</a:t>
            </a:r>
            <a:r>
              <a:rPr lang="en-US" sz="2400" dirty="0">
                <a:solidFill>
                  <a:srgbClr val="000090"/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rgbClr val="000090"/>
                </a:solidFill>
                <a:latin typeface="+mn-lt"/>
              </a:rPr>
              <a:t>nello</a:t>
            </a:r>
            <a:r>
              <a:rPr lang="en-US" sz="2400" dirty="0">
                <a:solidFill>
                  <a:srgbClr val="000090"/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rgbClr val="000090"/>
                </a:solidFill>
                <a:latin typeface="+mn-lt"/>
              </a:rPr>
              <a:t>spazio</a:t>
            </a:r>
            <a:r>
              <a:rPr lang="en-US" sz="2400" dirty="0">
                <a:solidFill>
                  <a:srgbClr val="000090"/>
                </a:solidFill>
                <a:latin typeface="+mn-lt"/>
              </a:rPr>
              <a:t> in un </a:t>
            </a:r>
            <a:r>
              <a:rPr lang="en-US" sz="2400" dirty="0" err="1">
                <a:solidFill>
                  <a:srgbClr val="000090"/>
                </a:solidFill>
                <a:latin typeface="+mn-lt"/>
              </a:rPr>
              <a:t>luogo</a:t>
            </a:r>
            <a:r>
              <a:rPr lang="en-US" sz="2400" dirty="0">
                <a:solidFill>
                  <a:srgbClr val="000090"/>
                </a:solidFill>
                <a:latin typeface="+mn-lt"/>
              </a:rPr>
              <a:t> dove non ci </a:t>
            </a:r>
            <a:r>
              <a:rPr lang="en-US" sz="2400" dirty="0" err="1">
                <a:solidFill>
                  <a:srgbClr val="000090"/>
                </a:solidFill>
                <a:latin typeface="+mn-lt"/>
              </a:rPr>
              <a:t>sia</a:t>
            </a:r>
            <a:r>
              <a:rPr lang="en-US" sz="2400" dirty="0">
                <a:solidFill>
                  <a:srgbClr val="000090"/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rgbClr val="000090"/>
                </a:solidFill>
                <a:latin typeface="+mn-lt"/>
              </a:rPr>
              <a:t>il</a:t>
            </a:r>
            <a:r>
              <a:rPr lang="en-US" sz="2400" dirty="0">
                <a:solidFill>
                  <a:srgbClr val="000090"/>
                </a:solidFill>
                <a:latin typeface="+mn-lt"/>
              </a:rPr>
              <a:t> campo </a:t>
            </a:r>
            <a:r>
              <a:rPr lang="en-US" sz="2400" dirty="0" err="1">
                <a:solidFill>
                  <a:srgbClr val="000090"/>
                </a:solidFill>
                <a:latin typeface="+mn-lt"/>
              </a:rPr>
              <a:t>gravitazionale</a:t>
            </a:r>
            <a:r>
              <a:rPr lang="en-US" sz="2400" dirty="0">
                <a:solidFill>
                  <a:srgbClr val="000090"/>
                </a:solidFill>
                <a:latin typeface="+mn-lt"/>
              </a:rPr>
              <a:t>. </a:t>
            </a:r>
            <a:r>
              <a:rPr lang="en-US" sz="2400" dirty="0" err="1">
                <a:solidFill>
                  <a:srgbClr val="000090"/>
                </a:solidFill>
                <a:latin typeface="+mn-lt"/>
              </a:rPr>
              <a:t>Quello</a:t>
            </a:r>
            <a:r>
              <a:rPr lang="en-US" sz="2400" dirty="0">
                <a:solidFill>
                  <a:srgbClr val="000090"/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rgbClr val="000090"/>
                </a:solidFill>
                <a:latin typeface="+mn-lt"/>
              </a:rPr>
              <a:t>che</a:t>
            </a:r>
            <a:r>
              <a:rPr lang="en-US" sz="2400" dirty="0">
                <a:solidFill>
                  <a:srgbClr val="000090"/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rgbClr val="000090"/>
                </a:solidFill>
                <a:latin typeface="+mn-lt"/>
              </a:rPr>
              <a:t>resta</a:t>
            </a:r>
            <a:r>
              <a:rPr lang="en-US" sz="2400" dirty="0">
                <a:solidFill>
                  <a:srgbClr val="000090"/>
                </a:solidFill>
                <a:latin typeface="+mn-lt"/>
              </a:rPr>
              <a:t> e’ </a:t>
            </a:r>
            <a:r>
              <a:rPr lang="en-US" sz="2400" dirty="0" err="1">
                <a:solidFill>
                  <a:srgbClr val="000090"/>
                </a:solidFill>
                <a:latin typeface="+mn-lt"/>
              </a:rPr>
              <a:t>il</a:t>
            </a:r>
            <a:r>
              <a:rPr lang="en-US" sz="2400" dirty="0">
                <a:solidFill>
                  <a:srgbClr val="000090"/>
                </a:solidFill>
                <a:latin typeface="+mn-lt"/>
              </a:rPr>
              <a:t> campo di Higgs.” </a:t>
            </a:r>
          </a:p>
          <a:p>
            <a:endParaRPr lang="en-US" sz="2400" dirty="0">
              <a:solidFill>
                <a:srgbClr val="000090"/>
              </a:solidFill>
              <a:latin typeface="+mn-lt"/>
            </a:endParaRPr>
          </a:p>
          <a:p>
            <a:r>
              <a:rPr lang="en-US" sz="2400" dirty="0">
                <a:solidFill>
                  <a:srgbClr val="000090"/>
                </a:solidFill>
                <a:latin typeface="+mn-lt"/>
              </a:rPr>
              <a:t>					Alvaro de </a:t>
            </a:r>
            <a:r>
              <a:rPr lang="en-US" sz="2400" dirty="0" err="1">
                <a:solidFill>
                  <a:srgbClr val="000090"/>
                </a:solidFill>
                <a:latin typeface="+mn-lt"/>
              </a:rPr>
              <a:t>Rujula</a:t>
            </a:r>
            <a:endParaRPr lang="en-US" sz="2400" dirty="0">
              <a:solidFill>
                <a:srgbClr val="000090"/>
              </a:solidFill>
              <a:latin typeface="+mn-lt"/>
            </a:endParaRPr>
          </a:p>
          <a:p>
            <a:r>
              <a:rPr lang="en-US" sz="2000" dirty="0">
                <a:solidFill>
                  <a:srgbClr val="000090"/>
                </a:solidFill>
                <a:latin typeface="+mn-lt"/>
              </a:rPr>
              <a:t> 			                 </a:t>
            </a:r>
            <a:r>
              <a:rPr lang="en-US" sz="2000" dirty="0" err="1">
                <a:solidFill>
                  <a:srgbClr val="000090"/>
                </a:solidFill>
                <a:latin typeface="+mn-lt"/>
              </a:rPr>
              <a:t>ai</a:t>
            </a:r>
            <a:r>
              <a:rPr lang="en-US" sz="2000" dirty="0">
                <a:solidFill>
                  <a:srgbClr val="000090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srgbClr val="000090"/>
                </a:solidFill>
                <a:latin typeface="+mn-lt"/>
              </a:rPr>
              <a:t>poeti</a:t>
            </a:r>
            <a:r>
              <a:rPr lang="en-US" sz="2000" dirty="0">
                <a:solidFill>
                  <a:srgbClr val="000090"/>
                </a:solidFill>
                <a:latin typeface="+mn-lt"/>
              </a:rPr>
              <a:t> di POP-Science </a:t>
            </a:r>
          </a:p>
        </p:txBody>
      </p:sp>
    </p:spTree>
    <p:extLst>
      <p:ext uri="{BB962C8B-B14F-4D97-AF65-F5344CB8AC3E}">
        <p14:creationId xmlns:p14="http://schemas.microsoft.com/office/powerpoint/2010/main" val="157033400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289D5-6FF4-A44C-94E1-905B621BF127}" type="slidenum">
              <a:rPr lang="en-US"/>
              <a:pPr/>
              <a:t>29</a:t>
            </a:fld>
            <a:endParaRPr lang="en-US"/>
          </a:p>
        </p:txBody>
      </p:sp>
      <p:sp>
        <p:nvSpPr>
          <p:cNvPr id="20582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4300"/>
            <a:ext cx="5245100" cy="533400"/>
          </a:xfrm>
        </p:spPr>
        <p:txBody>
          <a:bodyPr/>
          <a:lstStyle/>
          <a:p>
            <a:pPr algn="l"/>
            <a:r>
              <a:rPr lang="en-US" b="1" dirty="0"/>
              <a:t>La </a:t>
            </a:r>
            <a:r>
              <a:rPr lang="en-US" b="1" dirty="0" err="1"/>
              <a:t>ricerca</a:t>
            </a:r>
            <a:r>
              <a:rPr lang="en-US" b="1" dirty="0"/>
              <a:t> di </a:t>
            </a:r>
            <a:r>
              <a:rPr lang="en-US" b="1" dirty="0" err="1"/>
              <a:t>nuove</a:t>
            </a:r>
            <a:r>
              <a:rPr lang="en-US" b="1" dirty="0"/>
              <a:t> </a:t>
            </a:r>
            <a:r>
              <a:rPr lang="en-US" b="1" dirty="0" err="1"/>
              <a:t>particelle</a:t>
            </a:r>
            <a:endParaRPr lang="en-US" b="1" dirty="0"/>
          </a:p>
        </p:txBody>
      </p:sp>
      <p:sp>
        <p:nvSpPr>
          <p:cNvPr id="205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>
                <a:solidFill>
                  <a:srgbClr val="000066"/>
                </a:solidFill>
              </a:rPr>
              <a:t>Vogliamo</a:t>
            </a:r>
            <a:r>
              <a:rPr lang="en-US" dirty="0">
                <a:solidFill>
                  <a:srgbClr val="000066"/>
                </a:solidFill>
              </a:rPr>
              <a:t> </a:t>
            </a:r>
            <a:r>
              <a:rPr lang="en-US" dirty="0" err="1">
                <a:solidFill>
                  <a:srgbClr val="000066"/>
                </a:solidFill>
              </a:rPr>
              <a:t>dunque</a:t>
            </a:r>
            <a:r>
              <a:rPr lang="en-US" dirty="0">
                <a:solidFill>
                  <a:srgbClr val="000066"/>
                </a:solidFill>
              </a:rPr>
              <a:t>:</a:t>
            </a:r>
          </a:p>
          <a:p>
            <a:r>
              <a:rPr lang="en-US" dirty="0">
                <a:solidFill>
                  <a:srgbClr val="000066"/>
                </a:solidFill>
              </a:rPr>
              <a:t>-  </a:t>
            </a:r>
            <a:r>
              <a:rPr lang="en-US" dirty="0" err="1">
                <a:solidFill>
                  <a:srgbClr val="0000D1"/>
                </a:solidFill>
              </a:rPr>
              <a:t>scoprire</a:t>
            </a:r>
            <a:r>
              <a:rPr lang="en-US" dirty="0">
                <a:solidFill>
                  <a:srgbClr val="0000D1"/>
                </a:solidFill>
              </a:rPr>
              <a:t> se </a:t>
            </a:r>
            <a:r>
              <a:rPr lang="en-US" dirty="0" err="1">
                <a:solidFill>
                  <a:srgbClr val="0000D1"/>
                </a:solidFill>
              </a:rPr>
              <a:t>esiste</a:t>
            </a:r>
            <a:r>
              <a:rPr lang="en-US" dirty="0">
                <a:solidFill>
                  <a:srgbClr val="0000D1"/>
                </a:solidFill>
              </a:rPr>
              <a:t> </a:t>
            </a:r>
            <a:r>
              <a:rPr lang="en-US" dirty="0" err="1">
                <a:solidFill>
                  <a:srgbClr val="0000D1"/>
                </a:solidFill>
              </a:rPr>
              <a:t>il</a:t>
            </a:r>
            <a:r>
              <a:rPr lang="en-US" dirty="0">
                <a:solidFill>
                  <a:srgbClr val="0000D1"/>
                </a:solidFill>
              </a:rPr>
              <a:t> </a:t>
            </a:r>
            <a:r>
              <a:rPr lang="en-US" dirty="0" err="1">
                <a:solidFill>
                  <a:srgbClr val="0000D1"/>
                </a:solidFill>
              </a:rPr>
              <a:t>bosone</a:t>
            </a:r>
            <a:r>
              <a:rPr lang="en-US" dirty="0">
                <a:solidFill>
                  <a:srgbClr val="0000D1"/>
                </a:solidFill>
              </a:rPr>
              <a:t> di Higgs  </a:t>
            </a:r>
            <a:endParaRPr lang="en-US" dirty="0">
              <a:solidFill>
                <a:srgbClr val="000066"/>
              </a:solidFill>
            </a:endParaRPr>
          </a:p>
          <a:p>
            <a:pPr>
              <a:buFontTx/>
              <a:buChar char="-"/>
            </a:pPr>
            <a:r>
              <a:rPr lang="en-US" dirty="0" err="1">
                <a:solidFill>
                  <a:srgbClr val="FF0000"/>
                </a:solidFill>
              </a:rPr>
              <a:t>Cercare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il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meccanismo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responsabile</a:t>
            </a:r>
            <a:r>
              <a:rPr lang="en-US" dirty="0">
                <a:solidFill>
                  <a:srgbClr val="FF0000"/>
                </a:solidFill>
              </a:rPr>
              <a:t> dell</a:t>
            </a:r>
            <a:r>
              <a:rPr lang="ja-JP" altLang="en-US" dirty="0">
                <a:solidFill>
                  <a:srgbClr val="FF0000"/>
                </a:solidFill>
                <a:latin typeface="Arial"/>
              </a:rPr>
              <a:t>’</a:t>
            </a:r>
            <a:r>
              <a:rPr lang="en-US" dirty="0" err="1">
                <a:solidFill>
                  <a:srgbClr val="FF0000"/>
                </a:solidFill>
              </a:rPr>
              <a:t>origine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delle</a:t>
            </a:r>
            <a:r>
              <a:rPr lang="en-US" dirty="0">
                <a:solidFill>
                  <a:srgbClr val="FF0000"/>
                </a:solidFill>
              </a:rPr>
              <a:t> masse</a:t>
            </a:r>
            <a:r>
              <a:rPr lang="en-US" dirty="0">
                <a:solidFill>
                  <a:srgbClr val="000066"/>
                </a:solidFill>
              </a:rPr>
              <a:t> </a:t>
            </a:r>
          </a:p>
          <a:p>
            <a:pPr>
              <a:buFontTx/>
              <a:buChar char="-"/>
            </a:pPr>
            <a:r>
              <a:rPr lang="en-US" dirty="0" err="1">
                <a:solidFill>
                  <a:srgbClr val="2F8599"/>
                </a:solidFill>
              </a:rPr>
              <a:t>cercare</a:t>
            </a:r>
            <a:r>
              <a:rPr lang="en-US" dirty="0">
                <a:solidFill>
                  <a:srgbClr val="2F8599"/>
                </a:solidFill>
              </a:rPr>
              <a:t> </a:t>
            </a:r>
            <a:r>
              <a:rPr lang="en-US" dirty="0" err="1">
                <a:solidFill>
                  <a:srgbClr val="2F8599"/>
                </a:solidFill>
              </a:rPr>
              <a:t>nuova</a:t>
            </a:r>
            <a:r>
              <a:rPr lang="en-US" dirty="0">
                <a:solidFill>
                  <a:srgbClr val="2F8599"/>
                </a:solidFill>
              </a:rPr>
              <a:t> </a:t>
            </a:r>
            <a:r>
              <a:rPr lang="en-US" dirty="0" err="1">
                <a:solidFill>
                  <a:srgbClr val="2F8599"/>
                </a:solidFill>
              </a:rPr>
              <a:t>fisica</a:t>
            </a:r>
            <a:r>
              <a:rPr lang="en-US" dirty="0">
                <a:solidFill>
                  <a:srgbClr val="2F8599"/>
                </a:solidFill>
              </a:rPr>
              <a:t> / </a:t>
            </a:r>
            <a:r>
              <a:rPr lang="en-US" dirty="0" err="1">
                <a:solidFill>
                  <a:srgbClr val="2F8599"/>
                </a:solidFill>
              </a:rPr>
              <a:t>nuove</a:t>
            </a:r>
            <a:r>
              <a:rPr lang="en-US" dirty="0">
                <a:solidFill>
                  <a:srgbClr val="2F8599"/>
                </a:solidFill>
              </a:rPr>
              <a:t> </a:t>
            </a:r>
            <a:r>
              <a:rPr lang="en-US" dirty="0" err="1">
                <a:solidFill>
                  <a:srgbClr val="2F8599"/>
                </a:solidFill>
              </a:rPr>
              <a:t>particelle</a:t>
            </a:r>
            <a:endParaRPr lang="en-US" dirty="0">
              <a:solidFill>
                <a:schemeClr val="accent2"/>
              </a:solidFill>
            </a:endParaRPr>
          </a:p>
          <a:p>
            <a:pPr>
              <a:buFontTx/>
              <a:buChar char="-"/>
            </a:pPr>
            <a:r>
              <a:rPr lang="en-US" dirty="0" err="1"/>
              <a:t>verificare</a:t>
            </a:r>
            <a:r>
              <a:rPr lang="en-US" dirty="0"/>
              <a:t> </a:t>
            </a:r>
            <a:r>
              <a:rPr lang="en-US" dirty="0" err="1"/>
              <a:t>altre</a:t>
            </a:r>
            <a:r>
              <a:rPr lang="en-US" dirty="0"/>
              <a:t> e </a:t>
            </a:r>
            <a:r>
              <a:rPr lang="en-US" dirty="0" err="1"/>
              <a:t>nuove</a:t>
            </a:r>
            <a:r>
              <a:rPr lang="en-US" dirty="0"/>
              <a:t> </a:t>
            </a:r>
            <a:r>
              <a:rPr lang="en-US" dirty="0" err="1"/>
              <a:t>teorie</a:t>
            </a:r>
            <a:endParaRPr lang="en-US" dirty="0">
              <a:solidFill>
                <a:srgbClr val="000066"/>
              </a:solidFill>
            </a:endParaRPr>
          </a:p>
          <a:p>
            <a:pPr>
              <a:buFontTx/>
              <a:buChar char="-"/>
            </a:pPr>
            <a:endParaRPr lang="en-US" dirty="0">
              <a:solidFill>
                <a:srgbClr val="000066"/>
              </a:solidFill>
            </a:endParaRPr>
          </a:p>
          <a:p>
            <a:r>
              <a:rPr lang="en-US" dirty="0">
                <a:solidFill>
                  <a:srgbClr val="000066"/>
                </a:solidFill>
              </a:rPr>
              <a:t>Al </a:t>
            </a:r>
            <a:r>
              <a:rPr lang="en-US" dirty="0">
                <a:solidFill>
                  <a:srgbClr val="FF0000"/>
                </a:solidFill>
              </a:rPr>
              <a:t>CERN</a:t>
            </a:r>
            <a:r>
              <a:rPr lang="en-US" dirty="0">
                <a:solidFill>
                  <a:srgbClr val="000066"/>
                </a:solidFill>
              </a:rPr>
              <a:t> e</a:t>
            </a:r>
            <a:r>
              <a:rPr lang="ja-JP" altLang="en-US" dirty="0">
                <a:solidFill>
                  <a:srgbClr val="000066"/>
                </a:solidFill>
                <a:latin typeface="Arial"/>
              </a:rPr>
              <a:t>’</a:t>
            </a:r>
            <a:r>
              <a:rPr lang="en-US" dirty="0">
                <a:solidFill>
                  <a:srgbClr val="000066"/>
                </a:solidFill>
              </a:rPr>
              <a:t> </a:t>
            </a:r>
            <a:r>
              <a:rPr lang="en-US" dirty="0" err="1">
                <a:solidFill>
                  <a:srgbClr val="000066"/>
                </a:solidFill>
              </a:rPr>
              <a:t>stato</a:t>
            </a:r>
            <a:r>
              <a:rPr lang="en-US" dirty="0">
                <a:solidFill>
                  <a:srgbClr val="000066"/>
                </a:solidFill>
              </a:rPr>
              <a:t> </a:t>
            </a:r>
            <a:r>
              <a:rPr lang="en-US" dirty="0" err="1">
                <a:solidFill>
                  <a:srgbClr val="000066"/>
                </a:solidFill>
              </a:rPr>
              <a:t>costruito</a:t>
            </a:r>
            <a:r>
              <a:rPr lang="en-US" dirty="0">
                <a:solidFill>
                  <a:srgbClr val="000066"/>
                </a:solidFill>
              </a:rPr>
              <a:t> l</a:t>
            </a:r>
            <a:r>
              <a:rPr lang="ja-JP" altLang="en-US" dirty="0">
                <a:solidFill>
                  <a:srgbClr val="000066"/>
                </a:solidFill>
                <a:latin typeface="Arial"/>
              </a:rPr>
              <a:t>’</a:t>
            </a:r>
            <a:r>
              <a:rPr lang="en-US" dirty="0" err="1">
                <a:solidFill>
                  <a:srgbClr val="000066"/>
                </a:solidFill>
              </a:rPr>
              <a:t>acceleratore</a:t>
            </a:r>
            <a:r>
              <a:rPr lang="en-US" dirty="0">
                <a:solidFill>
                  <a:srgbClr val="000066"/>
                </a:solidFill>
              </a:rPr>
              <a:t> </a:t>
            </a:r>
            <a:r>
              <a:rPr lang="en-US" dirty="0" err="1">
                <a:solidFill>
                  <a:srgbClr val="000066"/>
                </a:solidFill>
              </a:rPr>
              <a:t>chiamato</a:t>
            </a:r>
            <a:r>
              <a:rPr lang="en-US" dirty="0">
                <a:solidFill>
                  <a:srgbClr val="000066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LHC</a:t>
            </a:r>
            <a:r>
              <a:rPr lang="en-US" dirty="0">
                <a:solidFill>
                  <a:srgbClr val="000066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(Large Hadron Collider)</a:t>
            </a:r>
            <a:r>
              <a:rPr lang="en-US" dirty="0">
                <a:solidFill>
                  <a:srgbClr val="000066"/>
                </a:solidFill>
              </a:rPr>
              <a:t> </a:t>
            </a:r>
            <a:r>
              <a:rPr lang="en-US" dirty="0" err="1">
                <a:solidFill>
                  <a:srgbClr val="000066"/>
                </a:solidFill>
              </a:rPr>
              <a:t>che</a:t>
            </a:r>
            <a:r>
              <a:rPr lang="en-US" dirty="0">
                <a:solidFill>
                  <a:srgbClr val="000066"/>
                </a:solidFill>
              </a:rPr>
              <a:t> </a:t>
            </a:r>
            <a:r>
              <a:rPr lang="en-US" dirty="0" err="1">
                <a:solidFill>
                  <a:srgbClr val="000066"/>
                </a:solidFill>
              </a:rPr>
              <a:t>sara</a:t>
            </a:r>
            <a:r>
              <a:rPr lang="ja-JP" altLang="en-US" dirty="0">
                <a:solidFill>
                  <a:srgbClr val="000066"/>
                </a:solidFill>
                <a:latin typeface="Arial"/>
              </a:rPr>
              <a:t>’</a:t>
            </a:r>
            <a:r>
              <a:rPr lang="en-US" dirty="0">
                <a:solidFill>
                  <a:srgbClr val="000066"/>
                </a:solidFill>
              </a:rPr>
              <a:t> in </a:t>
            </a:r>
            <a:r>
              <a:rPr lang="en-US" dirty="0" err="1">
                <a:solidFill>
                  <a:srgbClr val="000066"/>
                </a:solidFill>
              </a:rPr>
              <a:t>grado</a:t>
            </a:r>
            <a:r>
              <a:rPr lang="en-US" dirty="0">
                <a:solidFill>
                  <a:srgbClr val="000066"/>
                </a:solidFill>
              </a:rPr>
              <a:t> di dare </a:t>
            </a:r>
            <a:r>
              <a:rPr lang="en-US" dirty="0" err="1">
                <a:solidFill>
                  <a:srgbClr val="000066"/>
                </a:solidFill>
              </a:rPr>
              <a:t>una</a:t>
            </a:r>
            <a:r>
              <a:rPr lang="en-US" dirty="0">
                <a:solidFill>
                  <a:srgbClr val="000066"/>
                </a:solidFill>
              </a:rPr>
              <a:t> </a:t>
            </a:r>
            <a:r>
              <a:rPr lang="en-US" dirty="0" err="1">
                <a:solidFill>
                  <a:srgbClr val="000066"/>
                </a:solidFill>
              </a:rPr>
              <a:t>risposta</a:t>
            </a:r>
            <a:r>
              <a:rPr lang="en-US" dirty="0">
                <a:solidFill>
                  <a:srgbClr val="000066"/>
                </a:solidFill>
              </a:rPr>
              <a:t> a </a:t>
            </a:r>
            <a:r>
              <a:rPr lang="en-US" dirty="0" err="1">
                <a:solidFill>
                  <a:srgbClr val="000066"/>
                </a:solidFill>
              </a:rPr>
              <a:t>queste</a:t>
            </a:r>
            <a:r>
              <a:rPr lang="en-US" dirty="0">
                <a:solidFill>
                  <a:srgbClr val="000066"/>
                </a:solidFill>
              </a:rPr>
              <a:t> </a:t>
            </a:r>
            <a:r>
              <a:rPr lang="en-US" dirty="0" err="1">
                <a:solidFill>
                  <a:srgbClr val="000066"/>
                </a:solidFill>
              </a:rPr>
              <a:t>domande</a:t>
            </a:r>
            <a:r>
              <a:rPr lang="en-US" dirty="0">
                <a:solidFill>
                  <a:srgbClr val="000066"/>
                </a:solidFill>
              </a:rPr>
              <a:t>.</a:t>
            </a:r>
          </a:p>
          <a:p>
            <a:r>
              <a:rPr lang="en-US" dirty="0">
                <a:solidFill>
                  <a:srgbClr val="000066"/>
                </a:solidFill>
              </a:rPr>
              <a:t>   </a:t>
            </a:r>
            <a:r>
              <a:rPr lang="en-US" dirty="0">
                <a:solidFill>
                  <a:schemeClr val="accent2"/>
                </a:solidFill>
              </a:rPr>
              <a:t>E’ </a:t>
            </a:r>
            <a:r>
              <a:rPr lang="en-US" dirty="0" err="1">
                <a:solidFill>
                  <a:schemeClr val="accent2"/>
                </a:solidFill>
              </a:rPr>
              <a:t>entrato</a:t>
            </a:r>
            <a:r>
              <a:rPr lang="en-US" dirty="0">
                <a:solidFill>
                  <a:schemeClr val="accent2"/>
                </a:solidFill>
              </a:rPr>
              <a:t> in </a:t>
            </a:r>
            <a:r>
              <a:rPr lang="en-US" dirty="0" err="1">
                <a:solidFill>
                  <a:schemeClr val="accent2"/>
                </a:solidFill>
              </a:rPr>
              <a:t>funzione</a:t>
            </a:r>
            <a:r>
              <a:rPr lang="en-US" dirty="0">
                <a:solidFill>
                  <a:schemeClr val="accent2"/>
                </a:solidFill>
              </a:rPr>
              <a:t> </a:t>
            </a:r>
            <a:r>
              <a:rPr lang="en-US" dirty="0" err="1">
                <a:solidFill>
                  <a:schemeClr val="accent2"/>
                </a:solidFill>
              </a:rPr>
              <a:t>alla</a:t>
            </a:r>
            <a:r>
              <a:rPr lang="en-US" dirty="0">
                <a:solidFill>
                  <a:schemeClr val="accent2"/>
                </a:solidFill>
              </a:rPr>
              <a:t> fine del 2009.</a:t>
            </a:r>
            <a:endParaRPr lang="en-US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000" y="634994"/>
            <a:ext cx="8636000" cy="5524500"/>
          </a:xfrm>
        </p:spPr>
        <p:txBody>
          <a:bodyPr/>
          <a:lstStyle/>
          <a:p>
            <a:r>
              <a:rPr lang="en-US" sz="2000" dirty="0" err="1"/>
              <a:t>Pagina</a:t>
            </a:r>
            <a:r>
              <a:rPr lang="en-US" sz="2000" dirty="0"/>
              <a:t> web con molto </a:t>
            </a:r>
            <a:r>
              <a:rPr lang="en-US" sz="2000" dirty="0" err="1"/>
              <a:t>materiale</a:t>
            </a:r>
            <a:r>
              <a:rPr lang="en-US" sz="2000" dirty="0"/>
              <a:t>:</a:t>
            </a:r>
          </a:p>
          <a:p>
            <a:r>
              <a:rPr lang="en-US" sz="2000" dirty="0">
                <a:hlinkClick r:id="rId2"/>
              </a:rPr>
              <a:t>www.to.infn.it/~mariotti/particelle2.html</a:t>
            </a:r>
            <a:r>
              <a:rPr lang="en-US" sz="2000" dirty="0"/>
              <a:t> </a:t>
            </a:r>
          </a:p>
          <a:p>
            <a:endParaRPr lang="en-US" sz="2000" dirty="0"/>
          </a:p>
          <a:p>
            <a:r>
              <a:rPr lang="en-US" sz="2000" dirty="0"/>
              <a:t>Le </a:t>
            </a:r>
            <a:r>
              <a:rPr lang="en-US" sz="2000" dirty="0" err="1"/>
              <a:t>lezioni</a:t>
            </a:r>
            <a:r>
              <a:rPr lang="en-US" sz="2000" dirty="0"/>
              <a:t> del “primo </a:t>
            </a:r>
            <a:r>
              <a:rPr lang="en-US" sz="2000" dirty="0" err="1"/>
              <a:t>ciclo</a:t>
            </a:r>
            <a:r>
              <a:rPr lang="en-US" sz="2000" dirty="0"/>
              <a:t>”</a:t>
            </a:r>
          </a:p>
          <a:p>
            <a:endParaRPr lang="en-US" sz="2000" dirty="0"/>
          </a:p>
          <a:p>
            <a:r>
              <a:rPr lang="en-US" sz="2000" dirty="0">
                <a:hlinkClick r:id="rId3"/>
              </a:rPr>
              <a:t>https://www.dropbox.com/s/t8zwjv60hhkrtnz/lezioni_cern_settembre2014_1.pptx?dl=0</a:t>
            </a:r>
            <a:endParaRPr lang="en-US" sz="2000" dirty="0"/>
          </a:p>
          <a:p>
            <a:r>
              <a:rPr lang="en-US" sz="2000" dirty="0">
                <a:hlinkClick r:id="rId4"/>
              </a:rPr>
              <a:t>https://www.dropbox.com/s/2123cyzs1d63qw4/lezioni_cern_settembre2014_2.pptx?dl=0</a:t>
            </a:r>
            <a:endParaRPr lang="en-US" sz="2000" dirty="0"/>
          </a:p>
          <a:p>
            <a:r>
              <a:rPr lang="en-US" sz="2000" dirty="0">
                <a:hlinkClick r:id="rId5"/>
              </a:rPr>
              <a:t>https://www.dropbox.com/s/08q8us2ha2mkndo/lezioni_cern_settembre2014_3.pptx?dl=0</a:t>
            </a:r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“Secondo </a:t>
            </a:r>
            <a:r>
              <a:rPr lang="en-US" sz="2000" dirty="0" err="1"/>
              <a:t>ciclo</a:t>
            </a:r>
            <a:r>
              <a:rPr lang="en-US" sz="2000" dirty="0"/>
              <a:t>”:</a:t>
            </a:r>
          </a:p>
          <a:p>
            <a:r>
              <a:rPr lang="en-US" sz="2000" dirty="0">
                <a:hlinkClick r:id="rId6"/>
              </a:rPr>
              <a:t>https://www.dropbox.com/s/aeac886lkhh18y7/lezioni_2ciclo_cern_settembre2015.pptx?dl=0</a:t>
            </a:r>
            <a:endParaRPr lang="en-US" sz="2000" dirty="0"/>
          </a:p>
          <a:p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2B60D-2C16-234D-B992-A5CB7E0D781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2724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24B34-54AD-B243-B920-61298FFE2AF1}" type="slidenum">
              <a:rPr lang="en-US"/>
              <a:pPr/>
              <a:t>30</a:t>
            </a:fld>
            <a:endParaRPr lang="en-US"/>
          </a:p>
        </p:txBody>
      </p:sp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err="1"/>
              <a:t>Gli</a:t>
            </a:r>
            <a:r>
              <a:rPr lang="en-US" b="1" dirty="0"/>
              <a:t> </a:t>
            </a:r>
            <a:r>
              <a:rPr lang="en-US" b="1" dirty="0" err="1"/>
              <a:t>acceleratori</a:t>
            </a:r>
            <a:endParaRPr lang="en-US" b="1" dirty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406400" y="927100"/>
            <a:ext cx="9144000" cy="1422400"/>
          </a:xfrm>
        </p:spPr>
        <p:txBody>
          <a:bodyPr/>
          <a:lstStyle/>
          <a:p>
            <a:pPr marL="0" indent="0"/>
            <a:r>
              <a:rPr lang="en-US" sz="2000" dirty="0" err="1"/>
              <a:t>Acceleriamo</a:t>
            </a:r>
            <a:r>
              <a:rPr lang="en-US" sz="2000" dirty="0"/>
              <a:t> </a:t>
            </a:r>
            <a:r>
              <a:rPr lang="en-US" sz="2000" dirty="0" err="1"/>
              <a:t>particelle</a:t>
            </a:r>
            <a:r>
              <a:rPr lang="en-US" sz="2000" dirty="0"/>
              <a:t> </a:t>
            </a:r>
            <a:r>
              <a:rPr lang="en-US" sz="2000" dirty="0" err="1"/>
              <a:t>portandole</a:t>
            </a:r>
            <a:r>
              <a:rPr lang="en-US" sz="2000" dirty="0"/>
              <a:t> ad </a:t>
            </a:r>
            <a:r>
              <a:rPr lang="en-US" sz="2000" dirty="0" err="1"/>
              <a:t>altissime</a:t>
            </a:r>
            <a:r>
              <a:rPr lang="en-US" sz="2000" dirty="0"/>
              <a:t> </a:t>
            </a:r>
            <a:r>
              <a:rPr lang="en-US" sz="2000" dirty="0" err="1"/>
              <a:t>energie</a:t>
            </a:r>
            <a:r>
              <a:rPr lang="en-US" sz="2000" dirty="0"/>
              <a:t>  per poi </a:t>
            </a:r>
          </a:p>
          <a:p>
            <a:pPr marL="0" indent="0"/>
            <a:r>
              <a:rPr lang="en-US" sz="2000" dirty="0" err="1"/>
              <a:t>farle</a:t>
            </a:r>
            <a:r>
              <a:rPr lang="en-US" sz="2000" dirty="0"/>
              <a:t> </a:t>
            </a:r>
            <a:r>
              <a:rPr lang="en-US" sz="2000" dirty="0" err="1"/>
              <a:t>scontrare</a:t>
            </a:r>
            <a:r>
              <a:rPr lang="en-US" sz="2000" dirty="0"/>
              <a:t>:</a:t>
            </a:r>
          </a:p>
          <a:p>
            <a:pPr marL="0" indent="0"/>
            <a:r>
              <a:rPr lang="en-US" sz="2000" dirty="0">
                <a:solidFill>
                  <a:srgbClr val="0000CC"/>
                </a:solidFill>
              </a:rPr>
              <a:t>  - per </a:t>
            </a:r>
            <a:r>
              <a:rPr lang="en-US" sz="2000" dirty="0" err="1">
                <a:solidFill>
                  <a:srgbClr val="0000CC"/>
                </a:solidFill>
              </a:rPr>
              <a:t>studiare</a:t>
            </a:r>
            <a:r>
              <a:rPr lang="en-US" sz="2000" dirty="0">
                <a:solidFill>
                  <a:srgbClr val="0000CC"/>
                </a:solidFill>
              </a:rPr>
              <a:t> </a:t>
            </a:r>
            <a:r>
              <a:rPr lang="en-US" sz="2000" dirty="0" err="1">
                <a:solidFill>
                  <a:srgbClr val="0000CC"/>
                </a:solidFill>
              </a:rPr>
              <a:t>cosa</a:t>
            </a:r>
            <a:r>
              <a:rPr lang="en-US" sz="2000" dirty="0">
                <a:solidFill>
                  <a:srgbClr val="0000CC"/>
                </a:solidFill>
              </a:rPr>
              <a:t> </a:t>
            </a:r>
            <a:r>
              <a:rPr lang="en-US" sz="2000" dirty="0" err="1">
                <a:solidFill>
                  <a:srgbClr val="0000CC"/>
                </a:solidFill>
              </a:rPr>
              <a:t>succede</a:t>
            </a:r>
            <a:r>
              <a:rPr lang="en-US" sz="2000" dirty="0">
                <a:solidFill>
                  <a:srgbClr val="0000CC"/>
                </a:solidFill>
              </a:rPr>
              <a:t> </a:t>
            </a:r>
            <a:r>
              <a:rPr lang="en-US" sz="2000" dirty="0" err="1">
                <a:solidFill>
                  <a:srgbClr val="0000CC"/>
                </a:solidFill>
              </a:rPr>
              <a:t>durante</a:t>
            </a:r>
            <a:r>
              <a:rPr lang="en-US" sz="2000" dirty="0">
                <a:solidFill>
                  <a:srgbClr val="0000CC"/>
                </a:solidFill>
              </a:rPr>
              <a:t> l</a:t>
            </a:r>
            <a:r>
              <a:rPr lang="ja-JP" altLang="en-US" sz="2000" dirty="0">
                <a:solidFill>
                  <a:srgbClr val="0000CC"/>
                </a:solidFill>
                <a:latin typeface="Arial"/>
              </a:rPr>
              <a:t>’</a:t>
            </a:r>
            <a:r>
              <a:rPr lang="en-US" sz="2000" dirty="0" err="1">
                <a:solidFill>
                  <a:srgbClr val="0000CC"/>
                </a:solidFill>
              </a:rPr>
              <a:t>interazione</a:t>
            </a:r>
            <a:r>
              <a:rPr lang="en-US" sz="2000" dirty="0">
                <a:solidFill>
                  <a:srgbClr val="0000CC"/>
                </a:solidFill>
              </a:rPr>
              <a:t> a  &lt; 10</a:t>
            </a:r>
            <a:r>
              <a:rPr lang="en-US" sz="2000" baseline="30000" dirty="0">
                <a:solidFill>
                  <a:srgbClr val="0000CC"/>
                </a:solidFill>
              </a:rPr>
              <a:t>-13</a:t>
            </a:r>
            <a:r>
              <a:rPr lang="en-US" sz="2000" dirty="0">
                <a:solidFill>
                  <a:srgbClr val="0000CC"/>
                </a:solidFill>
              </a:rPr>
              <a:t> cm </a:t>
            </a:r>
          </a:p>
          <a:p>
            <a:pPr marL="0" indent="0"/>
            <a:r>
              <a:rPr lang="en-US" sz="2000" dirty="0">
                <a:solidFill>
                  <a:srgbClr val="0000CC"/>
                </a:solidFill>
              </a:rPr>
              <a:t>  - per </a:t>
            </a:r>
            <a:r>
              <a:rPr lang="en-US" sz="2000" dirty="0" err="1">
                <a:solidFill>
                  <a:srgbClr val="0000CC"/>
                </a:solidFill>
              </a:rPr>
              <a:t>produrre</a:t>
            </a:r>
            <a:r>
              <a:rPr lang="en-US" sz="2000" dirty="0">
                <a:solidFill>
                  <a:srgbClr val="0000CC"/>
                </a:solidFill>
              </a:rPr>
              <a:t> </a:t>
            </a:r>
            <a:r>
              <a:rPr lang="en-US" sz="2000" dirty="0" err="1">
                <a:solidFill>
                  <a:srgbClr val="0000CC"/>
                </a:solidFill>
              </a:rPr>
              <a:t>nuove</a:t>
            </a:r>
            <a:r>
              <a:rPr lang="en-US" sz="2000" dirty="0">
                <a:solidFill>
                  <a:srgbClr val="0000CC"/>
                </a:solidFill>
              </a:rPr>
              <a:t> </a:t>
            </a:r>
            <a:r>
              <a:rPr lang="en-US" sz="2000" dirty="0" err="1">
                <a:solidFill>
                  <a:srgbClr val="0000CC"/>
                </a:solidFill>
              </a:rPr>
              <a:t>particelle</a:t>
            </a:r>
            <a:r>
              <a:rPr lang="en-US" sz="2000" dirty="0">
                <a:solidFill>
                  <a:srgbClr val="0000CC"/>
                </a:solidFill>
              </a:rPr>
              <a:t> grazie a </a:t>
            </a:r>
            <a:r>
              <a:rPr lang="en-US" sz="2000" b="1" dirty="0">
                <a:solidFill>
                  <a:srgbClr val="0000CC"/>
                </a:solidFill>
              </a:rPr>
              <a:t>E=mc</a:t>
            </a:r>
            <a:r>
              <a:rPr lang="en-US" sz="2000" b="1" baseline="30000" dirty="0">
                <a:solidFill>
                  <a:srgbClr val="0000CC"/>
                </a:solidFill>
              </a:rPr>
              <a:t>2</a:t>
            </a:r>
            <a:r>
              <a:rPr lang="en-US" sz="2000" b="1" dirty="0">
                <a:solidFill>
                  <a:srgbClr val="0000CC"/>
                </a:solidFill>
              </a:rPr>
              <a:t> </a:t>
            </a:r>
          </a:p>
        </p:txBody>
      </p:sp>
      <p:pic>
        <p:nvPicPr>
          <p:cNvPr id="49166" name="Picture 1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79688" y="2516188"/>
            <a:ext cx="4152900" cy="264160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49168" name="Text Box 16"/>
          <p:cNvSpPr txBox="1">
            <a:spLocks noChangeArrowheads="1"/>
          </p:cNvSpPr>
          <p:nvPr/>
        </p:nvSpPr>
        <p:spPr bwMode="auto">
          <a:xfrm>
            <a:off x="366713" y="5330825"/>
            <a:ext cx="8857888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 dirty="0" err="1"/>
              <a:t>Studiando</a:t>
            </a:r>
            <a:r>
              <a:rPr lang="en-US" sz="2000" b="1" dirty="0"/>
              <a:t> le </a:t>
            </a:r>
            <a:r>
              <a:rPr lang="en-US" sz="2000" b="1" dirty="0" err="1"/>
              <a:t>particelle</a:t>
            </a:r>
            <a:r>
              <a:rPr lang="en-US" sz="2000" b="1" dirty="0"/>
              <a:t> </a:t>
            </a:r>
            <a:r>
              <a:rPr lang="en-US" sz="2000" b="1" dirty="0" err="1"/>
              <a:t>prodotte</a:t>
            </a:r>
            <a:r>
              <a:rPr lang="en-US" sz="2000" b="1" dirty="0"/>
              <a:t> </a:t>
            </a:r>
            <a:r>
              <a:rPr lang="en-US" b="1" dirty="0"/>
              <a:t>(</a:t>
            </a:r>
            <a:r>
              <a:rPr lang="en-US" b="1" dirty="0" err="1"/>
              <a:t>quante</a:t>
            </a:r>
            <a:r>
              <a:rPr lang="en-US" b="1" dirty="0"/>
              <a:t> </a:t>
            </a:r>
            <a:r>
              <a:rPr lang="en-US" b="1" dirty="0" err="1"/>
              <a:t>sono</a:t>
            </a:r>
            <a:r>
              <a:rPr lang="en-US" b="1" dirty="0"/>
              <a:t>, </a:t>
            </a:r>
            <a:r>
              <a:rPr lang="en-US" b="1" dirty="0" err="1"/>
              <a:t>quali</a:t>
            </a:r>
            <a:r>
              <a:rPr lang="en-US" b="1" dirty="0"/>
              <a:t> </a:t>
            </a:r>
            <a:r>
              <a:rPr lang="en-US" b="1" dirty="0" err="1"/>
              <a:t>sono</a:t>
            </a:r>
            <a:r>
              <a:rPr lang="en-US" b="1" dirty="0"/>
              <a:t>, le </a:t>
            </a:r>
            <a:r>
              <a:rPr lang="en-US" b="1" dirty="0" err="1"/>
              <a:t>loro</a:t>
            </a:r>
            <a:r>
              <a:rPr lang="en-US" b="1" dirty="0"/>
              <a:t> </a:t>
            </a:r>
            <a:r>
              <a:rPr lang="en-US" b="1" dirty="0" err="1"/>
              <a:t>caratteristiche</a:t>
            </a:r>
            <a:r>
              <a:rPr lang="en-US" b="1" dirty="0"/>
              <a:t>  etc.)</a:t>
            </a:r>
          </a:p>
          <a:p>
            <a:r>
              <a:rPr lang="en-US" sz="2000" b="1" dirty="0" err="1"/>
              <a:t>possiamo</a:t>
            </a:r>
            <a:r>
              <a:rPr lang="en-US" sz="2000" b="1" dirty="0"/>
              <a:t> </a:t>
            </a:r>
            <a:r>
              <a:rPr lang="en-US" sz="2000" b="1" dirty="0" err="1"/>
              <a:t>capire</a:t>
            </a:r>
            <a:r>
              <a:rPr lang="en-US" sz="2000" b="1" dirty="0"/>
              <a:t> </a:t>
            </a:r>
            <a:r>
              <a:rPr lang="en-US" sz="2000" b="1" dirty="0" err="1">
                <a:solidFill>
                  <a:srgbClr val="0000CC"/>
                </a:solidFill>
              </a:rPr>
              <a:t>cosa</a:t>
            </a:r>
            <a:r>
              <a:rPr lang="en-US" sz="2000" b="1" dirty="0">
                <a:solidFill>
                  <a:srgbClr val="0000CC"/>
                </a:solidFill>
              </a:rPr>
              <a:t> </a:t>
            </a:r>
            <a:r>
              <a:rPr lang="en-US" sz="2000" b="1" dirty="0" err="1">
                <a:solidFill>
                  <a:srgbClr val="0000CC"/>
                </a:solidFill>
              </a:rPr>
              <a:t>è</a:t>
            </a:r>
            <a:r>
              <a:rPr lang="en-US" sz="2000" b="1" dirty="0">
                <a:solidFill>
                  <a:srgbClr val="0000CC"/>
                </a:solidFill>
              </a:rPr>
              <a:t> </a:t>
            </a:r>
            <a:r>
              <a:rPr lang="en-US" sz="2000" b="1" dirty="0" err="1">
                <a:solidFill>
                  <a:srgbClr val="0000CC"/>
                </a:solidFill>
              </a:rPr>
              <a:t>successo</a:t>
            </a:r>
            <a:r>
              <a:rPr lang="en-US" sz="2000" b="1" dirty="0">
                <a:solidFill>
                  <a:srgbClr val="0000CC"/>
                </a:solidFill>
              </a:rPr>
              <a:t> al </a:t>
            </a:r>
            <a:r>
              <a:rPr lang="en-US" sz="2000" b="1" dirty="0" err="1">
                <a:solidFill>
                  <a:srgbClr val="0000CC"/>
                </a:solidFill>
              </a:rPr>
              <a:t>momento</a:t>
            </a:r>
            <a:r>
              <a:rPr lang="en-US" sz="2000" b="1" dirty="0">
                <a:solidFill>
                  <a:srgbClr val="0000CC"/>
                </a:solidFill>
              </a:rPr>
              <a:t> dell</a:t>
            </a:r>
            <a:r>
              <a:rPr lang="ja-JP" altLang="en-US" sz="2000" b="1" dirty="0">
                <a:solidFill>
                  <a:srgbClr val="0000CC"/>
                </a:solidFill>
                <a:latin typeface="Arial"/>
              </a:rPr>
              <a:t>’</a:t>
            </a:r>
            <a:r>
              <a:rPr lang="en-US" sz="2000" b="1" dirty="0" err="1">
                <a:solidFill>
                  <a:srgbClr val="0000CC"/>
                </a:solidFill>
              </a:rPr>
              <a:t>urto</a:t>
            </a:r>
            <a:r>
              <a:rPr lang="en-US" sz="2000" b="1" dirty="0"/>
              <a:t>  e  </a:t>
            </a:r>
            <a:r>
              <a:rPr lang="en-US" sz="2000" b="1" dirty="0" err="1"/>
              <a:t>risalire</a:t>
            </a:r>
            <a:r>
              <a:rPr lang="en-US" sz="2000" b="1" dirty="0"/>
              <a:t> </a:t>
            </a:r>
            <a:r>
              <a:rPr lang="en-US" sz="2000" b="1" dirty="0" err="1">
                <a:solidFill>
                  <a:srgbClr val="0000CC"/>
                </a:solidFill>
              </a:rPr>
              <a:t>ai</a:t>
            </a:r>
            <a:r>
              <a:rPr lang="en-US" sz="2000" b="1" dirty="0">
                <a:solidFill>
                  <a:srgbClr val="0000CC"/>
                </a:solidFill>
              </a:rPr>
              <a:t> </a:t>
            </a:r>
            <a:r>
              <a:rPr lang="en-US" sz="2000" b="1" dirty="0" err="1">
                <a:solidFill>
                  <a:srgbClr val="0000CC"/>
                </a:solidFill>
              </a:rPr>
              <a:t>processi</a:t>
            </a:r>
            <a:r>
              <a:rPr lang="en-US" sz="2000" b="1" dirty="0">
                <a:solidFill>
                  <a:srgbClr val="0000CC"/>
                </a:solidFill>
              </a:rPr>
              <a:t> </a:t>
            </a:r>
          </a:p>
          <a:p>
            <a:r>
              <a:rPr lang="en-US" sz="2000" b="1" dirty="0" err="1">
                <a:solidFill>
                  <a:srgbClr val="0000CC"/>
                </a:solidFill>
              </a:rPr>
              <a:t>fondamentali</a:t>
            </a:r>
            <a:r>
              <a:rPr lang="en-US" sz="2000" b="1" dirty="0">
                <a:solidFill>
                  <a:srgbClr val="0000CC"/>
                </a:solidFill>
              </a:rPr>
              <a:t> </a:t>
            </a:r>
            <a:r>
              <a:rPr lang="en-US" sz="2000" b="1" dirty="0" err="1">
                <a:solidFill>
                  <a:srgbClr val="0000CC"/>
                </a:solidFill>
              </a:rPr>
              <a:t>che</a:t>
            </a:r>
            <a:r>
              <a:rPr lang="en-US" sz="2000" b="1" dirty="0">
                <a:solidFill>
                  <a:srgbClr val="0000CC"/>
                </a:solidFill>
              </a:rPr>
              <a:t>  </a:t>
            </a:r>
            <a:r>
              <a:rPr lang="en-US" sz="2000" b="1" dirty="0" err="1">
                <a:solidFill>
                  <a:srgbClr val="0000CC"/>
                </a:solidFill>
              </a:rPr>
              <a:t>regolano</a:t>
            </a:r>
            <a:r>
              <a:rPr lang="en-US" sz="2000" b="1" dirty="0">
                <a:solidFill>
                  <a:srgbClr val="0000CC"/>
                </a:solidFill>
              </a:rPr>
              <a:t> la </a:t>
            </a:r>
            <a:r>
              <a:rPr lang="en-US" sz="2000" b="1" dirty="0" err="1">
                <a:solidFill>
                  <a:srgbClr val="0000CC"/>
                </a:solidFill>
              </a:rPr>
              <a:t>natura</a:t>
            </a:r>
            <a:endParaRPr lang="en-US" sz="20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468313" y="3530600"/>
            <a:ext cx="1868487" cy="646331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0" indent="0" algn="ctr"/>
            <a:r>
              <a:rPr lang="en-US" sz="3600" b="1" dirty="0">
                <a:solidFill>
                  <a:srgbClr val="FF0000"/>
                </a:solidFill>
              </a:rPr>
              <a:t>E=mc</a:t>
            </a:r>
            <a:r>
              <a:rPr lang="en-US" sz="3600" b="1" baseline="30000" dirty="0">
                <a:solidFill>
                  <a:srgbClr val="FF0000"/>
                </a:solidFill>
              </a:rPr>
              <a:t>2</a:t>
            </a:r>
            <a:r>
              <a:rPr lang="en-US" sz="3600" b="1" dirty="0">
                <a:solidFill>
                  <a:srgbClr val="FF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206392"/>
      </p:ext>
    </p:extLst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75499-9DA1-864F-B058-58C5AA6332D5}" type="slidenum">
              <a:rPr lang="en-US"/>
              <a:pPr/>
              <a:t>31</a:t>
            </a:fld>
            <a:endParaRPr lang="en-US"/>
          </a:p>
        </p:txBody>
      </p:sp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err="1"/>
              <a:t>Perché</a:t>
            </a:r>
            <a:r>
              <a:rPr lang="en-US" b="1" dirty="0"/>
              <a:t>  </a:t>
            </a:r>
            <a:r>
              <a:rPr lang="en-US" b="1" dirty="0" err="1"/>
              <a:t>accelerare</a:t>
            </a:r>
            <a:r>
              <a:rPr lang="en-US" b="1" dirty="0"/>
              <a:t>?</a:t>
            </a:r>
          </a:p>
        </p:txBody>
      </p:sp>
      <p:pic>
        <p:nvPicPr>
          <p:cNvPr id="5222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40" b="51755"/>
          <a:stretch>
            <a:fillRect/>
          </a:stretch>
        </p:blipFill>
        <p:spPr>
          <a:xfrm>
            <a:off x="971550" y="908050"/>
            <a:ext cx="4471988" cy="1944688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52232" name="Text Box 8"/>
          <p:cNvSpPr txBox="1">
            <a:spLocks noChangeArrowheads="1"/>
          </p:cNvSpPr>
          <p:nvPr/>
        </p:nvSpPr>
        <p:spPr bwMode="auto">
          <a:xfrm>
            <a:off x="5651500" y="1174750"/>
            <a:ext cx="271621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/>
              <a:t>Possiamo vedere fino</a:t>
            </a:r>
          </a:p>
          <a:p>
            <a:r>
              <a:rPr lang="en-US" sz="2000"/>
              <a:t>a dimensioni di ~10</a:t>
            </a:r>
            <a:r>
              <a:rPr lang="en-US" sz="2000" baseline="30000"/>
              <a:t>-2</a:t>
            </a:r>
            <a:r>
              <a:rPr lang="en-US" sz="2000"/>
              <a:t> cm</a:t>
            </a:r>
          </a:p>
        </p:txBody>
      </p:sp>
      <p:sp>
        <p:nvSpPr>
          <p:cNvPr id="52233" name="Text Box 9"/>
          <p:cNvSpPr txBox="1">
            <a:spLocks noChangeArrowheads="1"/>
          </p:cNvSpPr>
          <p:nvPr/>
        </p:nvSpPr>
        <p:spPr bwMode="auto">
          <a:xfrm>
            <a:off x="271463" y="2852738"/>
            <a:ext cx="8621712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2400">
                <a:solidFill>
                  <a:srgbClr val="000080"/>
                </a:solidFill>
              </a:rPr>
              <a:t>La meccanica quantistica ci dice che le particelle  si comportano</a:t>
            </a:r>
          </a:p>
          <a:p>
            <a:pPr algn="ctr"/>
            <a:r>
              <a:rPr lang="en-US" sz="2400">
                <a:solidFill>
                  <a:srgbClr val="000080"/>
                </a:solidFill>
              </a:rPr>
              <a:t>come un</a:t>
            </a:r>
            <a:r>
              <a:rPr lang="ja-JP" altLang="en-US" sz="2400">
                <a:solidFill>
                  <a:srgbClr val="000080"/>
                </a:solidFill>
                <a:latin typeface="Arial"/>
              </a:rPr>
              <a:t>’</a:t>
            </a:r>
            <a:r>
              <a:rPr lang="en-US" sz="2400">
                <a:solidFill>
                  <a:srgbClr val="000080"/>
                </a:solidFill>
              </a:rPr>
              <a:t>onda e viceversa.  </a:t>
            </a:r>
          </a:p>
        </p:txBody>
      </p:sp>
      <p:sp>
        <p:nvSpPr>
          <p:cNvPr id="52234" name="Freeform 10"/>
          <p:cNvSpPr>
            <a:spLocks/>
          </p:cNvSpPr>
          <p:nvPr/>
        </p:nvSpPr>
        <p:spPr bwMode="auto">
          <a:xfrm>
            <a:off x="4525963" y="3933825"/>
            <a:ext cx="2195512" cy="212725"/>
          </a:xfrm>
          <a:custGeom>
            <a:avLst/>
            <a:gdLst>
              <a:gd name="T0" fmla="*/ 0 w 1536"/>
              <a:gd name="T1" fmla="*/ 240 h 264"/>
              <a:gd name="T2" fmla="*/ 144 w 1536"/>
              <a:gd name="T3" fmla="*/ 0 h 264"/>
              <a:gd name="T4" fmla="*/ 240 w 1536"/>
              <a:gd name="T5" fmla="*/ 240 h 264"/>
              <a:gd name="T6" fmla="*/ 384 w 1536"/>
              <a:gd name="T7" fmla="*/ 0 h 264"/>
              <a:gd name="T8" fmla="*/ 480 w 1536"/>
              <a:gd name="T9" fmla="*/ 240 h 264"/>
              <a:gd name="T10" fmla="*/ 624 w 1536"/>
              <a:gd name="T11" fmla="*/ 0 h 264"/>
              <a:gd name="T12" fmla="*/ 720 w 1536"/>
              <a:gd name="T13" fmla="*/ 240 h 264"/>
              <a:gd name="T14" fmla="*/ 864 w 1536"/>
              <a:gd name="T15" fmla="*/ 0 h 264"/>
              <a:gd name="T16" fmla="*/ 960 w 1536"/>
              <a:gd name="T17" fmla="*/ 240 h 264"/>
              <a:gd name="T18" fmla="*/ 1104 w 1536"/>
              <a:gd name="T19" fmla="*/ 0 h 264"/>
              <a:gd name="T20" fmla="*/ 1200 w 1536"/>
              <a:gd name="T21" fmla="*/ 240 h 264"/>
              <a:gd name="T22" fmla="*/ 1344 w 1536"/>
              <a:gd name="T23" fmla="*/ 0 h 264"/>
              <a:gd name="T24" fmla="*/ 1440 w 1536"/>
              <a:gd name="T25" fmla="*/ 240 h 264"/>
              <a:gd name="T26" fmla="*/ 1536 w 1536"/>
              <a:gd name="T27" fmla="*/ 144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36" h="264">
                <a:moveTo>
                  <a:pt x="0" y="240"/>
                </a:moveTo>
                <a:cubicBezTo>
                  <a:pt x="52" y="120"/>
                  <a:pt x="104" y="0"/>
                  <a:pt x="144" y="0"/>
                </a:cubicBezTo>
                <a:cubicBezTo>
                  <a:pt x="184" y="0"/>
                  <a:pt x="200" y="240"/>
                  <a:pt x="240" y="240"/>
                </a:cubicBezTo>
                <a:cubicBezTo>
                  <a:pt x="280" y="240"/>
                  <a:pt x="344" y="0"/>
                  <a:pt x="384" y="0"/>
                </a:cubicBezTo>
                <a:cubicBezTo>
                  <a:pt x="424" y="0"/>
                  <a:pt x="440" y="240"/>
                  <a:pt x="480" y="240"/>
                </a:cubicBezTo>
                <a:cubicBezTo>
                  <a:pt x="520" y="240"/>
                  <a:pt x="584" y="0"/>
                  <a:pt x="624" y="0"/>
                </a:cubicBezTo>
                <a:cubicBezTo>
                  <a:pt x="664" y="0"/>
                  <a:pt x="680" y="240"/>
                  <a:pt x="720" y="240"/>
                </a:cubicBezTo>
                <a:cubicBezTo>
                  <a:pt x="760" y="240"/>
                  <a:pt x="824" y="0"/>
                  <a:pt x="864" y="0"/>
                </a:cubicBezTo>
                <a:cubicBezTo>
                  <a:pt x="904" y="0"/>
                  <a:pt x="920" y="240"/>
                  <a:pt x="960" y="240"/>
                </a:cubicBezTo>
                <a:cubicBezTo>
                  <a:pt x="1000" y="240"/>
                  <a:pt x="1064" y="0"/>
                  <a:pt x="1104" y="0"/>
                </a:cubicBezTo>
                <a:cubicBezTo>
                  <a:pt x="1144" y="0"/>
                  <a:pt x="1160" y="240"/>
                  <a:pt x="1200" y="240"/>
                </a:cubicBezTo>
                <a:cubicBezTo>
                  <a:pt x="1240" y="240"/>
                  <a:pt x="1304" y="0"/>
                  <a:pt x="1344" y="0"/>
                </a:cubicBezTo>
                <a:cubicBezTo>
                  <a:pt x="1384" y="0"/>
                  <a:pt x="1408" y="216"/>
                  <a:pt x="1440" y="240"/>
                </a:cubicBezTo>
                <a:cubicBezTo>
                  <a:pt x="1472" y="264"/>
                  <a:pt x="1504" y="204"/>
                  <a:pt x="1536" y="144"/>
                </a:cubicBezTo>
              </a:path>
            </a:pathLst>
          </a:custGeom>
          <a:noFill/>
          <a:ln w="28575" cap="flat" cmpd="sng">
            <a:solidFill>
              <a:srgbClr val="00008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2235" name="Oval 11"/>
          <p:cNvSpPr>
            <a:spLocks noChangeArrowheads="1"/>
          </p:cNvSpPr>
          <p:nvPr/>
        </p:nvSpPr>
        <p:spPr bwMode="auto">
          <a:xfrm>
            <a:off x="2674938" y="3933825"/>
            <a:ext cx="206375" cy="212725"/>
          </a:xfrm>
          <a:prstGeom prst="ellipse">
            <a:avLst/>
          </a:prstGeom>
          <a:solidFill>
            <a:srgbClr val="000080"/>
          </a:solidFill>
          <a:ln w="12700">
            <a:solidFill>
              <a:srgbClr val="000080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2236" name="Line 12"/>
          <p:cNvSpPr>
            <a:spLocks noChangeShapeType="1"/>
          </p:cNvSpPr>
          <p:nvPr/>
        </p:nvSpPr>
        <p:spPr bwMode="auto">
          <a:xfrm>
            <a:off x="3292475" y="4003675"/>
            <a:ext cx="8223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2237" name="Text Box 13"/>
          <p:cNvSpPr txBox="1">
            <a:spLocks noChangeArrowheads="1"/>
          </p:cNvSpPr>
          <p:nvPr/>
        </p:nvSpPr>
        <p:spPr bwMode="auto">
          <a:xfrm>
            <a:off x="2195513" y="4106863"/>
            <a:ext cx="1073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/>
              <a:t>elettrone</a:t>
            </a:r>
          </a:p>
        </p:txBody>
      </p:sp>
      <p:sp>
        <p:nvSpPr>
          <p:cNvPr id="52243" name="Text Box 19"/>
          <p:cNvSpPr txBox="1">
            <a:spLocks noChangeArrowheads="1"/>
          </p:cNvSpPr>
          <p:nvPr/>
        </p:nvSpPr>
        <p:spPr bwMode="auto">
          <a:xfrm>
            <a:off x="4922838" y="4148138"/>
            <a:ext cx="322262" cy="417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3591" tIns="41796" rIns="83591" bIns="41796">
            <a:spAutoFit/>
          </a:bodyPr>
          <a:lstStyle>
            <a:lvl1pPr defTabSz="8350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417513" defTabSz="8350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835025" defTabSz="8350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254125" defTabSz="8350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1671638" defTabSz="8350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128838" defTabSz="8350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586038" defTabSz="8350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043238" defTabSz="8350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500438" defTabSz="8350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2200" b="1">
                <a:solidFill>
                  <a:srgbClr val="000080"/>
                </a:solidFill>
                <a:latin typeface="Symbol" charset="0"/>
                <a:sym typeface="Symbol" charset="0"/>
              </a:rPr>
              <a:t></a:t>
            </a:r>
            <a:endParaRPr lang="en-US" sz="2200">
              <a:solidFill>
                <a:srgbClr val="000080"/>
              </a:solidFill>
              <a:latin typeface="Symbol" charset="0"/>
            </a:endParaRPr>
          </a:p>
        </p:txBody>
      </p:sp>
      <p:sp>
        <p:nvSpPr>
          <p:cNvPr id="52244" name="Rectangle 20"/>
          <p:cNvSpPr>
            <a:spLocks noChangeArrowheads="1"/>
          </p:cNvSpPr>
          <p:nvPr/>
        </p:nvSpPr>
        <p:spPr bwMode="auto">
          <a:xfrm>
            <a:off x="5148263" y="4135438"/>
            <a:ext cx="8572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000080"/>
                </a:solidFill>
              </a:rPr>
              <a:t>=</a:t>
            </a:r>
            <a:r>
              <a:rPr lang="en-US" sz="2400">
                <a:solidFill>
                  <a:srgbClr val="000080"/>
                </a:solidFill>
              </a:rPr>
              <a:t> h</a:t>
            </a:r>
            <a:r>
              <a:rPr lang="en-US" sz="2400" i="1">
                <a:solidFill>
                  <a:srgbClr val="000080"/>
                </a:solidFill>
              </a:rPr>
              <a:t>/</a:t>
            </a:r>
            <a:r>
              <a:rPr lang="en-US" sz="2400">
                <a:solidFill>
                  <a:srgbClr val="000080"/>
                </a:solidFill>
              </a:rPr>
              <a:t>E</a:t>
            </a:r>
          </a:p>
        </p:txBody>
      </p:sp>
      <p:sp>
        <p:nvSpPr>
          <p:cNvPr id="52245" name="Text Box 21"/>
          <p:cNvSpPr txBox="1">
            <a:spLocks noChangeArrowheads="1"/>
          </p:cNvSpPr>
          <p:nvPr/>
        </p:nvSpPr>
        <p:spPr bwMode="auto">
          <a:xfrm>
            <a:off x="280988" y="4740275"/>
            <a:ext cx="806926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>
                <a:solidFill>
                  <a:schemeClr val="accent2"/>
                </a:solidFill>
              </a:rPr>
              <a:t>Tanto più la lunghezza d</a:t>
            </a:r>
            <a:r>
              <a:rPr lang="ja-JP" altLang="en-US" sz="2000">
                <a:solidFill>
                  <a:schemeClr val="accent2"/>
                </a:solidFill>
                <a:latin typeface="Arial"/>
              </a:rPr>
              <a:t>’</a:t>
            </a:r>
            <a:r>
              <a:rPr lang="en-US" sz="2000">
                <a:solidFill>
                  <a:schemeClr val="accent2"/>
                </a:solidFill>
              </a:rPr>
              <a:t>onda è piccola / ovvero tanto più l</a:t>
            </a:r>
            <a:r>
              <a:rPr lang="ja-JP" altLang="en-US" sz="2000">
                <a:solidFill>
                  <a:schemeClr val="accent2"/>
                </a:solidFill>
                <a:latin typeface="Arial"/>
              </a:rPr>
              <a:t>’</a:t>
            </a:r>
            <a:r>
              <a:rPr lang="en-US" sz="2000">
                <a:solidFill>
                  <a:schemeClr val="accent2"/>
                </a:solidFill>
              </a:rPr>
              <a:t>energia è grande </a:t>
            </a:r>
          </a:p>
          <a:p>
            <a:r>
              <a:rPr lang="en-US" sz="2000">
                <a:solidFill>
                  <a:schemeClr val="accent2"/>
                </a:solidFill>
              </a:rPr>
              <a:t>tanto più piccole sono le dimensioni che possiamo esplorare/vedere</a:t>
            </a:r>
          </a:p>
        </p:txBody>
      </p:sp>
      <p:sp>
        <p:nvSpPr>
          <p:cNvPr id="52246" name="Text Box 22"/>
          <p:cNvSpPr txBox="1">
            <a:spLocks noChangeArrowheads="1"/>
          </p:cNvSpPr>
          <p:nvPr/>
        </p:nvSpPr>
        <p:spPr bwMode="auto">
          <a:xfrm>
            <a:off x="0" y="5949950"/>
            <a:ext cx="90439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FF0000"/>
                </a:solidFill>
              </a:rPr>
              <a:t>Per andare oltre (10</a:t>
            </a:r>
            <a:r>
              <a:rPr lang="en-US" sz="2400" baseline="30000">
                <a:solidFill>
                  <a:srgbClr val="FF0000"/>
                </a:solidFill>
              </a:rPr>
              <a:t>-13</a:t>
            </a:r>
            <a:r>
              <a:rPr lang="en-US" sz="2400">
                <a:solidFill>
                  <a:srgbClr val="FF0000"/>
                </a:solidFill>
              </a:rPr>
              <a:t>-10</a:t>
            </a:r>
            <a:r>
              <a:rPr lang="en-US" sz="2400" baseline="30000">
                <a:solidFill>
                  <a:srgbClr val="FF0000"/>
                </a:solidFill>
              </a:rPr>
              <a:t>-15 </a:t>
            </a:r>
            <a:r>
              <a:rPr lang="en-US" sz="2400">
                <a:solidFill>
                  <a:srgbClr val="FF0000"/>
                </a:solidFill>
              </a:rPr>
              <a:t>cm)  dobbiamo accelerare oltre le particelle. </a:t>
            </a:r>
          </a:p>
        </p:txBody>
      </p:sp>
      <p:sp>
        <p:nvSpPr>
          <p:cNvPr id="52248" name="Rectangle 24"/>
          <p:cNvSpPr>
            <a:spLocks noChangeArrowheads="1"/>
          </p:cNvSpPr>
          <p:nvPr/>
        </p:nvSpPr>
        <p:spPr bwMode="auto">
          <a:xfrm>
            <a:off x="1476375" y="3789363"/>
            <a:ext cx="6335713" cy="863600"/>
          </a:xfrm>
          <a:prstGeom prst="rect">
            <a:avLst/>
          </a:prstGeom>
          <a:noFill/>
          <a:ln w="9525">
            <a:solidFill>
              <a:srgbClr val="00008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2249" name="Text Box 25"/>
          <p:cNvSpPr txBox="1">
            <a:spLocks noChangeArrowheads="1"/>
          </p:cNvSpPr>
          <p:nvPr/>
        </p:nvSpPr>
        <p:spPr bwMode="auto">
          <a:xfrm>
            <a:off x="854075" y="5540375"/>
            <a:ext cx="73421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dirty="0"/>
              <a:t>I </a:t>
            </a:r>
            <a:r>
              <a:rPr lang="en-US" dirty="0" err="1"/>
              <a:t>microscopi</a:t>
            </a:r>
            <a:r>
              <a:rPr lang="en-US" dirty="0"/>
              <a:t> </a:t>
            </a:r>
            <a:r>
              <a:rPr lang="en-US" dirty="0" err="1"/>
              <a:t>elettronici</a:t>
            </a:r>
            <a:r>
              <a:rPr lang="en-US" dirty="0"/>
              <a:t> </a:t>
            </a:r>
            <a:r>
              <a:rPr lang="en-US" dirty="0" err="1"/>
              <a:t>possono</a:t>
            </a:r>
            <a:r>
              <a:rPr lang="en-US" dirty="0"/>
              <a:t> </a:t>
            </a:r>
            <a:r>
              <a:rPr lang="en-US" dirty="0" err="1"/>
              <a:t>esplorare</a:t>
            </a:r>
            <a:r>
              <a:rPr lang="en-US" dirty="0"/>
              <a:t> </a:t>
            </a:r>
            <a:r>
              <a:rPr lang="en-US" dirty="0" err="1"/>
              <a:t>regioni</a:t>
            </a:r>
            <a:r>
              <a:rPr lang="en-US" dirty="0"/>
              <a:t> di ~10</a:t>
            </a:r>
            <a:r>
              <a:rPr lang="en-US" baseline="30000" dirty="0"/>
              <a:t>-6</a:t>
            </a:r>
            <a:r>
              <a:rPr lang="en-US" dirty="0"/>
              <a:t> cm – cellule / DNA</a:t>
            </a:r>
          </a:p>
        </p:txBody>
      </p:sp>
    </p:spTree>
    <p:extLst>
      <p:ext uri="{BB962C8B-B14F-4D97-AF65-F5344CB8AC3E}">
        <p14:creationId xmlns:p14="http://schemas.microsoft.com/office/powerpoint/2010/main" val="539131426"/>
      </p:ext>
    </p:extLst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12B79-D46C-3D4A-8161-95D9811435DD}" type="slidenum">
              <a:rPr lang="en-US"/>
              <a:pPr/>
              <a:t>32</a:t>
            </a:fld>
            <a:endParaRPr lang="en-US"/>
          </a:p>
        </p:txBody>
      </p:sp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127000" y="101594"/>
            <a:ext cx="5900708" cy="533400"/>
          </a:xfrm>
        </p:spPr>
        <p:txBody>
          <a:bodyPr/>
          <a:lstStyle/>
          <a:p>
            <a:pPr algn="l"/>
            <a:r>
              <a:rPr lang="en-US" b="1" dirty="0" err="1"/>
              <a:t>Unita</a:t>
            </a:r>
            <a:r>
              <a:rPr lang="en-US" b="1" dirty="0"/>
              <a:t>’ di </a:t>
            </a:r>
            <a:r>
              <a:rPr lang="en-US" b="1" dirty="0" err="1"/>
              <a:t>misura</a:t>
            </a:r>
            <a:r>
              <a:rPr lang="en-US" b="1" dirty="0"/>
              <a:t> di </a:t>
            </a:r>
            <a:r>
              <a:rPr lang="en-US" b="1" dirty="0" err="1"/>
              <a:t>energia</a:t>
            </a:r>
            <a:endParaRPr lang="en-US" b="1" dirty="0"/>
          </a:p>
        </p:txBody>
      </p:sp>
      <p:sp>
        <p:nvSpPr>
          <p:cNvPr id="51204" name="Text Box 4"/>
          <p:cNvSpPr txBox="1">
            <a:spLocks noGrp="1" noChangeArrowheads="1"/>
          </p:cNvSpPr>
          <p:nvPr>
            <p:ph type="body" idx="1"/>
          </p:nvPr>
        </p:nvSpPr>
        <p:spPr>
          <a:xfrm>
            <a:off x="0" y="1143000"/>
            <a:ext cx="9144000" cy="1133475"/>
          </a:xfrm>
          <a:noFill/>
          <a:ln/>
        </p:spPr>
        <p:txBody>
          <a:bodyPr/>
          <a:lstStyle>
            <a:lvl1pPr/>
            <a:lvl2pPr marL="828675"/>
            <a:lvl3pPr marL="1236663"/>
            <a:lvl4pPr marL="1644650"/>
            <a:lvl5pPr/>
            <a:lvl6pPr/>
            <a:lvl7pPr/>
            <a:lvl8pPr/>
            <a:lvl9pPr/>
          </a:lstStyle>
          <a:p>
            <a:pPr marL="0" indent="0" algn="ctr">
              <a:lnSpc>
                <a:spcPct val="90000"/>
              </a:lnSpc>
            </a:pPr>
            <a:r>
              <a:rPr lang="en-US" sz="2000"/>
              <a:t>I fisici usano il </a:t>
            </a:r>
            <a:r>
              <a:rPr lang="en-US" sz="2000">
                <a:solidFill>
                  <a:srgbClr val="FF0000"/>
                </a:solidFill>
              </a:rPr>
              <a:t>GeV</a:t>
            </a:r>
            <a:r>
              <a:rPr lang="en-US" sz="2000"/>
              <a:t>  - Giga ElectronVolt = 10</a:t>
            </a:r>
            <a:r>
              <a:rPr lang="en-US" sz="2000" baseline="30000"/>
              <a:t>9</a:t>
            </a:r>
            <a:r>
              <a:rPr lang="en-US" sz="2000"/>
              <a:t> eV </a:t>
            </a:r>
          </a:p>
          <a:p>
            <a:pPr marL="0" indent="0">
              <a:lnSpc>
                <a:spcPct val="90000"/>
              </a:lnSpc>
            </a:pPr>
            <a:r>
              <a:rPr lang="en-US" sz="2000"/>
              <a:t>m(protone)  = 0.938  GeV     -&gt;    1.67262158(31) x 10</a:t>
            </a:r>
            <a:r>
              <a:rPr lang="en-US" sz="2000" baseline="30000"/>
              <a:t>-27</a:t>
            </a:r>
            <a:r>
              <a:rPr lang="en-US" sz="2000"/>
              <a:t> Kg</a:t>
            </a:r>
          </a:p>
          <a:p>
            <a:pPr marL="0" indent="0">
              <a:lnSpc>
                <a:spcPct val="90000"/>
              </a:lnSpc>
            </a:pPr>
            <a:r>
              <a:rPr lang="en-US" sz="2000"/>
              <a:t>m(elettrone)= 0.0005 GeV     -&gt;    9.109 x10</a:t>
            </a:r>
            <a:r>
              <a:rPr lang="en-US" sz="2000" baseline="30000"/>
              <a:t>-31</a:t>
            </a:r>
            <a:r>
              <a:rPr lang="en-US" sz="2000"/>
              <a:t> Kg  =(1/2000 m(p))</a:t>
            </a:r>
          </a:p>
        </p:txBody>
      </p:sp>
      <p:sp>
        <p:nvSpPr>
          <p:cNvPr id="51206" name="Arc 6"/>
          <p:cNvSpPr>
            <a:spLocks/>
          </p:cNvSpPr>
          <p:nvPr/>
        </p:nvSpPr>
        <p:spPr bwMode="auto">
          <a:xfrm flipH="1">
            <a:off x="1143000" y="2492375"/>
            <a:ext cx="1447800" cy="4572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</a:path>
              <a:path w="21600" h="21600" stroke="0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28575">
            <a:solidFill>
              <a:srgbClr val="00008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51221" name="Group 21"/>
          <p:cNvGrpSpPr>
            <a:grpSpLocks/>
          </p:cNvGrpSpPr>
          <p:nvPr/>
        </p:nvGrpSpPr>
        <p:grpSpPr bwMode="auto">
          <a:xfrm>
            <a:off x="176213" y="2797175"/>
            <a:ext cx="2109787" cy="3048000"/>
            <a:chOff x="111" y="1762"/>
            <a:chExt cx="1329" cy="1920"/>
          </a:xfrm>
        </p:grpSpPr>
        <p:sp>
          <p:nvSpPr>
            <p:cNvPr id="51205" name="Rectangle 5"/>
            <p:cNvSpPr>
              <a:spLocks noChangeArrowheads="1"/>
            </p:cNvSpPr>
            <p:nvPr/>
          </p:nvSpPr>
          <p:spPr bwMode="auto">
            <a:xfrm>
              <a:off x="192" y="2866"/>
              <a:ext cx="1248" cy="816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sz="2000">
                <a:latin typeface="Comic Sans MS" charset="0"/>
              </a:endParaRPr>
            </a:p>
          </p:txBody>
        </p:sp>
        <p:sp>
          <p:nvSpPr>
            <p:cNvPr id="51207" name="Rectangle 7"/>
            <p:cNvSpPr>
              <a:spLocks noChangeArrowheads="1"/>
            </p:cNvSpPr>
            <p:nvPr/>
          </p:nvSpPr>
          <p:spPr bwMode="auto">
            <a:xfrm>
              <a:off x="480" y="1762"/>
              <a:ext cx="48" cy="768"/>
            </a:xfrm>
            <a:prstGeom prst="rect">
              <a:avLst/>
            </a:prstGeom>
            <a:solidFill>
              <a:schemeClr val="hlink"/>
            </a:solidFill>
            <a:ln w="12700">
              <a:solidFill>
                <a:schemeClr val="hlink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208" name="Rectangle 8"/>
            <p:cNvSpPr>
              <a:spLocks noChangeArrowheads="1"/>
            </p:cNvSpPr>
            <p:nvPr/>
          </p:nvSpPr>
          <p:spPr bwMode="auto">
            <a:xfrm>
              <a:off x="1104" y="1762"/>
              <a:ext cx="48" cy="768"/>
            </a:xfrm>
            <a:prstGeom prst="rect">
              <a:avLst/>
            </a:prstGeom>
            <a:solidFill>
              <a:srgbClr val="FF3300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209" name="Oval 9"/>
            <p:cNvSpPr>
              <a:spLocks noChangeArrowheads="1"/>
            </p:cNvSpPr>
            <p:nvPr/>
          </p:nvSpPr>
          <p:spPr bwMode="auto">
            <a:xfrm>
              <a:off x="624" y="2098"/>
              <a:ext cx="96" cy="96"/>
            </a:xfrm>
            <a:prstGeom prst="ellipse">
              <a:avLst/>
            </a:prstGeom>
            <a:solidFill>
              <a:srgbClr val="000080"/>
            </a:solidFill>
            <a:ln w="12700">
              <a:solidFill>
                <a:srgbClr val="000080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210" name="Line 10"/>
            <p:cNvSpPr>
              <a:spLocks noChangeShapeType="1"/>
            </p:cNvSpPr>
            <p:nvPr/>
          </p:nvSpPr>
          <p:spPr bwMode="auto">
            <a:xfrm>
              <a:off x="720" y="2146"/>
              <a:ext cx="19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none" w="sm" len="sm"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211" name="Rectangle 11"/>
            <p:cNvSpPr>
              <a:spLocks noChangeArrowheads="1"/>
            </p:cNvSpPr>
            <p:nvPr/>
          </p:nvSpPr>
          <p:spPr bwMode="auto">
            <a:xfrm>
              <a:off x="384" y="2722"/>
              <a:ext cx="192" cy="144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sz="3200" b="1">
                <a:latin typeface="Comic Sans MS" charset="0"/>
              </a:endParaRPr>
            </a:p>
          </p:txBody>
        </p:sp>
        <p:sp>
          <p:nvSpPr>
            <p:cNvPr id="51212" name="Rectangle 12"/>
            <p:cNvSpPr>
              <a:spLocks noChangeArrowheads="1"/>
            </p:cNvSpPr>
            <p:nvPr/>
          </p:nvSpPr>
          <p:spPr bwMode="auto">
            <a:xfrm>
              <a:off x="1056" y="2722"/>
              <a:ext cx="192" cy="144"/>
            </a:xfrm>
            <a:prstGeom prst="rect">
              <a:avLst/>
            </a:prstGeom>
            <a:solidFill>
              <a:srgbClr val="FF3300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213" name="Text Box 13"/>
            <p:cNvSpPr txBox="1">
              <a:spLocks noChangeArrowheads="1"/>
            </p:cNvSpPr>
            <p:nvPr/>
          </p:nvSpPr>
          <p:spPr bwMode="auto">
            <a:xfrm>
              <a:off x="336" y="2547"/>
              <a:ext cx="280" cy="423"/>
            </a:xfrm>
            <a:prstGeom prst="rect">
              <a:avLst/>
            </a:prstGeom>
            <a:solidFill>
              <a:schemeClr val="hlink"/>
            </a:solidFill>
            <a:ln w="12700">
              <a:solidFill>
                <a:schemeClr val="hlink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3200" b="1">
                  <a:latin typeface="Comic Sans MS" charset="0"/>
                </a:rPr>
                <a:t>-</a:t>
              </a:r>
            </a:p>
          </p:txBody>
        </p:sp>
        <p:sp>
          <p:nvSpPr>
            <p:cNvPr id="51214" name="Text Box 14"/>
            <p:cNvSpPr txBox="1">
              <a:spLocks noChangeArrowheads="1"/>
            </p:cNvSpPr>
            <p:nvPr/>
          </p:nvSpPr>
          <p:spPr bwMode="auto">
            <a:xfrm>
              <a:off x="1024" y="2592"/>
              <a:ext cx="253" cy="3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 b="1">
                  <a:latin typeface="Comic Sans MS" charset="0"/>
                </a:rPr>
                <a:t>+</a:t>
              </a:r>
              <a:endParaRPr lang="en-US" sz="3200" b="1">
                <a:latin typeface="Comic Sans MS" charset="0"/>
              </a:endParaRPr>
            </a:p>
          </p:txBody>
        </p:sp>
        <p:sp>
          <p:nvSpPr>
            <p:cNvPr id="51215" name="Freeform 15"/>
            <p:cNvSpPr>
              <a:spLocks/>
            </p:cNvSpPr>
            <p:nvPr/>
          </p:nvSpPr>
          <p:spPr bwMode="auto">
            <a:xfrm>
              <a:off x="111" y="2146"/>
              <a:ext cx="369" cy="624"/>
            </a:xfrm>
            <a:custGeom>
              <a:avLst/>
              <a:gdLst>
                <a:gd name="T0" fmla="*/ 369 w 369"/>
                <a:gd name="T1" fmla="*/ 0 h 624"/>
                <a:gd name="T2" fmla="*/ 81 w 369"/>
                <a:gd name="T3" fmla="*/ 192 h 624"/>
                <a:gd name="T4" fmla="*/ 33 w 369"/>
                <a:gd name="T5" fmla="*/ 432 h 624"/>
                <a:gd name="T6" fmla="*/ 273 w 369"/>
                <a:gd name="T7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9" h="624">
                  <a:moveTo>
                    <a:pt x="369" y="0"/>
                  </a:moveTo>
                  <a:cubicBezTo>
                    <a:pt x="253" y="60"/>
                    <a:pt x="137" y="120"/>
                    <a:pt x="81" y="192"/>
                  </a:cubicBezTo>
                  <a:cubicBezTo>
                    <a:pt x="25" y="264"/>
                    <a:pt x="0" y="359"/>
                    <a:pt x="33" y="432"/>
                  </a:cubicBezTo>
                  <a:cubicBezTo>
                    <a:pt x="65" y="504"/>
                    <a:pt x="169" y="564"/>
                    <a:pt x="273" y="624"/>
                  </a:cubicBezTo>
                </a:path>
              </a:pathLst>
            </a:custGeom>
            <a:noFill/>
            <a:ln w="28575" cap="flat" cmpd="sng">
              <a:solidFill>
                <a:schemeClr val="hlink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216" name="Freeform 16"/>
            <p:cNvSpPr>
              <a:spLocks/>
            </p:cNvSpPr>
            <p:nvPr/>
          </p:nvSpPr>
          <p:spPr bwMode="auto">
            <a:xfrm>
              <a:off x="1129" y="2146"/>
              <a:ext cx="311" cy="624"/>
            </a:xfrm>
            <a:custGeom>
              <a:avLst/>
              <a:gdLst>
                <a:gd name="T0" fmla="*/ 0 w 311"/>
                <a:gd name="T1" fmla="*/ 0 h 624"/>
                <a:gd name="T2" fmla="*/ 240 w 311"/>
                <a:gd name="T3" fmla="*/ 192 h 624"/>
                <a:gd name="T4" fmla="*/ 288 w 311"/>
                <a:gd name="T5" fmla="*/ 480 h 624"/>
                <a:gd name="T6" fmla="*/ 96 w 311"/>
                <a:gd name="T7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1" h="624">
                  <a:moveTo>
                    <a:pt x="0" y="0"/>
                  </a:moveTo>
                  <a:cubicBezTo>
                    <a:pt x="96" y="56"/>
                    <a:pt x="192" y="112"/>
                    <a:pt x="240" y="192"/>
                  </a:cubicBezTo>
                  <a:cubicBezTo>
                    <a:pt x="288" y="272"/>
                    <a:pt x="311" y="408"/>
                    <a:pt x="288" y="480"/>
                  </a:cubicBezTo>
                  <a:cubicBezTo>
                    <a:pt x="264" y="551"/>
                    <a:pt x="180" y="587"/>
                    <a:pt x="96" y="624"/>
                  </a:cubicBezTo>
                </a:path>
              </a:pathLst>
            </a:custGeom>
            <a:noFill/>
            <a:ln w="28575" cap="flat" cmpd="sng">
              <a:solidFill>
                <a:srgbClr val="FF3300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217" name="Text Box 17"/>
            <p:cNvSpPr txBox="1">
              <a:spLocks noChangeArrowheads="1"/>
            </p:cNvSpPr>
            <p:nvPr/>
          </p:nvSpPr>
          <p:spPr bwMode="auto">
            <a:xfrm>
              <a:off x="414" y="3116"/>
              <a:ext cx="690" cy="3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latin typeface="Comic Sans MS" charset="0"/>
                </a:rPr>
                <a:t>1 Volt</a:t>
              </a:r>
            </a:p>
          </p:txBody>
        </p:sp>
      </p:grpSp>
      <p:sp>
        <p:nvSpPr>
          <p:cNvPr id="51218" name="Text Box 18"/>
          <p:cNvSpPr txBox="1">
            <a:spLocks noChangeArrowheads="1"/>
          </p:cNvSpPr>
          <p:nvPr/>
        </p:nvSpPr>
        <p:spPr bwMode="auto">
          <a:xfrm>
            <a:off x="2411413" y="2533650"/>
            <a:ext cx="1331912" cy="401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000080"/>
                </a:solidFill>
                <a:latin typeface="Verdana" charset="0"/>
              </a:rPr>
              <a:t>elettrone</a:t>
            </a:r>
          </a:p>
        </p:txBody>
      </p:sp>
      <p:sp>
        <p:nvSpPr>
          <p:cNvPr id="51219" name="Text Box 19"/>
          <p:cNvSpPr txBox="1">
            <a:spLocks noChangeArrowheads="1"/>
          </p:cNvSpPr>
          <p:nvPr/>
        </p:nvSpPr>
        <p:spPr bwMode="auto">
          <a:xfrm>
            <a:off x="4576763" y="3297238"/>
            <a:ext cx="4326826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0080"/>
                </a:solidFill>
              </a:rPr>
              <a:t>Per dare ad un </a:t>
            </a:r>
            <a:r>
              <a:rPr lang="en-US" sz="2400" dirty="0" err="1">
                <a:solidFill>
                  <a:srgbClr val="000080"/>
                </a:solidFill>
              </a:rPr>
              <a:t>elettrone</a:t>
            </a:r>
            <a:r>
              <a:rPr lang="en-US" sz="2400" dirty="0">
                <a:solidFill>
                  <a:srgbClr val="000080"/>
                </a:solidFill>
              </a:rPr>
              <a:t> l</a:t>
            </a:r>
            <a:r>
              <a:rPr lang="ja-JP" altLang="en-US" sz="2400" dirty="0">
                <a:solidFill>
                  <a:srgbClr val="000080"/>
                </a:solidFill>
                <a:latin typeface="Arial"/>
              </a:rPr>
              <a:t>’</a:t>
            </a:r>
            <a:r>
              <a:rPr lang="en-US" sz="2400" dirty="0" err="1">
                <a:solidFill>
                  <a:srgbClr val="000080"/>
                </a:solidFill>
              </a:rPr>
              <a:t>energia</a:t>
            </a:r>
            <a:endParaRPr lang="en-US" sz="2400" dirty="0">
              <a:solidFill>
                <a:srgbClr val="000080"/>
              </a:solidFill>
            </a:endParaRPr>
          </a:p>
          <a:p>
            <a:r>
              <a:rPr lang="en-US" sz="2400" dirty="0">
                <a:solidFill>
                  <a:srgbClr val="000080"/>
                </a:solidFill>
              </a:rPr>
              <a:t>di </a:t>
            </a:r>
            <a:r>
              <a:rPr lang="en-US" sz="2400" dirty="0">
                <a:solidFill>
                  <a:srgbClr val="FF0000"/>
                </a:solidFill>
              </a:rPr>
              <a:t>1GeV</a:t>
            </a:r>
            <a:r>
              <a:rPr lang="en-US" sz="2400" dirty="0">
                <a:solidFill>
                  <a:srgbClr val="000080"/>
                </a:solidFill>
              </a:rPr>
              <a:t>, </a:t>
            </a:r>
            <a:r>
              <a:rPr lang="en-US" sz="2400" dirty="0" err="1">
                <a:solidFill>
                  <a:srgbClr val="000080"/>
                </a:solidFill>
              </a:rPr>
              <a:t>dovremmo</a:t>
            </a:r>
            <a:r>
              <a:rPr lang="en-US" sz="2400" dirty="0">
                <a:solidFill>
                  <a:srgbClr val="000080"/>
                </a:solidFill>
              </a:rPr>
              <a:t> </a:t>
            </a:r>
            <a:r>
              <a:rPr lang="en-US" sz="2400" dirty="0" err="1">
                <a:solidFill>
                  <a:srgbClr val="000080"/>
                </a:solidFill>
              </a:rPr>
              <a:t>mettere</a:t>
            </a:r>
            <a:r>
              <a:rPr lang="en-US" sz="2400" dirty="0">
                <a:solidFill>
                  <a:srgbClr val="000080"/>
                </a:solidFill>
              </a:rPr>
              <a:t> </a:t>
            </a:r>
          </a:p>
          <a:p>
            <a:r>
              <a:rPr lang="en-US" sz="2400" dirty="0">
                <a:solidFill>
                  <a:srgbClr val="000080"/>
                </a:solidFill>
              </a:rPr>
              <a:t>di </a:t>
            </a:r>
            <a:r>
              <a:rPr lang="en-US" sz="2400" dirty="0" err="1">
                <a:solidFill>
                  <a:srgbClr val="000080"/>
                </a:solidFill>
              </a:rPr>
              <a:t>seguito</a:t>
            </a:r>
            <a:r>
              <a:rPr lang="en-US" sz="2400" dirty="0">
                <a:solidFill>
                  <a:srgbClr val="000080"/>
                </a:solidFill>
              </a:rPr>
              <a:t> </a:t>
            </a:r>
            <a:r>
              <a:rPr lang="en-US" sz="2400" dirty="0">
                <a:solidFill>
                  <a:srgbClr val="FF0000"/>
                </a:solidFill>
              </a:rPr>
              <a:t>666,666,666</a:t>
            </a:r>
            <a:r>
              <a:rPr lang="en-US" sz="2400" dirty="0">
                <a:solidFill>
                  <a:srgbClr val="000080"/>
                </a:solidFill>
              </a:rPr>
              <a:t> pile</a:t>
            </a:r>
          </a:p>
          <a:p>
            <a:r>
              <a:rPr lang="en-US" sz="2400" dirty="0">
                <a:solidFill>
                  <a:srgbClr val="000080"/>
                </a:solidFill>
              </a:rPr>
              <a:t>da 1.5 Volt !!</a:t>
            </a:r>
          </a:p>
        </p:txBody>
      </p:sp>
      <p:grpSp>
        <p:nvGrpSpPr>
          <p:cNvPr id="51234" name="Group 34"/>
          <p:cNvGrpSpPr>
            <a:grpSpLocks/>
          </p:cNvGrpSpPr>
          <p:nvPr/>
        </p:nvGrpSpPr>
        <p:grpSpPr bwMode="auto">
          <a:xfrm>
            <a:off x="176213" y="2797175"/>
            <a:ext cx="2109787" cy="3048000"/>
            <a:chOff x="111" y="1762"/>
            <a:chExt cx="1329" cy="1920"/>
          </a:xfrm>
        </p:grpSpPr>
        <p:sp>
          <p:nvSpPr>
            <p:cNvPr id="51222" name="Rectangle 22"/>
            <p:cNvSpPr>
              <a:spLocks noChangeArrowheads="1"/>
            </p:cNvSpPr>
            <p:nvPr/>
          </p:nvSpPr>
          <p:spPr bwMode="auto">
            <a:xfrm>
              <a:off x="192" y="2866"/>
              <a:ext cx="1248" cy="816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sz="2000">
                <a:latin typeface="Comic Sans MS" charset="0"/>
              </a:endParaRPr>
            </a:p>
          </p:txBody>
        </p:sp>
        <p:sp>
          <p:nvSpPr>
            <p:cNvPr id="51223" name="Rectangle 23"/>
            <p:cNvSpPr>
              <a:spLocks noChangeArrowheads="1"/>
            </p:cNvSpPr>
            <p:nvPr/>
          </p:nvSpPr>
          <p:spPr bwMode="auto">
            <a:xfrm>
              <a:off x="480" y="1762"/>
              <a:ext cx="48" cy="768"/>
            </a:xfrm>
            <a:prstGeom prst="rect">
              <a:avLst/>
            </a:prstGeom>
            <a:solidFill>
              <a:schemeClr val="hlink"/>
            </a:solidFill>
            <a:ln w="12700">
              <a:solidFill>
                <a:schemeClr val="hlink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224" name="Rectangle 24"/>
            <p:cNvSpPr>
              <a:spLocks noChangeArrowheads="1"/>
            </p:cNvSpPr>
            <p:nvPr/>
          </p:nvSpPr>
          <p:spPr bwMode="auto">
            <a:xfrm>
              <a:off x="1104" y="1762"/>
              <a:ext cx="48" cy="768"/>
            </a:xfrm>
            <a:prstGeom prst="rect">
              <a:avLst/>
            </a:prstGeom>
            <a:solidFill>
              <a:srgbClr val="FF3300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225" name="Oval 25"/>
            <p:cNvSpPr>
              <a:spLocks noChangeArrowheads="1"/>
            </p:cNvSpPr>
            <p:nvPr/>
          </p:nvSpPr>
          <p:spPr bwMode="auto">
            <a:xfrm>
              <a:off x="624" y="2098"/>
              <a:ext cx="96" cy="96"/>
            </a:xfrm>
            <a:prstGeom prst="ellipse">
              <a:avLst/>
            </a:prstGeom>
            <a:solidFill>
              <a:srgbClr val="000080"/>
            </a:solidFill>
            <a:ln w="12700">
              <a:solidFill>
                <a:srgbClr val="000080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226" name="Line 26"/>
            <p:cNvSpPr>
              <a:spLocks noChangeShapeType="1"/>
            </p:cNvSpPr>
            <p:nvPr/>
          </p:nvSpPr>
          <p:spPr bwMode="auto">
            <a:xfrm>
              <a:off x="720" y="2146"/>
              <a:ext cx="19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none" w="sm" len="sm"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227" name="Rectangle 27"/>
            <p:cNvSpPr>
              <a:spLocks noChangeArrowheads="1"/>
            </p:cNvSpPr>
            <p:nvPr/>
          </p:nvSpPr>
          <p:spPr bwMode="auto">
            <a:xfrm>
              <a:off x="384" y="2722"/>
              <a:ext cx="192" cy="144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sz="3200" b="1">
                <a:latin typeface="Comic Sans MS" charset="0"/>
              </a:endParaRPr>
            </a:p>
          </p:txBody>
        </p:sp>
        <p:sp>
          <p:nvSpPr>
            <p:cNvPr id="51228" name="Rectangle 28"/>
            <p:cNvSpPr>
              <a:spLocks noChangeArrowheads="1"/>
            </p:cNvSpPr>
            <p:nvPr/>
          </p:nvSpPr>
          <p:spPr bwMode="auto">
            <a:xfrm>
              <a:off x="1056" y="2722"/>
              <a:ext cx="192" cy="144"/>
            </a:xfrm>
            <a:prstGeom prst="rect">
              <a:avLst/>
            </a:prstGeom>
            <a:solidFill>
              <a:srgbClr val="FF3300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229" name="Text Box 29"/>
            <p:cNvSpPr txBox="1">
              <a:spLocks noChangeArrowheads="1"/>
            </p:cNvSpPr>
            <p:nvPr/>
          </p:nvSpPr>
          <p:spPr bwMode="auto">
            <a:xfrm>
              <a:off x="336" y="2547"/>
              <a:ext cx="280" cy="423"/>
            </a:xfrm>
            <a:prstGeom prst="rect">
              <a:avLst/>
            </a:prstGeom>
            <a:solidFill>
              <a:schemeClr val="hlink"/>
            </a:solidFill>
            <a:ln w="12700">
              <a:solidFill>
                <a:schemeClr val="hlink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3200" b="1">
                  <a:latin typeface="Comic Sans MS" charset="0"/>
                </a:rPr>
                <a:t>-</a:t>
              </a:r>
            </a:p>
          </p:txBody>
        </p:sp>
        <p:sp>
          <p:nvSpPr>
            <p:cNvPr id="51230" name="Text Box 30"/>
            <p:cNvSpPr txBox="1">
              <a:spLocks noChangeArrowheads="1"/>
            </p:cNvSpPr>
            <p:nvPr/>
          </p:nvSpPr>
          <p:spPr bwMode="auto">
            <a:xfrm>
              <a:off x="1024" y="2592"/>
              <a:ext cx="253" cy="3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 b="1">
                  <a:latin typeface="Comic Sans MS" charset="0"/>
                </a:rPr>
                <a:t>+</a:t>
              </a:r>
              <a:endParaRPr lang="en-US" sz="3200" b="1">
                <a:latin typeface="Comic Sans MS" charset="0"/>
              </a:endParaRPr>
            </a:p>
          </p:txBody>
        </p:sp>
        <p:sp>
          <p:nvSpPr>
            <p:cNvPr id="51231" name="Freeform 31"/>
            <p:cNvSpPr>
              <a:spLocks/>
            </p:cNvSpPr>
            <p:nvPr/>
          </p:nvSpPr>
          <p:spPr bwMode="auto">
            <a:xfrm>
              <a:off x="111" y="2146"/>
              <a:ext cx="369" cy="624"/>
            </a:xfrm>
            <a:custGeom>
              <a:avLst/>
              <a:gdLst>
                <a:gd name="T0" fmla="*/ 369 w 369"/>
                <a:gd name="T1" fmla="*/ 0 h 624"/>
                <a:gd name="T2" fmla="*/ 81 w 369"/>
                <a:gd name="T3" fmla="*/ 192 h 624"/>
                <a:gd name="T4" fmla="*/ 33 w 369"/>
                <a:gd name="T5" fmla="*/ 432 h 624"/>
                <a:gd name="T6" fmla="*/ 273 w 369"/>
                <a:gd name="T7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9" h="624">
                  <a:moveTo>
                    <a:pt x="369" y="0"/>
                  </a:moveTo>
                  <a:cubicBezTo>
                    <a:pt x="253" y="60"/>
                    <a:pt x="137" y="120"/>
                    <a:pt x="81" y="192"/>
                  </a:cubicBezTo>
                  <a:cubicBezTo>
                    <a:pt x="25" y="264"/>
                    <a:pt x="0" y="359"/>
                    <a:pt x="33" y="432"/>
                  </a:cubicBezTo>
                  <a:cubicBezTo>
                    <a:pt x="65" y="504"/>
                    <a:pt x="169" y="564"/>
                    <a:pt x="273" y="624"/>
                  </a:cubicBezTo>
                </a:path>
              </a:pathLst>
            </a:custGeom>
            <a:noFill/>
            <a:ln w="28575" cap="flat" cmpd="sng">
              <a:solidFill>
                <a:schemeClr val="hlink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232" name="Freeform 32"/>
            <p:cNvSpPr>
              <a:spLocks/>
            </p:cNvSpPr>
            <p:nvPr/>
          </p:nvSpPr>
          <p:spPr bwMode="auto">
            <a:xfrm>
              <a:off x="1129" y="2146"/>
              <a:ext cx="311" cy="624"/>
            </a:xfrm>
            <a:custGeom>
              <a:avLst/>
              <a:gdLst>
                <a:gd name="T0" fmla="*/ 0 w 311"/>
                <a:gd name="T1" fmla="*/ 0 h 624"/>
                <a:gd name="T2" fmla="*/ 240 w 311"/>
                <a:gd name="T3" fmla="*/ 192 h 624"/>
                <a:gd name="T4" fmla="*/ 288 w 311"/>
                <a:gd name="T5" fmla="*/ 480 h 624"/>
                <a:gd name="T6" fmla="*/ 96 w 311"/>
                <a:gd name="T7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1" h="624">
                  <a:moveTo>
                    <a:pt x="0" y="0"/>
                  </a:moveTo>
                  <a:cubicBezTo>
                    <a:pt x="96" y="56"/>
                    <a:pt x="192" y="112"/>
                    <a:pt x="240" y="192"/>
                  </a:cubicBezTo>
                  <a:cubicBezTo>
                    <a:pt x="288" y="272"/>
                    <a:pt x="311" y="408"/>
                    <a:pt x="288" y="480"/>
                  </a:cubicBezTo>
                  <a:cubicBezTo>
                    <a:pt x="264" y="551"/>
                    <a:pt x="180" y="587"/>
                    <a:pt x="96" y="624"/>
                  </a:cubicBezTo>
                </a:path>
              </a:pathLst>
            </a:custGeom>
            <a:noFill/>
            <a:ln w="28575" cap="flat" cmpd="sng">
              <a:solidFill>
                <a:srgbClr val="FF3300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233" name="Text Box 33"/>
            <p:cNvSpPr txBox="1">
              <a:spLocks noChangeArrowheads="1"/>
            </p:cNvSpPr>
            <p:nvPr/>
          </p:nvSpPr>
          <p:spPr bwMode="auto">
            <a:xfrm>
              <a:off x="414" y="3116"/>
              <a:ext cx="690" cy="3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latin typeface="Comic Sans MS" charset="0"/>
                </a:rPr>
                <a:t>1 Volt</a:t>
              </a:r>
            </a:p>
          </p:txBody>
        </p:sp>
      </p:grpSp>
      <p:grpSp>
        <p:nvGrpSpPr>
          <p:cNvPr id="51387" name="Group 187"/>
          <p:cNvGrpSpPr>
            <a:grpSpLocks/>
          </p:cNvGrpSpPr>
          <p:nvPr/>
        </p:nvGrpSpPr>
        <p:grpSpPr bwMode="auto">
          <a:xfrm>
            <a:off x="4957763" y="4884738"/>
            <a:ext cx="3241675" cy="866775"/>
            <a:chOff x="3016" y="2614"/>
            <a:chExt cx="2269" cy="934"/>
          </a:xfrm>
        </p:grpSpPr>
        <p:grpSp>
          <p:nvGrpSpPr>
            <p:cNvPr id="51275" name="Group 75"/>
            <p:cNvGrpSpPr>
              <a:grpSpLocks/>
            </p:cNvGrpSpPr>
            <p:nvPr/>
          </p:nvGrpSpPr>
          <p:grpSpPr bwMode="auto">
            <a:xfrm>
              <a:off x="3016" y="2614"/>
              <a:ext cx="228" cy="932"/>
              <a:chOff x="1596" y="1898"/>
              <a:chExt cx="1342" cy="3351"/>
            </a:xfrm>
          </p:grpSpPr>
          <p:sp>
            <p:nvSpPr>
              <p:cNvPr id="51263" name="Rectangle 63"/>
              <p:cNvSpPr>
                <a:spLocks noChangeArrowheads="1"/>
              </p:cNvSpPr>
              <p:nvPr/>
            </p:nvSpPr>
            <p:spPr bwMode="auto">
              <a:xfrm>
                <a:off x="1677" y="3002"/>
                <a:ext cx="1248" cy="816"/>
              </a:xfrm>
              <a:prstGeom prst="rect">
                <a:avLst/>
              </a:prstGeom>
              <a:solidFill>
                <a:schemeClr val="bg2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en-US" sz="2000">
                  <a:latin typeface="Comic Sans MS" charset="0"/>
                </a:endParaRPr>
              </a:p>
            </p:txBody>
          </p:sp>
          <p:sp>
            <p:nvSpPr>
              <p:cNvPr id="51264" name="Rectangle 64"/>
              <p:cNvSpPr>
                <a:spLocks noChangeArrowheads="1"/>
              </p:cNvSpPr>
              <p:nvPr/>
            </p:nvSpPr>
            <p:spPr bwMode="auto">
              <a:xfrm>
                <a:off x="1965" y="1898"/>
                <a:ext cx="48" cy="768"/>
              </a:xfrm>
              <a:prstGeom prst="rect">
                <a:avLst/>
              </a:prstGeom>
              <a:solidFill>
                <a:schemeClr val="hlink"/>
              </a:solidFill>
              <a:ln w="12700">
                <a:solidFill>
                  <a:schemeClr val="hlink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265" name="Rectangle 65"/>
              <p:cNvSpPr>
                <a:spLocks noChangeArrowheads="1"/>
              </p:cNvSpPr>
              <p:nvPr/>
            </p:nvSpPr>
            <p:spPr bwMode="auto">
              <a:xfrm>
                <a:off x="2589" y="1898"/>
                <a:ext cx="48" cy="768"/>
              </a:xfrm>
              <a:prstGeom prst="rect">
                <a:avLst/>
              </a:prstGeom>
              <a:solidFill>
                <a:srgbClr val="FF3300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266" name="Oval 66"/>
              <p:cNvSpPr>
                <a:spLocks noChangeArrowheads="1"/>
              </p:cNvSpPr>
              <p:nvPr/>
            </p:nvSpPr>
            <p:spPr bwMode="auto">
              <a:xfrm>
                <a:off x="2109" y="2234"/>
                <a:ext cx="96" cy="96"/>
              </a:xfrm>
              <a:prstGeom prst="ellipse">
                <a:avLst/>
              </a:prstGeom>
              <a:solidFill>
                <a:srgbClr val="000080"/>
              </a:solidFill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267" name="Line 67"/>
              <p:cNvSpPr>
                <a:spLocks noChangeShapeType="1"/>
              </p:cNvSpPr>
              <p:nvPr/>
            </p:nvSpPr>
            <p:spPr bwMode="auto">
              <a:xfrm>
                <a:off x="2205" y="2282"/>
                <a:ext cx="19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 type="none" w="sm" len="sm"/>
                <a:tailEnd type="triangle" w="sm" len="sm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268" name="Rectangle 68"/>
              <p:cNvSpPr>
                <a:spLocks noChangeArrowheads="1"/>
              </p:cNvSpPr>
              <p:nvPr/>
            </p:nvSpPr>
            <p:spPr bwMode="auto">
              <a:xfrm>
                <a:off x="1869" y="2858"/>
                <a:ext cx="192" cy="144"/>
              </a:xfrm>
              <a:prstGeom prst="rect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en-US" sz="3200" b="1">
                  <a:latin typeface="Comic Sans MS" charset="0"/>
                </a:endParaRPr>
              </a:p>
            </p:txBody>
          </p:sp>
          <p:sp>
            <p:nvSpPr>
              <p:cNvPr id="51269" name="Rectangle 69"/>
              <p:cNvSpPr>
                <a:spLocks noChangeArrowheads="1"/>
              </p:cNvSpPr>
              <p:nvPr/>
            </p:nvSpPr>
            <p:spPr bwMode="auto">
              <a:xfrm>
                <a:off x="2541" y="2858"/>
                <a:ext cx="192" cy="144"/>
              </a:xfrm>
              <a:prstGeom prst="rect">
                <a:avLst/>
              </a:prstGeom>
              <a:solidFill>
                <a:srgbClr val="FF3300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271" name="Text Box 71"/>
              <p:cNvSpPr txBox="1">
                <a:spLocks noChangeArrowheads="1"/>
              </p:cNvSpPr>
              <p:nvPr/>
            </p:nvSpPr>
            <p:spPr bwMode="auto">
              <a:xfrm>
                <a:off x="2179" y="2696"/>
                <a:ext cx="759" cy="255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endParaRPr lang="en-US" sz="3200" b="1">
                  <a:latin typeface="Comic Sans MS" charset="0"/>
                </a:endParaRPr>
              </a:p>
            </p:txBody>
          </p:sp>
          <p:sp>
            <p:nvSpPr>
              <p:cNvPr id="51272" name="Freeform 72"/>
              <p:cNvSpPr>
                <a:spLocks/>
              </p:cNvSpPr>
              <p:nvPr/>
            </p:nvSpPr>
            <p:spPr bwMode="auto">
              <a:xfrm>
                <a:off x="1596" y="2282"/>
                <a:ext cx="369" cy="624"/>
              </a:xfrm>
              <a:custGeom>
                <a:avLst/>
                <a:gdLst>
                  <a:gd name="T0" fmla="*/ 369 w 369"/>
                  <a:gd name="T1" fmla="*/ 0 h 624"/>
                  <a:gd name="T2" fmla="*/ 81 w 369"/>
                  <a:gd name="T3" fmla="*/ 192 h 624"/>
                  <a:gd name="T4" fmla="*/ 33 w 369"/>
                  <a:gd name="T5" fmla="*/ 432 h 624"/>
                  <a:gd name="T6" fmla="*/ 273 w 369"/>
                  <a:gd name="T7" fmla="*/ 624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9" h="624">
                    <a:moveTo>
                      <a:pt x="369" y="0"/>
                    </a:moveTo>
                    <a:cubicBezTo>
                      <a:pt x="253" y="60"/>
                      <a:pt x="137" y="120"/>
                      <a:pt x="81" y="192"/>
                    </a:cubicBezTo>
                    <a:cubicBezTo>
                      <a:pt x="25" y="264"/>
                      <a:pt x="0" y="359"/>
                      <a:pt x="33" y="432"/>
                    </a:cubicBezTo>
                    <a:cubicBezTo>
                      <a:pt x="65" y="504"/>
                      <a:pt x="169" y="564"/>
                      <a:pt x="273" y="624"/>
                    </a:cubicBezTo>
                  </a:path>
                </a:pathLst>
              </a:custGeom>
              <a:noFill/>
              <a:ln w="28575" cap="flat" cmpd="sng">
                <a:solidFill>
                  <a:schemeClr val="hlink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273" name="Freeform 73"/>
              <p:cNvSpPr>
                <a:spLocks/>
              </p:cNvSpPr>
              <p:nvPr/>
            </p:nvSpPr>
            <p:spPr bwMode="auto">
              <a:xfrm>
                <a:off x="2614" y="2282"/>
                <a:ext cx="311" cy="624"/>
              </a:xfrm>
              <a:custGeom>
                <a:avLst/>
                <a:gdLst>
                  <a:gd name="T0" fmla="*/ 0 w 311"/>
                  <a:gd name="T1" fmla="*/ 0 h 624"/>
                  <a:gd name="T2" fmla="*/ 240 w 311"/>
                  <a:gd name="T3" fmla="*/ 192 h 624"/>
                  <a:gd name="T4" fmla="*/ 288 w 311"/>
                  <a:gd name="T5" fmla="*/ 480 h 624"/>
                  <a:gd name="T6" fmla="*/ 96 w 311"/>
                  <a:gd name="T7" fmla="*/ 624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1" h="624">
                    <a:moveTo>
                      <a:pt x="0" y="0"/>
                    </a:moveTo>
                    <a:cubicBezTo>
                      <a:pt x="96" y="56"/>
                      <a:pt x="192" y="112"/>
                      <a:pt x="240" y="192"/>
                    </a:cubicBezTo>
                    <a:cubicBezTo>
                      <a:pt x="288" y="272"/>
                      <a:pt x="311" y="408"/>
                      <a:pt x="288" y="480"/>
                    </a:cubicBezTo>
                    <a:cubicBezTo>
                      <a:pt x="264" y="551"/>
                      <a:pt x="180" y="587"/>
                      <a:pt x="96" y="624"/>
                    </a:cubicBezTo>
                  </a:path>
                </a:pathLst>
              </a:custGeom>
              <a:noFill/>
              <a:ln w="28575" cap="flat" cmpd="sng">
                <a:solidFill>
                  <a:srgbClr val="FF33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51276" name="Group 76"/>
            <p:cNvGrpSpPr>
              <a:grpSpLocks/>
            </p:cNvGrpSpPr>
            <p:nvPr/>
          </p:nvGrpSpPr>
          <p:grpSpPr bwMode="auto">
            <a:xfrm>
              <a:off x="3243" y="2614"/>
              <a:ext cx="227" cy="932"/>
              <a:chOff x="1596" y="1898"/>
              <a:chExt cx="1336" cy="3351"/>
            </a:xfrm>
          </p:grpSpPr>
          <p:sp>
            <p:nvSpPr>
              <p:cNvPr id="51277" name="Rectangle 77"/>
              <p:cNvSpPr>
                <a:spLocks noChangeArrowheads="1"/>
              </p:cNvSpPr>
              <p:nvPr/>
            </p:nvSpPr>
            <p:spPr bwMode="auto">
              <a:xfrm>
                <a:off x="1677" y="3002"/>
                <a:ext cx="1248" cy="816"/>
              </a:xfrm>
              <a:prstGeom prst="rect">
                <a:avLst/>
              </a:prstGeom>
              <a:solidFill>
                <a:schemeClr val="bg2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en-US" sz="2000">
                  <a:latin typeface="Comic Sans MS" charset="0"/>
                </a:endParaRPr>
              </a:p>
            </p:txBody>
          </p:sp>
          <p:sp>
            <p:nvSpPr>
              <p:cNvPr id="51278" name="Rectangle 78"/>
              <p:cNvSpPr>
                <a:spLocks noChangeArrowheads="1"/>
              </p:cNvSpPr>
              <p:nvPr/>
            </p:nvSpPr>
            <p:spPr bwMode="auto">
              <a:xfrm>
                <a:off x="1965" y="1898"/>
                <a:ext cx="48" cy="768"/>
              </a:xfrm>
              <a:prstGeom prst="rect">
                <a:avLst/>
              </a:prstGeom>
              <a:solidFill>
                <a:schemeClr val="hlink"/>
              </a:solidFill>
              <a:ln w="12700">
                <a:solidFill>
                  <a:schemeClr val="hlink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279" name="Rectangle 79"/>
              <p:cNvSpPr>
                <a:spLocks noChangeArrowheads="1"/>
              </p:cNvSpPr>
              <p:nvPr/>
            </p:nvSpPr>
            <p:spPr bwMode="auto">
              <a:xfrm>
                <a:off x="2589" y="1898"/>
                <a:ext cx="48" cy="768"/>
              </a:xfrm>
              <a:prstGeom prst="rect">
                <a:avLst/>
              </a:prstGeom>
              <a:solidFill>
                <a:srgbClr val="FF3300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280" name="Oval 80"/>
              <p:cNvSpPr>
                <a:spLocks noChangeArrowheads="1"/>
              </p:cNvSpPr>
              <p:nvPr/>
            </p:nvSpPr>
            <p:spPr bwMode="auto">
              <a:xfrm>
                <a:off x="2109" y="2234"/>
                <a:ext cx="96" cy="96"/>
              </a:xfrm>
              <a:prstGeom prst="ellipse">
                <a:avLst/>
              </a:prstGeom>
              <a:solidFill>
                <a:srgbClr val="000080"/>
              </a:solidFill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281" name="Line 81"/>
              <p:cNvSpPr>
                <a:spLocks noChangeShapeType="1"/>
              </p:cNvSpPr>
              <p:nvPr/>
            </p:nvSpPr>
            <p:spPr bwMode="auto">
              <a:xfrm>
                <a:off x="2205" y="2282"/>
                <a:ext cx="19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 type="none" w="sm" len="sm"/>
                <a:tailEnd type="triangle" w="sm" len="sm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282" name="Rectangle 82"/>
              <p:cNvSpPr>
                <a:spLocks noChangeArrowheads="1"/>
              </p:cNvSpPr>
              <p:nvPr/>
            </p:nvSpPr>
            <p:spPr bwMode="auto">
              <a:xfrm>
                <a:off x="1869" y="2858"/>
                <a:ext cx="192" cy="144"/>
              </a:xfrm>
              <a:prstGeom prst="rect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en-US" sz="3200" b="1">
                  <a:latin typeface="Comic Sans MS" charset="0"/>
                </a:endParaRPr>
              </a:p>
            </p:txBody>
          </p:sp>
          <p:sp>
            <p:nvSpPr>
              <p:cNvPr id="51283" name="Rectangle 83"/>
              <p:cNvSpPr>
                <a:spLocks noChangeArrowheads="1"/>
              </p:cNvSpPr>
              <p:nvPr/>
            </p:nvSpPr>
            <p:spPr bwMode="auto">
              <a:xfrm>
                <a:off x="2541" y="2858"/>
                <a:ext cx="192" cy="144"/>
              </a:xfrm>
              <a:prstGeom prst="rect">
                <a:avLst/>
              </a:prstGeom>
              <a:solidFill>
                <a:srgbClr val="FF3300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284" name="Text Box 84"/>
              <p:cNvSpPr txBox="1">
                <a:spLocks noChangeArrowheads="1"/>
              </p:cNvSpPr>
              <p:nvPr/>
            </p:nvSpPr>
            <p:spPr bwMode="auto">
              <a:xfrm>
                <a:off x="2179" y="2696"/>
                <a:ext cx="753" cy="255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endParaRPr lang="en-US" sz="3200" b="1">
                  <a:latin typeface="Comic Sans MS" charset="0"/>
                </a:endParaRPr>
              </a:p>
            </p:txBody>
          </p:sp>
          <p:sp>
            <p:nvSpPr>
              <p:cNvPr id="51285" name="Freeform 85"/>
              <p:cNvSpPr>
                <a:spLocks/>
              </p:cNvSpPr>
              <p:nvPr/>
            </p:nvSpPr>
            <p:spPr bwMode="auto">
              <a:xfrm>
                <a:off x="1596" y="2282"/>
                <a:ext cx="369" cy="624"/>
              </a:xfrm>
              <a:custGeom>
                <a:avLst/>
                <a:gdLst>
                  <a:gd name="T0" fmla="*/ 369 w 369"/>
                  <a:gd name="T1" fmla="*/ 0 h 624"/>
                  <a:gd name="T2" fmla="*/ 81 w 369"/>
                  <a:gd name="T3" fmla="*/ 192 h 624"/>
                  <a:gd name="T4" fmla="*/ 33 w 369"/>
                  <a:gd name="T5" fmla="*/ 432 h 624"/>
                  <a:gd name="T6" fmla="*/ 273 w 369"/>
                  <a:gd name="T7" fmla="*/ 624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9" h="624">
                    <a:moveTo>
                      <a:pt x="369" y="0"/>
                    </a:moveTo>
                    <a:cubicBezTo>
                      <a:pt x="253" y="60"/>
                      <a:pt x="137" y="120"/>
                      <a:pt x="81" y="192"/>
                    </a:cubicBezTo>
                    <a:cubicBezTo>
                      <a:pt x="25" y="264"/>
                      <a:pt x="0" y="359"/>
                      <a:pt x="33" y="432"/>
                    </a:cubicBezTo>
                    <a:cubicBezTo>
                      <a:pt x="65" y="504"/>
                      <a:pt x="169" y="564"/>
                      <a:pt x="273" y="624"/>
                    </a:cubicBezTo>
                  </a:path>
                </a:pathLst>
              </a:custGeom>
              <a:noFill/>
              <a:ln w="28575" cap="flat" cmpd="sng">
                <a:solidFill>
                  <a:schemeClr val="hlink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286" name="Freeform 86"/>
              <p:cNvSpPr>
                <a:spLocks/>
              </p:cNvSpPr>
              <p:nvPr/>
            </p:nvSpPr>
            <p:spPr bwMode="auto">
              <a:xfrm>
                <a:off x="2614" y="2282"/>
                <a:ext cx="311" cy="624"/>
              </a:xfrm>
              <a:custGeom>
                <a:avLst/>
                <a:gdLst>
                  <a:gd name="T0" fmla="*/ 0 w 311"/>
                  <a:gd name="T1" fmla="*/ 0 h 624"/>
                  <a:gd name="T2" fmla="*/ 240 w 311"/>
                  <a:gd name="T3" fmla="*/ 192 h 624"/>
                  <a:gd name="T4" fmla="*/ 288 w 311"/>
                  <a:gd name="T5" fmla="*/ 480 h 624"/>
                  <a:gd name="T6" fmla="*/ 96 w 311"/>
                  <a:gd name="T7" fmla="*/ 624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1" h="624">
                    <a:moveTo>
                      <a:pt x="0" y="0"/>
                    </a:moveTo>
                    <a:cubicBezTo>
                      <a:pt x="96" y="56"/>
                      <a:pt x="192" y="112"/>
                      <a:pt x="240" y="192"/>
                    </a:cubicBezTo>
                    <a:cubicBezTo>
                      <a:pt x="288" y="272"/>
                      <a:pt x="311" y="408"/>
                      <a:pt x="288" y="480"/>
                    </a:cubicBezTo>
                    <a:cubicBezTo>
                      <a:pt x="264" y="551"/>
                      <a:pt x="180" y="587"/>
                      <a:pt x="96" y="624"/>
                    </a:cubicBezTo>
                  </a:path>
                </a:pathLst>
              </a:custGeom>
              <a:noFill/>
              <a:ln w="28575" cap="flat" cmpd="sng">
                <a:solidFill>
                  <a:srgbClr val="FF33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51287" name="Group 87"/>
            <p:cNvGrpSpPr>
              <a:grpSpLocks/>
            </p:cNvGrpSpPr>
            <p:nvPr/>
          </p:nvGrpSpPr>
          <p:grpSpPr bwMode="auto">
            <a:xfrm>
              <a:off x="3471" y="2614"/>
              <a:ext cx="227" cy="932"/>
              <a:chOff x="1596" y="1898"/>
              <a:chExt cx="1336" cy="3351"/>
            </a:xfrm>
          </p:grpSpPr>
          <p:sp>
            <p:nvSpPr>
              <p:cNvPr id="51288" name="Rectangle 88"/>
              <p:cNvSpPr>
                <a:spLocks noChangeArrowheads="1"/>
              </p:cNvSpPr>
              <p:nvPr/>
            </p:nvSpPr>
            <p:spPr bwMode="auto">
              <a:xfrm>
                <a:off x="1677" y="3002"/>
                <a:ext cx="1248" cy="816"/>
              </a:xfrm>
              <a:prstGeom prst="rect">
                <a:avLst/>
              </a:prstGeom>
              <a:solidFill>
                <a:schemeClr val="bg2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en-US" sz="2000">
                  <a:latin typeface="Comic Sans MS" charset="0"/>
                </a:endParaRPr>
              </a:p>
            </p:txBody>
          </p:sp>
          <p:sp>
            <p:nvSpPr>
              <p:cNvPr id="51289" name="Rectangle 89"/>
              <p:cNvSpPr>
                <a:spLocks noChangeArrowheads="1"/>
              </p:cNvSpPr>
              <p:nvPr/>
            </p:nvSpPr>
            <p:spPr bwMode="auto">
              <a:xfrm>
                <a:off x="1965" y="1898"/>
                <a:ext cx="48" cy="768"/>
              </a:xfrm>
              <a:prstGeom prst="rect">
                <a:avLst/>
              </a:prstGeom>
              <a:solidFill>
                <a:schemeClr val="hlink"/>
              </a:solidFill>
              <a:ln w="12700">
                <a:solidFill>
                  <a:schemeClr val="hlink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290" name="Rectangle 90"/>
              <p:cNvSpPr>
                <a:spLocks noChangeArrowheads="1"/>
              </p:cNvSpPr>
              <p:nvPr/>
            </p:nvSpPr>
            <p:spPr bwMode="auto">
              <a:xfrm>
                <a:off x="2589" y="1898"/>
                <a:ext cx="48" cy="768"/>
              </a:xfrm>
              <a:prstGeom prst="rect">
                <a:avLst/>
              </a:prstGeom>
              <a:solidFill>
                <a:srgbClr val="FF3300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291" name="Oval 91"/>
              <p:cNvSpPr>
                <a:spLocks noChangeArrowheads="1"/>
              </p:cNvSpPr>
              <p:nvPr/>
            </p:nvSpPr>
            <p:spPr bwMode="auto">
              <a:xfrm>
                <a:off x="2109" y="2234"/>
                <a:ext cx="96" cy="96"/>
              </a:xfrm>
              <a:prstGeom prst="ellipse">
                <a:avLst/>
              </a:prstGeom>
              <a:solidFill>
                <a:srgbClr val="000080"/>
              </a:solidFill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292" name="Line 92"/>
              <p:cNvSpPr>
                <a:spLocks noChangeShapeType="1"/>
              </p:cNvSpPr>
              <p:nvPr/>
            </p:nvSpPr>
            <p:spPr bwMode="auto">
              <a:xfrm>
                <a:off x="2205" y="2282"/>
                <a:ext cx="19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 type="none" w="sm" len="sm"/>
                <a:tailEnd type="triangle" w="sm" len="sm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293" name="Rectangle 93"/>
              <p:cNvSpPr>
                <a:spLocks noChangeArrowheads="1"/>
              </p:cNvSpPr>
              <p:nvPr/>
            </p:nvSpPr>
            <p:spPr bwMode="auto">
              <a:xfrm>
                <a:off x="1869" y="2858"/>
                <a:ext cx="192" cy="144"/>
              </a:xfrm>
              <a:prstGeom prst="rect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en-US" sz="3200" b="1">
                  <a:latin typeface="Comic Sans MS" charset="0"/>
                </a:endParaRPr>
              </a:p>
            </p:txBody>
          </p:sp>
          <p:sp>
            <p:nvSpPr>
              <p:cNvPr id="51294" name="Rectangle 94"/>
              <p:cNvSpPr>
                <a:spLocks noChangeArrowheads="1"/>
              </p:cNvSpPr>
              <p:nvPr/>
            </p:nvSpPr>
            <p:spPr bwMode="auto">
              <a:xfrm>
                <a:off x="2541" y="2858"/>
                <a:ext cx="192" cy="144"/>
              </a:xfrm>
              <a:prstGeom prst="rect">
                <a:avLst/>
              </a:prstGeom>
              <a:solidFill>
                <a:srgbClr val="FF3300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295" name="Text Box 95"/>
              <p:cNvSpPr txBox="1">
                <a:spLocks noChangeArrowheads="1"/>
              </p:cNvSpPr>
              <p:nvPr/>
            </p:nvSpPr>
            <p:spPr bwMode="auto">
              <a:xfrm>
                <a:off x="2173" y="2696"/>
                <a:ext cx="759" cy="255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endParaRPr lang="en-US" sz="3200" b="1">
                  <a:latin typeface="Comic Sans MS" charset="0"/>
                </a:endParaRPr>
              </a:p>
            </p:txBody>
          </p:sp>
          <p:sp>
            <p:nvSpPr>
              <p:cNvPr id="51296" name="Freeform 96"/>
              <p:cNvSpPr>
                <a:spLocks/>
              </p:cNvSpPr>
              <p:nvPr/>
            </p:nvSpPr>
            <p:spPr bwMode="auto">
              <a:xfrm>
                <a:off x="1596" y="2282"/>
                <a:ext cx="369" cy="624"/>
              </a:xfrm>
              <a:custGeom>
                <a:avLst/>
                <a:gdLst>
                  <a:gd name="T0" fmla="*/ 369 w 369"/>
                  <a:gd name="T1" fmla="*/ 0 h 624"/>
                  <a:gd name="T2" fmla="*/ 81 w 369"/>
                  <a:gd name="T3" fmla="*/ 192 h 624"/>
                  <a:gd name="T4" fmla="*/ 33 w 369"/>
                  <a:gd name="T5" fmla="*/ 432 h 624"/>
                  <a:gd name="T6" fmla="*/ 273 w 369"/>
                  <a:gd name="T7" fmla="*/ 624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9" h="624">
                    <a:moveTo>
                      <a:pt x="369" y="0"/>
                    </a:moveTo>
                    <a:cubicBezTo>
                      <a:pt x="253" y="60"/>
                      <a:pt x="137" y="120"/>
                      <a:pt x="81" y="192"/>
                    </a:cubicBezTo>
                    <a:cubicBezTo>
                      <a:pt x="25" y="264"/>
                      <a:pt x="0" y="359"/>
                      <a:pt x="33" y="432"/>
                    </a:cubicBezTo>
                    <a:cubicBezTo>
                      <a:pt x="65" y="504"/>
                      <a:pt x="169" y="564"/>
                      <a:pt x="273" y="624"/>
                    </a:cubicBezTo>
                  </a:path>
                </a:pathLst>
              </a:custGeom>
              <a:noFill/>
              <a:ln w="28575" cap="flat" cmpd="sng">
                <a:solidFill>
                  <a:schemeClr val="hlink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297" name="Freeform 97"/>
              <p:cNvSpPr>
                <a:spLocks/>
              </p:cNvSpPr>
              <p:nvPr/>
            </p:nvSpPr>
            <p:spPr bwMode="auto">
              <a:xfrm>
                <a:off x="2614" y="2282"/>
                <a:ext cx="311" cy="624"/>
              </a:xfrm>
              <a:custGeom>
                <a:avLst/>
                <a:gdLst>
                  <a:gd name="T0" fmla="*/ 0 w 311"/>
                  <a:gd name="T1" fmla="*/ 0 h 624"/>
                  <a:gd name="T2" fmla="*/ 240 w 311"/>
                  <a:gd name="T3" fmla="*/ 192 h 624"/>
                  <a:gd name="T4" fmla="*/ 288 w 311"/>
                  <a:gd name="T5" fmla="*/ 480 h 624"/>
                  <a:gd name="T6" fmla="*/ 96 w 311"/>
                  <a:gd name="T7" fmla="*/ 624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1" h="624">
                    <a:moveTo>
                      <a:pt x="0" y="0"/>
                    </a:moveTo>
                    <a:cubicBezTo>
                      <a:pt x="96" y="56"/>
                      <a:pt x="192" y="112"/>
                      <a:pt x="240" y="192"/>
                    </a:cubicBezTo>
                    <a:cubicBezTo>
                      <a:pt x="288" y="272"/>
                      <a:pt x="311" y="408"/>
                      <a:pt x="288" y="480"/>
                    </a:cubicBezTo>
                    <a:cubicBezTo>
                      <a:pt x="264" y="551"/>
                      <a:pt x="180" y="587"/>
                      <a:pt x="96" y="624"/>
                    </a:cubicBezTo>
                  </a:path>
                </a:pathLst>
              </a:custGeom>
              <a:noFill/>
              <a:ln w="28575" cap="flat" cmpd="sng">
                <a:solidFill>
                  <a:srgbClr val="FF33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51298" name="Group 98"/>
            <p:cNvGrpSpPr>
              <a:grpSpLocks/>
            </p:cNvGrpSpPr>
            <p:nvPr/>
          </p:nvGrpSpPr>
          <p:grpSpPr bwMode="auto">
            <a:xfrm>
              <a:off x="3697" y="2614"/>
              <a:ext cx="228" cy="932"/>
              <a:chOff x="1596" y="1898"/>
              <a:chExt cx="1342" cy="3351"/>
            </a:xfrm>
          </p:grpSpPr>
          <p:sp>
            <p:nvSpPr>
              <p:cNvPr id="51299" name="Rectangle 99"/>
              <p:cNvSpPr>
                <a:spLocks noChangeArrowheads="1"/>
              </p:cNvSpPr>
              <p:nvPr/>
            </p:nvSpPr>
            <p:spPr bwMode="auto">
              <a:xfrm>
                <a:off x="1677" y="3002"/>
                <a:ext cx="1248" cy="816"/>
              </a:xfrm>
              <a:prstGeom prst="rect">
                <a:avLst/>
              </a:prstGeom>
              <a:solidFill>
                <a:schemeClr val="bg2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en-US" sz="2000">
                  <a:latin typeface="Comic Sans MS" charset="0"/>
                </a:endParaRPr>
              </a:p>
            </p:txBody>
          </p:sp>
          <p:sp>
            <p:nvSpPr>
              <p:cNvPr id="51300" name="Rectangle 100"/>
              <p:cNvSpPr>
                <a:spLocks noChangeArrowheads="1"/>
              </p:cNvSpPr>
              <p:nvPr/>
            </p:nvSpPr>
            <p:spPr bwMode="auto">
              <a:xfrm>
                <a:off x="1965" y="1898"/>
                <a:ext cx="48" cy="768"/>
              </a:xfrm>
              <a:prstGeom prst="rect">
                <a:avLst/>
              </a:prstGeom>
              <a:solidFill>
                <a:schemeClr val="hlink"/>
              </a:solidFill>
              <a:ln w="12700">
                <a:solidFill>
                  <a:schemeClr val="hlink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301" name="Rectangle 101"/>
              <p:cNvSpPr>
                <a:spLocks noChangeArrowheads="1"/>
              </p:cNvSpPr>
              <p:nvPr/>
            </p:nvSpPr>
            <p:spPr bwMode="auto">
              <a:xfrm>
                <a:off x="2589" y="1898"/>
                <a:ext cx="48" cy="768"/>
              </a:xfrm>
              <a:prstGeom prst="rect">
                <a:avLst/>
              </a:prstGeom>
              <a:solidFill>
                <a:srgbClr val="FF3300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302" name="Oval 102"/>
              <p:cNvSpPr>
                <a:spLocks noChangeArrowheads="1"/>
              </p:cNvSpPr>
              <p:nvPr/>
            </p:nvSpPr>
            <p:spPr bwMode="auto">
              <a:xfrm>
                <a:off x="2109" y="2234"/>
                <a:ext cx="96" cy="96"/>
              </a:xfrm>
              <a:prstGeom prst="ellipse">
                <a:avLst/>
              </a:prstGeom>
              <a:solidFill>
                <a:srgbClr val="000080"/>
              </a:solidFill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303" name="Line 103"/>
              <p:cNvSpPr>
                <a:spLocks noChangeShapeType="1"/>
              </p:cNvSpPr>
              <p:nvPr/>
            </p:nvSpPr>
            <p:spPr bwMode="auto">
              <a:xfrm>
                <a:off x="2205" y="2282"/>
                <a:ext cx="19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 type="none" w="sm" len="sm"/>
                <a:tailEnd type="triangle" w="sm" len="sm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304" name="Rectangle 104"/>
              <p:cNvSpPr>
                <a:spLocks noChangeArrowheads="1"/>
              </p:cNvSpPr>
              <p:nvPr/>
            </p:nvSpPr>
            <p:spPr bwMode="auto">
              <a:xfrm>
                <a:off x="1869" y="2858"/>
                <a:ext cx="192" cy="144"/>
              </a:xfrm>
              <a:prstGeom prst="rect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en-US" sz="3200" b="1">
                  <a:latin typeface="Comic Sans MS" charset="0"/>
                </a:endParaRPr>
              </a:p>
            </p:txBody>
          </p:sp>
          <p:sp>
            <p:nvSpPr>
              <p:cNvPr id="51305" name="Rectangle 105"/>
              <p:cNvSpPr>
                <a:spLocks noChangeArrowheads="1"/>
              </p:cNvSpPr>
              <p:nvPr/>
            </p:nvSpPr>
            <p:spPr bwMode="auto">
              <a:xfrm>
                <a:off x="2541" y="2858"/>
                <a:ext cx="192" cy="144"/>
              </a:xfrm>
              <a:prstGeom prst="rect">
                <a:avLst/>
              </a:prstGeom>
              <a:solidFill>
                <a:srgbClr val="FF3300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306" name="Text Box 106"/>
              <p:cNvSpPr txBox="1">
                <a:spLocks noChangeArrowheads="1"/>
              </p:cNvSpPr>
              <p:nvPr/>
            </p:nvSpPr>
            <p:spPr bwMode="auto">
              <a:xfrm>
                <a:off x="2179" y="2696"/>
                <a:ext cx="759" cy="255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endParaRPr lang="en-US" sz="3200" b="1">
                  <a:latin typeface="Comic Sans MS" charset="0"/>
                </a:endParaRPr>
              </a:p>
            </p:txBody>
          </p:sp>
          <p:sp>
            <p:nvSpPr>
              <p:cNvPr id="51307" name="Freeform 107"/>
              <p:cNvSpPr>
                <a:spLocks/>
              </p:cNvSpPr>
              <p:nvPr/>
            </p:nvSpPr>
            <p:spPr bwMode="auto">
              <a:xfrm>
                <a:off x="1596" y="2282"/>
                <a:ext cx="369" cy="624"/>
              </a:xfrm>
              <a:custGeom>
                <a:avLst/>
                <a:gdLst>
                  <a:gd name="T0" fmla="*/ 369 w 369"/>
                  <a:gd name="T1" fmla="*/ 0 h 624"/>
                  <a:gd name="T2" fmla="*/ 81 w 369"/>
                  <a:gd name="T3" fmla="*/ 192 h 624"/>
                  <a:gd name="T4" fmla="*/ 33 w 369"/>
                  <a:gd name="T5" fmla="*/ 432 h 624"/>
                  <a:gd name="T6" fmla="*/ 273 w 369"/>
                  <a:gd name="T7" fmla="*/ 624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9" h="624">
                    <a:moveTo>
                      <a:pt x="369" y="0"/>
                    </a:moveTo>
                    <a:cubicBezTo>
                      <a:pt x="253" y="60"/>
                      <a:pt x="137" y="120"/>
                      <a:pt x="81" y="192"/>
                    </a:cubicBezTo>
                    <a:cubicBezTo>
                      <a:pt x="25" y="264"/>
                      <a:pt x="0" y="359"/>
                      <a:pt x="33" y="432"/>
                    </a:cubicBezTo>
                    <a:cubicBezTo>
                      <a:pt x="65" y="504"/>
                      <a:pt x="169" y="564"/>
                      <a:pt x="273" y="624"/>
                    </a:cubicBezTo>
                  </a:path>
                </a:pathLst>
              </a:custGeom>
              <a:noFill/>
              <a:ln w="28575" cap="flat" cmpd="sng">
                <a:solidFill>
                  <a:schemeClr val="hlink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308" name="Freeform 108"/>
              <p:cNvSpPr>
                <a:spLocks/>
              </p:cNvSpPr>
              <p:nvPr/>
            </p:nvSpPr>
            <p:spPr bwMode="auto">
              <a:xfrm>
                <a:off x="2614" y="2282"/>
                <a:ext cx="311" cy="624"/>
              </a:xfrm>
              <a:custGeom>
                <a:avLst/>
                <a:gdLst>
                  <a:gd name="T0" fmla="*/ 0 w 311"/>
                  <a:gd name="T1" fmla="*/ 0 h 624"/>
                  <a:gd name="T2" fmla="*/ 240 w 311"/>
                  <a:gd name="T3" fmla="*/ 192 h 624"/>
                  <a:gd name="T4" fmla="*/ 288 w 311"/>
                  <a:gd name="T5" fmla="*/ 480 h 624"/>
                  <a:gd name="T6" fmla="*/ 96 w 311"/>
                  <a:gd name="T7" fmla="*/ 624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1" h="624">
                    <a:moveTo>
                      <a:pt x="0" y="0"/>
                    </a:moveTo>
                    <a:cubicBezTo>
                      <a:pt x="96" y="56"/>
                      <a:pt x="192" y="112"/>
                      <a:pt x="240" y="192"/>
                    </a:cubicBezTo>
                    <a:cubicBezTo>
                      <a:pt x="288" y="272"/>
                      <a:pt x="311" y="408"/>
                      <a:pt x="288" y="480"/>
                    </a:cubicBezTo>
                    <a:cubicBezTo>
                      <a:pt x="264" y="551"/>
                      <a:pt x="180" y="587"/>
                      <a:pt x="96" y="624"/>
                    </a:cubicBezTo>
                  </a:path>
                </a:pathLst>
              </a:custGeom>
              <a:noFill/>
              <a:ln w="28575" cap="flat" cmpd="sng">
                <a:solidFill>
                  <a:srgbClr val="FF33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51309" name="Group 109"/>
            <p:cNvGrpSpPr>
              <a:grpSpLocks/>
            </p:cNvGrpSpPr>
            <p:nvPr/>
          </p:nvGrpSpPr>
          <p:grpSpPr bwMode="auto">
            <a:xfrm>
              <a:off x="3923" y="2614"/>
              <a:ext cx="228" cy="932"/>
              <a:chOff x="1596" y="1898"/>
              <a:chExt cx="1342" cy="3351"/>
            </a:xfrm>
          </p:grpSpPr>
          <p:sp>
            <p:nvSpPr>
              <p:cNvPr id="51310" name="Rectangle 110"/>
              <p:cNvSpPr>
                <a:spLocks noChangeArrowheads="1"/>
              </p:cNvSpPr>
              <p:nvPr/>
            </p:nvSpPr>
            <p:spPr bwMode="auto">
              <a:xfrm>
                <a:off x="1677" y="3002"/>
                <a:ext cx="1248" cy="816"/>
              </a:xfrm>
              <a:prstGeom prst="rect">
                <a:avLst/>
              </a:prstGeom>
              <a:solidFill>
                <a:schemeClr val="bg2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en-US" sz="2000">
                  <a:latin typeface="Comic Sans MS" charset="0"/>
                </a:endParaRPr>
              </a:p>
            </p:txBody>
          </p:sp>
          <p:sp>
            <p:nvSpPr>
              <p:cNvPr id="51311" name="Rectangle 111"/>
              <p:cNvSpPr>
                <a:spLocks noChangeArrowheads="1"/>
              </p:cNvSpPr>
              <p:nvPr/>
            </p:nvSpPr>
            <p:spPr bwMode="auto">
              <a:xfrm>
                <a:off x="1965" y="1898"/>
                <a:ext cx="48" cy="768"/>
              </a:xfrm>
              <a:prstGeom prst="rect">
                <a:avLst/>
              </a:prstGeom>
              <a:solidFill>
                <a:schemeClr val="hlink"/>
              </a:solidFill>
              <a:ln w="12700">
                <a:solidFill>
                  <a:schemeClr val="hlink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312" name="Rectangle 112"/>
              <p:cNvSpPr>
                <a:spLocks noChangeArrowheads="1"/>
              </p:cNvSpPr>
              <p:nvPr/>
            </p:nvSpPr>
            <p:spPr bwMode="auto">
              <a:xfrm>
                <a:off x="2589" y="1898"/>
                <a:ext cx="48" cy="768"/>
              </a:xfrm>
              <a:prstGeom prst="rect">
                <a:avLst/>
              </a:prstGeom>
              <a:solidFill>
                <a:srgbClr val="FF3300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313" name="Oval 113"/>
              <p:cNvSpPr>
                <a:spLocks noChangeArrowheads="1"/>
              </p:cNvSpPr>
              <p:nvPr/>
            </p:nvSpPr>
            <p:spPr bwMode="auto">
              <a:xfrm>
                <a:off x="2109" y="2234"/>
                <a:ext cx="96" cy="96"/>
              </a:xfrm>
              <a:prstGeom prst="ellipse">
                <a:avLst/>
              </a:prstGeom>
              <a:solidFill>
                <a:srgbClr val="000080"/>
              </a:solidFill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314" name="Line 114"/>
              <p:cNvSpPr>
                <a:spLocks noChangeShapeType="1"/>
              </p:cNvSpPr>
              <p:nvPr/>
            </p:nvSpPr>
            <p:spPr bwMode="auto">
              <a:xfrm>
                <a:off x="2205" y="2282"/>
                <a:ext cx="19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 type="none" w="sm" len="sm"/>
                <a:tailEnd type="triangle" w="sm" len="sm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315" name="Rectangle 115"/>
              <p:cNvSpPr>
                <a:spLocks noChangeArrowheads="1"/>
              </p:cNvSpPr>
              <p:nvPr/>
            </p:nvSpPr>
            <p:spPr bwMode="auto">
              <a:xfrm>
                <a:off x="1869" y="2858"/>
                <a:ext cx="192" cy="144"/>
              </a:xfrm>
              <a:prstGeom prst="rect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en-US" sz="3200" b="1">
                  <a:latin typeface="Comic Sans MS" charset="0"/>
                </a:endParaRPr>
              </a:p>
            </p:txBody>
          </p:sp>
          <p:sp>
            <p:nvSpPr>
              <p:cNvPr id="51316" name="Rectangle 116"/>
              <p:cNvSpPr>
                <a:spLocks noChangeArrowheads="1"/>
              </p:cNvSpPr>
              <p:nvPr/>
            </p:nvSpPr>
            <p:spPr bwMode="auto">
              <a:xfrm>
                <a:off x="2541" y="2858"/>
                <a:ext cx="192" cy="144"/>
              </a:xfrm>
              <a:prstGeom prst="rect">
                <a:avLst/>
              </a:prstGeom>
              <a:solidFill>
                <a:srgbClr val="FF3300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317" name="Text Box 117"/>
              <p:cNvSpPr txBox="1">
                <a:spLocks noChangeArrowheads="1"/>
              </p:cNvSpPr>
              <p:nvPr/>
            </p:nvSpPr>
            <p:spPr bwMode="auto">
              <a:xfrm>
                <a:off x="2179" y="2696"/>
                <a:ext cx="759" cy="255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endParaRPr lang="en-US" sz="3200" b="1">
                  <a:latin typeface="Comic Sans MS" charset="0"/>
                </a:endParaRPr>
              </a:p>
            </p:txBody>
          </p:sp>
          <p:sp>
            <p:nvSpPr>
              <p:cNvPr id="51318" name="Freeform 118"/>
              <p:cNvSpPr>
                <a:spLocks/>
              </p:cNvSpPr>
              <p:nvPr/>
            </p:nvSpPr>
            <p:spPr bwMode="auto">
              <a:xfrm>
                <a:off x="1596" y="2282"/>
                <a:ext cx="369" cy="624"/>
              </a:xfrm>
              <a:custGeom>
                <a:avLst/>
                <a:gdLst>
                  <a:gd name="T0" fmla="*/ 369 w 369"/>
                  <a:gd name="T1" fmla="*/ 0 h 624"/>
                  <a:gd name="T2" fmla="*/ 81 w 369"/>
                  <a:gd name="T3" fmla="*/ 192 h 624"/>
                  <a:gd name="T4" fmla="*/ 33 w 369"/>
                  <a:gd name="T5" fmla="*/ 432 h 624"/>
                  <a:gd name="T6" fmla="*/ 273 w 369"/>
                  <a:gd name="T7" fmla="*/ 624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9" h="624">
                    <a:moveTo>
                      <a:pt x="369" y="0"/>
                    </a:moveTo>
                    <a:cubicBezTo>
                      <a:pt x="253" y="60"/>
                      <a:pt x="137" y="120"/>
                      <a:pt x="81" y="192"/>
                    </a:cubicBezTo>
                    <a:cubicBezTo>
                      <a:pt x="25" y="264"/>
                      <a:pt x="0" y="359"/>
                      <a:pt x="33" y="432"/>
                    </a:cubicBezTo>
                    <a:cubicBezTo>
                      <a:pt x="65" y="504"/>
                      <a:pt x="169" y="564"/>
                      <a:pt x="273" y="624"/>
                    </a:cubicBezTo>
                  </a:path>
                </a:pathLst>
              </a:custGeom>
              <a:noFill/>
              <a:ln w="28575" cap="flat" cmpd="sng">
                <a:solidFill>
                  <a:schemeClr val="hlink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319" name="Freeform 119"/>
              <p:cNvSpPr>
                <a:spLocks/>
              </p:cNvSpPr>
              <p:nvPr/>
            </p:nvSpPr>
            <p:spPr bwMode="auto">
              <a:xfrm>
                <a:off x="2614" y="2282"/>
                <a:ext cx="311" cy="624"/>
              </a:xfrm>
              <a:custGeom>
                <a:avLst/>
                <a:gdLst>
                  <a:gd name="T0" fmla="*/ 0 w 311"/>
                  <a:gd name="T1" fmla="*/ 0 h 624"/>
                  <a:gd name="T2" fmla="*/ 240 w 311"/>
                  <a:gd name="T3" fmla="*/ 192 h 624"/>
                  <a:gd name="T4" fmla="*/ 288 w 311"/>
                  <a:gd name="T5" fmla="*/ 480 h 624"/>
                  <a:gd name="T6" fmla="*/ 96 w 311"/>
                  <a:gd name="T7" fmla="*/ 624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1" h="624">
                    <a:moveTo>
                      <a:pt x="0" y="0"/>
                    </a:moveTo>
                    <a:cubicBezTo>
                      <a:pt x="96" y="56"/>
                      <a:pt x="192" y="112"/>
                      <a:pt x="240" y="192"/>
                    </a:cubicBezTo>
                    <a:cubicBezTo>
                      <a:pt x="288" y="272"/>
                      <a:pt x="311" y="408"/>
                      <a:pt x="288" y="480"/>
                    </a:cubicBezTo>
                    <a:cubicBezTo>
                      <a:pt x="264" y="551"/>
                      <a:pt x="180" y="587"/>
                      <a:pt x="96" y="624"/>
                    </a:cubicBezTo>
                  </a:path>
                </a:pathLst>
              </a:custGeom>
              <a:noFill/>
              <a:ln w="28575" cap="flat" cmpd="sng">
                <a:solidFill>
                  <a:srgbClr val="FF33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51320" name="Group 120"/>
            <p:cNvGrpSpPr>
              <a:grpSpLocks/>
            </p:cNvGrpSpPr>
            <p:nvPr/>
          </p:nvGrpSpPr>
          <p:grpSpPr bwMode="auto">
            <a:xfrm>
              <a:off x="4377" y="2614"/>
              <a:ext cx="228" cy="932"/>
              <a:chOff x="1596" y="1898"/>
              <a:chExt cx="1342" cy="3351"/>
            </a:xfrm>
          </p:grpSpPr>
          <p:sp>
            <p:nvSpPr>
              <p:cNvPr id="51321" name="Rectangle 121"/>
              <p:cNvSpPr>
                <a:spLocks noChangeArrowheads="1"/>
              </p:cNvSpPr>
              <p:nvPr/>
            </p:nvSpPr>
            <p:spPr bwMode="auto">
              <a:xfrm>
                <a:off x="1677" y="3002"/>
                <a:ext cx="1248" cy="816"/>
              </a:xfrm>
              <a:prstGeom prst="rect">
                <a:avLst/>
              </a:prstGeom>
              <a:solidFill>
                <a:schemeClr val="bg2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en-US" sz="2000">
                  <a:latin typeface="Comic Sans MS" charset="0"/>
                </a:endParaRPr>
              </a:p>
            </p:txBody>
          </p:sp>
          <p:sp>
            <p:nvSpPr>
              <p:cNvPr id="51322" name="Rectangle 122"/>
              <p:cNvSpPr>
                <a:spLocks noChangeArrowheads="1"/>
              </p:cNvSpPr>
              <p:nvPr/>
            </p:nvSpPr>
            <p:spPr bwMode="auto">
              <a:xfrm>
                <a:off x="1965" y="1898"/>
                <a:ext cx="48" cy="768"/>
              </a:xfrm>
              <a:prstGeom prst="rect">
                <a:avLst/>
              </a:prstGeom>
              <a:solidFill>
                <a:schemeClr val="hlink"/>
              </a:solidFill>
              <a:ln w="12700">
                <a:solidFill>
                  <a:schemeClr val="hlink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323" name="Rectangle 123"/>
              <p:cNvSpPr>
                <a:spLocks noChangeArrowheads="1"/>
              </p:cNvSpPr>
              <p:nvPr/>
            </p:nvSpPr>
            <p:spPr bwMode="auto">
              <a:xfrm>
                <a:off x="2589" y="1898"/>
                <a:ext cx="48" cy="768"/>
              </a:xfrm>
              <a:prstGeom prst="rect">
                <a:avLst/>
              </a:prstGeom>
              <a:solidFill>
                <a:srgbClr val="FF3300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324" name="Oval 124"/>
              <p:cNvSpPr>
                <a:spLocks noChangeArrowheads="1"/>
              </p:cNvSpPr>
              <p:nvPr/>
            </p:nvSpPr>
            <p:spPr bwMode="auto">
              <a:xfrm>
                <a:off x="2109" y="2234"/>
                <a:ext cx="96" cy="96"/>
              </a:xfrm>
              <a:prstGeom prst="ellipse">
                <a:avLst/>
              </a:prstGeom>
              <a:solidFill>
                <a:srgbClr val="000080"/>
              </a:solidFill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325" name="Line 125"/>
              <p:cNvSpPr>
                <a:spLocks noChangeShapeType="1"/>
              </p:cNvSpPr>
              <p:nvPr/>
            </p:nvSpPr>
            <p:spPr bwMode="auto">
              <a:xfrm>
                <a:off x="2205" y="2282"/>
                <a:ext cx="19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 type="none" w="sm" len="sm"/>
                <a:tailEnd type="triangle" w="sm" len="sm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326" name="Rectangle 126"/>
              <p:cNvSpPr>
                <a:spLocks noChangeArrowheads="1"/>
              </p:cNvSpPr>
              <p:nvPr/>
            </p:nvSpPr>
            <p:spPr bwMode="auto">
              <a:xfrm>
                <a:off x="1869" y="2858"/>
                <a:ext cx="192" cy="144"/>
              </a:xfrm>
              <a:prstGeom prst="rect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en-US" sz="3200" b="1">
                  <a:latin typeface="Comic Sans MS" charset="0"/>
                </a:endParaRPr>
              </a:p>
            </p:txBody>
          </p:sp>
          <p:sp>
            <p:nvSpPr>
              <p:cNvPr id="51327" name="Rectangle 127"/>
              <p:cNvSpPr>
                <a:spLocks noChangeArrowheads="1"/>
              </p:cNvSpPr>
              <p:nvPr/>
            </p:nvSpPr>
            <p:spPr bwMode="auto">
              <a:xfrm>
                <a:off x="2541" y="2858"/>
                <a:ext cx="192" cy="144"/>
              </a:xfrm>
              <a:prstGeom prst="rect">
                <a:avLst/>
              </a:prstGeom>
              <a:solidFill>
                <a:srgbClr val="FF3300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328" name="Text Box 128"/>
              <p:cNvSpPr txBox="1">
                <a:spLocks noChangeArrowheads="1"/>
              </p:cNvSpPr>
              <p:nvPr/>
            </p:nvSpPr>
            <p:spPr bwMode="auto">
              <a:xfrm>
                <a:off x="2179" y="2696"/>
                <a:ext cx="759" cy="255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endParaRPr lang="en-US" sz="3200" b="1">
                  <a:latin typeface="Comic Sans MS" charset="0"/>
                </a:endParaRPr>
              </a:p>
            </p:txBody>
          </p:sp>
          <p:sp>
            <p:nvSpPr>
              <p:cNvPr id="51329" name="Freeform 129"/>
              <p:cNvSpPr>
                <a:spLocks/>
              </p:cNvSpPr>
              <p:nvPr/>
            </p:nvSpPr>
            <p:spPr bwMode="auto">
              <a:xfrm>
                <a:off x="1596" y="2282"/>
                <a:ext cx="369" cy="624"/>
              </a:xfrm>
              <a:custGeom>
                <a:avLst/>
                <a:gdLst>
                  <a:gd name="T0" fmla="*/ 369 w 369"/>
                  <a:gd name="T1" fmla="*/ 0 h 624"/>
                  <a:gd name="T2" fmla="*/ 81 w 369"/>
                  <a:gd name="T3" fmla="*/ 192 h 624"/>
                  <a:gd name="T4" fmla="*/ 33 w 369"/>
                  <a:gd name="T5" fmla="*/ 432 h 624"/>
                  <a:gd name="T6" fmla="*/ 273 w 369"/>
                  <a:gd name="T7" fmla="*/ 624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9" h="624">
                    <a:moveTo>
                      <a:pt x="369" y="0"/>
                    </a:moveTo>
                    <a:cubicBezTo>
                      <a:pt x="253" y="60"/>
                      <a:pt x="137" y="120"/>
                      <a:pt x="81" y="192"/>
                    </a:cubicBezTo>
                    <a:cubicBezTo>
                      <a:pt x="25" y="264"/>
                      <a:pt x="0" y="359"/>
                      <a:pt x="33" y="432"/>
                    </a:cubicBezTo>
                    <a:cubicBezTo>
                      <a:pt x="65" y="504"/>
                      <a:pt x="169" y="564"/>
                      <a:pt x="273" y="624"/>
                    </a:cubicBezTo>
                  </a:path>
                </a:pathLst>
              </a:custGeom>
              <a:noFill/>
              <a:ln w="28575" cap="flat" cmpd="sng">
                <a:solidFill>
                  <a:schemeClr val="hlink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330" name="Freeform 130"/>
              <p:cNvSpPr>
                <a:spLocks/>
              </p:cNvSpPr>
              <p:nvPr/>
            </p:nvSpPr>
            <p:spPr bwMode="auto">
              <a:xfrm>
                <a:off x="2614" y="2282"/>
                <a:ext cx="311" cy="624"/>
              </a:xfrm>
              <a:custGeom>
                <a:avLst/>
                <a:gdLst>
                  <a:gd name="T0" fmla="*/ 0 w 311"/>
                  <a:gd name="T1" fmla="*/ 0 h 624"/>
                  <a:gd name="T2" fmla="*/ 240 w 311"/>
                  <a:gd name="T3" fmla="*/ 192 h 624"/>
                  <a:gd name="T4" fmla="*/ 288 w 311"/>
                  <a:gd name="T5" fmla="*/ 480 h 624"/>
                  <a:gd name="T6" fmla="*/ 96 w 311"/>
                  <a:gd name="T7" fmla="*/ 624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1" h="624">
                    <a:moveTo>
                      <a:pt x="0" y="0"/>
                    </a:moveTo>
                    <a:cubicBezTo>
                      <a:pt x="96" y="56"/>
                      <a:pt x="192" y="112"/>
                      <a:pt x="240" y="192"/>
                    </a:cubicBezTo>
                    <a:cubicBezTo>
                      <a:pt x="288" y="272"/>
                      <a:pt x="311" y="408"/>
                      <a:pt x="288" y="480"/>
                    </a:cubicBezTo>
                    <a:cubicBezTo>
                      <a:pt x="264" y="551"/>
                      <a:pt x="180" y="587"/>
                      <a:pt x="96" y="624"/>
                    </a:cubicBezTo>
                  </a:path>
                </a:pathLst>
              </a:custGeom>
              <a:noFill/>
              <a:ln w="28575" cap="flat" cmpd="sng">
                <a:solidFill>
                  <a:srgbClr val="FF33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51331" name="Group 131"/>
            <p:cNvGrpSpPr>
              <a:grpSpLocks/>
            </p:cNvGrpSpPr>
            <p:nvPr/>
          </p:nvGrpSpPr>
          <p:grpSpPr bwMode="auto">
            <a:xfrm>
              <a:off x="4150" y="2614"/>
              <a:ext cx="228" cy="932"/>
              <a:chOff x="1596" y="1898"/>
              <a:chExt cx="1342" cy="3351"/>
            </a:xfrm>
          </p:grpSpPr>
          <p:sp>
            <p:nvSpPr>
              <p:cNvPr id="51332" name="Rectangle 132"/>
              <p:cNvSpPr>
                <a:spLocks noChangeArrowheads="1"/>
              </p:cNvSpPr>
              <p:nvPr/>
            </p:nvSpPr>
            <p:spPr bwMode="auto">
              <a:xfrm>
                <a:off x="1677" y="3002"/>
                <a:ext cx="1248" cy="816"/>
              </a:xfrm>
              <a:prstGeom prst="rect">
                <a:avLst/>
              </a:prstGeom>
              <a:solidFill>
                <a:schemeClr val="bg2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en-US" sz="2000">
                  <a:latin typeface="Comic Sans MS" charset="0"/>
                </a:endParaRPr>
              </a:p>
            </p:txBody>
          </p:sp>
          <p:sp>
            <p:nvSpPr>
              <p:cNvPr id="51333" name="Rectangle 133"/>
              <p:cNvSpPr>
                <a:spLocks noChangeArrowheads="1"/>
              </p:cNvSpPr>
              <p:nvPr/>
            </p:nvSpPr>
            <p:spPr bwMode="auto">
              <a:xfrm>
                <a:off x="1965" y="1898"/>
                <a:ext cx="48" cy="768"/>
              </a:xfrm>
              <a:prstGeom prst="rect">
                <a:avLst/>
              </a:prstGeom>
              <a:solidFill>
                <a:schemeClr val="hlink"/>
              </a:solidFill>
              <a:ln w="12700">
                <a:solidFill>
                  <a:schemeClr val="hlink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334" name="Rectangle 134"/>
              <p:cNvSpPr>
                <a:spLocks noChangeArrowheads="1"/>
              </p:cNvSpPr>
              <p:nvPr/>
            </p:nvSpPr>
            <p:spPr bwMode="auto">
              <a:xfrm>
                <a:off x="2589" y="1898"/>
                <a:ext cx="48" cy="768"/>
              </a:xfrm>
              <a:prstGeom prst="rect">
                <a:avLst/>
              </a:prstGeom>
              <a:solidFill>
                <a:srgbClr val="FF3300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335" name="Oval 135"/>
              <p:cNvSpPr>
                <a:spLocks noChangeArrowheads="1"/>
              </p:cNvSpPr>
              <p:nvPr/>
            </p:nvSpPr>
            <p:spPr bwMode="auto">
              <a:xfrm>
                <a:off x="2109" y="2234"/>
                <a:ext cx="96" cy="96"/>
              </a:xfrm>
              <a:prstGeom prst="ellipse">
                <a:avLst/>
              </a:prstGeom>
              <a:solidFill>
                <a:srgbClr val="000080"/>
              </a:solidFill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336" name="Line 136"/>
              <p:cNvSpPr>
                <a:spLocks noChangeShapeType="1"/>
              </p:cNvSpPr>
              <p:nvPr/>
            </p:nvSpPr>
            <p:spPr bwMode="auto">
              <a:xfrm>
                <a:off x="2205" y="2282"/>
                <a:ext cx="19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 type="none" w="sm" len="sm"/>
                <a:tailEnd type="triangle" w="sm" len="sm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337" name="Rectangle 137"/>
              <p:cNvSpPr>
                <a:spLocks noChangeArrowheads="1"/>
              </p:cNvSpPr>
              <p:nvPr/>
            </p:nvSpPr>
            <p:spPr bwMode="auto">
              <a:xfrm>
                <a:off x="1869" y="2858"/>
                <a:ext cx="192" cy="144"/>
              </a:xfrm>
              <a:prstGeom prst="rect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en-US" sz="3200" b="1">
                  <a:latin typeface="Comic Sans MS" charset="0"/>
                </a:endParaRPr>
              </a:p>
            </p:txBody>
          </p:sp>
          <p:sp>
            <p:nvSpPr>
              <p:cNvPr id="51338" name="Rectangle 138"/>
              <p:cNvSpPr>
                <a:spLocks noChangeArrowheads="1"/>
              </p:cNvSpPr>
              <p:nvPr/>
            </p:nvSpPr>
            <p:spPr bwMode="auto">
              <a:xfrm>
                <a:off x="2541" y="2858"/>
                <a:ext cx="192" cy="144"/>
              </a:xfrm>
              <a:prstGeom prst="rect">
                <a:avLst/>
              </a:prstGeom>
              <a:solidFill>
                <a:srgbClr val="FF3300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339" name="Text Box 139"/>
              <p:cNvSpPr txBox="1">
                <a:spLocks noChangeArrowheads="1"/>
              </p:cNvSpPr>
              <p:nvPr/>
            </p:nvSpPr>
            <p:spPr bwMode="auto">
              <a:xfrm>
                <a:off x="2179" y="2696"/>
                <a:ext cx="759" cy="255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endParaRPr lang="en-US" sz="3200" b="1">
                  <a:latin typeface="Comic Sans MS" charset="0"/>
                </a:endParaRPr>
              </a:p>
            </p:txBody>
          </p:sp>
          <p:sp>
            <p:nvSpPr>
              <p:cNvPr id="51340" name="Freeform 140"/>
              <p:cNvSpPr>
                <a:spLocks/>
              </p:cNvSpPr>
              <p:nvPr/>
            </p:nvSpPr>
            <p:spPr bwMode="auto">
              <a:xfrm>
                <a:off x="1596" y="2282"/>
                <a:ext cx="369" cy="624"/>
              </a:xfrm>
              <a:custGeom>
                <a:avLst/>
                <a:gdLst>
                  <a:gd name="T0" fmla="*/ 369 w 369"/>
                  <a:gd name="T1" fmla="*/ 0 h 624"/>
                  <a:gd name="T2" fmla="*/ 81 w 369"/>
                  <a:gd name="T3" fmla="*/ 192 h 624"/>
                  <a:gd name="T4" fmla="*/ 33 w 369"/>
                  <a:gd name="T5" fmla="*/ 432 h 624"/>
                  <a:gd name="T6" fmla="*/ 273 w 369"/>
                  <a:gd name="T7" fmla="*/ 624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9" h="624">
                    <a:moveTo>
                      <a:pt x="369" y="0"/>
                    </a:moveTo>
                    <a:cubicBezTo>
                      <a:pt x="253" y="60"/>
                      <a:pt x="137" y="120"/>
                      <a:pt x="81" y="192"/>
                    </a:cubicBezTo>
                    <a:cubicBezTo>
                      <a:pt x="25" y="264"/>
                      <a:pt x="0" y="359"/>
                      <a:pt x="33" y="432"/>
                    </a:cubicBezTo>
                    <a:cubicBezTo>
                      <a:pt x="65" y="504"/>
                      <a:pt x="169" y="564"/>
                      <a:pt x="273" y="624"/>
                    </a:cubicBezTo>
                  </a:path>
                </a:pathLst>
              </a:custGeom>
              <a:noFill/>
              <a:ln w="28575" cap="flat" cmpd="sng">
                <a:solidFill>
                  <a:schemeClr val="hlink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341" name="Freeform 141"/>
              <p:cNvSpPr>
                <a:spLocks/>
              </p:cNvSpPr>
              <p:nvPr/>
            </p:nvSpPr>
            <p:spPr bwMode="auto">
              <a:xfrm>
                <a:off x="2614" y="2282"/>
                <a:ext cx="311" cy="624"/>
              </a:xfrm>
              <a:custGeom>
                <a:avLst/>
                <a:gdLst>
                  <a:gd name="T0" fmla="*/ 0 w 311"/>
                  <a:gd name="T1" fmla="*/ 0 h 624"/>
                  <a:gd name="T2" fmla="*/ 240 w 311"/>
                  <a:gd name="T3" fmla="*/ 192 h 624"/>
                  <a:gd name="T4" fmla="*/ 288 w 311"/>
                  <a:gd name="T5" fmla="*/ 480 h 624"/>
                  <a:gd name="T6" fmla="*/ 96 w 311"/>
                  <a:gd name="T7" fmla="*/ 624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1" h="624">
                    <a:moveTo>
                      <a:pt x="0" y="0"/>
                    </a:moveTo>
                    <a:cubicBezTo>
                      <a:pt x="96" y="56"/>
                      <a:pt x="192" y="112"/>
                      <a:pt x="240" y="192"/>
                    </a:cubicBezTo>
                    <a:cubicBezTo>
                      <a:pt x="288" y="272"/>
                      <a:pt x="311" y="408"/>
                      <a:pt x="288" y="480"/>
                    </a:cubicBezTo>
                    <a:cubicBezTo>
                      <a:pt x="264" y="551"/>
                      <a:pt x="180" y="587"/>
                      <a:pt x="96" y="624"/>
                    </a:cubicBezTo>
                  </a:path>
                </a:pathLst>
              </a:custGeom>
              <a:noFill/>
              <a:ln w="28575" cap="flat" cmpd="sng">
                <a:solidFill>
                  <a:srgbClr val="FF33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51342" name="Group 142"/>
            <p:cNvGrpSpPr>
              <a:grpSpLocks/>
            </p:cNvGrpSpPr>
            <p:nvPr/>
          </p:nvGrpSpPr>
          <p:grpSpPr bwMode="auto">
            <a:xfrm>
              <a:off x="4604" y="2615"/>
              <a:ext cx="229" cy="933"/>
              <a:chOff x="1596" y="1898"/>
              <a:chExt cx="1349" cy="3354"/>
            </a:xfrm>
          </p:grpSpPr>
          <p:sp>
            <p:nvSpPr>
              <p:cNvPr id="51343" name="Rectangle 143"/>
              <p:cNvSpPr>
                <a:spLocks noChangeArrowheads="1"/>
              </p:cNvSpPr>
              <p:nvPr/>
            </p:nvSpPr>
            <p:spPr bwMode="auto">
              <a:xfrm>
                <a:off x="1677" y="3002"/>
                <a:ext cx="1248" cy="816"/>
              </a:xfrm>
              <a:prstGeom prst="rect">
                <a:avLst/>
              </a:prstGeom>
              <a:solidFill>
                <a:schemeClr val="bg2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en-US" sz="2000">
                  <a:latin typeface="Comic Sans MS" charset="0"/>
                </a:endParaRPr>
              </a:p>
            </p:txBody>
          </p:sp>
          <p:sp>
            <p:nvSpPr>
              <p:cNvPr id="51344" name="Rectangle 144"/>
              <p:cNvSpPr>
                <a:spLocks noChangeArrowheads="1"/>
              </p:cNvSpPr>
              <p:nvPr/>
            </p:nvSpPr>
            <p:spPr bwMode="auto">
              <a:xfrm>
                <a:off x="1965" y="1898"/>
                <a:ext cx="48" cy="768"/>
              </a:xfrm>
              <a:prstGeom prst="rect">
                <a:avLst/>
              </a:prstGeom>
              <a:solidFill>
                <a:schemeClr val="hlink"/>
              </a:solidFill>
              <a:ln w="12700">
                <a:solidFill>
                  <a:schemeClr val="hlink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345" name="Rectangle 145"/>
              <p:cNvSpPr>
                <a:spLocks noChangeArrowheads="1"/>
              </p:cNvSpPr>
              <p:nvPr/>
            </p:nvSpPr>
            <p:spPr bwMode="auto">
              <a:xfrm>
                <a:off x="2589" y="1898"/>
                <a:ext cx="48" cy="768"/>
              </a:xfrm>
              <a:prstGeom prst="rect">
                <a:avLst/>
              </a:prstGeom>
              <a:solidFill>
                <a:srgbClr val="FF3300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346" name="Oval 146"/>
              <p:cNvSpPr>
                <a:spLocks noChangeArrowheads="1"/>
              </p:cNvSpPr>
              <p:nvPr/>
            </p:nvSpPr>
            <p:spPr bwMode="auto">
              <a:xfrm>
                <a:off x="2109" y="2234"/>
                <a:ext cx="96" cy="96"/>
              </a:xfrm>
              <a:prstGeom prst="ellipse">
                <a:avLst/>
              </a:prstGeom>
              <a:solidFill>
                <a:srgbClr val="000080"/>
              </a:solidFill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347" name="Line 147"/>
              <p:cNvSpPr>
                <a:spLocks noChangeShapeType="1"/>
              </p:cNvSpPr>
              <p:nvPr/>
            </p:nvSpPr>
            <p:spPr bwMode="auto">
              <a:xfrm>
                <a:off x="2205" y="2282"/>
                <a:ext cx="19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 type="none" w="sm" len="sm"/>
                <a:tailEnd type="triangle" w="sm" len="sm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348" name="Rectangle 148"/>
              <p:cNvSpPr>
                <a:spLocks noChangeArrowheads="1"/>
              </p:cNvSpPr>
              <p:nvPr/>
            </p:nvSpPr>
            <p:spPr bwMode="auto">
              <a:xfrm>
                <a:off x="1869" y="2858"/>
                <a:ext cx="192" cy="144"/>
              </a:xfrm>
              <a:prstGeom prst="rect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en-US" sz="3200" b="1">
                  <a:latin typeface="Comic Sans MS" charset="0"/>
                </a:endParaRPr>
              </a:p>
            </p:txBody>
          </p:sp>
          <p:sp>
            <p:nvSpPr>
              <p:cNvPr id="51349" name="Rectangle 149"/>
              <p:cNvSpPr>
                <a:spLocks noChangeArrowheads="1"/>
              </p:cNvSpPr>
              <p:nvPr/>
            </p:nvSpPr>
            <p:spPr bwMode="auto">
              <a:xfrm>
                <a:off x="2541" y="2858"/>
                <a:ext cx="192" cy="144"/>
              </a:xfrm>
              <a:prstGeom prst="rect">
                <a:avLst/>
              </a:prstGeom>
              <a:solidFill>
                <a:srgbClr val="FF3300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350" name="Text Box 150"/>
              <p:cNvSpPr txBox="1">
                <a:spLocks noChangeArrowheads="1"/>
              </p:cNvSpPr>
              <p:nvPr/>
            </p:nvSpPr>
            <p:spPr bwMode="auto">
              <a:xfrm>
                <a:off x="2185" y="2700"/>
                <a:ext cx="760" cy="25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endParaRPr lang="en-US" sz="3200" b="1">
                  <a:latin typeface="Comic Sans MS" charset="0"/>
                </a:endParaRPr>
              </a:p>
            </p:txBody>
          </p:sp>
          <p:sp>
            <p:nvSpPr>
              <p:cNvPr id="51351" name="Freeform 151"/>
              <p:cNvSpPr>
                <a:spLocks/>
              </p:cNvSpPr>
              <p:nvPr/>
            </p:nvSpPr>
            <p:spPr bwMode="auto">
              <a:xfrm>
                <a:off x="1596" y="2282"/>
                <a:ext cx="369" cy="624"/>
              </a:xfrm>
              <a:custGeom>
                <a:avLst/>
                <a:gdLst>
                  <a:gd name="T0" fmla="*/ 369 w 369"/>
                  <a:gd name="T1" fmla="*/ 0 h 624"/>
                  <a:gd name="T2" fmla="*/ 81 w 369"/>
                  <a:gd name="T3" fmla="*/ 192 h 624"/>
                  <a:gd name="T4" fmla="*/ 33 w 369"/>
                  <a:gd name="T5" fmla="*/ 432 h 624"/>
                  <a:gd name="T6" fmla="*/ 273 w 369"/>
                  <a:gd name="T7" fmla="*/ 624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9" h="624">
                    <a:moveTo>
                      <a:pt x="369" y="0"/>
                    </a:moveTo>
                    <a:cubicBezTo>
                      <a:pt x="253" y="60"/>
                      <a:pt x="137" y="120"/>
                      <a:pt x="81" y="192"/>
                    </a:cubicBezTo>
                    <a:cubicBezTo>
                      <a:pt x="25" y="264"/>
                      <a:pt x="0" y="359"/>
                      <a:pt x="33" y="432"/>
                    </a:cubicBezTo>
                    <a:cubicBezTo>
                      <a:pt x="65" y="504"/>
                      <a:pt x="169" y="564"/>
                      <a:pt x="273" y="624"/>
                    </a:cubicBezTo>
                  </a:path>
                </a:pathLst>
              </a:custGeom>
              <a:noFill/>
              <a:ln w="28575" cap="flat" cmpd="sng">
                <a:solidFill>
                  <a:schemeClr val="hlink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352" name="Freeform 152"/>
              <p:cNvSpPr>
                <a:spLocks/>
              </p:cNvSpPr>
              <p:nvPr/>
            </p:nvSpPr>
            <p:spPr bwMode="auto">
              <a:xfrm>
                <a:off x="2614" y="2282"/>
                <a:ext cx="311" cy="624"/>
              </a:xfrm>
              <a:custGeom>
                <a:avLst/>
                <a:gdLst>
                  <a:gd name="T0" fmla="*/ 0 w 311"/>
                  <a:gd name="T1" fmla="*/ 0 h 624"/>
                  <a:gd name="T2" fmla="*/ 240 w 311"/>
                  <a:gd name="T3" fmla="*/ 192 h 624"/>
                  <a:gd name="T4" fmla="*/ 288 w 311"/>
                  <a:gd name="T5" fmla="*/ 480 h 624"/>
                  <a:gd name="T6" fmla="*/ 96 w 311"/>
                  <a:gd name="T7" fmla="*/ 624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1" h="624">
                    <a:moveTo>
                      <a:pt x="0" y="0"/>
                    </a:moveTo>
                    <a:cubicBezTo>
                      <a:pt x="96" y="56"/>
                      <a:pt x="192" y="112"/>
                      <a:pt x="240" y="192"/>
                    </a:cubicBezTo>
                    <a:cubicBezTo>
                      <a:pt x="288" y="272"/>
                      <a:pt x="311" y="408"/>
                      <a:pt x="288" y="480"/>
                    </a:cubicBezTo>
                    <a:cubicBezTo>
                      <a:pt x="264" y="551"/>
                      <a:pt x="180" y="587"/>
                      <a:pt x="96" y="624"/>
                    </a:cubicBezTo>
                  </a:path>
                </a:pathLst>
              </a:custGeom>
              <a:noFill/>
              <a:ln w="28575" cap="flat" cmpd="sng">
                <a:solidFill>
                  <a:srgbClr val="FF33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51364" name="Group 164"/>
            <p:cNvGrpSpPr>
              <a:grpSpLocks/>
            </p:cNvGrpSpPr>
            <p:nvPr/>
          </p:nvGrpSpPr>
          <p:grpSpPr bwMode="auto">
            <a:xfrm>
              <a:off x="5057" y="2614"/>
              <a:ext cx="228" cy="932"/>
              <a:chOff x="1596" y="1898"/>
              <a:chExt cx="1342" cy="3351"/>
            </a:xfrm>
          </p:grpSpPr>
          <p:sp>
            <p:nvSpPr>
              <p:cNvPr id="51365" name="Rectangle 165"/>
              <p:cNvSpPr>
                <a:spLocks noChangeArrowheads="1"/>
              </p:cNvSpPr>
              <p:nvPr/>
            </p:nvSpPr>
            <p:spPr bwMode="auto">
              <a:xfrm>
                <a:off x="1677" y="3002"/>
                <a:ext cx="1248" cy="816"/>
              </a:xfrm>
              <a:prstGeom prst="rect">
                <a:avLst/>
              </a:prstGeom>
              <a:solidFill>
                <a:schemeClr val="bg2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en-US" sz="2000">
                  <a:latin typeface="Comic Sans MS" charset="0"/>
                </a:endParaRPr>
              </a:p>
            </p:txBody>
          </p:sp>
          <p:sp>
            <p:nvSpPr>
              <p:cNvPr id="51366" name="Rectangle 166"/>
              <p:cNvSpPr>
                <a:spLocks noChangeArrowheads="1"/>
              </p:cNvSpPr>
              <p:nvPr/>
            </p:nvSpPr>
            <p:spPr bwMode="auto">
              <a:xfrm>
                <a:off x="1965" y="1898"/>
                <a:ext cx="48" cy="768"/>
              </a:xfrm>
              <a:prstGeom prst="rect">
                <a:avLst/>
              </a:prstGeom>
              <a:solidFill>
                <a:schemeClr val="hlink"/>
              </a:solidFill>
              <a:ln w="12700">
                <a:solidFill>
                  <a:schemeClr val="hlink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367" name="Rectangle 167"/>
              <p:cNvSpPr>
                <a:spLocks noChangeArrowheads="1"/>
              </p:cNvSpPr>
              <p:nvPr/>
            </p:nvSpPr>
            <p:spPr bwMode="auto">
              <a:xfrm>
                <a:off x="2589" y="1898"/>
                <a:ext cx="48" cy="768"/>
              </a:xfrm>
              <a:prstGeom prst="rect">
                <a:avLst/>
              </a:prstGeom>
              <a:solidFill>
                <a:srgbClr val="FF3300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368" name="Oval 168"/>
              <p:cNvSpPr>
                <a:spLocks noChangeArrowheads="1"/>
              </p:cNvSpPr>
              <p:nvPr/>
            </p:nvSpPr>
            <p:spPr bwMode="auto">
              <a:xfrm>
                <a:off x="2109" y="2234"/>
                <a:ext cx="96" cy="96"/>
              </a:xfrm>
              <a:prstGeom prst="ellipse">
                <a:avLst/>
              </a:prstGeom>
              <a:solidFill>
                <a:srgbClr val="000080"/>
              </a:solidFill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369" name="Line 169"/>
              <p:cNvSpPr>
                <a:spLocks noChangeShapeType="1"/>
              </p:cNvSpPr>
              <p:nvPr/>
            </p:nvSpPr>
            <p:spPr bwMode="auto">
              <a:xfrm>
                <a:off x="2205" y="2282"/>
                <a:ext cx="19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 type="none" w="sm" len="sm"/>
                <a:tailEnd type="triangle" w="sm" len="sm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370" name="Rectangle 170"/>
              <p:cNvSpPr>
                <a:spLocks noChangeArrowheads="1"/>
              </p:cNvSpPr>
              <p:nvPr/>
            </p:nvSpPr>
            <p:spPr bwMode="auto">
              <a:xfrm>
                <a:off x="1869" y="2858"/>
                <a:ext cx="192" cy="144"/>
              </a:xfrm>
              <a:prstGeom prst="rect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en-US" sz="3200" b="1">
                  <a:latin typeface="Comic Sans MS" charset="0"/>
                </a:endParaRPr>
              </a:p>
            </p:txBody>
          </p:sp>
          <p:sp>
            <p:nvSpPr>
              <p:cNvPr id="51371" name="Rectangle 171"/>
              <p:cNvSpPr>
                <a:spLocks noChangeArrowheads="1"/>
              </p:cNvSpPr>
              <p:nvPr/>
            </p:nvSpPr>
            <p:spPr bwMode="auto">
              <a:xfrm>
                <a:off x="2541" y="2858"/>
                <a:ext cx="192" cy="144"/>
              </a:xfrm>
              <a:prstGeom prst="rect">
                <a:avLst/>
              </a:prstGeom>
              <a:solidFill>
                <a:srgbClr val="FF3300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372" name="Text Box 172"/>
              <p:cNvSpPr txBox="1">
                <a:spLocks noChangeArrowheads="1"/>
              </p:cNvSpPr>
              <p:nvPr/>
            </p:nvSpPr>
            <p:spPr bwMode="auto">
              <a:xfrm>
                <a:off x="2179" y="2696"/>
                <a:ext cx="759" cy="255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endParaRPr lang="en-US" sz="3200" b="1">
                  <a:latin typeface="Comic Sans MS" charset="0"/>
                </a:endParaRPr>
              </a:p>
            </p:txBody>
          </p:sp>
          <p:sp>
            <p:nvSpPr>
              <p:cNvPr id="51373" name="Freeform 173"/>
              <p:cNvSpPr>
                <a:spLocks/>
              </p:cNvSpPr>
              <p:nvPr/>
            </p:nvSpPr>
            <p:spPr bwMode="auto">
              <a:xfrm>
                <a:off x="1596" y="2282"/>
                <a:ext cx="369" cy="624"/>
              </a:xfrm>
              <a:custGeom>
                <a:avLst/>
                <a:gdLst>
                  <a:gd name="T0" fmla="*/ 369 w 369"/>
                  <a:gd name="T1" fmla="*/ 0 h 624"/>
                  <a:gd name="T2" fmla="*/ 81 w 369"/>
                  <a:gd name="T3" fmla="*/ 192 h 624"/>
                  <a:gd name="T4" fmla="*/ 33 w 369"/>
                  <a:gd name="T5" fmla="*/ 432 h 624"/>
                  <a:gd name="T6" fmla="*/ 273 w 369"/>
                  <a:gd name="T7" fmla="*/ 624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9" h="624">
                    <a:moveTo>
                      <a:pt x="369" y="0"/>
                    </a:moveTo>
                    <a:cubicBezTo>
                      <a:pt x="253" y="60"/>
                      <a:pt x="137" y="120"/>
                      <a:pt x="81" y="192"/>
                    </a:cubicBezTo>
                    <a:cubicBezTo>
                      <a:pt x="25" y="264"/>
                      <a:pt x="0" y="359"/>
                      <a:pt x="33" y="432"/>
                    </a:cubicBezTo>
                    <a:cubicBezTo>
                      <a:pt x="65" y="504"/>
                      <a:pt x="169" y="564"/>
                      <a:pt x="273" y="624"/>
                    </a:cubicBezTo>
                  </a:path>
                </a:pathLst>
              </a:custGeom>
              <a:noFill/>
              <a:ln w="28575" cap="flat" cmpd="sng">
                <a:solidFill>
                  <a:schemeClr val="hlink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374" name="Freeform 174"/>
              <p:cNvSpPr>
                <a:spLocks/>
              </p:cNvSpPr>
              <p:nvPr/>
            </p:nvSpPr>
            <p:spPr bwMode="auto">
              <a:xfrm>
                <a:off x="2614" y="2282"/>
                <a:ext cx="311" cy="624"/>
              </a:xfrm>
              <a:custGeom>
                <a:avLst/>
                <a:gdLst>
                  <a:gd name="T0" fmla="*/ 0 w 311"/>
                  <a:gd name="T1" fmla="*/ 0 h 624"/>
                  <a:gd name="T2" fmla="*/ 240 w 311"/>
                  <a:gd name="T3" fmla="*/ 192 h 624"/>
                  <a:gd name="T4" fmla="*/ 288 w 311"/>
                  <a:gd name="T5" fmla="*/ 480 h 624"/>
                  <a:gd name="T6" fmla="*/ 96 w 311"/>
                  <a:gd name="T7" fmla="*/ 624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1" h="624">
                    <a:moveTo>
                      <a:pt x="0" y="0"/>
                    </a:moveTo>
                    <a:cubicBezTo>
                      <a:pt x="96" y="56"/>
                      <a:pt x="192" y="112"/>
                      <a:pt x="240" y="192"/>
                    </a:cubicBezTo>
                    <a:cubicBezTo>
                      <a:pt x="288" y="272"/>
                      <a:pt x="311" y="408"/>
                      <a:pt x="288" y="480"/>
                    </a:cubicBezTo>
                    <a:cubicBezTo>
                      <a:pt x="264" y="551"/>
                      <a:pt x="180" y="587"/>
                      <a:pt x="96" y="624"/>
                    </a:cubicBezTo>
                  </a:path>
                </a:pathLst>
              </a:custGeom>
              <a:noFill/>
              <a:ln w="28575" cap="flat" cmpd="sng">
                <a:solidFill>
                  <a:srgbClr val="FF33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51375" name="Group 175"/>
            <p:cNvGrpSpPr>
              <a:grpSpLocks/>
            </p:cNvGrpSpPr>
            <p:nvPr/>
          </p:nvGrpSpPr>
          <p:grpSpPr bwMode="auto">
            <a:xfrm>
              <a:off x="4831" y="2614"/>
              <a:ext cx="228" cy="932"/>
              <a:chOff x="1596" y="1898"/>
              <a:chExt cx="1342" cy="3350"/>
            </a:xfrm>
          </p:grpSpPr>
          <p:sp>
            <p:nvSpPr>
              <p:cNvPr id="51376" name="Rectangle 176"/>
              <p:cNvSpPr>
                <a:spLocks noChangeArrowheads="1"/>
              </p:cNvSpPr>
              <p:nvPr/>
            </p:nvSpPr>
            <p:spPr bwMode="auto">
              <a:xfrm>
                <a:off x="1677" y="3002"/>
                <a:ext cx="1248" cy="816"/>
              </a:xfrm>
              <a:prstGeom prst="rect">
                <a:avLst/>
              </a:prstGeom>
              <a:solidFill>
                <a:schemeClr val="bg2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en-US" sz="2000">
                  <a:latin typeface="Comic Sans MS" charset="0"/>
                </a:endParaRPr>
              </a:p>
            </p:txBody>
          </p:sp>
          <p:sp>
            <p:nvSpPr>
              <p:cNvPr id="51377" name="Rectangle 177"/>
              <p:cNvSpPr>
                <a:spLocks noChangeArrowheads="1"/>
              </p:cNvSpPr>
              <p:nvPr/>
            </p:nvSpPr>
            <p:spPr bwMode="auto">
              <a:xfrm>
                <a:off x="1965" y="1898"/>
                <a:ext cx="48" cy="768"/>
              </a:xfrm>
              <a:prstGeom prst="rect">
                <a:avLst/>
              </a:prstGeom>
              <a:solidFill>
                <a:schemeClr val="hlink"/>
              </a:solidFill>
              <a:ln w="12700">
                <a:solidFill>
                  <a:schemeClr val="hlink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378" name="Rectangle 178"/>
              <p:cNvSpPr>
                <a:spLocks noChangeArrowheads="1"/>
              </p:cNvSpPr>
              <p:nvPr/>
            </p:nvSpPr>
            <p:spPr bwMode="auto">
              <a:xfrm>
                <a:off x="2589" y="1898"/>
                <a:ext cx="48" cy="768"/>
              </a:xfrm>
              <a:prstGeom prst="rect">
                <a:avLst/>
              </a:prstGeom>
              <a:solidFill>
                <a:srgbClr val="FF3300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379" name="Oval 179"/>
              <p:cNvSpPr>
                <a:spLocks noChangeArrowheads="1"/>
              </p:cNvSpPr>
              <p:nvPr/>
            </p:nvSpPr>
            <p:spPr bwMode="auto">
              <a:xfrm>
                <a:off x="2109" y="2234"/>
                <a:ext cx="96" cy="96"/>
              </a:xfrm>
              <a:prstGeom prst="ellipse">
                <a:avLst/>
              </a:prstGeom>
              <a:solidFill>
                <a:srgbClr val="000080"/>
              </a:solidFill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380" name="Line 180"/>
              <p:cNvSpPr>
                <a:spLocks noChangeShapeType="1"/>
              </p:cNvSpPr>
              <p:nvPr/>
            </p:nvSpPr>
            <p:spPr bwMode="auto">
              <a:xfrm>
                <a:off x="2205" y="2282"/>
                <a:ext cx="19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 type="none" w="sm" len="sm"/>
                <a:tailEnd type="triangle" w="sm" len="sm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381" name="Rectangle 181"/>
              <p:cNvSpPr>
                <a:spLocks noChangeArrowheads="1"/>
              </p:cNvSpPr>
              <p:nvPr/>
            </p:nvSpPr>
            <p:spPr bwMode="auto">
              <a:xfrm>
                <a:off x="1869" y="2858"/>
                <a:ext cx="192" cy="144"/>
              </a:xfrm>
              <a:prstGeom prst="rect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en-US" sz="3200" b="1">
                  <a:latin typeface="Comic Sans MS" charset="0"/>
                </a:endParaRPr>
              </a:p>
            </p:txBody>
          </p:sp>
          <p:sp>
            <p:nvSpPr>
              <p:cNvPr id="51382" name="Rectangle 182"/>
              <p:cNvSpPr>
                <a:spLocks noChangeArrowheads="1"/>
              </p:cNvSpPr>
              <p:nvPr/>
            </p:nvSpPr>
            <p:spPr bwMode="auto">
              <a:xfrm>
                <a:off x="2541" y="2858"/>
                <a:ext cx="192" cy="144"/>
              </a:xfrm>
              <a:prstGeom prst="rect">
                <a:avLst/>
              </a:prstGeom>
              <a:solidFill>
                <a:srgbClr val="FF3300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383" name="Text Box 183"/>
              <p:cNvSpPr txBox="1">
                <a:spLocks noChangeArrowheads="1"/>
              </p:cNvSpPr>
              <p:nvPr/>
            </p:nvSpPr>
            <p:spPr bwMode="auto">
              <a:xfrm>
                <a:off x="2185" y="2696"/>
                <a:ext cx="753" cy="25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endParaRPr lang="en-US" sz="3200" b="1">
                  <a:latin typeface="Comic Sans MS" charset="0"/>
                </a:endParaRPr>
              </a:p>
            </p:txBody>
          </p:sp>
          <p:sp>
            <p:nvSpPr>
              <p:cNvPr id="51384" name="Freeform 184"/>
              <p:cNvSpPr>
                <a:spLocks/>
              </p:cNvSpPr>
              <p:nvPr/>
            </p:nvSpPr>
            <p:spPr bwMode="auto">
              <a:xfrm>
                <a:off x="1596" y="2282"/>
                <a:ext cx="369" cy="624"/>
              </a:xfrm>
              <a:custGeom>
                <a:avLst/>
                <a:gdLst>
                  <a:gd name="T0" fmla="*/ 369 w 369"/>
                  <a:gd name="T1" fmla="*/ 0 h 624"/>
                  <a:gd name="T2" fmla="*/ 81 w 369"/>
                  <a:gd name="T3" fmla="*/ 192 h 624"/>
                  <a:gd name="T4" fmla="*/ 33 w 369"/>
                  <a:gd name="T5" fmla="*/ 432 h 624"/>
                  <a:gd name="T6" fmla="*/ 273 w 369"/>
                  <a:gd name="T7" fmla="*/ 624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9" h="624">
                    <a:moveTo>
                      <a:pt x="369" y="0"/>
                    </a:moveTo>
                    <a:cubicBezTo>
                      <a:pt x="253" y="60"/>
                      <a:pt x="137" y="120"/>
                      <a:pt x="81" y="192"/>
                    </a:cubicBezTo>
                    <a:cubicBezTo>
                      <a:pt x="25" y="264"/>
                      <a:pt x="0" y="359"/>
                      <a:pt x="33" y="432"/>
                    </a:cubicBezTo>
                    <a:cubicBezTo>
                      <a:pt x="65" y="504"/>
                      <a:pt x="169" y="564"/>
                      <a:pt x="273" y="624"/>
                    </a:cubicBezTo>
                  </a:path>
                </a:pathLst>
              </a:custGeom>
              <a:noFill/>
              <a:ln w="28575" cap="flat" cmpd="sng">
                <a:solidFill>
                  <a:schemeClr val="hlink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385" name="Freeform 185"/>
              <p:cNvSpPr>
                <a:spLocks/>
              </p:cNvSpPr>
              <p:nvPr/>
            </p:nvSpPr>
            <p:spPr bwMode="auto">
              <a:xfrm>
                <a:off x="2614" y="2282"/>
                <a:ext cx="311" cy="624"/>
              </a:xfrm>
              <a:custGeom>
                <a:avLst/>
                <a:gdLst>
                  <a:gd name="T0" fmla="*/ 0 w 311"/>
                  <a:gd name="T1" fmla="*/ 0 h 624"/>
                  <a:gd name="T2" fmla="*/ 240 w 311"/>
                  <a:gd name="T3" fmla="*/ 192 h 624"/>
                  <a:gd name="T4" fmla="*/ 288 w 311"/>
                  <a:gd name="T5" fmla="*/ 480 h 624"/>
                  <a:gd name="T6" fmla="*/ 96 w 311"/>
                  <a:gd name="T7" fmla="*/ 624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1" h="624">
                    <a:moveTo>
                      <a:pt x="0" y="0"/>
                    </a:moveTo>
                    <a:cubicBezTo>
                      <a:pt x="96" y="56"/>
                      <a:pt x="192" y="112"/>
                      <a:pt x="240" y="192"/>
                    </a:cubicBezTo>
                    <a:cubicBezTo>
                      <a:pt x="288" y="272"/>
                      <a:pt x="311" y="408"/>
                      <a:pt x="288" y="480"/>
                    </a:cubicBezTo>
                    <a:cubicBezTo>
                      <a:pt x="264" y="551"/>
                      <a:pt x="180" y="587"/>
                      <a:pt x="96" y="624"/>
                    </a:cubicBezTo>
                  </a:path>
                </a:pathLst>
              </a:custGeom>
              <a:noFill/>
              <a:ln w="28575" cap="flat" cmpd="sng">
                <a:solidFill>
                  <a:srgbClr val="FF33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51386" name="Text Box 186"/>
          <p:cNvSpPr txBox="1">
            <a:spLocks noChangeArrowheads="1"/>
          </p:cNvSpPr>
          <p:nvPr/>
        </p:nvSpPr>
        <p:spPr bwMode="auto">
          <a:xfrm>
            <a:off x="8183563" y="4856163"/>
            <a:ext cx="5905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200" b="1"/>
              <a:t>....</a:t>
            </a:r>
          </a:p>
        </p:txBody>
      </p:sp>
      <p:sp>
        <p:nvSpPr>
          <p:cNvPr id="51388" name="Text Box 188"/>
          <p:cNvSpPr txBox="1">
            <a:spLocks noChangeArrowheads="1"/>
          </p:cNvSpPr>
          <p:nvPr/>
        </p:nvSpPr>
        <p:spPr bwMode="auto">
          <a:xfrm>
            <a:off x="2601913" y="3062288"/>
            <a:ext cx="9620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0066"/>
                </a:solidFill>
              </a:rPr>
              <a:t>E =1 eV</a:t>
            </a:r>
          </a:p>
        </p:txBody>
      </p:sp>
    </p:spTree>
    <p:extLst>
      <p:ext uri="{BB962C8B-B14F-4D97-AF65-F5344CB8AC3E}">
        <p14:creationId xmlns:p14="http://schemas.microsoft.com/office/powerpoint/2010/main" val="4056736824"/>
      </p:ext>
    </p:extLst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" y="114300"/>
            <a:ext cx="8608244" cy="546100"/>
          </a:xfrm>
        </p:spPr>
        <p:txBody>
          <a:bodyPr>
            <a:normAutofit/>
          </a:bodyPr>
          <a:lstStyle/>
          <a:p>
            <a:pPr algn="l"/>
            <a:r>
              <a:rPr lang="fr-FR" b="1" dirty="0" err="1"/>
              <a:t>Acceleratori</a:t>
            </a:r>
            <a:r>
              <a:rPr lang="fr-FR" b="1" dirty="0"/>
              <a:t> di </a:t>
            </a:r>
            <a:r>
              <a:rPr lang="fr-FR" b="1" dirty="0" err="1"/>
              <a:t>particelle</a:t>
            </a:r>
            <a:endParaRPr lang="en-GB" b="1" dirty="0"/>
          </a:p>
        </p:txBody>
      </p:sp>
      <p:sp>
        <p:nvSpPr>
          <p:cNvPr id="19" name="Oval 18"/>
          <p:cNvSpPr/>
          <p:nvPr/>
        </p:nvSpPr>
        <p:spPr>
          <a:xfrm>
            <a:off x="3356385" y="5877272"/>
            <a:ext cx="63487" cy="72008"/>
          </a:xfrm>
          <a:prstGeom prst="ellipse">
            <a:avLst/>
          </a:prstGeom>
          <a:solidFill>
            <a:srgbClr val="FFC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3419872" y="5733256"/>
            <a:ext cx="3658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e</a:t>
            </a:r>
            <a:r>
              <a:rPr lang="en-GB" sz="2000" baseline="30000" dirty="0"/>
              <a:t>-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3347864" y="3129282"/>
            <a:ext cx="5200" cy="2804029"/>
          </a:xfrm>
          <a:prstGeom prst="straightConnector1">
            <a:avLst/>
          </a:prstGeom>
          <a:ln w="19050">
            <a:solidFill>
              <a:srgbClr val="FFC00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/>
          <p:cNvGrpSpPr/>
          <p:nvPr/>
        </p:nvGrpSpPr>
        <p:grpSpPr>
          <a:xfrm>
            <a:off x="683568" y="3501008"/>
            <a:ext cx="3493368" cy="2664296"/>
            <a:chOff x="683568" y="2472259"/>
            <a:chExt cx="3493368" cy="2664296"/>
          </a:xfrm>
        </p:grpSpPr>
        <p:pic>
          <p:nvPicPr>
            <p:cNvPr id="23" name="Picture 2" descr="\\cern.ch\dfs\Workspaces\d\dimauro\conferences\outreach\batteries.jpg"/>
            <p:cNvPicPr>
              <a:picLocks noChangeAspect="1" noChangeArrowheads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683568" y="2595636"/>
              <a:ext cx="808067" cy="23795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4" name="Freeform 23"/>
            <p:cNvSpPr/>
            <p:nvPr/>
          </p:nvSpPr>
          <p:spPr>
            <a:xfrm>
              <a:off x="1114878" y="2544267"/>
              <a:ext cx="1431122" cy="159346"/>
            </a:xfrm>
            <a:custGeom>
              <a:avLst/>
              <a:gdLst>
                <a:gd name="connsiteX0" fmla="*/ 0 w 1760787"/>
                <a:gd name="connsiteY0" fmla="*/ 106283 h 144068"/>
                <a:gd name="connsiteX1" fmla="*/ 1239352 w 1760787"/>
                <a:gd name="connsiteY1" fmla="*/ 485 h 144068"/>
                <a:gd name="connsiteX2" fmla="*/ 1760787 w 1760787"/>
                <a:gd name="connsiteY2" fmla="*/ 144068 h 144068"/>
                <a:gd name="connsiteX3" fmla="*/ 1760787 w 1760787"/>
                <a:gd name="connsiteY3" fmla="*/ 144068 h 144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60787" h="144068">
                  <a:moveTo>
                    <a:pt x="0" y="106283"/>
                  </a:moveTo>
                  <a:cubicBezTo>
                    <a:pt x="472944" y="50235"/>
                    <a:pt x="945888" y="-5812"/>
                    <a:pt x="1239352" y="485"/>
                  </a:cubicBezTo>
                  <a:cubicBezTo>
                    <a:pt x="1532816" y="6782"/>
                    <a:pt x="1760787" y="144068"/>
                    <a:pt x="1760787" y="144068"/>
                  </a:cubicBezTo>
                  <a:lnTo>
                    <a:pt x="1760787" y="144068"/>
                  </a:ln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Freeform 24"/>
            <p:cNvSpPr/>
            <p:nvPr/>
          </p:nvSpPr>
          <p:spPr>
            <a:xfrm flipV="1">
              <a:off x="1187624" y="4920531"/>
              <a:ext cx="1358375" cy="124984"/>
            </a:xfrm>
            <a:custGeom>
              <a:avLst/>
              <a:gdLst>
                <a:gd name="connsiteX0" fmla="*/ 0 w 1760787"/>
                <a:gd name="connsiteY0" fmla="*/ 106283 h 144068"/>
                <a:gd name="connsiteX1" fmla="*/ 1239352 w 1760787"/>
                <a:gd name="connsiteY1" fmla="*/ 485 h 144068"/>
                <a:gd name="connsiteX2" fmla="*/ 1760787 w 1760787"/>
                <a:gd name="connsiteY2" fmla="*/ 144068 h 144068"/>
                <a:gd name="connsiteX3" fmla="*/ 1760787 w 1760787"/>
                <a:gd name="connsiteY3" fmla="*/ 144068 h 144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60787" h="144068">
                  <a:moveTo>
                    <a:pt x="0" y="106283"/>
                  </a:moveTo>
                  <a:cubicBezTo>
                    <a:pt x="472944" y="50235"/>
                    <a:pt x="945888" y="-5812"/>
                    <a:pt x="1239352" y="485"/>
                  </a:cubicBezTo>
                  <a:cubicBezTo>
                    <a:pt x="1532816" y="6782"/>
                    <a:pt x="1760787" y="144068"/>
                    <a:pt x="1760787" y="144068"/>
                  </a:cubicBezTo>
                  <a:lnTo>
                    <a:pt x="1760787" y="144068"/>
                  </a:lnTo>
                </a:path>
              </a:pathLst>
            </a:custGeom>
            <a:no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Oval 25"/>
            <p:cNvSpPr/>
            <p:nvPr/>
          </p:nvSpPr>
          <p:spPr>
            <a:xfrm>
              <a:off x="2555776" y="4639588"/>
              <a:ext cx="1621160" cy="496967"/>
            </a:xfrm>
            <a:prstGeom prst="ellipse">
              <a:avLst/>
            </a:prstGeom>
            <a:no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Oval 26"/>
            <p:cNvSpPr/>
            <p:nvPr/>
          </p:nvSpPr>
          <p:spPr>
            <a:xfrm>
              <a:off x="2555776" y="2472259"/>
              <a:ext cx="1621160" cy="496967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926156" y="3565567"/>
              <a:ext cx="4860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FFFF00"/>
                  </a:solidFill>
                </a:rPr>
                <a:t>1 V</a:t>
              </a:r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F06F3-D3CE-4541-A5E2-661E1F530654}" type="slidenum">
              <a:rPr lang="en-GB" smtClean="0"/>
              <a:t>33</a:t>
            </a:fld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5358484" y="2048113"/>
            <a:ext cx="3338660" cy="2340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fr-FR" dirty="0">
                <a:solidFill>
                  <a:srgbClr val="0000FF"/>
                </a:solidFill>
                <a:latin typeface="+mj-lt"/>
              </a:rPr>
              <a:t>Una </a:t>
            </a:r>
            <a:r>
              <a:rPr lang="fr-FR" dirty="0" err="1">
                <a:solidFill>
                  <a:srgbClr val="0000FF"/>
                </a:solidFill>
                <a:latin typeface="+mj-lt"/>
              </a:rPr>
              <a:t>particella</a:t>
            </a:r>
            <a:r>
              <a:rPr lang="fr-FR" dirty="0">
                <a:solidFill>
                  <a:srgbClr val="0000FF"/>
                </a:solidFill>
                <a:latin typeface="+mj-lt"/>
              </a:rPr>
              <a:t> </a:t>
            </a:r>
            <a:r>
              <a:rPr lang="fr-FR" dirty="0" err="1">
                <a:solidFill>
                  <a:srgbClr val="0000FF"/>
                </a:solidFill>
                <a:latin typeface="+mj-lt"/>
              </a:rPr>
              <a:t>carica</a:t>
            </a:r>
            <a:r>
              <a:rPr lang="fr-FR" dirty="0">
                <a:solidFill>
                  <a:srgbClr val="0000FF"/>
                </a:solidFill>
                <a:latin typeface="+mj-lt"/>
              </a:rPr>
              <a:t> si muove a causa </a:t>
            </a:r>
            <a:r>
              <a:rPr lang="fr-FR" dirty="0" err="1">
                <a:solidFill>
                  <a:srgbClr val="0000FF"/>
                </a:solidFill>
                <a:latin typeface="+mj-lt"/>
              </a:rPr>
              <a:t>dell’effetto</a:t>
            </a:r>
            <a:r>
              <a:rPr lang="fr-FR" dirty="0">
                <a:solidFill>
                  <a:srgbClr val="0000FF"/>
                </a:solidFill>
                <a:latin typeface="+mj-lt"/>
              </a:rPr>
              <a:t> </a:t>
            </a:r>
            <a:r>
              <a:rPr lang="fr-FR" dirty="0" err="1">
                <a:solidFill>
                  <a:srgbClr val="0000FF"/>
                </a:solidFill>
                <a:latin typeface="+mj-lt"/>
              </a:rPr>
              <a:t>del</a:t>
            </a:r>
            <a:r>
              <a:rPr lang="fr-FR" dirty="0">
                <a:solidFill>
                  <a:srgbClr val="0000FF"/>
                </a:solidFill>
                <a:latin typeface="+mj-lt"/>
              </a:rPr>
              <a:t> campo </a:t>
            </a:r>
            <a:r>
              <a:rPr lang="fr-FR" dirty="0" err="1">
                <a:solidFill>
                  <a:srgbClr val="0000FF"/>
                </a:solidFill>
                <a:latin typeface="+mj-lt"/>
              </a:rPr>
              <a:t>elettrico</a:t>
            </a:r>
            <a:r>
              <a:rPr lang="fr-FR" dirty="0">
                <a:solidFill>
                  <a:srgbClr val="0000FF"/>
                </a:solidFill>
                <a:latin typeface="+mj-lt"/>
              </a:rPr>
              <a:t> </a:t>
            </a:r>
          </a:p>
          <a:p>
            <a:pPr>
              <a:lnSpc>
                <a:spcPct val="90000"/>
              </a:lnSpc>
            </a:pPr>
            <a:endParaRPr lang="fr-FR" dirty="0">
              <a:solidFill>
                <a:srgbClr val="0000FF"/>
              </a:solidFill>
              <a:latin typeface="+mj-lt"/>
            </a:endParaRPr>
          </a:p>
          <a:p>
            <a:pPr>
              <a:lnSpc>
                <a:spcPct val="90000"/>
              </a:lnSpc>
            </a:pPr>
            <a:r>
              <a:rPr lang="fr-FR" dirty="0" err="1">
                <a:solidFill>
                  <a:srgbClr val="FF0000"/>
                </a:solidFill>
                <a:latin typeface="+mj-lt"/>
              </a:rPr>
              <a:t>Aumentando</a:t>
            </a:r>
            <a:r>
              <a:rPr lang="fr-FR" dirty="0">
                <a:solidFill>
                  <a:srgbClr val="FF0000"/>
                </a:solidFill>
                <a:latin typeface="+mj-lt"/>
              </a:rPr>
              <a:t> il </a:t>
            </a:r>
            <a:r>
              <a:rPr lang="fr-FR" dirty="0" err="1">
                <a:solidFill>
                  <a:srgbClr val="FF0000"/>
                </a:solidFill>
                <a:latin typeface="+mj-lt"/>
              </a:rPr>
              <a:t>voltaggio</a:t>
            </a:r>
            <a:r>
              <a:rPr lang="fr-FR" dirty="0">
                <a:solidFill>
                  <a:srgbClr val="FF0000"/>
                </a:solidFill>
                <a:latin typeface="+mj-lt"/>
              </a:rPr>
              <a:t> </a:t>
            </a:r>
            <a:r>
              <a:rPr lang="fr-FR" dirty="0" err="1">
                <a:solidFill>
                  <a:srgbClr val="FF0000"/>
                </a:solidFill>
                <a:latin typeface="+mj-lt"/>
              </a:rPr>
              <a:t>della</a:t>
            </a:r>
            <a:r>
              <a:rPr lang="fr-FR" dirty="0">
                <a:solidFill>
                  <a:srgbClr val="FF0000"/>
                </a:solidFill>
                <a:latin typeface="+mj-lt"/>
              </a:rPr>
              <a:t> pila, la </a:t>
            </a:r>
            <a:r>
              <a:rPr lang="fr-FR" dirty="0" err="1">
                <a:solidFill>
                  <a:srgbClr val="FF0000"/>
                </a:solidFill>
                <a:latin typeface="+mj-lt"/>
              </a:rPr>
              <a:t>velocita</a:t>
            </a:r>
            <a:r>
              <a:rPr lang="fr-FR" dirty="0">
                <a:solidFill>
                  <a:srgbClr val="FF0000"/>
                </a:solidFill>
                <a:latin typeface="+mj-lt"/>
              </a:rPr>
              <a:t>’ </a:t>
            </a:r>
            <a:r>
              <a:rPr lang="fr-FR" dirty="0" err="1">
                <a:solidFill>
                  <a:srgbClr val="FF0000"/>
                </a:solidFill>
                <a:latin typeface="+mj-lt"/>
              </a:rPr>
              <a:t>della</a:t>
            </a:r>
            <a:r>
              <a:rPr lang="fr-FR" dirty="0">
                <a:solidFill>
                  <a:srgbClr val="FF0000"/>
                </a:solidFill>
                <a:latin typeface="+mj-lt"/>
              </a:rPr>
              <a:t> </a:t>
            </a:r>
            <a:r>
              <a:rPr lang="fr-FR" dirty="0" err="1">
                <a:solidFill>
                  <a:srgbClr val="FF0000"/>
                </a:solidFill>
                <a:latin typeface="+mj-lt"/>
              </a:rPr>
              <a:t>particella</a:t>
            </a:r>
            <a:r>
              <a:rPr lang="fr-FR" dirty="0">
                <a:solidFill>
                  <a:srgbClr val="FF0000"/>
                </a:solidFill>
                <a:latin typeface="+mj-lt"/>
              </a:rPr>
              <a:t> </a:t>
            </a:r>
            <a:r>
              <a:rPr lang="fr-FR" dirty="0" err="1">
                <a:solidFill>
                  <a:srgbClr val="FF0000"/>
                </a:solidFill>
                <a:latin typeface="+mj-lt"/>
              </a:rPr>
              <a:t>aumenta</a:t>
            </a:r>
            <a:r>
              <a:rPr lang="fr-FR" dirty="0">
                <a:solidFill>
                  <a:srgbClr val="FF0000"/>
                </a:solidFill>
                <a:latin typeface="+mj-lt"/>
              </a:rPr>
              <a:t> </a:t>
            </a:r>
            <a:r>
              <a:rPr lang="fr-FR" dirty="0" err="1">
                <a:solidFill>
                  <a:srgbClr val="FF0000"/>
                </a:solidFill>
                <a:latin typeface="+mj-lt"/>
              </a:rPr>
              <a:t>conseguentemente</a:t>
            </a:r>
            <a:r>
              <a:rPr lang="fr-FR" dirty="0">
                <a:solidFill>
                  <a:srgbClr val="FF0000"/>
                </a:solidFill>
                <a:latin typeface="+mj-lt"/>
              </a:rPr>
              <a:t>. La </a:t>
            </a:r>
            <a:r>
              <a:rPr lang="fr-FR" dirty="0" err="1">
                <a:solidFill>
                  <a:srgbClr val="FF0000"/>
                </a:solidFill>
                <a:latin typeface="+mj-lt"/>
              </a:rPr>
              <a:t>particella</a:t>
            </a:r>
            <a:r>
              <a:rPr lang="fr-FR" dirty="0">
                <a:solidFill>
                  <a:srgbClr val="FF0000"/>
                </a:solidFill>
                <a:latin typeface="+mj-lt"/>
              </a:rPr>
              <a:t> </a:t>
            </a:r>
            <a:r>
              <a:rPr lang="fr-FR" dirty="0" err="1">
                <a:solidFill>
                  <a:srgbClr val="FF0000"/>
                </a:solidFill>
                <a:latin typeface="+mj-lt"/>
              </a:rPr>
              <a:t>é</a:t>
            </a:r>
            <a:r>
              <a:rPr lang="fr-FR" dirty="0">
                <a:solidFill>
                  <a:srgbClr val="FF0000"/>
                </a:solidFill>
                <a:latin typeface="+mj-lt"/>
              </a:rPr>
              <a:t> </a:t>
            </a:r>
            <a:r>
              <a:rPr lang="fr-FR" dirty="0" err="1">
                <a:solidFill>
                  <a:srgbClr val="FF0000"/>
                </a:solidFill>
                <a:latin typeface="+mj-lt"/>
              </a:rPr>
              <a:t>accellerata</a:t>
            </a:r>
            <a:endParaRPr lang="fr-FR" dirty="0">
              <a:solidFill>
                <a:srgbClr val="FF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85493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200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0.00023 L -0.00434 -0.41181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6" y="-205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600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E:\outreach\magnet-trion-z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2134647"/>
            <a:ext cx="2160240" cy="1620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GB" sz="2800" dirty="0"/>
          </a:p>
        </p:txBody>
      </p:sp>
      <p:sp>
        <p:nvSpPr>
          <p:cNvPr id="8" name="Oval 7"/>
          <p:cNvSpPr/>
          <p:nvPr/>
        </p:nvSpPr>
        <p:spPr>
          <a:xfrm>
            <a:off x="3356385" y="6093296"/>
            <a:ext cx="63487" cy="72008"/>
          </a:xfrm>
          <a:prstGeom prst="ellipse">
            <a:avLst/>
          </a:prstGeom>
          <a:solidFill>
            <a:srgbClr val="FFC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3419872" y="5949280"/>
            <a:ext cx="3658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e</a:t>
            </a:r>
            <a:r>
              <a:rPr lang="en-GB" sz="2000" baseline="30000" dirty="0"/>
              <a:t>-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683568" y="3717032"/>
            <a:ext cx="3493368" cy="2664296"/>
            <a:chOff x="683568" y="2472259"/>
            <a:chExt cx="3493368" cy="2664296"/>
          </a:xfrm>
        </p:grpSpPr>
        <p:pic>
          <p:nvPicPr>
            <p:cNvPr id="12" name="Picture 2" descr="\\cern.ch\dfs\Workspaces\d\dimauro\conferences\outreach\batteries.jpg"/>
            <p:cNvPicPr>
              <a:picLocks noChangeAspect="1" noChangeArrowheads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683568" y="2595636"/>
              <a:ext cx="808067" cy="23795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Freeform 12"/>
            <p:cNvSpPr/>
            <p:nvPr/>
          </p:nvSpPr>
          <p:spPr>
            <a:xfrm>
              <a:off x="1114878" y="2544267"/>
              <a:ext cx="1431122" cy="159346"/>
            </a:xfrm>
            <a:custGeom>
              <a:avLst/>
              <a:gdLst>
                <a:gd name="connsiteX0" fmla="*/ 0 w 1760787"/>
                <a:gd name="connsiteY0" fmla="*/ 106283 h 144068"/>
                <a:gd name="connsiteX1" fmla="*/ 1239352 w 1760787"/>
                <a:gd name="connsiteY1" fmla="*/ 485 h 144068"/>
                <a:gd name="connsiteX2" fmla="*/ 1760787 w 1760787"/>
                <a:gd name="connsiteY2" fmla="*/ 144068 h 144068"/>
                <a:gd name="connsiteX3" fmla="*/ 1760787 w 1760787"/>
                <a:gd name="connsiteY3" fmla="*/ 144068 h 144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60787" h="144068">
                  <a:moveTo>
                    <a:pt x="0" y="106283"/>
                  </a:moveTo>
                  <a:cubicBezTo>
                    <a:pt x="472944" y="50235"/>
                    <a:pt x="945888" y="-5812"/>
                    <a:pt x="1239352" y="485"/>
                  </a:cubicBezTo>
                  <a:cubicBezTo>
                    <a:pt x="1532816" y="6782"/>
                    <a:pt x="1760787" y="144068"/>
                    <a:pt x="1760787" y="144068"/>
                  </a:cubicBezTo>
                  <a:lnTo>
                    <a:pt x="1760787" y="144068"/>
                  </a:ln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Freeform 13"/>
            <p:cNvSpPr/>
            <p:nvPr/>
          </p:nvSpPr>
          <p:spPr>
            <a:xfrm flipV="1">
              <a:off x="1187624" y="4920531"/>
              <a:ext cx="1358375" cy="124984"/>
            </a:xfrm>
            <a:custGeom>
              <a:avLst/>
              <a:gdLst>
                <a:gd name="connsiteX0" fmla="*/ 0 w 1760787"/>
                <a:gd name="connsiteY0" fmla="*/ 106283 h 144068"/>
                <a:gd name="connsiteX1" fmla="*/ 1239352 w 1760787"/>
                <a:gd name="connsiteY1" fmla="*/ 485 h 144068"/>
                <a:gd name="connsiteX2" fmla="*/ 1760787 w 1760787"/>
                <a:gd name="connsiteY2" fmla="*/ 144068 h 144068"/>
                <a:gd name="connsiteX3" fmla="*/ 1760787 w 1760787"/>
                <a:gd name="connsiteY3" fmla="*/ 144068 h 144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60787" h="144068">
                  <a:moveTo>
                    <a:pt x="0" y="106283"/>
                  </a:moveTo>
                  <a:cubicBezTo>
                    <a:pt x="472944" y="50235"/>
                    <a:pt x="945888" y="-5812"/>
                    <a:pt x="1239352" y="485"/>
                  </a:cubicBezTo>
                  <a:cubicBezTo>
                    <a:pt x="1532816" y="6782"/>
                    <a:pt x="1760787" y="144068"/>
                    <a:pt x="1760787" y="144068"/>
                  </a:cubicBezTo>
                  <a:lnTo>
                    <a:pt x="1760787" y="144068"/>
                  </a:lnTo>
                </a:path>
              </a:pathLst>
            </a:custGeom>
            <a:no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Oval 14"/>
            <p:cNvSpPr/>
            <p:nvPr/>
          </p:nvSpPr>
          <p:spPr>
            <a:xfrm>
              <a:off x="2555776" y="4639588"/>
              <a:ext cx="1621160" cy="496967"/>
            </a:xfrm>
            <a:prstGeom prst="ellipse">
              <a:avLst/>
            </a:prstGeom>
            <a:no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Oval 15"/>
            <p:cNvSpPr/>
            <p:nvPr/>
          </p:nvSpPr>
          <p:spPr>
            <a:xfrm>
              <a:off x="2555776" y="2472259"/>
              <a:ext cx="1621160" cy="496967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926156" y="3565567"/>
              <a:ext cx="4860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FFFF00"/>
                  </a:solidFill>
                </a:rPr>
                <a:t>1 V</a:t>
              </a: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454691" y="1852038"/>
            <a:ext cx="1933437" cy="4192695"/>
            <a:chOff x="3579867" y="1900602"/>
            <a:chExt cx="1933437" cy="4192695"/>
          </a:xfrm>
        </p:grpSpPr>
        <p:cxnSp>
          <p:nvCxnSpPr>
            <p:cNvPr id="10" name="Straight Arrow Connector 9"/>
            <p:cNvCxnSpPr/>
            <p:nvPr/>
          </p:nvCxnSpPr>
          <p:spPr>
            <a:xfrm flipV="1">
              <a:off x="5508104" y="2888940"/>
              <a:ext cx="5200" cy="3204357"/>
            </a:xfrm>
            <a:prstGeom prst="straightConnector1">
              <a:avLst/>
            </a:prstGeom>
            <a:ln w="19050">
              <a:solidFill>
                <a:srgbClr val="FFC000"/>
              </a:solidFill>
              <a:prstDash val="sysDot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Arc 17"/>
            <p:cNvSpPr/>
            <p:nvPr/>
          </p:nvSpPr>
          <p:spPr>
            <a:xfrm>
              <a:off x="3579867" y="1900602"/>
              <a:ext cx="1928237" cy="1976675"/>
            </a:xfrm>
            <a:prstGeom prst="arc">
              <a:avLst>
                <a:gd name="adj1" fmla="val 16200000"/>
                <a:gd name="adj2" fmla="val 21521569"/>
              </a:avLst>
            </a:prstGeom>
            <a:ln>
              <a:solidFill>
                <a:srgbClr val="FFC000"/>
              </a:solidFill>
              <a:prstDash val="sysDash"/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5" name="Rectangle 34"/>
          <p:cNvSpPr/>
          <p:nvPr/>
        </p:nvSpPr>
        <p:spPr>
          <a:xfrm>
            <a:off x="5358484" y="2048113"/>
            <a:ext cx="3338660" cy="35871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fr-FR" dirty="0">
                <a:solidFill>
                  <a:srgbClr val="0000FF"/>
                </a:solidFill>
                <a:latin typeface="+mj-lt"/>
              </a:rPr>
              <a:t>Una </a:t>
            </a:r>
            <a:r>
              <a:rPr lang="fr-FR" dirty="0" err="1">
                <a:solidFill>
                  <a:srgbClr val="0000FF"/>
                </a:solidFill>
                <a:latin typeface="+mj-lt"/>
              </a:rPr>
              <a:t>particella</a:t>
            </a:r>
            <a:r>
              <a:rPr lang="fr-FR" dirty="0">
                <a:solidFill>
                  <a:srgbClr val="0000FF"/>
                </a:solidFill>
                <a:latin typeface="+mj-lt"/>
              </a:rPr>
              <a:t> </a:t>
            </a:r>
            <a:r>
              <a:rPr lang="fr-FR" dirty="0" err="1">
                <a:solidFill>
                  <a:srgbClr val="0000FF"/>
                </a:solidFill>
                <a:latin typeface="+mj-lt"/>
              </a:rPr>
              <a:t>carica</a:t>
            </a:r>
            <a:r>
              <a:rPr lang="fr-FR" dirty="0">
                <a:solidFill>
                  <a:srgbClr val="0000FF"/>
                </a:solidFill>
                <a:latin typeface="+mj-lt"/>
              </a:rPr>
              <a:t> si muove a causa </a:t>
            </a:r>
            <a:r>
              <a:rPr lang="fr-FR" dirty="0" err="1">
                <a:solidFill>
                  <a:srgbClr val="0000FF"/>
                </a:solidFill>
                <a:latin typeface="+mj-lt"/>
              </a:rPr>
              <a:t>dell’effeto</a:t>
            </a:r>
            <a:r>
              <a:rPr lang="fr-FR" dirty="0">
                <a:solidFill>
                  <a:srgbClr val="0000FF"/>
                </a:solidFill>
                <a:latin typeface="+mj-lt"/>
              </a:rPr>
              <a:t> </a:t>
            </a:r>
            <a:r>
              <a:rPr lang="fr-FR" dirty="0" err="1">
                <a:solidFill>
                  <a:srgbClr val="0000FF"/>
                </a:solidFill>
                <a:latin typeface="+mj-lt"/>
              </a:rPr>
              <a:t>del</a:t>
            </a:r>
            <a:r>
              <a:rPr lang="fr-FR" dirty="0">
                <a:solidFill>
                  <a:srgbClr val="0000FF"/>
                </a:solidFill>
                <a:latin typeface="+mj-lt"/>
              </a:rPr>
              <a:t> campo </a:t>
            </a:r>
            <a:r>
              <a:rPr lang="fr-FR" dirty="0" err="1">
                <a:solidFill>
                  <a:srgbClr val="0000FF"/>
                </a:solidFill>
                <a:latin typeface="+mj-lt"/>
              </a:rPr>
              <a:t>elettrico</a:t>
            </a:r>
            <a:r>
              <a:rPr lang="fr-FR" dirty="0">
                <a:solidFill>
                  <a:srgbClr val="0000FF"/>
                </a:solidFill>
                <a:latin typeface="+mj-lt"/>
              </a:rPr>
              <a:t> </a:t>
            </a:r>
          </a:p>
          <a:p>
            <a:pPr>
              <a:lnSpc>
                <a:spcPct val="90000"/>
              </a:lnSpc>
            </a:pPr>
            <a:endParaRPr lang="fr-FR" dirty="0">
              <a:solidFill>
                <a:srgbClr val="0000FF"/>
              </a:solidFill>
              <a:latin typeface="+mj-lt"/>
            </a:endParaRPr>
          </a:p>
          <a:p>
            <a:pPr>
              <a:lnSpc>
                <a:spcPct val="90000"/>
              </a:lnSpc>
            </a:pPr>
            <a:r>
              <a:rPr lang="fr-FR" dirty="0" err="1">
                <a:solidFill>
                  <a:srgbClr val="FF0000"/>
                </a:solidFill>
                <a:latin typeface="+mj-lt"/>
              </a:rPr>
              <a:t>Aumentando</a:t>
            </a:r>
            <a:r>
              <a:rPr lang="fr-FR" dirty="0">
                <a:solidFill>
                  <a:srgbClr val="FF0000"/>
                </a:solidFill>
                <a:latin typeface="+mj-lt"/>
              </a:rPr>
              <a:t> il </a:t>
            </a:r>
            <a:r>
              <a:rPr lang="fr-FR" dirty="0" err="1">
                <a:solidFill>
                  <a:srgbClr val="FF0000"/>
                </a:solidFill>
                <a:latin typeface="+mj-lt"/>
              </a:rPr>
              <a:t>voltaggio</a:t>
            </a:r>
            <a:r>
              <a:rPr lang="fr-FR" dirty="0">
                <a:solidFill>
                  <a:srgbClr val="FF0000"/>
                </a:solidFill>
                <a:latin typeface="+mj-lt"/>
              </a:rPr>
              <a:t> </a:t>
            </a:r>
            <a:r>
              <a:rPr lang="fr-FR" dirty="0" err="1">
                <a:solidFill>
                  <a:srgbClr val="FF0000"/>
                </a:solidFill>
                <a:latin typeface="+mj-lt"/>
              </a:rPr>
              <a:t>della</a:t>
            </a:r>
            <a:r>
              <a:rPr lang="fr-FR" dirty="0">
                <a:solidFill>
                  <a:srgbClr val="FF0000"/>
                </a:solidFill>
                <a:latin typeface="+mj-lt"/>
              </a:rPr>
              <a:t> pila, la </a:t>
            </a:r>
            <a:r>
              <a:rPr lang="fr-FR" dirty="0" err="1">
                <a:solidFill>
                  <a:srgbClr val="FF0000"/>
                </a:solidFill>
                <a:latin typeface="+mj-lt"/>
              </a:rPr>
              <a:t>velocita</a:t>
            </a:r>
            <a:r>
              <a:rPr lang="fr-FR" dirty="0">
                <a:solidFill>
                  <a:srgbClr val="FF0000"/>
                </a:solidFill>
                <a:latin typeface="+mj-lt"/>
              </a:rPr>
              <a:t>’ </a:t>
            </a:r>
            <a:r>
              <a:rPr lang="fr-FR" dirty="0" err="1">
                <a:solidFill>
                  <a:srgbClr val="FF0000"/>
                </a:solidFill>
                <a:latin typeface="+mj-lt"/>
              </a:rPr>
              <a:t>della</a:t>
            </a:r>
            <a:r>
              <a:rPr lang="fr-FR" dirty="0">
                <a:solidFill>
                  <a:srgbClr val="FF0000"/>
                </a:solidFill>
                <a:latin typeface="+mj-lt"/>
              </a:rPr>
              <a:t> </a:t>
            </a:r>
            <a:r>
              <a:rPr lang="fr-FR" dirty="0" err="1">
                <a:solidFill>
                  <a:srgbClr val="FF0000"/>
                </a:solidFill>
                <a:latin typeface="+mj-lt"/>
              </a:rPr>
              <a:t>particella</a:t>
            </a:r>
            <a:r>
              <a:rPr lang="fr-FR" dirty="0">
                <a:solidFill>
                  <a:srgbClr val="FF0000"/>
                </a:solidFill>
                <a:latin typeface="+mj-lt"/>
              </a:rPr>
              <a:t> </a:t>
            </a:r>
            <a:r>
              <a:rPr lang="fr-FR" dirty="0" err="1">
                <a:solidFill>
                  <a:srgbClr val="FF0000"/>
                </a:solidFill>
                <a:latin typeface="+mj-lt"/>
              </a:rPr>
              <a:t>aumenta</a:t>
            </a:r>
            <a:r>
              <a:rPr lang="fr-FR" dirty="0">
                <a:solidFill>
                  <a:srgbClr val="FF0000"/>
                </a:solidFill>
                <a:latin typeface="+mj-lt"/>
              </a:rPr>
              <a:t> </a:t>
            </a:r>
            <a:r>
              <a:rPr lang="fr-FR" dirty="0" err="1">
                <a:solidFill>
                  <a:srgbClr val="FF0000"/>
                </a:solidFill>
                <a:latin typeface="+mj-lt"/>
              </a:rPr>
              <a:t>conseguentemente</a:t>
            </a:r>
            <a:r>
              <a:rPr lang="fr-FR" dirty="0">
                <a:solidFill>
                  <a:srgbClr val="FF0000"/>
                </a:solidFill>
                <a:latin typeface="+mj-lt"/>
              </a:rPr>
              <a:t>. La </a:t>
            </a:r>
            <a:r>
              <a:rPr lang="fr-FR" dirty="0" err="1">
                <a:solidFill>
                  <a:srgbClr val="FF0000"/>
                </a:solidFill>
                <a:latin typeface="+mj-lt"/>
              </a:rPr>
              <a:t>particella</a:t>
            </a:r>
            <a:r>
              <a:rPr lang="fr-FR" dirty="0">
                <a:solidFill>
                  <a:srgbClr val="FF0000"/>
                </a:solidFill>
                <a:latin typeface="+mj-lt"/>
              </a:rPr>
              <a:t> </a:t>
            </a:r>
            <a:r>
              <a:rPr lang="fr-FR" dirty="0" err="1">
                <a:solidFill>
                  <a:srgbClr val="FF0000"/>
                </a:solidFill>
                <a:latin typeface="+mj-lt"/>
              </a:rPr>
              <a:t>é</a:t>
            </a:r>
            <a:r>
              <a:rPr lang="fr-FR" dirty="0">
                <a:solidFill>
                  <a:srgbClr val="FF0000"/>
                </a:solidFill>
                <a:latin typeface="+mj-lt"/>
              </a:rPr>
              <a:t> </a:t>
            </a:r>
            <a:r>
              <a:rPr lang="fr-FR" dirty="0" err="1">
                <a:solidFill>
                  <a:srgbClr val="FF0000"/>
                </a:solidFill>
                <a:latin typeface="+mj-lt"/>
              </a:rPr>
              <a:t>accellerata</a:t>
            </a:r>
            <a:endParaRPr lang="fr-FR" dirty="0">
              <a:solidFill>
                <a:srgbClr val="FF0000"/>
              </a:solidFill>
              <a:latin typeface="+mj-lt"/>
            </a:endParaRPr>
          </a:p>
          <a:p>
            <a:pPr>
              <a:lnSpc>
                <a:spcPct val="90000"/>
              </a:lnSpc>
            </a:pPr>
            <a:endParaRPr lang="fr-FR" dirty="0">
              <a:solidFill>
                <a:srgbClr val="FF0000"/>
              </a:solidFill>
              <a:latin typeface="+mj-lt"/>
            </a:endParaRPr>
          </a:p>
          <a:p>
            <a:pPr>
              <a:lnSpc>
                <a:spcPct val="90000"/>
              </a:lnSpc>
            </a:pPr>
            <a:r>
              <a:rPr lang="fr-FR" dirty="0">
                <a:solidFill>
                  <a:srgbClr val="3333FF"/>
                </a:solidFill>
                <a:latin typeface="+mj-lt"/>
              </a:rPr>
              <a:t>Se </a:t>
            </a:r>
            <a:r>
              <a:rPr lang="fr-FR" dirty="0" err="1">
                <a:solidFill>
                  <a:srgbClr val="3333FF"/>
                </a:solidFill>
                <a:latin typeface="+mj-lt"/>
              </a:rPr>
              <a:t>aggiungiamo</a:t>
            </a:r>
            <a:r>
              <a:rPr lang="fr-FR" dirty="0">
                <a:solidFill>
                  <a:srgbClr val="3333FF"/>
                </a:solidFill>
                <a:latin typeface="+mj-lt"/>
              </a:rPr>
              <a:t> un campo </a:t>
            </a:r>
            <a:r>
              <a:rPr lang="fr-FR" dirty="0" err="1">
                <a:solidFill>
                  <a:srgbClr val="3333FF"/>
                </a:solidFill>
                <a:latin typeface="+mj-lt"/>
              </a:rPr>
              <a:t>magnetico</a:t>
            </a:r>
            <a:r>
              <a:rPr lang="fr-FR" dirty="0">
                <a:solidFill>
                  <a:srgbClr val="3333FF"/>
                </a:solidFill>
                <a:latin typeface="+mj-lt"/>
              </a:rPr>
              <a:t> </a:t>
            </a:r>
            <a:r>
              <a:rPr lang="fr-FR" dirty="0" err="1">
                <a:solidFill>
                  <a:srgbClr val="3333FF"/>
                </a:solidFill>
                <a:latin typeface="+mj-lt"/>
              </a:rPr>
              <a:t>prodotto</a:t>
            </a:r>
            <a:r>
              <a:rPr lang="fr-FR" dirty="0">
                <a:solidFill>
                  <a:srgbClr val="3333FF"/>
                </a:solidFill>
                <a:latin typeface="+mj-lt"/>
              </a:rPr>
              <a:t> da un </a:t>
            </a:r>
            <a:r>
              <a:rPr lang="fr-FR" dirty="0" err="1">
                <a:solidFill>
                  <a:srgbClr val="3333FF"/>
                </a:solidFill>
                <a:latin typeface="+mj-lt"/>
              </a:rPr>
              <a:t>magnete</a:t>
            </a:r>
            <a:r>
              <a:rPr lang="fr-FR" dirty="0">
                <a:solidFill>
                  <a:srgbClr val="3333FF"/>
                </a:solidFill>
                <a:latin typeface="+mj-lt"/>
              </a:rPr>
              <a:t> la </a:t>
            </a:r>
            <a:r>
              <a:rPr lang="fr-FR" dirty="0" err="1">
                <a:solidFill>
                  <a:srgbClr val="3333FF"/>
                </a:solidFill>
                <a:latin typeface="+mj-lt"/>
              </a:rPr>
              <a:t>traiettoria</a:t>
            </a:r>
            <a:r>
              <a:rPr lang="fr-FR" dirty="0">
                <a:solidFill>
                  <a:srgbClr val="3333FF"/>
                </a:solidFill>
                <a:latin typeface="+mj-lt"/>
              </a:rPr>
              <a:t> </a:t>
            </a:r>
            <a:r>
              <a:rPr lang="fr-FR" dirty="0" err="1">
                <a:solidFill>
                  <a:srgbClr val="3333FF"/>
                </a:solidFill>
                <a:latin typeface="+mj-lt"/>
              </a:rPr>
              <a:t>viene</a:t>
            </a:r>
            <a:r>
              <a:rPr lang="fr-FR" dirty="0">
                <a:solidFill>
                  <a:srgbClr val="3333FF"/>
                </a:solidFill>
                <a:latin typeface="+mj-lt"/>
              </a:rPr>
              <a:t> </a:t>
            </a:r>
            <a:r>
              <a:rPr lang="fr-FR" dirty="0" err="1">
                <a:solidFill>
                  <a:srgbClr val="3333FF"/>
                </a:solidFill>
                <a:latin typeface="+mj-lt"/>
              </a:rPr>
              <a:t>curvata</a:t>
            </a:r>
            <a:r>
              <a:rPr lang="fr-FR" dirty="0">
                <a:solidFill>
                  <a:srgbClr val="3333FF"/>
                </a:solidFill>
                <a:latin typeface="+mj-lt"/>
              </a:rPr>
              <a:t>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F06F3-D3CE-4541-A5E2-661E1F530654}" type="slidenum">
              <a:rPr lang="en-GB" smtClean="0"/>
              <a:t>34</a:t>
            </a:fld>
            <a:endParaRPr lang="en-GB"/>
          </a:p>
        </p:txBody>
      </p:sp>
      <p:sp>
        <p:nvSpPr>
          <p:cNvPr id="20" name="Title 1"/>
          <p:cNvSpPr txBox="1">
            <a:spLocks/>
          </p:cNvSpPr>
          <p:nvPr/>
        </p:nvSpPr>
        <p:spPr bwMode="auto">
          <a:xfrm>
            <a:off x="88900" y="114300"/>
            <a:ext cx="8608244" cy="5461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90"/>
                </a:solidFill>
                <a:latin typeface="+mj-lt"/>
                <a:ea typeface="+mj-ea"/>
                <a:cs typeface="+mj-cs"/>
              </a:defRPr>
            </a:lvl1pPr>
            <a:lvl2pPr algn="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2pPr>
            <a:lvl3pPr algn="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3pPr>
            <a:lvl4pPr algn="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4pPr>
            <a:lvl5pPr algn="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5pPr>
            <a:lvl6pPr marL="457200" algn="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6pPr>
            <a:lvl7pPr marL="914400" algn="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7pPr>
            <a:lvl8pPr marL="1371600" algn="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8pPr>
            <a:lvl9pPr marL="1828800" algn="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/>
            <a:r>
              <a:rPr lang="fr-FR" b="1"/>
              <a:t>Acceleratori di particelle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83712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repeatCount="200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1.48148E-6 C -0.00105 -0.03519 0.00034 -0.03264 -0.00365 -0.05417 C -0.00313 -0.08727 -0.0007 -0.11991 -0.00243 -0.15255 C -0.00209 -0.19213 -0.00122 -0.23195 -0.00122 -0.27153 C -0.00122 -0.33658 -0.00139 -0.40162 -0.00243 -0.46667 C -0.00261 -0.47986 -0.00625 -0.50023 -0.01198 -0.51111 C -0.01493 -0.52315 -0.01702 -0.54005 -0.025 -0.54769 C -0.03073 -0.5588 -0.0283 -0.55394 -0.03212 -0.56204 C -0.03334 -0.56968 -0.03247 -0.57384 -0.0382 -0.57639 C -0.04254 -0.59283 -0.05521 -0.59815 -0.06667 -0.60324 C -0.06684 -0.60324 -0.07362 -0.60625 -0.07379 -0.60648 C -0.07622 -0.60857 -0.08108 -0.61273 -0.08108 -0.6125 C -0.0849 -0.62107 -0.09098 -0.62083 -0.09775 -0.62222 C -0.1033 -0.62477 -0.10955 -0.62871 -0.11546 -0.62871 " pathEditMode="relative" rAng="0" ptsTypes="fffffffffffffA"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764" y="-314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41278-858E-7649-8BA9-6755ED405517}" type="slidenum">
              <a:rPr lang="en-US"/>
              <a:pPr/>
              <a:t>35</a:t>
            </a:fld>
            <a:endParaRPr lang="en-US"/>
          </a:p>
        </p:txBody>
      </p:sp>
      <p:sp>
        <p:nvSpPr>
          <p:cNvPr id="2078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4300"/>
            <a:ext cx="8763000" cy="533400"/>
          </a:xfrm>
        </p:spPr>
        <p:txBody>
          <a:bodyPr/>
          <a:lstStyle/>
          <a:p>
            <a:pPr algn="l"/>
            <a:r>
              <a:rPr lang="en-US" b="1" dirty="0"/>
              <a:t>LHC l</a:t>
            </a:r>
            <a:r>
              <a:rPr lang="ja-JP" altLang="en-US" b="1" dirty="0">
                <a:latin typeface="Arial"/>
              </a:rPr>
              <a:t>’</a:t>
            </a:r>
            <a:r>
              <a:rPr lang="en-US" b="1" dirty="0" err="1"/>
              <a:t>acceleratore</a:t>
            </a:r>
            <a:r>
              <a:rPr lang="en-US" b="1" dirty="0"/>
              <a:t> </a:t>
            </a:r>
            <a:r>
              <a:rPr lang="en-US" b="1" dirty="0" err="1"/>
              <a:t>piu</a:t>
            </a:r>
            <a:r>
              <a:rPr lang="ja-JP" altLang="en-US" b="1" dirty="0">
                <a:latin typeface="Arial"/>
              </a:rPr>
              <a:t>’</a:t>
            </a:r>
            <a:r>
              <a:rPr lang="en-US" b="1" dirty="0"/>
              <a:t> </a:t>
            </a:r>
            <a:r>
              <a:rPr lang="en-US" b="1" dirty="0" err="1"/>
              <a:t>potente</a:t>
            </a:r>
            <a:r>
              <a:rPr lang="en-US" b="1" dirty="0"/>
              <a:t> </a:t>
            </a:r>
            <a:r>
              <a:rPr lang="en-US" b="1" dirty="0" err="1"/>
              <a:t>mai</a:t>
            </a:r>
            <a:r>
              <a:rPr lang="en-US" b="1" dirty="0"/>
              <a:t> </a:t>
            </a:r>
            <a:r>
              <a:rPr lang="en-US" b="1" dirty="0" err="1"/>
              <a:t>costruito</a:t>
            </a:r>
            <a:endParaRPr lang="en-US" b="1" dirty="0"/>
          </a:p>
        </p:txBody>
      </p:sp>
      <p:sp>
        <p:nvSpPr>
          <p:cNvPr id="207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7638" y="1090613"/>
            <a:ext cx="8458200" cy="5181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1600" dirty="0"/>
              <a:t>L</a:t>
            </a:r>
            <a:r>
              <a:rPr lang="ja-JP" altLang="en-US" sz="1600" dirty="0">
                <a:latin typeface="Arial"/>
              </a:rPr>
              <a:t>’</a:t>
            </a:r>
            <a:r>
              <a:rPr lang="en-US" sz="1600" dirty="0" err="1"/>
              <a:t>energia</a:t>
            </a:r>
            <a:r>
              <a:rPr lang="en-US" sz="1600" dirty="0"/>
              <a:t> </a:t>
            </a:r>
            <a:r>
              <a:rPr lang="en-US" sz="1600" dirty="0" err="1"/>
              <a:t>viene</a:t>
            </a:r>
            <a:r>
              <a:rPr lang="en-US" sz="1600" dirty="0"/>
              <a:t> </a:t>
            </a:r>
            <a:r>
              <a:rPr lang="en-US" sz="1600" dirty="0" err="1"/>
              <a:t>misurata</a:t>
            </a:r>
            <a:r>
              <a:rPr lang="en-US" sz="1600" dirty="0"/>
              <a:t> in </a:t>
            </a:r>
            <a:r>
              <a:rPr lang="en-US" sz="1600" dirty="0" err="1"/>
              <a:t>Elettronvolts</a:t>
            </a:r>
            <a:r>
              <a:rPr lang="en-US" sz="1600" dirty="0"/>
              <a:t> -EV- (</a:t>
            </a:r>
            <a:r>
              <a:rPr lang="en-US" sz="1600" dirty="0" err="1"/>
              <a:t>energia</a:t>
            </a:r>
            <a:r>
              <a:rPr lang="en-US" sz="1600" dirty="0"/>
              <a:t> </a:t>
            </a:r>
            <a:r>
              <a:rPr lang="en-US" sz="1600" dirty="0" err="1"/>
              <a:t>cinetica</a:t>
            </a:r>
            <a:r>
              <a:rPr lang="en-US" sz="1600" dirty="0"/>
              <a:t> </a:t>
            </a:r>
            <a:r>
              <a:rPr lang="en-US" sz="1600" dirty="0" err="1"/>
              <a:t>acquisita</a:t>
            </a:r>
            <a:r>
              <a:rPr lang="en-US" sz="1600" dirty="0"/>
              <a:t> da un </a:t>
            </a:r>
            <a:r>
              <a:rPr lang="en-US" sz="1600" dirty="0" err="1"/>
              <a:t>elettrone</a:t>
            </a:r>
            <a:r>
              <a:rPr lang="en-US" sz="1600" dirty="0"/>
              <a:t>  </a:t>
            </a:r>
            <a:r>
              <a:rPr lang="en-US" sz="1600" dirty="0" err="1"/>
              <a:t>che</a:t>
            </a:r>
            <a:r>
              <a:rPr lang="en-US" sz="1600" dirty="0"/>
              <a:t> </a:t>
            </a:r>
            <a:r>
              <a:rPr lang="en-US" sz="1600" dirty="0" err="1"/>
              <a:t>viene</a:t>
            </a:r>
            <a:r>
              <a:rPr lang="en-US" sz="1600" dirty="0"/>
              <a:t> </a:t>
            </a:r>
            <a:r>
              <a:rPr lang="en-US" sz="1600" dirty="0" err="1"/>
              <a:t>accelerato</a:t>
            </a:r>
            <a:r>
              <a:rPr lang="en-US" sz="1600" dirty="0"/>
              <a:t> da </a:t>
            </a:r>
            <a:r>
              <a:rPr lang="en-US" sz="1600" dirty="0" err="1"/>
              <a:t>una</a:t>
            </a:r>
            <a:r>
              <a:rPr lang="en-US" sz="1600" dirty="0"/>
              <a:t> </a:t>
            </a:r>
            <a:r>
              <a:rPr lang="en-US" sz="1600" dirty="0" err="1"/>
              <a:t>differenza</a:t>
            </a:r>
            <a:r>
              <a:rPr lang="en-US" sz="1600" dirty="0"/>
              <a:t> di </a:t>
            </a:r>
            <a:r>
              <a:rPr lang="en-US" sz="1600" dirty="0" err="1"/>
              <a:t>potenziale</a:t>
            </a:r>
            <a:r>
              <a:rPr lang="en-US" sz="1600" dirty="0"/>
              <a:t> di 1 Volt)</a:t>
            </a:r>
            <a:endParaRPr lang="en-US" sz="1800" dirty="0"/>
          </a:p>
          <a:p>
            <a:pPr>
              <a:lnSpc>
                <a:spcPct val="90000"/>
              </a:lnSpc>
            </a:pPr>
            <a:endParaRPr lang="en-US" sz="1800" dirty="0"/>
          </a:p>
          <a:p>
            <a:pPr>
              <a:lnSpc>
                <a:spcPct val="90000"/>
              </a:lnSpc>
            </a:pPr>
            <a:r>
              <a:rPr lang="en-US" sz="1800" dirty="0">
                <a:solidFill>
                  <a:srgbClr val="000066"/>
                </a:solidFill>
              </a:rPr>
              <a:t>L</a:t>
            </a:r>
            <a:r>
              <a:rPr lang="ja-JP" altLang="en-US" sz="1800" dirty="0">
                <a:solidFill>
                  <a:srgbClr val="000066"/>
                </a:solidFill>
                <a:latin typeface="Arial"/>
              </a:rPr>
              <a:t>’</a:t>
            </a:r>
            <a:r>
              <a:rPr lang="en-US" sz="1800" dirty="0">
                <a:solidFill>
                  <a:srgbClr val="000066"/>
                </a:solidFill>
              </a:rPr>
              <a:t>LHC </a:t>
            </a:r>
            <a:r>
              <a:rPr lang="en-US" sz="1800" dirty="0" err="1">
                <a:solidFill>
                  <a:srgbClr val="000066"/>
                </a:solidFill>
              </a:rPr>
              <a:t>accelera</a:t>
            </a:r>
            <a:r>
              <a:rPr lang="en-US" sz="1800" dirty="0">
                <a:solidFill>
                  <a:srgbClr val="000066"/>
                </a:solidFill>
              </a:rPr>
              <a:t> </a:t>
            </a:r>
            <a:r>
              <a:rPr lang="en-US" sz="1800" dirty="0" err="1">
                <a:solidFill>
                  <a:srgbClr val="000066"/>
                </a:solidFill>
              </a:rPr>
              <a:t>fasci</a:t>
            </a:r>
            <a:r>
              <a:rPr lang="en-US" sz="1800" dirty="0">
                <a:solidFill>
                  <a:srgbClr val="000066"/>
                </a:solidFill>
              </a:rPr>
              <a:t> </a:t>
            </a:r>
          </a:p>
          <a:p>
            <a:pPr>
              <a:lnSpc>
                <a:spcPct val="90000"/>
              </a:lnSpc>
            </a:pPr>
            <a:r>
              <a:rPr lang="en-US" sz="1800" dirty="0">
                <a:solidFill>
                  <a:srgbClr val="000066"/>
                </a:solidFill>
              </a:rPr>
              <a:t>di </a:t>
            </a:r>
            <a:r>
              <a:rPr lang="en-US" sz="1800" dirty="0" err="1">
                <a:solidFill>
                  <a:srgbClr val="000066"/>
                </a:solidFill>
              </a:rPr>
              <a:t>protoni</a:t>
            </a:r>
            <a:r>
              <a:rPr lang="en-US" sz="1800" dirty="0">
                <a:solidFill>
                  <a:srgbClr val="000066"/>
                </a:solidFill>
              </a:rPr>
              <a:t> ad </a:t>
            </a:r>
            <a:r>
              <a:rPr lang="en-US" sz="1800" dirty="0" err="1">
                <a:solidFill>
                  <a:srgbClr val="000066"/>
                </a:solidFill>
              </a:rPr>
              <a:t>energie</a:t>
            </a:r>
            <a:r>
              <a:rPr lang="en-US" sz="1800" dirty="0">
                <a:solidFill>
                  <a:srgbClr val="000066"/>
                </a:solidFill>
              </a:rPr>
              <a:t> </a:t>
            </a:r>
          </a:p>
          <a:p>
            <a:pPr>
              <a:lnSpc>
                <a:spcPct val="90000"/>
              </a:lnSpc>
            </a:pPr>
            <a:r>
              <a:rPr lang="en-US" sz="1800" dirty="0">
                <a:solidFill>
                  <a:srgbClr val="000066"/>
                </a:solidFill>
              </a:rPr>
              <a:t>di 7 </a:t>
            </a:r>
            <a:r>
              <a:rPr lang="en-US" sz="1800" dirty="0" err="1">
                <a:solidFill>
                  <a:srgbClr val="000066"/>
                </a:solidFill>
              </a:rPr>
              <a:t>Tera-eV</a:t>
            </a:r>
            <a:endParaRPr lang="en-US" sz="1800" dirty="0">
              <a:solidFill>
                <a:srgbClr val="000066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1800" dirty="0">
                <a:solidFill>
                  <a:srgbClr val="000066"/>
                </a:solidFill>
              </a:rPr>
              <a:t> (7.000.000.000.000 </a:t>
            </a:r>
            <a:r>
              <a:rPr lang="en-US" sz="1800" dirty="0" err="1">
                <a:solidFill>
                  <a:srgbClr val="000066"/>
                </a:solidFill>
              </a:rPr>
              <a:t>eV</a:t>
            </a:r>
            <a:r>
              <a:rPr lang="en-US" sz="1800" dirty="0">
                <a:solidFill>
                  <a:srgbClr val="000066"/>
                </a:solidFill>
              </a:rPr>
              <a:t>)</a:t>
            </a:r>
            <a:endParaRPr lang="en-US" sz="1800" dirty="0"/>
          </a:p>
          <a:p>
            <a:pPr>
              <a:lnSpc>
                <a:spcPct val="90000"/>
              </a:lnSpc>
            </a:pPr>
            <a:endParaRPr lang="en-US" sz="1800" dirty="0">
              <a:solidFill>
                <a:srgbClr val="FF1F28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1800" dirty="0">
                <a:solidFill>
                  <a:srgbClr val="000066"/>
                </a:solidFill>
              </a:rPr>
              <a:t>CERN LHC : </a:t>
            </a:r>
          </a:p>
          <a:p>
            <a:pPr>
              <a:lnSpc>
                <a:spcPct val="90000"/>
              </a:lnSpc>
            </a:pPr>
            <a:r>
              <a:rPr lang="en-US" sz="1800" dirty="0">
                <a:solidFill>
                  <a:srgbClr val="000066"/>
                </a:solidFill>
              </a:rPr>
              <a:t>E = 7 </a:t>
            </a:r>
            <a:r>
              <a:rPr lang="en-US" sz="1800" dirty="0" err="1">
                <a:solidFill>
                  <a:srgbClr val="000066"/>
                </a:solidFill>
              </a:rPr>
              <a:t>TeV</a:t>
            </a:r>
            <a:r>
              <a:rPr lang="en-US" sz="1800" dirty="0">
                <a:solidFill>
                  <a:srgbClr val="FF1F28"/>
                </a:solidFill>
              </a:rPr>
              <a:t>     </a:t>
            </a:r>
            <a:r>
              <a:rPr lang="en-US" sz="1800" b="1" dirty="0">
                <a:solidFill>
                  <a:srgbClr val="FF0000"/>
                </a:solidFill>
                <a:latin typeface="Adobe Caslon Pro Italic" charset="0"/>
              </a:rPr>
              <a:t>c-10 Km/h</a:t>
            </a:r>
            <a:br>
              <a:rPr lang="en-US" sz="1800" dirty="0">
                <a:solidFill>
                  <a:srgbClr val="FF0000"/>
                </a:solidFill>
                <a:latin typeface="Adobe Caslon Pro Italic" charset="0"/>
              </a:rPr>
            </a:br>
            <a:endParaRPr lang="en-US" sz="1800" dirty="0">
              <a:solidFill>
                <a:srgbClr val="FF0000"/>
              </a:solidFill>
              <a:latin typeface="Adobe Caslon Pro Italic" charset="0"/>
            </a:endParaRPr>
          </a:p>
          <a:p>
            <a:pPr>
              <a:lnSpc>
                <a:spcPct val="90000"/>
              </a:lnSpc>
            </a:pPr>
            <a:r>
              <a:rPr lang="en-US" sz="1400" dirty="0" err="1">
                <a:solidFill>
                  <a:schemeClr val="accent2"/>
                </a:solidFill>
                <a:latin typeface="Adobe Caslon Pro Italic" charset="0"/>
              </a:rPr>
              <a:t>velocita</a:t>
            </a:r>
            <a:r>
              <a:rPr lang="ja-JP" altLang="en-US" sz="1400" dirty="0">
                <a:solidFill>
                  <a:schemeClr val="accent2"/>
                </a:solidFill>
                <a:latin typeface="Adobe Caslon Pro Italic" charset="0"/>
              </a:rPr>
              <a:t>’</a:t>
            </a:r>
            <a:r>
              <a:rPr lang="en-US" sz="1400" dirty="0">
                <a:solidFill>
                  <a:schemeClr val="accent2"/>
                </a:solidFill>
                <a:latin typeface="Adobe Caslon Pro Italic" charset="0"/>
              </a:rPr>
              <a:t> </a:t>
            </a:r>
            <a:r>
              <a:rPr lang="en-US" sz="1400" dirty="0" err="1">
                <a:solidFill>
                  <a:schemeClr val="accent2"/>
                </a:solidFill>
                <a:latin typeface="Adobe Caslon Pro Italic" charset="0"/>
              </a:rPr>
              <a:t>luce</a:t>
            </a:r>
            <a:r>
              <a:rPr lang="en-US" sz="1400" dirty="0">
                <a:solidFill>
                  <a:schemeClr val="accent2"/>
                </a:solidFill>
                <a:latin typeface="Adobe Caslon Pro Italic" charset="0"/>
              </a:rPr>
              <a:t> </a:t>
            </a:r>
          </a:p>
          <a:p>
            <a:pPr>
              <a:lnSpc>
                <a:spcPct val="90000"/>
              </a:lnSpc>
            </a:pPr>
            <a:r>
              <a:rPr lang="en-US" sz="1400" dirty="0">
                <a:solidFill>
                  <a:schemeClr val="accent2"/>
                </a:solidFill>
                <a:latin typeface="Adobe Caslon Pro Italic" charset="0"/>
              </a:rPr>
              <a:t>c= 299792 Km/s </a:t>
            </a:r>
          </a:p>
          <a:p>
            <a:pPr>
              <a:lnSpc>
                <a:spcPct val="90000"/>
              </a:lnSpc>
            </a:pPr>
            <a:r>
              <a:rPr lang="en-US" sz="1400" dirty="0">
                <a:solidFill>
                  <a:schemeClr val="accent2"/>
                </a:solidFill>
                <a:latin typeface="Adobe Caslon Pro Italic" charset="0"/>
              </a:rPr>
              <a:t> =1</a:t>
            </a:r>
            <a:r>
              <a:rPr lang="ja-JP" altLang="en-US" sz="1400" dirty="0">
                <a:solidFill>
                  <a:schemeClr val="accent2"/>
                </a:solidFill>
                <a:latin typeface="Adobe Caslon Pro Italic" charset="0"/>
              </a:rPr>
              <a:t>’</a:t>
            </a:r>
            <a:r>
              <a:rPr lang="en-US" sz="1400" dirty="0">
                <a:solidFill>
                  <a:schemeClr val="accent2"/>
                </a:solidFill>
                <a:latin typeface="Adobe Caslon Pro Italic" charset="0"/>
              </a:rPr>
              <a:t>080</a:t>
            </a:r>
            <a:r>
              <a:rPr lang="ja-JP" altLang="en-US" sz="1400" dirty="0">
                <a:solidFill>
                  <a:schemeClr val="accent2"/>
                </a:solidFill>
                <a:latin typeface="Adobe Caslon Pro Italic" charset="0"/>
              </a:rPr>
              <a:t>’</a:t>
            </a:r>
            <a:r>
              <a:rPr lang="en-US" sz="1400" dirty="0">
                <a:solidFill>
                  <a:schemeClr val="accent2"/>
                </a:solidFill>
                <a:latin typeface="Adobe Caslon Pro Italic" charset="0"/>
              </a:rPr>
              <a:t>000</a:t>
            </a:r>
            <a:r>
              <a:rPr lang="ja-JP" altLang="en-US" sz="1400" dirty="0">
                <a:solidFill>
                  <a:schemeClr val="accent2"/>
                </a:solidFill>
                <a:latin typeface="Adobe Caslon Pro Italic" charset="0"/>
              </a:rPr>
              <a:t>’</a:t>
            </a:r>
            <a:r>
              <a:rPr lang="en-US" sz="1400" dirty="0">
                <a:solidFill>
                  <a:schemeClr val="accent2"/>
                </a:solidFill>
                <a:latin typeface="Adobe Caslon Pro Italic" charset="0"/>
              </a:rPr>
              <a:t>000 Km/h</a:t>
            </a:r>
            <a:endParaRPr lang="en-US" sz="1400" dirty="0"/>
          </a:p>
        </p:txBody>
      </p:sp>
      <p:pic>
        <p:nvPicPr>
          <p:cNvPr id="207876" name="Picture 4"/>
          <p:cNvPicPr>
            <a:picLocks noChangeAspect="1" noChangeArrowheads="1"/>
          </p:cNvPicPr>
          <p:nvPr/>
        </p:nvPicPr>
        <p:blipFill>
          <a:blip r:embed="rId3">
            <a:lum bright="24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1050" y="1811338"/>
            <a:ext cx="5822950" cy="4316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222F0-2CD0-F842-B52E-0E7A01BF66ED}" type="slidenum">
              <a:rPr lang="en-US"/>
              <a:pPr/>
              <a:t>36</a:t>
            </a:fld>
            <a:endParaRPr lang="en-US"/>
          </a:p>
        </p:txBody>
      </p:sp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2800" b="1" dirty="0"/>
              <a:t>LHC</a:t>
            </a:r>
          </a:p>
        </p:txBody>
      </p:sp>
      <p:pic>
        <p:nvPicPr>
          <p:cNvPr id="634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879600"/>
            <a:ext cx="6348413" cy="445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2" name="Line 4"/>
          <p:cNvSpPr>
            <a:spLocks noChangeShapeType="1"/>
          </p:cNvSpPr>
          <p:nvPr/>
        </p:nvSpPr>
        <p:spPr bwMode="auto">
          <a:xfrm flipH="1" flipV="1">
            <a:off x="3948113" y="3506788"/>
            <a:ext cx="639762" cy="96837"/>
          </a:xfrm>
          <a:prstGeom prst="line">
            <a:avLst/>
          </a:prstGeom>
          <a:noFill/>
          <a:ln w="30163">
            <a:solidFill>
              <a:srgbClr val="FF2A3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493" name="Line 5"/>
          <p:cNvSpPr>
            <a:spLocks noChangeShapeType="1"/>
          </p:cNvSpPr>
          <p:nvPr/>
        </p:nvSpPr>
        <p:spPr bwMode="auto">
          <a:xfrm flipV="1">
            <a:off x="3948113" y="3448050"/>
            <a:ext cx="142875" cy="58738"/>
          </a:xfrm>
          <a:prstGeom prst="line">
            <a:avLst/>
          </a:prstGeom>
          <a:noFill/>
          <a:ln w="33338">
            <a:solidFill>
              <a:srgbClr val="FF2A3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494" name="Line 6"/>
          <p:cNvSpPr>
            <a:spLocks noChangeShapeType="1"/>
          </p:cNvSpPr>
          <p:nvPr/>
        </p:nvSpPr>
        <p:spPr bwMode="auto">
          <a:xfrm>
            <a:off x="3948113" y="3506788"/>
            <a:ext cx="125412" cy="100012"/>
          </a:xfrm>
          <a:prstGeom prst="line">
            <a:avLst/>
          </a:prstGeom>
          <a:noFill/>
          <a:ln w="38100">
            <a:solidFill>
              <a:srgbClr val="FF2A3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495" name="Line 7"/>
          <p:cNvSpPr>
            <a:spLocks noChangeShapeType="1"/>
          </p:cNvSpPr>
          <p:nvPr/>
        </p:nvSpPr>
        <p:spPr bwMode="auto">
          <a:xfrm>
            <a:off x="5554663" y="4213225"/>
            <a:ext cx="739775" cy="38100"/>
          </a:xfrm>
          <a:prstGeom prst="line">
            <a:avLst/>
          </a:prstGeom>
          <a:noFill/>
          <a:ln w="26988">
            <a:solidFill>
              <a:srgbClr val="0065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496" name="Line 8"/>
          <p:cNvSpPr>
            <a:spLocks noChangeShapeType="1"/>
          </p:cNvSpPr>
          <p:nvPr/>
        </p:nvSpPr>
        <p:spPr bwMode="auto">
          <a:xfrm flipH="1">
            <a:off x="6153150" y="4251325"/>
            <a:ext cx="141288" cy="73025"/>
          </a:xfrm>
          <a:prstGeom prst="line">
            <a:avLst/>
          </a:prstGeom>
          <a:noFill/>
          <a:ln w="36513">
            <a:solidFill>
              <a:srgbClr val="0065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497" name="Line 9"/>
          <p:cNvSpPr>
            <a:spLocks noChangeShapeType="1"/>
          </p:cNvSpPr>
          <p:nvPr/>
        </p:nvSpPr>
        <p:spPr bwMode="auto">
          <a:xfrm flipH="1" flipV="1">
            <a:off x="6161088" y="4165600"/>
            <a:ext cx="133350" cy="85725"/>
          </a:xfrm>
          <a:prstGeom prst="line">
            <a:avLst/>
          </a:prstGeom>
          <a:noFill/>
          <a:ln w="36513">
            <a:solidFill>
              <a:srgbClr val="0065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499" name="Rectangle 11"/>
          <p:cNvSpPr>
            <a:spLocks noChangeArrowheads="1"/>
          </p:cNvSpPr>
          <p:nvPr/>
        </p:nvSpPr>
        <p:spPr bwMode="auto">
          <a:xfrm>
            <a:off x="3959225" y="4819650"/>
            <a:ext cx="49213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400">
                <a:solidFill>
                  <a:srgbClr val="000000"/>
                </a:solidFill>
                <a:latin typeface="Helvetica" charset="0"/>
              </a:rPr>
              <a:t> </a:t>
            </a:r>
            <a:endParaRPr lang="en-US" sz="2400">
              <a:latin typeface="Times New Roman" charset="0"/>
            </a:endParaRPr>
          </a:p>
        </p:txBody>
      </p:sp>
      <p:sp>
        <p:nvSpPr>
          <p:cNvPr id="63502" name="Rectangle 14"/>
          <p:cNvSpPr>
            <a:spLocks noChangeArrowheads="1"/>
          </p:cNvSpPr>
          <p:nvPr/>
        </p:nvSpPr>
        <p:spPr bwMode="auto">
          <a:xfrm>
            <a:off x="4787900" y="2684463"/>
            <a:ext cx="12700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300">
                <a:solidFill>
                  <a:srgbClr val="0065FF"/>
                </a:solidFill>
                <a:latin typeface="Helvetica" charset="0"/>
              </a:rPr>
              <a:t> </a:t>
            </a:r>
            <a:endParaRPr lang="en-US" sz="3600">
              <a:latin typeface="Times New Roman" charset="0"/>
            </a:endParaRPr>
          </a:p>
        </p:txBody>
      </p:sp>
      <p:sp>
        <p:nvSpPr>
          <p:cNvPr id="63503" name="Rectangle 15"/>
          <p:cNvSpPr>
            <a:spLocks noChangeArrowheads="1"/>
          </p:cNvSpPr>
          <p:nvPr/>
        </p:nvSpPr>
        <p:spPr bwMode="auto">
          <a:xfrm>
            <a:off x="4500563" y="1957388"/>
            <a:ext cx="4391025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eaLnBrk="1" hangingPunct="1"/>
            <a:r>
              <a:rPr lang="en-US" sz="2000">
                <a:solidFill>
                  <a:srgbClr val="000000"/>
                </a:solidFill>
              </a:rPr>
              <a:t>7x10</a:t>
            </a:r>
            <a:r>
              <a:rPr lang="en-US" sz="2000" baseline="30000">
                <a:solidFill>
                  <a:srgbClr val="000000"/>
                </a:solidFill>
              </a:rPr>
              <a:t>3</a:t>
            </a:r>
            <a:r>
              <a:rPr lang="en-US" sz="2000">
                <a:solidFill>
                  <a:srgbClr val="000000"/>
                </a:solidFill>
              </a:rPr>
              <a:t> GeV     Energia dei protoni</a:t>
            </a:r>
          </a:p>
          <a:p>
            <a:pPr eaLnBrk="1" hangingPunct="1"/>
            <a:r>
              <a:rPr lang="en-US" sz="2000">
                <a:solidFill>
                  <a:srgbClr val="000000"/>
                </a:solidFill>
              </a:rPr>
              <a:t>10</a:t>
            </a:r>
            <a:r>
              <a:rPr lang="en-US" sz="2000" baseline="30000">
                <a:solidFill>
                  <a:srgbClr val="000000"/>
                </a:solidFill>
              </a:rPr>
              <a:t>11       </a:t>
            </a:r>
            <a:r>
              <a:rPr lang="en-US" sz="2000">
                <a:solidFill>
                  <a:srgbClr val="000000"/>
                </a:solidFill>
              </a:rPr>
              <a:t> protoni per </a:t>
            </a:r>
            <a:r>
              <a:rPr lang="ja-JP" altLang="en-US" sz="2000">
                <a:solidFill>
                  <a:srgbClr val="000000"/>
                </a:solidFill>
                <a:latin typeface="Arial"/>
              </a:rPr>
              <a:t>“</a:t>
            </a:r>
            <a:r>
              <a:rPr lang="en-US" sz="2000">
                <a:solidFill>
                  <a:srgbClr val="000000"/>
                </a:solidFill>
              </a:rPr>
              <a:t>pacchetto</a:t>
            </a:r>
            <a:r>
              <a:rPr lang="ja-JP" altLang="en-US" sz="2000">
                <a:solidFill>
                  <a:srgbClr val="000000"/>
                </a:solidFill>
                <a:latin typeface="Arial"/>
              </a:rPr>
              <a:t>”</a:t>
            </a:r>
            <a:endParaRPr lang="en-US" sz="2000">
              <a:solidFill>
                <a:srgbClr val="000000"/>
              </a:solidFill>
            </a:endParaRPr>
          </a:p>
          <a:p>
            <a:pPr eaLnBrk="1" hangingPunct="1"/>
            <a:r>
              <a:rPr lang="en-US" sz="2000">
                <a:solidFill>
                  <a:srgbClr val="000000"/>
                </a:solidFill>
              </a:rPr>
              <a:t>2832    pacchetti </a:t>
            </a:r>
          </a:p>
          <a:p>
            <a:pPr eaLnBrk="1" hangingPunct="1"/>
            <a:r>
              <a:rPr lang="en-US" sz="2000">
                <a:solidFill>
                  <a:srgbClr val="000000"/>
                </a:solidFill>
              </a:rPr>
              <a:t>40.000.000 interazioni al secondo </a:t>
            </a:r>
          </a:p>
        </p:txBody>
      </p:sp>
      <p:sp>
        <p:nvSpPr>
          <p:cNvPr id="63504" name="Rectangle 16"/>
          <p:cNvSpPr>
            <a:spLocks noChangeArrowheads="1"/>
          </p:cNvSpPr>
          <p:nvPr/>
        </p:nvSpPr>
        <p:spPr bwMode="auto">
          <a:xfrm>
            <a:off x="5292725" y="2203450"/>
            <a:ext cx="21113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2000">
                <a:solidFill>
                  <a:srgbClr val="000000"/>
                </a:solidFill>
                <a:latin typeface="Helvetica" charset="0"/>
              </a:rPr>
              <a:t>   </a:t>
            </a:r>
            <a:endParaRPr lang="en-US" sz="3600">
              <a:latin typeface="Times New Roman" charset="0"/>
            </a:endParaRPr>
          </a:p>
        </p:txBody>
      </p:sp>
      <p:sp>
        <p:nvSpPr>
          <p:cNvPr id="63505" name="Rectangle 17"/>
          <p:cNvSpPr>
            <a:spLocks noChangeArrowheads="1"/>
          </p:cNvSpPr>
          <p:nvPr/>
        </p:nvSpPr>
        <p:spPr bwMode="auto">
          <a:xfrm>
            <a:off x="5454650" y="2570163"/>
            <a:ext cx="698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2000">
                <a:solidFill>
                  <a:srgbClr val="000000"/>
                </a:solidFill>
                <a:latin typeface="Helvetica" charset="0"/>
              </a:rPr>
              <a:t> </a:t>
            </a:r>
            <a:endParaRPr lang="en-US" sz="3600">
              <a:latin typeface="Times New Roman" charset="0"/>
            </a:endParaRPr>
          </a:p>
        </p:txBody>
      </p:sp>
      <p:sp>
        <p:nvSpPr>
          <p:cNvPr id="63507" name="Rectangle 19"/>
          <p:cNvSpPr>
            <a:spLocks noChangeArrowheads="1"/>
          </p:cNvSpPr>
          <p:nvPr/>
        </p:nvSpPr>
        <p:spPr bwMode="auto">
          <a:xfrm>
            <a:off x="6638925" y="2570163"/>
            <a:ext cx="698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2000">
                <a:solidFill>
                  <a:srgbClr val="000000"/>
                </a:solidFill>
                <a:latin typeface="Helvetica" charset="0"/>
              </a:rPr>
              <a:t> </a:t>
            </a:r>
            <a:endParaRPr lang="en-US" sz="3600">
              <a:latin typeface="Times New Roman" charset="0"/>
            </a:endParaRPr>
          </a:p>
        </p:txBody>
      </p:sp>
      <p:sp>
        <p:nvSpPr>
          <p:cNvPr id="63519" name="Rectangle 31"/>
          <p:cNvSpPr>
            <a:spLocks noChangeArrowheads="1"/>
          </p:cNvSpPr>
          <p:nvPr/>
        </p:nvSpPr>
        <p:spPr bwMode="auto">
          <a:xfrm>
            <a:off x="5543550" y="4311650"/>
            <a:ext cx="36004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eaLnBrk="1" hangingPunct="1"/>
            <a:r>
              <a:rPr lang="en-US" b="1">
                <a:solidFill>
                  <a:srgbClr val="0065FF"/>
                </a:solidFill>
                <a:latin typeface="Helvetica" charset="0"/>
              </a:rPr>
              <a:t>7 TeV </a:t>
            </a:r>
            <a:r>
              <a:rPr lang="en-US" sz="2000" b="1">
                <a:solidFill>
                  <a:srgbClr val="0065FF"/>
                </a:solidFill>
              </a:rPr>
              <a:t>Protone </a:t>
            </a:r>
            <a:r>
              <a:rPr lang="en-US" sz="2000"/>
              <a:t>– </a:t>
            </a:r>
            <a:r>
              <a:rPr lang="en-US" sz="2000" b="1">
                <a:solidFill>
                  <a:srgbClr val="FF0000"/>
                </a:solidFill>
              </a:rPr>
              <a:t>7 TeV Protone</a:t>
            </a:r>
            <a:r>
              <a:rPr lang="en-US" b="1">
                <a:solidFill>
                  <a:srgbClr val="0065FF"/>
                </a:solidFill>
                <a:latin typeface="Helvetica" charset="0"/>
              </a:rPr>
              <a:t>               </a:t>
            </a:r>
          </a:p>
        </p:txBody>
      </p:sp>
      <p:sp>
        <p:nvSpPr>
          <p:cNvPr id="63520" name="Rectangle 32"/>
          <p:cNvSpPr>
            <a:spLocks noChangeArrowheads="1"/>
          </p:cNvSpPr>
          <p:nvPr/>
        </p:nvSpPr>
        <p:spPr bwMode="auto">
          <a:xfrm>
            <a:off x="6742113" y="4414838"/>
            <a:ext cx="635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b="1">
                <a:solidFill>
                  <a:srgbClr val="000000"/>
                </a:solidFill>
                <a:latin typeface="Helvetica" charset="0"/>
              </a:rPr>
              <a:t> </a:t>
            </a:r>
            <a:endParaRPr lang="en-US" sz="2400">
              <a:latin typeface="Times New Roman" charset="0"/>
            </a:endParaRPr>
          </a:p>
        </p:txBody>
      </p:sp>
      <p:sp>
        <p:nvSpPr>
          <p:cNvPr id="63524" name="Rectangle 36"/>
          <p:cNvSpPr>
            <a:spLocks noChangeArrowheads="1"/>
          </p:cNvSpPr>
          <p:nvPr/>
        </p:nvSpPr>
        <p:spPr bwMode="auto">
          <a:xfrm>
            <a:off x="6883400" y="4660900"/>
            <a:ext cx="635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>
                <a:solidFill>
                  <a:srgbClr val="000000"/>
                </a:solidFill>
                <a:latin typeface="Helvetica" charset="0"/>
              </a:rPr>
              <a:t> </a:t>
            </a:r>
            <a:endParaRPr lang="en-US" sz="2400">
              <a:latin typeface="Times New Roman" charset="0"/>
            </a:endParaRPr>
          </a:p>
        </p:txBody>
      </p:sp>
      <p:sp>
        <p:nvSpPr>
          <p:cNvPr id="63526" name="Rectangle 38"/>
          <p:cNvSpPr>
            <a:spLocks noChangeArrowheads="1"/>
          </p:cNvSpPr>
          <p:nvPr/>
        </p:nvSpPr>
        <p:spPr bwMode="auto">
          <a:xfrm>
            <a:off x="3819525" y="5370513"/>
            <a:ext cx="49213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400">
                <a:solidFill>
                  <a:srgbClr val="000000"/>
                </a:solidFill>
                <a:latin typeface="Helvetica" charset="0"/>
              </a:rPr>
              <a:t> </a:t>
            </a:r>
            <a:endParaRPr lang="en-US" sz="2400">
              <a:latin typeface="Times New Roman" charset="0"/>
            </a:endParaRPr>
          </a:p>
        </p:txBody>
      </p:sp>
      <p:sp>
        <p:nvSpPr>
          <p:cNvPr id="63528" name="Rectangle 40"/>
          <p:cNvSpPr>
            <a:spLocks noChangeArrowheads="1"/>
          </p:cNvSpPr>
          <p:nvPr/>
        </p:nvSpPr>
        <p:spPr bwMode="auto">
          <a:xfrm>
            <a:off x="2228850" y="5819775"/>
            <a:ext cx="28067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b="1">
                <a:solidFill>
                  <a:srgbClr val="000000"/>
                </a:solidFill>
              </a:rPr>
              <a:t>Collisione tra quark o gluoni</a:t>
            </a:r>
            <a:endParaRPr lang="en-US" b="1"/>
          </a:p>
        </p:txBody>
      </p:sp>
      <p:sp>
        <p:nvSpPr>
          <p:cNvPr id="63529" name="Rectangle 41"/>
          <p:cNvSpPr>
            <a:spLocks noChangeArrowheads="1"/>
          </p:cNvSpPr>
          <p:nvPr/>
        </p:nvSpPr>
        <p:spPr bwMode="auto">
          <a:xfrm>
            <a:off x="3430588" y="5819775"/>
            <a:ext cx="49212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400" b="1">
                <a:solidFill>
                  <a:srgbClr val="000000"/>
                </a:solidFill>
                <a:latin typeface="Helvetica" charset="0"/>
              </a:rPr>
              <a:t> </a:t>
            </a:r>
            <a:endParaRPr lang="en-US" sz="2400">
              <a:latin typeface="Times New Roman" charset="0"/>
            </a:endParaRPr>
          </a:p>
        </p:txBody>
      </p:sp>
      <p:sp>
        <p:nvSpPr>
          <p:cNvPr id="63530" name="Rectangle 42"/>
          <p:cNvSpPr>
            <a:spLocks noChangeArrowheads="1"/>
          </p:cNvSpPr>
          <p:nvPr/>
        </p:nvSpPr>
        <p:spPr bwMode="auto">
          <a:xfrm>
            <a:off x="1936750" y="6249988"/>
            <a:ext cx="438785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b="1">
                <a:solidFill>
                  <a:srgbClr val="000000"/>
                </a:solidFill>
              </a:rPr>
              <a:t>1 particella nuova prodotta ogni 10</a:t>
            </a:r>
            <a:r>
              <a:rPr lang="en-US" b="1" baseline="30000">
                <a:solidFill>
                  <a:srgbClr val="000000"/>
                </a:solidFill>
              </a:rPr>
              <a:t>-5</a:t>
            </a:r>
            <a:r>
              <a:rPr lang="en-US" b="1">
                <a:solidFill>
                  <a:srgbClr val="000000"/>
                </a:solidFill>
              </a:rPr>
              <a:t> secondi </a:t>
            </a:r>
            <a:endParaRPr lang="en-US" b="1"/>
          </a:p>
        </p:txBody>
      </p:sp>
      <p:sp>
        <p:nvSpPr>
          <p:cNvPr id="63531" name="Rectangle 43"/>
          <p:cNvSpPr>
            <a:spLocks noChangeArrowheads="1"/>
          </p:cNvSpPr>
          <p:nvPr/>
        </p:nvSpPr>
        <p:spPr bwMode="auto">
          <a:xfrm>
            <a:off x="3659188" y="6257925"/>
            <a:ext cx="49212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400">
                <a:solidFill>
                  <a:srgbClr val="000000"/>
                </a:solidFill>
                <a:latin typeface="Helvetica" charset="0"/>
              </a:rPr>
              <a:t> </a:t>
            </a:r>
            <a:endParaRPr lang="en-US" sz="2400">
              <a:latin typeface="Times New Roman" charset="0"/>
            </a:endParaRPr>
          </a:p>
        </p:txBody>
      </p:sp>
      <p:sp>
        <p:nvSpPr>
          <p:cNvPr id="63538" name="Rectangle 50"/>
          <p:cNvSpPr>
            <a:spLocks noChangeArrowheads="1"/>
          </p:cNvSpPr>
          <p:nvPr/>
        </p:nvSpPr>
        <p:spPr bwMode="auto">
          <a:xfrm>
            <a:off x="3390900" y="6091238"/>
            <a:ext cx="49213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400" b="1">
                <a:solidFill>
                  <a:srgbClr val="000000"/>
                </a:solidFill>
                <a:latin typeface="Helvetica" charset="0"/>
              </a:rPr>
              <a:t> </a:t>
            </a:r>
            <a:endParaRPr lang="en-US" sz="2400">
              <a:latin typeface="Times New Roman" charset="0"/>
            </a:endParaRPr>
          </a:p>
        </p:txBody>
      </p:sp>
      <p:sp>
        <p:nvSpPr>
          <p:cNvPr id="63539" name="Line 51"/>
          <p:cNvSpPr>
            <a:spLocks noChangeShapeType="1"/>
          </p:cNvSpPr>
          <p:nvPr/>
        </p:nvSpPr>
        <p:spPr bwMode="auto">
          <a:xfrm flipH="1" flipV="1">
            <a:off x="2505075" y="4703763"/>
            <a:ext cx="277813" cy="106362"/>
          </a:xfrm>
          <a:prstGeom prst="line">
            <a:avLst/>
          </a:prstGeom>
          <a:noFill/>
          <a:ln w="158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540" name="Line 52"/>
          <p:cNvSpPr>
            <a:spLocks noChangeShapeType="1"/>
          </p:cNvSpPr>
          <p:nvPr/>
        </p:nvSpPr>
        <p:spPr bwMode="auto">
          <a:xfrm flipV="1">
            <a:off x="2505075" y="4687888"/>
            <a:ext cx="88900" cy="15875"/>
          </a:xfrm>
          <a:prstGeom prst="line">
            <a:avLst/>
          </a:prstGeom>
          <a:noFill/>
          <a:ln w="158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541" name="Line 53"/>
          <p:cNvSpPr>
            <a:spLocks noChangeShapeType="1"/>
          </p:cNvSpPr>
          <p:nvPr/>
        </p:nvSpPr>
        <p:spPr bwMode="auto">
          <a:xfrm>
            <a:off x="2505075" y="4703763"/>
            <a:ext cx="61913" cy="74612"/>
          </a:xfrm>
          <a:prstGeom prst="line">
            <a:avLst/>
          </a:prstGeom>
          <a:noFill/>
          <a:ln w="158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542" name="Line 54"/>
          <p:cNvSpPr>
            <a:spLocks noChangeShapeType="1"/>
          </p:cNvSpPr>
          <p:nvPr/>
        </p:nvSpPr>
        <p:spPr bwMode="auto">
          <a:xfrm flipH="1" flipV="1">
            <a:off x="2220913" y="5303838"/>
            <a:ext cx="277812" cy="104775"/>
          </a:xfrm>
          <a:prstGeom prst="line">
            <a:avLst/>
          </a:prstGeom>
          <a:noFill/>
          <a:ln w="158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543" name="Line 55"/>
          <p:cNvSpPr>
            <a:spLocks noChangeShapeType="1"/>
          </p:cNvSpPr>
          <p:nvPr/>
        </p:nvSpPr>
        <p:spPr bwMode="auto">
          <a:xfrm flipV="1">
            <a:off x="2220913" y="5287963"/>
            <a:ext cx="88900" cy="15875"/>
          </a:xfrm>
          <a:prstGeom prst="line">
            <a:avLst/>
          </a:prstGeom>
          <a:noFill/>
          <a:ln w="158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544" name="Line 56"/>
          <p:cNvSpPr>
            <a:spLocks noChangeShapeType="1"/>
          </p:cNvSpPr>
          <p:nvPr/>
        </p:nvSpPr>
        <p:spPr bwMode="auto">
          <a:xfrm>
            <a:off x="2220913" y="5303838"/>
            <a:ext cx="61912" cy="73025"/>
          </a:xfrm>
          <a:prstGeom prst="line">
            <a:avLst/>
          </a:prstGeom>
          <a:noFill/>
          <a:ln w="158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545" name="Line 57"/>
          <p:cNvSpPr>
            <a:spLocks noChangeShapeType="1"/>
          </p:cNvSpPr>
          <p:nvPr/>
        </p:nvSpPr>
        <p:spPr bwMode="auto">
          <a:xfrm flipH="1" flipV="1">
            <a:off x="1857375" y="5762625"/>
            <a:ext cx="274638" cy="103188"/>
          </a:xfrm>
          <a:prstGeom prst="line">
            <a:avLst/>
          </a:prstGeom>
          <a:noFill/>
          <a:ln w="158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546" name="Line 58"/>
          <p:cNvSpPr>
            <a:spLocks noChangeShapeType="1"/>
          </p:cNvSpPr>
          <p:nvPr/>
        </p:nvSpPr>
        <p:spPr bwMode="auto">
          <a:xfrm flipV="1">
            <a:off x="1857375" y="5746750"/>
            <a:ext cx="87313" cy="15875"/>
          </a:xfrm>
          <a:prstGeom prst="line">
            <a:avLst/>
          </a:prstGeom>
          <a:noFill/>
          <a:ln w="158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547" name="Line 59"/>
          <p:cNvSpPr>
            <a:spLocks noChangeShapeType="1"/>
          </p:cNvSpPr>
          <p:nvPr/>
        </p:nvSpPr>
        <p:spPr bwMode="auto">
          <a:xfrm>
            <a:off x="1857375" y="5762625"/>
            <a:ext cx="61913" cy="73025"/>
          </a:xfrm>
          <a:prstGeom prst="line">
            <a:avLst/>
          </a:prstGeom>
          <a:noFill/>
          <a:ln w="158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548" name="Line 60"/>
          <p:cNvSpPr>
            <a:spLocks noChangeShapeType="1"/>
          </p:cNvSpPr>
          <p:nvPr/>
        </p:nvSpPr>
        <p:spPr bwMode="auto">
          <a:xfrm flipH="1" flipV="1">
            <a:off x="1531938" y="6199188"/>
            <a:ext cx="276225" cy="104775"/>
          </a:xfrm>
          <a:prstGeom prst="line">
            <a:avLst/>
          </a:prstGeom>
          <a:noFill/>
          <a:ln w="158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549" name="Line 61"/>
          <p:cNvSpPr>
            <a:spLocks noChangeShapeType="1"/>
          </p:cNvSpPr>
          <p:nvPr/>
        </p:nvSpPr>
        <p:spPr bwMode="auto">
          <a:xfrm flipV="1">
            <a:off x="1531938" y="6183313"/>
            <a:ext cx="87312" cy="15875"/>
          </a:xfrm>
          <a:prstGeom prst="line">
            <a:avLst/>
          </a:prstGeom>
          <a:noFill/>
          <a:ln w="158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550" name="Line 62"/>
          <p:cNvSpPr>
            <a:spLocks noChangeShapeType="1"/>
          </p:cNvSpPr>
          <p:nvPr/>
        </p:nvSpPr>
        <p:spPr bwMode="auto">
          <a:xfrm>
            <a:off x="1531938" y="6199188"/>
            <a:ext cx="61912" cy="73025"/>
          </a:xfrm>
          <a:prstGeom prst="line">
            <a:avLst/>
          </a:prstGeom>
          <a:noFill/>
          <a:ln w="158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628" name="Rectangle 140"/>
          <p:cNvSpPr>
            <a:spLocks noChangeArrowheads="1"/>
          </p:cNvSpPr>
          <p:nvPr/>
        </p:nvSpPr>
        <p:spPr bwMode="auto">
          <a:xfrm>
            <a:off x="6392863" y="53975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683" name="Line 195"/>
          <p:cNvSpPr>
            <a:spLocks noChangeShapeType="1"/>
          </p:cNvSpPr>
          <p:nvPr/>
        </p:nvSpPr>
        <p:spPr bwMode="auto">
          <a:xfrm>
            <a:off x="5580063" y="3606800"/>
            <a:ext cx="393700" cy="1588"/>
          </a:xfrm>
          <a:prstGeom prst="line">
            <a:avLst/>
          </a:prstGeom>
          <a:noFill/>
          <a:ln w="1588">
            <a:solidFill>
              <a:srgbClr val="000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686" name="Rectangle 198"/>
          <p:cNvSpPr>
            <a:spLocks noChangeArrowheads="1"/>
          </p:cNvSpPr>
          <p:nvPr/>
        </p:nvSpPr>
        <p:spPr bwMode="auto">
          <a:xfrm>
            <a:off x="5651500" y="3679825"/>
            <a:ext cx="1012825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400" b="1">
                <a:solidFill>
                  <a:srgbClr val="000000"/>
                </a:solidFill>
              </a:rPr>
              <a:t>7.5 m  (25 ns)</a:t>
            </a:r>
            <a:endParaRPr lang="en-US" sz="1400" b="1"/>
          </a:p>
        </p:txBody>
      </p:sp>
      <p:sp>
        <p:nvSpPr>
          <p:cNvPr id="63687" name="Text Box 199"/>
          <p:cNvSpPr txBox="1">
            <a:spLocks noChangeArrowheads="1"/>
          </p:cNvSpPr>
          <p:nvPr/>
        </p:nvSpPr>
        <p:spPr bwMode="auto">
          <a:xfrm>
            <a:off x="1849438" y="1412875"/>
            <a:ext cx="5334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0000CC"/>
                </a:solidFill>
              </a:rPr>
              <a:t>Costruito nel tunnel di LEP /  </a:t>
            </a:r>
            <a:r>
              <a:rPr lang="en-US" sz="2000">
                <a:solidFill>
                  <a:srgbClr val="000066"/>
                </a:solidFill>
              </a:rPr>
              <a:t>urti protoni - protoni</a:t>
            </a:r>
          </a:p>
        </p:txBody>
      </p:sp>
      <p:sp>
        <p:nvSpPr>
          <p:cNvPr id="63689" name="Text Box 201"/>
          <p:cNvSpPr txBox="1">
            <a:spLocks noChangeArrowheads="1"/>
          </p:cNvSpPr>
          <p:nvPr/>
        </p:nvSpPr>
        <p:spPr bwMode="auto">
          <a:xfrm>
            <a:off x="3279775" y="4760913"/>
            <a:ext cx="46609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0000"/>
                </a:solidFill>
              </a:rPr>
              <a:t>4 interazioni </a:t>
            </a:r>
            <a:r>
              <a:rPr lang="ja-JP" altLang="en-US" b="1">
                <a:solidFill>
                  <a:srgbClr val="000000"/>
                </a:solidFill>
                <a:latin typeface="Arial"/>
              </a:rPr>
              <a:t>“</a:t>
            </a:r>
            <a:r>
              <a:rPr lang="en-US" b="1">
                <a:solidFill>
                  <a:srgbClr val="000000"/>
                </a:solidFill>
              </a:rPr>
              <a:t>tra pacchetti </a:t>
            </a:r>
            <a:r>
              <a:rPr lang="ja-JP" altLang="en-US" b="1">
                <a:solidFill>
                  <a:srgbClr val="000000"/>
                </a:solidFill>
                <a:latin typeface="Arial"/>
              </a:rPr>
              <a:t>“</a:t>
            </a:r>
            <a:r>
              <a:rPr lang="en-US" b="1">
                <a:solidFill>
                  <a:srgbClr val="000000"/>
                </a:solidFill>
              </a:rPr>
              <a:t> ogni 10</a:t>
            </a:r>
            <a:r>
              <a:rPr lang="en-US" b="1" baseline="30000">
                <a:solidFill>
                  <a:srgbClr val="000000"/>
                </a:solidFill>
              </a:rPr>
              <a:t>-7</a:t>
            </a:r>
            <a:r>
              <a:rPr lang="en-US" b="1">
                <a:solidFill>
                  <a:srgbClr val="000000"/>
                </a:solidFill>
              </a:rPr>
              <a:t> secondi</a:t>
            </a:r>
          </a:p>
        </p:txBody>
      </p:sp>
      <p:sp>
        <p:nvSpPr>
          <p:cNvPr id="63690" name="Line 202"/>
          <p:cNvSpPr>
            <a:spLocks noChangeShapeType="1"/>
          </p:cNvSpPr>
          <p:nvPr/>
        </p:nvSpPr>
        <p:spPr bwMode="auto">
          <a:xfrm flipH="1" flipV="1">
            <a:off x="2987675" y="4832350"/>
            <a:ext cx="277813" cy="104775"/>
          </a:xfrm>
          <a:prstGeom prst="line">
            <a:avLst/>
          </a:prstGeom>
          <a:noFill/>
          <a:ln w="1588">
            <a:solidFill>
              <a:srgbClr val="0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693" name="Text Box 205"/>
          <p:cNvSpPr txBox="1">
            <a:spLocks noChangeArrowheads="1"/>
          </p:cNvSpPr>
          <p:nvPr/>
        </p:nvSpPr>
        <p:spPr bwMode="auto">
          <a:xfrm>
            <a:off x="2627313" y="5264150"/>
            <a:ext cx="4775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0000"/>
                </a:solidFill>
              </a:rPr>
              <a:t>1 interazione protone-protone ogni 10</a:t>
            </a:r>
            <a:r>
              <a:rPr lang="en-US" b="1" baseline="30000">
                <a:solidFill>
                  <a:srgbClr val="000000"/>
                </a:solidFill>
              </a:rPr>
              <a:t>-9</a:t>
            </a:r>
            <a:r>
              <a:rPr lang="en-US" b="1">
                <a:solidFill>
                  <a:srgbClr val="000000"/>
                </a:solidFill>
              </a:rPr>
              <a:t> secondi</a:t>
            </a:r>
          </a:p>
        </p:txBody>
      </p:sp>
      <p:sp>
        <p:nvSpPr>
          <p:cNvPr id="63694" name="Text Box 206"/>
          <p:cNvSpPr txBox="1">
            <a:spLocks noChangeArrowheads="1"/>
          </p:cNvSpPr>
          <p:nvPr/>
        </p:nvSpPr>
        <p:spPr bwMode="auto">
          <a:xfrm>
            <a:off x="2157413" y="955675"/>
            <a:ext cx="4640262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FF0000"/>
                </a:solidFill>
                <a:latin typeface="Verdana" charset="0"/>
              </a:rPr>
              <a:t>2008:  Large Hadron Collider</a:t>
            </a:r>
          </a:p>
        </p:txBody>
      </p:sp>
    </p:spTree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>
            <a:off x="2860675" y="4432300"/>
            <a:ext cx="1660525" cy="4064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/>
              <a:t>Quanta </a:t>
            </a:r>
            <a:r>
              <a:rPr lang="en-US" b="1" dirty="0" err="1"/>
              <a:t>energia</a:t>
            </a:r>
            <a:r>
              <a:rPr lang="en-US" b="1" dirty="0"/>
              <a:t> ?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68275" y="1849512"/>
            <a:ext cx="8636000" cy="5524500"/>
          </a:xfrm>
        </p:spPr>
        <p:txBody>
          <a:bodyPr/>
          <a:lstStyle/>
          <a:p>
            <a:r>
              <a:rPr lang="en-US" sz="1800" dirty="0" err="1"/>
              <a:t>Collisione</a:t>
            </a:r>
            <a:r>
              <a:rPr lang="en-US" sz="1800" dirty="0"/>
              <a:t> </a:t>
            </a:r>
            <a:r>
              <a:rPr lang="en-US" sz="1800" dirty="0" err="1"/>
              <a:t>di</a:t>
            </a:r>
            <a:r>
              <a:rPr lang="en-US" sz="1800" dirty="0"/>
              <a:t> </a:t>
            </a:r>
            <a:r>
              <a:rPr lang="en-US" sz="1800" dirty="0" err="1"/>
              <a:t>protoni</a:t>
            </a:r>
            <a:r>
              <a:rPr lang="en-US" sz="1800" dirty="0"/>
              <a:t>: </a:t>
            </a:r>
            <a:r>
              <a:rPr lang="en-US" sz="1800" dirty="0" err="1"/>
              <a:t>interazione</a:t>
            </a:r>
            <a:r>
              <a:rPr lang="en-US" sz="1800" dirty="0"/>
              <a:t> </a:t>
            </a:r>
            <a:r>
              <a:rPr lang="en-US" sz="1800" dirty="0" err="1"/>
              <a:t>fra</a:t>
            </a:r>
            <a:r>
              <a:rPr lang="en-US" sz="1800" dirty="0"/>
              <a:t> </a:t>
            </a:r>
            <a:r>
              <a:rPr lang="en-US" sz="1800" dirty="0" err="1"/>
              <a:t>partoni</a:t>
            </a:r>
            <a:r>
              <a:rPr lang="en-US" sz="1800" dirty="0"/>
              <a:t> (</a:t>
            </a:r>
            <a:r>
              <a:rPr lang="en-US" sz="1800" i="1" dirty="0"/>
              <a:t>q</a:t>
            </a:r>
            <a:r>
              <a:rPr lang="en-US" sz="1800" dirty="0"/>
              <a:t>,</a:t>
            </a:r>
            <a:r>
              <a:rPr lang="en-US" sz="1800" i="1" dirty="0"/>
              <a:t> g</a:t>
            </a:r>
            <a:r>
              <a:rPr lang="en-US" sz="1800" dirty="0"/>
              <a:t>)</a:t>
            </a:r>
          </a:p>
          <a:p>
            <a:pPr lvl="1"/>
            <a:r>
              <a:rPr lang="en-US" sz="1800" dirty="0">
                <a:latin typeface="+mn-lt"/>
              </a:rPr>
              <a:t>I </a:t>
            </a:r>
            <a:r>
              <a:rPr lang="en-US" sz="1800" dirty="0" err="1">
                <a:latin typeface="+mn-lt"/>
              </a:rPr>
              <a:t>partoni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che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interagiscono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portano</a:t>
            </a:r>
            <a:r>
              <a:rPr lang="en-US" sz="1800" dirty="0">
                <a:latin typeface="+mn-lt"/>
              </a:rPr>
              <a:t> solo </a:t>
            </a:r>
            <a:r>
              <a:rPr lang="en-US" sz="1800" dirty="0" err="1">
                <a:latin typeface="+mn-lt"/>
              </a:rPr>
              <a:t>una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frazione</a:t>
            </a:r>
            <a:r>
              <a:rPr lang="en-US" sz="1800" dirty="0">
                <a:latin typeface="+mn-lt"/>
              </a:rPr>
              <a:t> </a:t>
            </a:r>
            <a:r>
              <a:rPr lang="en-US" sz="1800" i="1" dirty="0">
                <a:latin typeface="+mn-lt"/>
              </a:rPr>
              <a:t>x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dell’energia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totale</a:t>
            </a:r>
            <a:r>
              <a:rPr lang="en-US" sz="1800" dirty="0">
                <a:latin typeface="+mn-lt"/>
              </a:rPr>
              <a:t> del </a:t>
            </a:r>
            <a:r>
              <a:rPr lang="en-US" sz="1800" dirty="0" err="1">
                <a:latin typeface="+mn-lt"/>
              </a:rPr>
              <a:t>protone</a:t>
            </a:r>
            <a:r>
              <a:rPr lang="en-US" sz="1800" dirty="0">
                <a:latin typeface="+mn-lt"/>
              </a:rPr>
              <a:t>: </a:t>
            </a:r>
          </a:p>
          <a:p>
            <a:pPr lvl="1"/>
            <a:r>
              <a:rPr lang="en-US" sz="1800" dirty="0" err="1">
                <a:latin typeface="+mn-lt"/>
              </a:rPr>
              <a:t>Abbiamo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bisogno</a:t>
            </a:r>
            <a:r>
              <a:rPr lang="en-US" sz="1800" dirty="0">
                <a:latin typeface="+mn-lt"/>
              </a:rPr>
              <a:t> di </a:t>
            </a:r>
            <a:r>
              <a:rPr lang="en-US" sz="1800" dirty="0" err="1">
                <a:latin typeface="+mn-lt"/>
              </a:rPr>
              <a:t>collisioni</a:t>
            </a:r>
            <a:r>
              <a:rPr lang="en-US" sz="1800" dirty="0">
                <a:latin typeface="+mn-lt"/>
              </a:rPr>
              <a:t> di </a:t>
            </a:r>
            <a:r>
              <a:rPr lang="en-US" sz="1800" dirty="0" err="1">
                <a:latin typeface="+mn-lt"/>
              </a:rPr>
              <a:t>protoni</a:t>
            </a:r>
            <a:r>
              <a:rPr lang="en-US" sz="1800" dirty="0">
                <a:latin typeface="+mn-lt"/>
              </a:rPr>
              <a:t> a </a:t>
            </a:r>
            <a:r>
              <a:rPr lang="en-US" sz="1800" b="1" dirty="0">
                <a:latin typeface="+mn-lt"/>
              </a:rPr>
              <a:t>~6 </a:t>
            </a:r>
            <a:r>
              <a:rPr lang="en-US" sz="1800" b="1" dirty="0" err="1">
                <a:latin typeface="+mn-lt"/>
              </a:rPr>
              <a:t>TeV</a:t>
            </a:r>
            <a:r>
              <a:rPr lang="en-US" sz="1800" b="1" dirty="0">
                <a:latin typeface="+mn-lt"/>
              </a:rPr>
              <a:t> </a:t>
            </a:r>
            <a:r>
              <a:rPr lang="en-US" sz="1800" dirty="0">
                <a:latin typeface="+mn-lt"/>
              </a:rPr>
              <a:t>per  </a:t>
            </a:r>
          </a:p>
          <a:p>
            <a:pPr marL="457200" lvl="1" indent="0">
              <a:buNone/>
            </a:pPr>
            <a:r>
              <a:rPr lang="en-US" sz="1800" dirty="0">
                <a:latin typeface="+mn-lt"/>
              </a:rPr>
              <a:t>    </a:t>
            </a:r>
            <a:r>
              <a:rPr lang="en-US" sz="1800" dirty="0" err="1">
                <a:latin typeface="+mn-lt"/>
              </a:rPr>
              <a:t>raggiungere</a:t>
            </a:r>
            <a:r>
              <a:rPr lang="en-US" sz="1800" dirty="0">
                <a:latin typeface="+mn-lt"/>
              </a:rPr>
              <a:t> 1 </a:t>
            </a:r>
            <a:r>
              <a:rPr lang="en-US" sz="1800" dirty="0" err="1">
                <a:latin typeface="+mn-lt"/>
              </a:rPr>
              <a:t>TeV</a:t>
            </a:r>
            <a:endParaRPr lang="en-US" sz="1800" dirty="0">
              <a:latin typeface="+mn-lt"/>
            </a:endParaRPr>
          </a:p>
          <a:p>
            <a:pPr lvl="1"/>
            <a:r>
              <a:rPr lang="en-US" sz="1800" dirty="0" err="1">
                <a:latin typeface="+mn-lt"/>
              </a:rPr>
              <a:t>Vantaggio</a:t>
            </a:r>
            <a:r>
              <a:rPr lang="en-US" sz="1800" dirty="0">
                <a:latin typeface="+mn-lt"/>
              </a:rPr>
              <a:t>: scan di un </a:t>
            </a:r>
            <a:r>
              <a:rPr lang="en-US" sz="1800" dirty="0" err="1">
                <a:latin typeface="+mn-lt"/>
              </a:rPr>
              <a:t>ampissimo</a:t>
            </a:r>
            <a:r>
              <a:rPr lang="en-US" sz="1800" dirty="0">
                <a:latin typeface="+mn-lt"/>
              </a:rPr>
              <a:t> range di </a:t>
            </a:r>
            <a:r>
              <a:rPr lang="en-US" sz="1800" dirty="0" err="1">
                <a:latin typeface="+mn-lt"/>
              </a:rPr>
              <a:t>energia</a:t>
            </a:r>
            <a:r>
              <a:rPr lang="en-US" sz="1800" dirty="0">
                <a:latin typeface="+mn-lt"/>
              </a:rPr>
              <a:t>         </a:t>
            </a:r>
          </a:p>
          <a:p>
            <a:pPr lvl="1"/>
            <a:endParaRPr lang="en-US" sz="1800" dirty="0">
              <a:latin typeface="+mn-lt"/>
            </a:endParaRPr>
          </a:p>
          <a:p>
            <a:r>
              <a:rPr lang="en-US" sz="1800" dirty="0"/>
              <a:t>LHC:  </a:t>
            </a:r>
            <a:r>
              <a:rPr lang="en-US" sz="1800" dirty="0" err="1">
                <a:solidFill>
                  <a:srgbClr val="0000CC"/>
                </a:solidFill>
              </a:rPr>
              <a:t>Collisore</a:t>
            </a:r>
            <a:r>
              <a:rPr lang="en-US" sz="1800" dirty="0">
                <a:solidFill>
                  <a:srgbClr val="0000CC"/>
                </a:solidFill>
              </a:rPr>
              <a:t> di </a:t>
            </a:r>
            <a:r>
              <a:rPr lang="en-US" sz="1800" dirty="0" err="1">
                <a:solidFill>
                  <a:srgbClr val="0000CC"/>
                </a:solidFill>
              </a:rPr>
              <a:t>protoni</a:t>
            </a:r>
            <a:r>
              <a:rPr lang="en-US" sz="1800" dirty="0">
                <a:solidFill>
                  <a:srgbClr val="0000CC"/>
                </a:solidFill>
              </a:rPr>
              <a:t> da 14 </a:t>
            </a:r>
            <a:r>
              <a:rPr lang="en-US" sz="1800" dirty="0" err="1">
                <a:solidFill>
                  <a:srgbClr val="0000CC"/>
                </a:solidFill>
              </a:rPr>
              <a:t>TeV</a:t>
            </a:r>
            <a:r>
              <a:rPr lang="en-US" sz="1800" dirty="0"/>
              <a:t>  (7 </a:t>
            </a:r>
            <a:r>
              <a:rPr lang="en-US" sz="1800" dirty="0" err="1"/>
              <a:t>TeV</a:t>
            </a:r>
            <a:r>
              <a:rPr lang="en-US" sz="1800" dirty="0"/>
              <a:t> per </a:t>
            </a:r>
            <a:r>
              <a:rPr lang="en-US" sz="1800" dirty="0" err="1"/>
              <a:t>fascio</a:t>
            </a:r>
            <a:r>
              <a:rPr lang="en-US" sz="1800" dirty="0"/>
              <a:t>)</a:t>
            </a:r>
          </a:p>
          <a:p>
            <a:pPr lvl="1"/>
            <a:r>
              <a:rPr lang="en-US" sz="1800" b="1" i="1" dirty="0">
                <a:solidFill>
                  <a:srgbClr val="FF0000"/>
                </a:solidFill>
                <a:latin typeface="+mn-lt"/>
              </a:rPr>
              <a:t>                         p</a:t>
            </a:r>
            <a:r>
              <a:rPr lang="en-US" sz="1800" b="1" dirty="0">
                <a:solidFill>
                  <a:srgbClr val="FF0000"/>
                </a:solidFill>
                <a:latin typeface="+mn-lt"/>
              </a:rPr>
              <a:t> = 0.3</a:t>
            </a:r>
            <a:r>
              <a:rPr lang="en-US" sz="1800" b="1" dirty="0">
                <a:solidFill>
                  <a:srgbClr val="FF0000"/>
                </a:solidFill>
                <a:latin typeface="+mn-lt"/>
                <a:sym typeface="Symbol"/>
              </a:rPr>
              <a:t></a:t>
            </a:r>
            <a:r>
              <a:rPr lang="en-US" sz="1800" b="1" i="1" dirty="0">
                <a:solidFill>
                  <a:srgbClr val="FF0000"/>
                </a:solidFill>
                <a:latin typeface="+mn-lt"/>
              </a:rPr>
              <a:t>B</a:t>
            </a:r>
            <a:r>
              <a:rPr lang="en-US" sz="1800" b="1" dirty="0">
                <a:solidFill>
                  <a:srgbClr val="FF0000"/>
                </a:solidFill>
                <a:latin typeface="+mn-lt"/>
                <a:sym typeface="Symbol"/>
              </a:rPr>
              <a:t> </a:t>
            </a:r>
            <a:r>
              <a:rPr lang="en-US" sz="1800" b="1" i="1" dirty="0">
                <a:solidFill>
                  <a:srgbClr val="FF0000"/>
                </a:solidFill>
                <a:latin typeface="+mn-lt"/>
              </a:rPr>
              <a:t>R</a:t>
            </a:r>
            <a:r>
              <a:rPr lang="en-US" sz="1800" b="1" dirty="0">
                <a:solidFill>
                  <a:srgbClr val="FF0000"/>
                </a:solidFill>
                <a:latin typeface="+mn-lt"/>
              </a:rPr>
              <a:t>    </a:t>
            </a:r>
            <a:r>
              <a:rPr lang="en-US" sz="1800" dirty="0">
                <a:latin typeface="+mn-lt"/>
                <a:sym typeface="Symbol"/>
              </a:rPr>
              <a:t></a:t>
            </a:r>
            <a:r>
              <a:rPr lang="en-US" sz="1800" dirty="0">
                <a:latin typeface="+mn-lt"/>
              </a:rPr>
              <a:t> </a:t>
            </a:r>
          </a:p>
          <a:p>
            <a:pPr marL="457200" lvl="1" indent="0">
              <a:buNone/>
            </a:pPr>
            <a:r>
              <a:rPr lang="en-US" sz="1800" dirty="0">
                <a:latin typeface="+mn-lt"/>
              </a:rPr>
              <a:t>    </a:t>
            </a:r>
            <a:r>
              <a:rPr lang="en-US" sz="1800" dirty="0" err="1">
                <a:latin typeface="+mn-lt"/>
              </a:rPr>
              <a:t>il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limite</a:t>
            </a:r>
            <a:r>
              <a:rPr lang="en-US" sz="1800" dirty="0">
                <a:latin typeface="+mn-lt"/>
              </a:rPr>
              <a:t> è </a:t>
            </a:r>
            <a:r>
              <a:rPr lang="en-US" sz="1800" dirty="0" err="1">
                <a:latin typeface="+mn-lt"/>
              </a:rPr>
              <a:t>il</a:t>
            </a:r>
            <a:r>
              <a:rPr lang="en-US" sz="1800" dirty="0">
                <a:latin typeface="+mn-lt"/>
              </a:rPr>
              <a:t> </a:t>
            </a:r>
            <a:r>
              <a:rPr lang="en-US" sz="1800" b="1" dirty="0">
                <a:latin typeface="+mn-lt"/>
              </a:rPr>
              <a:t>campo </a:t>
            </a:r>
            <a:r>
              <a:rPr lang="en-US" sz="1800" b="1" dirty="0" err="1">
                <a:latin typeface="+mn-lt"/>
              </a:rPr>
              <a:t>magnetico</a:t>
            </a:r>
            <a:r>
              <a:rPr lang="en-US" sz="1800" b="1" dirty="0">
                <a:latin typeface="+mn-lt"/>
              </a:rPr>
              <a:t> </a:t>
            </a:r>
            <a:r>
              <a:rPr lang="en-US" sz="1800" b="1" dirty="0" err="1">
                <a:latin typeface="+mn-lt"/>
              </a:rPr>
              <a:t>necessario</a:t>
            </a:r>
            <a:r>
              <a:rPr lang="en-US" sz="1800" b="1" dirty="0">
                <a:latin typeface="+mn-lt"/>
              </a:rPr>
              <a:t> </a:t>
            </a:r>
            <a:r>
              <a:rPr lang="en-US" sz="1800" dirty="0">
                <a:latin typeface="+mn-lt"/>
              </a:rPr>
              <a:t>per </a:t>
            </a:r>
            <a:r>
              <a:rPr lang="en-US" sz="1800" dirty="0" err="1">
                <a:latin typeface="+mn-lt"/>
              </a:rPr>
              <a:t>curvare</a:t>
            </a:r>
            <a:r>
              <a:rPr lang="en-US" sz="1800" dirty="0">
                <a:latin typeface="+mn-lt"/>
              </a:rPr>
              <a:t> p</a:t>
            </a:r>
            <a:r>
              <a:rPr lang="en-US" sz="1800" baseline="30000" dirty="0">
                <a:latin typeface="+mn-lt"/>
              </a:rPr>
              <a:t>+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su</a:t>
            </a:r>
            <a:r>
              <a:rPr lang="en-US" sz="1800" dirty="0">
                <a:latin typeface="+mn-lt"/>
              </a:rPr>
              <a:t>   </a:t>
            </a:r>
          </a:p>
          <a:p>
            <a:pPr marL="457200" lvl="1" indent="0">
              <a:buNone/>
            </a:pPr>
            <a:r>
              <a:rPr lang="en-US" sz="1800" dirty="0">
                <a:latin typeface="+mn-lt"/>
              </a:rPr>
              <a:t>     </a:t>
            </a:r>
            <a:r>
              <a:rPr lang="en-US" sz="1800" dirty="0" err="1">
                <a:latin typeface="+mn-lt"/>
              </a:rPr>
              <a:t>traiettoria</a:t>
            </a:r>
            <a:r>
              <a:rPr lang="en-US" sz="1800" dirty="0">
                <a:latin typeface="+mn-lt"/>
              </a:rPr>
              <a:t> </a:t>
            </a:r>
            <a:r>
              <a:rPr lang="en-US" sz="1800" dirty="0" err="1">
                <a:latin typeface="+mn-lt"/>
              </a:rPr>
              <a:t>circolare</a:t>
            </a:r>
            <a:r>
              <a:rPr lang="en-US" sz="1800" dirty="0">
                <a:latin typeface="+mn-lt"/>
              </a:rPr>
              <a:t> di 27 km</a:t>
            </a:r>
          </a:p>
          <a:p>
            <a:pPr lvl="1"/>
            <a:r>
              <a:rPr lang="en-US" sz="1400" dirty="0">
                <a:latin typeface="+mn-lt"/>
              </a:rPr>
              <a:t>1232 </a:t>
            </a:r>
            <a:r>
              <a:rPr lang="en-US" sz="1400" dirty="0" err="1">
                <a:latin typeface="+mn-lt"/>
              </a:rPr>
              <a:t>dipoli</a:t>
            </a:r>
            <a:r>
              <a:rPr lang="en-US" sz="1400" dirty="0">
                <a:latin typeface="+mn-lt"/>
              </a:rPr>
              <a:t> </a:t>
            </a:r>
            <a:r>
              <a:rPr lang="en-US" sz="1400" dirty="0" err="1">
                <a:latin typeface="+mn-lt"/>
              </a:rPr>
              <a:t>superconduttori</a:t>
            </a:r>
            <a:r>
              <a:rPr lang="en-US" sz="1400" dirty="0">
                <a:latin typeface="+mn-lt"/>
              </a:rPr>
              <a:t> (-271</a:t>
            </a:r>
            <a:r>
              <a:rPr lang="en-US" sz="1400" dirty="0">
                <a:latin typeface="+mn-lt"/>
                <a:sym typeface="Symbol"/>
              </a:rPr>
              <a:t></a:t>
            </a:r>
            <a:r>
              <a:rPr lang="en-US" sz="1400" dirty="0">
                <a:latin typeface="+mn-lt"/>
              </a:rPr>
              <a:t>), </a:t>
            </a:r>
            <a:r>
              <a:rPr lang="en-US" sz="1400" b="1" dirty="0">
                <a:latin typeface="+mn-lt"/>
              </a:rPr>
              <a:t>8.3 T</a:t>
            </a:r>
            <a:r>
              <a:rPr lang="en-US" sz="1400" dirty="0">
                <a:latin typeface="+mn-lt"/>
              </a:rPr>
              <a:t> </a:t>
            </a:r>
          </a:p>
          <a:p>
            <a:pPr lvl="1"/>
            <a:r>
              <a:rPr lang="en-US" sz="1400" dirty="0">
                <a:latin typeface="+mn-lt"/>
              </a:rPr>
              <a:t>~9300 </a:t>
            </a:r>
            <a:r>
              <a:rPr lang="en-US" sz="1400" dirty="0" err="1">
                <a:latin typeface="+mn-lt"/>
              </a:rPr>
              <a:t>magneti</a:t>
            </a:r>
            <a:r>
              <a:rPr lang="en-US" sz="1400" dirty="0">
                <a:latin typeface="+mn-lt"/>
              </a:rPr>
              <a:t> in </a:t>
            </a:r>
            <a:r>
              <a:rPr lang="en-US" sz="1400" dirty="0" err="1">
                <a:latin typeface="+mn-lt"/>
              </a:rPr>
              <a:t>tutto</a:t>
            </a:r>
            <a:endParaRPr lang="en-US" sz="1400" dirty="0">
              <a:latin typeface="+mn-lt"/>
            </a:endParaRPr>
          </a:p>
          <a:p>
            <a:pPr lvl="1"/>
            <a:r>
              <a:rPr lang="en-US" sz="1400" dirty="0" err="1">
                <a:latin typeface="+mn-lt"/>
              </a:rPr>
              <a:t>Energia</a:t>
            </a:r>
            <a:r>
              <a:rPr lang="en-US" sz="1400" dirty="0">
                <a:latin typeface="+mn-lt"/>
              </a:rPr>
              <a:t> </a:t>
            </a:r>
            <a:r>
              <a:rPr lang="en-US" sz="1400" dirty="0" err="1">
                <a:latin typeface="+mn-lt"/>
              </a:rPr>
              <a:t>immagazzinata</a:t>
            </a:r>
            <a:r>
              <a:rPr lang="en-US" sz="1400" dirty="0">
                <a:latin typeface="+mn-lt"/>
              </a:rPr>
              <a:t>: </a:t>
            </a:r>
            <a:r>
              <a:rPr lang="en-US" sz="1400" b="1" dirty="0">
                <a:latin typeface="+mn-lt"/>
              </a:rPr>
              <a:t>~10 GJ</a:t>
            </a:r>
          </a:p>
          <a:p>
            <a:pPr lvl="1"/>
            <a:endParaRPr lang="en-US" sz="1800" dirty="0">
              <a:latin typeface="+mn-lt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2438400" y="747564"/>
            <a:ext cx="4124325" cy="865188"/>
            <a:chOff x="4408488" y="2492375"/>
            <a:chExt cx="4124325" cy="865188"/>
          </a:xfrm>
        </p:grpSpPr>
        <p:sp>
          <p:nvSpPr>
            <p:cNvPr id="11" name="Oval 12"/>
            <p:cNvSpPr>
              <a:spLocks noChangeArrowheads="1"/>
            </p:cNvSpPr>
            <p:nvPr/>
          </p:nvSpPr>
          <p:spPr bwMode="auto">
            <a:xfrm>
              <a:off x="5437188" y="2854325"/>
              <a:ext cx="503237" cy="50323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Oval 15"/>
            <p:cNvSpPr>
              <a:spLocks noChangeArrowheads="1"/>
            </p:cNvSpPr>
            <p:nvPr/>
          </p:nvSpPr>
          <p:spPr bwMode="auto">
            <a:xfrm>
              <a:off x="7019925" y="2854325"/>
              <a:ext cx="503238" cy="50323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Line 16"/>
            <p:cNvSpPr>
              <a:spLocks noChangeShapeType="1"/>
            </p:cNvSpPr>
            <p:nvPr/>
          </p:nvSpPr>
          <p:spPr bwMode="auto">
            <a:xfrm>
              <a:off x="4500563" y="3140075"/>
              <a:ext cx="93503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Line 17"/>
            <p:cNvSpPr>
              <a:spLocks noChangeShapeType="1"/>
            </p:cNvSpPr>
            <p:nvPr/>
          </p:nvSpPr>
          <p:spPr bwMode="auto">
            <a:xfrm flipH="1">
              <a:off x="7524750" y="3140075"/>
              <a:ext cx="100806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Oval 18"/>
            <p:cNvSpPr>
              <a:spLocks noChangeArrowheads="1"/>
            </p:cNvSpPr>
            <p:nvPr/>
          </p:nvSpPr>
          <p:spPr bwMode="auto">
            <a:xfrm>
              <a:off x="5580063" y="2924175"/>
              <a:ext cx="144462" cy="144463"/>
            </a:xfrm>
            <a:prstGeom prst="ellipse">
              <a:avLst/>
            </a:prstGeom>
            <a:solidFill>
              <a:srgbClr val="0000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Oval 19"/>
            <p:cNvSpPr>
              <a:spLocks noChangeArrowheads="1"/>
            </p:cNvSpPr>
            <p:nvPr/>
          </p:nvSpPr>
          <p:spPr bwMode="auto">
            <a:xfrm>
              <a:off x="5724525" y="3068638"/>
              <a:ext cx="144463" cy="14446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Oval 20"/>
            <p:cNvSpPr>
              <a:spLocks noChangeArrowheads="1"/>
            </p:cNvSpPr>
            <p:nvPr/>
          </p:nvSpPr>
          <p:spPr bwMode="auto">
            <a:xfrm>
              <a:off x="5580063" y="3140075"/>
              <a:ext cx="144462" cy="144463"/>
            </a:xfrm>
            <a:prstGeom prst="ellipse">
              <a:avLst/>
            </a:prstGeom>
            <a:solidFill>
              <a:srgbClr val="0000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Oval 21"/>
            <p:cNvSpPr>
              <a:spLocks noChangeArrowheads="1"/>
            </p:cNvSpPr>
            <p:nvPr/>
          </p:nvSpPr>
          <p:spPr bwMode="auto">
            <a:xfrm>
              <a:off x="7164388" y="2997200"/>
              <a:ext cx="144462" cy="144463"/>
            </a:xfrm>
            <a:prstGeom prst="ellipse">
              <a:avLst/>
            </a:prstGeom>
            <a:solidFill>
              <a:srgbClr val="0000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Oval 22"/>
            <p:cNvSpPr>
              <a:spLocks noChangeArrowheads="1"/>
            </p:cNvSpPr>
            <p:nvPr/>
          </p:nvSpPr>
          <p:spPr bwMode="auto">
            <a:xfrm>
              <a:off x="7308850" y="2997200"/>
              <a:ext cx="144463" cy="144463"/>
            </a:xfrm>
            <a:prstGeom prst="ellipse">
              <a:avLst/>
            </a:prstGeom>
            <a:solidFill>
              <a:srgbClr val="00009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FF"/>
                </a:solidFill>
              </a:endParaRPr>
            </a:p>
          </p:txBody>
        </p:sp>
        <p:sp>
          <p:nvSpPr>
            <p:cNvPr id="23" name="Oval 23"/>
            <p:cNvSpPr>
              <a:spLocks noChangeArrowheads="1"/>
            </p:cNvSpPr>
            <p:nvPr/>
          </p:nvSpPr>
          <p:spPr bwMode="auto">
            <a:xfrm>
              <a:off x="7235825" y="3213100"/>
              <a:ext cx="144463" cy="14446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Line 30"/>
            <p:cNvSpPr>
              <a:spLocks noChangeShapeType="1"/>
            </p:cNvSpPr>
            <p:nvPr/>
          </p:nvSpPr>
          <p:spPr bwMode="auto">
            <a:xfrm>
              <a:off x="5867400" y="3140075"/>
              <a:ext cx="50482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Line 31"/>
            <p:cNvSpPr>
              <a:spLocks noChangeShapeType="1"/>
            </p:cNvSpPr>
            <p:nvPr/>
          </p:nvSpPr>
          <p:spPr bwMode="auto">
            <a:xfrm flipH="1">
              <a:off x="6443663" y="3068638"/>
              <a:ext cx="72072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Line 32"/>
            <p:cNvSpPr>
              <a:spLocks noChangeShapeType="1"/>
            </p:cNvSpPr>
            <p:nvPr/>
          </p:nvSpPr>
          <p:spPr bwMode="auto">
            <a:xfrm>
              <a:off x="5651500" y="3213100"/>
              <a:ext cx="649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Line 33"/>
            <p:cNvSpPr>
              <a:spLocks noChangeShapeType="1"/>
            </p:cNvSpPr>
            <p:nvPr/>
          </p:nvSpPr>
          <p:spPr bwMode="auto">
            <a:xfrm>
              <a:off x="5651500" y="2997200"/>
              <a:ext cx="649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Line 35"/>
            <p:cNvSpPr>
              <a:spLocks noChangeShapeType="1"/>
            </p:cNvSpPr>
            <p:nvPr/>
          </p:nvSpPr>
          <p:spPr bwMode="auto">
            <a:xfrm flipH="1">
              <a:off x="6659563" y="3284538"/>
              <a:ext cx="72072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Line 36"/>
            <p:cNvSpPr>
              <a:spLocks noChangeShapeType="1"/>
            </p:cNvSpPr>
            <p:nvPr/>
          </p:nvSpPr>
          <p:spPr bwMode="auto">
            <a:xfrm flipH="1">
              <a:off x="6659563" y="2997200"/>
              <a:ext cx="72072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Text Box 39"/>
            <p:cNvSpPr txBox="1">
              <a:spLocks noChangeArrowheads="1"/>
            </p:cNvSpPr>
            <p:nvPr/>
          </p:nvSpPr>
          <p:spPr bwMode="auto">
            <a:xfrm>
              <a:off x="4408488" y="2778125"/>
              <a:ext cx="404812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000"/>
                <a:t>p</a:t>
              </a:r>
              <a:r>
                <a:rPr lang="en-US" sz="2000" baseline="30000"/>
                <a:t>+</a:t>
              </a:r>
            </a:p>
          </p:txBody>
        </p:sp>
        <p:sp>
          <p:nvSpPr>
            <p:cNvPr id="31" name="Text Box 40"/>
            <p:cNvSpPr txBox="1">
              <a:spLocks noChangeArrowheads="1"/>
            </p:cNvSpPr>
            <p:nvPr/>
          </p:nvSpPr>
          <p:spPr bwMode="auto">
            <a:xfrm>
              <a:off x="8101013" y="2781300"/>
              <a:ext cx="423739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000" dirty="0"/>
                <a:t>P</a:t>
              </a:r>
              <a:r>
                <a:rPr lang="en-US" sz="2000" baseline="30000" dirty="0"/>
                <a:t>+</a:t>
              </a:r>
            </a:p>
          </p:txBody>
        </p:sp>
        <p:sp>
          <p:nvSpPr>
            <p:cNvPr id="32" name="Text Box 41"/>
            <p:cNvSpPr txBox="1">
              <a:spLocks noChangeArrowheads="1"/>
            </p:cNvSpPr>
            <p:nvPr/>
          </p:nvSpPr>
          <p:spPr bwMode="auto">
            <a:xfrm>
              <a:off x="5343525" y="2514600"/>
              <a:ext cx="704850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/>
                <a:t>quark</a:t>
              </a:r>
            </a:p>
          </p:txBody>
        </p:sp>
        <p:sp>
          <p:nvSpPr>
            <p:cNvPr id="33" name="Text Box 42"/>
            <p:cNvSpPr txBox="1">
              <a:spLocks noChangeArrowheads="1"/>
            </p:cNvSpPr>
            <p:nvPr/>
          </p:nvSpPr>
          <p:spPr bwMode="auto">
            <a:xfrm>
              <a:off x="6948488" y="2492375"/>
              <a:ext cx="704850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/>
                <a:t>quark</a:t>
              </a:r>
            </a:p>
          </p:txBody>
        </p:sp>
      </p:grpSp>
      <p:sp>
        <p:nvSpPr>
          <p:cNvPr id="34" name="Text Box 44"/>
          <p:cNvSpPr txBox="1">
            <a:spLocks noChangeArrowheads="1"/>
          </p:cNvSpPr>
          <p:nvPr/>
        </p:nvSpPr>
        <p:spPr bwMode="auto">
          <a:xfrm>
            <a:off x="6869992" y="3463926"/>
            <a:ext cx="2104763" cy="4001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dirty="0"/>
              <a:t> E&lt;1/3(E(p)+E(p))</a:t>
            </a:r>
          </a:p>
        </p:txBody>
      </p:sp>
    </p:spTree>
    <p:extLst>
      <p:ext uri="{BB962C8B-B14F-4D97-AF65-F5344CB8AC3E}">
        <p14:creationId xmlns:p14="http://schemas.microsoft.com/office/powerpoint/2010/main" val="102597559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/>
              <a:t>Il campo </a:t>
            </a:r>
            <a:r>
              <a:rPr lang="en-US" b="1" dirty="0" err="1"/>
              <a:t>magnetico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4000" y="939800"/>
            <a:ext cx="8636000" cy="5524500"/>
          </a:xfrm>
        </p:spPr>
        <p:txBody>
          <a:bodyPr/>
          <a:lstStyle/>
          <a:p>
            <a:r>
              <a:rPr lang="en-US" sz="2000" dirty="0"/>
              <a:t>Il campo </a:t>
            </a:r>
            <a:r>
              <a:rPr lang="en-US" sz="2000" dirty="0" err="1"/>
              <a:t>magnetico</a:t>
            </a:r>
            <a:r>
              <a:rPr lang="en-US" sz="2000" dirty="0"/>
              <a:t> </a:t>
            </a:r>
            <a:r>
              <a:rPr lang="en-US" sz="2000" dirty="0" err="1"/>
              <a:t>curva</a:t>
            </a:r>
            <a:r>
              <a:rPr lang="en-US" sz="2000" dirty="0"/>
              <a:t> le </a:t>
            </a:r>
            <a:r>
              <a:rPr lang="en-US" sz="2000" b="1" dirty="0" err="1">
                <a:solidFill>
                  <a:srgbClr val="0000FF"/>
                </a:solidFill>
              </a:rPr>
              <a:t>particelle</a:t>
            </a:r>
            <a:r>
              <a:rPr lang="en-US" sz="2000" b="1" dirty="0">
                <a:solidFill>
                  <a:srgbClr val="0000FF"/>
                </a:solidFill>
              </a:rPr>
              <a:t> </a:t>
            </a:r>
            <a:r>
              <a:rPr lang="en-US" sz="2000" b="1" dirty="0" err="1">
                <a:solidFill>
                  <a:srgbClr val="0000FF"/>
                </a:solidFill>
              </a:rPr>
              <a:t>cariche</a:t>
            </a:r>
            <a:r>
              <a:rPr lang="en-US" sz="2000" b="1" dirty="0">
                <a:solidFill>
                  <a:srgbClr val="0000FF"/>
                </a:solidFill>
              </a:rPr>
              <a:t>:</a:t>
            </a:r>
          </a:p>
          <a:p>
            <a:r>
              <a:rPr lang="en-US" sz="2000" b="1" dirty="0">
                <a:solidFill>
                  <a:srgbClr val="0000FF"/>
                </a:solidFill>
              </a:rPr>
              <a:t>							</a:t>
            </a:r>
          </a:p>
          <a:p>
            <a:r>
              <a:rPr lang="en-US" sz="2000" dirty="0"/>
              <a:t>						 La </a:t>
            </a:r>
            <a:r>
              <a:rPr lang="en-US" sz="2000" dirty="0" err="1"/>
              <a:t>forza</a:t>
            </a:r>
            <a:r>
              <a:rPr lang="en-US" sz="2000" dirty="0"/>
              <a:t> di Lorentz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1800" dirty="0"/>
          </a:p>
          <a:p>
            <a:r>
              <a:rPr lang="en-US" sz="1800" dirty="0"/>
              <a:t>Un campo </a:t>
            </a:r>
            <a:r>
              <a:rPr lang="en-US" sz="1800" dirty="0" err="1"/>
              <a:t>magnetico</a:t>
            </a:r>
            <a:r>
              <a:rPr lang="en-US" sz="1800" dirty="0"/>
              <a:t> </a:t>
            </a:r>
            <a:r>
              <a:rPr lang="en-US" sz="1800" dirty="0" err="1"/>
              <a:t>permette</a:t>
            </a:r>
            <a:r>
              <a:rPr lang="en-US" sz="1800" dirty="0"/>
              <a:t> di:</a:t>
            </a:r>
          </a:p>
          <a:p>
            <a:r>
              <a:rPr lang="en-US" sz="1800" dirty="0"/>
              <a:t>  - </a:t>
            </a:r>
            <a:r>
              <a:rPr lang="en-US" sz="1800" dirty="0" err="1"/>
              <a:t>determinare</a:t>
            </a:r>
            <a:r>
              <a:rPr lang="en-US" sz="1800" dirty="0"/>
              <a:t> la </a:t>
            </a:r>
            <a:r>
              <a:rPr lang="en-US" sz="1800" dirty="0" err="1"/>
              <a:t>carica</a:t>
            </a:r>
            <a:r>
              <a:rPr lang="en-US" sz="1800" dirty="0"/>
              <a:t> di </a:t>
            </a:r>
            <a:r>
              <a:rPr lang="en-US" sz="1800" dirty="0" err="1"/>
              <a:t>una</a:t>
            </a:r>
            <a:r>
              <a:rPr lang="en-US" sz="1800" dirty="0"/>
              <a:t> </a:t>
            </a:r>
            <a:r>
              <a:rPr lang="en-US" sz="1800" dirty="0" err="1"/>
              <a:t>particella</a:t>
            </a:r>
            <a:r>
              <a:rPr lang="en-US" sz="1800" dirty="0"/>
              <a:t>,</a:t>
            </a:r>
          </a:p>
          <a:p>
            <a:r>
              <a:rPr lang="en-US" sz="1800" dirty="0"/>
              <a:t>  - </a:t>
            </a:r>
            <a:r>
              <a:rPr lang="en-US" sz="1800" dirty="0" err="1"/>
              <a:t>dato</a:t>
            </a:r>
            <a:r>
              <a:rPr lang="en-US" sz="1800" dirty="0"/>
              <a:t> R </a:t>
            </a:r>
            <a:r>
              <a:rPr lang="en-US" sz="1800" dirty="0" err="1"/>
              <a:t>il</a:t>
            </a:r>
            <a:r>
              <a:rPr lang="en-US" sz="1800" dirty="0"/>
              <a:t> </a:t>
            </a:r>
            <a:r>
              <a:rPr lang="en-US" sz="1800" dirty="0" err="1"/>
              <a:t>raggio</a:t>
            </a:r>
            <a:r>
              <a:rPr lang="en-US" sz="1800" dirty="0"/>
              <a:t> di </a:t>
            </a:r>
            <a:r>
              <a:rPr lang="en-US" sz="1800" dirty="0" err="1"/>
              <a:t>curvatura</a:t>
            </a:r>
            <a:r>
              <a:rPr lang="en-US" sz="1800" dirty="0"/>
              <a:t> </a:t>
            </a:r>
            <a:r>
              <a:rPr lang="en-US" sz="1800" dirty="0" err="1"/>
              <a:t>ed</a:t>
            </a:r>
            <a:r>
              <a:rPr lang="en-US" sz="1800" dirty="0"/>
              <a:t> m,  </a:t>
            </a:r>
          </a:p>
          <a:p>
            <a:r>
              <a:rPr lang="en-US" sz="1800" dirty="0"/>
              <a:t>                 </a:t>
            </a:r>
            <a:r>
              <a:rPr lang="en-US" sz="1800" dirty="0" err="1"/>
              <a:t>determini</a:t>
            </a:r>
            <a:r>
              <a:rPr lang="en-US" sz="1800" dirty="0"/>
              <a:t> p (</a:t>
            </a:r>
            <a:r>
              <a:rPr lang="en-US" sz="1800" dirty="0" err="1"/>
              <a:t>l’impulso</a:t>
            </a:r>
            <a:r>
              <a:rPr lang="en-US" sz="1800" dirty="0"/>
              <a:t>) </a:t>
            </a:r>
          </a:p>
          <a:p>
            <a:r>
              <a:rPr lang="en-US" sz="1800" dirty="0"/>
              <a:t>  - o </a:t>
            </a:r>
            <a:r>
              <a:rPr lang="en-US" sz="1800" dirty="0" err="1"/>
              <a:t>noto</a:t>
            </a:r>
            <a:r>
              <a:rPr lang="en-US" sz="1800" dirty="0"/>
              <a:t> </a:t>
            </a:r>
            <a:r>
              <a:rPr lang="en-US" sz="1800" dirty="0" err="1"/>
              <a:t>l’impulso</a:t>
            </a:r>
            <a:r>
              <a:rPr lang="en-US" sz="1800" dirty="0"/>
              <a:t> </a:t>
            </a:r>
            <a:r>
              <a:rPr lang="en-US" sz="1800" dirty="0" err="1"/>
              <a:t>determini</a:t>
            </a:r>
            <a:r>
              <a:rPr lang="en-US" sz="1800" dirty="0"/>
              <a:t> la </a:t>
            </a:r>
            <a:r>
              <a:rPr lang="en-US" sz="1800" dirty="0" err="1"/>
              <a:t>massa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2B60D-2C16-234D-B992-A5CB7E0D7813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-1257300" y="12573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0" y="682069"/>
            <a:ext cx="9144000" cy="85725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90"/>
                </a:solidFill>
                <a:latin typeface="+mj-lt"/>
                <a:ea typeface="+mj-ea"/>
                <a:cs typeface="+mj-cs"/>
              </a:defRPr>
            </a:lvl1pPr>
            <a:lvl2pPr algn="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2pPr>
            <a:lvl3pPr algn="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3pPr>
            <a:lvl4pPr algn="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4pPr>
            <a:lvl5pPr algn="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5pPr>
            <a:lvl6pPr marL="457200" algn="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6pPr>
            <a:lvl7pPr marL="914400" algn="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7pPr>
            <a:lvl8pPr marL="1371600" algn="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8pPr>
            <a:lvl9pPr marL="1828800" algn="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9pPr>
          </a:lstStyle>
          <a:p>
            <a:endParaRPr lang="en-GB" dirty="0"/>
          </a:p>
        </p:txBody>
      </p:sp>
      <p:graphicFrame>
        <p:nvGraphicFramePr>
          <p:cNvPr id="1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5775403"/>
              </p:ext>
            </p:extLst>
          </p:nvPr>
        </p:nvGraphicFramePr>
        <p:xfrm>
          <a:off x="4813300" y="2489993"/>
          <a:ext cx="3394075" cy="754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1788" name="Equation" r:id="rId3" imgW="1143000" imgH="253800" progId="Equation.3">
                  <p:embed/>
                </p:oleObj>
              </mc:Choice>
              <mc:Fallback>
                <p:oleObj name="Equation" r:id="rId3" imgW="114300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13300" y="2489993"/>
                        <a:ext cx="3394075" cy="7540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3182006"/>
              </p:ext>
            </p:extLst>
          </p:nvPr>
        </p:nvGraphicFramePr>
        <p:xfrm>
          <a:off x="4813300" y="3404393"/>
          <a:ext cx="3848100" cy="754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1789" name="Equation" r:id="rId5" imgW="1295280" imgH="253800" progId="Equation.3">
                  <p:embed/>
                </p:oleObj>
              </mc:Choice>
              <mc:Fallback>
                <p:oleObj name="Equation" r:id="rId5" imgW="129528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13300" y="3404393"/>
                        <a:ext cx="3848100" cy="7540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5" name="Pictur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6301" y="1537732"/>
            <a:ext cx="3149600" cy="2585879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54700" y="4123611"/>
            <a:ext cx="2565400" cy="222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24250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 bwMode="auto">
          <a:xfrm>
            <a:off x="6084168" y="3140968"/>
            <a:ext cx="1421532" cy="457200"/>
          </a:xfrm>
          <a:prstGeom prst="rect">
            <a:avLst/>
          </a:prstGeom>
          <a:solidFill>
            <a:srgbClr val="FFFFFF"/>
          </a:solidFill>
          <a:ln w="28575" cap="flat" cmpd="sng" algn="ctr">
            <a:solidFill>
              <a:srgbClr val="D8003B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33" name="Down Arrow 32"/>
          <p:cNvSpPr/>
          <p:nvPr/>
        </p:nvSpPr>
        <p:spPr bwMode="auto">
          <a:xfrm>
            <a:off x="899592" y="1844824"/>
            <a:ext cx="144016" cy="3456384"/>
          </a:xfrm>
          <a:prstGeom prst="downArrow">
            <a:avLst>
              <a:gd name="adj1" fmla="val 50000"/>
              <a:gd name="adj2" fmla="val 235188"/>
            </a:avLst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000" y="101594"/>
            <a:ext cx="5741144" cy="533400"/>
          </a:xfrm>
        </p:spPr>
        <p:txBody>
          <a:bodyPr/>
          <a:lstStyle/>
          <a:p>
            <a:pPr algn="l"/>
            <a:r>
              <a:rPr lang="en-US" b="1" dirty="0" err="1"/>
              <a:t>Quante</a:t>
            </a:r>
            <a:r>
              <a:rPr lang="en-US" b="1" dirty="0"/>
              <a:t> </a:t>
            </a:r>
            <a:r>
              <a:rPr lang="en-US" b="1" dirty="0" err="1"/>
              <a:t>interazioni</a:t>
            </a:r>
            <a:r>
              <a:rPr lang="en-US" b="1" dirty="0"/>
              <a:t> </a:t>
            </a:r>
            <a:r>
              <a:rPr lang="en-US" b="1" dirty="0" err="1"/>
              <a:t>facciamo</a:t>
            </a:r>
            <a:r>
              <a:rPr lang="en-US" b="1" dirty="0"/>
              <a:t>?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1098277" y="1025352"/>
            <a:ext cx="4841875" cy="5832648"/>
            <a:chOff x="611560" y="1025352"/>
            <a:chExt cx="4841875" cy="5832648"/>
          </a:xfrm>
        </p:grpSpPr>
        <p:grpSp>
          <p:nvGrpSpPr>
            <p:cNvPr id="4" name="Group 51210"/>
            <p:cNvGrpSpPr>
              <a:grpSpLocks/>
            </p:cNvGrpSpPr>
            <p:nvPr/>
          </p:nvGrpSpPr>
          <p:grpSpPr bwMode="auto">
            <a:xfrm>
              <a:off x="611560" y="1025352"/>
              <a:ext cx="4841875" cy="5832648"/>
              <a:chOff x="3347864" y="1124744"/>
              <a:chExt cx="4841789" cy="5400601"/>
            </a:xfrm>
          </p:grpSpPr>
          <p:pic>
            <p:nvPicPr>
              <p:cNvPr id="5" name="Picture 3" descr="pic10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47864" y="1124744"/>
                <a:ext cx="4841789" cy="54006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6" name="Group 51209"/>
              <p:cNvGrpSpPr>
                <a:grpSpLocks/>
              </p:cNvGrpSpPr>
              <p:nvPr/>
            </p:nvGrpSpPr>
            <p:grpSpPr bwMode="auto">
              <a:xfrm>
                <a:off x="3923928" y="2708920"/>
                <a:ext cx="2144142" cy="3696039"/>
                <a:chOff x="3923928" y="2708920"/>
                <a:chExt cx="2144142" cy="3696039"/>
              </a:xfrm>
            </p:grpSpPr>
            <p:sp>
              <p:nvSpPr>
                <p:cNvPr id="7" name="TextBox 53"/>
                <p:cNvSpPr txBox="1">
                  <a:spLocks noChangeArrowheads="1"/>
                </p:cNvSpPr>
                <p:nvPr/>
              </p:nvSpPr>
              <p:spPr bwMode="auto">
                <a:xfrm>
                  <a:off x="5336793" y="6176977"/>
                  <a:ext cx="731277" cy="22798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1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1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1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1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1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5pPr>
                  <a:lvl6pPr marL="25146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6pPr>
                  <a:lvl7pPr marL="29718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7pPr>
                  <a:lvl8pPr marL="34290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8pPr>
                  <a:lvl9pPr marL="38862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9pPr>
                </a:lstStyle>
                <a:p>
                  <a:pPr algn="ctr" defTabSz="457200"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sz="1000" b="1" dirty="0">
                      <a:solidFill>
                        <a:prstClr val="black"/>
                      </a:solidFill>
                    </a:rPr>
                    <a:t>Jet E</a:t>
                  </a:r>
                  <a:r>
                    <a:rPr lang="en-US" sz="1000" b="1" baseline="-25000" dirty="0">
                      <a:solidFill>
                        <a:prstClr val="black"/>
                      </a:solidFill>
                    </a:rPr>
                    <a:t>T</a:t>
                  </a:r>
                  <a:r>
                    <a:rPr lang="en-US" sz="1000" b="1" dirty="0">
                      <a:solidFill>
                        <a:prstClr val="black"/>
                      </a:solidFill>
                    </a:rPr>
                    <a:t> or</a:t>
                  </a:r>
                </a:p>
              </p:txBody>
            </p:sp>
            <p:cxnSp>
              <p:nvCxnSpPr>
                <p:cNvPr id="8" name="Straight Connector 68"/>
                <p:cNvCxnSpPr>
                  <a:cxnSpLocks noChangeShapeType="1"/>
                </p:cNvCxnSpPr>
                <p:nvPr/>
              </p:nvCxnSpPr>
              <p:spPr bwMode="auto">
                <a:xfrm>
                  <a:off x="5004048" y="3284984"/>
                  <a:ext cx="432048" cy="504056"/>
                </a:xfrm>
                <a:prstGeom prst="line">
                  <a:avLst/>
                </a:prstGeom>
                <a:noFill/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</p:cxnSp>
            <p:cxnSp>
              <p:nvCxnSpPr>
                <p:cNvPr id="9" name="Straight Connector 69"/>
                <p:cNvCxnSpPr>
                  <a:cxnSpLocks noChangeShapeType="1"/>
                </p:cNvCxnSpPr>
                <p:nvPr/>
              </p:nvCxnSpPr>
              <p:spPr bwMode="auto">
                <a:xfrm>
                  <a:off x="4283968" y="2996952"/>
                  <a:ext cx="720080" cy="288032"/>
                </a:xfrm>
                <a:prstGeom prst="line">
                  <a:avLst/>
                </a:prstGeom>
                <a:noFill/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</p:cxnSp>
            <p:cxnSp>
              <p:nvCxnSpPr>
                <p:cNvPr id="10" name="Straight Connector 70"/>
                <p:cNvCxnSpPr>
                  <a:cxnSpLocks noChangeShapeType="1"/>
                </p:cNvCxnSpPr>
                <p:nvPr/>
              </p:nvCxnSpPr>
              <p:spPr bwMode="auto">
                <a:xfrm>
                  <a:off x="3923928" y="2708920"/>
                  <a:ext cx="360040" cy="288032"/>
                </a:xfrm>
                <a:prstGeom prst="line">
                  <a:avLst/>
                </a:prstGeom>
                <a:noFill/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</p:cxnSp>
            <p:sp>
              <p:nvSpPr>
                <p:cNvPr id="11" name="TextBox 51208"/>
                <p:cNvSpPr txBox="1">
                  <a:spLocks noChangeArrowheads="1"/>
                </p:cNvSpPr>
                <p:nvPr/>
              </p:nvSpPr>
              <p:spPr bwMode="auto">
                <a:xfrm>
                  <a:off x="4387902" y="2883626"/>
                  <a:ext cx="760131" cy="22798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1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1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1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1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1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5pPr>
                  <a:lvl6pPr marL="25146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6pPr>
                  <a:lvl7pPr marL="29718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7pPr>
                  <a:lvl8pPr marL="34290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8pPr>
                  <a:lvl9pPr marL="38862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9pPr>
                </a:lstStyle>
                <a:p>
                  <a:pPr algn="ctr" defTabSz="457200"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sz="1000" b="1" dirty="0">
                      <a:solidFill>
                        <a:srgbClr val="808080"/>
                      </a:solidFill>
                    </a:rPr>
                    <a:t>QCD Jets</a:t>
                  </a:r>
                </a:p>
              </p:txBody>
            </p:sp>
          </p:grpSp>
        </p:grpSp>
        <p:cxnSp>
          <p:nvCxnSpPr>
            <p:cNvPr id="18" name="Straight Connector 17"/>
            <p:cNvCxnSpPr/>
            <p:nvPr/>
          </p:nvCxnSpPr>
          <p:spPr bwMode="auto">
            <a:xfrm flipH="1">
              <a:off x="1785938" y="4418727"/>
              <a:ext cx="5870" cy="204264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accent1">
                  <a:lumMod val="50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0" name="TextBox 19"/>
            <p:cNvSpPr txBox="1"/>
            <p:nvPr/>
          </p:nvSpPr>
          <p:spPr>
            <a:xfrm>
              <a:off x="1576239" y="6407750"/>
              <a:ext cx="42030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dirty="0"/>
                <a:t>125</a:t>
              </a:r>
            </a:p>
          </p:txBody>
        </p:sp>
      </p:grpSp>
      <p:sp>
        <p:nvSpPr>
          <p:cNvPr id="25" name="Rectangle 24"/>
          <p:cNvSpPr/>
          <p:nvPr/>
        </p:nvSpPr>
        <p:spPr>
          <a:xfrm>
            <a:off x="0" y="692696"/>
            <a:ext cx="37636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kern="0" dirty="0" err="1">
                <a:solidFill>
                  <a:srgbClr val="000000"/>
                </a:solidFill>
                <a:latin typeface="+mn-lt"/>
              </a:rPr>
              <a:t>Sezioni</a:t>
            </a:r>
            <a:r>
              <a:rPr lang="en-US" sz="2000" kern="0" dirty="0">
                <a:solidFill>
                  <a:srgbClr val="000000"/>
                </a:solidFill>
                <a:latin typeface="+mn-lt"/>
              </a:rPr>
              <a:t> </a:t>
            </a:r>
            <a:r>
              <a:rPr lang="en-US" sz="2000" kern="0" dirty="0" err="1">
                <a:solidFill>
                  <a:srgbClr val="000000"/>
                </a:solidFill>
                <a:latin typeface="+mn-lt"/>
              </a:rPr>
              <a:t>d’urto</a:t>
            </a:r>
            <a:r>
              <a:rPr lang="en-US" sz="2000" kern="0" dirty="0">
                <a:solidFill>
                  <a:srgbClr val="000000"/>
                </a:solidFill>
                <a:latin typeface="+mn-lt"/>
              </a:rPr>
              <a:t> </a:t>
            </a:r>
            <a:r>
              <a:rPr lang="en-US" sz="2000" kern="0" dirty="0">
                <a:solidFill>
                  <a:srgbClr val="000000"/>
                </a:solidFill>
                <a:latin typeface="Symbol" charset="2"/>
                <a:cs typeface="Symbol" charset="2"/>
              </a:rPr>
              <a:t>s</a:t>
            </a:r>
            <a:r>
              <a:rPr lang="en-US" sz="2000" kern="0" dirty="0">
                <a:solidFill>
                  <a:srgbClr val="000000"/>
                </a:solidFill>
                <a:latin typeface="+mn-lt"/>
              </a:rPr>
              <a:t> (a 14 </a:t>
            </a:r>
            <a:r>
              <a:rPr lang="en-US" sz="2000" kern="0" dirty="0" err="1">
                <a:solidFill>
                  <a:srgbClr val="000000"/>
                </a:solidFill>
                <a:latin typeface="+mn-lt"/>
              </a:rPr>
              <a:t>TeV</a:t>
            </a:r>
            <a:r>
              <a:rPr lang="en-US" sz="2000" kern="0" dirty="0">
                <a:solidFill>
                  <a:srgbClr val="000000"/>
                </a:solidFill>
                <a:latin typeface="+mn-lt"/>
              </a:rPr>
              <a:t>):</a:t>
            </a:r>
          </a:p>
        </p:txBody>
      </p:sp>
      <p:sp>
        <p:nvSpPr>
          <p:cNvPr id="26" name="Rectangle 25"/>
          <p:cNvSpPr/>
          <p:nvPr/>
        </p:nvSpPr>
        <p:spPr>
          <a:xfrm rot="16200000">
            <a:off x="-1322270" y="3255434"/>
            <a:ext cx="348845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kern="0" dirty="0">
                <a:solidFill>
                  <a:srgbClr val="000000"/>
                </a:solidFill>
                <a:latin typeface="Candara" pitchFamily="34" charset="0"/>
              </a:rPr>
              <a:t>12 </a:t>
            </a:r>
            <a:r>
              <a:rPr lang="en-US" sz="2800" b="1" kern="0" dirty="0" err="1">
                <a:solidFill>
                  <a:srgbClr val="000000"/>
                </a:solidFill>
                <a:latin typeface="Candara" pitchFamily="34" charset="0"/>
              </a:rPr>
              <a:t>ordini</a:t>
            </a:r>
            <a:r>
              <a:rPr lang="en-US" sz="2800" b="1" kern="0" dirty="0">
                <a:solidFill>
                  <a:srgbClr val="000000"/>
                </a:solidFill>
                <a:latin typeface="Candara" pitchFamily="34" charset="0"/>
              </a:rPr>
              <a:t> </a:t>
            </a:r>
            <a:r>
              <a:rPr lang="en-US" sz="2800" b="1" kern="0" dirty="0" err="1">
                <a:solidFill>
                  <a:srgbClr val="000000"/>
                </a:solidFill>
                <a:latin typeface="Candara" pitchFamily="34" charset="0"/>
              </a:rPr>
              <a:t>di</a:t>
            </a:r>
            <a:r>
              <a:rPr lang="en-US" sz="2800" b="1" kern="0" dirty="0">
                <a:solidFill>
                  <a:srgbClr val="000000"/>
                </a:solidFill>
                <a:latin typeface="Candara" pitchFamily="34" charset="0"/>
              </a:rPr>
              <a:t> </a:t>
            </a:r>
            <a:r>
              <a:rPr lang="en-US" sz="2800" b="1" kern="0" dirty="0" err="1">
                <a:solidFill>
                  <a:srgbClr val="000000"/>
                </a:solidFill>
                <a:latin typeface="Candara" pitchFamily="34" charset="0"/>
              </a:rPr>
              <a:t>grandezza</a:t>
            </a:r>
            <a:endParaRPr lang="en-US" sz="2800" b="1" kern="0" dirty="0">
              <a:solidFill>
                <a:srgbClr val="000000"/>
              </a:solidFill>
              <a:latin typeface="Candara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566930" y="5229200"/>
            <a:ext cx="81144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rgbClr val="FF0000"/>
                </a:solidFill>
              </a:rPr>
              <a:t>Higgs </a:t>
            </a:r>
          </a:p>
        </p:txBody>
      </p:sp>
      <p:sp>
        <p:nvSpPr>
          <p:cNvPr id="30" name="Rectangle 29"/>
          <p:cNvSpPr/>
          <p:nvPr/>
        </p:nvSpPr>
        <p:spPr>
          <a:xfrm>
            <a:off x="755576" y="3501008"/>
            <a:ext cx="453970" cy="307777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txBody>
          <a:bodyPr wrap="none">
            <a:spAutoFit/>
          </a:bodyPr>
          <a:lstStyle/>
          <a:p>
            <a:pPr algn="ctr"/>
            <a:r>
              <a:rPr lang="en-US" sz="1400" b="1" dirty="0">
                <a:solidFill>
                  <a:srgbClr val="0000CC"/>
                </a:solidFill>
              </a:rPr>
              <a:t>SM</a:t>
            </a:r>
          </a:p>
        </p:txBody>
      </p:sp>
      <p:sp>
        <p:nvSpPr>
          <p:cNvPr id="31" name="Rectangle 30"/>
          <p:cNvSpPr/>
          <p:nvPr/>
        </p:nvSpPr>
        <p:spPr>
          <a:xfrm>
            <a:off x="585781" y="1556792"/>
            <a:ext cx="77373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 err="1">
                <a:solidFill>
                  <a:srgbClr val="0000CC"/>
                </a:solidFill>
              </a:rPr>
              <a:t>Totale</a:t>
            </a:r>
            <a:endParaRPr lang="en-US" sz="1600" b="1" dirty="0">
              <a:solidFill>
                <a:srgbClr val="0000CC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770805" y="2204864"/>
            <a:ext cx="423513" cy="307777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txBody>
          <a:bodyPr wrap="none">
            <a:spAutoFit/>
          </a:bodyPr>
          <a:lstStyle/>
          <a:p>
            <a:pPr algn="ctr"/>
            <a:r>
              <a:rPr lang="en-US" sz="1400" b="1" dirty="0">
                <a:solidFill>
                  <a:srgbClr val="0000CC"/>
                </a:solidFill>
              </a:rPr>
              <a:t>HF</a:t>
            </a:r>
          </a:p>
        </p:txBody>
      </p:sp>
      <p:grpSp>
        <p:nvGrpSpPr>
          <p:cNvPr id="67" name="Group 66"/>
          <p:cNvGrpSpPr/>
          <p:nvPr/>
        </p:nvGrpSpPr>
        <p:grpSpPr>
          <a:xfrm>
            <a:off x="5220072" y="2636912"/>
            <a:ext cx="3960440" cy="3546395"/>
            <a:chOff x="5220072" y="2636912"/>
            <a:chExt cx="3960440" cy="3546395"/>
          </a:xfrm>
        </p:grpSpPr>
        <p:sp>
          <p:nvSpPr>
            <p:cNvPr id="46" name="Rectangle 45"/>
            <p:cNvSpPr/>
            <p:nvPr/>
          </p:nvSpPr>
          <p:spPr>
            <a:xfrm>
              <a:off x="5830044" y="5229200"/>
              <a:ext cx="3258900" cy="95410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342900" lvl="0" indent="-342900" eaLnBrk="0" fontAlgn="base" hangingPunct="0">
                <a:spcBef>
                  <a:spcPct val="20000"/>
                </a:spcBef>
                <a:spcAft>
                  <a:spcPct val="0"/>
                </a:spcAft>
                <a:buSzPct val="96000"/>
                <a:buFont typeface="Symbol" pitchFamily="18" charset="2"/>
                <a:buChar char="Þ"/>
              </a:pPr>
              <a:r>
                <a:rPr lang="en-US" sz="2000" kern="0" dirty="0">
                  <a:solidFill>
                    <a:srgbClr val="000000"/>
                  </a:solidFill>
                  <a:latin typeface="Candara" pitchFamily="34" charset="0"/>
                </a:rPr>
                <a:t>Si </a:t>
              </a:r>
              <a:r>
                <a:rPr lang="en-US" sz="2000" kern="0" dirty="0" err="1">
                  <a:solidFill>
                    <a:srgbClr val="000000"/>
                  </a:solidFill>
                  <a:latin typeface="Candara" pitchFamily="34" charset="0"/>
                </a:rPr>
                <a:t>cerca</a:t>
              </a:r>
              <a:r>
                <a:rPr lang="en-US" sz="2000" kern="0" dirty="0">
                  <a:solidFill>
                    <a:srgbClr val="000000"/>
                  </a:solidFill>
                  <a:latin typeface="Candara" pitchFamily="34" charset="0"/>
                </a:rPr>
                <a:t> la  </a:t>
              </a:r>
              <a:r>
                <a:rPr lang="en-US" sz="2000" b="1" kern="0" dirty="0" err="1">
                  <a:solidFill>
                    <a:srgbClr val="000000"/>
                  </a:solidFill>
                  <a:latin typeface="Candara" pitchFamily="34" charset="0"/>
                </a:rPr>
                <a:t>massima</a:t>
              </a:r>
              <a:r>
                <a:rPr lang="en-US" sz="2000" b="1" kern="0" dirty="0">
                  <a:solidFill>
                    <a:srgbClr val="000000"/>
                  </a:solidFill>
                  <a:latin typeface="Candara" pitchFamily="34" charset="0"/>
                </a:rPr>
                <a:t> </a:t>
              </a:r>
              <a:br>
                <a:rPr lang="en-US" sz="2000" b="1" kern="0" dirty="0">
                  <a:solidFill>
                    <a:srgbClr val="000000"/>
                  </a:solidFill>
                  <a:latin typeface="Candara" pitchFamily="34" charset="0"/>
                </a:rPr>
              </a:br>
              <a:r>
                <a:rPr lang="en-US" sz="2000" b="1" kern="0" dirty="0" err="1">
                  <a:solidFill>
                    <a:srgbClr val="000000"/>
                  </a:solidFill>
                  <a:latin typeface="Candara" pitchFamily="34" charset="0"/>
                </a:rPr>
                <a:t>luminosità</a:t>
              </a:r>
              <a:r>
                <a:rPr lang="en-US" sz="2000" kern="0" dirty="0">
                  <a:solidFill>
                    <a:srgbClr val="000000"/>
                  </a:solidFill>
                  <a:latin typeface="Candara" pitchFamily="34" charset="0"/>
                </a:rPr>
                <a:t> (      ) </a:t>
              </a:r>
              <a:r>
                <a:rPr lang="en-US" sz="2000" kern="0" dirty="0" err="1">
                  <a:solidFill>
                    <a:srgbClr val="000000"/>
                  </a:solidFill>
                  <a:latin typeface="Candara" pitchFamily="34" charset="0"/>
                </a:rPr>
                <a:t>possibile</a:t>
              </a:r>
              <a:r>
                <a:rPr lang="en-US" sz="2000" kern="0" dirty="0">
                  <a:solidFill>
                    <a:srgbClr val="000000"/>
                  </a:solidFill>
                  <a:latin typeface="Candara" pitchFamily="34" charset="0"/>
                </a:rPr>
                <a:t> </a:t>
              </a:r>
            </a:p>
            <a:p>
              <a:pPr marL="342900" lvl="0" indent="-342900" eaLnBrk="0" fontAlgn="base" hangingPunct="0">
                <a:spcBef>
                  <a:spcPct val="20000"/>
                </a:spcBef>
                <a:spcAft>
                  <a:spcPct val="0"/>
                </a:spcAft>
                <a:buSzPct val="96000"/>
              </a:pPr>
              <a:endParaRPr lang="en-US" sz="2000" kern="0" baseline="30000" dirty="0">
                <a:solidFill>
                  <a:srgbClr val="000000"/>
                </a:solidFill>
                <a:latin typeface="Candara" pitchFamily="34" charset="0"/>
              </a:endParaRPr>
            </a:p>
          </p:txBody>
        </p:sp>
        <p:grpSp>
          <p:nvGrpSpPr>
            <p:cNvPr id="57" name="Group 56"/>
            <p:cNvGrpSpPr/>
            <p:nvPr/>
          </p:nvGrpSpPr>
          <p:grpSpPr>
            <a:xfrm>
              <a:off x="6084168" y="3140968"/>
              <a:ext cx="3096344" cy="1880919"/>
              <a:chOff x="6084168" y="3140968"/>
              <a:chExt cx="3096344" cy="1880919"/>
            </a:xfrm>
          </p:grpSpPr>
          <p:pic>
            <p:nvPicPr>
              <p:cNvPr id="41" name="Picture 3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6156176" y="3645024"/>
                <a:ext cx="1647825" cy="7810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45" name="Picture 5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6156176" y="3140968"/>
                <a:ext cx="1209675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6" name="Rectangle 55"/>
              <p:cNvSpPr/>
              <p:nvPr/>
            </p:nvSpPr>
            <p:spPr bwMode="auto">
              <a:xfrm>
                <a:off x="6084168" y="3140968"/>
                <a:ext cx="1800200" cy="1296144"/>
              </a:xfrm>
              <a:prstGeom prst="rect">
                <a:avLst/>
              </a:prstGeom>
              <a:noFill/>
              <a:ln w="9525" cap="flat" cmpd="sng" algn="ctr">
                <a:solidFill>
                  <a:schemeClr val="bg1">
                    <a:lumMod val="8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7992366" y="3284984"/>
                <a:ext cx="1188146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i="1" dirty="0" err="1"/>
                  <a:t>Numero</a:t>
                </a:r>
                <a:r>
                  <a:rPr lang="en-US" sz="1600" i="1" dirty="0"/>
                  <a:t> </a:t>
                </a:r>
                <a:r>
                  <a:rPr lang="en-US" sz="1600" i="1" dirty="0" err="1"/>
                  <a:t>di</a:t>
                </a:r>
                <a:r>
                  <a:rPr lang="en-US" sz="1600" i="1" dirty="0"/>
                  <a:t> </a:t>
                </a:r>
                <a:br>
                  <a:rPr lang="en-US" sz="1600" i="1" dirty="0"/>
                </a:br>
                <a:r>
                  <a:rPr lang="en-US" sz="1600" i="1" dirty="0"/>
                  <a:t>p </a:t>
                </a:r>
                <a:r>
                  <a:rPr lang="en-US" sz="1600" i="1" dirty="0" err="1"/>
                  <a:t>nei</a:t>
                </a:r>
                <a:r>
                  <a:rPr lang="en-US" sz="1600" i="1" dirty="0"/>
                  <a:t> </a:t>
                </a:r>
                <a:r>
                  <a:rPr lang="en-US" sz="1600" i="1" dirty="0" err="1"/>
                  <a:t>fasci</a:t>
                </a:r>
                <a:endParaRPr lang="en-US" sz="1600" i="1" dirty="0"/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7774714" y="4437112"/>
                <a:ext cx="1369286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i="1" dirty="0" err="1"/>
                  <a:t>Superficie</a:t>
                </a:r>
                <a:r>
                  <a:rPr lang="en-US" sz="1600" i="1" dirty="0"/>
                  <a:t> in </a:t>
                </a:r>
                <a:br>
                  <a:rPr lang="en-US" sz="1600" i="1" dirty="0"/>
                </a:br>
                <a:r>
                  <a:rPr lang="en-US" sz="1600" i="1" dirty="0"/>
                  <a:t>cui </a:t>
                </a:r>
                <a:r>
                  <a:rPr lang="en-US" sz="1600" i="1" dirty="0" err="1"/>
                  <a:t>collidono</a:t>
                </a:r>
                <a:endParaRPr lang="en-US" sz="1600" i="1" dirty="0"/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6084168" y="4437112"/>
                <a:ext cx="1241045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i="1" dirty="0" err="1"/>
                  <a:t>Frequenza</a:t>
                </a:r>
                <a:r>
                  <a:rPr lang="en-US" sz="1600" i="1" dirty="0"/>
                  <a:t> </a:t>
                </a:r>
              </a:p>
              <a:p>
                <a:r>
                  <a:rPr lang="en-US" sz="1600" i="1" dirty="0" err="1"/>
                  <a:t>di</a:t>
                </a:r>
                <a:r>
                  <a:rPr lang="en-US" sz="1600" i="1" dirty="0"/>
                  <a:t> </a:t>
                </a:r>
                <a:r>
                  <a:rPr lang="en-US" sz="1600" i="1" dirty="0" err="1"/>
                  <a:t>collisione</a:t>
                </a:r>
                <a:endParaRPr lang="en-US" sz="1600" i="1" dirty="0"/>
              </a:p>
            </p:txBody>
          </p:sp>
          <p:cxnSp>
            <p:nvCxnSpPr>
              <p:cNvPr id="48" name="Straight Arrow Connector 47"/>
              <p:cNvCxnSpPr/>
              <p:nvPr/>
            </p:nvCxnSpPr>
            <p:spPr bwMode="auto">
              <a:xfrm flipV="1">
                <a:off x="6876256" y="4221088"/>
                <a:ext cx="72008" cy="288032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50" name="Straight Connector 49"/>
              <p:cNvCxnSpPr/>
              <p:nvPr/>
            </p:nvCxnSpPr>
            <p:spPr bwMode="auto">
              <a:xfrm flipH="1">
                <a:off x="7740352" y="3501008"/>
                <a:ext cx="288032" cy="144016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</p:spPr>
          </p:cxnSp>
          <p:cxnSp>
            <p:nvCxnSpPr>
              <p:cNvPr id="54" name="Straight Connector 53"/>
              <p:cNvCxnSpPr/>
              <p:nvPr/>
            </p:nvCxnSpPr>
            <p:spPr bwMode="auto">
              <a:xfrm flipH="1" flipV="1">
                <a:off x="7668344" y="4293096"/>
                <a:ext cx="216024" cy="216024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</p:spPr>
          </p:cxnSp>
        </p:grpSp>
        <p:cxnSp>
          <p:nvCxnSpPr>
            <p:cNvPr id="61" name="Straight Arrow Connector 60"/>
            <p:cNvCxnSpPr/>
            <p:nvPr/>
          </p:nvCxnSpPr>
          <p:spPr bwMode="auto">
            <a:xfrm flipH="1">
              <a:off x="5220072" y="3068960"/>
              <a:ext cx="792088" cy="2016224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64" name="TextBox 63"/>
            <p:cNvSpPr txBox="1"/>
            <p:nvPr/>
          </p:nvSpPr>
          <p:spPr>
            <a:xfrm>
              <a:off x="5940152" y="2636912"/>
              <a:ext cx="264848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err="1">
                  <a:solidFill>
                    <a:srgbClr val="FF0000"/>
                  </a:solidFill>
                  <a:latin typeface="Candara" pitchFamily="34" charset="0"/>
                </a:rPr>
                <a:t>Processi</a:t>
              </a:r>
              <a:r>
                <a:rPr lang="en-US" sz="2400" dirty="0">
                  <a:solidFill>
                    <a:srgbClr val="FF0000"/>
                  </a:solidFill>
                  <a:latin typeface="Candara" pitchFamily="34" charset="0"/>
                </a:rPr>
                <a:t> </a:t>
              </a:r>
              <a:r>
                <a:rPr lang="en-US" sz="2400" b="1" dirty="0">
                  <a:solidFill>
                    <a:srgbClr val="FF0000"/>
                  </a:solidFill>
                  <a:latin typeface="Candara" pitchFamily="34" charset="0"/>
                </a:rPr>
                <a:t>molto </a:t>
              </a:r>
              <a:r>
                <a:rPr lang="en-US" sz="2400" b="1" dirty="0" err="1">
                  <a:solidFill>
                    <a:srgbClr val="FF0000"/>
                  </a:solidFill>
                  <a:latin typeface="Candara" pitchFamily="34" charset="0"/>
                </a:rPr>
                <a:t>rari</a:t>
              </a:r>
              <a:endParaRPr lang="en-US" sz="2400" b="1" dirty="0">
                <a:solidFill>
                  <a:srgbClr val="FF0000"/>
                </a:solidFill>
                <a:latin typeface="Candara" pitchFamily="34" charset="0"/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6528249" y="876300"/>
            <a:ext cx="2581919" cy="1200329"/>
          </a:xfrm>
          <a:prstGeom prst="rect">
            <a:avLst/>
          </a:prstGeom>
          <a:noFill/>
          <a:ln>
            <a:solidFill>
              <a:srgbClr val="3366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3366FF"/>
                </a:solidFill>
              </a:rPr>
              <a:t>La </a:t>
            </a:r>
            <a:r>
              <a:rPr lang="en-US" dirty="0" err="1">
                <a:solidFill>
                  <a:srgbClr val="3366FF"/>
                </a:solidFill>
              </a:rPr>
              <a:t>sezione</a:t>
            </a:r>
            <a:r>
              <a:rPr lang="en-US" dirty="0">
                <a:solidFill>
                  <a:srgbClr val="3366FF"/>
                </a:solidFill>
              </a:rPr>
              <a:t> </a:t>
            </a:r>
            <a:r>
              <a:rPr lang="en-US" dirty="0" err="1">
                <a:solidFill>
                  <a:srgbClr val="3366FF"/>
                </a:solidFill>
              </a:rPr>
              <a:t>d’urto</a:t>
            </a:r>
            <a:r>
              <a:rPr lang="en-US" dirty="0">
                <a:solidFill>
                  <a:srgbClr val="3366FF"/>
                </a:solidFill>
              </a:rPr>
              <a:t> e’ </a:t>
            </a:r>
          </a:p>
          <a:p>
            <a:r>
              <a:rPr lang="en-US" dirty="0">
                <a:solidFill>
                  <a:srgbClr val="3366FF"/>
                </a:solidFill>
              </a:rPr>
              <a:t>la  </a:t>
            </a:r>
            <a:r>
              <a:rPr lang="en-US" dirty="0" err="1">
                <a:solidFill>
                  <a:srgbClr val="3366FF"/>
                </a:solidFill>
              </a:rPr>
              <a:t>probabilita</a:t>
            </a:r>
            <a:r>
              <a:rPr lang="en-US" dirty="0">
                <a:solidFill>
                  <a:srgbClr val="3366FF"/>
                </a:solidFill>
              </a:rPr>
              <a:t>’ </a:t>
            </a:r>
            <a:r>
              <a:rPr lang="en-US" dirty="0" err="1">
                <a:solidFill>
                  <a:srgbClr val="3366FF"/>
                </a:solidFill>
              </a:rPr>
              <a:t>che</a:t>
            </a:r>
            <a:r>
              <a:rPr lang="en-US" dirty="0">
                <a:solidFill>
                  <a:srgbClr val="3366FF"/>
                </a:solidFill>
              </a:rPr>
              <a:t> </a:t>
            </a:r>
          </a:p>
          <a:p>
            <a:r>
              <a:rPr lang="en-US" dirty="0" err="1">
                <a:solidFill>
                  <a:srgbClr val="3366FF"/>
                </a:solidFill>
              </a:rPr>
              <a:t>avvenga</a:t>
            </a:r>
            <a:r>
              <a:rPr lang="en-US" dirty="0">
                <a:solidFill>
                  <a:srgbClr val="3366FF"/>
                </a:solidFill>
              </a:rPr>
              <a:t> un </a:t>
            </a:r>
            <a:r>
              <a:rPr lang="en-US" dirty="0" err="1">
                <a:solidFill>
                  <a:srgbClr val="3366FF"/>
                </a:solidFill>
              </a:rPr>
              <a:t>certo</a:t>
            </a:r>
            <a:r>
              <a:rPr lang="en-US" dirty="0">
                <a:solidFill>
                  <a:srgbClr val="3366FF"/>
                </a:solidFill>
              </a:rPr>
              <a:t> </a:t>
            </a:r>
            <a:r>
              <a:rPr lang="en-US" dirty="0" err="1">
                <a:solidFill>
                  <a:srgbClr val="3366FF"/>
                </a:solidFill>
              </a:rPr>
              <a:t>evento</a:t>
            </a:r>
            <a:r>
              <a:rPr lang="en-US" dirty="0">
                <a:solidFill>
                  <a:srgbClr val="3366FF"/>
                </a:solidFill>
              </a:rPr>
              <a:t>,</a:t>
            </a:r>
          </a:p>
          <a:p>
            <a:r>
              <a:rPr lang="en-US" dirty="0">
                <a:solidFill>
                  <a:srgbClr val="3366FF"/>
                </a:solidFill>
              </a:rPr>
              <a:t>date le </a:t>
            </a:r>
            <a:r>
              <a:rPr lang="en-US" dirty="0" err="1">
                <a:solidFill>
                  <a:srgbClr val="3366FF"/>
                </a:solidFill>
              </a:rPr>
              <a:t>condizioni</a:t>
            </a:r>
            <a:r>
              <a:rPr lang="en-US" dirty="0">
                <a:solidFill>
                  <a:srgbClr val="3366FF"/>
                </a:solidFill>
              </a:rPr>
              <a:t> </a:t>
            </a:r>
            <a:r>
              <a:rPr lang="en-US" dirty="0" err="1">
                <a:solidFill>
                  <a:srgbClr val="3366FF"/>
                </a:solidFill>
              </a:rPr>
              <a:t>iniziali</a:t>
            </a:r>
            <a:r>
              <a:rPr lang="en-US" dirty="0">
                <a:solidFill>
                  <a:srgbClr val="3366FF"/>
                </a:solidFill>
              </a:rPr>
              <a:t> 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43800" y="5516954"/>
            <a:ext cx="3302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6783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D3439-E472-3E45-AEBC-7AE7B09625EA}" type="slidenum">
              <a:rPr lang="en-US"/>
              <a:pPr/>
              <a:t>4</a:t>
            </a:fld>
            <a:endParaRPr lang="en-US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50800" y="76200"/>
            <a:ext cx="4711700" cy="533400"/>
          </a:xfrm>
        </p:spPr>
        <p:txBody>
          <a:bodyPr/>
          <a:lstStyle/>
          <a:p>
            <a:pPr algn="l"/>
            <a:r>
              <a:rPr lang="en-US" b="1" dirty="0"/>
              <a:t>Le </a:t>
            </a:r>
            <a:r>
              <a:rPr lang="en-US" b="1" dirty="0" err="1"/>
              <a:t>Particelle</a:t>
            </a:r>
            <a:r>
              <a:rPr lang="en-US" b="1" dirty="0"/>
              <a:t> </a:t>
            </a:r>
            <a:r>
              <a:rPr lang="en-US" b="1" dirty="0" err="1"/>
              <a:t>Elementari</a:t>
            </a:r>
            <a:endParaRPr lang="en-US" b="1" dirty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812800"/>
            <a:ext cx="8588375" cy="1709738"/>
          </a:xfrm>
        </p:spPr>
        <p:txBody>
          <a:bodyPr/>
          <a:lstStyle/>
          <a:p>
            <a:pPr marL="363538" indent="-363538"/>
            <a:r>
              <a:rPr lang="en-US" sz="2000" dirty="0" err="1">
                <a:solidFill>
                  <a:srgbClr val="000080"/>
                </a:solidFill>
              </a:rPr>
              <a:t>Negli</a:t>
            </a:r>
            <a:r>
              <a:rPr lang="en-US" dirty="0">
                <a:solidFill>
                  <a:srgbClr val="000080"/>
                </a:solidFill>
              </a:rPr>
              <a:t> </a:t>
            </a:r>
            <a:r>
              <a:rPr lang="en-US" sz="2000" dirty="0" err="1">
                <a:solidFill>
                  <a:srgbClr val="000080"/>
                </a:solidFill>
              </a:rPr>
              <a:t>ultimi</a:t>
            </a:r>
            <a:r>
              <a:rPr lang="en-US" sz="2000" dirty="0">
                <a:solidFill>
                  <a:srgbClr val="000080"/>
                </a:solidFill>
              </a:rPr>
              <a:t> 50 </a:t>
            </a:r>
            <a:r>
              <a:rPr lang="en-US" sz="2000" dirty="0" err="1">
                <a:solidFill>
                  <a:srgbClr val="000080"/>
                </a:solidFill>
              </a:rPr>
              <a:t>anni</a:t>
            </a:r>
            <a:r>
              <a:rPr lang="en-US" sz="2000" dirty="0">
                <a:solidFill>
                  <a:srgbClr val="000080"/>
                </a:solidFill>
              </a:rPr>
              <a:t> </a:t>
            </a:r>
            <a:r>
              <a:rPr lang="en-US" sz="2000" dirty="0" err="1">
                <a:solidFill>
                  <a:srgbClr val="000080"/>
                </a:solidFill>
              </a:rPr>
              <a:t>si</a:t>
            </a:r>
            <a:r>
              <a:rPr lang="en-US" sz="2000" dirty="0">
                <a:solidFill>
                  <a:srgbClr val="000080"/>
                </a:solidFill>
              </a:rPr>
              <a:t> </a:t>
            </a:r>
            <a:r>
              <a:rPr lang="en-US" sz="2000" dirty="0" err="1">
                <a:solidFill>
                  <a:srgbClr val="000080"/>
                </a:solidFill>
              </a:rPr>
              <a:t>è</a:t>
            </a:r>
            <a:r>
              <a:rPr lang="en-US" sz="2000" dirty="0">
                <a:solidFill>
                  <a:srgbClr val="000080"/>
                </a:solidFill>
              </a:rPr>
              <a:t> </a:t>
            </a:r>
            <a:r>
              <a:rPr lang="en-US" sz="2000" dirty="0" err="1">
                <a:solidFill>
                  <a:srgbClr val="000080"/>
                </a:solidFill>
              </a:rPr>
              <a:t>scoperto</a:t>
            </a:r>
            <a:r>
              <a:rPr lang="en-US" sz="2000" dirty="0">
                <a:solidFill>
                  <a:srgbClr val="000080"/>
                </a:solidFill>
              </a:rPr>
              <a:t> </a:t>
            </a:r>
            <a:r>
              <a:rPr lang="en-US" sz="2000" dirty="0" err="1">
                <a:solidFill>
                  <a:srgbClr val="000080"/>
                </a:solidFill>
              </a:rPr>
              <a:t>che</a:t>
            </a:r>
            <a:r>
              <a:rPr lang="en-US" sz="2000" dirty="0">
                <a:solidFill>
                  <a:srgbClr val="000080"/>
                </a:solidFill>
              </a:rPr>
              <a:t> l</a:t>
            </a:r>
            <a:r>
              <a:rPr lang="ja-JP" altLang="en-US" sz="2000" dirty="0">
                <a:solidFill>
                  <a:srgbClr val="000080"/>
                </a:solidFill>
                <a:latin typeface="Arial"/>
              </a:rPr>
              <a:t>’</a:t>
            </a:r>
            <a:r>
              <a:rPr lang="en-US" sz="2000" dirty="0" err="1">
                <a:solidFill>
                  <a:srgbClr val="000080"/>
                </a:solidFill>
              </a:rPr>
              <a:t>universo</a:t>
            </a:r>
            <a:r>
              <a:rPr lang="en-US" sz="2000" dirty="0">
                <a:solidFill>
                  <a:srgbClr val="000080"/>
                </a:solidFill>
              </a:rPr>
              <a:t> </a:t>
            </a:r>
            <a:r>
              <a:rPr lang="en-US" sz="2000" dirty="0" err="1">
                <a:solidFill>
                  <a:srgbClr val="000080"/>
                </a:solidFill>
              </a:rPr>
              <a:t>è</a:t>
            </a:r>
            <a:r>
              <a:rPr lang="en-US" sz="2000" dirty="0">
                <a:solidFill>
                  <a:srgbClr val="000080"/>
                </a:solidFill>
              </a:rPr>
              <a:t> </a:t>
            </a:r>
            <a:r>
              <a:rPr lang="en-US" sz="2000" dirty="0" err="1">
                <a:solidFill>
                  <a:srgbClr val="000080"/>
                </a:solidFill>
              </a:rPr>
              <a:t>costituito</a:t>
            </a:r>
            <a:r>
              <a:rPr lang="en-US" sz="2000" dirty="0">
                <a:solidFill>
                  <a:srgbClr val="000080"/>
                </a:solidFill>
              </a:rPr>
              <a:t> da </a:t>
            </a:r>
            <a:r>
              <a:rPr lang="en-US" sz="2000" dirty="0" err="1">
                <a:solidFill>
                  <a:srgbClr val="000080"/>
                </a:solidFill>
              </a:rPr>
              <a:t>particelle</a:t>
            </a:r>
            <a:r>
              <a:rPr lang="en-US" sz="2000" dirty="0">
                <a:solidFill>
                  <a:srgbClr val="000080"/>
                </a:solidFill>
              </a:rPr>
              <a:t> </a:t>
            </a:r>
            <a:r>
              <a:rPr lang="en-US" sz="2000" dirty="0" err="1">
                <a:solidFill>
                  <a:srgbClr val="000080"/>
                </a:solidFill>
              </a:rPr>
              <a:t>elementari</a:t>
            </a:r>
            <a:r>
              <a:rPr lang="en-US" sz="2000" dirty="0">
                <a:solidFill>
                  <a:srgbClr val="000080"/>
                </a:solidFill>
              </a:rPr>
              <a:t> (</a:t>
            </a:r>
            <a:r>
              <a:rPr lang="en-US" sz="2000" dirty="0" err="1">
                <a:solidFill>
                  <a:srgbClr val="000080"/>
                </a:solidFill>
              </a:rPr>
              <a:t>puntiformi</a:t>
            </a:r>
            <a:r>
              <a:rPr lang="en-US" sz="2000" dirty="0">
                <a:solidFill>
                  <a:srgbClr val="000080"/>
                </a:solidFill>
              </a:rPr>
              <a:t>). </a:t>
            </a:r>
          </a:p>
          <a:p>
            <a:pPr marL="363538" indent="-363538"/>
            <a:r>
              <a:rPr lang="en-US" sz="2000" dirty="0" err="1">
                <a:solidFill>
                  <a:srgbClr val="000080"/>
                </a:solidFill>
              </a:rPr>
              <a:t>Combinate</a:t>
            </a:r>
            <a:r>
              <a:rPr lang="en-US" sz="2000" dirty="0">
                <a:solidFill>
                  <a:srgbClr val="000080"/>
                </a:solidFill>
              </a:rPr>
              <a:t> </a:t>
            </a:r>
            <a:r>
              <a:rPr lang="en-US" sz="2000" dirty="0" err="1">
                <a:solidFill>
                  <a:srgbClr val="000080"/>
                </a:solidFill>
              </a:rPr>
              <a:t>tra</a:t>
            </a:r>
            <a:r>
              <a:rPr lang="en-US" sz="2000" dirty="0">
                <a:solidFill>
                  <a:srgbClr val="000080"/>
                </a:solidFill>
              </a:rPr>
              <a:t> </a:t>
            </a:r>
            <a:r>
              <a:rPr lang="en-US" sz="2000" dirty="0" err="1">
                <a:solidFill>
                  <a:srgbClr val="000080"/>
                </a:solidFill>
              </a:rPr>
              <a:t>loro</a:t>
            </a:r>
            <a:r>
              <a:rPr lang="en-US" sz="2000" dirty="0">
                <a:solidFill>
                  <a:srgbClr val="000080"/>
                </a:solidFill>
              </a:rPr>
              <a:t> </a:t>
            </a:r>
            <a:r>
              <a:rPr lang="en-US" sz="2000" dirty="0" err="1">
                <a:solidFill>
                  <a:srgbClr val="000080"/>
                </a:solidFill>
              </a:rPr>
              <a:t>formano</a:t>
            </a:r>
            <a:r>
              <a:rPr lang="en-US" sz="2000" dirty="0">
                <a:solidFill>
                  <a:srgbClr val="000080"/>
                </a:solidFill>
              </a:rPr>
              <a:t> la </a:t>
            </a:r>
            <a:r>
              <a:rPr lang="en-US" sz="2000" dirty="0" err="1">
                <a:solidFill>
                  <a:srgbClr val="000080"/>
                </a:solidFill>
              </a:rPr>
              <a:t>materia</a:t>
            </a:r>
            <a:r>
              <a:rPr lang="en-US" sz="2000" dirty="0">
                <a:solidFill>
                  <a:srgbClr val="000080"/>
                </a:solidFill>
              </a:rPr>
              <a:t> di cui </a:t>
            </a:r>
            <a:r>
              <a:rPr lang="en-US" sz="2000" dirty="0" err="1">
                <a:solidFill>
                  <a:srgbClr val="000080"/>
                </a:solidFill>
              </a:rPr>
              <a:t>siamo</a:t>
            </a:r>
            <a:r>
              <a:rPr lang="en-US" sz="2000" dirty="0">
                <a:solidFill>
                  <a:srgbClr val="000080"/>
                </a:solidFill>
              </a:rPr>
              <a:t> </a:t>
            </a:r>
            <a:r>
              <a:rPr lang="en-US" sz="2000" dirty="0" err="1">
                <a:solidFill>
                  <a:srgbClr val="000080"/>
                </a:solidFill>
              </a:rPr>
              <a:t>fatti</a:t>
            </a:r>
            <a:r>
              <a:rPr lang="en-US" sz="2000" dirty="0">
                <a:solidFill>
                  <a:srgbClr val="000080"/>
                </a:solidFill>
              </a:rPr>
              <a:t>.</a:t>
            </a:r>
          </a:p>
        </p:txBody>
      </p:sp>
      <p:pic>
        <p:nvPicPr>
          <p:cNvPr id="31748" name="Picture 4" descr="dimensions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15" t="12630" r="3447" b="4733"/>
          <a:stretch>
            <a:fillRect/>
          </a:stretch>
        </p:blipFill>
        <p:spPr>
          <a:xfrm>
            <a:off x="900113" y="2097088"/>
            <a:ext cx="7129462" cy="4427537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0200" y="101594"/>
            <a:ext cx="4191000" cy="533400"/>
          </a:xfrm>
        </p:spPr>
        <p:txBody>
          <a:bodyPr/>
          <a:lstStyle/>
          <a:p>
            <a:r>
              <a:rPr lang="en-US" b="1" dirty="0"/>
              <a:t>Event  rate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59832" y="1131888"/>
            <a:ext cx="6084168" cy="5257800"/>
          </a:xfrm>
        </p:spPr>
        <p:txBody>
          <a:bodyPr/>
          <a:lstStyle/>
          <a:p>
            <a:r>
              <a:rPr lang="en-US" sz="2000" dirty="0"/>
              <a:t>Rate di </a:t>
            </a:r>
            <a:r>
              <a:rPr lang="en-US" sz="2000" dirty="0" err="1"/>
              <a:t>collisioni</a:t>
            </a:r>
            <a:r>
              <a:rPr lang="en-US" sz="2000" dirty="0"/>
              <a:t>: </a:t>
            </a:r>
            <a:r>
              <a:rPr lang="en-US" sz="2000" b="1" dirty="0"/>
              <a:t>40 </a:t>
            </a:r>
            <a:r>
              <a:rPr lang="en-US" sz="2000" dirty="0"/>
              <a:t>(20)</a:t>
            </a:r>
            <a:r>
              <a:rPr lang="en-US" sz="2000" b="1" dirty="0"/>
              <a:t> MHz </a:t>
            </a:r>
          </a:p>
          <a:p>
            <a:r>
              <a:rPr lang="en-US" sz="2000" dirty="0">
                <a:solidFill>
                  <a:schemeClr val="accent5">
                    <a:lumMod val="25000"/>
                  </a:schemeClr>
                </a:solidFill>
              </a:rPr>
              <a:t>        </a:t>
            </a:r>
            <a:r>
              <a:rPr lang="en-US" sz="2000" dirty="0" err="1">
                <a:solidFill>
                  <a:schemeClr val="accent5">
                    <a:lumMod val="25000"/>
                  </a:schemeClr>
                </a:solidFill>
              </a:rPr>
              <a:t>ovvero</a:t>
            </a:r>
            <a:r>
              <a:rPr lang="en-US" sz="2000" dirty="0">
                <a:solidFill>
                  <a:schemeClr val="accent5">
                    <a:lumMod val="2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5">
                    <a:lumMod val="25000"/>
                  </a:schemeClr>
                </a:solidFill>
              </a:rPr>
              <a:t>ogni</a:t>
            </a:r>
            <a:r>
              <a:rPr lang="en-US" sz="2000" dirty="0">
                <a:solidFill>
                  <a:schemeClr val="accent5">
                    <a:lumMod val="25000"/>
                  </a:schemeClr>
                </a:solidFill>
              </a:rPr>
              <a:t> 50 (25) ns  </a:t>
            </a:r>
          </a:p>
          <a:p>
            <a:r>
              <a:rPr lang="en-US" sz="2000" dirty="0" err="1"/>
              <a:t>Dimensione</a:t>
            </a:r>
            <a:r>
              <a:rPr lang="en-US" sz="2000" dirty="0"/>
              <a:t> </a:t>
            </a:r>
            <a:r>
              <a:rPr lang="en-US" sz="2000" dirty="0" err="1"/>
              <a:t>eventi</a:t>
            </a:r>
            <a:r>
              <a:rPr lang="en-US" sz="2000" dirty="0"/>
              <a:t> </a:t>
            </a:r>
            <a:r>
              <a:rPr lang="en-US" sz="2000" b="1" dirty="0"/>
              <a:t>~1 </a:t>
            </a:r>
            <a:r>
              <a:rPr lang="en-US" sz="2000" b="1" dirty="0" err="1"/>
              <a:t>Mbyte</a:t>
            </a:r>
            <a:endParaRPr lang="en-US" sz="2000" b="1" dirty="0"/>
          </a:p>
          <a:p>
            <a:pPr lvl="1"/>
            <a:r>
              <a:rPr lang="en-US" sz="2400" dirty="0" err="1"/>
              <a:t>Impossibile</a:t>
            </a:r>
            <a:r>
              <a:rPr lang="en-US" sz="2400" dirty="0"/>
              <a:t> </a:t>
            </a:r>
            <a:r>
              <a:rPr lang="en-US" sz="2400" dirty="0" err="1"/>
              <a:t>salvarli</a:t>
            </a:r>
            <a:r>
              <a:rPr lang="en-US" sz="2400" dirty="0"/>
              <a:t> </a:t>
            </a:r>
            <a:r>
              <a:rPr lang="en-US" sz="2400" dirty="0" err="1"/>
              <a:t>tutti</a:t>
            </a:r>
            <a:r>
              <a:rPr lang="en-US" sz="2400" dirty="0"/>
              <a:t>!</a:t>
            </a:r>
          </a:p>
          <a:p>
            <a:pPr lvl="1"/>
            <a:r>
              <a:rPr lang="en-US" sz="2400" dirty="0"/>
              <a:t>Band width limit ~ 100 </a:t>
            </a:r>
            <a:r>
              <a:rPr lang="en-US" sz="2400" dirty="0" err="1"/>
              <a:t>Gbyte</a:t>
            </a:r>
            <a:r>
              <a:rPr lang="en-US" sz="2400" dirty="0"/>
              <a:t>/s</a:t>
            </a:r>
          </a:p>
          <a:p>
            <a:pPr>
              <a:buNone/>
            </a:pPr>
            <a:endParaRPr lang="en-US" sz="2000" b="1" dirty="0">
              <a:solidFill>
                <a:srgbClr val="CC0000"/>
              </a:solidFill>
            </a:endParaRPr>
          </a:p>
          <a:p>
            <a:pPr>
              <a:buNone/>
            </a:pPr>
            <a:r>
              <a:rPr lang="en-US" sz="2000" b="1" dirty="0">
                <a:solidFill>
                  <a:srgbClr val="CC0000"/>
                </a:solidFill>
              </a:rPr>
              <a:t>TRIGGER</a:t>
            </a:r>
            <a:r>
              <a:rPr lang="en-US" sz="2000" dirty="0"/>
              <a:t>: </a:t>
            </a:r>
            <a:r>
              <a:rPr lang="en-US" sz="2000" dirty="0" err="1"/>
              <a:t>Selezione</a:t>
            </a:r>
            <a:r>
              <a:rPr lang="en-US" sz="2000" dirty="0"/>
              <a:t> in tempo </a:t>
            </a:r>
            <a:r>
              <a:rPr lang="en-US" sz="2000" dirty="0" err="1"/>
              <a:t>reale</a:t>
            </a:r>
            <a:endParaRPr lang="en-US" sz="2000" dirty="0"/>
          </a:p>
          <a:p>
            <a:pPr lvl="1"/>
            <a:r>
              <a:rPr lang="en-US" sz="2400" dirty="0"/>
              <a:t>Per </a:t>
            </a:r>
            <a:r>
              <a:rPr lang="en-US" sz="2400" dirty="0" err="1"/>
              <a:t>ridurre</a:t>
            </a:r>
            <a:r>
              <a:rPr lang="en-US" sz="2400" dirty="0"/>
              <a:t> rate a ~100 Hz per </a:t>
            </a:r>
            <a:r>
              <a:rPr lang="en-US" sz="2400" dirty="0" err="1"/>
              <a:t>scrittura</a:t>
            </a:r>
            <a:endParaRPr lang="en-US" sz="2400" dirty="0"/>
          </a:p>
          <a:p>
            <a:pPr lvl="1"/>
            <a:r>
              <a:rPr lang="en-US" sz="2400" dirty="0"/>
              <a:t>A </a:t>
            </a:r>
            <a:r>
              <a:rPr lang="en-US" sz="2400" dirty="0" err="1"/>
              <a:t>tutti</a:t>
            </a:r>
            <a:r>
              <a:rPr lang="en-US" sz="2400" dirty="0"/>
              <a:t> </a:t>
            </a:r>
            <a:r>
              <a:rPr lang="en-US" sz="2400" dirty="0" err="1"/>
              <a:t>gli</a:t>
            </a:r>
            <a:r>
              <a:rPr lang="en-US" sz="2400" dirty="0"/>
              <a:t> </a:t>
            </a:r>
            <a:r>
              <a:rPr lang="en-US" sz="2400" dirty="0" err="1"/>
              <a:t>effetti</a:t>
            </a:r>
            <a:r>
              <a:rPr lang="en-US" sz="2400" dirty="0"/>
              <a:t> </a:t>
            </a:r>
            <a:r>
              <a:rPr lang="en-US" sz="2400" dirty="0" err="1"/>
              <a:t>un’analisi</a:t>
            </a:r>
            <a:r>
              <a:rPr lang="en-US" sz="2400" dirty="0"/>
              <a:t> </a:t>
            </a:r>
            <a:r>
              <a:rPr lang="en-US" sz="2400" dirty="0" err="1"/>
              <a:t>di</a:t>
            </a:r>
            <a:r>
              <a:rPr lang="en-US" sz="2400" dirty="0"/>
              <a:t> </a:t>
            </a:r>
            <a:r>
              <a:rPr lang="en-US" sz="2400" dirty="0" err="1"/>
              <a:t>fisica</a:t>
            </a:r>
            <a:r>
              <a:rPr lang="en-US" sz="2400" dirty="0"/>
              <a:t> </a:t>
            </a:r>
            <a:r>
              <a:rPr lang="en-US" sz="2400" dirty="0" err="1"/>
              <a:t>degli</a:t>
            </a:r>
            <a:r>
              <a:rPr lang="en-US" sz="2400" dirty="0"/>
              <a:t> </a:t>
            </a:r>
            <a:r>
              <a:rPr lang="en-US" sz="2400" dirty="0" err="1"/>
              <a:t>eventi</a:t>
            </a:r>
            <a:endParaRPr lang="en-US" sz="2400" dirty="0"/>
          </a:p>
          <a:p>
            <a:endParaRPr lang="en-US" sz="2000" dirty="0"/>
          </a:p>
          <a:p>
            <a:pPr>
              <a:buNone/>
            </a:pPr>
            <a:r>
              <a:rPr lang="en-US" sz="2000" b="1" dirty="0" err="1">
                <a:solidFill>
                  <a:srgbClr val="003399"/>
                </a:solidFill>
              </a:rPr>
              <a:t>Analisi</a:t>
            </a:r>
            <a:r>
              <a:rPr lang="en-US" sz="2000" b="1" dirty="0">
                <a:solidFill>
                  <a:srgbClr val="003399"/>
                </a:solidFill>
              </a:rPr>
              <a:t> off-line</a:t>
            </a:r>
            <a:r>
              <a:rPr lang="en-US" sz="2000" dirty="0"/>
              <a:t>: </a:t>
            </a:r>
            <a:r>
              <a:rPr lang="en-US" sz="2000" dirty="0" err="1"/>
              <a:t>ulteriore</a:t>
            </a:r>
            <a:r>
              <a:rPr lang="en-US" sz="2000" dirty="0"/>
              <a:t> </a:t>
            </a:r>
            <a:r>
              <a:rPr lang="en-US" sz="2000" dirty="0" err="1"/>
              <a:t>selezione</a:t>
            </a:r>
            <a:r>
              <a:rPr lang="en-US" sz="2000" dirty="0"/>
              <a:t> </a:t>
            </a:r>
            <a:r>
              <a:rPr lang="en-US" sz="2000" dirty="0" err="1"/>
              <a:t>di</a:t>
            </a:r>
            <a:r>
              <a:rPr lang="en-US" sz="2000" dirty="0"/>
              <a:t> 1 </a:t>
            </a:r>
            <a:r>
              <a:rPr lang="en-US" sz="2000" dirty="0" err="1"/>
              <a:t>evento</a:t>
            </a:r>
            <a:r>
              <a:rPr lang="en-US" sz="2000" dirty="0"/>
              <a:t> </a:t>
            </a:r>
            <a:r>
              <a:rPr lang="en-US" sz="2000" dirty="0" err="1"/>
              <a:t>interessante</a:t>
            </a:r>
            <a:r>
              <a:rPr lang="en-US" sz="2000" dirty="0"/>
              <a:t> </a:t>
            </a:r>
            <a:r>
              <a:rPr lang="en-US" sz="2000" dirty="0" err="1"/>
              <a:t>ogni</a:t>
            </a:r>
            <a:r>
              <a:rPr lang="en-US" sz="2000" dirty="0"/>
              <a:t> ~10</a:t>
            </a:r>
            <a:r>
              <a:rPr lang="en-US" sz="2000" baseline="30000" dirty="0"/>
              <a:t>6</a:t>
            </a:r>
            <a:endParaRPr lang="en-US" sz="2000" dirty="0"/>
          </a:p>
        </p:txBody>
      </p:sp>
      <p:grpSp>
        <p:nvGrpSpPr>
          <p:cNvPr id="19" name="Group 18"/>
          <p:cNvGrpSpPr/>
          <p:nvPr/>
        </p:nvGrpSpPr>
        <p:grpSpPr>
          <a:xfrm>
            <a:off x="-1908720" y="548680"/>
            <a:ext cx="4977985" cy="5832648"/>
            <a:chOff x="-1908720" y="764704"/>
            <a:chExt cx="4977985" cy="5832648"/>
          </a:xfrm>
        </p:grpSpPr>
        <p:pic>
          <p:nvPicPr>
            <p:cNvPr id="8" name="Picture 3" descr="pic10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0769"/>
            <a:stretch>
              <a:fillRect/>
            </a:stretch>
          </p:blipFill>
          <p:spPr bwMode="auto">
            <a:xfrm>
              <a:off x="-1908720" y="764704"/>
              <a:ext cx="4320480" cy="5832648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90500" cap="rnd">
              <a:solidFill>
                <a:srgbClr val="FFFFFF"/>
              </a:solidFill>
            </a:ln>
            <a:effectLst>
              <a:outerShdw blurRad="36195" dist="12700" dir="11400000" algn="tl" rotWithShape="0">
                <a:srgbClr val="000000">
                  <a:alpha val="33000"/>
                </a:srgbClr>
              </a:outerShdw>
            </a:effectLst>
            <a:scene3d>
              <a:camera prst="perspectiveContrastingLeftFacing">
                <a:rot lat="540000" lon="2100000" rev="0"/>
              </a:camera>
              <a:lightRig rig="soft" dir="t"/>
            </a:scene3d>
            <a:sp3d contourW="12700" prstMaterial="matte">
              <a:bevelT w="63500" h="50800"/>
              <a:contourClr>
                <a:srgbClr val="C0C0C0"/>
              </a:contourClr>
            </a:sp3d>
            <a:extLst/>
          </p:spPr>
        </p:pic>
        <p:grpSp>
          <p:nvGrpSpPr>
            <p:cNvPr id="23" name="Group 22"/>
            <p:cNvGrpSpPr/>
            <p:nvPr/>
          </p:nvGrpSpPr>
          <p:grpSpPr>
            <a:xfrm rot="60000">
              <a:off x="2589792" y="1916818"/>
              <a:ext cx="285734" cy="3744719"/>
              <a:chOff x="1979712" y="1916832"/>
              <a:chExt cx="285734" cy="3822651"/>
            </a:xfrm>
          </p:grpSpPr>
          <p:grpSp>
            <p:nvGrpSpPr>
              <p:cNvPr id="21" name="Group 20"/>
              <p:cNvGrpSpPr/>
              <p:nvPr/>
            </p:nvGrpSpPr>
            <p:grpSpPr>
              <a:xfrm>
                <a:off x="1988447" y="1916832"/>
                <a:ext cx="276999" cy="1709044"/>
                <a:chOff x="1988447" y="1916832"/>
                <a:chExt cx="276999" cy="1709044"/>
              </a:xfrm>
            </p:grpSpPr>
            <p:sp>
              <p:nvSpPr>
                <p:cNvPr id="15" name="Line 22"/>
                <p:cNvSpPr>
                  <a:spLocks noChangeShapeType="1"/>
                </p:cNvSpPr>
                <p:nvPr/>
              </p:nvSpPr>
              <p:spPr bwMode="auto">
                <a:xfrm flipH="1">
                  <a:off x="2115373" y="1916832"/>
                  <a:ext cx="8354" cy="1709044"/>
                </a:xfrm>
                <a:prstGeom prst="line">
                  <a:avLst/>
                </a:prstGeom>
                <a:noFill/>
                <a:ln w="25400" cap="flat">
                  <a:solidFill>
                    <a:srgbClr val="A20448"/>
                  </a:solidFill>
                  <a:prstDash val="solid"/>
                  <a:round/>
                  <a:headEnd type="triangle" w="med" len="med"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 sz="2400" b="0">
                    <a:solidFill>
                      <a:srgbClr val="000000"/>
                    </a:solidFill>
                    <a:latin typeface="Times" charset="0"/>
                    <a:ea typeface="ヒラギノ明朝 ProN W3" charset="0"/>
                    <a:cs typeface="ヒラギノ明朝 ProN W3" charset="0"/>
                    <a:sym typeface="Times" charset="0"/>
                  </a:endParaRPr>
                </a:p>
              </p:txBody>
            </p:sp>
            <p:sp>
              <p:nvSpPr>
                <p:cNvPr id="17" name="Rectangle 24"/>
                <p:cNvSpPr>
                  <a:spLocks/>
                </p:cNvSpPr>
                <p:nvPr/>
              </p:nvSpPr>
              <p:spPr bwMode="auto">
                <a:xfrm rot="5400000">
                  <a:off x="1653846" y="2621135"/>
                  <a:ext cx="946201" cy="276999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ffectLst>
                  <a:softEdge rad="63500"/>
                </a:effectLst>
                <a:extLst>
                  <a:ext uri="{91240B29-F687-4f45-9708-019B960494DF}">
                    <a14:hiddenLine xmlns:a14="http://schemas.microsoft.com/office/drawing/2010/main" xmlns="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wrap="square" lIns="0" tIns="0" rIns="40639" bIns="0">
                  <a:spAutoFit/>
                </a:bodyPr>
                <a:lstStyle/>
                <a:p>
                  <a:pPr marL="39688" algn="ctr">
                    <a:tabLst>
                      <a:tab pos="1193800" algn="l"/>
                      <a:tab pos="2108200" algn="l"/>
                      <a:tab pos="2641600" algn="l"/>
                      <a:tab pos="4470400" algn="ctr"/>
                      <a:tab pos="4889500" algn="l"/>
                      <a:tab pos="5524500" algn="l"/>
                      <a:tab pos="6400800" algn="l"/>
                    </a:tabLst>
                  </a:pPr>
                  <a:r>
                    <a:rPr lang="en-US" b="0" dirty="0">
                      <a:solidFill>
                        <a:srgbClr val="820A12"/>
                      </a:solidFill>
                      <a:latin typeface="Arial Bold" charset="0"/>
                      <a:ea typeface="ＭＳ Ｐゴシック" charset="0"/>
                      <a:cs typeface="Arial Bold" charset="0"/>
                      <a:sym typeface="Arial Bold" charset="0"/>
                    </a:rPr>
                    <a:t>ON-line</a:t>
                  </a:r>
                </a:p>
              </p:txBody>
            </p:sp>
          </p:grpSp>
          <p:grpSp>
            <p:nvGrpSpPr>
              <p:cNvPr id="22" name="Group 21"/>
              <p:cNvGrpSpPr/>
              <p:nvPr/>
            </p:nvGrpSpPr>
            <p:grpSpPr>
              <a:xfrm>
                <a:off x="1979712" y="3645024"/>
                <a:ext cx="276999" cy="2094459"/>
                <a:chOff x="1979712" y="3645024"/>
                <a:chExt cx="276999" cy="2094459"/>
              </a:xfrm>
            </p:grpSpPr>
            <p:sp>
              <p:nvSpPr>
                <p:cNvPr id="16" name="Line 23"/>
                <p:cNvSpPr>
                  <a:spLocks noChangeShapeType="1"/>
                </p:cNvSpPr>
                <p:nvPr/>
              </p:nvSpPr>
              <p:spPr bwMode="auto">
                <a:xfrm>
                  <a:off x="2116402" y="3645024"/>
                  <a:ext cx="0" cy="2094459"/>
                </a:xfrm>
                <a:prstGeom prst="line">
                  <a:avLst/>
                </a:prstGeom>
                <a:noFill/>
                <a:ln w="25400" cap="flat">
                  <a:solidFill>
                    <a:srgbClr val="497AA2"/>
                  </a:solidFill>
                  <a:prstDash val="solid"/>
                  <a:round/>
                  <a:headEnd type="triangle" w="med" len="med"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 sz="2400" b="0">
                    <a:solidFill>
                      <a:srgbClr val="000000"/>
                    </a:solidFill>
                    <a:latin typeface="Times" charset="0"/>
                    <a:ea typeface="ヒラギノ明朝 ProN W3" charset="0"/>
                    <a:cs typeface="ヒラギノ明朝 ProN W3" charset="0"/>
                    <a:sym typeface="Times" charset="0"/>
                  </a:endParaRPr>
                </a:p>
              </p:txBody>
            </p:sp>
            <p:sp>
              <p:nvSpPr>
                <p:cNvPr id="18" name="Rectangle 25"/>
                <p:cNvSpPr>
                  <a:spLocks/>
                </p:cNvSpPr>
                <p:nvPr/>
              </p:nvSpPr>
              <p:spPr bwMode="auto">
                <a:xfrm rot="5400000">
                  <a:off x="1609419" y="4437892"/>
                  <a:ext cx="1017585" cy="276999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ffectLst>
                  <a:softEdge rad="63500"/>
                </a:effectLst>
                <a:extLst>
                  <a:ext uri="{91240B29-F687-4f45-9708-019B960494DF}">
                    <a14:hiddenLine xmlns:a14="http://schemas.microsoft.com/office/drawing/2010/main" xmlns="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wrap="none" lIns="0" tIns="0" rIns="40639" bIns="0">
                  <a:spAutoFit/>
                </a:bodyPr>
                <a:lstStyle/>
                <a:p>
                  <a:pPr marL="39688" algn="ctr">
                    <a:tabLst>
                      <a:tab pos="1193800" algn="l"/>
                      <a:tab pos="2108200" algn="l"/>
                      <a:tab pos="2641600" algn="l"/>
                      <a:tab pos="4470400" algn="ctr"/>
                      <a:tab pos="4889500" algn="l"/>
                      <a:tab pos="5524500" algn="l"/>
                      <a:tab pos="6400800" algn="l"/>
                    </a:tabLst>
                  </a:pPr>
                  <a:r>
                    <a:rPr lang="en-US" b="0" dirty="0">
                      <a:solidFill>
                        <a:srgbClr val="0C4F99"/>
                      </a:solidFill>
                      <a:latin typeface="Arial Bold" charset="0"/>
                      <a:ea typeface="ＭＳ Ｐゴシック" charset="0"/>
                      <a:cs typeface="Arial Bold" charset="0"/>
                      <a:sym typeface="Arial Bold" charset="0"/>
                    </a:rPr>
                    <a:t>OFF-line</a:t>
                  </a:r>
                </a:p>
              </p:txBody>
            </p:sp>
          </p:grpSp>
        </p:grpSp>
        <p:sp>
          <p:nvSpPr>
            <p:cNvPr id="25" name="Text Box 6"/>
            <p:cNvSpPr txBox="1">
              <a:spLocks noChangeArrowheads="1"/>
            </p:cNvSpPr>
            <p:nvPr/>
          </p:nvSpPr>
          <p:spPr bwMode="auto">
            <a:xfrm>
              <a:off x="1907704" y="3481263"/>
              <a:ext cx="1161561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400" b="1" dirty="0">
                  <a:solidFill>
                    <a:srgbClr val="267A49"/>
                  </a:solidFill>
                </a:rPr>
                <a:t> </a:t>
              </a:r>
              <a:r>
                <a:rPr lang="en-US" sz="1400" dirty="0">
                  <a:solidFill>
                    <a:srgbClr val="267A49"/>
                  </a:solidFill>
                </a:rPr>
                <a:t>HLT </a:t>
              </a:r>
              <a:br>
                <a:rPr lang="en-US" sz="1400" dirty="0">
                  <a:solidFill>
                    <a:srgbClr val="267A49"/>
                  </a:solidFill>
                </a:rPr>
              </a:br>
              <a:r>
                <a:rPr lang="en-US" sz="1400" dirty="0">
                  <a:solidFill>
                    <a:srgbClr val="267A49"/>
                  </a:solidFill>
                </a:rPr>
                <a:t>output</a:t>
              </a:r>
            </a:p>
          </p:txBody>
        </p:sp>
        <p:sp>
          <p:nvSpPr>
            <p:cNvPr id="27" name="AutoShape 10"/>
            <p:cNvSpPr>
              <a:spLocks noChangeArrowheads="1"/>
            </p:cNvSpPr>
            <p:nvPr/>
          </p:nvSpPr>
          <p:spPr bwMode="auto">
            <a:xfrm flipH="1">
              <a:off x="1835696" y="1772816"/>
              <a:ext cx="193431" cy="166688"/>
            </a:xfrm>
            <a:prstGeom prst="rightArrow">
              <a:avLst>
                <a:gd name="adj1" fmla="val 45241"/>
                <a:gd name="adj2" fmla="val 68750"/>
              </a:avLst>
            </a:prstGeom>
            <a:solidFill>
              <a:srgbClr val="B8090C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Text Box 11"/>
            <p:cNvSpPr txBox="1">
              <a:spLocks noChangeArrowheads="1"/>
            </p:cNvSpPr>
            <p:nvPr/>
          </p:nvSpPr>
          <p:spPr bwMode="auto">
            <a:xfrm>
              <a:off x="1962055" y="1700808"/>
              <a:ext cx="1025769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dirty="0">
                  <a:solidFill>
                    <a:srgbClr val="B8090C"/>
                  </a:solidFill>
                </a:rPr>
                <a:t>Event rate</a:t>
              </a:r>
            </a:p>
          </p:txBody>
        </p:sp>
        <p:sp>
          <p:nvSpPr>
            <p:cNvPr id="30" name="AutoShape 10"/>
            <p:cNvSpPr>
              <a:spLocks noChangeArrowheads="1"/>
            </p:cNvSpPr>
            <p:nvPr/>
          </p:nvSpPr>
          <p:spPr bwMode="auto">
            <a:xfrm flipH="1">
              <a:off x="1813942" y="3537967"/>
              <a:ext cx="193431" cy="166688"/>
            </a:xfrm>
            <a:prstGeom prst="rightArrow">
              <a:avLst>
                <a:gd name="adj1" fmla="val 45241"/>
                <a:gd name="adj2" fmla="val 68750"/>
              </a:avLst>
            </a:prstGeom>
            <a:solidFill>
              <a:srgbClr val="34913D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AutoShape 10"/>
            <p:cNvSpPr>
              <a:spLocks noChangeArrowheads="1"/>
            </p:cNvSpPr>
            <p:nvPr/>
          </p:nvSpPr>
          <p:spPr bwMode="auto">
            <a:xfrm flipH="1">
              <a:off x="1763688" y="5517232"/>
              <a:ext cx="193431" cy="166688"/>
            </a:xfrm>
            <a:prstGeom prst="rightArrow">
              <a:avLst>
                <a:gd name="adj1" fmla="val 45241"/>
                <a:gd name="adj2" fmla="val 68750"/>
              </a:avLst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00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5368910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err="1"/>
              <a:t>Eventi</a:t>
            </a:r>
            <a:endParaRPr lang="en-US" b="1" dirty="0"/>
          </a:p>
        </p:txBody>
      </p:sp>
      <p:grpSp>
        <p:nvGrpSpPr>
          <p:cNvPr id="4" name="Group 3"/>
          <p:cNvGrpSpPr/>
          <p:nvPr/>
        </p:nvGrpSpPr>
        <p:grpSpPr>
          <a:xfrm>
            <a:off x="41275" y="2631257"/>
            <a:ext cx="4137025" cy="3621087"/>
            <a:chOff x="41275" y="3236913"/>
            <a:chExt cx="4137025" cy="3621087"/>
          </a:xfrm>
        </p:grpSpPr>
        <p:pic>
          <p:nvPicPr>
            <p:cNvPr id="5" name="Picture 2" descr="http://amapane.web.cern.ch/amapane/dimu_3d.gif"/>
            <p:cNvPicPr>
              <a:picLocks noChangeAspect="1" noChangeArrowheads="1"/>
            </p:cNvPicPr>
            <p:nvPr/>
          </p:nvPicPr>
          <p:blipFill>
            <a:blip r:embed="rId3" cstate="print"/>
            <a:srcRect r="11038"/>
            <a:stretch>
              <a:fillRect/>
            </a:stretch>
          </p:blipFill>
          <p:spPr bwMode="auto">
            <a:xfrm>
              <a:off x="41275" y="3236913"/>
              <a:ext cx="3954463" cy="36210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extBox 5"/>
            <p:cNvSpPr txBox="1">
              <a:spLocks noChangeArrowheads="1"/>
            </p:cNvSpPr>
            <p:nvPr/>
          </p:nvSpPr>
          <p:spPr bwMode="auto">
            <a:xfrm>
              <a:off x="3276600" y="3789363"/>
              <a:ext cx="406400" cy="368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Symbol" pitchFamily="18" charset="2"/>
                </a:rPr>
                <a:t>m</a:t>
              </a:r>
              <a:r>
                <a:rPr lang="en-US" baseline="30000"/>
                <a:t>+</a:t>
              </a:r>
            </a:p>
          </p:txBody>
        </p:sp>
        <p:sp>
          <p:nvSpPr>
            <p:cNvPr id="7" name="TextBox 6"/>
            <p:cNvSpPr txBox="1">
              <a:spLocks noChangeArrowheads="1"/>
            </p:cNvSpPr>
            <p:nvPr/>
          </p:nvSpPr>
          <p:spPr bwMode="auto">
            <a:xfrm>
              <a:off x="2916238" y="6237288"/>
              <a:ext cx="368300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Symbol" pitchFamily="18" charset="2"/>
                </a:rPr>
                <a:t>m</a:t>
              </a:r>
              <a:r>
                <a:rPr lang="en-US" baseline="30000"/>
                <a:t>-</a:t>
              </a:r>
            </a:p>
          </p:txBody>
        </p:sp>
        <p:cxnSp>
          <p:nvCxnSpPr>
            <p:cNvPr id="8" name="Straight Arrow Connector 15"/>
            <p:cNvCxnSpPr>
              <a:cxnSpLocks noChangeShapeType="1"/>
            </p:cNvCxnSpPr>
            <p:nvPr/>
          </p:nvCxnSpPr>
          <p:spPr bwMode="auto">
            <a:xfrm>
              <a:off x="323850" y="4221163"/>
              <a:ext cx="1223963" cy="503237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cxnSp>
          <p:nvCxnSpPr>
            <p:cNvPr id="9" name="Straight Arrow Connector 16"/>
            <p:cNvCxnSpPr>
              <a:cxnSpLocks noChangeShapeType="1"/>
            </p:cNvCxnSpPr>
            <p:nvPr/>
          </p:nvCxnSpPr>
          <p:spPr bwMode="auto">
            <a:xfrm>
              <a:off x="2916238" y="5229225"/>
              <a:ext cx="1223962" cy="503238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 type="arrow" w="med" len="med"/>
              <a:tailEnd/>
            </a:ln>
          </p:spPr>
        </p:cxnSp>
        <p:sp>
          <p:nvSpPr>
            <p:cNvPr id="10" name="TextBox 17"/>
            <p:cNvSpPr txBox="1">
              <a:spLocks noChangeArrowheads="1"/>
            </p:cNvSpPr>
            <p:nvPr/>
          </p:nvSpPr>
          <p:spPr bwMode="auto">
            <a:xfrm>
              <a:off x="179388" y="4292600"/>
              <a:ext cx="325437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p</a:t>
              </a:r>
            </a:p>
          </p:txBody>
        </p:sp>
        <p:sp>
          <p:nvSpPr>
            <p:cNvPr id="11" name="TextBox 18"/>
            <p:cNvSpPr txBox="1">
              <a:spLocks noChangeArrowheads="1"/>
            </p:cNvSpPr>
            <p:nvPr/>
          </p:nvSpPr>
          <p:spPr bwMode="auto">
            <a:xfrm>
              <a:off x="3851275" y="5661025"/>
              <a:ext cx="327025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p</a:t>
              </a:r>
            </a:p>
          </p:txBody>
        </p:sp>
      </p:grpSp>
      <p:pic>
        <p:nvPicPr>
          <p:cNvPr id="12" name="Picture 13"/>
          <p:cNvPicPr>
            <a:picLocks noChangeAspect="1"/>
          </p:cNvPicPr>
          <p:nvPr/>
        </p:nvPicPr>
        <p:blipFill>
          <a:blip r:embed="rId4" cstate="print"/>
          <a:srcRect t="7718" r="4198"/>
          <a:stretch>
            <a:fillRect/>
          </a:stretch>
        </p:blipFill>
        <p:spPr bwMode="auto">
          <a:xfrm>
            <a:off x="4284663" y="2996382"/>
            <a:ext cx="4792662" cy="331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280988" y="836712"/>
            <a:ext cx="8582025" cy="2309812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/>
              <a:t>Le </a:t>
            </a:r>
            <a:r>
              <a:rPr lang="en-US" dirty="0" err="1"/>
              <a:t>particelle</a:t>
            </a:r>
            <a:r>
              <a:rPr lang="en-US" dirty="0"/>
              <a:t> “</a:t>
            </a:r>
            <a:r>
              <a:rPr lang="en-US" dirty="0" err="1"/>
              <a:t>interessanti</a:t>
            </a:r>
            <a:r>
              <a:rPr lang="en-US" dirty="0"/>
              <a:t>” </a:t>
            </a:r>
            <a:r>
              <a:rPr lang="en-US" dirty="0" err="1"/>
              <a:t>decadono</a:t>
            </a:r>
            <a:r>
              <a:rPr lang="en-US" dirty="0"/>
              <a:t> </a:t>
            </a:r>
            <a:r>
              <a:rPr lang="en-US"/>
              <a:t>rapidamente</a:t>
            </a:r>
            <a:endParaRPr lang="en-US" dirty="0"/>
          </a:p>
          <a:p>
            <a:pPr lvl="1" eaLnBrk="1" hangingPunct="1">
              <a:defRPr/>
            </a:pPr>
            <a:r>
              <a:rPr lang="en-US" sz="1800" dirty="0" err="1">
                <a:solidFill>
                  <a:schemeClr val="tx1"/>
                </a:solidFill>
              </a:rPr>
              <a:t>Dobbiamo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 err="1">
                <a:solidFill>
                  <a:schemeClr val="tx1"/>
                </a:solidFill>
              </a:rPr>
              <a:t>cercare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 err="1">
                <a:solidFill>
                  <a:schemeClr val="tx1"/>
                </a:solidFill>
              </a:rPr>
              <a:t>i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 err="1">
                <a:solidFill>
                  <a:schemeClr val="tx1"/>
                </a:solidFill>
              </a:rPr>
              <a:t>loro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 err="1">
                <a:solidFill>
                  <a:schemeClr val="tx1"/>
                </a:solidFill>
              </a:rPr>
              <a:t>prodotti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 err="1">
                <a:solidFill>
                  <a:schemeClr val="tx1"/>
                </a:solidFill>
              </a:rPr>
              <a:t>di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 err="1">
                <a:solidFill>
                  <a:schemeClr val="tx1"/>
                </a:solidFill>
              </a:rPr>
              <a:t>decadimento</a:t>
            </a:r>
            <a:endParaRPr lang="en-US" sz="1800" dirty="0">
              <a:solidFill>
                <a:schemeClr val="tx1"/>
              </a:solidFill>
            </a:endParaRPr>
          </a:p>
          <a:p>
            <a:pPr lvl="1" eaLnBrk="1" hangingPunct="1">
              <a:defRPr/>
            </a:pPr>
            <a:r>
              <a:rPr lang="en-US" sz="1800" dirty="0" err="1">
                <a:solidFill>
                  <a:schemeClr val="tx1"/>
                </a:solidFill>
              </a:rPr>
              <a:t>Spesso</a:t>
            </a:r>
            <a:r>
              <a:rPr lang="en-US" sz="1800" dirty="0">
                <a:solidFill>
                  <a:schemeClr val="tx1"/>
                </a:solidFill>
              </a:rPr>
              <a:t> in un </a:t>
            </a:r>
            <a:r>
              <a:rPr lang="en-US" sz="1800" dirty="0" err="1">
                <a:solidFill>
                  <a:schemeClr val="tx1"/>
                </a:solidFill>
              </a:rPr>
              <a:t>fondo</a:t>
            </a:r>
            <a:r>
              <a:rPr lang="en-US" sz="1800" dirty="0">
                <a:solidFill>
                  <a:schemeClr val="tx1"/>
                </a:solidFill>
              </a:rPr>
              <a:t> (“background”) </a:t>
            </a:r>
            <a:r>
              <a:rPr lang="en-US" sz="1800" dirty="0" err="1">
                <a:solidFill>
                  <a:schemeClr val="tx1"/>
                </a:solidFill>
              </a:rPr>
              <a:t>di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 err="1">
                <a:solidFill>
                  <a:schemeClr val="tx1"/>
                </a:solidFill>
              </a:rPr>
              <a:t>eventi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 err="1">
                <a:solidFill>
                  <a:schemeClr val="tx1"/>
                </a:solidFill>
              </a:rPr>
              <a:t>simili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 err="1">
                <a:solidFill>
                  <a:schemeClr val="tx1"/>
                </a:solidFill>
              </a:rPr>
              <a:t>prodotti</a:t>
            </a:r>
            <a:r>
              <a:rPr lang="en-US" sz="1800" dirty="0">
                <a:solidFill>
                  <a:schemeClr val="tx1"/>
                </a:solidFill>
              </a:rPr>
              <a:t> per </a:t>
            </a:r>
            <a:r>
              <a:rPr lang="en-US" sz="1800" dirty="0" err="1">
                <a:solidFill>
                  <a:schemeClr val="tx1"/>
                </a:solidFill>
              </a:rPr>
              <a:t>es</a:t>
            </a:r>
            <a:r>
              <a:rPr lang="en-US" sz="1800" dirty="0">
                <a:solidFill>
                  <a:schemeClr val="tx1"/>
                </a:solidFill>
              </a:rPr>
              <a:t>. </a:t>
            </a:r>
            <a:r>
              <a:rPr lang="en-US" sz="1800" dirty="0" err="1">
                <a:solidFill>
                  <a:schemeClr val="tx1"/>
                </a:solidFill>
              </a:rPr>
              <a:t>da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 err="1">
                <a:solidFill>
                  <a:schemeClr val="tx1"/>
                </a:solidFill>
              </a:rPr>
              <a:t>processi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 err="1">
                <a:solidFill>
                  <a:schemeClr val="tx1"/>
                </a:solidFill>
              </a:rPr>
              <a:t>già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 err="1">
                <a:solidFill>
                  <a:schemeClr val="tx1"/>
                </a:solidFill>
              </a:rPr>
              <a:t>noti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</a:p>
          <a:p>
            <a:pPr eaLnBrk="1" hangingPunct="1">
              <a:defRPr/>
            </a:pPr>
            <a:endParaRPr lang="en-US" dirty="0"/>
          </a:p>
        </p:txBody>
      </p:sp>
      <p:sp>
        <p:nvSpPr>
          <p:cNvPr id="15" name="TextBox 13"/>
          <p:cNvSpPr txBox="1">
            <a:spLocks noChangeArrowheads="1"/>
          </p:cNvSpPr>
          <p:nvPr/>
        </p:nvSpPr>
        <p:spPr bwMode="auto">
          <a:xfrm>
            <a:off x="1907704" y="2450604"/>
            <a:ext cx="576472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err="1"/>
              <a:t>Esempio</a:t>
            </a:r>
            <a:r>
              <a:rPr lang="en-US" b="1" dirty="0"/>
              <a:t>: </a:t>
            </a:r>
            <a:r>
              <a:rPr lang="en-US" b="1" dirty="0" err="1"/>
              <a:t>risonanze</a:t>
            </a:r>
            <a:r>
              <a:rPr lang="en-US" b="1" dirty="0"/>
              <a:t> </a:t>
            </a:r>
            <a:r>
              <a:rPr lang="en-US" b="1" dirty="0" err="1"/>
              <a:t>nello</a:t>
            </a:r>
            <a:r>
              <a:rPr lang="en-US" b="1" dirty="0"/>
              <a:t> </a:t>
            </a:r>
            <a:r>
              <a:rPr lang="en-US" b="1" dirty="0" err="1"/>
              <a:t>spettro</a:t>
            </a:r>
            <a:r>
              <a:rPr lang="en-US" b="1" dirty="0"/>
              <a:t> </a:t>
            </a:r>
            <a:r>
              <a:rPr lang="en-US" b="1" dirty="0" err="1">
                <a:latin typeface="Symbol" pitchFamily="18" charset="2"/>
              </a:rPr>
              <a:t>m</a:t>
            </a:r>
            <a:r>
              <a:rPr lang="en-US" b="1" baseline="30000" dirty="0" err="1"/>
              <a:t>+</a:t>
            </a:r>
            <a:r>
              <a:rPr lang="en-US" b="1" dirty="0" err="1">
                <a:latin typeface="Symbol" pitchFamily="18" charset="2"/>
              </a:rPr>
              <a:t>m</a:t>
            </a:r>
            <a:r>
              <a:rPr lang="en-US" b="1" baseline="30000" dirty="0"/>
              <a:t>-</a:t>
            </a:r>
            <a:r>
              <a:rPr lang="en-US" baseline="30000" dirty="0"/>
              <a:t> </a:t>
            </a:r>
            <a:r>
              <a:rPr lang="en-US" dirty="0"/>
              <a:t> in </a:t>
            </a:r>
            <a:r>
              <a:rPr lang="en-US" dirty="0" err="1"/>
              <a:t>collisioni</a:t>
            </a:r>
            <a:r>
              <a:rPr lang="en-US" dirty="0"/>
              <a:t> pp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7600" y="6261100"/>
            <a:ext cx="6908800" cy="59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407898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itle 1"/>
          <p:cNvSpPr>
            <a:spLocks noGrp="1"/>
          </p:cNvSpPr>
          <p:nvPr>
            <p:ph type="title"/>
          </p:nvPr>
        </p:nvSpPr>
        <p:spPr>
          <a:xfrm>
            <a:off x="127000" y="101594"/>
            <a:ext cx="8648700" cy="533400"/>
          </a:xfrm>
        </p:spPr>
        <p:txBody>
          <a:bodyPr/>
          <a:lstStyle/>
          <a:p>
            <a:pPr algn="l"/>
            <a:r>
              <a:rPr lang="en-US" b="1" dirty="0" err="1"/>
              <a:t>Produzione</a:t>
            </a:r>
            <a:r>
              <a:rPr lang="en-US" b="1" dirty="0"/>
              <a:t> e </a:t>
            </a:r>
            <a:r>
              <a:rPr lang="en-US" b="1" dirty="0" err="1"/>
              <a:t>decadimenti</a:t>
            </a:r>
            <a:r>
              <a:rPr lang="en-US" b="1" dirty="0"/>
              <a:t> del </a:t>
            </a:r>
            <a:r>
              <a:rPr lang="en-US" b="1" dirty="0" err="1"/>
              <a:t>bosone</a:t>
            </a:r>
            <a:r>
              <a:rPr lang="en-US" b="1" dirty="0"/>
              <a:t> di Higgs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4000" y="1066800"/>
            <a:ext cx="8636000" cy="55245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000" b="1" dirty="0">
                <a:solidFill>
                  <a:srgbClr val="008000"/>
                </a:solidFill>
                <a:latin typeface="Times New Roman" charset="0"/>
              </a:rPr>
              <a:t>Il </a:t>
            </a:r>
            <a:r>
              <a:rPr lang="en-US" sz="2000" b="1" dirty="0" err="1">
                <a:solidFill>
                  <a:srgbClr val="008000"/>
                </a:solidFill>
                <a:latin typeface="Times New Roman" charset="0"/>
              </a:rPr>
              <a:t>bosone</a:t>
            </a:r>
            <a:r>
              <a:rPr lang="en-US" sz="2000" b="1" dirty="0">
                <a:solidFill>
                  <a:srgbClr val="008000"/>
                </a:solidFill>
                <a:latin typeface="Times New Roman" charset="0"/>
              </a:rPr>
              <a:t> di Higgs </a:t>
            </a:r>
            <a:r>
              <a:rPr lang="en-US" sz="2000" b="1" dirty="0" err="1">
                <a:solidFill>
                  <a:srgbClr val="008000"/>
                </a:solidFill>
                <a:latin typeface="Times New Roman" charset="0"/>
              </a:rPr>
              <a:t>puo</a:t>
            </a:r>
            <a:r>
              <a:rPr lang="en-US" sz="2000" b="1" dirty="0">
                <a:solidFill>
                  <a:srgbClr val="008000"/>
                </a:solidFill>
                <a:latin typeface="Times New Roman" charset="0"/>
              </a:rPr>
              <a:t>’ </a:t>
            </a:r>
            <a:r>
              <a:rPr lang="en-US" sz="2000" b="1" dirty="0" err="1">
                <a:solidFill>
                  <a:srgbClr val="008000"/>
                </a:solidFill>
                <a:latin typeface="Times New Roman" charset="0"/>
              </a:rPr>
              <a:t>essere</a:t>
            </a:r>
            <a:r>
              <a:rPr lang="en-US" sz="2000" b="1" dirty="0">
                <a:solidFill>
                  <a:srgbClr val="008000"/>
                </a:solidFill>
                <a:latin typeface="Times New Roman" charset="0"/>
              </a:rPr>
              <a:t> </a:t>
            </a:r>
            <a:r>
              <a:rPr lang="en-US" sz="2000" b="1" dirty="0" err="1">
                <a:solidFill>
                  <a:srgbClr val="008000"/>
                </a:solidFill>
                <a:latin typeface="Times New Roman" charset="0"/>
              </a:rPr>
              <a:t>prodotto</a:t>
            </a:r>
            <a:r>
              <a:rPr lang="en-US" sz="2000" b="1" dirty="0">
                <a:solidFill>
                  <a:srgbClr val="008000"/>
                </a:solidFill>
                <a:latin typeface="Times New Roman" charset="0"/>
              </a:rPr>
              <a:t> </a:t>
            </a:r>
            <a:r>
              <a:rPr lang="en-US" sz="2000" b="1" dirty="0" err="1">
                <a:solidFill>
                  <a:srgbClr val="008000"/>
                </a:solidFill>
                <a:latin typeface="Times New Roman" charset="0"/>
              </a:rPr>
              <a:t>nella</a:t>
            </a:r>
            <a:r>
              <a:rPr lang="en-US" sz="2000" b="1" dirty="0">
                <a:solidFill>
                  <a:srgbClr val="008000"/>
                </a:solidFill>
                <a:latin typeface="Times New Roman" charset="0"/>
              </a:rPr>
              <a:t> </a:t>
            </a:r>
            <a:r>
              <a:rPr lang="en-US" sz="2000" b="1" dirty="0" err="1">
                <a:solidFill>
                  <a:srgbClr val="008000"/>
                </a:solidFill>
                <a:latin typeface="Times New Roman" charset="0"/>
              </a:rPr>
              <a:t>fusione</a:t>
            </a:r>
            <a:r>
              <a:rPr lang="en-US" sz="2000" b="1" dirty="0">
                <a:solidFill>
                  <a:srgbClr val="008000"/>
                </a:solidFill>
                <a:latin typeface="Times New Roman" charset="0"/>
              </a:rPr>
              <a:t> di 2 </a:t>
            </a:r>
            <a:r>
              <a:rPr lang="en-US" sz="2000" b="1" dirty="0" err="1">
                <a:solidFill>
                  <a:srgbClr val="008000"/>
                </a:solidFill>
                <a:latin typeface="Times New Roman" charset="0"/>
              </a:rPr>
              <a:t>dei</a:t>
            </a:r>
            <a:r>
              <a:rPr lang="en-US" sz="2000" b="1" dirty="0">
                <a:solidFill>
                  <a:srgbClr val="008000"/>
                </a:solidFill>
                <a:latin typeface="Times New Roman" charset="0"/>
              </a:rPr>
              <a:t> </a:t>
            </a:r>
            <a:r>
              <a:rPr lang="en-US" sz="2000" b="1" dirty="0" err="1">
                <a:solidFill>
                  <a:srgbClr val="008000"/>
                </a:solidFill>
                <a:latin typeface="Times New Roman" charset="0"/>
              </a:rPr>
              <a:t>gluoni</a:t>
            </a:r>
            <a:r>
              <a:rPr lang="en-US" sz="2000" b="1" dirty="0">
                <a:solidFill>
                  <a:srgbClr val="008000"/>
                </a:solidFill>
                <a:latin typeface="Times New Roman" charset="0"/>
              </a:rPr>
              <a:t> </a:t>
            </a:r>
            <a:r>
              <a:rPr lang="en-US" sz="2000" b="1" dirty="0" err="1">
                <a:solidFill>
                  <a:srgbClr val="008000"/>
                </a:solidFill>
                <a:latin typeface="Times New Roman" charset="0"/>
              </a:rPr>
              <a:t>che</a:t>
            </a:r>
            <a:r>
              <a:rPr lang="en-US" sz="2000" b="1" dirty="0">
                <a:solidFill>
                  <a:srgbClr val="008000"/>
                </a:solidFill>
                <a:latin typeface="Times New Roman" charset="0"/>
              </a:rPr>
              <a:t> </a:t>
            </a:r>
            <a:r>
              <a:rPr lang="en-US" sz="2000" b="1" dirty="0" err="1">
                <a:solidFill>
                  <a:srgbClr val="008000"/>
                </a:solidFill>
                <a:latin typeface="Times New Roman" charset="0"/>
              </a:rPr>
              <a:t>sono</a:t>
            </a:r>
            <a:r>
              <a:rPr lang="en-US" sz="2000" b="1" dirty="0">
                <a:solidFill>
                  <a:srgbClr val="008000"/>
                </a:solidFill>
                <a:latin typeface="Times New Roman" charset="0"/>
              </a:rPr>
              <a:t> </a:t>
            </a:r>
            <a:r>
              <a:rPr lang="en-US" sz="2000" b="1" dirty="0" err="1">
                <a:solidFill>
                  <a:srgbClr val="008000"/>
                </a:solidFill>
                <a:latin typeface="Times New Roman" charset="0"/>
              </a:rPr>
              <a:t>all’interno</a:t>
            </a:r>
            <a:r>
              <a:rPr lang="en-US" sz="2000" b="1" dirty="0">
                <a:solidFill>
                  <a:srgbClr val="008000"/>
                </a:solidFill>
                <a:latin typeface="Times New Roman" charset="0"/>
              </a:rPr>
              <a:t> del </a:t>
            </a:r>
            <a:r>
              <a:rPr lang="en-US" sz="2000" b="1" dirty="0" err="1">
                <a:solidFill>
                  <a:srgbClr val="008000"/>
                </a:solidFill>
                <a:latin typeface="Times New Roman" charset="0"/>
              </a:rPr>
              <a:t>protone</a:t>
            </a:r>
            <a:r>
              <a:rPr lang="en-US" sz="2000" b="1" dirty="0">
                <a:solidFill>
                  <a:srgbClr val="008000"/>
                </a:solidFill>
                <a:latin typeface="Times New Roman" charset="0"/>
              </a:rPr>
              <a:t>:</a:t>
            </a:r>
          </a:p>
          <a:p>
            <a:pPr>
              <a:lnSpc>
                <a:spcPct val="80000"/>
              </a:lnSpc>
            </a:pPr>
            <a:endParaRPr lang="en-US" sz="2000" b="1" dirty="0">
              <a:solidFill>
                <a:srgbClr val="008000"/>
              </a:solidFill>
              <a:latin typeface="Times New Roman" charset="0"/>
            </a:endParaRPr>
          </a:p>
          <a:p>
            <a:pPr>
              <a:lnSpc>
                <a:spcPct val="80000"/>
              </a:lnSpc>
            </a:pPr>
            <a:endParaRPr lang="en-US" sz="2000" b="1" dirty="0">
              <a:solidFill>
                <a:srgbClr val="008000"/>
              </a:solidFill>
              <a:latin typeface="Times New Roman" charset="0"/>
            </a:endParaRPr>
          </a:p>
          <a:p>
            <a:pPr>
              <a:lnSpc>
                <a:spcPct val="80000"/>
              </a:lnSpc>
            </a:pPr>
            <a:endParaRPr lang="en-US" sz="2000" b="1" dirty="0">
              <a:solidFill>
                <a:srgbClr val="008000"/>
              </a:solidFill>
              <a:latin typeface="Times New Roman" charset="0"/>
            </a:endParaRPr>
          </a:p>
          <a:p>
            <a:pPr>
              <a:lnSpc>
                <a:spcPct val="80000"/>
              </a:lnSpc>
            </a:pPr>
            <a:endParaRPr lang="en-US" sz="2000" b="1" dirty="0">
              <a:solidFill>
                <a:srgbClr val="008000"/>
              </a:solidFill>
              <a:latin typeface="Times New Roman" charset="0"/>
            </a:endParaRPr>
          </a:p>
          <a:p>
            <a:pPr>
              <a:lnSpc>
                <a:spcPct val="80000"/>
              </a:lnSpc>
            </a:pPr>
            <a:endParaRPr lang="en-US" sz="2000" b="1" dirty="0">
              <a:solidFill>
                <a:srgbClr val="008000"/>
              </a:solidFill>
              <a:latin typeface="Times New Roman" charset="0"/>
            </a:endParaRPr>
          </a:p>
          <a:p>
            <a:pPr>
              <a:lnSpc>
                <a:spcPct val="80000"/>
              </a:lnSpc>
            </a:pPr>
            <a:r>
              <a:rPr lang="en-US" sz="2000" b="1" dirty="0">
                <a:solidFill>
                  <a:srgbClr val="008000"/>
                </a:solidFill>
                <a:latin typeface="Times New Roman" charset="0"/>
              </a:rPr>
              <a:t>Il </a:t>
            </a:r>
            <a:r>
              <a:rPr lang="en-US" sz="2000" b="1" dirty="0" err="1">
                <a:solidFill>
                  <a:srgbClr val="008000"/>
                </a:solidFill>
                <a:latin typeface="Times New Roman" charset="0"/>
              </a:rPr>
              <a:t>bosone</a:t>
            </a:r>
            <a:r>
              <a:rPr lang="en-US" sz="2000" b="1" dirty="0">
                <a:solidFill>
                  <a:srgbClr val="008000"/>
                </a:solidFill>
                <a:latin typeface="Times New Roman" charset="0"/>
              </a:rPr>
              <a:t> di Higgs  non e</a:t>
            </a:r>
            <a:r>
              <a:rPr lang="ja-JP" altLang="en-US" sz="2000" b="1" dirty="0">
                <a:solidFill>
                  <a:srgbClr val="008000"/>
                </a:solidFill>
                <a:latin typeface="Times New Roman" charset="0"/>
              </a:rPr>
              <a:t>’</a:t>
            </a:r>
            <a:r>
              <a:rPr lang="en-US" sz="2000" b="1" dirty="0">
                <a:solidFill>
                  <a:srgbClr val="008000"/>
                </a:solidFill>
                <a:latin typeface="Times New Roman" charset="0"/>
              </a:rPr>
              <a:t> </a:t>
            </a:r>
            <a:r>
              <a:rPr lang="en-US" sz="2000" b="1" dirty="0" err="1">
                <a:solidFill>
                  <a:srgbClr val="008000"/>
                </a:solidFill>
                <a:latin typeface="Times New Roman" charset="0"/>
              </a:rPr>
              <a:t>una</a:t>
            </a:r>
            <a:r>
              <a:rPr lang="en-US" sz="2000" b="1" dirty="0">
                <a:solidFill>
                  <a:srgbClr val="008000"/>
                </a:solidFill>
                <a:latin typeface="Times New Roman" charset="0"/>
              </a:rPr>
              <a:t> </a:t>
            </a:r>
            <a:r>
              <a:rPr lang="en-US" sz="2000" b="1" dirty="0" err="1">
                <a:solidFill>
                  <a:srgbClr val="008000"/>
                </a:solidFill>
                <a:latin typeface="Times New Roman" charset="0"/>
              </a:rPr>
              <a:t>particella</a:t>
            </a:r>
            <a:r>
              <a:rPr lang="en-US" sz="2000" b="1" dirty="0">
                <a:solidFill>
                  <a:srgbClr val="008000"/>
                </a:solidFill>
                <a:latin typeface="Times New Roman" charset="0"/>
              </a:rPr>
              <a:t> stabile</a:t>
            </a:r>
          </a:p>
          <a:p>
            <a:pPr>
              <a:lnSpc>
                <a:spcPct val="80000"/>
              </a:lnSpc>
            </a:pPr>
            <a:r>
              <a:rPr lang="en-US" sz="2000" dirty="0">
                <a:solidFill>
                  <a:srgbClr val="000090"/>
                </a:solidFill>
                <a:latin typeface="Times New Roman" charset="0"/>
              </a:rPr>
              <a:t>   Decade in </a:t>
            </a:r>
            <a:r>
              <a:rPr lang="en-US" sz="2000" dirty="0" err="1">
                <a:solidFill>
                  <a:srgbClr val="000090"/>
                </a:solidFill>
                <a:latin typeface="Times New Roman" charset="0"/>
              </a:rPr>
              <a:t>particelle</a:t>
            </a:r>
            <a:r>
              <a:rPr lang="en-US" sz="2000" dirty="0">
                <a:solidFill>
                  <a:srgbClr val="000090"/>
                </a:solidFill>
                <a:latin typeface="Times New Roman" charset="0"/>
              </a:rPr>
              <a:t> </a:t>
            </a:r>
            <a:r>
              <a:rPr lang="en-US" sz="2000" dirty="0" err="1">
                <a:solidFill>
                  <a:srgbClr val="000090"/>
                </a:solidFill>
                <a:latin typeface="Times New Roman" charset="0"/>
              </a:rPr>
              <a:t>elementari</a:t>
            </a:r>
            <a:r>
              <a:rPr lang="en-US" sz="2000" dirty="0">
                <a:solidFill>
                  <a:srgbClr val="000090"/>
                </a:solidFill>
                <a:latin typeface="Times New Roman" charset="0"/>
              </a:rPr>
              <a:t> </a:t>
            </a:r>
            <a:r>
              <a:rPr lang="en-US" sz="2000" dirty="0" err="1">
                <a:solidFill>
                  <a:srgbClr val="000090"/>
                </a:solidFill>
                <a:latin typeface="Times New Roman" charset="0"/>
              </a:rPr>
              <a:t>piu</a:t>
            </a:r>
            <a:r>
              <a:rPr lang="ja-JP" altLang="en-US" sz="2000" dirty="0">
                <a:solidFill>
                  <a:srgbClr val="000090"/>
                </a:solidFill>
                <a:latin typeface="Times New Roman" charset="0"/>
              </a:rPr>
              <a:t>’</a:t>
            </a:r>
            <a:r>
              <a:rPr lang="en-US" sz="2000" dirty="0">
                <a:solidFill>
                  <a:srgbClr val="000090"/>
                </a:solidFill>
                <a:latin typeface="Times New Roman" charset="0"/>
              </a:rPr>
              <a:t> </a:t>
            </a:r>
            <a:r>
              <a:rPr lang="en-US" sz="2000" dirty="0" err="1">
                <a:solidFill>
                  <a:srgbClr val="000090"/>
                </a:solidFill>
                <a:latin typeface="Times New Roman" charset="0"/>
              </a:rPr>
              <a:t>leggere</a:t>
            </a:r>
            <a:endParaRPr lang="en-US" sz="2000" dirty="0">
              <a:solidFill>
                <a:srgbClr val="000090"/>
              </a:solidFill>
              <a:latin typeface="Times New Roman" charset="0"/>
            </a:endParaRPr>
          </a:p>
          <a:p>
            <a:pPr>
              <a:lnSpc>
                <a:spcPct val="80000"/>
              </a:lnSpc>
            </a:pPr>
            <a:r>
              <a:rPr lang="en-US" sz="2000" dirty="0">
                <a:latin typeface="Times New Roman" charset="0"/>
              </a:rPr>
              <a:t>    </a:t>
            </a:r>
            <a:r>
              <a:rPr lang="en-US" sz="2000" dirty="0" err="1">
                <a:latin typeface="Times New Roman" charset="0"/>
              </a:rPr>
              <a:t>Gli</a:t>
            </a:r>
            <a:r>
              <a:rPr lang="en-US" sz="2000" dirty="0">
                <a:latin typeface="Times New Roman" charset="0"/>
              </a:rPr>
              <a:t> </a:t>
            </a:r>
            <a:r>
              <a:rPr lang="ja-JP" altLang="en-US" sz="2000" dirty="0">
                <a:latin typeface="Times New Roman" charset="0"/>
              </a:rPr>
              <a:t>“</a:t>
            </a:r>
            <a:r>
              <a:rPr lang="en-US" sz="2000" dirty="0" err="1">
                <a:latin typeface="Times New Roman" charset="0"/>
              </a:rPr>
              <a:t>stati</a:t>
            </a:r>
            <a:r>
              <a:rPr lang="en-US" sz="2000" dirty="0">
                <a:latin typeface="Times New Roman" charset="0"/>
              </a:rPr>
              <a:t> </a:t>
            </a:r>
            <a:r>
              <a:rPr lang="en-US" sz="2000" dirty="0" err="1">
                <a:latin typeface="Times New Roman" charset="0"/>
              </a:rPr>
              <a:t>finali</a:t>
            </a:r>
            <a:r>
              <a:rPr lang="ja-JP" altLang="en-US" sz="2000" dirty="0">
                <a:latin typeface="Times New Roman" charset="0"/>
              </a:rPr>
              <a:t>”</a:t>
            </a:r>
            <a:r>
              <a:rPr lang="en-US" sz="2000" dirty="0">
                <a:latin typeface="Times New Roman" charset="0"/>
              </a:rPr>
              <a:t> </a:t>
            </a:r>
            <a:r>
              <a:rPr lang="en-US" sz="2000" dirty="0" err="1">
                <a:latin typeface="Times New Roman" charset="0"/>
              </a:rPr>
              <a:t>sono</a:t>
            </a:r>
            <a:r>
              <a:rPr lang="en-US" sz="2000" dirty="0">
                <a:latin typeface="Times New Roman" charset="0"/>
              </a:rPr>
              <a:t> </a:t>
            </a:r>
            <a:r>
              <a:rPr lang="en-US" sz="2000" dirty="0" err="1">
                <a:latin typeface="Times New Roman" charset="0"/>
              </a:rPr>
              <a:t>molteplici</a:t>
            </a:r>
            <a:r>
              <a:rPr lang="en-US" sz="2000" dirty="0">
                <a:latin typeface="Times New Roman" charset="0"/>
              </a:rPr>
              <a:t>; </a:t>
            </a:r>
            <a:r>
              <a:rPr lang="en-US" sz="2000" dirty="0" err="1">
                <a:latin typeface="Times New Roman" charset="0"/>
              </a:rPr>
              <a:t>i</a:t>
            </a:r>
            <a:r>
              <a:rPr lang="en-US" sz="2000" dirty="0">
                <a:latin typeface="Times New Roman" charset="0"/>
              </a:rPr>
              <a:t> </a:t>
            </a:r>
            <a:r>
              <a:rPr lang="en-US" sz="2000" dirty="0" err="1">
                <a:latin typeface="Times New Roman" charset="0"/>
              </a:rPr>
              <a:t>piu</a:t>
            </a:r>
            <a:r>
              <a:rPr lang="ja-JP" altLang="en-US" sz="2000" dirty="0">
                <a:latin typeface="Times New Roman" charset="0"/>
              </a:rPr>
              <a:t>’</a:t>
            </a:r>
            <a:r>
              <a:rPr lang="en-US" sz="2000" dirty="0">
                <a:latin typeface="Times New Roman" charset="0"/>
              </a:rPr>
              <a:t> </a:t>
            </a:r>
            <a:r>
              <a:rPr lang="en-US" sz="2000" dirty="0" err="1">
                <a:latin typeface="Times New Roman" charset="0"/>
              </a:rPr>
              <a:t>importanti</a:t>
            </a:r>
            <a:r>
              <a:rPr lang="en-US" sz="2000" dirty="0">
                <a:latin typeface="Times New Roman" charset="0"/>
              </a:rPr>
              <a:t> </a:t>
            </a:r>
            <a:r>
              <a:rPr lang="en-US" sz="2000" dirty="0" err="1">
                <a:latin typeface="Times New Roman" charset="0"/>
              </a:rPr>
              <a:t>sono</a:t>
            </a:r>
            <a:r>
              <a:rPr lang="en-US" sz="2000" dirty="0">
                <a:latin typeface="Times New Roman" charset="0"/>
              </a:rPr>
              <a:t>:</a:t>
            </a:r>
          </a:p>
          <a:p>
            <a:pPr lvl="1">
              <a:lnSpc>
                <a:spcPct val="80000"/>
              </a:lnSpc>
            </a:pPr>
            <a:r>
              <a:rPr lang="en-US" sz="2000" dirty="0" err="1">
                <a:latin typeface="Times New Roman" charset="0"/>
              </a:rPr>
              <a:t>H</a:t>
            </a:r>
            <a:r>
              <a:rPr lang="en-US" sz="2000" dirty="0" err="1">
                <a:latin typeface="Times New Roman" charset="0"/>
                <a:sym typeface="Wingdings" charset="0"/>
              </a:rPr>
              <a:t>due</a:t>
            </a:r>
            <a:r>
              <a:rPr lang="en-US" sz="2000" dirty="0">
                <a:latin typeface="Times New Roman" charset="0"/>
                <a:sym typeface="Wingdings" charset="0"/>
              </a:rPr>
              <a:t> </a:t>
            </a:r>
            <a:r>
              <a:rPr lang="en-US" sz="2000" dirty="0" err="1">
                <a:latin typeface="Times New Roman" charset="0"/>
                <a:sym typeface="Wingdings" charset="0"/>
              </a:rPr>
              <a:t>fotoni</a:t>
            </a:r>
            <a:r>
              <a:rPr lang="en-US" sz="2000" dirty="0">
                <a:latin typeface="Times New Roman" charset="0"/>
                <a:sym typeface="Wingdings" charset="0"/>
              </a:rPr>
              <a:t> (</a:t>
            </a:r>
            <a:r>
              <a:rPr lang="en-US" sz="2000" dirty="0" err="1">
                <a:latin typeface="Times New Roman" charset="0"/>
                <a:sym typeface="Wingdings" charset="0"/>
              </a:rPr>
              <a:t>Hγγ</a:t>
            </a:r>
            <a:r>
              <a:rPr lang="en-US" sz="2000" dirty="0">
                <a:latin typeface="Times New Roman" charset="0"/>
                <a:sym typeface="Wingdings" charset="0"/>
              </a:rPr>
              <a:t>)</a:t>
            </a:r>
          </a:p>
          <a:p>
            <a:pPr lvl="1">
              <a:lnSpc>
                <a:spcPct val="80000"/>
              </a:lnSpc>
            </a:pPr>
            <a:r>
              <a:rPr lang="en-US" sz="2000" dirty="0">
                <a:latin typeface="Times New Roman" charset="0"/>
                <a:sym typeface="Wingdings" charset="0"/>
              </a:rPr>
              <a:t>H </a:t>
            </a:r>
            <a:r>
              <a:rPr lang="en-US" sz="2000" dirty="0" err="1">
                <a:latin typeface="Times New Roman" charset="0"/>
                <a:sym typeface="Wingdings" charset="0"/>
              </a:rPr>
              <a:t>quattro</a:t>
            </a:r>
            <a:r>
              <a:rPr lang="en-US" sz="2000" dirty="0">
                <a:latin typeface="Times New Roman" charset="0"/>
                <a:sym typeface="Wingdings" charset="0"/>
              </a:rPr>
              <a:t> </a:t>
            </a:r>
            <a:r>
              <a:rPr lang="en-US" sz="2000" dirty="0" err="1">
                <a:latin typeface="Times New Roman" charset="0"/>
                <a:sym typeface="Wingdings" charset="0"/>
              </a:rPr>
              <a:t>leptoni</a:t>
            </a:r>
            <a:r>
              <a:rPr lang="en-US" sz="2000" dirty="0">
                <a:latin typeface="Times New Roman" charset="0"/>
                <a:sym typeface="Wingdings" charset="0"/>
              </a:rPr>
              <a:t>, per </a:t>
            </a:r>
            <a:r>
              <a:rPr lang="en-US" sz="2000" dirty="0" err="1">
                <a:latin typeface="Times New Roman" charset="0"/>
                <a:sym typeface="Wingdings" charset="0"/>
              </a:rPr>
              <a:t>esempio</a:t>
            </a:r>
            <a:r>
              <a:rPr lang="en-US" sz="2000" dirty="0">
                <a:latin typeface="Times New Roman" charset="0"/>
                <a:sym typeface="Wingdings" charset="0"/>
              </a:rPr>
              <a:t> </a:t>
            </a:r>
            <a:r>
              <a:rPr lang="en-US" sz="2000" dirty="0" err="1">
                <a:latin typeface="Times New Roman" charset="0"/>
                <a:sym typeface="Wingdings" charset="0"/>
              </a:rPr>
              <a:t>quattro</a:t>
            </a:r>
            <a:r>
              <a:rPr lang="en-US" sz="2000" dirty="0">
                <a:latin typeface="Times New Roman" charset="0"/>
                <a:sym typeface="Wingdings" charset="0"/>
              </a:rPr>
              <a:t> </a:t>
            </a:r>
            <a:r>
              <a:rPr lang="en-US" sz="2000" dirty="0" err="1">
                <a:latin typeface="Times New Roman" charset="0"/>
                <a:sym typeface="Wingdings" charset="0"/>
              </a:rPr>
              <a:t>elettroni</a:t>
            </a:r>
            <a:r>
              <a:rPr lang="en-US" sz="2000" dirty="0">
                <a:latin typeface="Times New Roman" charset="0"/>
                <a:sym typeface="Wingdings" charset="0"/>
              </a:rPr>
              <a:t>  o </a:t>
            </a:r>
            <a:r>
              <a:rPr lang="en-US" sz="2000" dirty="0" err="1">
                <a:latin typeface="Times New Roman" charset="0"/>
                <a:sym typeface="Wingdings" charset="0"/>
              </a:rPr>
              <a:t>quattro</a:t>
            </a:r>
            <a:r>
              <a:rPr lang="en-US" sz="2000" dirty="0">
                <a:latin typeface="Times New Roman" charset="0"/>
                <a:sym typeface="Wingdings" charset="0"/>
              </a:rPr>
              <a:t> </a:t>
            </a:r>
            <a:r>
              <a:rPr lang="en-US" sz="2000" dirty="0" err="1">
                <a:latin typeface="Times New Roman" charset="0"/>
                <a:sym typeface="Wingdings" charset="0"/>
              </a:rPr>
              <a:t>muoni</a:t>
            </a:r>
            <a:r>
              <a:rPr lang="en-US" sz="2000" dirty="0">
                <a:latin typeface="Times New Roman" charset="0"/>
                <a:sym typeface="Wingdings" charset="0"/>
              </a:rPr>
              <a:t> (H</a:t>
            </a:r>
            <a:r>
              <a:rPr lang="en-US" sz="2000" dirty="0">
                <a:latin typeface="Times New Roman" charset="0"/>
                <a:sym typeface="Wingdings"/>
              </a:rPr>
              <a:t>4l)</a:t>
            </a:r>
            <a:endParaRPr lang="en-US" sz="2000" dirty="0">
              <a:latin typeface="Times New Roman" charset="0"/>
              <a:sym typeface="Wingdings" charset="0"/>
            </a:endParaRPr>
          </a:p>
          <a:p>
            <a:pPr lvl="1">
              <a:lnSpc>
                <a:spcPct val="80000"/>
              </a:lnSpc>
            </a:pPr>
            <a:endParaRPr lang="en-US" sz="1800" dirty="0">
              <a:latin typeface="Times New Roman" charset="0"/>
              <a:sym typeface="Wingdings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rcRect r="52863"/>
          <a:stretch>
            <a:fillRect/>
          </a:stretch>
        </p:blipFill>
        <p:spPr>
          <a:xfrm>
            <a:off x="3308350" y="1473949"/>
            <a:ext cx="1766455" cy="1632299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 bwMode="auto">
          <a:xfrm>
            <a:off x="889000" y="5600700"/>
            <a:ext cx="9779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7" name="Straight Connector 6"/>
          <p:cNvCxnSpPr/>
          <p:nvPr/>
        </p:nvCxnSpPr>
        <p:spPr bwMode="auto">
          <a:xfrm flipV="1">
            <a:off x="1854200" y="5308600"/>
            <a:ext cx="965200" cy="3048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9" name="Straight Connector 8"/>
          <p:cNvCxnSpPr/>
          <p:nvPr/>
        </p:nvCxnSpPr>
        <p:spPr bwMode="auto">
          <a:xfrm>
            <a:off x="1892300" y="5626100"/>
            <a:ext cx="838200" cy="4699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3" name="Straight Connector 12"/>
          <p:cNvCxnSpPr/>
          <p:nvPr/>
        </p:nvCxnSpPr>
        <p:spPr bwMode="auto">
          <a:xfrm>
            <a:off x="3950855" y="5626100"/>
            <a:ext cx="9779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4" name="Straight Connector 13"/>
          <p:cNvCxnSpPr/>
          <p:nvPr/>
        </p:nvCxnSpPr>
        <p:spPr bwMode="auto">
          <a:xfrm flipV="1">
            <a:off x="4916055" y="5334000"/>
            <a:ext cx="965200" cy="3048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5" name="Straight Connector 14"/>
          <p:cNvCxnSpPr/>
          <p:nvPr/>
        </p:nvCxnSpPr>
        <p:spPr bwMode="auto">
          <a:xfrm>
            <a:off x="4928755" y="5613400"/>
            <a:ext cx="952500" cy="1524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2" name="Oval 11"/>
          <p:cNvSpPr/>
          <p:nvPr/>
        </p:nvSpPr>
        <p:spPr bwMode="auto">
          <a:xfrm>
            <a:off x="1803400" y="5486400"/>
            <a:ext cx="241300" cy="254000"/>
          </a:xfrm>
          <a:prstGeom prst="ellipse">
            <a:avLst/>
          </a:prstGeom>
          <a:solidFill>
            <a:srgbClr val="0000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4833505" y="5511800"/>
            <a:ext cx="241300" cy="254000"/>
          </a:xfrm>
          <a:prstGeom prst="ellipse">
            <a:avLst/>
          </a:prstGeom>
          <a:solidFill>
            <a:srgbClr val="0000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Times" charset="0"/>
              <a:ea typeface="ＭＳ Ｐゴシック" charset="0"/>
            </a:endParaRPr>
          </a:p>
        </p:txBody>
      </p:sp>
      <p:cxnSp>
        <p:nvCxnSpPr>
          <p:cNvPr id="18" name="Straight Connector 17"/>
          <p:cNvCxnSpPr/>
          <p:nvPr/>
        </p:nvCxnSpPr>
        <p:spPr bwMode="auto">
          <a:xfrm flipV="1">
            <a:off x="4872760" y="5080000"/>
            <a:ext cx="740640" cy="5461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9" name="Straight Connector 18"/>
          <p:cNvCxnSpPr/>
          <p:nvPr/>
        </p:nvCxnSpPr>
        <p:spPr bwMode="auto">
          <a:xfrm>
            <a:off x="4983143" y="5703203"/>
            <a:ext cx="625062" cy="627747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75836548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>
                <a:latin typeface="Times New Roman" charset="0"/>
                <a:sym typeface="Wingdings" charset="0"/>
              </a:rPr>
              <a:t>La </a:t>
            </a:r>
            <a:r>
              <a:rPr lang="en-US" dirty="0" err="1">
                <a:latin typeface="Times New Roman" charset="0"/>
                <a:sym typeface="Wingdings" charset="0"/>
              </a:rPr>
              <a:t>produzione</a:t>
            </a:r>
            <a:r>
              <a:rPr lang="en-US" dirty="0">
                <a:latin typeface="Times New Roman" charset="0"/>
                <a:sym typeface="Wingdings" charset="0"/>
              </a:rPr>
              <a:t> e </a:t>
            </a:r>
            <a:r>
              <a:rPr lang="en-US" dirty="0" err="1">
                <a:latin typeface="Times New Roman" charset="0"/>
                <a:sym typeface="Wingdings" charset="0"/>
              </a:rPr>
              <a:t>gli</a:t>
            </a:r>
            <a:r>
              <a:rPr lang="en-US" dirty="0">
                <a:latin typeface="Times New Roman" charset="0"/>
                <a:sym typeface="Wingdings" charset="0"/>
              </a:rPr>
              <a:t> </a:t>
            </a:r>
            <a:r>
              <a:rPr lang="ja-JP" altLang="en-US" dirty="0">
                <a:latin typeface="Times New Roman" charset="0"/>
                <a:sym typeface="Wingdings" charset="0"/>
              </a:rPr>
              <a:t>“</a:t>
            </a:r>
            <a:r>
              <a:rPr lang="en-US" dirty="0" err="1">
                <a:latin typeface="Times New Roman" charset="0"/>
                <a:sym typeface="Wingdings" charset="0"/>
              </a:rPr>
              <a:t>stati</a:t>
            </a:r>
            <a:r>
              <a:rPr lang="en-US" dirty="0">
                <a:latin typeface="Times New Roman" charset="0"/>
                <a:sym typeface="Wingdings" charset="0"/>
              </a:rPr>
              <a:t> </a:t>
            </a:r>
            <a:r>
              <a:rPr lang="en-US" dirty="0" err="1">
                <a:latin typeface="Times New Roman" charset="0"/>
                <a:sym typeface="Wingdings" charset="0"/>
              </a:rPr>
              <a:t>finali</a:t>
            </a:r>
            <a:r>
              <a:rPr lang="ja-JP" altLang="en-US" dirty="0">
                <a:latin typeface="Times New Roman" charset="0"/>
                <a:sym typeface="Wingdings" charset="0"/>
              </a:rPr>
              <a:t>”</a:t>
            </a:r>
            <a:r>
              <a:rPr lang="en-US" dirty="0">
                <a:latin typeface="Times New Roman" charset="0"/>
                <a:sym typeface="Wingdings" charset="0"/>
              </a:rPr>
              <a:t> </a:t>
            </a:r>
            <a:r>
              <a:rPr lang="en-US" dirty="0" err="1">
                <a:latin typeface="Times New Roman" charset="0"/>
                <a:sym typeface="Wingdings" charset="0"/>
              </a:rPr>
              <a:t>sono</a:t>
            </a:r>
            <a:r>
              <a:rPr lang="en-US" dirty="0">
                <a:latin typeface="Times New Roman" charset="0"/>
                <a:sym typeface="Wingdings" charset="0"/>
              </a:rPr>
              <a:t> </a:t>
            </a:r>
            <a:r>
              <a:rPr lang="en-US" dirty="0" err="1">
                <a:latin typeface="Times New Roman" charset="0"/>
                <a:sym typeface="Wingdings" charset="0"/>
              </a:rPr>
              <a:t>previsti</a:t>
            </a:r>
            <a:r>
              <a:rPr lang="en-US" dirty="0">
                <a:latin typeface="Times New Roman" charset="0"/>
                <a:sym typeface="Wingdings" charset="0"/>
              </a:rPr>
              <a:t> con </a:t>
            </a:r>
            <a:r>
              <a:rPr lang="en-US" dirty="0" err="1">
                <a:latin typeface="Times New Roman" charset="0"/>
                <a:sym typeface="Wingdings" charset="0"/>
              </a:rPr>
              <a:t>accuratezza</a:t>
            </a:r>
            <a:r>
              <a:rPr lang="en-US" dirty="0">
                <a:latin typeface="Times New Roman" charset="0"/>
                <a:sym typeface="Wingdings" charset="0"/>
              </a:rPr>
              <a:t> </a:t>
            </a:r>
            <a:r>
              <a:rPr lang="en-US" dirty="0" err="1">
                <a:latin typeface="Times New Roman" charset="0"/>
                <a:sym typeface="Wingdings" charset="0"/>
              </a:rPr>
              <a:t>dalla</a:t>
            </a:r>
            <a:r>
              <a:rPr lang="en-US" dirty="0">
                <a:latin typeface="Times New Roman" charset="0"/>
                <a:sym typeface="Wingdings" charset="0"/>
              </a:rPr>
              <a:t> </a:t>
            </a:r>
            <a:r>
              <a:rPr lang="en-US" dirty="0" err="1">
                <a:latin typeface="Times New Roman" charset="0"/>
                <a:sym typeface="Wingdings" charset="0"/>
              </a:rPr>
              <a:t>teoria</a:t>
            </a:r>
            <a:endParaRPr lang="en-US" dirty="0">
              <a:latin typeface="Times New Roman" charset="0"/>
              <a:sym typeface="Wingdings" charset="0"/>
            </a:endParaRPr>
          </a:p>
          <a:p>
            <a:pPr>
              <a:lnSpc>
                <a:spcPct val="80000"/>
              </a:lnSpc>
            </a:pPr>
            <a:endParaRPr lang="en-US" dirty="0">
              <a:latin typeface="Times New Roman" charset="0"/>
              <a:sym typeface="Wingdings" charset="0"/>
            </a:endParaRPr>
          </a:p>
          <a:p>
            <a:pPr>
              <a:lnSpc>
                <a:spcPct val="80000"/>
              </a:lnSpc>
            </a:pPr>
            <a:r>
              <a:rPr lang="en-US" b="1" dirty="0">
                <a:solidFill>
                  <a:srgbClr val="0000FF"/>
                </a:solidFill>
                <a:latin typeface="Times New Roman" charset="0"/>
                <a:sym typeface="Wingdings" charset="0"/>
              </a:rPr>
              <a:t>La </a:t>
            </a:r>
            <a:r>
              <a:rPr lang="en-US" b="1" dirty="0" err="1">
                <a:solidFill>
                  <a:srgbClr val="0000FF"/>
                </a:solidFill>
                <a:latin typeface="Times New Roman" charset="0"/>
                <a:sym typeface="Wingdings" charset="0"/>
              </a:rPr>
              <a:t>teoria</a:t>
            </a:r>
            <a:r>
              <a:rPr lang="en-US" b="1" dirty="0">
                <a:solidFill>
                  <a:srgbClr val="0000FF"/>
                </a:solidFill>
                <a:latin typeface="Times New Roman" charset="0"/>
                <a:sym typeface="Wingdings" charset="0"/>
              </a:rPr>
              <a:t> non </a:t>
            </a:r>
            <a:r>
              <a:rPr lang="en-US" b="1" dirty="0" err="1">
                <a:solidFill>
                  <a:srgbClr val="0000FF"/>
                </a:solidFill>
                <a:latin typeface="Times New Roman" charset="0"/>
                <a:sym typeface="Wingdings" charset="0"/>
              </a:rPr>
              <a:t>fornisce</a:t>
            </a:r>
            <a:r>
              <a:rPr lang="en-US" b="1" dirty="0">
                <a:solidFill>
                  <a:srgbClr val="0000FF"/>
                </a:solidFill>
                <a:latin typeface="Times New Roman" charset="0"/>
                <a:sym typeface="Wingdings" charset="0"/>
              </a:rPr>
              <a:t> </a:t>
            </a:r>
            <a:r>
              <a:rPr lang="en-US" b="1" dirty="0" err="1">
                <a:solidFill>
                  <a:srgbClr val="0000FF"/>
                </a:solidFill>
                <a:latin typeface="Times New Roman" charset="0"/>
                <a:sym typeface="Wingdings" charset="0"/>
              </a:rPr>
              <a:t>previsione</a:t>
            </a:r>
            <a:r>
              <a:rPr lang="en-US" b="1" dirty="0">
                <a:solidFill>
                  <a:srgbClr val="0000FF"/>
                </a:solidFill>
                <a:latin typeface="Times New Roman" charset="0"/>
                <a:sym typeface="Wingdings" charset="0"/>
              </a:rPr>
              <a:t> </a:t>
            </a:r>
            <a:r>
              <a:rPr lang="en-US" b="1" dirty="0" err="1">
                <a:solidFill>
                  <a:srgbClr val="0000FF"/>
                </a:solidFill>
                <a:latin typeface="Times New Roman" charset="0"/>
                <a:sym typeface="Wingdings" charset="0"/>
              </a:rPr>
              <a:t>sulla</a:t>
            </a:r>
            <a:r>
              <a:rPr lang="en-US" b="1" dirty="0">
                <a:solidFill>
                  <a:srgbClr val="0000FF"/>
                </a:solidFill>
                <a:latin typeface="Times New Roman" charset="0"/>
                <a:sym typeface="Wingdings" charset="0"/>
              </a:rPr>
              <a:t> </a:t>
            </a:r>
            <a:r>
              <a:rPr lang="en-US" b="1" dirty="0" err="1">
                <a:solidFill>
                  <a:srgbClr val="0000FF"/>
                </a:solidFill>
                <a:latin typeface="Times New Roman" charset="0"/>
                <a:sym typeface="Wingdings" charset="0"/>
              </a:rPr>
              <a:t>massa</a:t>
            </a:r>
            <a:r>
              <a:rPr lang="en-US" b="1" dirty="0">
                <a:solidFill>
                  <a:srgbClr val="0000FF"/>
                </a:solidFill>
                <a:latin typeface="Times New Roman" charset="0"/>
                <a:sym typeface="Wingdings" charset="0"/>
              </a:rPr>
              <a:t> del </a:t>
            </a:r>
            <a:r>
              <a:rPr lang="en-US" b="1" dirty="0" err="1">
                <a:solidFill>
                  <a:srgbClr val="0000FF"/>
                </a:solidFill>
                <a:latin typeface="Times New Roman" charset="0"/>
                <a:sym typeface="Wingdings" charset="0"/>
              </a:rPr>
              <a:t>bosone</a:t>
            </a:r>
            <a:r>
              <a:rPr lang="en-US" b="1" dirty="0">
                <a:solidFill>
                  <a:srgbClr val="0000FF"/>
                </a:solidFill>
                <a:latin typeface="Times New Roman" charset="0"/>
                <a:sym typeface="Wingdings" charset="0"/>
              </a:rPr>
              <a:t> di Higgs</a:t>
            </a:r>
          </a:p>
          <a:p>
            <a:pPr>
              <a:lnSpc>
                <a:spcPct val="80000"/>
              </a:lnSpc>
            </a:pPr>
            <a:endParaRPr lang="en-US" dirty="0">
              <a:latin typeface="Times New Roman" charset="0"/>
              <a:sym typeface="Wingdings" charset="0"/>
            </a:endParaRPr>
          </a:p>
          <a:p>
            <a:pPr>
              <a:lnSpc>
                <a:spcPct val="80000"/>
              </a:lnSpc>
            </a:pPr>
            <a:r>
              <a:rPr lang="en-US" dirty="0">
                <a:latin typeface="Times New Roman" charset="0"/>
                <a:sym typeface="Wingdings" charset="0"/>
              </a:rPr>
              <a:t>Il </a:t>
            </a:r>
            <a:r>
              <a:rPr lang="en-US" dirty="0" err="1">
                <a:latin typeface="Times New Roman" charset="0"/>
                <a:sym typeface="Wingdings" charset="0"/>
              </a:rPr>
              <a:t>bosone</a:t>
            </a:r>
            <a:r>
              <a:rPr lang="en-US" dirty="0">
                <a:latin typeface="Times New Roman" charset="0"/>
                <a:sym typeface="Wingdings" charset="0"/>
              </a:rPr>
              <a:t> di Higgs, come </a:t>
            </a:r>
            <a:r>
              <a:rPr lang="en-US" dirty="0" err="1">
                <a:latin typeface="Times New Roman" charset="0"/>
                <a:sym typeface="Wingdings" charset="0"/>
              </a:rPr>
              <a:t>tutte</a:t>
            </a:r>
            <a:r>
              <a:rPr lang="en-US" dirty="0">
                <a:latin typeface="Times New Roman" charset="0"/>
                <a:sym typeface="Wingdings" charset="0"/>
              </a:rPr>
              <a:t> le </a:t>
            </a:r>
            <a:r>
              <a:rPr lang="en-US" dirty="0" err="1">
                <a:latin typeface="Times New Roman" charset="0"/>
                <a:sym typeface="Wingdings" charset="0"/>
              </a:rPr>
              <a:t>particelle</a:t>
            </a:r>
            <a:r>
              <a:rPr lang="en-US" dirty="0">
                <a:latin typeface="Times New Roman" charset="0"/>
                <a:sym typeface="Wingdings" charset="0"/>
              </a:rPr>
              <a:t> </a:t>
            </a:r>
            <a:r>
              <a:rPr lang="en-US" dirty="0" err="1">
                <a:latin typeface="Times New Roman" charset="0"/>
                <a:sym typeface="Wingdings" charset="0"/>
              </a:rPr>
              <a:t>instabili</a:t>
            </a:r>
            <a:r>
              <a:rPr lang="en-US" dirty="0">
                <a:latin typeface="Times New Roman" charset="0"/>
                <a:sym typeface="Wingdings" charset="0"/>
              </a:rPr>
              <a:t>, </a:t>
            </a:r>
            <a:r>
              <a:rPr lang="en-US" dirty="0" err="1">
                <a:latin typeface="Times New Roman" charset="0"/>
                <a:sym typeface="Wingdings" charset="0"/>
              </a:rPr>
              <a:t>viene</a:t>
            </a:r>
            <a:endParaRPr lang="en-US" dirty="0">
              <a:latin typeface="Times New Roman" charset="0"/>
              <a:sym typeface="Wingdings" charset="0"/>
            </a:endParaRPr>
          </a:p>
          <a:p>
            <a:pPr>
              <a:lnSpc>
                <a:spcPct val="80000"/>
              </a:lnSpc>
            </a:pPr>
            <a:r>
              <a:rPr lang="en-US" altLang="ja-JP" dirty="0">
                <a:latin typeface="Times New Roman" charset="0"/>
                <a:sym typeface="Wingdings" charset="0"/>
              </a:rPr>
              <a:t> </a:t>
            </a:r>
            <a:r>
              <a:rPr lang="ja-JP" altLang="en-US" dirty="0">
                <a:latin typeface="Times New Roman" charset="0"/>
                <a:sym typeface="Wingdings" charset="0"/>
              </a:rPr>
              <a:t>“</a:t>
            </a:r>
            <a:r>
              <a:rPr lang="en-US" dirty="0" err="1">
                <a:latin typeface="Times New Roman" charset="0"/>
                <a:sym typeface="Wingdings" charset="0"/>
              </a:rPr>
              <a:t>ricostruito</a:t>
            </a:r>
            <a:r>
              <a:rPr lang="ja-JP" altLang="en-US" dirty="0">
                <a:latin typeface="Times New Roman" charset="0"/>
                <a:sym typeface="Wingdings" charset="0"/>
              </a:rPr>
              <a:t>”</a:t>
            </a:r>
            <a:r>
              <a:rPr lang="en-US" dirty="0">
                <a:latin typeface="Times New Roman" charset="0"/>
                <a:sym typeface="Wingdings" charset="0"/>
              </a:rPr>
              <a:t> </a:t>
            </a:r>
            <a:r>
              <a:rPr lang="en-US" dirty="0" err="1">
                <a:latin typeface="Times New Roman" charset="0"/>
                <a:sym typeface="Wingdings" charset="0"/>
              </a:rPr>
              <a:t>partendo</a:t>
            </a:r>
            <a:r>
              <a:rPr lang="en-US" dirty="0">
                <a:latin typeface="Times New Roman" charset="0"/>
                <a:sym typeface="Wingdings" charset="0"/>
              </a:rPr>
              <a:t> </a:t>
            </a:r>
            <a:r>
              <a:rPr lang="en-US" dirty="0" err="1">
                <a:latin typeface="Times New Roman" charset="0"/>
                <a:sym typeface="Wingdings" charset="0"/>
              </a:rPr>
              <a:t>dai</a:t>
            </a:r>
            <a:r>
              <a:rPr lang="en-US" dirty="0">
                <a:latin typeface="Times New Roman" charset="0"/>
                <a:sym typeface="Wingdings" charset="0"/>
              </a:rPr>
              <a:t> </a:t>
            </a:r>
            <a:r>
              <a:rPr lang="en-US" dirty="0" err="1">
                <a:latin typeface="Times New Roman" charset="0"/>
                <a:sym typeface="Wingdings" charset="0"/>
              </a:rPr>
              <a:t>prodotti</a:t>
            </a:r>
            <a:r>
              <a:rPr lang="en-US" dirty="0">
                <a:latin typeface="Times New Roman" charset="0"/>
                <a:sym typeface="Wingdings" charset="0"/>
              </a:rPr>
              <a:t> </a:t>
            </a:r>
            <a:r>
              <a:rPr lang="en-US" dirty="0" err="1">
                <a:latin typeface="Times New Roman" charset="0"/>
                <a:sym typeface="Wingdings" charset="0"/>
              </a:rPr>
              <a:t>che</a:t>
            </a:r>
            <a:r>
              <a:rPr lang="en-US" dirty="0">
                <a:latin typeface="Times New Roman" charset="0"/>
                <a:sym typeface="Wingdings" charset="0"/>
              </a:rPr>
              <a:t> ci </a:t>
            </a:r>
            <a:r>
              <a:rPr lang="en-US" dirty="0" err="1">
                <a:latin typeface="Times New Roman" charset="0"/>
                <a:sym typeface="Wingdings" charset="0"/>
              </a:rPr>
              <a:t>aspettiamo</a:t>
            </a:r>
            <a:r>
              <a:rPr lang="en-US" dirty="0">
                <a:latin typeface="Times New Roman" charset="0"/>
                <a:sym typeface="Wingdings" charset="0"/>
              </a:rPr>
              <a:t> dal </a:t>
            </a:r>
            <a:r>
              <a:rPr lang="en-US" dirty="0" err="1">
                <a:latin typeface="Times New Roman" charset="0"/>
                <a:sym typeface="Wingdings" charset="0"/>
              </a:rPr>
              <a:t>suo</a:t>
            </a:r>
            <a:endParaRPr lang="en-US" dirty="0">
              <a:latin typeface="Times New Roman" charset="0"/>
              <a:sym typeface="Wingdings" charset="0"/>
            </a:endParaRPr>
          </a:p>
          <a:p>
            <a:pPr>
              <a:lnSpc>
                <a:spcPct val="80000"/>
              </a:lnSpc>
            </a:pPr>
            <a:r>
              <a:rPr lang="en-US" dirty="0">
                <a:latin typeface="Times New Roman" charset="0"/>
                <a:sym typeface="Wingdings" charset="0"/>
              </a:rPr>
              <a:t>  </a:t>
            </a:r>
            <a:r>
              <a:rPr lang="en-US" dirty="0" err="1">
                <a:latin typeface="Times New Roman" charset="0"/>
                <a:sym typeface="Wingdings" charset="0"/>
              </a:rPr>
              <a:t>decadimento</a:t>
            </a:r>
            <a:endParaRPr lang="en-US" dirty="0">
              <a:latin typeface="Times New Roman" charset="0"/>
              <a:sym typeface="Wingdings" charset="0"/>
            </a:endParaRPr>
          </a:p>
          <a:p>
            <a:pPr>
              <a:lnSpc>
                <a:spcPct val="80000"/>
              </a:lnSpc>
            </a:pPr>
            <a:endParaRPr lang="en-US" dirty="0">
              <a:latin typeface="Times New Roman" charset="0"/>
              <a:sym typeface="Wingdings" charset="0"/>
            </a:endParaRPr>
          </a:p>
          <a:p>
            <a:pPr>
              <a:lnSpc>
                <a:spcPct val="80000"/>
              </a:lnSpc>
            </a:pPr>
            <a:r>
              <a:rPr lang="en-US" dirty="0" err="1">
                <a:solidFill>
                  <a:srgbClr val="008000"/>
                </a:solidFill>
                <a:latin typeface="Times New Roman" charset="0"/>
                <a:sym typeface="Wingdings" charset="0"/>
              </a:rPr>
              <a:t>Nei</a:t>
            </a:r>
            <a:r>
              <a:rPr lang="en-US" dirty="0">
                <a:solidFill>
                  <a:srgbClr val="008000"/>
                </a:solidFill>
                <a:latin typeface="Times New Roman" charset="0"/>
                <a:sym typeface="Wingdings" charset="0"/>
              </a:rPr>
              <a:t> </a:t>
            </a:r>
            <a:r>
              <a:rPr lang="en-US" dirty="0" err="1">
                <a:solidFill>
                  <a:srgbClr val="008000"/>
                </a:solidFill>
                <a:latin typeface="Times New Roman" charset="0"/>
                <a:sym typeface="Wingdings" charset="0"/>
              </a:rPr>
              <a:t>rivelatori</a:t>
            </a:r>
            <a:r>
              <a:rPr lang="en-US" dirty="0">
                <a:solidFill>
                  <a:srgbClr val="008000"/>
                </a:solidFill>
                <a:latin typeface="Times New Roman" charset="0"/>
                <a:sym typeface="Wingdings" charset="0"/>
              </a:rPr>
              <a:t> </a:t>
            </a:r>
            <a:r>
              <a:rPr lang="en-US" dirty="0" err="1">
                <a:solidFill>
                  <a:srgbClr val="008000"/>
                </a:solidFill>
                <a:latin typeface="Times New Roman" charset="0"/>
                <a:sym typeface="Wingdings" charset="0"/>
              </a:rPr>
              <a:t>dobbiamo</a:t>
            </a:r>
            <a:r>
              <a:rPr lang="en-US" dirty="0">
                <a:solidFill>
                  <a:srgbClr val="008000"/>
                </a:solidFill>
                <a:latin typeface="Times New Roman" charset="0"/>
                <a:sym typeface="Wingdings" charset="0"/>
              </a:rPr>
              <a:t> </a:t>
            </a:r>
            <a:r>
              <a:rPr lang="en-US" dirty="0" err="1">
                <a:solidFill>
                  <a:srgbClr val="008000"/>
                </a:solidFill>
                <a:latin typeface="Times New Roman" charset="0"/>
                <a:sym typeface="Wingdings" charset="0"/>
              </a:rPr>
              <a:t>dunque</a:t>
            </a:r>
            <a:r>
              <a:rPr lang="en-US" dirty="0">
                <a:solidFill>
                  <a:srgbClr val="008000"/>
                </a:solidFill>
                <a:latin typeface="Times New Roman" charset="0"/>
                <a:sym typeface="Wingdings" charset="0"/>
              </a:rPr>
              <a:t> </a:t>
            </a:r>
            <a:r>
              <a:rPr lang="en-US" dirty="0" err="1">
                <a:solidFill>
                  <a:srgbClr val="008000"/>
                </a:solidFill>
                <a:latin typeface="Times New Roman" charset="0"/>
                <a:sym typeface="Wingdings" charset="0"/>
              </a:rPr>
              <a:t>poter</a:t>
            </a:r>
            <a:r>
              <a:rPr lang="en-US" dirty="0">
                <a:solidFill>
                  <a:srgbClr val="008000"/>
                </a:solidFill>
                <a:latin typeface="Times New Roman" charset="0"/>
                <a:sym typeface="Wingdings" charset="0"/>
              </a:rPr>
              <a:t> </a:t>
            </a:r>
            <a:r>
              <a:rPr lang="en-US" dirty="0" err="1">
                <a:solidFill>
                  <a:srgbClr val="008000"/>
                </a:solidFill>
                <a:latin typeface="Times New Roman" charset="0"/>
                <a:sym typeface="Wingdings" charset="0"/>
              </a:rPr>
              <a:t>ricostruire</a:t>
            </a:r>
            <a:r>
              <a:rPr lang="en-US" dirty="0">
                <a:solidFill>
                  <a:srgbClr val="008000"/>
                </a:solidFill>
                <a:latin typeface="Times New Roman" charset="0"/>
                <a:sym typeface="Wingdings" charset="0"/>
              </a:rPr>
              <a:t> </a:t>
            </a:r>
            <a:r>
              <a:rPr lang="en-US" dirty="0" err="1">
                <a:solidFill>
                  <a:srgbClr val="008000"/>
                </a:solidFill>
                <a:latin typeface="Times New Roman" charset="0"/>
                <a:sym typeface="Wingdings" charset="0"/>
              </a:rPr>
              <a:t>i</a:t>
            </a:r>
            <a:r>
              <a:rPr lang="en-US" dirty="0">
                <a:solidFill>
                  <a:srgbClr val="008000"/>
                </a:solidFill>
                <a:latin typeface="Times New Roman" charset="0"/>
                <a:sym typeface="Wingdings" charset="0"/>
              </a:rPr>
              <a:t> </a:t>
            </a:r>
            <a:r>
              <a:rPr lang="en-US" dirty="0" err="1">
                <a:solidFill>
                  <a:srgbClr val="008000"/>
                </a:solidFill>
                <a:latin typeface="Times New Roman" charset="0"/>
                <a:sym typeface="Wingdings" charset="0"/>
              </a:rPr>
              <a:t>prodotti</a:t>
            </a:r>
            <a:r>
              <a:rPr lang="en-US" dirty="0">
                <a:solidFill>
                  <a:srgbClr val="008000"/>
                </a:solidFill>
                <a:latin typeface="Times New Roman" charset="0"/>
                <a:sym typeface="Wingdings" charset="0"/>
              </a:rPr>
              <a:t> di </a:t>
            </a:r>
            <a:r>
              <a:rPr lang="en-US" dirty="0" err="1">
                <a:solidFill>
                  <a:srgbClr val="008000"/>
                </a:solidFill>
                <a:latin typeface="Times New Roman" charset="0"/>
                <a:sym typeface="Wingdings" charset="0"/>
              </a:rPr>
              <a:t>decadimento</a:t>
            </a:r>
            <a:endParaRPr lang="en-US" dirty="0">
              <a:solidFill>
                <a:srgbClr val="008000"/>
              </a:solidFill>
              <a:latin typeface="Times New Roman" charset="0"/>
              <a:sym typeface="Wingdings" charset="0"/>
            </a:endParaRPr>
          </a:p>
          <a:p>
            <a:pPr>
              <a:lnSpc>
                <a:spcPct val="80000"/>
              </a:lnSpc>
            </a:pPr>
            <a:r>
              <a:rPr lang="en-US" dirty="0">
                <a:solidFill>
                  <a:srgbClr val="008000"/>
                </a:solidFill>
                <a:latin typeface="Times New Roman" charset="0"/>
                <a:sym typeface="Wingdings" charset="0"/>
              </a:rPr>
              <a:t>e con </a:t>
            </a:r>
            <a:r>
              <a:rPr lang="en-US" dirty="0" err="1">
                <a:solidFill>
                  <a:srgbClr val="008000"/>
                </a:solidFill>
                <a:latin typeface="Times New Roman" charset="0"/>
                <a:sym typeface="Wingdings" charset="0"/>
              </a:rPr>
              <a:t>una</a:t>
            </a:r>
            <a:r>
              <a:rPr lang="en-US" dirty="0">
                <a:solidFill>
                  <a:srgbClr val="008000"/>
                </a:solidFill>
                <a:latin typeface="Times New Roman" charset="0"/>
                <a:sym typeface="Wingdings" charset="0"/>
              </a:rPr>
              <a:t> </a:t>
            </a:r>
            <a:r>
              <a:rPr lang="en-US" b="1" dirty="0" err="1">
                <a:solidFill>
                  <a:srgbClr val="008000"/>
                </a:solidFill>
                <a:latin typeface="Times New Roman" charset="0"/>
                <a:sym typeface="Wingdings" charset="0"/>
              </a:rPr>
              <a:t>precisione</a:t>
            </a:r>
            <a:r>
              <a:rPr lang="en-US" b="1" dirty="0">
                <a:solidFill>
                  <a:srgbClr val="008000"/>
                </a:solidFill>
                <a:latin typeface="Times New Roman" charset="0"/>
                <a:sym typeface="Wingdings" charset="0"/>
              </a:rPr>
              <a:t> </a:t>
            </a:r>
            <a:r>
              <a:rPr lang="en-US" dirty="0">
                <a:solidFill>
                  <a:srgbClr val="008000"/>
                </a:solidFill>
                <a:latin typeface="Times New Roman" charset="0"/>
                <a:sym typeface="Wingdings" charset="0"/>
              </a:rPr>
              <a:t>tale (</a:t>
            </a:r>
            <a:r>
              <a:rPr lang="en-US" dirty="0" err="1">
                <a:solidFill>
                  <a:srgbClr val="008000"/>
                </a:solidFill>
                <a:latin typeface="Times New Roman" charset="0"/>
                <a:sym typeface="Wingdings" charset="0"/>
              </a:rPr>
              <a:t>sul</a:t>
            </a:r>
            <a:r>
              <a:rPr lang="en-US" dirty="0">
                <a:solidFill>
                  <a:srgbClr val="008000"/>
                </a:solidFill>
                <a:latin typeface="Times New Roman" charset="0"/>
                <a:sym typeface="Wingdings" charset="0"/>
              </a:rPr>
              <a:t> </a:t>
            </a:r>
            <a:r>
              <a:rPr lang="en-US" dirty="0" err="1">
                <a:solidFill>
                  <a:srgbClr val="008000"/>
                </a:solidFill>
                <a:latin typeface="Times New Roman" charset="0"/>
                <a:sym typeface="Wingdings" charset="0"/>
              </a:rPr>
              <a:t>momento</a:t>
            </a:r>
            <a:r>
              <a:rPr lang="en-US" dirty="0">
                <a:solidFill>
                  <a:srgbClr val="008000"/>
                </a:solidFill>
                <a:latin typeface="Times New Roman" charset="0"/>
                <a:sym typeface="Wingdings" charset="0"/>
              </a:rPr>
              <a:t>) da </a:t>
            </a:r>
            <a:r>
              <a:rPr lang="en-US" dirty="0" err="1">
                <a:solidFill>
                  <a:srgbClr val="008000"/>
                </a:solidFill>
                <a:latin typeface="Times New Roman" charset="0"/>
                <a:sym typeface="Wingdings" charset="0"/>
              </a:rPr>
              <a:t>poterli</a:t>
            </a:r>
            <a:r>
              <a:rPr lang="en-US" dirty="0">
                <a:solidFill>
                  <a:srgbClr val="008000"/>
                </a:solidFill>
                <a:latin typeface="Times New Roman" charset="0"/>
                <a:sym typeface="Wingdings" charset="0"/>
              </a:rPr>
              <a:t> </a:t>
            </a:r>
            <a:r>
              <a:rPr lang="en-US" dirty="0" err="1">
                <a:solidFill>
                  <a:srgbClr val="008000"/>
                </a:solidFill>
                <a:latin typeface="Times New Roman" charset="0"/>
                <a:sym typeface="Wingdings" charset="0"/>
              </a:rPr>
              <a:t>distinguere</a:t>
            </a:r>
            <a:r>
              <a:rPr lang="en-US" dirty="0">
                <a:solidFill>
                  <a:srgbClr val="008000"/>
                </a:solidFill>
                <a:latin typeface="Times New Roman" charset="0"/>
                <a:sym typeface="Wingdings" charset="0"/>
              </a:rPr>
              <a:t> </a:t>
            </a:r>
            <a:r>
              <a:rPr lang="en-US" dirty="0" err="1">
                <a:solidFill>
                  <a:srgbClr val="008000"/>
                </a:solidFill>
                <a:latin typeface="Times New Roman" charset="0"/>
                <a:sym typeface="Wingdings" charset="0"/>
              </a:rPr>
              <a:t>dagli</a:t>
            </a:r>
            <a:r>
              <a:rPr lang="en-US" dirty="0">
                <a:solidFill>
                  <a:srgbClr val="008000"/>
                </a:solidFill>
                <a:latin typeface="Times New Roman" charset="0"/>
                <a:sym typeface="Wingdings" charset="0"/>
              </a:rPr>
              <a:t> </a:t>
            </a:r>
            <a:r>
              <a:rPr lang="en-US" dirty="0" err="1">
                <a:solidFill>
                  <a:srgbClr val="008000"/>
                </a:solidFill>
                <a:latin typeface="Times New Roman" charset="0"/>
                <a:sym typeface="Wingdings" charset="0"/>
              </a:rPr>
              <a:t>altri</a:t>
            </a:r>
            <a:r>
              <a:rPr lang="en-US" dirty="0">
                <a:solidFill>
                  <a:srgbClr val="008000"/>
                </a:solidFill>
                <a:latin typeface="Times New Roman" charset="0"/>
                <a:sym typeface="Wingdings" charset="0"/>
              </a:rPr>
              <a:t> </a:t>
            </a:r>
            <a:r>
              <a:rPr lang="en-US" dirty="0" err="1">
                <a:solidFill>
                  <a:srgbClr val="008000"/>
                </a:solidFill>
                <a:latin typeface="Times New Roman" charset="0"/>
                <a:sym typeface="Wingdings" charset="0"/>
              </a:rPr>
              <a:t>eventi</a:t>
            </a:r>
            <a:r>
              <a:rPr lang="en-US" dirty="0">
                <a:solidFill>
                  <a:srgbClr val="008000"/>
                </a:solidFill>
                <a:latin typeface="Times New Roman" charset="0"/>
                <a:sym typeface="Wingdings" charset="0"/>
              </a:rPr>
              <a:t> non </a:t>
            </a:r>
            <a:r>
              <a:rPr lang="en-US" dirty="0" err="1">
                <a:solidFill>
                  <a:srgbClr val="008000"/>
                </a:solidFill>
                <a:latin typeface="Times New Roman" charset="0"/>
                <a:sym typeface="Wingdings" charset="0"/>
              </a:rPr>
              <a:t>interessanti</a:t>
            </a:r>
            <a:r>
              <a:rPr lang="en-US" dirty="0">
                <a:solidFill>
                  <a:srgbClr val="008000"/>
                </a:solidFill>
                <a:latin typeface="Times New Roman" charset="0"/>
                <a:sym typeface="Wingdings" charset="0"/>
              </a:rPr>
              <a:t>, e </a:t>
            </a:r>
            <a:r>
              <a:rPr lang="en-US" dirty="0" err="1">
                <a:solidFill>
                  <a:srgbClr val="008000"/>
                </a:solidFill>
                <a:latin typeface="Times New Roman" charset="0"/>
                <a:sym typeface="Wingdings" charset="0"/>
              </a:rPr>
              <a:t>dominanti</a:t>
            </a:r>
            <a:r>
              <a:rPr lang="en-US" dirty="0">
                <a:solidFill>
                  <a:srgbClr val="008000"/>
                </a:solidFill>
                <a:latin typeface="Times New Roman" charset="0"/>
                <a:sym typeface="Wingdings" charset="0"/>
              </a:rPr>
              <a:t>.</a:t>
            </a:r>
            <a:endParaRPr lang="en-US" dirty="0">
              <a:solidFill>
                <a:srgbClr val="008000"/>
              </a:solidFill>
              <a:latin typeface="Times New Roman" charset="0"/>
            </a:endParaRPr>
          </a:p>
          <a:p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2B60D-2C16-234D-B992-A5CB7E0D7813}" type="slidenum">
              <a:rPr lang="en-US" smtClean="0"/>
              <a:pPr/>
              <a:t>43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27000" y="88894"/>
            <a:ext cx="8458200" cy="533400"/>
          </a:xfrm>
        </p:spPr>
        <p:txBody>
          <a:bodyPr/>
          <a:lstStyle/>
          <a:p>
            <a:pPr algn="l"/>
            <a:r>
              <a:rPr lang="en-US" b="1" dirty="0" err="1"/>
              <a:t>Produzione</a:t>
            </a:r>
            <a:r>
              <a:rPr lang="en-US" b="1" dirty="0"/>
              <a:t> e </a:t>
            </a:r>
            <a:r>
              <a:rPr lang="en-US" b="1" dirty="0" err="1"/>
              <a:t>decadimenti</a:t>
            </a:r>
            <a:r>
              <a:rPr lang="en-US" b="1" dirty="0"/>
              <a:t> del </a:t>
            </a:r>
            <a:r>
              <a:rPr lang="en-US" b="1" dirty="0" err="1"/>
              <a:t>bosone</a:t>
            </a:r>
            <a:r>
              <a:rPr lang="en-US" b="1" dirty="0"/>
              <a:t> di Higgs</a:t>
            </a:r>
          </a:p>
        </p:txBody>
      </p:sp>
    </p:spTree>
    <p:extLst>
      <p:ext uri="{BB962C8B-B14F-4D97-AF65-F5344CB8AC3E}">
        <p14:creationId xmlns:p14="http://schemas.microsoft.com/office/powerpoint/2010/main" val="50620094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4" name="Content Placeholder 3" descr="graph-3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210" r="-10210"/>
          <a:stretch>
            <a:fillRect/>
          </a:stretch>
        </p:blipFill>
        <p:spPr>
          <a:xfrm>
            <a:off x="254000" y="711200"/>
            <a:ext cx="8534400" cy="5524500"/>
          </a:xfrm>
        </p:spPr>
      </p:pic>
      <p:sp>
        <p:nvSpPr>
          <p:cNvPr id="79875" name="Title 1"/>
          <p:cNvSpPr>
            <a:spLocks noGrp="1"/>
          </p:cNvSpPr>
          <p:nvPr>
            <p:ph type="title"/>
          </p:nvPr>
        </p:nvSpPr>
        <p:spPr>
          <a:xfrm>
            <a:off x="127000" y="101594"/>
            <a:ext cx="8521700" cy="533400"/>
          </a:xfrm>
        </p:spPr>
        <p:txBody>
          <a:bodyPr/>
          <a:lstStyle/>
          <a:p>
            <a:pPr algn="l"/>
            <a:r>
              <a:rPr lang="en-US" b="1" dirty="0" err="1">
                <a:latin typeface="+mn-lt"/>
              </a:rPr>
              <a:t>Decadimento</a:t>
            </a:r>
            <a:r>
              <a:rPr lang="en-US" b="1" dirty="0">
                <a:latin typeface="+mn-lt"/>
              </a:rPr>
              <a:t> di </a:t>
            </a:r>
            <a:r>
              <a:rPr lang="en-US" b="1" dirty="0" err="1">
                <a:latin typeface="+mn-lt"/>
              </a:rPr>
              <a:t>una</a:t>
            </a:r>
            <a:r>
              <a:rPr lang="en-US" b="1" dirty="0">
                <a:latin typeface="+mn-lt"/>
              </a:rPr>
              <a:t> </a:t>
            </a:r>
            <a:r>
              <a:rPr lang="en-US" b="1" dirty="0" err="1">
                <a:latin typeface="+mn-lt"/>
              </a:rPr>
              <a:t>particella</a:t>
            </a:r>
            <a:r>
              <a:rPr lang="en-US" b="1" dirty="0">
                <a:latin typeface="+mn-lt"/>
              </a:rPr>
              <a:t> di </a:t>
            </a:r>
            <a:r>
              <a:rPr lang="en-US" b="1" dirty="0" err="1">
                <a:latin typeface="+mn-lt"/>
              </a:rPr>
              <a:t>massa</a:t>
            </a:r>
            <a:r>
              <a:rPr lang="en-US" b="1" dirty="0">
                <a:latin typeface="+mn-lt"/>
              </a:rPr>
              <a:t> 125 </a:t>
            </a:r>
            <a:r>
              <a:rPr lang="en-US" b="1" dirty="0" err="1">
                <a:latin typeface="+mn-lt"/>
              </a:rPr>
              <a:t>GeV</a:t>
            </a:r>
            <a:endParaRPr lang="en-US" b="1" dirty="0">
              <a:latin typeface="+mn-lt"/>
            </a:endParaRPr>
          </a:p>
        </p:txBody>
      </p:sp>
      <p:sp>
        <p:nvSpPr>
          <p:cNvPr id="79876" name="TextBox 4"/>
          <p:cNvSpPr txBox="1">
            <a:spLocks noChangeArrowheads="1"/>
          </p:cNvSpPr>
          <p:nvPr/>
        </p:nvSpPr>
        <p:spPr bwMode="auto">
          <a:xfrm>
            <a:off x="6473825" y="1536700"/>
            <a:ext cx="27527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b="1" i="1"/>
              <a:t>Questa e</a:t>
            </a:r>
            <a:r>
              <a:rPr lang="ja-JP" altLang="en-US" b="1" i="1"/>
              <a:t>’</a:t>
            </a:r>
            <a:r>
              <a:rPr lang="en-US" b="1" i="1"/>
              <a:t> una simulazione</a:t>
            </a:r>
          </a:p>
        </p:txBody>
      </p:sp>
      <p:graphicFrame>
        <p:nvGraphicFramePr>
          <p:cNvPr id="6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8160566"/>
              </p:ext>
            </p:extLst>
          </p:nvPr>
        </p:nvGraphicFramePr>
        <p:xfrm>
          <a:off x="6827838" y="4827588"/>
          <a:ext cx="2200275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5414" name="Equation" r:id="rId4" imgW="977900" imgH="228600" progId="Equation.3">
                  <p:embed/>
                </p:oleObj>
              </mc:Choice>
              <mc:Fallback>
                <p:oleObj name="Equation" r:id="rId4" imgW="9779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27838" y="4827588"/>
                        <a:ext cx="2200275" cy="514350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008000"/>
                        </a:solidFill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7600" y="6261100"/>
            <a:ext cx="6908800" cy="5969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73522" y="2603500"/>
            <a:ext cx="2500873" cy="143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651932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8" name="Content Placeholder 4" descr="graph-4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210" r="-10210"/>
          <a:stretch>
            <a:fillRect/>
          </a:stretch>
        </p:blipFill>
        <p:spPr>
          <a:xfrm>
            <a:off x="254000" y="647700"/>
            <a:ext cx="8636000" cy="5524500"/>
          </a:xfrm>
        </p:spPr>
      </p:pic>
      <p:sp>
        <p:nvSpPr>
          <p:cNvPr id="80900" name="TextBox 3"/>
          <p:cNvSpPr txBox="1">
            <a:spLocks noChangeArrowheads="1"/>
          </p:cNvSpPr>
          <p:nvPr/>
        </p:nvSpPr>
        <p:spPr bwMode="auto">
          <a:xfrm>
            <a:off x="6473825" y="1536700"/>
            <a:ext cx="27527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b="1" i="1"/>
              <a:t>Questa e</a:t>
            </a:r>
            <a:r>
              <a:rPr lang="ja-JP" altLang="en-US" b="1" i="1"/>
              <a:t>’</a:t>
            </a:r>
            <a:r>
              <a:rPr lang="en-US" b="1" i="1"/>
              <a:t> una simulazione</a:t>
            </a:r>
          </a:p>
        </p:txBody>
      </p:sp>
      <p:graphicFrame>
        <p:nvGraphicFramePr>
          <p:cNvPr id="7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5583544"/>
              </p:ext>
            </p:extLst>
          </p:nvPr>
        </p:nvGraphicFramePr>
        <p:xfrm>
          <a:off x="6827838" y="4827588"/>
          <a:ext cx="2200275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440" name="Equation" r:id="rId4" imgW="977900" imgH="228600" progId="Equation.3">
                  <p:embed/>
                </p:oleObj>
              </mc:Choice>
              <mc:Fallback>
                <p:oleObj name="Equation" r:id="rId4" imgW="9779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27838" y="4827588"/>
                        <a:ext cx="2200275" cy="514350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008000"/>
                        </a:solidFill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26999" y="101594"/>
            <a:ext cx="8763001" cy="533400"/>
          </a:xfrm>
        </p:spPr>
        <p:txBody>
          <a:bodyPr/>
          <a:lstStyle/>
          <a:p>
            <a:pPr algn="l"/>
            <a:r>
              <a:rPr lang="en-US" b="1" dirty="0" err="1">
                <a:latin typeface="+mn-lt"/>
              </a:rPr>
              <a:t>Decadimento</a:t>
            </a:r>
            <a:r>
              <a:rPr lang="en-US" b="1" dirty="0">
                <a:latin typeface="+mn-lt"/>
              </a:rPr>
              <a:t> di </a:t>
            </a:r>
            <a:r>
              <a:rPr lang="en-US" b="1" dirty="0" err="1">
                <a:latin typeface="+mn-lt"/>
              </a:rPr>
              <a:t>una</a:t>
            </a:r>
            <a:r>
              <a:rPr lang="en-US" b="1" dirty="0">
                <a:latin typeface="+mn-lt"/>
              </a:rPr>
              <a:t> </a:t>
            </a:r>
            <a:r>
              <a:rPr lang="en-US" b="1" dirty="0" err="1">
                <a:latin typeface="+mn-lt"/>
              </a:rPr>
              <a:t>particella</a:t>
            </a:r>
            <a:r>
              <a:rPr lang="en-US" b="1" dirty="0">
                <a:latin typeface="+mn-lt"/>
              </a:rPr>
              <a:t> di </a:t>
            </a:r>
            <a:r>
              <a:rPr lang="en-US" b="1" dirty="0" err="1">
                <a:latin typeface="+mn-lt"/>
              </a:rPr>
              <a:t>massa</a:t>
            </a:r>
            <a:r>
              <a:rPr lang="en-US" b="1" dirty="0">
                <a:latin typeface="+mn-lt"/>
              </a:rPr>
              <a:t> 125 </a:t>
            </a:r>
            <a:r>
              <a:rPr lang="en-US" b="1" dirty="0" err="1">
                <a:latin typeface="+mn-lt"/>
              </a:rPr>
              <a:t>GeV</a:t>
            </a:r>
            <a:endParaRPr lang="en-US" b="1" dirty="0">
              <a:latin typeface="+mn-lt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73522" y="2590800"/>
            <a:ext cx="2500873" cy="143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33101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Title 1"/>
          <p:cNvSpPr>
            <a:spLocks noGrp="1"/>
          </p:cNvSpPr>
          <p:nvPr>
            <p:ph type="title"/>
          </p:nvPr>
        </p:nvSpPr>
        <p:spPr>
          <a:xfrm>
            <a:off x="127000" y="76188"/>
            <a:ext cx="4191000" cy="533400"/>
          </a:xfrm>
        </p:spPr>
        <p:txBody>
          <a:bodyPr/>
          <a:lstStyle/>
          <a:p>
            <a:pPr algn="l"/>
            <a:r>
              <a:rPr lang="en-US" b="1" dirty="0"/>
              <a:t>Il </a:t>
            </a:r>
            <a:r>
              <a:rPr lang="en-US" b="1" dirty="0" err="1"/>
              <a:t>fondo</a:t>
            </a:r>
            <a:endParaRPr lang="en-US" b="1" dirty="0"/>
          </a:p>
        </p:txBody>
      </p:sp>
      <p:pic>
        <p:nvPicPr>
          <p:cNvPr id="82947" name="Content Placeholder 3" descr="graph-10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210" r="-10210"/>
          <a:stretch>
            <a:fillRect/>
          </a:stretch>
        </p:blipFill>
        <p:spPr>
          <a:xfrm>
            <a:off x="254000" y="1028700"/>
            <a:ext cx="8636000" cy="5524500"/>
          </a:xfrm>
        </p:spPr>
      </p:pic>
      <p:sp>
        <p:nvSpPr>
          <p:cNvPr id="82948" name="TextBox 4"/>
          <p:cNvSpPr txBox="1">
            <a:spLocks noChangeArrowheads="1"/>
          </p:cNvSpPr>
          <p:nvPr/>
        </p:nvSpPr>
        <p:spPr bwMode="auto">
          <a:xfrm>
            <a:off x="6473825" y="1536700"/>
            <a:ext cx="27527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b="1" i="1"/>
              <a:t>Questa e</a:t>
            </a:r>
            <a:r>
              <a:rPr lang="ja-JP" altLang="en-US" b="1" i="1"/>
              <a:t>’</a:t>
            </a:r>
            <a:r>
              <a:rPr lang="en-US" b="1" i="1"/>
              <a:t> una simulazione</a:t>
            </a:r>
          </a:p>
        </p:txBody>
      </p:sp>
      <p:graphicFrame>
        <p:nvGraphicFramePr>
          <p:cNvPr id="6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7643783"/>
              </p:ext>
            </p:extLst>
          </p:nvPr>
        </p:nvGraphicFramePr>
        <p:xfrm>
          <a:off x="6827838" y="4840288"/>
          <a:ext cx="2200275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2577" name="Equation" r:id="rId4" imgW="977900" imgH="228600" progId="Equation.3">
                  <p:embed/>
                </p:oleObj>
              </mc:Choice>
              <mc:Fallback>
                <p:oleObj name="Equation" r:id="rId4" imgW="9779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27838" y="4840288"/>
                        <a:ext cx="2200275" cy="514350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008000"/>
                        </a:solidFill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27000" y="812800"/>
            <a:ext cx="7537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+mn-lt"/>
              </a:rPr>
              <a:t>Massa di 2 </a:t>
            </a:r>
            <a:r>
              <a:rPr lang="en-US" dirty="0" err="1">
                <a:latin typeface="+mn-lt"/>
              </a:rPr>
              <a:t>fotoni</a:t>
            </a:r>
            <a:r>
              <a:rPr lang="en-US" dirty="0">
                <a:latin typeface="+mn-lt"/>
              </a:rPr>
              <a:t> </a:t>
            </a:r>
            <a:r>
              <a:rPr lang="en-US" u="sng" dirty="0">
                <a:solidFill>
                  <a:srgbClr val="FF0000"/>
                </a:solidFill>
                <a:latin typeface="+mn-lt"/>
              </a:rPr>
              <a:t>non </a:t>
            </a:r>
            <a:r>
              <a:rPr lang="en-US" u="sng" dirty="0" err="1">
                <a:solidFill>
                  <a:srgbClr val="FF0000"/>
                </a:solidFill>
                <a:latin typeface="+mn-lt"/>
              </a:rPr>
              <a:t>associati</a:t>
            </a:r>
            <a:r>
              <a:rPr lang="en-US" u="sng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US" dirty="0">
                <a:latin typeface="+mn-lt"/>
              </a:rPr>
              <a:t>al </a:t>
            </a:r>
            <a:r>
              <a:rPr lang="en-US" dirty="0" err="1">
                <a:latin typeface="+mn-lt"/>
              </a:rPr>
              <a:t>decadimento</a:t>
            </a:r>
            <a:r>
              <a:rPr lang="en-US" dirty="0">
                <a:latin typeface="+mn-lt"/>
              </a:rPr>
              <a:t> di </a:t>
            </a:r>
            <a:r>
              <a:rPr lang="en-US" dirty="0" err="1">
                <a:latin typeface="+mn-lt"/>
              </a:rPr>
              <a:t>una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particella</a:t>
            </a:r>
            <a:endParaRPr lang="en-US" dirty="0">
              <a:latin typeface="+mn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73522" y="2590800"/>
            <a:ext cx="2500873" cy="143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96250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err="1"/>
              <a:t>Fondo</a:t>
            </a:r>
            <a:r>
              <a:rPr lang="en-US" b="1" dirty="0"/>
              <a:t> e </a:t>
            </a:r>
            <a:r>
              <a:rPr lang="en-US" b="1" dirty="0" err="1"/>
              <a:t>Segnale</a:t>
            </a:r>
            <a:endParaRPr lang="en-US" sz="1600" b="1" dirty="0"/>
          </a:p>
        </p:txBody>
      </p:sp>
      <p:pic>
        <p:nvPicPr>
          <p:cNvPr id="89091" name="Content Placeholder 3" descr="graph-11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210" r="-10210"/>
          <a:stretch>
            <a:fillRect/>
          </a:stretch>
        </p:blipFill>
        <p:spPr>
          <a:xfrm>
            <a:off x="457200" y="1055688"/>
            <a:ext cx="8229600" cy="5273675"/>
          </a:xfrm>
        </p:spPr>
      </p:pic>
      <p:sp>
        <p:nvSpPr>
          <p:cNvPr id="5" name="Rectangle 4"/>
          <p:cNvSpPr/>
          <p:nvPr/>
        </p:nvSpPr>
        <p:spPr>
          <a:xfrm>
            <a:off x="4229100" y="2451100"/>
            <a:ext cx="215900" cy="1752600"/>
          </a:xfrm>
          <a:prstGeom prst="rect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937000" y="3549650"/>
            <a:ext cx="254000" cy="450850"/>
          </a:xfrm>
          <a:prstGeom prst="rect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483100" y="3794125"/>
            <a:ext cx="254000" cy="409575"/>
          </a:xfrm>
          <a:prstGeom prst="rect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9095" name="TextBox 7"/>
          <p:cNvSpPr txBox="1">
            <a:spLocks noChangeArrowheads="1"/>
          </p:cNvSpPr>
          <p:nvPr/>
        </p:nvSpPr>
        <p:spPr bwMode="auto">
          <a:xfrm>
            <a:off x="6473825" y="1536700"/>
            <a:ext cx="27527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b="1" i="1"/>
              <a:t>Questa e</a:t>
            </a:r>
            <a:r>
              <a:rPr lang="ja-JP" altLang="en-US" b="1" i="1"/>
              <a:t>’</a:t>
            </a:r>
            <a:r>
              <a:rPr lang="en-US" b="1" i="1"/>
              <a:t> una simulazione</a:t>
            </a: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38633510"/>
              </p:ext>
            </p:extLst>
          </p:nvPr>
        </p:nvGraphicFramePr>
        <p:xfrm>
          <a:off x="6827838" y="4840288"/>
          <a:ext cx="2200275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3599" name="Equation" r:id="rId4" imgW="977900" imgH="228600" progId="Equation.3">
                  <p:embed/>
                </p:oleObj>
              </mc:Choice>
              <mc:Fallback>
                <p:oleObj name="Equation" r:id="rId4" imgW="9779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27838" y="4840288"/>
                        <a:ext cx="2200275" cy="514350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008000"/>
                        </a:solidFill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73522" y="2590800"/>
            <a:ext cx="2500873" cy="143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586082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err="1"/>
              <a:t>Fondo</a:t>
            </a:r>
            <a:r>
              <a:rPr lang="en-US" b="1" dirty="0"/>
              <a:t> e </a:t>
            </a:r>
            <a:r>
              <a:rPr lang="en-US" b="1" dirty="0" err="1"/>
              <a:t>Segnale</a:t>
            </a:r>
            <a:endParaRPr lang="en-US" dirty="0"/>
          </a:p>
        </p:txBody>
      </p:sp>
      <p:pic>
        <p:nvPicPr>
          <p:cNvPr id="90115" name="Content Placeholder 3" descr="graph-11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210" r="-10210"/>
          <a:stretch>
            <a:fillRect/>
          </a:stretch>
        </p:blipFill>
        <p:spPr/>
      </p:pic>
      <p:sp>
        <p:nvSpPr>
          <p:cNvPr id="90116" name="TextBox 4"/>
          <p:cNvSpPr txBox="1">
            <a:spLocks noChangeArrowheads="1"/>
          </p:cNvSpPr>
          <p:nvPr/>
        </p:nvSpPr>
        <p:spPr bwMode="auto">
          <a:xfrm>
            <a:off x="6473825" y="1536700"/>
            <a:ext cx="27527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b="1" i="1"/>
              <a:t>Questa e</a:t>
            </a:r>
            <a:r>
              <a:rPr lang="ja-JP" altLang="en-US" b="1" i="1"/>
              <a:t>’</a:t>
            </a:r>
            <a:r>
              <a:rPr lang="en-US" b="1" i="1"/>
              <a:t> una simulazione</a:t>
            </a:r>
          </a:p>
        </p:txBody>
      </p:sp>
      <p:graphicFrame>
        <p:nvGraphicFramePr>
          <p:cNvPr id="6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9902001"/>
              </p:ext>
            </p:extLst>
          </p:nvPr>
        </p:nvGraphicFramePr>
        <p:xfrm>
          <a:off x="6827838" y="4840288"/>
          <a:ext cx="2200275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4623" name="Equation" r:id="rId4" imgW="977900" imgH="228600" progId="Equation.3">
                  <p:embed/>
                </p:oleObj>
              </mc:Choice>
              <mc:Fallback>
                <p:oleObj name="Equation" r:id="rId4" imgW="9779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27838" y="4840288"/>
                        <a:ext cx="2200275" cy="514350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008000"/>
                        </a:solidFill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73522" y="2590800"/>
            <a:ext cx="2500873" cy="143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0518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err="1"/>
              <a:t>Fondo</a:t>
            </a:r>
            <a:r>
              <a:rPr lang="en-US" b="1" dirty="0"/>
              <a:t> e </a:t>
            </a:r>
            <a:r>
              <a:rPr lang="en-US" b="1" dirty="0" err="1"/>
              <a:t>Segnale</a:t>
            </a:r>
            <a:endParaRPr lang="en-US" dirty="0"/>
          </a:p>
        </p:txBody>
      </p:sp>
      <p:pic>
        <p:nvPicPr>
          <p:cNvPr id="91139" name="Content Placeholder 3" descr="graph-11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210" r="-10210"/>
          <a:stretch>
            <a:fillRect/>
          </a:stretch>
        </p:blipFill>
        <p:spPr/>
      </p:pic>
      <p:sp>
        <p:nvSpPr>
          <p:cNvPr id="5" name="Donut 4"/>
          <p:cNvSpPr/>
          <p:nvPr/>
        </p:nvSpPr>
        <p:spPr>
          <a:xfrm>
            <a:off x="3606800" y="2032000"/>
            <a:ext cx="1333500" cy="2540000"/>
          </a:xfrm>
          <a:prstGeom prst="donut">
            <a:avLst>
              <a:gd name="adj" fmla="val 2510"/>
            </a:avLst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cxnSp>
        <p:nvCxnSpPr>
          <p:cNvPr id="7" name="Straight Connector 6"/>
          <p:cNvCxnSpPr/>
          <p:nvPr/>
        </p:nvCxnSpPr>
        <p:spPr>
          <a:xfrm>
            <a:off x="1663700" y="4203700"/>
            <a:ext cx="1943100" cy="1588"/>
          </a:xfrm>
          <a:prstGeom prst="line">
            <a:avLst/>
          </a:prstGeom>
          <a:ln w="63500"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105400" y="4191000"/>
            <a:ext cx="1943100" cy="1588"/>
          </a:xfrm>
          <a:prstGeom prst="line">
            <a:avLst/>
          </a:prstGeom>
          <a:ln w="63500"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3759200" y="4192588"/>
            <a:ext cx="1282700" cy="1587"/>
          </a:xfrm>
          <a:prstGeom prst="line">
            <a:avLst/>
          </a:prstGeom>
          <a:ln w="63500"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1144" name="TextBox 7"/>
          <p:cNvSpPr txBox="1">
            <a:spLocks noChangeArrowheads="1"/>
          </p:cNvSpPr>
          <p:nvPr/>
        </p:nvSpPr>
        <p:spPr bwMode="auto">
          <a:xfrm>
            <a:off x="6473825" y="1536700"/>
            <a:ext cx="27527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b="1" i="1"/>
              <a:t>Questa e</a:t>
            </a:r>
            <a:r>
              <a:rPr lang="ja-JP" altLang="en-US" b="1" i="1"/>
              <a:t>’</a:t>
            </a:r>
            <a:r>
              <a:rPr lang="en-US" b="1" i="1"/>
              <a:t> una simulazione</a:t>
            </a:r>
          </a:p>
        </p:txBody>
      </p:sp>
      <p:graphicFrame>
        <p:nvGraphicFramePr>
          <p:cNvPr id="12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37698225"/>
              </p:ext>
            </p:extLst>
          </p:nvPr>
        </p:nvGraphicFramePr>
        <p:xfrm>
          <a:off x="6827838" y="4827588"/>
          <a:ext cx="2200275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5647" name="Equation" r:id="rId4" imgW="977900" imgH="228600" progId="Equation.3">
                  <p:embed/>
                </p:oleObj>
              </mc:Choice>
              <mc:Fallback>
                <p:oleObj name="Equation" r:id="rId4" imgW="9779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27838" y="4827588"/>
                        <a:ext cx="2200275" cy="514350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008000"/>
                        </a:solidFill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73522" y="2590800"/>
            <a:ext cx="2500873" cy="143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08464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8CF0A-3BBC-8C48-9119-5DAFDA5767CC}" type="slidenum">
              <a:rPr lang="en-US"/>
              <a:pPr/>
              <a:t>5</a:t>
            </a:fld>
            <a:endParaRPr lang="en-US"/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160338" y="114300"/>
            <a:ext cx="4191000" cy="533400"/>
          </a:xfrm>
        </p:spPr>
        <p:txBody>
          <a:bodyPr/>
          <a:lstStyle/>
          <a:p>
            <a:pPr algn="l"/>
            <a:r>
              <a:rPr lang="en-US" b="1" dirty="0"/>
              <a:t>Le </a:t>
            </a:r>
            <a:r>
              <a:rPr lang="en-US" b="1" dirty="0" err="1"/>
              <a:t>Forze</a:t>
            </a:r>
            <a:endParaRPr lang="en-US" b="1" dirty="0"/>
          </a:p>
        </p:txBody>
      </p:sp>
      <p:pic>
        <p:nvPicPr>
          <p:cNvPr id="37078" name="Picture 21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37" t="70413" r="48891"/>
          <a:stretch>
            <a:fillRect/>
          </a:stretch>
        </p:blipFill>
        <p:spPr>
          <a:xfrm>
            <a:off x="3132138" y="1916113"/>
            <a:ext cx="1519237" cy="1381125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7095" name="Picture 231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07" r="54472" b="57339"/>
          <a:stretch>
            <a:fillRect/>
          </a:stretch>
        </p:blipFill>
        <p:spPr>
          <a:xfrm>
            <a:off x="2051050" y="4292600"/>
            <a:ext cx="1514475" cy="86360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37081" name="Text Box 217"/>
          <p:cNvSpPr txBox="1">
            <a:spLocks noChangeArrowheads="1"/>
          </p:cNvSpPr>
          <p:nvPr/>
        </p:nvSpPr>
        <p:spPr bwMode="auto">
          <a:xfrm>
            <a:off x="0" y="981075"/>
            <a:ext cx="9144000" cy="1020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49263" indent="-449263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6286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2000" dirty="0">
                <a:solidFill>
                  <a:srgbClr val="000080"/>
                </a:solidFill>
                <a:latin typeface="Verdana" charset="0"/>
              </a:rPr>
              <a:t>Le </a:t>
            </a:r>
            <a:r>
              <a:rPr lang="en-US" sz="2000" dirty="0" err="1">
                <a:solidFill>
                  <a:srgbClr val="000080"/>
                </a:solidFill>
                <a:latin typeface="Verdana" charset="0"/>
              </a:rPr>
              <a:t>particelle</a:t>
            </a:r>
            <a:r>
              <a:rPr lang="en-US" sz="2000" dirty="0">
                <a:solidFill>
                  <a:srgbClr val="000080"/>
                </a:solidFill>
                <a:latin typeface="Verdana" charset="0"/>
              </a:rPr>
              <a:t> </a:t>
            </a:r>
            <a:r>
              <a:rPr lang="en-US" sz="2000" dirty="0" err="1">
                <a:solidFill>
                  <a:srgbClr val="000080"/>
                </a:solidFill>
                <a:latin typeface="Verdana" charset="0"/>
              </a:rPr>
              <a:t>elementari</a:t>
            </a:r>
            <a:r>
              <a:rPr lang="en-US" sz="2000" dirty="0">
                <a:solidFill>
                  <a:srgbClr val="000080"/>
                </a:solidFill>
                <a:latin typeface="Verdana" charset="0"/>
              </a:rPr>
              <a:t> </a:t>
            </a:r>
            <a:r>
              <a:rPr lang="en-US" sz="2000" dirty="0" err="1">
                <a:solidFill>
                  <a:srgbClr val="000080"/>
                </a:solidFill>
                <a:latin typeface="Verdana" charset="0"/>
              </a:rPr>
              <a:t>interagiscono</a:t>
            </a:r>
            <a:r>
              <a:rPr lang="en-US" sz="2000" dirty="0">
                <a:solidFill>
                  <a:srgbClr val="000080"/>
                </a:solidFill>
                <a:latin typeface="Verdana" charset="0"/>
              </a:rPr>
              <a:t> </a:t>
            </a:r>
            <a:r>
              <a:rPr lang="en-US" sz="2000" dirty="0" err="1">
                <a:solidFill>
                  <a:srgbClr val="000080"/>
                </a:solidFill>
                <a:latin typeface="Verdana" charset="0"/>
              </a:rPr>
              <a:t>tra</a:t>
            </a:r>
            <a:r>
              <a:rPr lang="en-US" sz="2000" dirty="0">
                <a:solidFill>
                  <a:srgbClr val="000080"/>
                </a:solidFill>
                <a:latin typeface="Verdana" charset="0"/>
              </a:rPr>
              <a:t> </a:t>
            </a:r>
            <a:r>
              <a:rPr lang="en-US" sz="2000" dirty="0" err="1">
                <a:solidFill>
                  <a:srgbClr val="000080"/>
                </a:solidFill>
                <a:latin typeface="Verdana" charset="0"/>
              </a:rPr>
              <a:t>loro</a:t>
            </a:r>
            <a:r>
              <a:rPr lang="en-US" sz="2000" dirty="0">
                <a:solidFill>
                  <a:srgbClr val="000080"/>
                </a:solidFill>
                <a:latin typeface="Verdana" charset="0"/>
              </a:rPr>
              <a:t> </a:t>
            </a:r>
            <a:r>
              <a:rPr lang="en-US" sz="2000" dirty="0" err="1">
                <a:solidFill>
                  <a:srgbClr val="000080"/>
                </a:solidFill>
                <a:latin typeface="Verdana" charset="0"/>
              </a:rPr>
              <a:t>tramite</a:t>
            </a:r>
            <a:r>
              <a:rPr lang="en-US" sz="2000" dirty="0">
                <a:solidFill>
                  <a:srgbClr val="000080"/>
                </a:solidFill>
                <a:latin typeface="Verdana" charset="0"/>
              </a:rPr>
              <a:t> </a:t>
            </a:r>
            <a:r>
              <a:rPr lang="en-US" sz="2000" dirty="0" err="1">
                <a:solidFill>
                  <a:srgbClr val="FF8000"/>
                </a:solidFill>
                <a:latin typeface="Verdana" charset="0"/>
              </a:rPr>
              <a:t>messaggeri</a:t>
            </a:r>
            <a:r>
              <a:rPr lang="en-US" sz="2000" dirty="0">
                <a:solidFill>
                  <a:srgbClr val="000080"/>
                </a:solidFill>
                <a:latin typeface="Verdana" charset="0"/>
              </a:rPr>
              <a:t>,   </a:t>
            </a:r>
            <a:r>
              <a:rPr lang="en-US" sz="2000" dirty="0" err="1">
                <a:solidFill>
                  <a:srgbClr val="000080"/>
                </a:solidFill>
                <a:latin typeface="Verdana" charset="0"/>
              </a:rPr>
              <a:t>che</a:t>
            </a:r>
            <a:r>
              <a:rPr lang="en-US" sz="2000" dirty="0">
                <a:solidFill>
                  <a:srgbClr val="000080"/>
                </a:solidFill>
                <a:latin typeface="Verdana" charset="0"/>
              </a:rPr>
              <a:t> </a:t>
            </a:r>
            <a:r>
              <a:rPr lang="en-US" sz="2000" dirty="0" err="1">
                <a:solidFill>
                  <a:srgbClr val="000080"/>
                </a:solidFill>
                <a:latin typeface="Verdana" charset="0"/>
              </a:rPr>
              <a:t>sono</a:t>
            </a:r>
            <a:r>
              <a:rPr lang="en-US" sz="2000" dirty="0">
                <a:solidFill>
                  <a:srgbClr val="000080"/>
                </a:solidFill>
                <a:latin typeface="Verdana" charset="0"/>
              </a:rPr>
              <a:t> </a:t>
            </a:r>
            <a:r>
              <a:rPr lang="en-US" sz="2000" dirty="0" err="1">
                <a:solidFill>
                  <a:srgbClr val="000080"/>
                </a:solidFill>
                <a:latin typeface="Verdana" charset="0"/>
              </a:rPr>
              <a:t>altre</a:t>
            </a:r>
            <a:r>
              <a:rPr lang="en-US" sz="2000" dirty="0">
                <a:solidFill>
                  <a:srgbClr val="000080"/>
                </a:solidFill>
                <a:latin typeface="Verdana" charset="0"/>
              </a:rPr>
              <a:t> </a:t>
            </a:r>
            <a:r>
              <a:rPr lang="en-US" sz="2000" dirty="0" err="1">
                <a:solidFill>
                  <a:srgbClr val="000080"/>
                </a:solidFill>
                <a:latin typeface="Verdana" charset="0"/>
              </a:rPr>
              <a:t>particelle</a:t>
            </a:r>
            <a:r>
              <a:rPr lang="en-US" sz="2000" dirty="0">
                <a:solidFill>
                  <a:srgbClr val="000080"/>
                </a:solidFill>
                <a:latin typeface="Verdana" charset="0"/>
              </a:rPr>
              <a:t>, </a:t>
            </a:r>
            <a:r>
              <a:rPr lang="en-US" sz="2000" dirty="0" err="1">
                <a:solidFill>
                  <a:srgbClr val="000080"/>
                </a:solidFill>
                <a:latin typeface="Verdana" charset="0"/>
              </a:rPr>
              <a:t>dette</a:t>
            </a:r>
            <a:r>
              <a:rPr lang="en-US" sz="2000" dirty="0">
                <a:solidFill>
                  <a:srgbClr val="000080"/>
                </a:solidFill>
                <a:latin typeface="Verdana" charset="0"/>
              </a:rPr>
              <a:t> </a:t>
            </a:r>
            <a:r>
              <a:rPr lang="ja-JP" altLang="en-US" sz="2000" dirty="0">
                <a:solidFill>
                  <a:srgbClr val="000080"/>
                </a:solidFill>
                <a:latin typeface="Arial"/>
              </a:rPr>
              <a:t>“</a:t>
            </a:r>
            <a:r>
              <a:rPr lang="en-US" sz="2000" dirty="0" err="1">
                <a:solidFill>
                  <a:srgbClr val="FF8000"/>
                </a:solidFill>
                <a:latin typeface="Verdana" charset="0"/>
              </a:rPr>
              <a:t>particelle</a:t>
            </a:r>
            <a:r>
              <a:rPr lang="en-US" sz="2000" dirty="0">
                <a:solidFill>
                  <a:srgbClr val="FF8000"/>
                </a:solidFill>
                <a:latin typeface="Verdana" charset="0"/>
              </a:rPr>
              <a:t> </a:t>
            </a:r>
            <a:r>
              <a:rPr lang="en-US" sz="2000" dirty="0" err="1">
                <a:solidFill>
                  <a:srgbClr val="FF8000"/>
                </a:solidFill>
                <a:latin typeface="Verdana" charset="0"/>
              </a:rPr>
              <a:t>forza</a:t>
            </a:r>
            <a:r>
              <a:rPr lang="ja-JP" altLang="en-US" sz="2000" dirty="0">
                <a:solidFill>
                  <a:srgbClr val="000080"/>
                </a:solidFill>
                <a:latin typeface="Arial"/>
              </a:rPr>
              <a:t>”</a:t>
            </a:r>
            <a:r>
              <a:rPr lang="en-US" sz="2000" dirty="0">
                <a:solidFill>
                  <a:srgbClr val="000080"/>
                </a:solidFill>
                <a:latin typeface="Verdana" charset="0"/>
              </a:rPr>
              <a:t>.</a:t>
            </a:r>
          </a:p>
          <a:p>
            <a:r>
              <a:rPr lang="en-US" sz="2000" dirty="0">
                <a:solidFill>
                  <a:srgbClr val="000080"/>
                </a:solidFill>
                <a:latin typeface="Verdana" charset="0"/>
              </a:rPr>
              <a:t>Le </a:t>
            </a:r>
            <a:r>
              <a:rPr lang="en-US" sz="2000" dirty="0" err="1">
                <a:solidFill>
                  <a:srgbClr val="000080"/>
                </a:solidFill>
                <a:latin typeface="Verdana" charset="0"/>
              </a:rPr>
              <a:t>forze</a:t>
            </a:r>
            <a:r>
              <a:rPr lang="en-US" sz="2000" dirty="0">
                <a:solidFill>
                  <a:srgbClr val="000080"/>
                </a:solidFill>
                <a:latin typeface="Verdana" charset="0"/>
              </a:rPr>
              <a:t> </a:t>
            </a:r>
            <a:r>
              <a:rPr lang="en-US" sz="2000" dirty="0" err="1">
                <a:solidFill>
                  <a:srgbClr val="000080"/>
                </a:solidFill>
                <a:latin typeface="Verdana" charset="0"/>
              </a:rPr>
              <a:t>che</a:t>
            </a:r>
            <a:r>
              <a:rPr lang="en-US" sz="2000" dirty="0">
                <a:solidFill>
                  <a:srgbClr val="000080"/>
                </a:solidFill>
                <a:latin typeface="Verdana" charset="0"/>
              </a:rPr>
              <a:t> </a:t>
            </a:r>
            <a:r>
              <a:rPr lang="en-US" sz="2000" dirty="0" err="1">
                <a:solidFill>
                  <a:srgbClr val="000080"/>
                </a:solidFill>
                <a:latin typeface="Verdana" charset="0"/>
              </a:rPr>
              <a:t>conosciamo</a:t>
            </a:r>
            <a:r>
              <a:rPr lang="en-US" sz="2000" dirty="0">
                <a:solidFill>
                  <a:srgbClr val="000080"/>
                </a:solidFill>
                <a:latin typeface="Verdana" charset="0"/>
              </a:rPr>
              <a:t> in </a:t>
            </a:r>
            <a:r>
              <a:rPr lang="en-US" sz="2000" dirty="0" err="1">
                <a:solidFill>
                  <a:srgbClr val="000080"/>
                </a:solidFill>
                <a:latin typeface="Verdana" charset="0"/>
              </a:rPr>
              <a:t>natura</a:t>
            </a:r>
            <a:r>
              <a:rPr lang="en-US" sz="2000" dirty="0">
                <a:solidFill>
                  <a:srgbClr val="000080"/>
                </a:solidFill>
                <a:latin typeface="Verdana" charset="0"/>
              </a:rPr>
              <a:t> </a:t>
            </a:r>
            <a:r>
              <a:rPr lang="en-US" sz="2000" dirty="0" err="1">
                <a:solidFill>
                  <a:srgbClr val="000080"/>
                </a:solidFill>
                <a:latin typeface="Verdana" charset="0"/>
              </a:rPr>
              <a:t>sono</a:t>
            </a:r>
            <a:r>
              <a:rPr lang="en-US" sz="2000" dirty="0">
                <a:solidFill>
                  <a:srgbClr val="000080"/>
                </a:solidFill>
                <a:latin typeface="Verdana" charset="0"/>
              </a:rPr>
              <a:t>:</a:t>
            </a:r>
          </a:p>
        </p:txBody>
      </p:sp>
      <p:sp>
        <p:nvSpPr>
          <p:cNvPr id="37082" name="Text Box 218"/>
          <p:cNvSpPr txBox="1">
            <a:spLocks noChangeArrowheads="1"/>
          </p:cNvSpPr>
          <p:nvPr/>
        </p:nvSpPr>
        <p:spPr bwMode="auto">
          <a:xfrm>
            <a:off x="-36513" y="2108200"/>
            <a:ext cx="2841626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/>
              <a:t> </a:t>
            </a:r>
            <a:r>
              <a:rPr lang="en-US" sz="2400">
                <a:solidFill>
                  <a:srgbClr val="008000"/>
                </a:solidFill>
              </a:rPr>
              <a:t>Forza</a:t>
            </a:r>
            <a:r>
              <a:rPr lang="en-US" sz="2400"/>
              <a:t> </a:t>
            </a:r>
            <a:r>
              <a:rPr lang="en-US" sz="2400">
                <a:solidFill>
                  <a:srgbClr val="000080"/>
                </a:solidFill>
              </a:rPr>
              <a:t>gravitazionale</a:t>
            </a:r>
            <a:r>
              <a:rPr lang="en-US" sz="2400"/>
              <a:t>:</a:t>
            </a:r>
          </a:p>
        </p:txBody>
      </p:sp>
      <p:sp>
        <p:nvSpPr>
          <p:cNvPr id="37084" name="Text Box 220"/>
          <p:cNvSpPr txBox="1">
            <a:spLocks noChangeArrowheads="1"/>
          </p:cNvSpPr>
          <p:nvPr/>
        </p:nvSpPr>
        <p:spPr bwMode="auto">
          <a:xfrm>
            <a:off x="0" y="3200400"/>
            <a:ext cx="37798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400"/>
              <a:t> </a:t>
            </a:r>
            <a:r>
              <a:rPr lang="en-US" sz="2400">
                <a:solidFill>
                  <a:srgbClr val="008000"/>
                </a:solidFill>
              </a:rPr>
              <a:t>Forza</a:t>
            </a:r>
            <a:r>
              <a:rPr lang="en-US" sz="2400"/>
              <a:t> </a:t>
            </a:r>
            <a:r>
              <a:rPr lang="en-US" sz="2400">
                <a:solidFill>
                  <a:srgbClr val="000080"/>
                </a:solidFill>
              </a:rPr>
              <a:t>elettromagnetica</a:t>
            </a:r>
            <a:r>
              <a:rPr lang="en-US" sz="2400"/>
              <a:t>:</a:t>
            </a:r>
            <a:endParaRPr lang="en-US" sz="2000">
              <a:solidFill>
                <a:srgbClr val="FF0000"/>
              </a:solidFill>
            </a:endParaRPr>
          </a:p>
        </p:txBody>
      </p:sp>
      <p:sp>
        <p:nvSpPr>
          <p:cNvPr id="37085" name="Text Box 221"/>
          <p:cNvSpPr txBox="1">
            <a:spLocks noChangeArrowheads="1"/>
          </p:cNvSpPr>
          <p:nvPr/>
        </p:nvSpPr>
        <p:spPr bwMode="auto">
          <a:xfrm>
            <a:off x="4391025" y="4151313"/>
            <a:ext cx="5005388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000"/>
              <a:t>tiene uniti i protoni e i neutroni nel nucleo</a:t>
            </a:r>
          </a:p>
          <a:p>
            <a:r>
              <a:rPr lang="en-US" sz="2000"/>
              <a:t>anche se di carica uguale e tiene uniti i quark  </a:t>
            </a:r>
          </a:p>
          <a:p>
            <a:r>
              <a:rPr lang="en-US" sz="2000">
                <a:solidFill>
                  <a:schemeClr val="hlink"/>
                </a:solidFill>
              </a:rPr>
              <a:t>Il suo  messaggero è il</a:t>
            </a:r>
            <a:r>
              <a:rPr lang="en-US" sz="2000"/>
              <a:t> </a:t>
            </a:r>
            <a:r>
              <a:rPr lang="en-US" sz="2000" b="1">
                <a:solidFill>
                  <a:srgbClr val="FF0000"/>
                </a:solidFill>
              </a:rPr>
              <a:t>gluone</a:t>
            </a:r>
          </a:p>
        </p:txBody>
      </p:sp>
      <p:sp>
        <p:nvSpPr>
          <p:cNvPr id="37086" name="Text Box 222"/>
          <p:cNvSpPr txBox="1">
            <a:spLocks noChangeArrowheads="1"/>
          </p:cNvSpPr>
          <p:nvPr/>
        </p:nvSpPr>
        <p:spPr bwMode="auto">
          <a:xfrm>
            <a:off x="34925" y="5373688"/>
            <a:ext cx="852963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008000"/>
                </a:solidFill>
              </a:rPr>
              <a:t>Forza </a:t>
            </a:r>
            <a:r>
              <a:rPr lang="en-US" sz="2400">
                <a:solidFill>
                  <a:srgbClr val="000080"/>
                </a:solidFill>
              </a:rPr>
              <a:t>debole</a:t>
            </a:r>
            <a:r>
              <a:rPr lang="en-US" sz="2400"/>
              <a:t>                                         </a:t>
            </a:r>
            <a:r>
              <a:rPr lang="en-US" sz="2000"/>
              <a:t>  radioattività,  attività solare …</a:t>
            </a:r>
          </a:p>
          <a:p>
            <a:r>
              <a:rPr lang="en-US" sz="2000"/>
              <a:t>                                                                            </a:t>
            </a:r>
            <a:r>
              <a:rPr lang="en-US" sz="2000">
                <a:solidFill>
                  <a:schemeClr val="hlink"/>
                </a:solidFill>
              </a:rPr>
              <a:t>I suoi messaggeri sono</a:t>
            </a:r>
            <a:r>
              <a:rPr lang="en-US" sz="2000"/>
              <a:t> </a:t>
            </a:r>
            <a:r>
              <a:rPr lang="en-US" sz="2000">
                <a:solidFill>
                  <a:schemeClr val="hlink"/>
                </a:solidFill>
              </a:rPr>
              <a:t>i</a:t>
            </a:r>
            <a:r>
              <a:rPr lang="en-US" sz="2000"/>
              <a:t> </a:t>
            </a:r>
            <a:r>
              <a:rPr lang="en-US" sz="2000" b="1">
                <a:solidFill>
                  <a:srgbClr val="FF0000"/>
                </a:solidFill>
              </a:rPr>
              <a:t>W</a:t>
            </a:r>
            <a:r>
              <a:rPr lang="en-US" sz="2000" b="1" baseline="30000">
                <a:solidFill>
                  <a:srgbClr val="FF0000"/>
                </a:solidFill>
                <a:sym typeface="Symbol" charset="0"/>
              </a:rPr>
              <a:t></a:t>
            </a:r>
            <a:r>
              <a:rPr lang="en-US" sz="2000"/>
              <a:t> </a:t>
            </a:r>
            <a:r>
              <a:rPr lang="en-US" sz="2000">
                <a:solidFill>
                  <a:schemeClr val="hlink"/>
                </a:solidFill>
              </a:rPr>
              <a:t>e la</a:t>
            </a:r>
            <a:r>
              <a:rPr lang="en-US" sz="2000"/>
              <a:t> </a:t>
            </a:r>
            <a:r>
              <a:rPr lang="en-US" sz="2000" b="1">
                <a:solidFill>
                  <a:srgbClr val="FF0000"/>
                </a:solidFill>
              </a:rPr>
              <a:t>Z</a:t>
            </a:r>
          </a:p>
        </p:txBody>
      </p:sp>
      <p:sp>
        <p:nvSpPr>
          <p:cNvPr id="37087" name="Text Box 223"/>
          <p:cNvSpPr txBox="1">
            <a:spLocks noChangeArrowheads="1"/>
          </p:cNvSpPr>
          <p:nvPr/>
        </p:nvSpPr>
        <p:spPr bwMode="auto">
          <a:xfrm>
            <a:off x="4860925" y="2205038"/>
            <a:ext cx="41751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000"/>
              <a:t>Caduta dei corpi, moto stellare…</a:t>
            </a:r>
          </a:p>
          <a:p>
            <a:r>
              <a:rPr lang="en-US" sz="2000">
                <a:solidFill>
                  <a:schemeClr val="hlink"/>
                </a:solidFill>
              </a:rPr>
              <a:t>Il messaggero si pensa sia il</a:t>
            </a:r>
            <a:r>
              <a:rPr lang="en-US" sz="2000"/>
              <a:t> </a:t>
            </a:r>
            <a:r>
              <a:rPr lang="en-US" sz="2000" b="1">
                <a:solidFill>
                  <a:srgbClr val="FF0000"/>
                </a:solidFill>
              </a:rPr>
              <a:t>gravitone</a:t>
            </a:r>
          </a:p>
        </p:txBody>
      </p:sp>
      <p:sp>
        <p:nvSpPr>
          <p:cNvPr id="37093" name="Text Box 229"/>
          <p:cNvSpPr txBox="1">
            <a:spLocks noChangeArrowheads="1"/>
          </p:cNvSpPr>
          <p:nvPr/>
        </p:nvSpPr>
        <p:spPr bwMode="auto">
          <a:xfrm>
            <a:off x="4867275" y="3268663"/>
            <a:ext cx="41052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/>
              <a:t> corrente,  magneti,  atomi,  chimica…</a:t>
            </a:r>
          </a:p>
          <a:p>
            <a:r>
              <a:rPr lang="en-US" sz="2000"/>
              <a:t> </a:t>
            </a:r>
            <a:r>
              <a:rPr lang="en-US" sz="2000">
                <a:solidFill>
                  <a:schemeClr val="hlink"/>
                </a:solidFill>
              </a:rPr>
              <a:t>Il suo messaggero è il</a:t>
            </a:r>
            <a:r>
              <a:rPr lang="en-US" sz="2000"/>
              <a:t> </a:t>
            </a:r>
            <a:r>
              <a:rPr lang="en-US" sz="2000" b="1">
                <a:solidFill>
                  <a:srgbClr val="FF0000"/>
                </a:solidFill>
              </a:rPr>
              <a:t>fotone</a:t>
            </a:r>
          </a:p>
        </p:txBody>
      </p:sp>
      <p:sp>
        <p:nvSpPr>
          <p:cNvPr id="37094" name="Text Box 230"/>
          <p:cNvSpPr txBox="1">
            <a:spLocks noChangeArrowheads="1"/>
          </p:cNvSpPr>
          <p:nvPr/>
        </p:nvSpPr>
        <p:spPr bwMode="auto">
          <a:xfrm>
            <a:off x="87313" y="4314825"/>
            <a:ext cx="22526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400">
                <a:solidFill>
                  <a:srgbClr val="008000"/>
                </a:solidFill>
              </a:rPr>
              <a:t>Forza</a:t>
            </a:r>
            <a:r>
              <a:rPr lang="en-US" sz="2400">
                <a:solidFill>
                  <a:srgbClr val="000080"/>
                </a:solidFill>
              </a:rPr>
              <a:t> forte:</a:t>
            </a:r>
          </a:p>
        </p:txBody>
      </p:sp>
      <p:pic>
        <p:nvPicPr>
          <p:cNvPr id="37097" name="Picture 23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279" t="70413" r="-1031" b="7071"/>
          <a:stretch>
            <a:fillRect/>
          </a:stretch>
        </p:blipFill>
        <p:spPr>
          <a:xfrm>
            <a:off x="2555875" y="5229225"/>
            <a:ext cx="1584325" cy="1239838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7091" name="Picture 227" descr="def2"/>
          <p:cNvPicPr>
            <a:picLocks noGrp="1" noChangeAspect="1" noChangeArrowheads="1" noCrop="1"/>
          </p:cNvPicPr>
          <p:nvPr>
            <p:ph sz="quarter" idx="1"/>
          </p:nvPr>
        </p:nvPicPr>
        <p:blipFill>
          <a:blip r:embed="rId4">
            <a:lum bright="-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51213" y="3141663"/>
            <a:ext cx="1076325" cy="1076325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038E5-4E4B-E64C-A7C2-911DD434E5D2}" type="slidenum">
              <a:rPr lang="en-US"/>
              <a:pPr/>
              <a:t>50</a:t>
            </a:fld>
            <a:endParaRPr lang="en-US"/>
          </a:p>
        </p:txBody>
      </p:sp>
      <p:sp>
        <p:nvSpPr>
          <p:cNvPr id="74764" name="Rectangle 12"/>
          <p:cNvSpPr>
            <a:spLocks noGrp="1" noChangeArrowheads="1"/>
          </p:cNvSpPr>
          <p:nvPr>
            <p:ph type="title" sz="quarter"/>
          </p:nvPr>
        </p:nvSpPr>
        <p:spPr>
          <a:xfrm>
            <a:off x="71437" y="127000"/>
            <a:ext cx="4191000" cy="533400"/>
          </a:xfrm>
        </p:spPr>
        <p:txBody>
          <a:bodyPr/>
          <a:lstStyle/>
          <a:p>
            <a:pPr algn="l"/>
            <a:r>
              <a:rPr lang="en-US" b="1" dirty="0"/>
              <a:t>Higgs in 4 </a:t>
            </a:r>
            <a:r>
              <a:rPr lang="en-US" b="1" dirty="0" err="1"/>
              <a:t>leptoni</a:t>
            </a:r>
            <a:endParaRPr lang="en-US" b="1" dirty="0"/>
          </a:p>
        </p:txBody>
      </p:sp>
      <p:graphicFrame>
        <p:nvGraphicFramePr>
          <p:cNvPr id="74763" name="Object 11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6638925" y="2309813"/>
          <a:ext cx="95250" cy="180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3285" name="Equation" r:id="rId4" imgW="114548" imgH="216016" progId="Equation.3">
                  <p:embed/>
                </p:oleObj>
              </mc:Choice>
              <mc:Fallback>
                <p:oleObj name="Equation" r:id="rId4" imgW="114548" imgH="21601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38925" y="2309813"/>
                        <a:ext cx="95250" cy="180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80808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4762" name="Text Box 10"/>
          <p:cNvSpPr txBox="1">
            <a:spLocks noChangeArrowheads="1"/>
          </p:cNvSpPr>
          <p:nvPr/>
        </p:nvSpPr>
        <p:spPr bwMode="auto">
          <a:xfrm>
            <a:off x="71437" y="906463"/>
            <a:ext cx="42402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FF0000"/>
                </a:solidFill>
              </a:rPr>
              <a:t>Evento simulato di produzione di Higgs</a:t>
            </a:r>
          </a:p>
        </p:txBody>
      </p:sp>
      <p:sp>
        <p:nvSpPr>
          <p:cNvPr id="74769" name="Text Box 17"/>
          <p:cNvSpPr txBox="1">
            <a:spLocks noChangeArrowheads="1"/>
          </p:cNvSpPr>
          <p:nvPr/>
        </p:nvSpPr>
        <p:spPr bwMode="auto">
          <a:xfrm>
            <a:off x="4518025" y="950913"/>
            <a:ext cx="4652963" cy="1830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>
                <a:solidFill>
                  <a:schemeClr val="accent2"/>
                </a:solidFill>
              </a:rPr>
              <a:t>Il protone è formato da quark e gluoni:</a:t>
            </a:r>
          </a:p>
          <a:p>
            <a:pPr algn="ctr"/>
            <a:r>
              <a:rPr lang="en-US">
                <a:solidFill>
                  <a:schemeClr val="accent2"/>
                </a:solidFill>
              </a:rPr>
              <a:t>2 gluoni interagiscono e producono Higgs</a:t>
            </a:r>
          </a:p>
          <a:p>
            <a:pPr algn="ctr"/>
            <a:r>
              <a:rPr lang="en-US">
                <a:solidFill>
                  <a:schemeClr val="accent2"/>
                </a:solidFill>
              </a:rPr>
              <a:t>gli altri quark e gluoni interagiscono producendo</a:t>
            </a:r>
          </a:p>
          <a:p>
            <a:pPr algn="ctr"/>
            <a:r>
              <a:rPr lang="en-US">
                <a:solidFill>
                  <a:schemeClr val="accent2"/>
                </a:solidFill>
              </a:rPr>
              <a:t>molte particelle:</a:t>
            </a:r>
          </a:p>
          <a:p>
            <a:pPr algn="ctr"/>
            <a:r>
              <a:rPr lang="en-US"/>
              <a:t>  </a:t>
            </a:r>
          </a:p>
          <a:p>
            <a:pPr algn="ctr"/>
            <a:r>
              <a:rPr lang="en-US" sz="2400">
                <a:solidFill>
                  <a:srgbClr val="000066"/>
                </a:solidFill>
              </a:rPr>
              <a:t>pp </a:t>
            </a:r>
            <a:r>
              <a:rPr lang="en-US" sz="2400">
                <a:solidFill>
                  <a:srgbClr val="000066"/>
                </a:solidFill>
                <a:sym typeface="Symbol" charset="0"/>
              </a:rPr>
              <a:t></a:t>
            </a:r>
            <a:r>
              <a:rPr lang="en-US" sz="2400">
                <a:sym typeface="Symbol" charset="0"/>
              </a:rPr>
              <a:t> </a:t>
            </a:r>
            <a:r>
              <a:rPr lang="en-US" sz="2400">
                <a:solidFill>
                  <a:srgbClr val="FF0000"/>
                </a:solidFill>
                <a:sym typeface="Symbol" charset="0"/>
              </a:rPr>
              <a:t>H </a:t>
            </a:r>
            <a:r>
              <a:rPr lang="en-US" sz="2400">
                <a:solidFill>
                  <a:srgbClr val="000066"/>
                </a:solidFill>
                <a:sym typeface="Symbol" charset="0"/>
              </a:rPr>
              <a:t>+X </a:t>
            </a:r>
            <a:r>
              <a:rPr lang="en-US" sz="2400">
                <a:solidFill>
                  <a:srgbClr val="FF0000"/>
                </a:solidFill>
                <a:sym typeface="Symbol" charset="0"/>
              </a:rPr>
              <a:t> </a:t>
            </a:r>
            <a:r>
              <a:rPr lang="en-US" sz="2400" baseline="30000">
                <a:solidFill>
                  <a:srgbClr val="FF0000"/>
                </a:solidFill>
                <a:sym typeface="Symbol" charset="0"/>
              </a:rPr>
              <a:t></a:t>
            </a:r>
            <a:r>
              <a:rPr lang="en-US" sz="2400">
                <a:solidFill>
                  <a:srgbClr val="FF0000"/>
                </a:solidFill>
                <a:sym typeface="Symbol" charset="0"/>
              </a:rPr>
              <a:t></a:t>
            </a:r>
            <a:r>
              <a:rPr lang="en-US" sz="2400" baseline="30000">
                <a:solidFill>
                  <a:srgbClr val="FF0000"/>
                </a:solidFill>
                <a:sym typeface="Symbol" charset="0"/>
              </a:rPr>
              <a:t></a:t>
            </a:r>
            <a:r>
              <a:rPr lang="en-US" sz="2400">
                <a:solidFill>
                  <a:srgbClr val="FF0000"/>
                </a:solidFill>
                <a:sym typeface="Symbol" charset="0"/>
              </a:rPr>
              <a:t></a:t>
            </a:r>
            <a:r>
              <a:rPr lang="en-US" sz="2400" baseline="30000">
                <a:solidFill>
                  <a:srgbClr val="FF0000"/>
                </a:solidFill>
                <a:sym typeface="Symbol" charset="0"/>
              </a:rPr>
              <a:t></a:t>
            </a:r>
            <a:r>
              <a:rPr lang="en-US" sz="2400">
                <a:solidFill>
                  <a:srgbClr val="FF0000"/>
                </a:solidFill>
                <a:sym typeface="Symbol" charset="0"/>
              </a:rPr>
              <a:t></a:t>
            </a:r>
            <a:r>
              <a:rPr lang="en-US" sz="2400" baseline="30000">
                <a:solidFill>
                  <a:srgbClr val="FF0000"/>
                </a:solidFill>
                <a:sym typeface="Symbol" charset="0"/>
              </a:rPr>
              <a:t> </a:t>
            </a:r>
            <a:r>
              <a:rPr lang="en-US" sz="2400">
                <a:solidFill>
                  <a:srgbClr val="000066"/>
                </a:solidFill>
                <a:sym typeface="Symbol" charset="0"/>
              </a:rPr>
              <a:t>+ X</a:t>
            </a:r>
          </a:p>
        </p:txBody>
      </p:sp>
      <p:pic>
        <p:nvPicPr>
          <p:cNvPr id="74770" name="Picture 18" descr="higgs-4mu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3" t="4924" r="3955" b="3473"/>
          <a:stretch>
            <a:fillRect/>
          </a:stretch>
        </p:blipFill>
        <p:spPr>
          <a:xfrm>
            <a:off x="5559425" y="2857500"/>
            <a:ext cx="3203575" cy="310515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74760" name="Picture 8" descr="cms-4mu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0025" y="1341438"/>
            <a:ext cx="3924300" cy="3732212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74775" name="Text Box 23"/>
          <p:cNvSpPr txBox="1">
            <a:spLocks noChangeArrowheads="1"/>
          </p:cNvSpPr>
          <p:nvPr/>
        </p:nvSpPr>
        <p:spPr bwMode="auto">
          <a:xfrm>
            <a:off x="196850" y="5360988"/>
            <a:ext cx="5524500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600"/>
              <a:t>L</a:t>
            </a:r>
            <a:r>
              <a:rPr lang="ja-JP" altLang="en-US" sz="1600">
                <a:latin typeface="Arial"/>
              </a:rPr>
              <a:t>’</a:t>
            </a:r>
            <a:r>
              <a:rPr lang="en-US" sz="1600"/>
              <a:t>evento e</a:t>
            </a:r>
            <a:r>
              <a:rPr lang="ja-JP" altLang="en-US" sz="1600">
                <a:latin typeface="Arial"/>
              </a:rPr>
              <a:t>’</a:t>
            </a:r>
            <a:r>
              <a:rPr lang="en-US" sz="1600"/>
              <a:t> complesso perche</a:t>
            </a:r>
            <a:r>
              <a:rPr lang="ja-JP" altLang="en-US" sz="1600">
                <a:latin typeface="Arial"/>
              </a:rPr>
              <a:t>’</a:t>
            </a:r>
            <a:r>
              <a:rPr lang="en-US" sz="1600"/>
              <a:t> lo stato iniziale e</a:t>
            </a:r>
            <a:r>
              <a:rPr lang="ja-JP" altLang="en-US" sz="1600">
                <a:latin typeface="Arial"/>
              </a:rPr>
              <a:t>’</a:t>
            </a:r>
            <a:r>
              <a:rPr lang="en-US" sz="1600"/>
              <a:t> complesso: il protone e</a:t>
            </a:r>
            <a:r>
              <a:rPr lang="ja-JP" altLang="en-US" sz="1600">
                <a:latin typeface="Arial"/>
              </a:rPr>
              <a:t>’</a:t>
            </a:r>
            <a:r>
              <a:rPr lang="en-US" sz="1600"/>
              <a:t> una particella composta da particelle elementari che interagiscono tra loro. Nello stato finale avremo centinaia di particelle prodotte + (forse!) quella di interesse.</a:t>
            </a:r>
          </a:p>
        </p:txBody>
      </p:sp>
    </p:spTree>
    <p:extLst>
      <p:ext uri="{BB962C8B-B14F-4D97-AF65-F5344CB8AC3E}">
        <p14:creationId xmlns:p14="http://schemas.microsoft.com/office/powerpoint/2010/main" val="551162777"/>
      </p:ext>
    </p:extLst>
  </p:cSld>
  <p:clrMapOvr>
    <a:masterClrMapping/>
  </p:clrMapOvr>
  <p:transition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E7948-2039-3F4F-AA08-B4B157783DFD}" type="slidenum">
              <a:rPr lang="en-US"/>
              <a:pPr/>
              <a:t>51</a:t>
            </a:fld>
            <a:endParaRPr lang="en-US"/>
          </a:p>
        </p:txBody>
      </p:sp>
      <p:sp>
        <p:nvSpPr>
          <p:cNvPr id="225282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38100" y="139700"/>
            <a:ext cx="8763000" cy="533400"/>
          </a:xfrm>
        </p:spPr>
        <p:txBody>
          <a:bodyPr/>
          <a:lstStyle/>
          <a:p>
            <a:pPr algn="l"/>
            <a:r>
              <a:rPr lang="en-US" b="1" dirty="0"/>
              <a:t>Higgs in 4 </a:t>
            </a:r>
            <a:r>
              <a:rPr lang="en-US" b="1" dirty="0" err="1"/>
              <a:t>leptoni</a:t>
            </a:r>
            <a:endParaRPr lang="en-US" b="1" dirty="0"/>
          </a:p>
        </p:txBody>
      </p:sp>
      <p:sp>
        <p:nvSpPr>
          <p:cNvPr id="225287" name="Text Box 7"/>
          <p:cNvSpPr txBox="1">
            <a:spLocks noChangeArrowheads="1"/>
          </p:cNvSpPr>
          <p:nvPr/>
        </p:nvSpPr>
        <p:spPr bwMode="auto">
          <a:xfrm>
            <a:off x="427038" y="1017588"/>
            <a:ext cx="8335962" cy="228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dirty="0">
                <a:solidFill>
                  <a:srgbClr val="000066"/>
                </a:solidFill>
              </a:rPr>
              <a:t>Uno </a:t>
            </a:r>
            <a:r>
              <a:rPr lang="en-US" dirty="0" err="1">
                <a:solidFill>
                  <a:srgbClr val="000066"/>
                </a:solidFill>
              </a:rPr>
              <a:t>dei</a:t>
            </a:r>
            <a:r>
              <a:rPr lang="en-US" dirty="0">
                <a:solidFill>
                  <a:srgbClr val="000066"/>
                </a:solidFill>
              </a:rPr>
              <a:t> </a:t>
            </a:r>
            <a:r>
              <a:rPr lang="en-US" dirty="0" err="1">
                <a:solidFill>
                  <a:srgbClr val="000066"/>
                </a:solidFill>
              </a:rPr>
              <a:t>possibili</a:t>
            </a:r>
            <a:r>
              <a:rPr lang="en-US" dirty="0">
                <a:solidFill>
                  <a:srgbClr val="000066"/>
                </a:solidFill>
              </a:rPr>
              <a:t> </a:t>
            </a:r>
            <a:r>
              <a:rPr lang="en-US" dirty="0" err="1">
                <a:solidFill>
                  <a:srgbClr val="000066"/>
                </a:solidFill>
              </a:rPr>
              <a:t>modi</a:t>
            </a:r>
            <a:r>
              <a:rPr lang="en-US" dirty="0">
                <a:solidFill>
                  <a:srgbClr val="000066"/>
                </a:solidFill>
              </a:rPr>
              <a:t> in cui l</a:t>
            </a:r>
            <a:r>
              <a:rPr lang="ja-JP" altLang="en-US" dirty="0">
                <a:solidFill>
                  <a:srgbClr val="000066"/>
                </a:solidFill>
                <a:latin typeface="Arial"/>
              </a:rPr>
              <a:t>’</a:t>
            </a:r>
            <a:r>
              <a:rPr lang="en-US" dirty="0">
                <a:solidFill>
                  <a:srgbClr val="000066"/>
                </a:solidFill>
              </a:rPr>
              <a:t>Higgs </a:t>
            </a:r>
            <a:r>
              <a:rPr lang="en-US" dirty="0" err="1">
                <a:solidFill>
                  <a:srgbClr val="000066"/>
                </a:solidFill>
              </a:rPr>
              <a:t>puo</a:t>
            </a:r>
            <a:r>
              <a:rPr lang="ja-JP" altLang="en-US" dirty="0">
                <a:solidFill>
                  <a:srgbClr val="000066"/>
                </a:solidFill>
                <a:latin typeface="Arial"/>
              </a:rPr>
              <a:t>’</a:t>
            </a:r>
            <a:r>
              <a:rPr lang="en-US" dirty="0">
                <a:solidFill>
                  <a:srgbClr val="000066"/>
                </a:solidFill>
              </a:rPr>
              <a:t> </a:t>
            </a:r>
            <a:r>
              <a:rPr lang="en-US" dirty="0" err="1">
                <a:solidFill>
                  <a:srgbClr val="000066"/>
                </a:solidFill>
              </a:rPr>
              <a:t>decadere</a:t>
            </a:r>
            <a:r>
              <a:rPr lang="en-US" dirty="0">
                <a:solidFill>
                  <a:srgbClr val="000066"/>
                </a:solidFill>
              </a:rPr>
              <a:t> e</a:t>
            </a:r>
            <a:r>
              <a:rPr lang="ja-JP" altLang="en-US" dirty="0">
                <a:solidFill>
                  <a:srgbClr val="000066"/>
                </a:solidFill>
                <a:latin typeface="Arial"/>
              </a:rPr>
              <a:t>’</a:t>
            </a:r>
            <a:r>
              <a:rPr lang="en-US" dirty="0">
                <a:solidFill>
                  <a:srgbClr val="000066"/>
                </a:solidFill>
              </a:rPr>
              <a:t> in due </a:t>
            </a:r>
            <a:r>
              <a:rPr lang="en-US" dirty="0" err="1">
                <a:solidFill>
                  <a:srgbClr val="000066"/>
                </a:solidFill>
              </a:rPr>
              <a:t>bosoni</a:t>
            </a:r>
            <a:r>
              <a:rPr lang="en-US" dirty="0">
                <a:solidFill>
                  <a:srgbClr val="000066"/>
                </a:solidFill>
              </a:rPr>
              <a:t> Z </a:t>
            </a:r>
            <a:r>
              <a:rPr lang="en-US" dirty="0" err="1">
                <a:solidFill>
                  <a:srgbClr val="000066"/>
                </a:solidFill>
              </a:rPr>
              <a:t>che</a:t>
            </a:r>
            <a:r>
              <a:rPr lang="en-US" dirty="0">
                <a:solidFill>
                  <a:srgbClr val="000066"/>
                </a:solidFill>
              </a:rPr>
              <a:t> poi a </a:t>
            </a:r>
            <a:r>
              <a:rPr lang="en-US" dirty="0" err="1">
                <a:solidFill>
                  <a:srgbClr val="000066"/>
                </a:solidFill>
              </a:rPr>
              <a:t>loro</a:t>
            </a:r>
            <a:endParaRPr lang="en-US" dirty="0">
              <a:solidFill>
                <a:srgbClr val="000066"/>
              </a:solidFill>
            </a:endParaRPr>
          </a:p>
          <a:p>
            <a:r>
              <a:rPr lang="en-US" dirty="0">
                <a:solidFill>
                  <a:srgbClr val="000066"/>
                </a:solidFill>
              </a:rPr>
              <a:t>   </a:t>
            </a:r>
            <a:r>
              <a:rPr lang="en-US" dirty="0" err="1">
                <a:solidFill>
                  <a:srgbClr val="000066"/>
                </a:solidFill>
              </a:rPr>
              <a:t>volta</a:t>
            </a:r>
            <a:r>
              <a:rPr lang="en-US" dirty="0">
                <a:solidFill>
                  <a:srgbClr val="000066"/>
                </a:solidFill>
              </a:rPr>
              <a:t> </a:t>
            </a:r>
            <a:r>
              <a:rPr lang="en-US" dirty="0" err="1">
                <a:solidFill>
                  <a:srgbClr val="000066"/>
                </a:solidFill>
              </a:rPr>
              <a:t>decadono</a:t>
            </a:r>
            <a:r>
              <a:rPr lang="en-US" dirty="0">
                <a:solidFill>
                  <a:srgbClr val="000066"/>
                </a:solidFill>
              </a:rPr>
              <a:t> in 4 </a:t>
            </a:r>
            <a:r>
              <a:rPr lang="en-US" dirty="0" err="1">
                <a:solidFill>
                  <a:srgbClr val="000066"/>
                </a:solidFill>
              </a:rPr>
              <a:t>muoni</a:t>
            </a:r>
            <a:r>
              <a:rPr lang="en-US" dirty="0">
                <a:solidFill>
                  <a:srgbClr val="000066"/>
                </a:solidFill>
              </a:rPr>
              <a:t>.</a:t>
            </a:r>
          </a:p>
          <a:p>
            <a:r>
              <a:rPr lang="en-US" dirty="0" err="1">
                <a:solidFill>
                  <a:srgbClr val="000066"/>
                </a:solidFill>
              </a:rPr>
              <a:t>Selezionando</a:t>
            </a:r>
            <a:r>
              <a:rPr lang="en-US" dirty="0">
                <a:solidFill>
                  <a:srgbClr val="000066"/>
                </a:solidFill>
              </a:rPr>
              <a:t> </a:t>
            </a:r>
            <a:r>
              <a:rPr lang="en-US" dirty="0" err="1">
                <a:solidFill>
                  <a:srgbClr val="000066"/>
                </a:solidFill>
              </a:rPr>
              <a:t>gli</a:t>
            </a:r>
            <a:r>
              <a:rPr lang="en-US" dirty="0">
                <a:solidFill>
                  <a:srgbClr val="000066"/>
                </a:solidFill>
              </a:rPr>
              <a:t> </a:t>
            </a:r>
            <a:r>
              <a:rPr lang="en-US" dirty="0" err="1">
                <a:solidFill>
                  <a:srgbClr val="000066"/>
                </a:solidFill>
              </a:rPr>
              <a:t>eventi</a:t>
            </a:r>
            <a:r>
              <a:rPr lang="en-US" dirty="0">
                <a:solidFill>
                  <a:srgbClr val="000066"/>
                </a:solidFill>
              </a:rPr>
              <a:t> </a:t>
            </a:r>
            <a:r>
              <a:rPr lang="en-US" dirty="0" err="1">
                <a:solidFill>
                  <a:srgbClr val="000066"/>
                </a:solidFill>
              </a:rPr>
              <a:t>che</a:t>
            </a:r>
            <a:r>
              <a:rPr lang="en-US" dirty="0">
                <a:solidFill>
                  <a:srgbClr val="000066"/>
                </a:solidFill>
              </a:rPr>
              <a:t> </a:t>
            </a:r>
            <a:r>
              <a:rPr lang="en-US" dirty="0" err="1">
                <a:solidFill>
                  <a:srgbClr val="000066"/>
                </a:solidFill>
              </a:rPr>
              <a:t>hanno</a:t>
            </a:r>
            <a:r>
              <a:rPr lang="en-US" dirty="0">
                <a:solidFill>
                  <a:srgbClr val="000066"/>
                </a:solidFill>
              </a:rPr>
              <a:t> </a:t>
            </a:r>
            <a:r>
              <a:rPr lang="en-US" dirty="0" err="1">
                <a:solidFill>
                  <a:srgbClr val="000066"/>
                </a:solidFill>
              </a:rPr>
              <a:t>almeno</a:t>
            </a:r>
            <a:r>
              <a:rPr lang="en-US" dirty="0">
                <a:solidFill>
                  <a:srgbClr val="000066"/>
                </a:solidFill>
              </a:rPr>
              <a:t> 4 </a:t>
            </a:r>
            <a:r>
              <a:rPr lang="en-US" dirty="0" err="1">
                <a:solidFill>
                  <a:srgbClr val="000066"/>
                </a:solidFill>
              </a:rPr>
              <a:t>muoni</a:t>
            </a:r>
            <a:r>
              <a:rPr lang="en-US" dirty="0">
                <a:solidFill>
                  <a:srgbClr val="000066"/>
                </a:solidFill>
              </a:rPr>
              <a:t> di    </a:t>
            </a:r>
            <a:r>
              <a:rPr lang="en-US" b="1" dirty="0">
                <a:solidFill>
                  <a:srgbClr val="000066"/>
                </a:solidFill>
              </a:rPr>
              <a:t>alto </a:t>
            </a:r>
            <a:r>
              <a:rPr lang="en-US" b="1" dirty="0" err="1">
                <a:solidFill>
                  <a:srgbClr val="000066"/>
                </a:solidFill>
              </a:rPr>
              <a:t>momento</a:t>
            </a:r>
            <a:endParaRPr lang="en-US" b="1" dirty="0">
              <a:solidFill>
                <a:srgbClr val="000066"/>
              </a:solidFill>
            </a:endParaRPr>
          </a:p>
          <a:p>
            <a:r>
              <a:rPr lang="en-US" dirty="0" err="1">
                <a:solidFill>
                  <a:srgbClr val="000066"/>
                </a:solidFill>
              </a:rPr>
              <a:t>si</a:t>
            </a:r>
            <a:r>
              <a:rPr lang="en-US" dirty="0">
                <a:solidFill>
                  <a:srgbClr val="000066"/>
                </a:solidFill>
              </a:rPr>
              <a:t> </a:t>
            </a:r>
            <a:r>
              <a:rPr lang="en-US" dirty="0" err="1">
                <a:solidFill>
                  <a:srgbClr val="000066"/>
                </a:solidFill>
              </a:rPr>
              <a:t>ricostruisce</a:t>
            </a:r>
            <a:r>
              <a:rPr lang="en-US" dirty="0">
                <a:solidFill>
                  <a:srgbClr val="000066"/>
                </a:solidFill>
              </a:rPr>
              <a:t> la </a:t>
            </a:r>
            <a:r>
              <a:rPr lang="en-US" dirty="0" err="1">
                <a:solidFill>
                  <a:srgbClr val="000066"/>
                </a:solidFill>
              </a:rPr>
              <a:t>massa</a:t>
            </a:r>
            <a:r>
              <a:rPr lang="en-US" dirty="0">
                <a:solidFill>
                  <a:srgbClr val="000066"/>
                </a:solidFill>
              </a:rPr>
              <a:t> </a:t>
            </a:r>
            <a:r>
              <a:rPr lang="en-US" dirty="0" err="1">
                <a:solidFill>
                  <a:srgbClr val="000066"/>
                </a:solidFill>
              </a:rPr>
              <a:t>della</a:t>
            </a:r>
            <a:r>
              <a:rPr lang="en-US" dirty="0">
                <a:solidFill>
                  <a:srgbClr val="000066"/>
                </a:solidFill>
              </a:rPr>
              <a:t> </a:t>
            </a:r>
            <a:r>
              <a:rPr lang="en-US" dirty="0" err="1">
                <a:solidFill>
                  <a:srgbClr val="000066"/>
                </a:solidFill>
              </a:rPr>
              <a:t>particella</a:t>
            </a:r>
            <a:r>
              <a:rPr lang="en-US" dirty="0">
                <a:solidFill>
                  <a:srgbClr val="000066"/>
                </a:solidFill>
              </a:rPr>
              <a:t> </a:t>
            </a:r>
            <a:r>
              <a:rPr lang="en-US" dirty="0" err="1">
                <a:solidFill>
                  <a:srgbClr val="000066"/>
                </a:solidFill>
              </a:rPr>
              <a:t>eventuale</a:t>
            </a:r>
            <a:r>
              <a:rPr lang="en-US" dirty="0">
                <a:solidFill>
                  <a:srgbClr val="000066"/>
                </a:solidFill>
              </a:rPr>
              <a:t> </a:t>
            </a:r>
            <a:r>
              <a:rPr lang="en-US" dirty="0" err="1">
                <a:solidFill>
                  <a:srgbClr val="000066"/>
                </a:solidFill>
              </a:rPr>
              <a:t>che</a:t>
            </a:r>
            <a:r>
              <a:rPr lang="en-US" dirty="0">
                <a:solidFill>
                  <a:srgbClr val="000066"/>
                </a:solidFill>
              </a:rPr>
              <a:t> e</a:t>
            </a:r>
            <a:r>
              <a:rPr lang="ja-JP" altLang="en-US" dirty="0">
                <a:solidFill>
                  <a:srgbClr val="000066"/>
                </a:solidFill>
                <a:latin typeface="Arial"/>
              </a:rPr>
              <a:t>’</a:t>
            </a:r>
            <a:r>
              <a:rPr lang="en-US" dirty="0">
                <a:solidFill>
                  <a:srgbClr val="000066"/>
                </a:solidFill>
              </a:rPr>
              <a:t> </a:t>
            </a:r>
            <a:r>
              <a:rPr lang="en-US" dirty="0" err="1">
                <a:solidFill>
                  <a:srgbClr val="000066"/>
                </a:solidFill>
              </a:rPr>
              <a:t>decaduta</a:t>
            </a:r>
            <a:r>
              <a:rPr lang="en-US" dirty="0">
                <a:solidFill>
                  <a:srgbClr val="000066"/>
                </a:solidFill>
              </a:rPr>
              <a:t> </a:t>
            </a:r>
            <a:r>
              <a:rPr lang="en-US" dirty="0" err="1">
                <a:solidFill>
                  <a:srgbClr val="000066"/>
                </a:solidFill>
              </a:rPr>
              <a:t>nei</a:t>
            </a:r>
            <a:r>
              <a:rPr lang="en-US" dirty="0">
                <a:solidFill>
                  <a:srgbClr val="000066"/>
                </a:solidFill>
              </a:rPr>
              <a:t> 4 </a:t>
            </a:r>
            <a:r>
              <a:rPr lang="en-US" dirty="0" err="1">
                <a:solidFill>
                  <a:srgbClr val="000066"/>
                </a:solidFill>
              </a:rPr>
              <a:t>muoni</a:t>
            </a:r>
            <a:r>
              <a:rPr lang="en-US" dirty="0">
                <a:solidFill>
                  <a:srgbClr val="000066"/>
                </a:solidFill>
              </a:rPr>
              <a:t>:</a:t>
            </a:r>
          </a:p>
          <a:p>
            <a:pPr>
              <a:buFontTx/>
              <a:buChar char="-"/>
            </a:pPr>
            <a:endParaRPr lang="en-US" dirty="0">
              <a:solidFill>
                <a:srgbClr val="000066"/>
              </a:solidFill>
            </a:endParaRPr>
          </a:p>
          <a:p>
            <a:pPr>
              <a:buFontTx/>
              <a:buChar char="-"/>
            </a:pPr>
            <a:endParaRPr lang="en-US" dirty="0">
              <a:solidFill>
                <a:srgbClr val="000066"/>
              </a:solidFill>
            </a:endParaRPr>
          </a:p>
          <a:p>
            <a:pPr>
              <a:buFontTx/>
              <a:buChar char="-"/>
            </a:pPr>
            <a:endParaRPr lang="en-US" dirty="0">
              <a:solidFill>
                <a:srgbClr val="000066"/>
              </a:solidFill>
            </a:endParaRPr>
          </a:p>
          <a:p>
            <a:r>
              <a:rPr lang="en-US" dirty="0">
                <a:solidFill>
                  <a:srgbClr val="000066"/>
                </a:solidFill>
              </a:rPr>
              <a:t> Dove p </a:t>
            </a:r>
            <a:r>
              <a:rPr lang="en-US" dirty="0" err="1">
                <a:solidFill>
                  <a:srgbClr val="000066"/>
                </a:solidFill>
              </a:rPr>
              <a:t>sono</a:t>
            </a:r>
            <a:r>
              <a:rPr lang="en-US" dirty="0">
                <a:solidFill>
                  <a:srgbClr val="000066"/>
                </a:solidFill>
              </a:rPr>
              <a:t> </a:t>
            </a:r>
            <a:r>
              <a:rPr lang="en-US" dirty="0" err="1">
                <a:solidFill>
                  <a:srgbClr val="000066"/>
                </a:solidFill>
              </a:rPr>
              <a:t>i</a:t>
            </a:r>
            <a:r>
              <a:rPr lang="en-US" dirty="0">
                <a:solidFill>
                  <a:srgbClr val="000066"/>
                </a:solidFill>
              </a:rPr>
              <a:t> </a:t>
            </a:r>
            <a:r>
              <a:rPr lang="ja-JP" altLang="en-US" dirty="0">
                <a:solidFill>
                  <a:srgbClr val="000066"/>
                </a:solidFill>
                <a:latin typeface="Arial"/>
              </a:rPr>
              <a:t>“</a:t>
            </a:r>
            <a:r>
              <a:rPr lang="en-US" dirty="0" err="1">
                <a:solidFill>
                  <a:srgbClr val="000066"/>
                </a:solidFill>
              </a:rPr>
              <a:t>quadri-momenti</a:t>
            </a:r>
            <a:r>
              <a:rPr lang="ja-JP" altLang="en-US" dirty="0">
                <a:solidFill>
                  <a:srgbClr val="000066"/>
                </a:solidFill>
                <a:latin typeface="Arial"/>
              </a:rPr>
              <a:t>”</a:t>
            </a:r>
            <a:r>
              <a:rPr lang="en-US" dirty="0">
                <a:solidFill>
                  <a:srgbClr val="000066"/>
                </a:solidFill>
              </a:rPr>
              <a:t> </a:t>
            </a:r>
            <a:r>
              <a:rPr lang="en-US" dirty="0" err="1">
                <a:solidFill>
                  <a:srgbClr val="000066"/>
                </a:solidFill>
              </a:rPr>
              <a:t>dei</a:t>
            </a:r>
            <a:r>
              <a:rPr lang="en-US" dirty="0">
                <a:solidFill>
                  <a:srgbClr val="000066"/>
                </a:solidFill>
              </a:rPr>
              <a:t> 4 </a:t>
            </a:r>
            <a:r>
              <a:rPr lang="en-US" dirty="0" err="1">
                <a:solidFill>
                  <a:srgbClr val="000066"/>
                </a:solidFill>
              </a:rPr>
              <a:t>muoni</a:t>
            </a:r>
            <a:r>
              <a:rPr lang="en-US" dirty="0">
                <a:solidFill>
                  <a:srgbClr val="000066"/>
                </a:solidFill>
              </a:rPr>
              <a:t> </a:t>
            </a:r>
            <a:r>
              <a:rPr lang="en-US" dirty="0" err="1">
                <a:solidFill>
                  <a:srgbClr val="000066"/>
                </a:solidFill>
              </a:rPr>
              <a:t>selezionati</a:t>
            </a:r>
            <a:r>
              <a:rPr lang="en-US" dirty="0">
                <a:solidFill>
                  <a:srgbClr val="000066"/>
                </a:solidFill>
              </a:rPr>
              <a:t>. </a:t>
            </a:r>
          </a:p>
        </p:txBody>
      </p:sp>
      <p:graphicFrame>
        <p:nvGraphicFramePr>
          <p:cNvPr id="225288" name="Object 8"/>
          <p:cNvGraphicFramePr>
            <a:graphicFrameLocks noChangeAspect="1"/>
          </p:cNvGraphicFramePr>
          <p:nvPr/>
        </p:nvGraphicFramePr>
        <p:xfrm>
          <a:off x="2495550" y="2328863"/>
          <a:ext cx="3571875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4311" name="Equation" r:id="rId4" imgW="1587500" imgH="203200" progId="Equation.3">
                  <p:embed/>
                </p:oleObj>
              </mc:Choice>
              <mc:Fallback>
                <p:oleObj name="Equation" r:id="rId4" imgW="1587500" imgH="203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95550" y="2328863"/>
                        <a:ext cx="3571875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290" name="Text Box 10"/>
          <p:cNvSpPr txBox="1">
            <a:spLocks noChangeArrowheads="1"/>
          </p:cNvSpPr>
          <p:nvPr/>
        </p:nvSpPr>
        <p:spPr bwMode="auto">
          <a:xfrm>
            <a:off x="334963" y="5859463"/>
            <a:ext cx="837919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dirty="0" err="1">
                <a:solidFill>
                  <a:srgbClr val="000066"/>
                </a:solidFill>
              </a:rPr>
              <a:t>Avremo</a:t>
            </a:r>
            <a:r>
              <a:rPr lang="en-US" dirty="0">
                <a:solidFill>
                  <a:srgbClr val="000066"/>
                </a:solidFill>
              </a:rPr>
              <a:t> - se </a:t>
            </a:r>
            <a:r>
              <a:rPr lang="en-US" dirty="0" err="1">
                <a:solidFill>
                  <a:srgbClr val="000066"/>
                </a:solidFill>
              </a:rPr>
              <a:t>esiste</a:t>
            </a:r>
            <a:r>
              <a:rPr lang="en-US" dirty="0">
                <a:solidFill>
                  <a:srgbClr val="000066"/>
                </a:solidFill>
              </a:rPr>
              <a:t> - </a:t>
            </a:r>
            <a:r>
              <a:rPr lang="en-US" dirty="0" err="1">
                <a:solidFill>
                  <a:srgbClr val="000066"/>
                </a:solidFill>
              </a:rPr>
              <a:t>il</a:t>
            </a:r>
            <a:r>
              <a:rPr lang="en-US" dirty="0">
                <a:solidFill>
                  <a:srgbClr val="000066"/>
                </a:solidFill>
              </a:rPr>
              <a:t> </a:t>
            </a:r>
            <a:r>
              <a:rPr lang="en-US" dirty="0" err="1">
                <a:solidFill>
                  <a:srgbClr val="000066"/>
                </a:solidFill>
              </a:rPr>
              <a:t>picco</a:t>
            </a:r>
            <a:r>
              <a:rPr lang="en-US" dirty="0">
                <a:solidFill>
                  <a:srgbClr val="000066"/>
                </a:solidFill>
              </a:rPr>
              <a:t> del </a:t>
            </a:r>
            <a:r>
              <a:rPr lang="en-US" dirty="0" err="1">
                <a:solidFill>
                  <a:srgbClr val="000066"/>
                </a:solidFill>
              </a:rPr>
              <a:t>segnale</a:t>
            </a:r>
            <a:r>
              <a:rPr lang="en-US" dirty="0">
                <a:solidFill>
                  <a:srgbClr val="000066"/>
                </a:solidFill>
              </a:rPr>
              <a:t> e </a:t>
            </a:r>
            <a:r>
              <a:rPr lang="en-US" dirty="0" err="1">
                <a:solidFill>
                  <a:srgbClr val="000066"/>
                </a:solidFill>
              </a:rPr>
              <a:t>altri</a:t>
            </a:r>
            <a:r>
              <a:rPr lang="en-US" dirty="0">
                <a:solidFill>
                  <a:srgbClr val="000066"/>
                </a:solidFill>
              </a:rPr>
              <a:t> </a:t>
            </a:r>
            <a:r>
              <a:rPr lang="en-US" dirty="0" err="1">
                <a:solidFill>
                  <a:srgbClr val="000066"/>
                </a:solidFill>
              </a:rPr>
              <a:t>eventi</a:t>
            </a:r>
            <a:r>
              <a:rPr lang="en-US" dirty="0">
                <a:solidFill>
                  <a:srgbClr val="000066"/>
                </a:solidFill>
              </a:rPr>
              <a:t> di </a:t>
            </a:r>
            <a:r>
              <a:rPr lang="ja-JP" altLang="en-US" dirty="0">
                <a:solidFill>
                  <a:srgbClr val="000066"/>
                </a:solidFill>
                <a:latin typeface="Arial"/>
              </a:rPr>
              <a:t>“</a:t>
            </a:r>
            <a:r>
              <a:rPr lang="en-US" dirty="0" err="1">
                <a:solidFill>
                  <a:srgbClr val="000066"/>
                </a:solidFill>
              </a:rPr>
              <a:t>fisica</a:t>
            </a:r>
            <a:r>
              <a:rPr lang="en-US" dirty="0">
                <a:solidFill>
                  <a:srgbClr val="000066"/>
                </a:solidFill>
              </a:rPr>
              <a:t> nota / </a:t>
            </a:r>
            <a:r>
              <a:rPr lang="en-US" dirty="0" err="1">
                <a:solidFill>
                  <a:srgbClr val="000066"/>
                </a:solidFill>
              </a:rPr>
              <a:t>Modello</a:t>
            </a:r>
            <a:r>
              <a:rPr lang="en-US" dirty="0">
                <a:solidFill>
                  <a:srgbClr val="000066"/>
                </a:solidFill>
              </a:rPr>
              <a:t> Standard</a:t>
            </a:r>
            <a:r>
              <a:rPr lang="ja-JP" altLang="en-US" dirty="0">
                <a:solidFill>
                  <a:srgbClr val="000066"/>
                </a:solidFill>
                <a:latin typeface="Arial"/>
              </a:rPr>
              <a:t>”</a:t>
            </a:r>
            <a:endParaRPr lang="en-US" dirty="0">
              <a:solidFill>
                <a:srgbClr val="000066"/>
              </a:solidFill>
            </a:endParaRPr>
          </a:p>
          <a:p>
            <a:r>
              <a:rPr lang="en-US" dirty="0" err="1">
                <a:solidFill>
                  <a:srgbClr val="000066"/>
                </a:solidFill>
              </a:rPr>
              <a:t>che</a:t>
            </a:r>
            <a:r>
              <a:rPr lang="en-US" dirty="0">
                <a:solidFill>
                  <a:srgbClr val="000066"/>
                </a:solidFill>
              </a:rPr>
              <a:t> </a:t>
            </a:r>
            <a:r>
              <a:rPr lang="en-US" dirty="0" err="1">
                <a:solidFill>
                  <a:srgbClr val="000066"/>
                </a:solidFill>
              </a:rPr>
              <a:t>si</a:t>
            </a:r>
            <a:r>
              <a:rPr lang="en-US" dirty="0">
                <a:solidFill>
                  <a:srgbClr val="000066"/>
                </a:solidFill>
              </a:rPr>
              <a:t> </a:t>
            </a:r>
            <a:r>
              <a:rPr lang="en-US" dirty="0" err="1">
                <a:solidFill>
                  <a:srgbClr val="000066"/>
                </a:solidFill>
              </a:rPr>
              <a:t>distribuiscono</a:t>
            </a:r>
            <a:r>
              <a:rPr lang="en-US" dirty="0">
                <a:solidFill>
                  <a:srgbClr val="000066"/>
                </a:solidFill>
              </a:rPr>
              <a:t> a </a:t>
            </a:r>
            <a:r>
              <a:rPr lang="en-US" dirty="0" err="1">
                <a:solidFill>
                  <a:srgbClr val="000066"/>
                </a:solidFill>
              </a:rPr>
              <a:t>vari</a:t>
            </a:r>
            <a:r>
              <a:rPr lang="en-US" dirty="0">
                <a:solidFill>
                  <a:srgbClr val="000066"/>
                </a:solidFill>
              </a:rPr>
              <a:t> </a:t>
            </a:r>
            <a:r>
              <a:rPr lang="en-US" dirty="0" err="1">
                <a:solidFill>
                  <a:srgbClr val="000066"/>
                </a:solidFill>
              </a:rPr>
              <a:t>valori</a:t>
            </a:r>
            <a:r>
              <a:rPr lang="en-US" dirty="0">
                <a:solidFill>
                  <a:srgbClr val="000066"/>
                </a:solidFill>
              </a:rPr>
              <a:t> di M(4-muoni)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313745" y="3619500"/>
            <a:ext cx="248735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M(H) </a:t>
            </a:r>
            <a:r>
              <a:rPr lang="en-US" dirty="0" err="1"/>
              <a:t>alta</a:t>
            </a:r>
            <a:r>
              <a:rPr lang="en-US" dirty="0"/>
              <a:t>,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momenti</a:t>
            </a:r>
            <a:endParaRPr lang="en-US" dirty="0"/>
          </a:p>
          <a:p>
            <a:r>
              <a:rPr lang="en-US" dirty="0" err="1"/>
              <a:t>delle</a:t>
            </a:r>
            <a:r>
              <a:rPr lang="en-US" dirty="0"/>
              <a:t> </a:t>
            </a:r>
            <a:r>
              <a:rPr lang="en-US" dirty="0" err="1"/>
              <a:t>particelle</a:t>
            </a:r>
            <a:r>
              <a:rPr lang="en-US" dirty="0"/>
              <a:t> </a:t>
            </a:r>
            <a:r>
              <a:rPr lang="en-US" dirty="0" err="1"/>
              <a:t>sono</a:t>
            </a:r>
            <a:r>
              <a:rPr lang="en-US" dirty="0"/>
              <a:t> </a:t>
            </a:r>
            <a:r>
              <a:rPr lang="en-US" dirty="0" err="1"/>
              <a:t>alti</a:t>
            </a:r>
            <a:endParaRPr lang="en-US" dirty="0"/>
          </a:p>
          <a:p>
            <a:endParaRPr lang="en-US" dirty="0"/>
          </a:p>
          <a:p>
            <a:pPr marL="285750" indent="-285750">
              <a:buFont typeface="Wingdings" charset="0"/>
              <a:buChar char="à"/>
            </a:pPr>
            <a:r>
              <a:rPr lang="en-US" dirty="0">
                <a:sym typeface="Wingdings"/>
              </a:rPr>
              <a:t>Le </a:t>
            </a:r>
            <a:r>
              <a:rPr lang="en-US">
                <a:sym typeface="Wingdings"/>
              </a:rPr>
              <a:t>tracce</a:t>
            </a:r>
            <a:r>
              <a:rPr lang="en-US" dirty="0">
                <a:sym typeface="Wingdings"/>
              </a:rPr>
              <a:t> </a:t>
            </a:r>
            <a:r>
              <a:rPr lang="en-US" dirty="0" err="1">
                <a:sym typeface="Wingdings"/>
              </a:rPr>
              <a:t>sono</a:t>
            </a:r>
            <a:r>
              <a:rPr lang="en-US" dirty="0">
                <a:sym typeface="Wingdings"/>
              </a:rPr>
              <a:t> </a:t>
            </a:r>
            <a:r>
              <a:rPr lang="en-US" dirty="0" err="1">
                <a:sym typeface="Wingdings"/>
              </a:rPr>
              <a:t>diritte</a:t>
            </a:r>
            <a:endParaRPr lang="en-US" dirty="0">
              <a:sym typeface="Wingdings"/>
            </a:endParaRPr>
          </a:p>
          <a:p>
            <a:r>
              <a:rPr lang="en-US" b="1" i="1" dirty="0">
                <a:solidFill>
                  <a:srgbClr val="FF0000"/>
                </a:solidFill>
              </a:rPr>
              <a:t>           p</a:t>
            </a:r>
            <a:r>
              <a:rPr lang="en-US" b="1" dirty="0">
                <a:solidFill>
                  <a:srgbClr val="FF0000"/>
                </a:solidFill>
              </a:rPr>
              <a:t> = 0.3</a:t>
            </a:r>
            <a:r>
              <a:rPr lang="en-US" b="1" dirty="0">
                <a:solidFill>
                  <a:srgbClr val="FF0000"/>
                </a:solidFill>
                <a:sym typeface="Symbol"/>
              </a:rPr>
              <a:t></a:t>
            </a:r>
            <a:r>
              <a:rPr lang="en-US" b="1" i="1" dirty="0">
                <a:solidFill>
                  <a:srgbClr val="FF0000"/>
                </a:solidFill>
              </a:rPr>
              <a:t>B</a:t>
            </a:r>
            <a:r>
              <a:rPr lang="en-US" b="1" dirty="0">
                <a:solidFill>
                  <a:srgbClr val="FF0000"/>
                </a:solidFill>
                <a:sym typeface="Symbol"/>
              </a:rPr>
              <a:t> </a:t>
            </a:r>
            <a:r>
              <a:rPr lang="en-US" b="1" i="1" dirty="0">
                <a:solidFill>
                  <a:srgbClr val="FF0000"/>
                </a:solidFill>
              </a:rPr>
              <a:t>R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74800" y="3357999"/>
            <a:ext cx="4191000" cy="2552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103422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000" y="101594"/>
            <a:ext cx="5816600" cy="533400"/>
          </a:xfrm>
        </p:spPr>
        <p:txBody>
          <a:bodyPr/>
          <a:lstStyle/>
          <a:p>
            <a:pPr algn="l"/>
            <a:r>
              <a:rPr lang="en-US" b="1" dirty="0"/>
              <a:t>Alto </a:t>
            </a:r>
            <a:r>
              <a:rPr lang="en-US" b="1" dirty="0" err="1"/>
              <a:t>momento</a:t>
            </a:r>
            <a:r>
              <a:rPr lang="en-US" b="1" dirty="0"/>
              <a:t> </a:t>
            </a:r>
            <a:r>
              <a:rPr lang="en-US" b="1" dirty="0" err="1"/>
              <a:t>trasverso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Particelle</a:t>
            </a:r>
            <a:r>
              <a:rPr lang="en-US" dirty="0"/>
              <a:t> di alto </a:t>
            </a:r>
            <a:r>
              <a:rPr lang="en-US" dirty="0" err="1"/>
              <a:t>momento</a:t>
            </a:r>
            <a:r>
              <a:rPr lang="en-US" dirty="0"/>
              <a:t> </a:t>
            </a:r>
            <a:r>
              <a:rPr lang="en-US" dirty="0" err="1"/>
              <a:t>trasverso</a:t>
            </a:r>
            <a:r>
              <a:rPr lang="en-US" dirty="0"/>
              <a:t> </a:t>
            </a:r>
            <a:r>
              <a:rPr lang="en-US" dirty="0" err="1"/>
              <a:t>provengono</a:t>
            </a:r>
            <a:r>
              <a:rPr lang="en-US" dirty="0"/>
              <a:t> da </a:t>
            </a:r>
            <a:r>
              <a:rPr lang="en-US" dirty="0" err="1"/>
              <a:t>particelle</a:t>
            </a:r>
            <a:r>
              <a:rPr lang="en-US" dirty="0"/>
              <a:t> di </a:t>
            </a:r>
            <a:r>
              <a:rPr lang="en-US" dirty="0" err="1"/>
              <a:t>alta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Un </a:t>
            </a:r>
            <a:r>
              <a:rPr lang="en-US" dirty="0" err="1"/>
              <a:t>oggetto</a:t>
            </a:r>
            <a:r>
              <a:rPr lang="en-US" dirty="0"/>
              <a:t> </a:t>
            </a:r>
            <a:r>
              <a:rPr lang="en-US" dirty="0" err="1"/>
              <a:t>pesante</a:t>
            </a:r>
            <a:r>
              <a:rPr lang="en-US" dirty="0"/>
              <a:t> </a:t>
            </a:r>
            <a:r>
              <a:rPr lang="en-US" dirty="0" err="1"/>
              <a:t>che</a:t>
            </a:r>
            <a:r>
              <a:rPr lang="en-US" dirty="0"/>
              <a:t> decade </a:t>
            </a:r>
            <a:r>
              <a:rPr lang="en-US" dirty="0" err="1"/>
              <a:t>produrra</a:t>
            </a:r>
            <a:r>
              <a:rPr lang="en-US" dirty="0"/>
              <a:t>’ </a:t>
            </a:r>
            <a:r>
              <a:rPr lang="en-US" dirty="0" err="1"/>
              <a:t>delle</a:t>
            </a:r>
            <a:r>
              <a:rPr lang="en-US" dirty="0"/>
              <a:t> </a:t>
            </a:r>
            <a:r>
              <a:rPr lang="en-US" dirty="0" err="1"/>
              <a:t>particelle</a:t>
            </a:r>
            <a:r>
              <a:rPr lang="en-US" dirty="0"/>
              <a:t> con un </a:t>
            </a:r>
            <a:r>
              <a:rPr lang="en-US" dirty="0" err="1"/>
              <a:t>p</a:t>
            </a:r>
            <a:r>
              <a:rPr lang="en-US" baseline="-25000" dirty="0" err="1"/>
              <a:t>T</a:t>
            </a:r>
            <a:r>
              <a:rPr lang="en-US" baseline="30000" dirty="0"/>
              <a:t> </a:t>
            </a:r>
            <a:r>
              <a:rPr lang="en-US" dirty="0" err="1"/>
              <a:t>dell’ordine</a:t>
            </a:r>
            <a:r>
              <a:rPr lang="en-US" dirty="0"/>
              <a:t> di M/2</a:t>
            </a:r>
          </a:p>
          <a:p>
            <a:r>
              <a:rPr lang="en-US" dirty="0"/>
              <a:t>M(Z) = 90 </a:t>
            </a:r>
            <a:r>
              <a:rPr lang="en-US" dirty="0" err="1"/>
              <a:t>GeV</a:t>
            </a:r>
            <a:r>
              <a:rPr lang="en-US" dirty="0"/>
              <a:t>, M(W) = 80 </a:t>
            </a:r>
            <a:r>
              <a:rPr lang="en-US" dirty="0" err="1"/>
              <a:t>GeV</a:t>
            </a:r>
            <a:r>
              <a:rPr lang="en-US" dirty="0"/>
              <a:t>, M(H) = 125 </a:t>
            </a:r>
            <a:r>
              <a:rPr lang="en-US" dirty="0" err="1"/>
              <a:t>GeV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2B60D-2C16-234D-B992-A5CB7E0D7813}" type="slidenum">
              <a:rPr lang="en-US" smtClean="0"/>
              <a:pPr/>
              <a:t>52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79600"/>
            <a:ext cx="9144000" cy="94881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882900"/>
            <a:ext cx="9144000" cy="1883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409751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14300" y="88900"/>
            <a:ext cx="4191000" cy="533400"/>
          </a:xfrm>
        </p:spPr>
        <p:txBody>
          <a:bodyPr/>
          <a:lstStyle/>
          <a:p>
            <a:pPr algn="l"/>
            <a:r>
              <a:rPr lang="en-US" b="1" dirty="0" err="1"/>
              <a:t>Esercizio</a:t>
            </a:r>
            <a:endParaRPr lang="en-US" b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04BB0-C1B8-B741-9450-297BAFDCA376}" type="slidenum">
              <a:rPr lang="en-US" smtClean="0"/>
              <a:pPr/>
              <a:t>53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7205" y="50800"/>
            <a:ext cx="7321870" cy="6858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14300" y="1793964"/>
            <a:ext cx="16803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18 </a:t>
            </a:r>
            <a:r>
              <a:rPr lang="en-US" dirty="0" err="1">
                <a:solidFill>
                  <a:srgbClr val="0000FF"/>
                </a:solidFill>
              </a:rPr>
              <a:t>collisioni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err="1">
                <a:solidFill>
                  <a:srgbClr val="0000FF"/>
                </a:solidFill>
              </a:rPr>
              <a:t>pp</a:t>
            </a:r>
            <a:endParaRPr lang="en-US" dirty="0">
              <a:solidFill>
                <a:srgbClr val="0000FF"/>
              </a:solidFill>
            </a:endParaRPr>
          </a:p>
          <a:p>
            <a:r>
              <a:rPr lang="en-US" dirty="0" err="1">
                <a:solidFill>
                  <a:srgbClr val="0000FF"/>
                </a:solidFill>
              </a:rPr>
              <a:t>sovrapposte</a:t>
            </a:r>
            <a:r>
              <a:rPr lang="en-US" dirty="0">
                <a:solidFill>
                  <a:srgbClr val="0000FF"/>
                </a:solidFill>
              </a:rPr>
              <a:t> a</a:t>
            </a:r>
          </a:p>
          <a:p>
            <a:endParaRPr lang="en-US" dirty="0">
              <a:solidFill>
                <a:srgbClr val="0000FF"/>
              </a:solidFill>
            </a:endParaRPr>
          </a:p>
          <a:p>
            <a:r>
              <a:rPr lang="en-US" dirty="0">
                <a:solidFill>
                  <a:srgbClr val="0000FF"/>
                </a:solidFill>
              </a:rPr>
              <a:t> H </a:t>
            </a:r>
            <a:r>
              <a:rPr lang="en-US" dirty="0">
                <a:solidFill>
                  <a:srgbClr val="0000FF"/>
                </a:solidFill>
                <a:sym typeface="Wingdings"/>
              </a:rPr>
              <a:t></a:t>
            </a:r>
            <a:r>
              <a:rPr lang="en-US" dirty="0">
                <a:solidFill>
                  <a:srgbClr val="0000FF"/>
                </a:solidFill>
              </a:rPr>
              <a:t> 4 </a:t>
            </a:r>
            <a:r>
              <a:rPr lang="en-US" dirty="0" err="1">
                <a:solidFill>
                  <a:srgbClr val="0000FF"/>
                </a:solidFill>
              </a:rPr>
              <a:t>muoni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4300" y="4898598"/>
            <a:ext cx="15736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0000FF"/>
                </a:solidFill>
              </a:rPr>
              <a:t>Trova</a:t>
            </a:r>
            <a:r>
              <a:rPr lang="en-US" dirty="0">
                <a:solidFill>
                  <a:srgbClr val="0000FF"/>
                </a:solidFill>
              </a:rPr>
              <a:t> 4 </a:t>
            </a:r>
            <a:r>
              <a:rPr lang="en-US" dirty="0" err="1">
                <a:solidFill>
                  <a:srgbClr val="0000FF"/>
                </a:solidFill>
              </a:rPr>
              <a:t>tracce</a:t>
            </a:r>
            <a:r>
              <a:rPr lang="en-US" dirty="0">
                <a:solidFill>
                  <a:srgbClr val="0000FF"/>
                </a:solidFill>
              </a:rPr>
              <a:t> </a:t>
            </a:r>
          </a:p>
          <a:p>
            <a:r>
              <a:rPr lang="en-US" dirty="0" err="1">
                <a:solidFill>
                  <a:srgbClr val="0000FF"/>
                </a:solidFill>
              </a:rPr>
              <a:t>dritte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78197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C65E9-1CF0-CB44-86AF-51EBA1457889}" type="slidenum">
              <a:rPr lang="en-US"/>
              <a:pPr/>
              <a:t>6</a:t>
            </a:fld>
            <a:endParaRPr lang="en-US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title"/>
          </p:nvPr>
        </p:nvSpPr>
        <p:spPr>
          <a:xfrm>
            <a:off x="34924" y="7937"/>
            <a:ext cx="9109076" cy="677863"/>
          </a:xfrm>
        </p:spPr>
        <p:txBody>
          <a:bodyPr/>
          <a:lstStyle/>
          <a:p>
            <a:pPr algn="l"/>
            <a:r>
              <a:rPr lang="en-US" b="1" dirty="0"/>
              <a:t>Le </a:t>
            </a:r>
            <a:r>
              <a:rPr lang="en-US" b="1" dirty="0" err="1"/>
              <a:t>Particelle</a:t>
            </a:r>
            <a:r>
              <a:rPr lang="en-US" b="1" dirty="0"/>
              <a:t> </a:t>
            </a:r>
            <a:r>
              <a:rPr lang="en-US" b="1" dirty="0" err="1"/>
              <a:t>Fondamentali:Il</a:t>
            </a:r>
            <a:r>
              <a:rPr lang="en-US" b="1" dirty="0"/>
              <a:t> MODELLO STANDARD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0531" name="Oval 51"/>
          <p:cNvSpPr>
            <a:spLocks noChangeArrowheads="1"/>
          </p:cNvSpPr>
          <p:nvPr/>
        </p:nvSpPr>
        <p:spPr bwMode="auto">
          <a:xfrm>
            <a:off x="755650" y="1160463"/>
            <a:ext cx="4535488" cy="43910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0499" name="Group 19"/>
          <p:cNvGrpSpPr>
            <a:grpSpLocks/>
          </p:cNvGrpSpPr>
          <p:nvPr/>
        </p:nvGrpSpPr>
        <p:grpSpPr bwMode="auto">
          <a:xfrm>
            <a:off x="34925" y="1557338"/>
            <a:ext cx="3773488" cy="4667250"/>
            <a:chOff x="113" y="976"/>
            <a:chExt cx="2377" cy="2940"/>
          </a:xfrm>
        </p:grpSpPr>
        <p:sp>
          <p:nvSpPr>
            <p:cNvPr id="20488" name="Oval 8"/>
            <p:cNvSpPr>
              <a:spLocks noChangeArrowheads="1"/>
            </p:cNvSpPr>
            <p:nvPr/>
          </p:nvSpPr>
          <p:spPr bwMode="auto">
            <a:xfrm>
              <a:off x="978" y="2768"/>
              <a:ext cx="432" cy="447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83591" tIns="41796" rIns="83591" bIns="41796" anchor="ctr"/>
            <a:lstStyle/>
            <a:p>
              <a:pPr algn="ctr" defTabSz="835025"/>
              <a:endParaRPr lang="en-US" sz="2200">
                <a:solidFill>
                  <a:srgbClr val="FFFF00"/>
                </a:solidFill>
                <a:latin typeface="Verdana" charset="0"/>
              </a:endParaRPr>
            </a:p>
          </p:txBody>
        </p:sp>
        <p:sp>
          <p:nvSpPr>
            <p:cNvPr id="20489" name="Oval 9"/>
            <p:cNvSpPr>
              <a:spLocks noChangeArrowheads="1"/>
            </p:cNvSpPr>
            <p:nvPr/>
          </p:nvSpPr>
          <p:spPr bwMode="auto">
            <a:xfrm>
              <a:off x="1034" y="1065"/>
              <a:ext cx="433" cy="448"/>
            </a:xfrm>
            <a:prstGeom prst="ellipse">
              <a:avLst/>
            </a:prstGeom>
            <a:gradFill rotWithShape="0">
              <a:gsLst>
                <a:gs pos="0">
                  <a:srgbClr val="E5F75F"/>
                </a:gs>
                <a:gs pos="100000">
                  <a:srgbClr val="F68D68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83591" tIns="41796" rIns="83591" bIns="41796" anchor="ctr"/>
            <a:lstStyle/>
            <a:p>
              <a:pPr algn="ctr" defTabSz="835025"/>
              <a:endParaRPr lang="en-US" sz="2200">
                <a:solidFill>
                  <a:srgbClr val="FFFF00"/>
                </a:solidFill>
                <a:latin typeface="Verdana" charset="0"/>
              </a:endParaRPr>
            </a:p>
          </p:txBody>
        </p:sp>
        <p:sp>
          <p:nvSpPr>
            <p:cNvPr id="20490" name="Oval 10"/>
            <p:cNvSpPr>
              <a:spLocks noChangeArrowheads="1"/>
            </p:cNvSpPr>
            <p:nvPr/>
          </p:nvSpPr>
          <p:spPr bwMode="auto">
            <a:xfrm>
              <a:off x="1021" y="1603"/>
              <a:ext cx="433" cy="448"/>
            </a:xfrm>
            <a:prstGeom prst="ellipse">
              <a:avLst/>
            </a:prstGeom>
            <a:gradFill rotWithShape="0">
              <a:gsLst>
                <a:gs pos="0">
                  <a:srgbClr val="E5F75F"/>
                </a:gs>
                <a:gs pos="100000">
                  <a:srgbClr val="F68D68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83591" tIns="41796" rIns="83591" bIns="41796" anchor="ctr"/>
            <a:lstStyle/>
            <a:p>
              <a:pPr algn="ctr" defTabSz="835025"/>
              <a:endParaRPr lang="en-US" sz="2200">
                <a:solidFill>
                  <a:srgbClr val="FFFF00"/>
                </a:solidFill>
                <a:latin typeface="Verdana" charset="0"/>
              </a:endParaRPr>
            </a:p>
          </p:txBody>
        </p:sp>
        <p:sp>
          <p:nvSpPr>
            <p:cNvPr id="20491" name="Line 11"/>
            <p:cNvSpPr>
              <a:spLocks noChangeShapeType="1"/>
            </p:cNvSpPr>
            <p:nvPr/>
          </p:nvSpPr>
          <p:spPr bwMode="auto">
            <a:xfrm flipV="1">
              <a:off x="848" y="976"/>
              <a:ext cx="0" cy="2329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492" name="Text Box 12"/>
            <p:cNvSpPr txBox="1">
              <a:spLocks noChangeArrowheads="1"/>
            </p:cNvSpPr>
            <p:nvPr/>
          </p:nvSpPr>
          <p:spPr bwMode="auto">
            <a:xfrm>
              <a:off x="1156" y="1071"/>
              <a:ext cx="271" cy="3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83591" tIns="41796" rIns="83591" bIns="41796">
              <a:spAutoFit/>
            </a:bodyPr>
            <a:lstStyle>
              <a:lvl1pPr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1pPr>
              <a:lvl2pPr marL="417513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2pPr>
              <a:lvl3pPr marL="835025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3pPr>
              <a:lvl4pPr marL="1254125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4pPr>
              <a:lvl5pPr marL="1671638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5pPr>
              <a:lvl6pPr marL="21288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6pPr>
              <a:lvl7pPr marL="25860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7pPr>
              <a:lvl8pPr marL="30432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8pPr>
              <a:lvl9pPr marL="35004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9pPr>
            </a:lstStyle>
            <a:p>
              <a:r>
                <a:rPr lang="en-US" sz="2900" b="1" dirty="0">
                  <a:latin typeface="Verdana" charset="0"/>
                </a:rPr>
                <a:t>u</a:t>
              </a:r>
            </a:p>
          </p:txBody>
        </p:sp>
        <p:sp>
          <p:nvSpPr>
            <p:cNvPr id="20493" name="Text Box 13"/>
            <p:cNvSpPr txBox="1">
              <a:spLocks noChangeArrowheads="1"/>
            </p:cNvSpPr>
            <p:nvPr/>
          </p:nvSpPr>
          <p:spPr bwMode="auto">
            <a:xfrm>
              <a:off x="1107" y="1616"/>
              <a:ext cx="268" cy="3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83591" tIns="41796" rIns="83591" bIns="41796">
              <a:spAutoFit/>
            </a:bodyPr>
            <a:lstStyle>
              <a:lvl1pPr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1pPr>
              <a:lvl2pPr marL="417513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2pPr>
              <a:lvl3pPr marL="835025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3pPr>
              <a:lvl4pPr marL="1254125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4pPr>
              <a:lvl5pPr marL="1671638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5pPr>
              <a:lvl6pPr marL="21288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6pPr>
              <a:lvl7pPr marL="25860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7pPr>
              <a:lvl8pPr marL="30432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8pPr>
              <a:lvl9pPr marL="35004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9pPr>
            </a:lstStyle>
            <a:p>
              <a:r>
                <a:rPr lang="en-US" sz="2900" b="1">
                  <a:latin typeface="Verdana" charset="0"/>
                </a:rPr>
                <a:t>d</a:t>
              </a:r>
              <a:endParaRPr lang="en-US" sz="2900">
                <a:latin typeface="Verdana" charset="0"/>
              </a:endParaRPr>
            </a:p>
          </p:txBody>
        </p:sp>
        <p:sp>
          <p:nvSpPr>
            <p:cNvPr id="20494" name="Text Box 14"/>
            <p:cNvSpPr txBox="1">
              <a:spLocks noChangeArrowheads="1"/>
            </p:cNvSpPr>
            <p:nvPr/>
          </p:nvSpPr>
          <p:spPr bwMode="auto">
            <a:xfrm>
              <a:off x="1091" y="2774"/>
              <a:ext cx="260" cy="3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83591" tIns="41796" rIns="83591" bIns="41796">
              <a:spAutoFit/>
            </a:bodyPr>
            <a:lstStyle>
              <a:lvl1pPr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1pPr>
              <a:lvl2pPr marL="417513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2pPr>
              <a:lvl3pPr marL="835025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3pPr>
              <a:lvl4pPr marL="1254125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4pPr>
              <a:lvl5pPr marL="1671638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5pPr>
              <a:lvl6pPr marL="21288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6pPr>
              <a:lvl7pPr marL="25860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7pPr>
              <a:lvl8pPr marL="30432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8pPr>
              <a:lvl9pPr marL="35004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9pPr>
            </a:lstStyle>
            <a:p>
              <a:r>
                <a:rPr lang="en-US" sz="2900" b="1">
                  <a:latin typeface="Verdana" charset="0"/>
                </a:rPr>
                <a:t>e</a:t>
              </a:r>
            </a:p>
          </p:txBody>
        </p:sp>
        <p:sp>
          <p:nvSpPr>
            <p:cNvPr id="20495" name="Text Box 15"/>
            <p:cNvSpPr txBox="1">
              <a:spLocks noChangeArrowheads="1"/>
            </p:cNvSpPr>
            <p:nvPr/>
          </p:nvSpPr>
          <p:spPr bwMode="auto">
            <a:xfrm>
              <a:off x="113" y="3657"/>
              <a:ext cx="2377" cy="259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rgbClr val="FF0000"/>
                  </a:solidFill>
                  <a:latin typeface="Verdana" charset="0"/>
                </a:rPr>
                <a:t>La materia di cui siamo fatti</a:t>
              </a:r>
            </a:p>
          </p:txBody>
        </p:sp>
        <p:sp>
          <p:nvSpPr>
            <p:cNvPr id="20496" name="Line 16"/>
            <p:cNvSpPr>
              <a:spLocks noChangeShapeType="1"/>
            </p:cNvSpPr>
            <p:nvPr/>
          </p:nvSpPr>
          <p:spPr bwMode="auto">
            <a:xfrm flipH="1">
              <a:off x="1111" y="3294"/>
              <a:ext cx="45" cy="318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497" name="Oval 17"/>
            <p:cNvSpPr>
              <a:spLocks noChangeArrowheads="1"/>
            </p:cNvSpPr>
            <p:nvPr/>
          </p:nvSpPr>
          <p:spPr bwMode="auto">
            <a:xfrm>
              <a:off x="749" y="981"/>
              <a:ext cx="952" cy="1157"/>
            </a:xfrm>
            <a:prstGeom prst="ellips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sz="2400">
                <a:solidFill>
                  <a:srgbClr val="FF0000"/>
                </a:solidFill>
              </a:endParaRPr>
            </a:p>
          </p:txBody>
        </p:sp>
        <p:sp>
          <p:nvSpPr>
            <p:cNvPr id="20498" name="Line 18"/>
            <p:cNvSpPr>
              <a:spLocks noChangeShapeType="1"/>
            </p:cNvSpPr>
            <p:nvPr/>
          </p:nvSpPr>
          <p:spPr bwMode="auto">
            <a:xfrm flipH="1">
              <a:off x="612" y="1933"/>
              <a:ext cx="272" cy="1679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533" name="Oval 53"/>
          <p:cNvSpPr>
            <a:spLocks noChangeArrowheads="1"/>
          </p:cNvSpPr>
          <p:nvPr/>
        </p:nvSpPr>
        <p:spPr bwMode="auto">
          <a:xfrm>
            <a:off x="1331913" y="4373563"/>
            <a:ext cx="863600" cy="935038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C65E9-1CF0-CB44-86AF-51EBA1457889}" type="slidenum">
              <a:rPr lang="en-US"/>
              <a:pPr/>
              <a:t>7</a:t>
            </a:fld>
            <a:endParaRPr lang="en-US"/>
          </a:p>
        </p:txBody>
      </p:sp>
      <p:grpSp>
        <p:nvGrpSpPr>
          <p:cNvPr id="20513" name="Group 33"/>
          <p:cNvGrpSpPr>
            <a:grpSpLocks/>
          </p:cNvGrpSpPr>
          <p:nvPr/>
        </p:nvGrpSpPr>
        <p:grpSpPr bwMode="auto">
          <a:xfrm>
            <a:off x="1258888" y="2481263"/>
            <a:ext cx="5013325" cy="3616325"/>
            <a:chOff x="884" y="1547"/>
            <a:chExt cx="3158" cy="2278"/>
          </a:xfrm>
        </p:grpSpPr>
        <p:sp>
          <p:nvSpPr>
            <p:cNvPr id="20500" name="Oval 20"/>
            <p:cNvSpPr>
              <a:spLocks noChangeArrowheads="1"/>
            </p:cNvSpPr>
            <p:nvPr/>
          </p:nvSpPr>
          <p:spPr bwMode="auto">
            <a:xfrm>
              <a:off x="1713" y="1603"/>
              <a:ext cx="431" cy="448"/>
            </a:xfrm>
            <a:prstGeom prst="ellipse">
              <a:avLst/>
            </a:prstGeom>
            <a:gradFill rotWithShape="0">
              <a:gsLst>
                <a:gs pos="0">
                  <a:srgbClr val="E5F75F"/>
                </a:gs>
                <a:gs pos="100000">
                  <a:srgbClr val="F68D68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83591" tIns="41796" rIns="83591" bIns="41796" anchor="ctr"/>
            <a:lstStyle/>
            <a:p>
              <a:pPr algn="ctr" defTabSz="835025"/>
              <a:endParaRPr lang="en-US" sz="2200">
                <a:solidFill>
                  <a:srgbClr val="FFFF00"/>
                </a:solidFill>
                <a:latin typeface="Verdana" charset="0"/>
              </a:endParaRPr>
            </a:p>
          </p:txBody>
        </p:sp>
        <p:sp>
          <p:nvSpPr>
            <p:cNvPr id="20501" name="Oval 21"/>
            <p:cNvSpPr>
              <a:spLocks noChangeArrowheads="1"/>
            </p:cNvSpPr>
            <p:nvPr/>
          </p:nvSpPr>
          <p:spPr bwMode="auto">
            <a:xfrm>
              <a:off x="1021" y="2141"/>
              <a:ext cx="433" cy="447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83591" tIns="41796" rIns="83591" bIns="41796" anchor="ctr"/>
            <a:lstStyle/>
            <a:p>
              <a:pPr algn="ctr" defTabSz="835025"/>
              <a:endParaRPr lang="en-US" sz="2200">
                <a:solidFill>
                  <a:srgbClr val="FFFF00"/>
                </a:solidFill>
                <a:latin typeface="Verdana" charset="0"/>
              </a:endParaRPr>
            </a:p>
          </p:txBody>
        </p:sp>
        <p:sp>
          <p:nvSpPr>
            <p:cNvPr id="20502" name="Oval 22"/>
            <p:cNvSpPr>
              <a:spLocks noChangeArrowheads="1"/>
            </p:cNvSpPr>
            <p:nvPr/>
          </p:nvSpPr>
          <p:spPr bwMode="auto">
            <a:xfrm>
              <a:off x="1713" y="2141"/>
              <a:ext cx="431" cy="447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83591" tIns="41796" rIns="83591" bIns="41796" anchor="ctr"/>
            <a:lstStyle/>
            <a:p>
              <a:pPr algn="ctr" defTabSz="835025"/>
              <a:endParaRPr lang="en-US" sz="2200">
                <a:solidFill>
                  <a:srgbClr val="FFFF00"/>
                </a:solidFill>
                <a:latin typeface="Verdana" charset="0"/>
              </a:endParaRPr>
            </a:p>
          </p:txBody>
        </p:sp>
        <p:sp>
          <p:nvSpPr>
            <p:cNvPr id="20503" name="Oval 23"/>
            <p:cNvSpPr>
              <a:spLocks noChangeArrowheads="1"/>
            </p:cNvSpPr>
            <p:nvPr/>
          </p:nvSpPr>
          <p:spPr bwMode="auto">
            <a:xfrm>
              <a:off x="1713" y="2768"/>
              <a:ext cx="431" cy="447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83591" tIns="41796" rIns="83591" bIns="41796" anchor="ctr"/>
            <a:lstStyle/>
            <a:p>
              <a:pPr algn="ctr" defTabSz="835025"/>
              <a:endParaRPr lang="en-US" sz="2200">
                <a:solidFill>
                  <a:srgbClr val="FFFF00"/>
                </a:solidFill>
                <a:latin typeface="Verdana" charset="0"/>
              </a:endParaRPr>
            </a:p>
          </p:txBody>
        </p:sp>
        <p:sp>
          <p:nvSpPr>
            <p:cNvPr id="20504" name="Text Box 24"/>
            <p:cNvSpPr txBox="1">
              <a:spLocks noChangeArrowheads="1"/>
            </p:cNvSpPr>
            <p:nvPr/>
          </p:nvSpPr>
          <p:spPr bwMode="auto">
            <a:xfrm>
              <a:off x="1833" y="1571"/>
              <a:ext cx="244" cy="3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83591" tIns="41796" rIns="83591" bIns="41796">
              <a:spAutoFit/>
            </a:bodyPr>
            <a:lstStyle>
              <a:lvl1pPr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1pPr>
              <a:lvl2pPr marL="417513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2pPr>
              <a:lvl3pPr marL="835025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3pPr>
              <a:lvl4pPr marL="1254125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4pPr>
              <a:lvl5pPr marL="1671638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5pPr>
              <a:lvl6pPr marL="21288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6pPr>
              <a:lvl7pPr marL="25860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7pPr>
              <a:lvl8pPr marL="30432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8pPr>
              <a:lvl9pPr marL="35004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9pPr>
            </a:lstStyle>
            <a:p>
              <a:r>
                <a:rPr lang="en-US" sz="2900" b="1">
                  <a:latin typeface="Verdana" charset="0"/>
                </a:rPr>
                <a:t>s</a:t>
              </a:r>
            </a:p>
          </p:txBody>
        </p:sp>
        <p:sp>
          <p:nvSpPr>
            <p:cNvPr id="20505" name="Text Box 25"/>
            <p:cNvSpPr txBox="1">
              <a:spLocks noChangeArrowheads="1"/>
            </p:cNvSpPr>
            <p:nvPr/>
          </p:nvSpPr>
          <p:spPr bwMode="auto">
            <a:xfrm>
              <a:off x="1799" y="2830"/>
              <a:ext cx="240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83591" tIns="41796" rIns="83591" bIns="41796">
              <a:spAutoFit/>
            </a:bodyPr>
            <a:lstStyle>
              <a:lvl1pPr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1pPr>
              <a:lvl2pPr marL="417513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2pPr>
              <a:lvl3pPr marL="835025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3pPr>
              <a:lvl4pPr marL="1254125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4pPr>
              <a:lvl5pPr marL="1671638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5pPr>
              <a:lvl6pPr marL="21288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6pPr>
              <a:lvl7pPr marL="25860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7pPr>
              <a:lvl8pPr marL="30432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8pPr>
              <a:lvl9pPr marL="35004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9pPr>
            </a:lstStyle>
            <a:p>
              <a:r>
                <a:rPr lang="en-US" sz="2900" b="1">
                  <a:latin typeface="Symbol" charset="0"/>
                  <a:sym typeface="Symbol" charset="0"/>
                </a:rPr>
                <a:t></a:t>
              </a:r>
              <a:endParaRPr lang="en-US" sz="2900" b="1">
                <a:latin typeface="Symbol" charset="0"/>
              </a:endParaRPr>
            </a:p>
          </p:txBody>
        </p:sp>
        <p:sp>
          <p:nvSpPr>
            <p:cNvPr id="20506" name="Text Box 26"/>
            <p:cNvSpPr txBox="1">
              <a:spLocks noChangeArrowheads="1"/>
            </p:cNvSpPr>
            <p:nvPr/>
          </p:nvSpPr>
          <p:spPr bwMode="auto">
            <a:xfrm>
              <a:off x="1100" y="2201"/>
              <a:ext cx="328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83591" tIns="41796" rIns="83591" bIns="41796">
              <a:spAutoFit/>
            </a:bodyPr>
            <a:lstStyle>
              <a:lvl1pPr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1pPr>
              <a:lvl2pPr marL="417513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2pPr>
              <a:lvl3pPr marL="835025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3pPr>
              <a:lvl4pPr marL="1254125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4pPr>
              <a:lvl5pPr marL="1671638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5pPr>
              <a:lvl6pPr marL="21288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6pPr>
              <a:lvl7pPr marL="25860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7pPr>
              <a:lvl8pPr marL="30432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8pPr>
              <a:lvl9pPr marL="35004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9pPr>
            </a:lstStyle>
            <a:p>
              <a:r>
                <a:rPr lang="en-US" sz="2900" b="1">
                  <a:latin typeface="Symbol" charset="0"/>
                  <a:sym typeface="Symbol" charset="0"/>
                </a:rPr>
                <a:t></a:t>
              </a:r>
              <a:r>
                <a:rPr lang="en-US" sz="2900" b="1" baseline="-25000">
                  <a:latin typeface="Verdana" charset="0"/>
                </a:rPr>
                <a:t>e</a:t>
              </a:r>
              <a:endParaRPr lang="en-US" sz="2900" b="1">
                <a:solidFill>
                  <a:srgbClr val="FFFF00"/>
                </a:solidFill>
                <a:latin typeface="Verdana" charset="0"/>
              </a:endParaRPr>
            </a:p>
          </p:txBody>
        </p:sp>
        <p:sp>
          <p:nvSpPr>
            <p:cNvPr id="20507" name="Text Box 27"/>
            <p:cNvSpPr txBox="1">
              <a:spLocks noChangeArrowheads="1"/>
            </p:cNvSpPr>
            <p:nvPr/>
          </p:nvSpPr>
          <p:spPr bwMode="auto">
            <a:xfrm>
              <a:off x="1790" y="2180"/>
              <a:ext cx="314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83591" tIns="41796" rIns="83591" bIns="41796">
              <a:spAutoFit/>
            </a:bodyPr>
            <a:lstStyle>
              <a:lvl1pPr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1pPr>
              <a:lvl2pPr marL="417513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2pPr>
              <a:lvl3pPr marL="835025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3pPr>
              <a:lvl4pPr marL="1254125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4pPr>
              <a:lvl5pPr marL="1671638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5pPr>
              <a:lvl6pPr marL="21288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6pPr>
              <a:lvl7pPr marL="25860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7pPr>
              <a:lvl8pPr marL="30432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8pPr>
              <a:lvl9pPr marL="35004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9pPr>
            </a:lstStyle>
            <a:p>
              <a:r>
                <a:rPr lang="en-US" sz="2900" b="1">
                  <a:latin typeface="Symbol" charset="0"/>
                  <a:sym typeface="Symbol" charset="0"/>
                </a:rPr>
                <a:t></a:t>
              </a:r>
              <a:r>
                <a:rPr lang="en-US" sz="2900" b="1" baseline="-25000">
                  <a:latin typeface="Symbol" charset="0"/>
                  <a:sym typeface="Symbol" charset="0"/>
                </a:rPr>
                <a:t></a:t>
              </a:r>
              <a:endParaRPr lang="en-US" sz="2900" b="1" baseline="-25000">
                <a:latin typeface="Symbol" charset="0"/>
              </a:endParaRPr>
            </a:p>
          </p:txBody>
        </p:sp>
        <p:sp>
          <p:nvSpPr>
            <p:cNvPr id="20508" name="Oval 28"/>
            <p:cNvSpPr>
              <a:spLocks noChangeArrowheads="1"/>
            </p:cNvSpPr>
            <p:nvPr/>
          </p:nvSpPr>
          <p:spPr bwMode="auto">
            <a:xfrm>
              <a:off x="1564" y="1547"/>
              <a:ext cx="726" cy="1814"/>
            </a:xfrm>
            <a:prstGeom prst="ellips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09" name="Line 29"/>
            <p:cNvSpPr>
              <a:spLocks noChangeShapeType="1"/>
            </p:cNvSpPr>
            <p:nvPr/>
          </p:nvSpPr>
          <p:spPr bwMode="auto">
            <a:xfrm>
              <a:off x="2109" y="3385"/>
              <a:ext cx="544" cy="272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10" name="Text Box 30"/>
            <p:cNvSpPr txBox="1">
              <a:spLocks noChangeArrowheads="1"/>
            </p:cNvSpPr>
            <p:nvPr/>
          </p:nvSpPr>
          <p:spPr bwMode="auto">
            <a:xfrm>
              <a:off x="2822" y="3566"/>
              <a:ext cx="1220" cy="259"/>
            </a:xfrm>
            <a:prstGeom prst="rect">
              <a:avLst/>
            </a:prstGeom>
            <a:noFill/>
            <a:ln w="9525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rgbClr val="008000"/>
                  </a:solidFill>
                  <a:latin typeface="Verdana" charset="0"/>
                </a:rPr>
                <a:t>Raggi cosmici</a:t>
              </a:r>
            </a:p>
          </p:txBody>
        </p:sp>
        <p:sp>
          <p:nvSpPr>
            <p:cNvPr id="20511" name="Oval 31"/>
            <p:cNvSpPr>
              <a:spLocks noChangeArrowheads="1"/>
            </p:cNvSpPr>
            <p:nvPr/>
          </p:nvSpPr>
          <p:spPr bwMode="auto">
            <a:xfrm>
              <a:off x="884" y="1979"/>
              <a:ext cx="680" cy="748"/>
            </a:xfrm>
            <a:prstGeom prst="ellips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12" name="Line 32"/>
            <p:cNvSpPr>
              <a:spLocks noChangeShapeType="1"/>
            </p:cNvSpPr>
            <p:nvPr/>
          </p:nvSpPr>
          <p:spPr bwMode="auto">
            <a:xfrm>
              <a:off x="1565" y="2568"/>
              <a:ext cx="1224" cy="1225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531" name="Oval 51"/>
          <p:cNvSpPr>
            <a:spLocks noChangeArrowheads="1"/>
          </p:cNvSpPr>
          <p:nvPr/>
        </p:nvSpPr>
        <p:spPr bwMode="auto">
          <a:xfrm>
            <a:off x="755650" y="1160463"/>
            <a:ext cx="4535488" cy="43910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0534" name="Group 54"/>
          <p:cNvGrpSpPr>
            <a:grpSpLocks/>
          </p:cNvGrpSpPr>
          <p:nvPr/>
        </p:nvGrpSpPr>
        <p:grpSpPr bwMode="auto">
          <a:xfrm>
            <a:off x="34925" y="1557338"/>
            <a:ext cx="3773488" cy="4667250"/>
            <a:chOff x="113" y="976"/>
            <a:chExt cx="2377" cy="2940"/>
          </a:xfrm>
        </p:grpSpPr>
        <p:grpSp>
          <p:nvGrpSpPr>
            <p:cNvPr id="20499" name="Group 19"/>
            <p:cNvGrpSpPr>
              <a:grpSpLocks/>
            </p:cNvGrpSpPr>
            <p:nvPr/>
          </p:nvGrpSpPr>
          <p:grpSpPr bwMode="auto">
            <a:xfrm>
              <a:off x="113" y="976"/>
              <a:ext cx="2377" cy="2940"/>
              <a:chOff x="113" y="976"/>
              <a:chExt cx="2377" cy="2940"/>
            </a:xfrm>
          </p:grpSpPr>
          <p:sp>
            <p:nvSpPr>
              <p:cNvPr id="20488" name="Oval 8"/>
              <p:cNvSpPr>
                <a:spLocks noChangeArrowheads="1"/>
              </p:cNvSpPr>
              <p:nvPr/>
            </p:nvSpPr>
            <p:spPr bwMode="auto">
              <a:xfrm>
                <a:off x="978" y="2768"/>
                <a:ext cx="432" cy="447"/>
              </a:xfrm>
              <a:prstGeom prst="ellipse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lIns="83591" tIns="41796" rIns="83591" bIns="41796" anchor="ctr"/>
              <a:lstStyle/>
              <a:p>
                <a:pPr algn="ctr" defTabSz="835025"/>
                <a:endParaRPr lang="en-US" sz="2200">
                  <a:solidFill>
                    <a:srgbClr val="FFFF00"/>
                  </a:solidFill>
                  <a:latin typeface="Verdana" charset="0"/>
                </a:endParaRPr>
              </a:p>
            </p:txBody>
          </p:sp>
          <p:sp>
            <p:nvSpPr>
              <p:cNvPr id="20489" name="Oval 9"/>
              <p:cNvSpPr>
                <a:spLocks noChangeArrowheads="1"/>
              </p:cNvSpPr>
              <p:nvPr/>
            </p:nvSpPr>
            <p:spPr bwMode="auto">
              <a:xfrm>
                <a:off x="1034" y="1065"/>
                <a:ext cx="433" cy="448"/>
              </a:xfrm>
              <a:prstGeom prst="ellipse">
                <a:avLst/>
              </a:prstGeom>
              <a:gradFill rotWithShape="0">
                <a:gsLst>
                  <a:gs pos="0">
                    <a:srgbClr val="E5F75F"/>
                  </a:gs>
                  <a:gs pos="100000">
                    <a:srgbClr val="F68D68"/>
                  </a:gs>
                </a:gsLst>
                <a:path path="shape">
                  <a:fillToRect l="50000" t="50000" r="50000" b="50000"/>
                </a:path>
              </a:gra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lIns="83591" tIns="41796" rIns="83591" bIns="41796" anchor="ctr"/>
              <a:lstStyle/>
              <a:p>
                <a:pPr algn="ctr" defTabSz="835025"/>
                <a:endParaRPr lang="en-US" sz="2200">
                  <a:solidFill>
                    <a:srgbClr val="FFFF00"/>
                  </a:solidFill>
                  <a:latin typeface="Verdana" charset="0"/>
                </a:endParaRPr>
              </a:p>
            </p:txBody>
          </p:sp>
          <p:sp>
            <p:nvSpPr>
              <p:cNvPr id="20490" name="Oval 10"/>
              <p:cNvSpPr>
                <a:spLocks noChangeArrowheads="1"/>
              </p:cNvSpPr>
              <p:nvPr/>
            </p:nvSpPr>
            <p:spPr bwMode="auto">
              <a:xfrm>
                <a:off x="1021" y="1603"/>
                <a:ext cx="433" cy="448"/>
              </a:xfrm>
              <a:prstGeom prst="ellipse">
                <a:avLst/>
              </a:prstGeom>
              <a:gradFill rotWithShape="0">
                <a:gsLst>
                  <a:gs pos="0">
                    <a:srgbClr val="E5F75F"/>
                  </a:gs>
                  <a:gs pos="100000">
                    <a:srgbClr val="F68D68"/>
                  </a:gs>
                </a:gsLst>
                <a:path path="shape">
                  <a:fillToRect l="50000" t="50000" r="50000" b="50000"/>
                </a:path>
              </a:gra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lIns="83591" tIns="41796" rIns="83591" bIns="41796" anchor="ctr"/>
              <a:lstStyle/>
              <a:p>
                <a:pPr algn="ctr" defTabSz="835025"/>
                <a:endParaRPr lang="en-US" sz="2200">
                  <a:solidFill>
                    <a:srgbClr val="FFFF00"/>
                  </a:solidFill>
                  <a:latin typeface="Verdana" charset="0"/>
                </a:endParaRPr>
              </a:p>
            </p:txBody>
          </p:sp>
          <p:sp>
            <p:nvSpPr>
              <p:cNvPr id="20491" name="Line 11"/>
              <p:cNvSpPr>
                <a:spLocks noChangeShapeType="1"/>
              </p:cNvSpPr>
              <p:nvPr/>
            </p:nvSpPr>
            <p:spPr bwMode="auto">
              <a:xfrm flipV="1">
                <a:off x="848" y="976"/>
                <a:ext cx="0" cy="2329"/>
              </a:xfrm>
              <a:prstGeom prst="line">
                <a:avLst/>
              </a:prstGeom>
              <a:noFill/>
              <a:ln w="12700">
                <a:solidFill>
                  <a:schemeClr val="bg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492" name="Text Box 12"/>
              <p:cNvSpPr txBox="1">
                <a:spLocks noChangeArrowheads="1"/>
              </p:cNvSpPr>
              <p:nvPr/>
            </p:nvSpPr>
            <p:spPr bwMode="auto">
              <a:xfrm>
                <a:off x="1156" y="1071"/>
                <a:ext cx="271" cy="33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lIns="83591" tIns="41796" rIns="83591" bIns="41796">
                <a:spAutoFit/>
              </a:bodyPr>
              <a:lstStyle>
                <a:lvl1pPr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1pPr>
                <a:lvl2pPr marL="417513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2pPr>
                <a:lvl3pPr marL="835025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3pPr>
                <a:lvl4pPr marL="1254125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4pPr>
                <a:lvl5pPr marL="1671638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5pPr>
                <a:lvl6pPr marL="21288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6pPr>
                <a:lvl7pPr marL="25860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7pPr>
                <a:lvl8pPr marL="30432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8pPr>
                <a:lvl9pPr marL="35004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9pPr>
              </a:lstStyle>
              <a:p>
                <a:r>
                  <a:rPr lang="en-US" sz="2900" b="1">
                    <a:latin typeface="Verdana" charset="0"/>
                  </a:rPr>
                  <a:t>u</a:t>
                </a:r>
              </a:p>
            </p:txBody>
          </p:sp>
          <p:sp>
            <p:nvSpPr>
              <p:cNvPr id="20493" name="Text Box 13"/>
              <p:cNvSpPr txBox="1">
                <a:spLocks noChangeArrowheads="1"/>
              </p:cNvSpPr>
              <p:nvPr/>
            </p:nvSpPr>
            <p:spPr bwMode="auto">
              <a:xfrm>
                <a:off x="1107" y="1616"/>
                <a:ext cx="268" cy="33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lIns="83591" tIns="41796" rIns="83591" bIns="41796">
                <a:spAutoFit/>
              </a:bodyPr>
              <a:lstStyle>
                <a:lvl1pPr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1pPr>
                <a:lvl2pPr marL="417513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2pPr>
                <a:lvl3pPr marL="835025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3pPr>
                <a:lvl4pPr marL="1254125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4pPr>
                <a:lvl5pPr marL="1671638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5pPr>
                <a:lvl6pPr marL="21288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6pPr>
                <a:lvl7pPr marL="25860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7pPr>
                <a:lvl8pPr marL="30432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8pPr>
                <a:lvl9pPr marL="35004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9pPr>
              </a:lstStyle>
              <a:p>
                <a:r>
                  <a:rPr lang="en-US" sz="2900" b="1">
                    <a:latin typeface="Verdana" charset="0"/>
                  </a:rPr>
                  <a:t>d</a:t>
                </a:r>
                <a:endParaRPr lang="en-US" sz="2900">
                  <a:latin typeface="Verdana" charset="0"/>
                </a:endParaRPr>
              </a:p>
            </p:txBody>
          </p:sp>
          <p:sp>
            <p:nvSpPr>
              <p:cNvPr id="20494" name="Text Box 14"/>
              <p:cNvSpPr txBox="1">
                <a:spLocks noChangeArrowheads="1"/>
              </p:cNvSpPr>
              <p:nvPr/>
            </p:nvSpPr>
            <p:spPr bwMode="auto">
              <a:xfrm>
                <a:off x="1091" y="2774"/>
                <a:ext cx="260" cy="33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lIns="83591" tIns="41796" rIns="83591" bIns="41796">
                <a:spAutoFit/>
              </a:bodyPr>
              <a:lstStyle>
                <a:lvl1pPr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1pPr>
                <a:lvl2pPr marL="417513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2pPr>
                <a:lvl3pPr marL="835025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3pPr>
                <a:lvl4pPr marL="1254125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4pPr>
                <a:lvl5pPr marL="1671638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5pPr>
                <a:lvl6pPr marL="21288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6pPr>
                <a:lvl7pPr marL="25860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7pPr>
                <a:lvl8pPr marL="30432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8pPr>
                <a:lvl9pPr marL="35004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9pPr>
              </a:lstStyle>
              <a:p>
                <a:r>
                  <a:rPr lang="en-US" sz="2900" b="1">
                    <a:latin typeface="Verdana" charset="0"/>
                  </a:rPr>
                  <a:t>e</a:t>
                </a:r>
              </a:p>
            </p:txBody>
          </p:sp>
          <p:sp>
            <p:nvSpPr>
              <p:cNvPr id="20495" name="Text Box 15"/>
              <p:cNvSpPr txBox="1">
                <a:spLocks noChangeArrowheads="1"/>
              </p:cNvSpPr>
              <p:nvPr/>
            </p:nvSpPr>
            <p:spPr bwMode="auto">
              <a:xfrm>
                <a:off x="113" y="3657"/>
                <a:ext cx="2377" cy="259"/>
              </a:xfrm>
              <a:prstGeom prst="rect">
                <a:avLst/>
              </a:prstGeom>
              <a:noFill/>
              <a:ln w="952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2000">
                    <a:solidFill>
                      <a:srgbClr val="FF0000"/>
                    </a:solidFill>
                    <a:latin typeface="Verdana" charset="0"/>
                  </a:rPr>
                  <a:t>La materia di cui siamo fatti</a:t>
                </a:r>
              </a:p>
            </p:txBody>
          </p:sp>
          <p:sp>
            <p:nvSpPr>
              <p:cNvPr id="20496" name="Line 16"/>
              <p:cNvSpPr>
                <a:spLocks noChangeShapeType="1"/>
              </p:cNvSpPr>
              <p:nvPr/>
            </p:nvSpPr>
            <p:spPr bwMode="auto">
              <a:xfrm flipH="1">
                <a:off x="1111" y="3294"/>
                <a:ext cx="45" cy="318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 type="triangle" w="med" len="med"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97" name="Oval 17"/>
              <p:cNvSpPr>
                <a:spLocks noChangeArrowheads="1"/>
              </p:cNvSpPr>
              <p:nvPr/>
            </p:nvSpPr>
            <p:spPr bwMode="auto">
              <a:xfrm>
                <a:off x="749" y="981"/>
                <a:ext cx="952" cy="1157"/>
              </a:xfrm>
              <a:prstGeom prst="ellips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rgbClr val="FF0000"/>
                  </a:solidFill>
                </a:endParaRPr>
              </a:p>
            </p:txBody>
          </p:sp>
          <p:sp>
            <p:nvSpPr>
              <p:cNvPr id="20498" name="Line 18"/>
              <p:cNvSpPr>
                <a:spLocks noChangeShapeType="1"/>
              </p:cNvSpPr>
              <p:nvPr/>
            </p:nvSpPr>
            <p:spPr bwMode="auto">
              <a:xfrm flipH="1">
                <a:off x="612" y="1933"/>
                <a:ext cx="272" cy="1679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 type="triangle" w="med" len="med"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0533" name="Oval 53"/>
            <p:cNvSpPr>
              <a:spLocks noChangeArrowheads="1"/>
            </p:cNvSpPr>
            <p:nvPr/>
          </p:nvSpPr>
          <p:spPr bwMode="auto">
            <a:xfrm>
              <a:off x="930" y="2750"/>
              <a:ext cx="544" cy="589"/>
            </a:xfrm>
            <a:prstGeom prst="ellips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4" name="Rectangle 5"/>
          <p:cNvSpPr txBox="1">
            <a:spLocks noChangeArrowheads="1"/>
          </p:cNvSpPr>
          <p:nvPr/>
        </p:nvSpPr>
        <p:spPr bwMode="auto">
          <a:xfrm>
            <a:off x="34924" y="7937"/>
            <a:ext cx="9109076" cy="677863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90"/>
                </a:solidFill>
                <a:latin typeface="+mj-lt"/>
                <a:ea typeface="+mj-ea"/>
                <a:cs typeface="+mj-cs"/>
              </a:defRPr>
            </a:lvl1pPr>
            <a:lvl2pPr algn="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2pPr>
            <a:lvl3pPr algn="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3pPr>
            <a:lvl4pPr algn="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4pPr>
            <a:lvl5pPr algn="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5pPr>
            <a:lvl6pPr marL="457200" algn="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6pPr>
            <a:lvl7pPr marL="914400" algn="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7pPr>
            <a:lvl8pPr marL="1371600" algn="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8pPr>
            <a:lvl9pPr marL="1828800" algn="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/>
            <a:r>
              <a:rPr lang="en-US" b="1"/>
              <a:t>Le Particelle Fondamentali:Il MODELLO STANDARD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31674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C65E9-1CF0-CB44-86AF-51EBA1457889}" type="slidenum">
              <a:rPr lang="en-US"/>
              <a:pPr/>
              <a:t>8</a:t>
            </a:fld>
            <a:endParaRPr lang="en-US"/>
          </a:p>
        </p:txBody>
      </p:sp>
      <p:grpSp>
        <p:nvGrpSpPr>
          <p:cNvPr id="20513" name="Group 33"/>
          <p:cNvGrpSpPr>
            <a:grpSpLocks/>
          </p:cNvGrpSpPr>
          <p:nvPr/>
        </p:nvGrpSpPr>
        <p:grpSpPr bwMode="auto">
          <a:xfrm>
            <a:off x="1258888" y="2481263"/>
            <a:ext cx="5013325" cy="3616325"/>
            <a:chOff x="884" y="1547"/>
            <a:chExt cx="3158" cy="2278"/>
          </a:xfrm>
        </p:grpSpPr>
        <p:sp>
          <p:nvSpPr>
            <p:cNvPr id="20500" name="Oval 20"/>
            <p:cNvSpPr>
              <a:spLocks noChangeArrowheads="1"/>
            </p:cNvSpPr>
            <p:nvPr/>
          </p:nvSpPr>
          <p:spPr bwMode="auto">
            <a:xfrm>
              <a:off x="1713" y="1603"/>
              <a:ext cx="431" cy="448"/>
            </a:xfrm>
            <a:prstGeom prst="ellipse">
              <a:avLst/>
            </a:prstGeom>
            <a:gradFill rotWithShape="0">
              <a:gsLst>
                <a:gs pos="0">
                  <a:srgbClr val="E5F75F"/>
                </a:gs>
                <a:gs pos="100000">
                  <a:srgbClr val="F68D68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83591" tIns="41796" rIns="83591" bIns="41796" anchor="ctr"/>
            <a:lstStyle/>
            <a:p>
              <a:pPr algn="ctr" defTabSz="835025"/>
              <a:endParaRPr lang="en-US" sz="2200">
                <a:solidFill>
                  <a:srgbClr val="FFFF00"/>
                </a:solidFill>
                <a:latin typeface="Verdana" charset="0"/>
              </a:endParaRPr>
            </a:p>
          </p:txBody>
        </p:sp>
        <p:sp>
          <p:nvSpPr>
            <p:cNvPr id="20501" name="Oval 21"/>
            <p:cNvSpPr>
              <a:spLocks noChangeArrowheads="1"/>
            </p:cNvSpPr>
            <p:nvPr/>
          </p:nvSpPr>
          <p:spPr bwMode="auto">
            <a:xfrm>
              <a:off x="1021" y="2141"/>
              <a:ext cx="433" cy="447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83591" tIns="41796" rIns="83591" bIns="41796" anchor="ctr"/>
            <a:lstStyle/>
            <a:p>
              <a:pPr algn="ctr" defTabSz="835025"/>
              <a:endParaRPr lang="en-US" sz="2200">
                <a:solidFill>
                  <a:srgbClr val="FFFF00"/>
                </a:solidFill>
                <a:latin typeface="Verdana" charset="0"/>
              </a:endParaRPr>
            </a:p>
          </p:txBody>
        </p:sp>
        <p:sp>
          <p:nvSpPr>
            <p:cNvPr id="20502" name="Oval 22"/>
            <p:cNvSpPr>
              <a:spLocks noChangeArrowheads="1"/>
            </p:cNvSpPr>
            <p:nvPr/>
          </p:nvSpPr>
          <p:spPr bwMode="auto">
            <a:xfrm>
              <a:off x="1713" y="2141"/>
              <a:ext cx="431" cy="447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83591" tIns="41796" rIns="83591" bIns="41796" anchor="ctr"/>
            <a:lstStyle/>
            <a:p>
              <a:pPr algn="ctr" defTabSz="835025"/>
              <a:endParaRPr lang="en-US" sz="2200">
                <a:solidFill>
                  <a:srgbClr val="FFFF00"/>
                </a:solidFill>
                <a:latin typeface="Verdana" charset="0"/>
              </a:endParaRPr>
            </a:p>
          </p:txBody>
        </p:sp>
        <p:sp>
          <p:nvSpPr>
            <p:cNvPr id="20503" name="Oval 23"/>
            <p:cNvSpPr>
              <a:spLocks noChangeArrowheads="1"/>
            </p:cNvSpPr>
            <p:nvPr/>
          </p:nvSpPr>
          <p:spPr bwMode="auto">
            <a:xfrm>
              <a:off x="1713" y="2768"/>
              <a:ext cx="431" cy="447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83591" tIns="41796" rIns="83591" bIns="41796" anchor="ctr"/>
            <a:lstStyle/>
            <a:p>
              <a:pPr algn="ctr" defTabSz="835025"/>
              <a:endParaRPr lang="en-US" sz="2200">
                <a:solidFill>
                  <a:srgbClr val="FFFF00"/>
                </a:solidFill>
                <a:latin typeface="Verdana" charset="0"/>
              </a:endParaRPr>
            </a:p>
          </p:txBody>
        </p:sp>
        <p:sp>
          <p:nvSpPr>
            <p:cNvPr id="20504" name="Text Box 24"/>
            <p:cNvSpPr txBox="1">
              <a:spLocks noChangeArrowheads="1"/>
            </p:cNvSpPr>
            <p:nvPr/>
          </p:nvSpPr>
          <p:spPr bwMode="auto">
            <a:xfrm>
              <a:off x="1833" y="1571"/>
              <a:ext cx="244" cy="3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83591" tIns="41796" rIns="83591" bIns="41796">
              <a:spAutoFit/>
            </a:bodyPr>
            <a:lstStyle>
              <a:lvl1pPr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1pPr>
              <a:lvl2pPr marL="417513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2pPr>
              <a:lvl3pPr marL="835025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3pPr>
              <a:lvl4pPr marL="1254125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4pPr>
              <a:lvl5pPr marL="1671638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5pPr>
              <a:lvl6pPr marL="21288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6pPr>
              <a:lvl7pPr marL="25860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7pPr>
              <a:lvl8pPr marL="30432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8pPr>
              <a:lvl9pPr marL="35004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9pPr>
            </a:lstStyle>
            <a:p>
              <a:r>
                <a:rPr lang="en-US" sz="2900" b="1">
                  <a:latin typeface="Verdana" charset="0"/>
                </a:rPr>
                <a:t>s</a:t>
              </a:r>
            </a:p>
          </p:txBody>
        </p:sp>
        <p:sp>
          <p:nvSpPr>
            <p:cNvPr id="20505" name="Text Box 25"/>
            <p:cNvSpPr txBox="1">
              <a:spLocks noChangeArrowheads="1"/>
            </p:cNvSpPr>
            <p:nvPr/>
          </p:nvSpPr>
          <p:spPr bwMode="auto">
            <a:xfrm>
              <a:off x="1799" y="2830"/>
              <a:ext cx="240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83591" tIns="41796" rIns="83591" bIns="41796">
              <a:spAutoFit/>
            </a:bodyPr>
            <a:lstStyle>
              <a:lvl1pPr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1pPr>
              <a:lvl2pPr marL="417513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2pPr>
              <a:lvl3pPr marL="835025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3pPr>
              <a:lvl4pPr marL="1254125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4pPr>
              <a:lvl5pPr marL="1671638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5pPr>
              <a:lvl6pPr marL="21288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6pPr>
              <a:lvl7pPr marL="25860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7pPr>
              <a:lvl8pPr marL="30432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8pPr>
              <a:lvl9pPr marL="35004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9pPr>
            </a:lstStyle>
            <a:p>
              <a:r>
                <a:rPr lang="en-US" sz="2900" b="1">
                  <a:latin typeface="Symbol" charset="0"/>
                  <a:sym typeface="Symbol" charset="0"/>
                </a:rPr>
                <a:t></a:t>
              </a:r>
              <a:endParaRPr lang="en-US" sz="2900" b="1">
                <a:latin typeface="Symbol" charset="0"/>
              </a:endParaRPr>
            </a:p>
          </p:txBody>
        </p:sp>
        <p:sp>
          <p:nvSpPr>
            <p:cNvPr id="20506" name="Text Box 26"/>
            <p:cNvSpPr txBox="1">
              <a:spLocks noChangeArrowheads="1"/>
            </p:cNvSpPr>
            <p:nvPr/>
          </p:nvSpPr>
          <p:spPr bwMode="auto">
            <a:xfrm>
              <a:off x="1100" y="2201"/>
              <a:ext cx="328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83591" tIns="41796" rIns="83591" bIns="41796">
              <a:spAutoFit/>
            </a:bodyPr>
            <a:lstStyle>
              <a:lvl1pPr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1pPr>
              <a:lvl2pPr marL="417513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2pPr>
              <a:lvl3pPr marL="835025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3pPr>
              <a:lvl4pPr marL="1254125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4pPr>
              <a:lvl5pPr marL="1671638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5pPr>
              <a:lvl6pPr marL="21288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6pPr>
              <a:lvl7pPr marL="25860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7pPr>
              <a:lvl8pPr marL="30432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8pPr>
              <a:lvl9pPr marL="35004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9pPr>
            </a:lstStyle>
            <a:p>
              <a:r>
                <a:rPr lang="en-US" sz="2900" b="1">
                  <a:latin typeface="Symbol" charset="0"/>
                  <a:sym typeface="Symbol" charset="0"/>
                </a:rPr>
                <a:t></a:t>
              </a:r>
              <a:r>
                <a:rPr lang="en-US" sz="2900" b="1" baseline="-25000">
                  <a:latin typeface="Verdana" charset="0"/>
                </a:rPr>
                <a:t>e</a:t>
              </a:r>
              <a:endParaRPr lang="en-US" sz="2900" b="1">
                <a:solidFill>
                  <a:srgbClr val="FFFF00"/>
                </a:solidFill>
                <a:latin typeface="Verdana" charset="0"/>
              </a:endParaRPr>
            </a:p>
          </p:txBody>
        </p:sp>
        <p:sp>
          <p:nvSpPr>
            <p:cNvPr id="20507" name="Text Box 27"/>
            <p:cNvSpPr txBox="1">
              <a:spLocks noChangeArrowheads="1"/>
            </p:cNvSpPr>
            <p:nvPr/>
          </p:nvSpPr>
          <p:spPr bwMode="auto">
            <a:xfrm>
              <a:off x="1790" y="2180"/>
              <a:ext cx="314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83591" tIns="41796" rIns="83591" bIns="41796">
              <a:spAutoFit/>
            </a:bodyPr>
            <a:lstStyle>
              <a:lvl1pPr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1pPr>
              <a:lvl2pPr marL="417513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2pPr>
              <a:lvl3pPr marL="835025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3pPr>
              <a:lvl4pPr marL="1254125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4pPr>
              <a:lvl5pPr marL="1671638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5pPr>
              <a:lvl6pPr marL="21288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6pPr>
              <a:lvl7pPr marL="25860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7pPr>
              <a:lvl8pPr marL="30432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8pPr>
              <a:lvl9pPr marL="35004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9pPr>
            </a:lstStyle>
            <a:p>
              <a:r>
                <a:rPr lang="en-US" sz="2900" b="1">
                  <a:latin typeface="Symbol" charset="0"/>
                  <a:sym typeface="Symbol" charset="0"/>
                </a:rPr>
                <a:t></a:t>
              </a:r>
              <a:r>
                <a:rPr lang="en-US" sz="2900" b="1" baseline="-25000">
                  <a:latin typeface="Symbol" charset="0"/>
                  <a:sym typeface="Symbol" charset="0"/>
                </a:rPr>
                <a:t></a:t>
              </a:r>
              <a:endParaRPr lang="en-US" sz="2900" b="1" baseline="-25000">
                <a:latin typeface="Symbol" charset="0"/>
              </a:endParaRPr>
            </a:p>
          </p:txBody>
        </p:sp>
        <p:sp>
          <p:nvSpPr>
            <p:cNvPr id="20508" name="Oval 28"/>
            <p:cNvSpPr>
              <a:spLocks noChangeArrowheads="1"/>
            </p:cNvSpPr>
            <p:nvPr/>
          </p:nvSpPr>
          <p:spPr bwMode="auto">
            <a:xfrm>
              <a:off x="1564" y="1547"/>
              <a:ext cx="726" cy="1814"/>
            </a:xfrm>
            <a:prstGeom prst="ellips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09" name="Line 29"/>
            <p:cNvSpPr>
              <a:spLocks noChangeShapeType="1"/>
            </p:cNvSpPr>
            <p:nvPr/>
          </p:nvSpPr>
          <p:spPr bwMode="auto">
            <a:xfrm>
              <a:off x="2109" y="3385"/>
              <a:ext cx="544" cy="272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10" name="Text Box 30"/>
            <p:cNvSpPr txBox="1">
              <a:spLocks noChangeArrowheads="1"/>
            </p:cNvSpPr>
            <p:nvPr/>
          </p:nvSpPr>
          <p:spPr bwMode="auto">
            <a:xfrm>
              <a:off x="2822" y="3566"/>
              <a:ext cx="1220" cy="259"/>
            </a:xfrm>
            <a:prstGeom prst="rect">
              <a:avLst/>
            </a:prstGeom>
            <a:noFill/>
            <a:ln w="9525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rgbClr val="008000"/>
                  </a:solidFill>
                  <a:latin typeface="Verdana" charset="0"/>
                </a:rPr>
                <a:t>Raggi cosmici</a:t>
              </a:r>
            </a:p>
          </p:txBody>
        </p:sp>
        <p:sp>
          <p:nvSpPr>
            <p:cNvPr id="20511" name="Oval 31"/>
            <p:cNvSpPr>
              <a:spLocks noChangeArrowheads="1"/>
            </p:cNvSpPr>
            <p:nvPr/>
          </p:nvSpPr>
          <p:spPr bwMode="auto">
            <a:xfrm>
              <a:off x="884" y="1979"/>
              <a:ext cx="680" cy="748"/>
            </a:xfrm>
            <a:prstGeom prst="ellips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12" name="Line 32"/>
            <p:cNvSpPr>
              <a:spLocks noChangeShapeType="1"/>
            </p:cNvSpPr>
            <p:nvPr/>
          </p:nvSpPr>
          <p:spPr bwMode="auto">
            <a:xfrm>
              <a:off x="1565" y="2568"/>
              <a:ext cx="1224" cy="1225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530" name="Group 50"/>
          <p:cNvGrpSpPr>
            <a:grpSpLocks/>
          </p:cNvGrpSpPr>
          <p:nvPr/>
        </p:nvGrpSpPr>
        <p:grpSpPr bwMode="auto">
          <a:xfrm>
            <a:off x="2646363" y="1674813"/>
            <a:ext cx="6445250" cy="3902075"/>
            <a:chOff x="1713" y="1055"/>
            <a:chExt cx="4060" cy="2458"/>
          </a:xfrm>
        </p:grpSpPr>
        <p:sp>
          <p:nvSpPr>
            <p:cNvPr id="20514" name="Oval 34"/>
            <p:cNvSpPr>
              <a:spLocks noChangeArrowheads="1"/>
            </p:cNvSpPr>
            <p:nvPr/>
          </p:nvSpPr>
          <p:spPr bwMode="auto">
            <a:xfrm>
              <a:off x="2490" y="2141"/>
              <a:ext cx="432" cy="447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83591" tIns="41796" rIns="83591" bIns="41796" anchor="ctr"/>
            <a:lstStyle/>
            <a:p>
              <a:pPr algn="ctr" defTabSz="835025"/>
              <a:endParaRPr lang="en-US" sz="2200">
                <a:solidFill>
                  <a:srgbClr val="FFFF00"/>
                </a:solidFill>
                <a:latin typeface="Verdana" charset="0"/>
              </a:endParaRPr>
            </a:p>
          </p:txBody>
        </p:sp>
        <p:sp>
          <p:nvSpPr>
            <p:cNvPr id="20515" name="Oval 35"/>
            <p:cNvSpPr>
              <a:spLocks noChangeArrowheads="1"/>
            </p:cNvSpPr>
            <p:nvPr/>
          </p:nvSpPr>
          <p:spPr bwMode="auto">
            <a:xfrm>
              <a:off x="2490" y="2768"/>
              <a:ext cx="432" cy="447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83591" tIns="41796" rIns="83591" bIns="41796" anchor="ctr"/>
            <a:lstStyle/>
            <a:p>
              <a:pPr algn="ctr" defTabSz="835025"/>
              <a:endParaRPr lang="en-US" sz="2200">
                <a:solidFill>
                  <a:srgbClr val="FFFF00"/>
                </a:solidFill>
                <a:latin typeface="Verdana" charset="0"/>
              </a:endParaRPr>
            </a:p>
          </p:txBody>
        </p:sp>
        <p:sp>
          <p:nvSpPr>
            <p:cNvPr id="20516" name="Oval 36"/>
            <p:cNvSpPr>
              <a:spLocks noChangeArrowheads="1"/>
            </p:cNvSpPr>
            <p:nvPr/>
          </p:nvSpPr>
          <p:spPr bwMode="auto">
            <a:xfrm>
              <a:off x="1713" y="1065"/>
              <a:ext cx="431" cy="448"/>
            </a:xfrm>
            <a:prstGeom prst="ellipse">
              <a:avLst/>
            </a:prstGeom>
            <a:gradFill rotWithShape="0">
              <a:gsLst>
                <a:gs pos="0">
                  <a:srgbClr val="E5F75F"/>
                </a:gs>
                <a:gs pos="100000">
                  <a:srgbClr val="F68D68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83591" tIns="41796" rIns="83591" bIns="41796" anchor="ctr"/>
            <a:lstStyle/>
            <a:p>
              <a:pPr algn="ctr" defTabSz="835025"/>
              <a:endParaRPr lang="en-US" sz="2200">
                <a:solidFill>
                  <a:srgbClr val="FFFF00"/>
                </a:solidFill>
                <a:latin typeface="Verdana" charset="0"/>
              </a:endParaRPr>
            </a:p>
          </p:txBody>
        </p:sp>
        <p:sp>
          <p:nvSpPr>
            <p:cNvPr id="20517" name="Oval 37"/>
            <p:cNvSpPr>
              <a:spLocks noChangeArrowheads="1"/>
            </p:cNvSpPr>
            <p:nvPr/>
          </p:nvSpPr>
          <p:spPr bwMode="auto">
            <a:xfrm>
              <a:off x="2490" y="1065"/>
              <a:ext cx="432" cy="448"/>
            </a:xfrm>
            <a:prstGeom prst="ellipse">
              <a:avLst/>
            </a:prstGeom>
            <a:gradFill rotWithShape="0">
              <a:gsLst>
                <a:gs pos="0">
                  <a:srgbClr val="E5F75F"/>
                </a:gs>
                <a:gs pos="100000">
                  <a:srgbClr val="F68D68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83591" tIns="41796" rIns="83591" bIns="41796" anchor="ctr"/>
            <a:lstStyle/>
            <a:p>
              <a:pPr algn="ctr" defTabSz="835025"/>
              <a:endParaRPr lang="en-US" sz="2200">
                <a:solidFill>
                  <a:srgbClr val="FFFF00"/>
                </a:solidFill>
                <a:latin typeface="Verdana" charset="0"/>
              </a:endParaRPr>
            </a:p>
          </p:txBody>
        </p:sp>
        <p:sp>
          <p:nvSpPr>
            <p:cNvPr id="20518" name="Oval 38"/>
            <p:cNvSpPr>
              <a:spLocks noChangeArrowheads="1"/>
            </p:cNvSpPr>
            <p:nvPr/>
          </p:nvSpPr>
          <p:spPr bwMode="auto">
            <a:xfrm>
              <a:off x="2490" y="1603"/>
              <a:ext cx="432" cy="448"/>
            </a:xfrm>
            <a:prstGeom prst="ellipse">
              <a:avLst/>
            </a:prstGeom>
            <a:gradFill rotWithShape="0">
              <a:gsLst>
                <a:gs pos="0">
                  <a:srgbClr val="E5F75F"/>
                </a:gs>
                <a:gs pos="100000">
                  <a:srgbClr val="F68D68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83591" tIns="41796" rIns="83591" bIns="41796" anchor="ctr"/>
            <a:lstStyle/>
            <a:p>
              <a:pPr algn="ctr" defTabSz="835025"/>
              <a:endParaRPr lang="en-US" sz="2200">
                <a:solidFill>
                  <a:srgbClr val="FFFF00"/>
                </a:solidFill>
                <a:latin typeface="Verdana" charset="0"/>
              </a:endParaRPr>
            </a:p>
          </p:txBody>
        </p:sp>
        <p:sp>
          <p:nvSpPr>
            <p:cNvPr id="20519" name="Text Box 39"/>
            <p:cNvSpPr txBox="1">
              <a:spLocks noChangeArrowheads="1"/>
            </p:cNvSpPr>
            <p:nvPr/>
          </p:nvSpPr>
          <p:spPr bwMode="auto">
            <a:xfrm>
              <a:off x="1835" y="1071"/>
              <a:ext cx="243" cy="3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83591" tIns="41796" rIns="83591" bIns="41796">
              <a:spAutoFit/>
            </a:bodyPr>
            <a:lstStyle>
              <a:lvl1pPr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1pPr>
              <a:lvl2pPr marL="417513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2pPr>
              <a:lvl3pPr marL="835025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3pPr>
              <a:lvl4pPr marL="1254125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4pPr>
              <a:lvl5pPr marL="1671638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5pPr>
              <a:lvl6pPr marL="21288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6pPr>
              <a:lvl7pPr marL="25860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7pPr>
              <a:lvl8pPr marL="30432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8pPr>
              <a:lvl9pPr marL="35004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9pPr>
            </a:lstStyle>
            <a:p>
              <a:r>
                <a:rPr lang="en-US" sz="2900" b="1">
                  <a:latin typeface="Verdana" charset="0"/>
                </a:rPr>
                <a:t>c</a:t>
              </a:r>
              <a:endParaRPr lang="en-US" sz="2900" b="1">
                <a:solidFill>
                  <a:srgbClr val="FFFF00"/>
                </a:solidFill>
                <a:latin typeface="Verdana" charset="0"/>
              </a:endParaRPr>
            </a:p>
          </p:txBody>
        </p:sp>
        <p:sp>
          <p:nvSpPr>
            <p:cNvPr id="20520" name="Text Box 40"/>
            <p:cNvSpPr txBox="1">
              <a:spLocks noChangeArrowheads="1"/>
            </p:cNvSpPr>
            <p:nvPr/>
          </p:nvSpPr>
          <p:spPr bwMode="auto">
            <a:xfrm>
              <a:off x="2620" y="1055"/>
              <a:ext cx="212" cy="3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83591" tIns="41796" rIns="83591" bIns="41796">
              <a:spAutoFit/>
            </a:bodyPr>
            <a:lstStyle>
              <a:lvl1pPr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1pPr>
              <a:lvl2pPr marL="417513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2pPr>
              <a:lvl3pPr marL="835025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3pPr>
              <a:lvl4pPr marL="1254125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4pPr>
              <a:lvl5pPr marL="1671638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5pPr>
              <a:lvl6pPr marL="21288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6pPr>
              <a:lvl7pPr marL="25860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7pPr>
              <a:lvl8pPr marL="30432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8pPr>
              <a:lvl9pPr marL="35004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9pPr>
            </a:lstStyle>
            <a:p>
              <a:r>
                <a:rPr lang="en-US" sz="2900" b="1">
                  <a:latin typeface="Verdana" charset="0"/>
                </a:rPr>
                <a:t>t</a:t>
              </a:r>
            </a:p>
          </p:txBody>
        </p:sp>
        <p:sp>
          <p:nvSpPr>
            <p:cNvPr id="20521" name="Text Box 41"/>
            <p:cNvSpPr txBox="1">
              <a:spLocks noChangeArrowheads="1"/>
            </p:cNvSpPr>
            <p:nvPr/>
          </p:nvSpPr>
          <p:spPr bwMode="auto">
            <a:xfrm>
              <a:off x="2594" y="1608"/>
              <a:ext cx="268" cy="3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83591" tIns="41796" rIns="83591" bIns="41796">
              <a:spAutoFit/>
            </a:bodyPr>
            <a:lstStyle>
              <a:lvl1pPr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1pPr>
              <a:lvl2pPr marL="417513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2pPr>
              <a:lvl3pPr marL="835025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3pPr>
              <a:lvl4pPr marL="1254125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4pPr>
              <a:lvl5pPr marL="1671638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5pPr>
              <a:lvl6pPr marL="21288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6pPr>
              <a:lvl7pPr marL="25860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7pPr>
              <a:lvl8pPr marL="30432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8pPr>
              <a:lvl9pPr marL="35004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9pPr>
            </a:lstStyle>
            <a:p>
              <a:r>
                <a:rPr lang="en-US" sz="2900" b="1">
                  <a:latin typeface="Verdana" charset="0"/>
                </a:rPr>
                <a:t>b</a:t>
              </a:r>
            </a:p>
          </p:txBody>
        </p:sp>
        <p:sp>
          <p:nvSpPr>
            <p:cNvPr id="20522" name="Text Box 42"/>
            <p:cNvSpPr txBox="1">
              <a:spLocks noChangeArrowheads="1"/>
            </p:cNvSpPr>
            <p:nvPr/>
          </p:nvSpPr>
          <p:spPr bwMode="auto">
            <a:xfrm>
              <a:off x="2588" y="2830"/>
              <a:ext cx="208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83591" tIns="41796" rIns="83591" bIns="41796">
              <a:spAutoFit/>
            </a:bodyPr>
            <a:lstStyle>
              <a:lvl1pPr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1pPr>
              <a:lvl2pPr marL="417513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2pPr>
              <a:lvl3pPr marL="835025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3pPr>
              <a:lvl4pPr marL="1254125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4pPr>
              <a:lvl5pPr marL="1671638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5pPr>
              <a:lvl6pPr marL="21288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6pPr>
              <a:lvl7pPr marL="25860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7pPr>
              <a:lvl8pPr marL="30432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8pPr>
              <a:lvl9pPr marL="35004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9pPr>
            </a:lstStyle>
            <a:p>
              <a:r>
                <a:rPr lang="en-US" sz="2900" b="1">
                  <a:latin typeface="Symbol" charset="0"/>
                  <a:sym typeface="Symbol" charset="0"/>
                </a:rPr>
                <a:t></a:t>
              </a:r>
              <a:endParaRPr lang="en-US" sz="2900" b="1" baseline="-25000">
                <a:latin typeface="Symbol" charset="0"/>
                <a:sym typeface="Symbol" charset="0"/>
              </a:endParaRPr>
            </a:p>
          </p:txBody>
        </p:sp>
        <p:sp>
          <p:nvSpPr>
            <p:cNvPr id="20523" name="Text Box 43"/>
            <p:cNvSpPr txBox="1">
              <a:spLocks noChangeArrowheads="1"/>
            </p:cNvSpPr>
            <p:nvPr/>
          </p:nvSpPr>
          <p:spPr bwMode="auto">
            <a:xfrm>
              <a:off x="2577" y="2203"/>
              <a:ext cx="294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83591" tIns="41796" rIns="83591" bIns="41796">
              <a:spAutoFit/>
            </a:bodyPr>
            <a:lstStyle>
              <a:lvl1pPr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1pPr>
              <a:lvl2pPr marL="417513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2pPr>
              <a:lvl3pPr marL="835025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3pPr>
              <a:lvl4pPr marL="1254125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4pPr>
              <a:lvl5pPr marL="1671638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5pPr>
              <a:lvl6pPr marL="21288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6pPr>
              <a:lvl7pPr marL="25860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7pPr>
              <a:lvl8pPr marL="30432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8pPr>
              <a:lvl9pPr marL="35004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9pPr>
            </a:lstStyle>
            <a:p>
              <a:r>
                <a:rPr lang="en-US" sz="2900" b="1">
                  <a:latin typeface="Symbol" charset="0"/>
                  <a:sym typeface="Symbol" charset="0"/>
                </a:rPr>
                <a:t></a:t>
              </a:r>
              <a:r>
                <a:rPr lang="en-US" sz="2900" b="1" baseline="-25000">
                  <a:latin typeface="Symbol" charset="0"/>
                  <a:sym typeface="Symbol" charset="0"/>
                </a:rPr>
                <a:t></a:t>
              </a:r>
              <a:endParaRPr lang="en-US" sz="2900" b="1">
                <a:latin typeface="Symbol" charset="0"/>
                <a:sym typeface="Symbol" charset="0"/>
              </a:endParaRPr>
            </a:p>
          </p:txBody>
        </p:sp>
        <p:sp>
          <p:nvSpPr>
            <p:cNvPr id="20525" name="Line 45"/>
            <p:cNvSpPr>
              <a:spLocks noChangeShapeType="1"/>
            </p:cNvSpPr>
            <p:nvPr/>
          </p:nvSpPr>
          <p:spPr bwMode="auto">
            <a:xfrm>
              <a:off x="3152" y="2886"/>
              <a:ext cx="952" cy="1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26" name="Text Box 46"/>
            <p:cNvSpPr txBox="1">
              <a:spLocks noChangeArrowheads="1"/>
            </p:cNvSpPr>
            <p:nvPr/>
          </p:nvSpPr>
          <p:spPr bwMode="auto">
            <a:xfrm>
              <a:off x="4018" y="3067"/>
              <a:ext cx="1755" cy="44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000" dirty="0">
                  <a:latin typeface="Verdana" charset="0"/>
                </a:rPr>
                <a:t>Si </a:t>
              </a:r>
              <a:r>
                <a:rPr lang="en-US" sz="2000" dirty="0" err="1">
                  <a:latin typeface="Verdana" charset="0"/>
                </a:rPr>
                <a:t>possono</a:t>
              </a:r>
              <a:r>
                <a:rPr lang="en-US" sz="2000" dirty="0">
                  <a:latin typeface="Verdana" charset="0"/>
                </a:rPr>
                <a:t> </a:t>
              </a:r>
              <a:r>
                <a:rPr lang="en-US" sz="2000" dirty="0" err="1">
                  <a:latin typeface="Verdana" charset="0"/>
                </a:rPr>
                <a:t>produrre</a:t>
              </a:r>
              <a:endParaRPr lang="en-US" sz="2000" dirty="0">
                <a:latin typeface="Verdana" charset="0"/>
              </a:endParaRPr>
            </a:p>
            <a:p>
              <a:r>
                <a:rPr lang="en-US" sz="2000" dirty="0">
                  <a:latin typeface="Verdana" charset="0"/>
                </a:rPr>
                <a:t>in </a:t>
              </a:r>
              <a:r>
                <a:rPr lang="en-US" sz="2000" dirty="0" err="1">
                  <a:latin typeface="Verdana" charset="0"/>
                </a:rPr>
                <a:t>laboratorio</a:t>
              </a:r>
              <a:endParaRPr lang="en-US" sz="2000" dirty="0">
                <a:latin typeface="Verdana" charset="0"/>
              </a:endParaRPr>
            </a:p>
          </p:txBody>
        </p:sp>
      </p:grpSp>
      <p:sp>
        <p:nvSpPr>
          <p:cNvPr id="20531" name="Oval 51"/>
          <p:cNvSpPr>
            <a:spLocks noChangeArrowheads="1"/>
          </p:cNvSpPr>
          <p:nvPr/>
        </p:nvSpPr>
        <p:spPr bwMode="auto">
          <a:xfrm>
            <a:off x="755650" y="1160463"/>
            <a:ext cx="4535488" cy="43910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0534" name="Group 54"/>
          <p:cNvGrpSpPr>
            <a:grpSpLocks/>
          </p:cNvGrpSpPr>
          <p:nvPr/>
        </p:nvGrpSpPr>
        <p:grpSpPr bwMode="auto">
          <a:xfrm>
            <a:off x="34925" y="1557338"/>
            <a:ext cx="3773488" cy="4667250"/>
            <a:chOff x="113" y="976"/>
            <a:chExt cx="2377" cy="2940"/>
          </a:xfrm>
        </p:grpSpPr>
        <p:grpSp>
          <p:nvGrpSpPr>
            <p:cNvPr id="20499" name="Group 19"/>
            <p:cNvGrpSpPr>
              <a:grpSpLocks/>
            </p:cNvGrpSpPr>
            <p:nvPr/>
          </p:nvGrpSpPr>
          <p:grpSpPr bwMode="auto">
            <a:xfrm>
              <a:off x="113" y="976"/>
              <a:ext cx="2377" cy="2940"/>
              <a:chOff x="113" y="976"/>
              <a:chExt cx="2377" cy="2940"/>
            </a:xfrm>
          </p:grpSpPr>
          <p:sp>
            <p:nvSpPr>
              <p:cNvPr id="20488" name="Oval 8"/>
              <p:cNvSpPr>
                <a:spLocks noChangeArrowheads="1"/>
              </p:cNvSpPr>
              <p:nvPr/>
            </p:nvSpPr>
            <p:spPr bwMode="auto">
              <a:xfrm>
                <a:off x="978" y="2768"/>
                <a:ext cx="432" cy="447"/>
              </a:xfrm>
              <a:prstGeom prst="ellipse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lIns="83591" tIns="41796" rIns="83591" bIns="41796" anchor="ctr"/>
              <a:lstStyle/>
              <a:p>
                <a:pPr algn="ctr" defTabSz="835025"/>
                <a:endParaRPr lang="en-US" sz="2200">
                  <a:solidFill>
                    <a:srgbClr val="FFFF00"/>
                  </a:solidFill>
                  <a:latin typeface="Verdana" charset="0"/>
                </a:endParaRPr>
              </a:p>
            </p:txBody>
          </p:sp>
          <p:sp>
            <p:nvSpPr>
              <p:cNvPr id="20489" name="Oval 9"/>
              <p:cNvSpPr>
                <a:spLocks noChangeArrowheads="1"/>
              </p:cNvSpPr>
              <p:nvPr/>
            </p:nvSpPr>
            <p:spPr bwMode="auto">
              <a:xfrm>
                <a:off x="1034" y="1065"/>
                <a:ext cx="433" cy="448"/>
              </a:xfrm>
              <a:prstGeom prst="ellipse">
                <a:avLst/>
              </a:prstGeom>
              <a:gradFill rotWithShape="0">
                <a:gsLst>
                  <a:gs pos="0">
                    <a:srgbClr val="E5F75F"/>
                  </a:gs>
                  <a:gs pos="100000">
                    <a:srgbClr val="F68D68"/>
                  </a:gs>
                </a:gsLst>
                <a:path path="shape">
                  <a:fillToRect l="50000" t="50000" r="50000" b="50000"/>
                </a:path>
              </a:gra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lIns="83591" tIns="41796" rIns="83591" bIns="41796" anchor="ctr"/>
              <a:lstStyle/>
              <a:p>
                <a:pPr algn="ctr" defTabSz="835025"/>
                <a:endParaRPr lang="en-US" sz="2200">
                  <a:solidFill>
                    <a:srgbClr val="FFFF00"/>
                  </a:solidFill>
                  <a:latin typeface="Verdana" charset="0"/>
                </a:endParaRPr>
              </a:p>
            </p:txBody>
          </p:sp>
          <p:sp>
            <p:nvSpPr>
              <p:cNvPr id="20490" name="Oval 10"/>
              <p:cNvSpPr>
                <a:spLocks noChangeArrowheads="1"/>
              </p:cNvSpPr>
              <p:nvPr/>
            </p:nvSpPr>
            <p:spPr bwMode="auto">
              <a:xfrm>
                <a:off x="1021" y="1603"/>
                <a:ext cx="433" cy="448"/>
              </a:xfrm>
              <a:prstGeom prst="ellipse">
                <a:avLst/>
              </a:prstGeom>
              <a:gradFill rotWithShape="0">
                <a:gsLst>
                  <a:gs pos="0">
                    <a:srgbClr val="E5F75F"/>
                  </a:gs>
                  <a:gs pos="100000">
                    <a:srgbClr val="F68D68"/>
                  </a:gs>
                </a:gsLst>
                <a:path path="shape">
                  <a:fillToRect l="50000" t="50000" r="50000" b="50000"/>
                </a:path>
              </a:gra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lIns="83591" tIns="41796" rIns="83591" bIns="41796" anchor="ctr"/>
              <a:lstStyle/>
              <a:p>
                <a:pPr algn="ctr" defTabSz="835025"/>
                <a:endParaRPr lang="en-US" sz="2200">
                  <a:solidFill>
                    <a:srgbClr val="FFFF00"/>
                  </a:solidFill>
                  <a:latin typeface="Verdana" charset="0"/>
                </a:endParaRPr>
              </a:p>
            </p:txBody>
          </p:sp>
          <p:sp>
            <p:nvSpPr>
              <p:cNvPr id="20491" name="Line 11"/>
              <p:cNvSpPr>
                <a:spLocks noChangeShapeType="1"/>
              </p:cNvSpPr>
              <p:nvPr/>
            </p:nvSpPr>
            <p:spPr bwMode="auto">
              <a:xfrm flipV="1">
                <a:off x="848" y="976"/>
                <a:ext cx="0" cy="2329"/>
              </a:xfrm>
              <a:prstGeom prst="line">
                <a:avLst/>
              </a:prstGeom>
              <a:noFill/>
              <a:ln w="12700">
                <a:solidFill>
                  <a:schemeClr val="bg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492" name="Text Box 12"/>
              <p:cNvSpPr txBox="1">
                <a:spLocks noChangeArrowheads="1"/>
              </p:cNvSpPr>
              <p:nvPr/>
            </p:nvSpPr>
            <p:spPr bwMode="auto">
              <a:xfrm>
                <a:off x="1156" y="1071"/>
                <a:ext cx="271" cy="33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lIns="83591" tIns="41796" rIns="83591" bIns="41796">
                <a:spAutoFit/>
              </a:bodyPr>
              <a:lstStyle>
                <a:lvl1pPr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1pPr>
                <a:lvl2pPr marL="417513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2pPr>
                <a:lvl3pPr marL="835025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3pPr>
                <a:lvl4pPr marL="1254125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4pPr>
                <a:lvl5pPr marL="1671638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5pPr>
                <a:lvl6pPr marL="21288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6pPr>
                <a:lvl7pPr marL="25860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7pPr>
                <a:lvl8pPr marL="30432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8pPr>
                <a:lvl9pPr marL="35004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9pPr>
              </a:lstStyle>
              <a:p>
                <a:r>
                  <a:rPr lang="en-US" sz="2900" b="1">
                    <a:latin typeface="Verdana" charset="0"/>
                  </a:rPr>
                  <a:t>u</a:t>
                </a:r>
              </a:p>
            </p:txBody>
          </p:sp>
          <p:sp>
            <p:nvSpPr>
              <p:cNvPr id="20493" name="Text Box 13"/>
              <p:cNvSpPr txBox="1">
                <a:spLocks noChangeArrowheads="1"/>
              </p:cNvSpPr>
              <p:nvPr/>
            </p:nvSpPr>
            <p:spPr bwMode="auto">
              <a:xfrm>
                <a:off x="1107" y="1616"/>
                <a:ext cx="268" cy="33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lIns="83591" tIns="41796" rIns="83591" bIns="41796">
                <a:spAutoFit/>
              </a:bodyPr>
              <a:lstStyle>
                <a:lvl1pPr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1pPr>
                <a:lvl2pPr marL="417513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2pPr>
                <a:lvl3pPr marL="835025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3pPr>
                <a:lvl4pPr marL="1254125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4pPr>
                <a:lvl5pPr marL="1671638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5pPr>
                <a:lvl6pPr marL="21288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6pPr>
                <a:lvl7pPr marL="25860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7pPr>
                <a:lvl8pPr marL="30432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8pPr>
                <a:lvl9pPr marL="35004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9pPr>
              </a:lstStyle>
              <a:p>
                <a:r>
                  <a:rPr lang="en-US" sz="2900" b="1">
                    <a:latin typeface="Verdana" charset="0"/>
                  </a:rPr>
                  <a:t>d</a:t>
                </a:r>
                <a:endParaRPr lang="en-US" sz="2900">
                  <a:latin typeface="Verdana" charset="0"/>
                </a:endParaRPr>
              </a:p>
            </p:txBody>
          </p:sp>
          <p:sp>
            <p:nvSpPr>
              <p:cNvPr id="20494" name="Text Box 14"/>
              <p:cNvSpPr txBox="1">
                <a:spLocks noChangeArrowheads="1"/>
              </p:cNvSpPr>
              <p:nvPr/>
            </p:nvSpPr>
            <p:spPr bwMode="auto">
              <a:xfrm>
                <a:off x="1091" y="2774"/>
                <a:ext cx="260" cy="33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lIns="83591" tIns="41796" rIns="83591" bIns="41796">
                <a:spAutoFit/>
              </a:bodyPr>
              <a:lstStyle>
                <a:lvl1pPr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1pPr>
                <a:lvl2pPr marL="417513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2pPr>
                <a:lvl3pPr marL="835025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3pPr>
                <a:lvl4pPr marL="1254125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4pPr>
                <a:lvl5pPr marL="1671638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5pPr>
                <a:lvl6pPr marL="21288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6pPr>
                <a:lvl7pPr marL="25860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7pPr>
                <a:lvl8pPr marL="30432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8pPr>
                <a:lvl9pPr marL="35004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9pPr>
              </a:lstStyle>
              <a:p>
                <a:r>
                  <a:rPr lang="en-US" sz="2900" b="1">
                    <a:latin typeface="Verdana" charset="0"/>
                  </a:rPr>
                  <a:t>e</a:t>
                </a:r>
              </a:p>
            </p:txBody>
          </p:sp>
          <p:sp>
            <p:nvSpPr>
              <p:cNvPr id="20495" name="Text Box 15"/>
              <p:cNvSpPr txBox="1">
                <a:spLocks noChangeArrowheads="1"/>
              </p:cNvSpPr>
              <p:nvPr/>
            </p:nvSpPr>
            <p:spPr bwMode="auto">
              <a:xfrm>
                <a:off x="113" y="3657"/>
                <a:ext cx="2377" cy="259"/>
              </a:xfrm>
              <a:prstGeom prst="rect">
                <a:avLst/>
              </a:prstGeom>
              <a:noFill/>
              <a:ln w="952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2000" dirty="0">
                    <a:solidFill>
                      <a:srgbClr val="FF0000"/>
                    </a:solidFill>
                    <a:latin typeface="Verdana" charset="0"/>
                  </a:rPr>
                  <a:t>La </a:t>
                </a:r>
                <a:r>
                  <a:rPr lang="en-US" sz="2000" dirty="0" err="1">
                    <a:solidFill>
                      <a:srgbClr val="FF0000"/>
                    </a:solidFill>
                    <a:latin typeface="Verdana" charset="0"/>
                  </a:rPr>
                  <a:t>materia</a:t>
                </a:r>
                <a:r>
                  <a:rPr lang="en-US" sz="2000" dirty="0">
                    <a:solidFill>
                      <a:srgbClr val="FF0000"/>
                    </a:solidFill>
                    <a:latin typeface="Verdana" charset="0"/>
                  </a:rPr>
                  <a:t> di cui </a:t>
                </a:r>
                <a:r>
                  <a:rPr lang="en-US" sz="2000" dirty="0" err="1">
                    <a:solidFill>
                      <a:srgbClr val="FF0000"/>
                    </a:solidFill>
                    <a:latin typeface="Verdana" charset="0"/>
                  </a:rPr>
                  <a:t>siamo</a:t>
                </a:r>
                <a:r>
                  <a:rPr lang="en-US" sz="2000" dirty="0">
                    <a:solidFill>
                      <a:srgbClr val="FF0000"/>
                    </a:solidFill>
                    <a:latin typeface="Verdana" charset="0"/>
                  </a:rPr>
                  <a:t> </a:t>
                </a:r>
                <a:r>
                  <a:rPr lang="en-US" sz="2000" dirty="0" err="1">
                    <a:solidFill>
                      <a:srgbClr val="FF0000"/>
                    </a:solidFill>
                    <a:latin typeface="Verdana" charset="0"/>
                  </a:rPr>
                  <a:t>fatti</a:t>
                </a:r>
                <a:endParaRPr lang="en-US" sz="2000" dirty="0">
                  <a:solidFill>
                    <a:srgbClr val="FF0000"/>
                  </a:solidFill>
                  <a:latin typeface="Verdana" charset="0"/>
                </a:endParaRPr>
              </a:p>
            </p:txBody>
          </p:sp>
          <p:sp>
            <p:nvSpPr>
              <p:cNvPr id="20496" name="Line 16"/>
              <p:cNvSpPr>
                <a:spLocks noChangeShapeType="1"/>
              </p:cNvSpPr>
              <p:nvPr/>
            </p:nvSpPr>
            <p:spPr bwMode="auto">
              <a:xfrm flipH="1">
                <a:off x="1111" y="3294"/>
                <a:ext cx="45" cy="318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 type="triangle" w="med" len="med"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97" name="Oval 17"/>
              <p:cNvSpPr>
                <a:spLocks noChangeArrowheads="1"/>
              </p:cNvSpPr>
              <p:nvPr/>
            </p:nvSpPr>
            <p:spPr bwMode="auto">
              <a:xfrm>
                <a:off x="749" y="981"/>
                <a:ext cx="952" cy="1157"/>
              </a:xfrm>
              <a:prstGeom prst="ellips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rgbClr val="FF0000"/>
                  </a:solidFill>
                </a:endParaRPr>
              </a:p>
            </p:txBody>
          </p:sp>
          <p:sp>
            <p:nvSpPr>
              <p:cNvPr id="20498" name="Line 18"/>
              <p:cNvSpPr>
                <a:spLocks noChangeShapeType="1"/>
              </p:cNvSpPr>
              <p:nvPr/>
            </p:nvSpPr>
            <p:spPr bwMode="auto">
              <a:xfrm flipH="1">
                <a:off x="612" y="1933"/>
                <a:ext cx="272" cy="1679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 type="triangle" w="med" len="med"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0533" name="Oval 53"/>
            <p:cNvSpPr>
              <a:spLocks noChangeArrowheads="1"/>
            </p:cNvSpPr>
            <p:nvPr/>
          </p:nvSpPr>
          <p:spPr bwMode="auto">
            <a:xfrm>
              <a:off x="930" y="2750"/>
              <a:ext cx="544" cy="589"/>
            </a:xfrm>
            <a:prstGeom prst="ellips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0" name="Rectangle 5"/>
          <p:cNvSpPr txBox="1">
            <a:spLocks noChangeArrowheads="1"/>
          </p:cNvSpPr>
          <p:nvPr/>
        </p:nvSpPr>
        <p:spPr bwMode="auto">
          <a:xfrm>
            <a:off x="34924" y="7937"/>
            <a:ext cx="9109076" cy="677863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90"/>
                </a:solidFill>
                <a:latin typeface="+mj-lt"/>
                <a:ea typeface="+mj-ea"/>
                <a:cs typeface="+mj-cs"/>
              </a:defRPr>
            </a:lvl1pPr>
            <a:lvl2pPr algn="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2pPr>
            <a:lvl3pPr algn="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3pPr>
            <a:lvl4pPr algn="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4pPr>
            <a:lvl5pPr algn="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5pPr>
            <a:lvl6pPr marL="457200" algn="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6pPr>
            <a:lvl7pPr marL="914400" algn="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7pPr>
            <a:lvl8pPr marL="1371600" algn="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8pPr>
            <a:lvl9pPr marL="1828800" algn="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/>
            <a:r>
              <a:rPr lang="en-US" b="1" dirty="0"/>
              <a:t>Le </a:t>
            </a:r>
            <a:r>
              <a:rPr lang="en-US" b="1" dirty="0" err="1"/>
              <a:t>Particelle</a:t>
            </a:r>
            <a:r>
              <a:rPr lang="en-US" b="1" dirty="0"/>
              <a:t> </a:t>
            </a:r>
            <a:r>
              <a:rPr lang="en-US" b="1" dirty="0" err="1"/>
              <a:t>Fondamentali:Il</a:t>
            </a:r>
            <a:r>
              <a:rPr lang="en-US" b="1" dirty="0"/>
              <a:t> MODELLO STANDARD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31674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C65E9-1CF0-CB44-86AF-51EBA1457889}" type="slidenum">
              <a:rPr lang="en-US"/>
              <a:pPr/>
              <a:t>9</a:t>
            </a:fld>
            <a:endParaRPr lang="en-US"/>
          </a:p>
        </p:txBody>
      </p:sp>
      <p:grpSp>
        <p:nvGrpSpPr>
          <p:cNvPr id="20513" name="Group 33"/>
          <p:cNvGrpSpPr>
            <a:grpSpLocks/>
          </p:cNvGrpSpPr>
          <p:nvPr/>
        </p:nvGrpSpPr>
        <p:grpSpPr bwMode="auto">
          <a:xfrm>
            <a:off x="1258888" y="2481263"/>
            <a:ext cx="5013325" cy="3616325"/>
            <a:chOff x="884" y="1547"/>
            <a:chExt cx="3158" cy="2278"/>
          </a:xfrm>
        </p:grpSpPr>
        <p:sp>
          <p:nvSpPr>
            <p:cNvPr id="20500" name="Oval 20"/>
            <p:cNvSpPr>
              <a:spLocks noChangeArrowheads="1"/>
            </p:cNvSpPr>
            <p:nvPr/>
          </p:nvSpPr>
          <p:spPr bwMode="auto">
            <a:xfrm>
              <a:off x="1713" y="1603"/>
              <a:ext cx="431" cy="448"/>
            </a:xfrm>
            <a:prstGeom prst="ellipse">
              <a:avLst/>
            </a:prstGeom>
            <a:gradFill rotWithShape="0">
              <a:gsLst>
                <a:gs pos="0">
                  <a:srgbClr val="E5F75F"/>
                </a:gs>
                <a:gs pos="100000">
                  <a:srgbClr val="F68D68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83591" tIns="41796" rIns="83591" bIns="41796" anchor="ctr"/>
            <a:lstStyle/>
            <a:p>
              <a:pPr algn="ctr" defTabSz="835025"/>
              <a:endParaRPr lang="en-US" sz="2200">
                <a:solidFill>
                  <a:srgbClr val="FFFF00"/>
                </a:solidFill>
                <a:latin typeface="Verdana" charset="0"/>
              </a:endParaRPr>
            </a:p>
          </p:txBody>
        </p:sp>
        <p:sp>
          <p:nvSpPr>
            <p:cNvPr id="20501" name="Oval 21"/>
            <p:cNvSpPr>
              <a:spLocks noChangeArrowheads="1"/>
            </p:cNvSpPr>
            <p:nvPr/>
          </p:nvSpPr>
          <p:spPr bwMode="auto">
            <a:xfrm>
              <a:off x="1021" y="2141"/>
              <a:ext cx="433" cy="447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83591" tIns="41796" rIns="83591" bIns="41796" anchor="ctr"/>
            <a:lstStyle/>
            <a:p>
              <a:pPr algn="ctr" defTabSz="835025"/>
              <a:endParaRPr lang="en-US" sz="2200">
                <a:solidFill>
                  <a:srgbClr val="FFFF00"/>
                </a:solidFill>
                <a:latin typeface="Verdana" charset="0"/>
              </a:endParaRPr>
            </a:p>
          </p:txBody>
        </p:sp>
        <p:sp>
          <p:nvSpPr>
            <p:cNvPr id="20502" name="Oval 22"/>
            <p:cNvSpPr>
              <a:spLocks noChangeArrowheads="1"/>
            </p:cNvSpPr>
            <p:nvPr/>
          </p:nvSpPr>
          <p:spPr bwMode="auto">
            <a:xfrm>
              <a:off x="1713" y="2141"/>
              <a:ext cx="431" cy="447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83591" tIns="41796" rIns="83591" bIns="41796" anchor="ctr"/>
            <a:lstStyle/>
            <a:p>
              <a:pPr algn="ctr" defTabSz="835025"/>
              <a:endParaRPr lang="en-US" sz="2200">
                <a:solidFill>
                  <a:srgbClr val="FFFF00"/>
                </a:solidFill>
                <a:latin typeface="Verdana" charset="0"/>
              </a:endParaRPr>
            </a:p>
          </p:txBody>
        </p:sp>
        <p:sp>
          <p:nvSpPr>
            <p:cNvPr id="20503" name="Oval 23"/>
            <p:cNvSpPr>
              <a:spLocks noChangeArrowheads="1"/>
            </p:cNvSpPr>
            <p:nvPr/>
          </p:nvSpPr>
          <p:spPr bwMode="auto">
            <a:xfrm>
              <a:off x="1713" y="2768"/>
              <a:ext cx="431" cy="447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83591" tIns="41796" rIns="83591" bIns="41796" anchor="ctr"/>
            <a:lstStyle/>
            <a:p>
              <a:pPr algn="ctr" defTabSz="835025"/>
              <a:endParaRPr lang="en-US" sz="2200">
                <a:solidFill>
                  <a:srgbClr val="FFFF00"/>
                </a:solidFill>
                <a:latin typeface="Verdana" charset="0"/>
              </a:endParaRPr>
            </a:p>
          </p:txBody>
        </p:sp>
        <p:sp>
          <p:nvSpPr>
            <p:cNvPr id="20504" name="Text Box 24"/>
            <p:cNvSpPr txBox="1">
              <a:spLocks noChangeArrowheads="1"/>
            </p:cNvSpPr>
            <p:nvPr/>
          </p:nvSpPr>
          <p:spPr bwMode="auto">
            <a:xfrm>
              <a:off x="1833" y="1571"/>
              <a:ext cx="244" cy="3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83591" tIns="41796" rIns="83591" bIns="41796">
              <a:spAutoFit/>
            </a:bodyPr>
            <a:lstStyle>
              <a:lvl1pPr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1pPr>
              <a:lvl2pPr marL="417513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2pPr>
              <a:lvl3pPr marL="835025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3pPr>
              <a:lvl4pPr marL="1254125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4pPr>
              <a:lvl5pPr marL="1671638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5pPr>
              <a:lvl6pPr marL="21288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6pPr>
              <a:lvl7pPr marL="25860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7pPr>
              <a:lvl8pPr marL="30432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8pPr>
              <a:lvl9pPr marL="35004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9pPr>
            </a:lstStyle>
            <a:p>
              <a:r>
                <a:rPr lang="en-US" sz="2900" b="1">
                  <a:latin typeface="Verdana" charset="0"/>
                </a:rPr>
                <a:t>s</a:t>
              </a:r>
            </a:p>
          </p:txBody>
        </p:sp>
        <p:sp>
          <p:nvSpPr>
            <p:cNvPr id="20505" name="Text Box 25"/>
            <p:cNvSpPr txBox="1">
              <a:spLocks noChangeArrowheads="1"/>
            </p:cNvSpPr>
            <p:nvPr/>
          </p:nvSpPr>
          <p:spPr bwMode="auto">
            <a:xfrm>
              <a:off x="1799" y="2830"/>
              <a:ext cx="240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83591" tIns="41796" rIns="83591" bIns="41796">
              <a:spAutoFit/>
            </a:bodyPr>
            <a:lstStyle>
              <a:lvl1pPr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1pPr>
              <a:lvl2pPr marL="417513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2pPr>
              <a:lvl3pPr marL="835025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3pPr>
              <a:lvl4pPr marL="1254125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4pPr>
              <a:lvl5pPr marL="1671638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5pPr>
              <a:lvl6pPr marL="21288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6pPr>
              <a:lvl7pPr marL="25860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7pPr>
              <a:lvl8pPr marL="30432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8pPr>
              <a:lvl9pPr marL="35004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9pPr>
            </a:lstStyle>
            <a:p>
              <a:r>
                <a:rPr lang="en-US" sz="2900" b="1">
                  <a:latin typeface="Symbol" charset="0"/>
                  <a:sym typeface="Symbol" charset="0"/>
                </a:rPr>
                <a:t></a:t>
              </a:r>
              <a:endParaRPr lang="en-US" sz="2900" b="1">
                <a:latin typeface="Symbol" charset="0"/>
              </a:endParaRPr>
            </a:p>
          </p:txBody>
        </p:sp>
        <p:sp>
          <p:nvSpPr>
            <p:cNvPr id="20506" name="Text Box 26"/>
            <p:cNvSpPr txBox="1">
              <a:spLocks noChangeArrowheads="1"/>
            </p:cNvSpPr>
            <p:nvPr/>
          </p:nvSpPr>
          <p:spPr bwMode="auto">
            <a:xfrm>
              <a:off x="1100" y="2201"/>
              <a:ext cx="328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83591" tIns="41796" rIns="83591" bIns="41796">
              <a:spAutoFit/>
            </a:bodyPr>
            <a:lstStyle>
              <a:lvl1pPr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1pPr>
              <a:lvl2pPr marL="417513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2pPr>
              <a:lvl3pPr marL="835025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3pPr>
              <a:lvl4pPr marL="1254125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4pPr>
              <a:lvl5pPr marL="1671638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5pPr>
              <a:lvl6pPr marL="21288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6pPr>
              <a:lvl7pPr marL="25860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7pPr>
              <a:lvl8pPr marL="30432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8pPr>
              <a:lvl9pPr marL="35004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9pPr>
            </a:lstStyle>
            <a:p>
              <a:r>
                <a:rPr lang="en-US" sz="2900" b="1">
                  <a:latin typeface="Symbol" charset="0"/>
                  <a:sym typeface="Symbol" charset="0"/>
                </a:rPr>
                <a:t></a:t>
              </a:r>
              <a:r>
                <a:rPr lang="en-US" sz="2900" b="1" baseline="-25000">
                  <a:latin typeface="Verdana" charset="0"/>
                </a:rPr>
                <a:t>e</a:t>
              </a:r>
              <a:endParaRPr lang="en-US" sz="2900" b="1">
                <a:solidFill>
                  <a:srgbClr val="FFFF00"/>
                </a:solidFill>
                <a:latin typeface="Verdana" charset="0"/>
              </a:endParaRPr>
            </a:p>
          </p:txBody>
        </p:sp>
        <p:sp>
          <p:nvSpPr>
            <p:cNvPr id="20507" name="Text Box 27"/>
            <p:cNvSpPr txBox="1">
              <a:spLocks noChangeArrowheads="1"/>
            </p:cNvSpPr>
            <p:nvPr/>
          </p:nvSpPr>
          <p:spPr bwMode="auto">
            <a:xfrm>
              <a:off x="1790" y="2180"/>
              <a:ext cx="314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83591" tIns="41796" rIns="83591" bIns="41796">
              <a:spAutoFit/>
            </a:bodyPr>
            <a:lstStyle>
              <a:lvl1pPr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1pPr>
              <a:lvl2pPr marL="417513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2pPr>
              <a:lvl3pPr marL="835025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3pPr>
              <a:lvl4pPr marL="1254125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4pPr>
              <a:lvl5pPr marL="1671638" defTabSz="8350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5pPr>
              <a:lvl6pPr marL="21288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6pPr>
              <a:lvl7pPr marL="25860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7pPr>
              <a:lvl8pPr marL="30432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8pPr>
              <a:lvl9pPr marL="3500438" defTabSz="8350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9pPr>
            </a:lstStyle>
            <a:p>
              <a:r>
                <a:rPr lang="en-US" sz="2900" b="1">
                  <a:latin typeface="Symbol" charset="0"/>
                  <a:sym typeface="Symbol" charset="0"/>
                </a:rPr>
                <a:t></a:t>
              </a:r>
              <a:r>
                <a:rPr lang="en-US" sz="2900" b="1" baseline="-25000">
                  <a:latin typeface="Symbol" charset="0"/>
                  <a:sym typeface="Symbol" charset="0"/>
                </a:rPr>
                <a:t></a:t>
              </a:r>
              <a:endParaRPr lang="en-US" sz="2900" b="1" baseline="-25000">
                <a:latin typeface="Symbol" charset="0"/>
              </a:endParaRPr>
            </a:p>
          </p:txBody>
        </p:sp>
        <p:sp>
          <p:nvSpPr>
            <p:cNvPr id="20508" name="Oval 28"/>
            <p:cNvSpPr>
              <a:spLocks noChangeArrowheads="1"/>
            </p:cNvSpPr>
            <p:nvPr/>
          </p:nvSpPr>
          <p:spPr bwMode="auto">
            <a:xfrm>
              <a:off x="1564" y="1547"/>
              <a:ext cx="726" cy="1814"/>
            </a:xfrm>
            <a:prstGeom prst="ellips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09" name="Line 29"/>
            <p:cNvSpPr>
              <a:spLocks noChangeShapeType="1"/>
            </p:cNvSpPr>
            <p:nvPr/>
          </p:nvSpPr>
          <p:spPr bwMode="auto">
            <a:xfrm>
              <a:off x="2109" y="3385"/>
              <a:ext cx="544" cy="272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10" name="Text Box 30"/>
            <p:cNvSpPr txBox="1">
              <a:spLocks noChangeArrowheads="1"/>
            </p:cNvSpPr>
            <p:nvPr/>
          </p:nvSpPr>
          <p:spPr bwMode="auto">
            <a:xfrm>
              <a:off x="2822" y="3566"/>
              <a:ext cx="1220" cy="259"/>
            </a:xfrm>
            <a:prstGeom prst="rect">
              <a:avLst/>
            </a:prstGeom>
            <a:noFill/>
            <a:ln w="9525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rgbClr val="008000"/>
                  </a:solidFill>
                  <a:latin typeface="Verdana" charset="0"/>
                </a:rPr>
                <a:t>Raggi cosmici</a:t>
              </a:r>
            </a:p>
          </p:txBody>
        </p:sp>
        <p:sp>
          <p:nvSpPr>
            <p:cNvPr id="20511" name="Oval 31"/>
            <p:cNvSpPr>
              <a:spLocks noChangeArrowheads="1"/>
            </p:cNvSpPr>
            <p:nvPr/>
          </p:nvSpPr>
          <p:spPr bwMode="auto">
            <a:xfrm>
              <a:off x="884" y="1979"/>
              <a:ext cx="680" cy="748"/>
            </a:xfrm>
            <a:prstGeom prst="ellips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12" name="Line 32"/>
            <p:cNvSpPr>
              <a:spLocks noChangeShapeType="1"/>
            </p:cNvSpPr>
            <p:nvPr/>
          </p:nvSpPr>
          <p:spPr bwMode="auto">
            <a:xfrm>
              <a:off x="1565" y="2568"/>
              <a:ext cx="1224" cy="1225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532" name="Group 52"/>
          <p:cNvGrpSpPr>
            <a:grpSpLocks/>
          </p:cNvGrpSpPr>
          <p:nvPr/>
        </p:nvGrpSpPr>
        <p:grpSpPr bwMode="auto">
          <a:xfrm>
            <a:off x="755650" y="908050"/>
            <a:ext cx="8335963" cy="4668838"/>
            <a:chOff x="522" y="572"/>
            <a:chExt cx="5251" cy="2941"/>
          </a:xfrm>
        </p:grpSpPr>
        <p:grpSp>
          <p:nvGrpSpPr>
            <p:cNvPr id="20530" name="Group 50"/>
            <p:cNvGrpSpPr>
              <a:grpSpLocks/>
            </p:cNvGrpSpPr>
            <p:nvPr/>
          </p:nvGrpSpPr>
          <p:grpSpPr bwMode="auto">
            <a:xfrm>
              <a:off x="1713" y="572"/>
              <a:ext cx="4060" cy="2941"/>
              <a:chOff x="1713" y="572"/>
              <a:chExt cx="4060" cy="2941"/>
            </a:xfrm>
          </p:grpSpPr>
          <p:sp>
            <p:nvSpPr>
              <p:cNvPr id="20514" name="Oval 34"/>
              <p:cNvSpPr>
                <a:spLocks noChangeArrowheads="1"/>
              </p:cNvSpPr>
              <p:nvPr/>
            </p:nvSpPr>
            <p:spPr bwMode="auto">
              <a:xfrm>
                <a:off x="2490" y="2141"/>
                <a:ext cx="432" cy="447"/>
              </a:xfrm>
              <a:prstGeom prst="ellipse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lIns="83591" tIns="41796" rIns="83591" bIns="41796" anchor="ctr"/>
              <a:lstStyle/>
              <a:p>
                <a:pPr algn="ctr" defTabSz="835025"/>
                <a:endParaRPr lang="en-US" sz="2200">
                  <a:solidFill>
                    <a:srgbClr val="FFFF00"/>
                  </a:solidFill>
                  <a:latin typeface="Verdana" charset="0"/>
                </a:endParaRPr>
              </a:p>
            </p:txBody>
          </p:sp>
          <p:sp>
            <p:nvSpPr>
              <p:cNvPr id="20515" name="Oval 35"/>
              <p:cNvSpPr>
                <a:spLocks noChangeArrowheads="1"/>
              </p:cNvSpPr>
              <p:nvPr/>
            </p:nvSpPr>
            <p:spPr bwMode="auto">
              <a:xfrm>
                <a:off x="2490" y="2768"/>
                <a:ext cx="432" cy="447"/>
              </a:xfrm>
              <a:prstGeom prst="ellipse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lIns="83591" tIns="41796" rIns="83591" bIns="41796" anchor="ctr"/>
              <a:lstStyle/>
              <a:p>
                <a:pPr algn="ctr" defTabSz="835025"/>
                <a:endParaRPr lang="en-US" sz="2200">
                  <a:solidFill>
                    <a:srgbClr val="FFFF00"/>
                  </a:solidFill>
                  <a:latin typeface="Verdana" charset="0"/>
                </a:endParaRPr>
              </a:p>
            </p:txBody>
          </p:sp>
          <p:sp>
            <p:nvSpPr>
              <p:cNvPr id="20516" name="Oval 36"/>
              <p:cNvSpPr>
                <a:spLocks noChangeArrowheads="1"/>
              </p:cNvSpPr>
              <p:nvPr/>
            </p:nvSpPr>
            <p:spPr bwMode="auto">
              <a:xfrm>
                <a:off x="1713" y="1065"/>
                <a:ext cx="431" cy="448"/>
              </a:xfrm>
              <a:prstGeom prst="ellipse">
                <a:avLst/>
              </a:prstGeom>
              <a:gradFill rotWithShape="0">
                <a:gsLst>
                  <a:gs pos="0">
                    <a:srgbClr val="E5F75F"/>
                  </a:gs>
                  <a:gs pos="100000">
                    <a:srgbClr val="F68D68"/>
                  </a:gs>
                </a:gsLst>
                <a:path path="shape">
                  <a:fillToRect l="50000" t="50000" r="50000" b="50000"/>
                </a:path>
              </a:gra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lIns="83591" tIns="41796" rIns="83591" bIns="41796" anchor="ctr"/>
              <a:lstStyle/>
              <a:p>
                <a:pPr algn="ctr" defTabSz="835025"/>
                <a:endParaRPr lang="en-US" sz="2200">
                  <a:solidFill>
                    <a:srgbClr val="FFFF00"/>
                  </a:solidFill>
                  <a:latin typeface="Verdana" charset="0"/>
                </a:endParaRPr>
              </a:p>
            </p:txBody>
          </p:sp>
          <p:sp>
            <p:nvSpPr>
              <p:cNvPr id="20517" name="Oval 37"/>
              <p:cNvSpPr>
                <a:spLocks noChangeArrowheads="1"/>
              </p:cNvSpPr>
              <p:nvPr/>
            </p:nvSpPr>
            <p:spPr bwMode="auto">
              <a:xfrm>
                <a:off x="2490" y="1065"/>
                <a:ext cx="432" cy="448"/>
              </a:xfrm>
              <a:prstGeom prst="ellipse">
                <a:avLst/>
              </a:prstGeom>
              <a:gradFill rotWithShape="0">
                <a:gsLst>
                  <a:gs pos="0">
                    <a:srgbClr val="E5F75F"/>
                  </a:gs>
                  <a:gs pos="100000">
                    <a:srgbClr val="F68D68"/>
                  </a:gs>
                </a:gsLst>
                <a:path path="shape">
                  <a:fillToRect l="50000" t="50000" r="50000" b="50000"/>
                </a:path>
              </a:gra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lIns="83591" tIns="41796" rIns="83591" bIns="41796" anchor="ctr"/>
              <a:lstStyle/>
              <a:p>
                <a:pPr algn="ctr" defTabSz="835025"/>
                <a:endParaRPr lang="en-US" sz="2200">
                  <a:solidFill>
                    <a:srgbClr val="FFFF00"/>
                  </a:solidFill>
                  <a:latin typeface="Verdana" charset="0"/>
                </a:endParaRPr>
              </a:p>
            </p:txBody>
          </p:sp>
          <p:sp>
            <p:nvSpPr>
              <p:cNvPr id="20518" name="Oval 38"/>
              <p:cNvSpPr>
                <a:spLocks noChangeArrowheads="1"/>
              </p:cNvSpPr>
              <p:nvPr/>
            </p:nvSpPr>
            <p:spPr bwMode="auto">
              <a:xfrm>
                <a:off x="2490" y="1603"/>
                <a:ext cx="432" cy="448"/>
              </a:xfrm>
              <a:prstGeom prst="ellipse">
                <a:avLst/>
              </a:prstGeom>
              <a:gradFill rotWithShape="0">
                <a:gsLst>
                  <a:gs pos="0">
                    <a:srgbClr val="E5F75F"/>
                  </a:gs>
                  <a:gs pos="100000">
                    <a:srgbClr val="F68D68"/>
                  </a:gs>
                </a:gsLst>
                <a:path path="shape">
                  <a:fillToRect l="50000" t="50000" r="50000" b="50000"/>
                </a:path>
              </a:gra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lIns="83591" tIns="41796" rIns="83591" bIns="41796" anchor="ctr"/>
              <a:lstStyle/>
              <a:p>
                <a:pPr algn="ctr" defTabSz="835025"/>
                <a:endParaRPr lang="en-US" sz="2200">
                  <a:solidFill>
                    <a:srgbClr val="FFFF00"/>
                  </a:solidFill>
                  <a:latin typeface="Verdana" charset="0"/>
                </a:endParaRPr>
              </a:p>
            </p:txBody>
          </p:sp>
          <p:sp>
            <p:nvSpPr>
              <p:cNvPr id="20519" name="Text Box 39"/>
              <p:cNvSpPr txBox="1">
                <a:spLocks noChangeArrowheads="1"/>
              </p:cNvSpPr>
              <p:nvPr/>
            </p:nvSpPr>
            <p:spPr bwMode="auto">
              <a:xfrm>
                <a:off x="1835" y="1071"/>
                <a:ext cx="243" cy="33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lIns="83591" tIns="41796" rIns="83591" bIns="41796">
                <a:spAutoFit/>
              </a:bodyPr>
              <a:lstStyle>
                <a:lvl1pPr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1pPr>
                <a:lvl2pPr marL="417513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2pPr>
                <a:lvl3pPr marL="835025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3pPr>
                <a:lvl4pPr marL="1254125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4pPr>
                <a:lvl5pPr marL="1671638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5pPr>
                <a:lvl6pPr marL="21288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6pPr>
                <a:lvl7pPr marL="25860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7pPr>
                <a:lvl8pPr marL="30432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8pPr>
                <a:lvl9pPr marL="35004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9pPr>
              </a:lstStyle>
              <a:p>
                <a:r>
                  <a:rPr lang="en-US" sz="2900" b="1">
                    <a:latin typeface="Verdana" charset="0"/>
                  </a:rPr>
                  <a:t>c</a:t>
                </a:r>
                <a:endParaRPr lang="en-US" sz="2900" b="1">
                  <a:solidFill>
                    <a:srgbClr val="FFFF00"/>
                  </a:solidFill>
                  <a:latin typeface="Verdana" charset="0"/>
                </a:endParaRPr>
              </a:p>
            </p:txBody>
          </p:sp>
          <p:sp>
            <p:nvSpPr>
              <p:cNvPr id="20520" name="Text Box 40"/>
              <p:cNvSpPr txBox="1">
                <a:spLocks noChangeArrowheads="1"/>
              </p:cNvSpPr>
              <p:nvPr/>
            </p:nvSpPr>
            <p:spPr bwMode="auto">
              <a:xfrm>
                <a:off x="2620" y="1055"/>
                <a:ext cx="212" cy="33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lIns="83591" tIns="41796" rIns="83591" bIns="41796">
                <a:spAutoFit/>
              </a:bodyPr>
              <a:lstStyle>
                <a:lvl1pPr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1pPr>
                <a:lvl2pPr marL="417513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2pPr>
                <a:lvl3pPr marL="835025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3pPr>
                <a:lvl4pPr marL="1254125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4pPr>
                <a:lvl5pPr marL="1671638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5pPr>
                <a:lvl6pPr marL="21288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6pPr>
                <a:lvl7pPr marL="25860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7pPr>
                <a:lvl8pPr marL="30432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8pPr>
                <a:lvl9pPr marL="35004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9pPr>
              </a:lstStyle>
              <a:p>
                <a:r>
                  <a:rPr lang="en-US" sz="2900" b="1">
                    <a:latin typeface="Verdana" charset="0"/>
                  </a:rPr>
                  <a:t>t</a:t>
                </a:r>
              </a:p>
            </p:txBody>
          </p:sp>
          <p:sp>
            <p:nvSpPr>
              <p:cNvPr id="20521" name="Text Box 41"/>
              <p:cNvSpPr txBox="1">
                <a:spLocks noChangeArrowheads="1"/>
              </p:cNvSpPr>
              <p:nvPr/>
            </p:nvSpPr>
            <p:spPr bwMode="auto">
              <a:xfrm>
                <a:off x="2594" y="1608"/>
                <a:ext cx="268" cy="33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lIns="83591" tIns="41796" rIns="83591" bIns="41796">
                <a:spAutoFit/>
              </a:bodyPr>
              <a:lstStyle>
                <a:lvl1pPr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1pPr>
                <a:lvl2pPr marL="417513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2pPr>
                <a:lvl3pPr marL="835025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3pPr>
                <a:lvl4pPr marL="1254125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4pPr>
                <a:lvl5pPr marL="1671638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5pPr>
                <a:lvl6pPr marL="21288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6pPr>
                <a:lvl7pPr marL="25860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7pPr>
                <a:lvl8pPr marL="30432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8pPr>
                <a:lvl9pPr marL="35004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9pPr>
              </a:lstStyle>
              <a:p>
                <a:r>
                  <a:rPr lang="en-US" sz="2900" b="1">
                    <a:latin typeface="Verdana" charset="0"/>
                  </a:rPr>
                  <a:t>b</a:t>
                </a:r>
              </a:p>
            </p:txBody>
          </p:sp>
          <p:sp>
            <p:nvSpPr>
              <p:cNvPr id="20522" name="Text Box 42"/>
              <p:cNvSpPr txBox="1">
                <a:spLocks noChangeArrowheads="1"/>
              </p:cNvSpPr>
              <p:nvPr/>
            </p:nvSpPr>
            <p:spPr bwMode="auto">
              <a:xfrm>
                <a:off x="2588" y="2830"/>
                <a:ext cx="208" cy="33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lIns="83591" tIns="41796" rIns="83591" bIns="41796">
                <a:spAutoFit/>
              </a:bodyPr>
              <a:lstStyle>
                <a:lvl1pPr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1pPr>
                <a:lvl2pPr marL="417513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2pPr>
                <a:lvl3pPr marL="835025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3pPr>
                <a:lvl4pPr marL="1254125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4pPr>
                <a:lvl5pPr marL="1671638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5pPr>
                <a:lvl6pPr marL="21288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6pPr>
                <a:lvl7pPr marL="25860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7pPr>
                <a:lvl8pPr marL="30432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8pPr>
                <a:lvl9pPr marL="35004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9pPr>
              </a:lstStyle>
              <a:p>
                <a:r>
                  <a:rPr lang="en-US" sz="2900" b="1">
                    <a:latin typeface="Symbol" charset="0"/>
                    <a:sym typeface="Symbol" charset="0"/>
                  </a:rPr>
                  <a:t></a:t>
                </a:r>
                <a:endParaRPr lang="en-US" sz="2900" b="1" baseline="-25000">
                  <a:latin typeface="Symbol" charset="0"/>
                  <a:sym typeface="Symbol" charset="0"/>
                </a:endParaRPr>
              </a:p>
            </p:txBody>
          </p:sp>
          <p:sp>
            <p:nvSpPr>
              <p:cNvPr id="20523" name="Text Box 43"/>
              <p:cNvSpPr txBox="1">
                <a:spLocks noChangeArrowheads="1"/>
              </p:cNvSpPr>
              <p:nvPr/>
            </p:nvSpPr>
            <p:spPr bwMode="auto">
              <a:xfrm>
                <a:off x="2577" y="2203"/>
                <a:ext cx="294" cy="33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lIns="83591" tIns="41796" rIns="83591" bIns="41796">
                <a:spAutoFit/>
              </a:bodyPr>
              <a:lstStyle>
                <a:lvl1pPr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1pPr>
                <a:lvl2pPr marL="417513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2pPr>
                <a:lvl3pPr marL="835025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3pPr>
                <a:lvl4pPr marL="1254125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4pPr>
                <a:lvl5pPr marL="1671638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5pPr>
                <a:lvl6pPr marL="21288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6pPr>
                <a:lvl7pPr marL="25860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7pPr>
                <a:lvl8pPr marL="30432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8pPr>
                <a:lvl9pPr marL="35004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9pPr>
              </a:lstStyle>
              <a:p>
                <a:r>
                  <a:rPr lang="en-US" sz="2900" b="1">
                    <a:latin typeface="Symbol" charset="0"/>
                    <a:sym typeface="Symbol" charset="0"/>
                  </a:rPr>
                  <a:t></a:t>
                </a:r>
                <a:r>
                  <a:rPr lang="en-US" sz="2900" b="1" baseline="-25000">
                    <a:latin typeface="Symbol" charset="0"/>
                    <a:sym typeface="Symbol" charset="0"/>
                  </a:rPr>
                  <a:t></a:t>
                </a:r>
                <a:endParaRPr lang="en-US" sz="2900" b="1">
                  <a:latin typeface="Symbol" charset="0"/>
                  <a:sym typeface="Symbol" charset="0"/>
                </a:endParaRPr>
              </a:p>
            </p:txBody>
          </p:sp>
          <p:sp>
            <p:nvSpPr>
              <p:cNvPr id="20524" name="Text Box 44"/>
              <p:cNvSpPr txBox="1">
                <a:spLocks noChangeArrowheads="1"/>
              </p:cNvSpPr>
              <p:nvPr/>
            </p:nvSpPr>
            <p:spPr bwMode="auto">
              <a:xfrm>
                <a:off x="3991" y="754"/>
                <a:ext cx="1701" cy="170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000" dirty="0">
                    <a:latin typeface="Verdana" charset="0"/>
                  </a:rPr>
                  <a:t>Le </a:t>
                </a:r>
                <a:r>
                  <a:rPr lang="en-US" sz="2000" dirty="0" err="1">
                    <a:latin typeface="Verdana" charset="0"/>
                  </a:rPr>
                  <a:t>particelle</a:t>
                </a:r>
                <a:r>
                  <a:rPr lang="en-US" sz="2000" dirty="0">
                    <a:latin typeface="Verdana" charset="0"/>
                  </a:rPr>
                  <a:t> </a:t>
                </a:r>
                <a:r>
                  <a:rPr lang="en-US" sz="2000" dirty="0" err="1">
                    <a:latin typeface="Verdana" charset="0"/>
                  </a:rPr>
                  <a:t>forza</a:t>
                </a:r>
                <a:r>
                  <a:rPr lang="en-US" sz="2000" dirty="0">
                    <a:latin typeface="Verdana" charset="0"/>
                  </a:rPr>
                  <a:t>:</a:t>
                </a:r>
              </a:p>
              <a:p>
                <a:pPr>
                  <a:spcBef>
                    <a:spcPct val="50000"/>
                  </a:spcBef>
                </a:pPr>
                <a:r>
                  <a:rPr lang="en-US" sz="2000" dirty="0">
                    <a:latin typeface="Verdana" charset="0"/>
                  </a:rPr>
                  <a:t>      </a:t>
                </a:r>
                <a:r>
                  <a:rPr lang="en-US" sz="2000" dirty="0" err="1">
                    <a:latin typeface="Verdana" charset="0"/>
                  </a:rPr>
                  <a:t>i</a:t>
                </a:r>
                <a:r>
                  <a:rPr lang="en-US" sz="2000" dirty="0">
                    <a:latin typeface="Verdana" charset="0"/>
                  </a:rPr>
                  <a:t> </a:t>
                </a:r>
                <a:r>
                  <a:rPr lang="en-US" sz="2000" dirty="0" err="1">
                    <a:latin typeface="Verdana" charset="0"/>
                  </a:rPr>
                  <a:t>bosoni</a:t>
                </a:r>
                <a:endParaRPr lang="en-US" sz="2000" dirty="0">
                  <a:latin typeface="Verdana" charset="0"/>
                </a:endParaRPr>
              </a:p>
              <a:p>
                <a:pPr>
                  <a:spcBef>
                    <a:spcPct val="50000"/>
                  </a:spcBef>
                </a:pPr>
                <a:r>
                  <a:rPr lang="en-US" sz="2000" dirty="0">
                    <a:latin typeface="Verdana" charset="0"/>
                  </a:rPr>
                  <a:t>  </a:t>
                </a:r>
                <a:r>
                  <a:rPr lang="en-US" sz="2000" dirty="0">
                    <a:solidFill>
                      <a:srgbClr val="FF9900"/>
                    </a:solidFill>
                    <a:latin typeface="Verdana" charset="0"/>
                  </a:rPr>
                  <a:t>g   </a:t>
                </a:r>
                <a:r>
                  <a:rPr lang="en-US" sz="2000" dirty="0" err="1">
                    <a:solidFill>
                      <a:srgbClr val="FF9900"/>
                    </a:solidFill>
                    <a:latin typeface="Verdana" charset="0"/>
                  </a:rPr>
                  <a:t>gluoni</a:t>
                </a:r>
                <a:r>
                  <a:rPr lang="en-US" sz="2000" dirty="0">
                    <a:latin typeface="Verdana" charset="0"/>
                  </a:rPr>
                  <a:t> (8)</a:t>
                </a:r>
              </a:p>
              <a:p>
                <a:pPr>
                  <a:spcBef>
                    <a:spcPct val="50000"/>
                  </a:spcBef>
                </a:pPr>
                <a:r>
                  <a:rPr lang="en-US" sz="2000" dirty="0">
                    <a:latin typeface="Verdana" charset="0"/>
                  </a:rPr>
                  <a:t>  </a:t>
                </a:r>
                <a:r>
                  <a:rPr lang="en-US" sz="2000" dirty="0">
                    <a:latin typeface="Symbol" charset="0"/>
                    <a:sym typeface="Symbol" charset="0"/>
                  </a:rPr>
                  <a:t></a:t>
                </a:r>
                <a:r>
                  <a:rPr lang="en-US" sz="2000" dirty="0">
                    <a:latin typeface="Verdana" charset="0"/>
                  </a:rPr>
                  <a:t>   </a:t>
                </a:r>
                <a:r>
                  <a:rPr lang="en-US" sz="2000" dirty="0" err="1">
                    <a:latin typeface="Verdana" charset="0"/>
                  </a:rPr>
                  <a:t>fotone</a:t>
                </a:r>
                <a:r>
                  <a:rPr lang="en-US" sz="2000" dirty="0">
                    <a:latin typeface="Verdana" charset="0"/>
                  </a:rPr>
                  <a:t>    </a:t>
                </a:r>
              </a:p>
              <a:p>
                <a:pPr>
                  <a:spcBef>
                    <a:spcPct val="50000"/>
                  </a:spcBef>
                </a:pPr>
                <a:r>
                  <a:rPr lang="en-US" sz="2000" dirty="0">
                    <a:latin typeface="Verdana" charset="0"/>
                  </a:rPr>
                  <a:t>  </a:t>
                </a:r>
                <a:r>
                  <a:rPr lang="en-US" sz="2000" dirty="0">
                    <a:solidFill>
                      <a:schemeClr val="hlink"/>
                    </a:solidFill>
                    <a:latin typeface="Verdana" charset="0"/>
                  </a:rPr>
                  <a:t>W</a:t>
                </a:r>
                <a:r>
                  <a:rPr lang="en-US" sz="2000" baseline="30000" dirty="0">
                    <a:solidFill>
                      <a:schemeClr val="hlink"/>
                    </a:solidFill>
                    <a:latin typeface="Verdana" charset="0"/>
                  </a:rPr>
                  <a:t>+</a:t>
                </a:r>
                <a:r>
                  <a:rPr lang="en-US" sz="2000" dirty="0">
                    <a:solidFill>
                      <a:schemeClr val="hlink"/>
                    </a:solidFill>
                    <a:latin typeface="Verdana" charset="0"/>
                  </a:rPr>
                  <a:t>,W</a:t>
                </a:r>
                <a:r>
                  <a:rPr lang="en-US" sz="2000" baseline="30000" dirty="0">
                    <a:solidFill>
                      <a:schemeClr val="hlink"/>
                    </a:solidFill>
                    <a:latin typeface="Verdana" charset="0"/>
                  </a:rPr>
                  <a:t>-</a:t>
                </a:r>
                <a:r>
                  <a:rPr lang="en-US" sz="2000" dirty="0">
                    <a:solidFill>
                      <a:schemeClr val="hlink"/>
                    </a:solidFill>
                    <a:latin typeface="Verdana" charset="0"/>
                  </a:rPr>
                  <a:t>, Z</a:t>
                </a:r>
                <a:endParaRPr lang="en-US" sz="2000" dirty="0">
                  <a:latin typeface="Verdana" charset="0"/>
                </a:endParaRPr>
              </a:p>
              <a:p>
                <a:pPr>
                  <a:spcBef>
                    <a:spcPct val="50000"/>
                  </a:spcBef>
                </a:pPr>
                <a:r>
                  <a:rPr lang="en-US" sz="2000" dirty="0">
                    <a:latin typeface="Verdana" charset="0"/>
                  </a:rPr>
                  <a:t>     </a:t>
                </a:r>
              </a:p>
            </p:txBody>
          </p:sp>
          <p:sp>
            <p:nvSpPr>
              <p:cNvPr id="20525" name="Line 45"/>
              <p:cNvSpPr>
                <a:spLocks noChangeShapeType="1"/>
              </p:cNvSpPr>
              <p:nvPr/>
            </p:nvSpPr>
            <p:spPr bwMode="auto">
              <a:xfrm>
                <a:off x="3152" y="2886"/>
                <a:ext cx="952" cy="1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26" name="Text Box 46"/>
              <p:cNvSpPr txBox="1">
                <a:spLocks noChangeArrowheads="1"/>
              </p:cNvSpPr>
              <p:nvPr/>
            </p:nvSpPr>
            <p:spPr bwMode="auto">
              <a:xfrm>
                <a:off x="4018" y="3067"/>
                <a:ext cx="1755" cy="446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2000" dirty="0">
                    <a:latin typeface="Verdana" charset="0"/>
                  </a:rPr>
                  <a:t>Si </a:t>
                </a:r>
                <a:r>
                  <a:rPr lang="en-US" sz="2000" dirty="0" err="1">
                    <a:latin typeface="Verdana" charset="0"/>
                  </a:rPr>
                  <a:t>possono</a:t>
                </a:r>
                <a:r>
                  <a:rPr lang="en-US" sz="2000" dirty="0">
                    <a:latin typeface="Verdana" charset="0"/>
                  </a:rPr>
                  <a:t> </a:t>
                </a:r>
                <a:r>
                  <a:rPr lang="en-US" sz="2000" dirty="0" err="1">
                    <a:latin typeface="Verdana" charset="0"/>
                  </a:rPr>
                  <a:t>produrre</a:t>
                </a:r>
                <a:endParaRPr lang="en-US" sz="2000" dirty="0">
                  <a:latin typeface="Verdana" charset="0"/>
                </a:endParaRPr>
              </a:p>
              <a:p>
                <a:r>
                  <a:rPr lang="en-US" sz="2000" dirty="0">
                    <a:latin typeface="Verdana" charset="0"/>
                  </a:rPr>
                  <a:t>in </a:t>
                </a:r>
                <a:r>
                  <a:rPr lang="en-US" sz="2000" dirty="0" err="1">
                    <a:latin typeface="Verdana" charset="0"/>
                  </a:rPr>
                  <a:t>laboratorio</a:t>
                </a:r>
                <a:endParaRPr lang="en-US" sz="2000" dirty="0">
                  <a:latin typeface="Verdana" charset="0"/>
                </a:endParaRPr>
              </a:p>
            </p:txBody>
          </p:sp>
          <p:sp>
            <p:nvSpPr>
              <p:cNvPr id="20527" name="Oval 47"/>
              <p:cNvSpPr>
                <a:spLocks noChangeArrowheads="1"/>
              </p:cNvSpPr>
              <p:nvPr/>
            </p:nvSpPr>
            <p:spPr bwMode="auto">
              <a:xfrm>
                <a:off x="3742" y="572"/>
                <a:ext cx="2018" cy="1951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28" name="Line 48"/>
              <p:cNvSpPr>
                <a:spLocks noChangeShapeType="1"/>
              </p:cNvSpPr>
              <p:nvPr/>
            </p:nvSpPr>
            <p:spPr bwMode="auto">
              <a:xfrm>
                <a:off x="4830" y="2568"/>
                <a:ext cx="0" cy="40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0531" name="Oval 51"/>
            <p:cNvSpPr>
              <a:spLocks noChangeArrowheads="1"/>
            </p:cNvSpPr>
            <p:nvPr/>
          </p:nvSpPr>
          <p:spPr bwMode="auto">
            <a:xfrm>
              <a:off x="522" y="731"/>
              <a:ext cx="2857" cy="276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0534" name="Group 54"/>
          <p:cNvGrpSpPr>
            <a:grpSpLocks/>
          </p:cNvGrpSpPr>
          <p:nvPr/>
        </p:nvGrpSpPr>
        <p:grpSpPr bwMode="auto">
          <a:xfrm>
            <a:off x="34925" y="1557338"/>
            <a:ext cx="3773488" cy="4667250"/>
            <a:chOff x="113" y="976"/>
            <a:chExt cx="2377" cy="2940"/>
          </a:xfrm>
        </p:grpSpPr>
        <p:grpSp>
          <p:nvGrpSpPr>
            <p:cNvPr id="20499" name="Group 19"/>
            <p:cNvGrpSpPr>
              <a:grpSpLocks/>
            </p:cNvGrpSpPr>
            <p:nvPr/>
          </p:nvGrpSpPr>
          <p:grpSpPr bwMode="auto">
            <a:xfrm>
              <a:off x="113" y="976"/>
              <a:ext cx="2377" cy="2940"/>
              <a:chOff x="113" y="976"/>
              <a:chExt cx="2377" cy="2940"/>
            </a:xfrm>
          </p:grpSpPr>
          <p:sp>
            <p:nvSpPr>
              <p:cNvPr id="20488" name="Oval 8"/>
              <p:cNvSpPr>
                <a:spLocks noChangeArrowheads="1"/>
              </p:cNvSpPr>
              <p:nvPr/>
            </p:nvSpPr>
            <p:spPr bwMode="auto">
              <a:xfrm>
                <a:off x="978" y="2768"/>
                <a:ext cx="432" cy="447"/>
              </a:xfrm>
              <a:prstGeom prst="ellipse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lIns="83591" tIns="41796" rIns="83591" bIns="41796" anchor="ctr"/>
              <a:lstStyle/>
              <a:p>
                <a:pPr algn="ctr" defTabSz="835025"/>
                <a:endParaRPr lang="en-US" sz="2200">
                  <a:solidFill>
                    <a:srgbClr val="FFFF00"/>
                  </a:solidFill>
                  <a:latin typeface="Verdana" charset="0"/>
                </a:endParaRPr>
              </a:p>
            </p:txBody>
          </p:sp>
          <p:sp>
            <p:nvSpPr>
              <p:cNvPr id="20489" name="Oval 9"/>
              <p:cNvSpPr>
                <a:spLocks noChangeArrowheads="1"/>
              </p:cNvSpPr>
              <p:nvPr/>
            </p:nvSpPr>
            <p:spPr bwMode="auto">
              <a:xfrm>
                <a:off x="1034" y="1065"/>
                <a:ext cx="433" cy="448"/>
              </a:xfrm>
              <a:prstGeom prst="ellipse">
                <a:avLst/>
              </a:prstGeom>
              <a:gradFill rotWithShape="0">
                <a:gsLst>
                  <a:gs pos="0">
                    <a:srgbClr val="E5F75F"/>
                  </a:gs>
                  <a:gs pos="100000">
                    <a:srgbClr val="F68D68"/>
                  </a:gs>
                </a:gsLst>
                <a:path path="shape">
                  <a:fillToRect l="50000" t="50000" r="50000" b="50000"/>
                </a:path>
              </a:gra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lIns="83591" tIns="41796" rIns="83591" bIns="41796" anchor="ctr"/>
              <a:lstStyle/>
              <a:p>
                <a:pPr algn="ctr" defTabSz="835025"/>
                <a:endParaRPr lang="en-US" sz="2200">
                  <a:solidFill>
                    <a:srgbClr val="FFFF00"/>
                  </a:solidFill>
                  <a:latin typeface="Verdana" charset="0"/>
                </a:endParaRPr>
              </a:p>
            </p:txBody>
          </p:sp>
          <p:sp>
            <p:nvSpPr>
              <p:cNvPr id="20490" name="Oval 10"/>
              <p:cNvSpPr>
                <a:spLocks noChangeArrowheads="1"/>
              </p:cNvSpPr>
              <p:nvPr/>
            </p:nvSpPr>
            <p:spPr bwMode="auto">
              <a:xfrm>
                <a:off x="1021" y="1603"/>
                <a:ext cx="433" cy="448"/>
              </a:xfrm>
              <a:prstGeom prst="ellipse">
                <a:avLst/>
              </a:prstGeom>
              <a:gradFill rotWithShape="0">
                <a:gsLst>
                  <a:gs pos="0">
                    <a:srgbClr val="E5F75F"/>
                  </a:gs>
                  <a:gs pos="100000">
                    <a:srgbClr val="F68D68"/>
                  </a:gs>
                </a:gsLst>
                <a:path path="shape">
                  <a:fillToRect l="50000" t="50000" r="50000" b="50000"/>
                </a:path>
              </a:gra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lIns="83591" tIns="41796" rIns="83591" bIns="41796" anchor="ctr"/>
              <a:lstStyle/>
              <a:p>
                <a:pPr algn="ctr" defTabSz="835025"/>
                <a:endParaRPr lang="en-US" sz="2200">
                  <a:solidFill>
                    <a:srgbClr val="FFFF00"/>
                  </a:solidFill>
                  <a:latin typeface="Verdana" charset="0"/>
                </a:endParaRPr>
              </a:p>
            </p:txBody>
          </p:sp>
          <p:sp>
            <p:nvSpPr>
              <p:cNvPr id="20491" name="Line 11"/>
              <p:cNvSpPr>
                <a:spLocks noChangeShapeType="1"/>
              </p:cNvSpPr>
              <p:nvPr/>
            </p:nvSpPr>
            <p:spPr bwMode="auto">
              <a:xfrm flipV="1">
                <a:off x="848" y="976"/>
                <a:ext cx="0" cy="2329"/>
              </a:xfrm>
              <a:prstGeom prst="line">
                <a:avLst/>
              </a:prstGeom>
              <a:noFill/>
              <a:ln w="12700">
                <a:solidFill>
                  <a:schemeClr val="bg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492" name="Text Box 12"/>
              <p:cNvSpPr txBox="1">
                <a:spLocks noChangeArrowheads="1"/>
              </p:cNvSpPr>
              <p:nvPr/>
            </p:nvSpPr>
            <p:spPr bwMode="auto">
              <a:xfrm>
                <a:off x="1156" y="1071"/>
                <a:ext cx="271" cy="33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lIns="83591" tIns="41796" rIns="83591" bIns="41796">
                <a:spAutoFit/>
              </a:bodyPr>
              <a:lstStyle>
                <a:lvl1pPr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1pPr>
                <a:lvl2pPr marL="417513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2pPr>
                <a:lvl3pPr marL="835025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3pPr>
                <a:lvl4pPr marL="1254125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4pPr>
                <a:lvl5pPr marL="1671638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5pPr>
                <a:lvl6pPr marL="21288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6pPr>
                <a:lvl7pPr marL="25860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7pPr>
                <a:lvl8pPr marL="30432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8pPr>
                <a:lvl9pPr marL="35004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9pPr>
              </a:lstStyle>
              <a:p>
                <a:r>
                  <a:rPr lang="en-US" sz="2900" b="1" dirty="0">
                    <a:latin typeface="Verdana" charset="0"/>
                  </a:rPr>
                  <a:t>u</a:t>
                </a:r>
              </a:p>
            </p:txBody>
          </p:sp>
          <p:sp>
            <p:nvSpPr>
              <p:cNvPr id="20493" name="Text Box 13"/>
              <p:cNvSpPr txBox="1">
                <a:spLocks noChangeArrowheads="1"/>
              </p:cNvSpPr>
              <p:nvPr/>
            </p:nvSpPr>
            <p:spPr bwMode="auto">
              <a:xfrm>
                <a:off x="1107" y="1616"/>
                <a:ext cx="268" cy="33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lIns="83591" tIns="41796" rIns="83591" bIns="41796">
                <a:spAutoFit/>
              </a:bodyPr>
              <a:lstStyle>
                <a:lvl1pPr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1pPr>
                <a:lvl2pPr marL="417513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2pPr>
                <a:lvl3pPr marL="835025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3pPr>
                <a:lvl4pPr marL="1254125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4pPr>
                <a:lvl5pPr marL="1671638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5pPr>
                <a:lvl6pPr marL="21288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6pPr>
                <a:lvl7pPr marL="25860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7pPr>
                <a:lvl8pPr marL="30432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8pPr>
                <a:lvl9pPr marL="35004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9pPr>
              </a:lstStyle>
              <a:p>
                <a:r>
                  <a:rPr lang="en-US" sz="2900" b="1">
                    <a:latin typeface="Verdana" charset="0"/>
                  </a:rPr>
                  <a:t>d</a:t>
                </a:r>
                <a:endParaRPr lang="en-US" sz="2900">
                  <a:latin typeface="Verdana" charset="0"/>
                </a:endParaRPr>
              </a:p>
            </p:txBody>
          </p:sp>
          <p:sp>
            <p:nvSpPr>
              <p:cNvPr id="20494" name="Text Box 14"/>
              <p:cNvSpPr txBox="1">
                <a:spLocks noChangeArrowheads="1"/>
              </p:cNvSpPr>
              <p:nvPr/>
            </p:nvSpPr>
            <p:spPr bwMode="auto">
              <a:xfrm>
                <a:off x="1091" y="2774"/>
                <a:ext cx="260" cy="33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lIns="83591" tIns="41796" rIns="83591" bIns="41796">
                <a:spAutoFit/>
              </a:bodyPr>
              <a:lstStyle>
                <a:lvl1pPr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1pPr>
                <a:lvl2pPr marL="417513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2pPr>
                <a:lvl3pPr marL="835025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3pPr>
                <a:lvl4pPr marL="1254125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4pPr>
                <a:lvl5pPr marL="1671638" defTabSz="8350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5pPr>
                <a:lvl6pPr marL="21288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6pPr>
                <a:lvl7pPr marL="25860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7pPr>
                <a:lvl8pPr marL="30432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8pPr>
                <a:lvl9pPr marL="3500438" defTabSz="8350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9pPr>
              </a:lstStyle>
              <a:p>
                <a:r>
                  <a:rPr lang="en-US" sz="2900" b="1">
                    <a:latin typeface="Verdana" charset="0"/>
                  </a:rPr>
                  <a:t>e</a:t>
                </a:r>
              </a:p>
            </p:txBody>
          </p:sp>
          <p:sp>
            <p:nvSpPr>
              <p:cNvPr id="20495" name="Text Box 15"/>
              <p:cNvSpPr txBox="1">
                <a:spLocks noChangeArrowheads="1"/>
              </p:cNvSpPr>
              <p:nvPr/>
            </p:nvSpPr>
            <p:spPr bwMode="auto">
              <a:xfrm>
                <a:off x="113" y="3657"/>
                <a:ext cx="2377" cy="259"/>
              </a:xfrm>
              <a:prstGeom prst="rect">
                <a:avLst/>
              </a:prstGeom>
              <a:noFill/>
              <a:ln w="952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2000" dirty="0">
                    <a:solidFill>
                      <a:srgbClr val="FF0000"/>
                    </a:solidFill>
                    <a:latin typeface="Verdana" charset="0"/>
                  </a:rPr>
                  <a:t>La </a:t>
                </a:r>
                <a:r>
                  <a:rPr lang="en-US" sz="2000" dirty="0" err="1">
                    <a:solidFill>
                      <a:srgbClr val="FF0000"/>
                    </a:solidFill>
                    <a:latin typeface="Verdana" charset="0"/>
                  </a:rPr>
                  <a:t>materia</a:t>
                </a:r>
                <a:r>
                  <a:rPr lang="en-US" sz="2000" dirty="0">
                    <a:solidFill>
                      <a:srgbClr val="FF0000"/>
                    </a:solidFill>
                    <a:latin typeface="Verdana" charset="0"/>
                  </a:rPr>
                  <a:t> di cui </a:t>
                </a:r>
                <a:r>
                  <a:rPr lang="en-US" sz="2000" dirty="0" err="1">
                    <a:solidFill>
                      <a:srgbClr val="FF0000"/>
                    </a:solidFill>
                    <a:latin typeface="Verdana" charset="0"/>
                  </a:rPr>
                  <a:t>siamo</a:t>
                </a:r>
                <a:r>
                  <a:rPr lang="en-US" sz="2000" dirty="0">
                    <a:solidFill>
                      <a:srgbClr val="FF0000"/>
                    </a:solidFill>
                    <a:latin typeface="Verdana" charset="0"/>
                  </a:rPr>
                  <a:t> </a:t>
                </a:r>
                <a:r>
                  <a:rPr lang="en-US" sz="2000" dirty="0" err="1">
                    <a:solidFill>
                      <a:srgbClr val="FF0000"/>
                    </a:solidFill>
                    <a:latin typeface="Verdana" charset="0"/>
                  </a:rPr>
                  <a:t>fatti</a:t>
                </a:r>
                <a:endParaRPr lang="en-US" sz="2000" dirty="0">
                  <a:solidFill>
                    <a:srgbClr val="FF0000"/>
                  </a:solidFill>
                  <a:latin typeface="Verdana" charset="0"/>
                </a:endParaRPr>
              </a:p>
            </p:txBody>
          </p:sp>
          <p:sp>
            <p:nvSpPr>
              <p:cNvPr id="20496" name="Line 16"/>
              <p:cNvSpPr>
                <a:spLocks noChangeShapeType="1"/>
              </p:cNvSpPr>
              <p:nvPr/>
            </p:nvSpPr>
            <p:spPr bwMode="auto">
              <a:xfrm flipH="1">
                <a:off x="1111" y="3294"/>
                <a:ext cx="45" cy="318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 type="triangle" w="med" len="med"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97" name="Oval 17"/>
              <p:cNvSpPr>
                <a:spLocks noChangeArrowheads="1"/>
              </p:cNvSpPr>
              <p:nvPr/>
            </p:nvSpPr>
            <p:spPr bwMode="auto">
              <a:xfrm>
                <a:off x="749" y="981"/>
                <a:ext cx="952" cy="1157"/>
              </a:xfrm>
              <a:prstGeom prst="ellips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rgbClr val="FF0000"/>
                  </a:solidFill>
                </a:endParaRPr>
              </a:p>
            </p:txBody>
          </p:sp>
          <p:sp>
            <p:nvSpPr>
              <p:cNvPr id="20498" name="Line 18"/>
              <p:cNvSpPr>
                <a:spLocks noChangeShapeType="1"/>
              </p:cNvSpPr>
              <p:nvPr/>
            </p:nvSpPr>
            <p:spPr bwMode="auto">
              <a:xfrm flipH="1">
                <a:off x="612" y="1933"/>
                <a:ext cx="272" cy="1679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 type="triangle" w="med" len="med"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0533" name="Oval 53"/>
            <p:cNvSpPr>
              <a:spLocks noChangeArrowheads="1"/>
            </p:cNvSpPr>
            <p:nvPr/>
          </p:nvSpPr>
          <p:spPr bwMode="auto">
            <a:xfrm>
              <a:off x="930" y="2750"/>
              <a:ext cx="544" cy="589"/>
            </a:xfrm>
            <a:prstGeom prst="ellips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2" name="Rectangle 5"/>
          <p:cNvSpPr txBox="1">
            <a:spLocks noChangeArrowheads="1"/>
          </p:cNvSpPr>
          <p:nvPr/>
        </p:nvSpPr>
        <p:spPr bwMode="auto">
          <a:xfrm>
            <a:off x="34924" y="7937"/>
            <a:ext cx="9109076" cy="677863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90"/>
                </a:solidFill>
                <a:latin typeface="+mj-lt"/>
                <a:ea typeface="+mj-ea"/>
                <a:cs typeface="+mj-cs"/>
              </a:defRPr>
            </a:lvl1pPr>
            <a:lvl2pPr algn="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2pPr>
            <a:lvl3pPr algn="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3pPr>
            <a:lvl4pPr algn="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4pPr>
            <a:lvl5pPr algn="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5pPr>
            <a:lvl6pPr marL="457200" algn="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6pPr>
            <a:lvl7pPr marL="914400" algn="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7pPr>
            <a:lvl8pPr marL="1371600" algn="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8pPr>
            <a:lvl9pPr marL="1828800" algn="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/>
            <a:r>
              <a:rPr lang="en-US" b="1" dirty="0"/>
              <a:t>Le </a:t>
            </a:r>
            <a:r>
              <a:rPr lang="en-US" b="1" dirty="0" err="1"/>
              <a:t>Particelle</a:t>
            </a:r>
            <a:r>
              <a:rPr lang="en-US" b="1" dirty="0"/>
              <a:t> </a:t>
            </a:r>
            <a:r>
              <a:rPr lang="en-US" b="1" dirty="0" err="1"/>
              <a:t>Fondamentali:Il</a:t>
            </a:r>
            <a:r>
              <a:rPr lang="en-US" b="1" dirty="0"/>
              <a:t> MODELLO STANDARD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1626933"/>
      </p:ext>
    </p:extLst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" charset="0"/>
            <a:ea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MacOSx:Applications:Microsoft Office X:Templates:Presentations:Designs:Blank Presentation</Template>
  <TotalTime>42944</TotalTime>
  <Words>3334</Words>
  <Application>Microsoft Macintosh PowerPoint</Application>
  <PresentationFormat>On-screen Show (4:3)</PresentationFormat>
  <Paragraphs>612</Paragraphs>
  <Slides>53</Slides>
  <Notes>30</Notes>
  <HiddenSlides>2</HiddenSlides>
  <MMClips>0</MMClips>
  <ScaleCrop>false</ScaleCrop>
  <HeadingPairs>
    <vt:vector size="8" baseType="variant">
      <vt:variant>
        <vt:lpstr>Fonts Used</vt:lpstr>
      </vt:variant>
      <vt:variant>
        <vt:i4>18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73" baseType="lpstr">
      <vt:lpstr>ＭＳ Ｐゴシック</vt:lpstr>
      <vt:lpstr>ヒラギノ明朝 ProN W3</vt:lpstr>
      <vt:lpstr>Adobe Caslon Pro Italic</vt:lpstr>
      <vt:lpstr>Arial</vt:lpstr>
      <vt:lpstr>Arial Bold</vt:lpstr>
      <vt:lpstr>Calibri</vt:lpstr>
      <vt:lpstr>Candara</vt:lpstr>
      <vt:lpstr>Comic Sans MS</vt:lpstr>
      <vt:lpstr>Georgia</vt:lpstr>
      <vt:lpstr>Gill Sans Light</vt:lpstr>
      <vt:lpstr>Helvetica</vt:lpstr>
      <vt:lpstr>NewCenturySchlbk</vt:lpstr>
      <vt:lpstr>Symbol</vt:lpstr>
      <vt:lpstr>Tahoma</vt:lpstr>
      <vt:lpstr>Times</vt:lpstr>
      <vt:lpstr>Times New Roman</vt:lpstr>
      <vt:lpstr>Verdana</vt:lpstr>
      <vt:lpstr>Wingdings</vt:lpstr>
      <vt:lpstr>Blank Presentation</vt:lpstr>
      <vt:lpstr>Equation</vt:lpstr>
      <vt:lpstr>PowerPoint Presentation</vt:lpstr>
      <vt:lpstr>Programma per gli insegnanti italiani</vt:lpstr>
      <vt:lpstr>PowerPoint Presentation</vt:lpstr>
      <vt:lpstr>Le Particelle Elementari</vt:lpstr>
      <vt:lpstr>Le Forze</vt:lpstr>
      <vt:lpstr>Le Particelle Fondamentali:Il MODELLO STANDARD</vt:lpstr>
      <vt:lpstr>PowerPoint Presentation</vt:lpstr>
      <vt:lpstr>PowerPoint Presentation</vt:lpstr>
      <vt:lpstr>PowerPoint Presentation</vt:lpstr>
      <vt:lpstr>L’antimateria</vt:lpstr>
      <vt:lpstr>PowerPoint Presentation</vt:lpstr>
      <vt:lpstr>Il problema della massa</vt:lpstr>
      <vt:lpstr>PowerPoint Presentation</vt:lpstr>
      <vt:lpstr>Cosa e’ la massa di una particella</vt:lpstr>
      <vt:lpstr>La massa delle particelle</vt:lpstr>
      <vt:lpstr>Il fotone</vt:lpstr>
      <vt:lpstr>Interazioni deboli</vt:lpstr>
      <vt:lpstr>Una soluzione possibile</vt:lpstr>
      <vt:lpstr>La rottura spontanea di simmetria</vt:lpstr>
      <vt:lpstr>PowerPoint Presentation</vt:lpstr>
      <vt:lpstr>PowerPoint Presentation</vt:lpstr>
      <vt:lpstr>PowerPoint Presentation</vt:lpstr>
      <vt:lpstr>Rottura spontanea di simmetria</vt:lpstr>
      <vt:lpstr>Il meccanismo di Higgs</vt:lpstr>
      <vt:lpstr>La massa del bosone di Higgs</vt:lpstr>
      <vt:lpstr>Il bosone di Higgs</vt:lpstr>
      <vt:lpstr>Il bosone di Higgs</vt:lpstr>
      <vt:lpstr>Il campo di Higgs</vt:lpstr>
      <vt:lpstr>La ricerca di nuove particelle</vt:lpstr>
      <vt:lpstr>Gli acceleratori</vt:lpstr>
      <vt:lpstr>Perché  accelerare?</vt:lpstr>
      <vt:lpstr>Unita’ di misura di energia</vt:lpstr>
      <vt:lpstr>Acceleratori di particelle</vt:lpstr>
      <vt:lpstr>PowerPoint Presentation</vt:lpstr>
      <vt:lpstr>LHC l’acceleratore piu’ potente mai costruito</vt:lpstr>
      <vt:lpstr>LHC</vt:lpstr>
      <vt:lpstr>Quanta energia ?</vt:lpstr>
      <vt:lpstr>Il campo magnetico</vt:lpstr>
      <vt:lpstr>Quante interazioni facciamo?</vt:lpstr>
      <vt:lpstr>Event  rate </vt:lpstr>
      <vt:lpstr>Eventi</vt:lpstr>
      <vt:lpstr>Produzione e decadimenti del bosone di Higgs</vt:lpstr>
      <vt:lpstr>Produzione e decadimenti del bosone di Higgs</vt:lpstr>
      <vt:lpstr>Decadimento di una particella di massa 125 GeV</vt:lpstr>
      <vt:lpstr>Decadimento di una particella di massa 125 GeV</vt:lpstr>
      <vt:lpstr>Il fondo</vt:lpstr>
      <vt:lpstr>Fondo e Segnale</vt:lpstr>
      <vt:lpstr>Fondo e Segnale</vt:lpstr>
      <vt:lpstr>Fondo e Segnale</vt:lpstr>
      <vt:lpstr>Higgs in 4 leptoni</vt:lpstr>
      <vt:lpstr>Higgs in 4 leptoni</vt:lpstr>
      <vt:lpstr>Alto momento trasverso</vt:lpstr>
      <vt:lpstr>Esercizio</vt:lpstr>
    </vt:vector>
  </TitlesOfParts>
  <Company>ʝ怀ˑⅨ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JL C</dc:creator>
  <cp:lastModifiedBy>Microsoft Office User</cp:lastModifiedBy>
  <cp:revision>281</cp:revision>
  <cp:lastPrinted>2008-04-18T12:48:35Z</cp:lastPrinted>
  <dcterms:created xsi:type="dcterms:W3CDTF">2003-11-05T13:31:03Z</dcterms:created>
  <dcterms:modified xsi:type="dcterms:W3CDTF">2018-11-26T09:58:12Z</dcterms:modified>
</cp:coreProperties>
</file>