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3"/>
  </p:notesMasterIdLst>
  <p:sldIdLst>
    <p:sldId id="259" r:id="rId2"/>
    <p:sldId id="319" r:id="rId3"/>
    <p:sldId id="339" r:id="rId4"/>
    <p:sldId id="293" r:id="rId5"/>
    <p:sldId id="267" r:id="rId6"/>
    <p:sldId id="268" r:id="rId7"/>
    <p:sldId id="269" r:id="rId8"/>
    <p:sldId id="341" r:id="rId9"/>
    <p:sldId id="295" r:id="rId10"/>
    <p:sldId id="274" r:id="rId11"/>
    <p:sldId id="342" r:id="rId12"/>
    <p:sldId id="340" r:id="rId13"/>
    <p:sldId id="317" r:id="rId14"/>
    <p:sldId id="301" r:id="rId15"/>
    <p:sldId id="299" r:id="rId16"/>
    <p:sldId id="296" r:id="rId17"/>
    <p:sldId id="343" r:id="rId18"/>
    <p:sldId id="344" r:id="rId19"/>
    <p:sldId id="320" r:id="rId20"/>
    <p:sldId id="302" r:id="rId21"/>
    <p:sldId id="309" r:id="rId22"/>
    <p:sldId id="308" r:id="rId23"/>
    <p:sldId id="281" r:id="rId24"/>
    <p:sldId id="307" r:id="rId25"/>
    <p:sldId id="304" r:id="rId26"/>
    <p:sldId id="345" r:id="rId27"/>
    <p:sldId id="346" r:id="rId28"/>
    <p:sldId id="347" r:id="rId29"/>
    <p:sldId id="303" r:id="rId30"/>
    <p:sldId id="305" r:id="rId31"/>
    <p:sldId id="286" r:id="rId32"/>
    <p:sldId id="285" r:id="rId33"/>
    <p:sldId id="365" r:id="rId34"/>
    <p:sldId id="366" r:id="rId35"/>
    <p:sldId id="362" r:id="rId36"/>
    <p:sldId id="363" r:id="rId37"/>
    <p:sldId id="364" r:id="rId38"/>
    <p:sldId id="361" r:id="rId39"/>
    <p:sldId id="359" r:id="rId40"/>
    <p:sldId id="360" r:id="rId41"/>
    <p:sldId id="358" r:id="rId42"/>
    <p:sldId id="351" r:id="rId43"/>
    <p:sldId id="348" r:id="rId44"/>
    <p:sldId id="349" r:id="rId45"/>
    <p:sldId id="350" r:id="rId46"/>
    <p:sldId id="352" r:id="rId47"/>
    <p:sldId id="353" r:id="rId48"/>
    <p:sldId id="354" r:id="rId49"/>
    <p:sldId id="355" r:id="rId50"/>
    <p:sldId id="356" r:id="rId51"/>
    <p:sldId id="357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85" autoAdjust="0"/>
    <p:restoredTop sz="94434" autoAdjust="0"/>
  </p:normalViewPr>
  <p:slideViewPr>
    <p:cSldViewPr snapToGrid="0" snapToObjects="1">
      <p:cViewPr varScale="1">
        <p:scale>
          <a:sx n="111" d="100"/>
          <a:sy n="111" d="100"/>
        </p:scale>
        <p:origin x="160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C65D3D-A1CB-4FA8-87E7-483D64C34A4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345F4-B8EE-4744-8F57-AB519C26A2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849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SRB energy use CERN-patented vacuum</a:t>
            </a:r>
            <a:r>
              <a:rPr lang="en-GB" baseline="0" dirty="0" smtClean="0"/>
              <a:t> technology to maximize the vacuum in the solar collectors, which makes it able to deal with temperatures up to 200 degrees. The company was founded by Cristoforo </a:t>
            </a:r>
            <a:r>
              <a:rPr lang="en-GB" baseline="0" dirty="0" err="1" smtClean="0"/>
              <a:t>Benvenuti</a:t>
            </a:r>
            <a:r>
              <a:rPr lang="en-GB" baseline="0" dirty="0" smtClean="0"/>
              <a:t>, and several solar plants made with SRB energy collectors are being used today for cooling and heating, including this example from the roof of Geneva airport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5E2B7-CC75-4619-B169-654D7B57782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2262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Particle Physics</a:t>
            </a:r>
            <a:r>
              <a:rPr lang="en-US" baseline="0" dirty="0" smtClean="0"/>
              <a:t> and medical imaging are facing the same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36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Particle Physics</a:t>
            </a:r>
            <a:r>
              <a:rPr lang="en-US" baseline="0" dirty="0" smtClean="0"/>
              <a:t> and medical imaging are facing the same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1605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Particle Physics</a:t>
            </a:r>
            <a:r>
              <a:rPr lang="en-US" baseline="0" dirty="0" smtClean="0"/>
              <a:t> and medical imaging are facing the same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0057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Particle Physics</a:t>
            </a:r>
            <a:r>
              <a:rPr lang="en-US" baseline="0" dirty="0" smtClean="0"/>
              <a:t> and medical imaging are facing the same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964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Particle Physics</a:t>
            </a:r>
            <a:r>
              <a:rPr lang="en-US" baseline="0" dirty="0" smtClean="0"/>
              <a:t> and medical imaging are facing the same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375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Particle Physics</a:t>
            </a:r>
            <a:r>
              <a:rPr lang="en-US" baseline="0" dirty="0" smtClean="0"/>
              <a:t> and medical imaging are facing the same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3225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Particle Physics</a:t>
            </a:r>
            <a:r>
              <a:rPr lang="en-US" baseline="0" dirty="0" smtClean="0"/>
              <a:t> and medical imaging are facing the same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217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Particle Physics</a:t>
            </a:r>
            <a:r>
              <a:rPr lang="en-US" baseline="0" dirty="0" smtClean="0"/>
              <a:t> and medical imaging are facing the same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51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SRB energy use CERN-patented vacuum</a:t>
            </a:r>
            <a:r>
              <a:rPr lang="en-GB" baseline="0" dirty="0" smtClean="0"/>
              <a:t> technology to maximize the vacuum in the solar collectors, which makes it able to deal with temperatures up to 200 degrees. The company was founded by Cristoforo </a:t>
            </a:r>
            <a:r>
              <a:rPr lang="en-GB" baseline="0" dirty="0" err="1" smtClean="0"/>
              <a:t>Benvenuti</a:t>
            </a:r>
            <a:r>
              <a:rPr lang="en-GB" baseline="0" dirty="0" smtClean="0"/>
              <a:t>, and several solar plants made with SRB energy collectors are being used today for cooling and heating, including this example from the roof of Geneva airport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5E2B7-CC75-4619-B169-654D7B57782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890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SRB energy use CERN-patented vacuum</a:t>
            </a:r>
            <a:r>
              <a:rPr lang="en-GB" baseline="0" dirty="0" smtClean="0"/>
              <a:t> technology to maximize the vacuum in the solar collectors, which makes it able to deal with temperatures up to 200 degrees. The company was founded by Cristoforo </a:t>
            </a:r>
            <a:r>
              <a:rPr lang="en-GB" baseline="0" dirty="0" err="1" smtClean="0"/>
              <a:t>Benvenuti</a:t>
            </a:r>
            <a:r>
              <a:rPr lang="en-GB" baseline="0" dirty="0" smtClean="0"/>
              <a:t>, and several solar plants made with SRB energy collectors are being used today for cooling and heating, including this example from the roof of Geneva airport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5E2B7-CC75-4619-B169-654D7B57782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000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Discovery</a:t>
            </a:r>
            <a:r>
              <a:rPr lang="en-US" baseline="0" dirty="0" smtClean="0"/>
              <a:t> of X-rays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0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Need</a:t>
            </a:r>
            <a:r>
              <a:rPr lang="en-GB" baseline="0" dirty="0" smtClean="0"/>
              <a:t> of a precise proton beam control in the body thanks to novel imaging tools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359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Need</a:t>
            </a:r>
            <a:r>
              <a:rPr lang="en-GB" baseline="0" dirty="0" smtClean="0"/>
              <a:t> of a precise proton beam control in the body thanks to novel imaging tools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451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Particle Physics</a:t>
            </a:r>
            <a:r>
              <a:rPr lang="en-US" baseline="0" dirty="0" smtClean="0"/>
              <a:t> and medical imaging are facing the same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04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Particle Physics</a:t>
            </a:r>
            <a:r>
              <a:rPr lang="en-US" baseline="0" dirty="0" smtClean="0"/>
              <a:t> and medical imaging are facing the same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Particle Physics</a:t>
            </a:r>
            <a:r>
              <a:rPr lang="en-US" baseline="0" dirty="0" smtClean="0"/>
              <a:t> and medical imaging are facing the same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872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8083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02742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293BBA-B2EE-524A-B8B7-CFF0A7F4F04D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64E4CB-696C-1E49-85E0-D76C0027D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014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2" y="2878269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0" y="439482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kt.cern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899582" y="6302001"/>
            <a:ext cx="82444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Knowledge Transfer</a:t>
            </a:r>
            <a:r>
              <a:rPr lang="en-US" sz="1400" i="1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|</a:t>
            </a:r>
            <a:r>
              <a:rPr lang="en-US" sz="1400" i="1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Accelerating </a:t>
            </a:r>
            <a:r>
              <a:rPr lang="en-US" sz="1400" i="1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Innovation</a:t>
            </a:r>
            <a:r>
              <a:rPr lang="en-US" sz="1800" i="1" baseline="0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</a:t>
            </a:r>
            <a:endParaRPr lang="en-US" sz="1000" dirty="0" smtClean="0"/>
          </a:p>
        </p:txBody>
      </p:sp>
      <p:sp>
        <p:nvSpPr>
          <p:cNvPr id="7" name="Rectangle 6"/>
          <p:cNvSpPr/>
          <p:nvPr userDrawn="1"/>
        </p:nvSpPr>
        <p:spPr>
          <a:xfrm>
            <a:off x="4079172" y="6395431"/>
            <a:ext cx="46298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 smtClean="0">
                <a:latin typeface="+mn-lt"/>
                <a:cs typeface="Arial"/>
              </a:rPr>
              <a:t>Giovanni </a:t>
            </a:r>
            <a:r>
              <a:rPr lang="en-US" sz="1000" b="1" dirty="0" err="1" smtClean="0">
                <a:latin typeface="+mn-lt"/>
                <a:cs typeface="Arial"/>
              </a:rPr>
              <a:t>Porcellana</a:t>
            </a:r>
            <a:r>
              <a:rPr lang="en-US" sz="1000" b="1" baseline="0" dirty="0" smtClean="0">
                <a:latin typeface="+mn-lt"/>
                <a:cs typeface="Arial"/>
              </a:rPr>
              <a:t> - giovanni.porcellana@cern.ch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  <p:sldLayoutId id="2147483676" r:id="rId15"/>
    <p:sldLayoutId id="2147483677" r:id="rId16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h/url?sa=i&amp;rct=j&amp;q=&amp;esrc=s&amp;source=images&amp;cd=&amp;cad=rja&amp;uact=8&amp;ved=0ahUKEwi90cv7l4LYAhWILlAKHQ0IDmsQjRwIBw&amp;url=https://amsterdamsmartcity.com/network/impact-hub&amp;psig=AOvVaw31TckVIc1x4kjxtt-JLPpP&amp;ust=1513088979772734" TargetMode="External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56.png"/><Relationship Id="rId4" Type="http://schemas.openxmlformats.org/officeDocument/2006/relationships/image" Target="../media/image51.jpeg"/><Relationship Id="rId9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tif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tif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6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png"/><Relationship Id="rId5" Type="http://schemas.openxmlformats.org/officeDocument/2006/relationships/image" Target="../media/image61.jpeg"/><Relationship Id="rId4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71.jpeg"/><Relationship Id="rId4" Type="http://schemas.openxmlformats.org/officeDocument/2006/relationships/image" Target="../media/image7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7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gif"/><Relationship Id="rId7" Type="http://schemas.openxmlformats.org/officeDocument/2006/relationships/image" Target="../media/image7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7.jpeg"/><Relationship Id="rId5" Type="http://schemas.openxmlformats.org/officeDocument/2006/relationships/image" Target="../media/image76.gif"/><Relationship Id="rId4" Type="http://schemas.openxmlformats.org/officeDocument/2006/relationships/image" Target="../media/image7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2.png"/><Relationship Id="rId4" Type="http://schemas.openxmlformats.org/officeDocument/2006/relationships/image" Target="../media/image81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6.png"/><Relationship Id="rId4" Type="http://schemas.openxmlformats.org/officeDocument/2006/relationships/image" Target="../media/image8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93.emf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94.jpeg"/><Relationship Id="rId4" Type="http://schemas.openxmlformats.org/officeDocument/2006/relationships/image" Target="../media/image9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04.jpeg"/><Relationship Id="rId4" Type="http://schemas.openxmlformats.org/officeDocument/2006/relationships/image" Target="../media/image103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tiff"/><Relationship Id="rId4" Type="http://schemas.openxmlformats.org/officeDocument/2006/relationships/image" Target="../media/image19.tif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6854" cy="4850027"/>
          </a:xfrm>
        </p:spPr>
        <p:txBody>
          <a:bodyPr/>
          <a:lstStyle/>
          <a:p>
            <a:pPr marL="36576" indent="0" algn="r">
              <a:buNone/>
            </a:pPr>
            <a:endParaRPr lang="en-US" dirty="0" smtClean="0"/>
          </a:p>
          <a:p>
            <a:pPr marL="36576" indent="0" algn="r">
              <a:buNone/>
            </a:pP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 marL="36576" indent="0" algn="r">
              <a:buNone/>
            </a:pP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800" dirty="0" smtClean="0"/>
              <a:t>Knowledge Transfer at CERN</a:t>
            </a:r>
          </a:p>
          <a:p>
            <a:pPr marL="36576" indent="0" algn="r">
              <a:buNone/>
            </a:pPr>
            <a:r>
              <a:rPr lang="en-US" sz="2800" i="1" dirty="0" smtClean="0"/>
              <a:t>Giovanni Porcellana</a:t>
            </a:r>
          </a:p>
          <a:p>
            <a:pPr marL="36576" indent="0" algn="r">
              <a:buNone/>
            </a:pPr>
            <a:r>
              <a:rPr lang="en-US" sz="2000" i="1" dirty="0" smtClean="0"/>
              <a:t>Medical Applications Officer, KT</a:t>
            </a:r>
          </a:p>
          <a:p>
            <a:pPr marL="36576" indent="0" algn="r">
              <a:buNone/>
            </a:pPr>
            <a:endParaRPr lang="en-US" sz="2800" i="1" dirty="0"/>
          </a:p>
          <a:p>
            <a:pPr marL="36576" indent="0" algn="r">
              <a:buNone/>
            </a:pP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48986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47" y="0"/>
            <a:ext cx="8229600" cy="893977"/>
          </a:xfrm>
        </p:spPr>
        <p:txBody>
          <a:bodyPr>
            <a:normAutofit/>
          </a:bodyPr>
          <a:lstStyle/>
          <a:p>
            <a:r>
              <a:rPr lang="en-US" sz="4400" dirty="0" smtClean="0"/>
              <a:t>How to KT?</a:t>
            </a:r>
            <a:endParaRPr lang="en-US" sz="4400" dirty="0"/>
          </a:p>
        </p:txBody>
      </p:sp>
      <p:sp>
        <p:nvSpPr>
          <p:cNvPr id="3" name="Hexagon 2"/>
          <p:cNvSpPr/>
          <p:nvPr/>
        </p:nvSpPr>
        <p:spPr>
          <a:xfrm>
            <a:off x="5601422" y="364451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242A28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Hexagon 3"/>
          <p:cNvSpPr/>
          <p:nvPr/>
        </p:nvSpPr>
        <p:spPr>
          <a:xfrm>
            <a:off x="4390170" y="3587637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Hexagon 4"/>
          <p:cNvSpPr/>
          <p:nvPr/>
        </p:nvSpPr>
        <p:spPr>
          <a:xfrm>
            <a:off x="3178918" y="1595321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Hexagon 5"/>
          <p:cNvSpPr/>
          <p:nvPr/>
        </p:nvSpPr>
        <p:spPr>
          <a:xfrm>
            <a:off x="1967666" y="2267884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blipFill rotWithShape="1">
            <a:blip r:embed="rId4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Hexagon 6"/>
          <p:cNvSpPr/>
          <p:nvPr/>
        </p:nvSpPr>
        <p:spPr>
          <a:xfrm>
            <a:off x="756414" y="4247251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blipFill rotWithShape="1">
            <a:blip r:embed="rId5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Hexagon 7"/>
          <p:cNvSpPr/>
          <p:nvPr/>
        </p:nvSpPr>
        <p:spPr>
          <a:xfrm>
            <a:off x="6812674" y="4938193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blipFill rotWithShape="1">
            <a:blip r:embed="rId6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Hexagon 8"/>
          <p:cNvSpPr/>
          <p:nvPr/>
        </p:nvSpPr>
        <p:spPr>
          <a:xfrm>
            <a:off x="4390170" y="4862370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blipFill rotWithShape="1">
            <a:blip r:embed="rId7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Hexagon 9"/>
          <p:cNvSpPr/>
          <p:nvPr/>
        </p:nvSpPr>
        <p:spPr>
          <a:xfrm>
            <a:off x="6823190" y="2271362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blipFill rotWithShape="1">
            <a:blip r:embed="rId8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Hexagon 10"/>
          <p:cNvSpPr/>
          <p:nvPr/>
        </p:nvSpPr>
        <p:spPr>
          <a:xfrm>
            <a:off x="3178918" y="4247251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blipFill rotWithShape="1">
            <a:blip r:embed="rId9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2" name="Group 11"/>
          <p:cNvGrpSpPr/>
          <p:nvPr/>
        </p:nvGrpSpPr>
        <p:grpSpPr>
          <a:xfrm>
            <a:off x="3178918" y="2943517"/>
            <a:ext cx="1433206" cy="1230238"/>
            <a:chOff x="1232874" y="1073807"/>
            <a:chExt cx="1433206" cy="1230238"/>
          </a:xfrm>
          <a:solidFill>
            <a:srgbClr val="002A50"/>
          </a:solidFill>
        </p:grpSpPr>
        <p:sp>
          <p:nvSpPr>
            <p:cNvPr id="13" name="Hexagon 12"/>
            <p:cNvSpPr/>
            <p:nvPr/>
          </p:nvSpPr>
          <p:spPr>
            <a:xfrm>
              <a:off x="1232874" y="1073807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Hexagon 4"/>
            <p:cNvSpPr/>
            <p:nvPr/>
          </p:nvSpPr>
          <p:spPr>
            <a:xfrm>
              <a:off x="1454828" y="1264328"/>
              <a:ext cx="989298" cy="8491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Business Incubation</a:t>
              </a:r>
              <a:endParaRPr lang="en-US" sz="12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390170" y="2267884"/>
            <a:ext cx="1433206" cy="1230238"/>
            <a:chOff x="2465749" y="1750089"/>
            <a:chExt cx="1433206" cy="1230238"/>
          </a:xfrm>
          <a:solidFill>
            <a:schemeClr val="tx1">
              <a:lumMod val="75000"/>
            </a:schemeClr>
          </a:solidFill>
        </p:grpSpPr>
        <p:sp>
          <p:nvSpPr>
            <p:cNvPr id="16" name="Hexagon 15"/>
            <p:cNvSpPr/>
            <p:nvPr/>
          </p:nvSpPr>
          <p:spPr>
            <a:xfrm>
              <a:off x="2465749" y="1750089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Hexagon 4"/>
            <p:cNvSpPr/>
            <p:nvPr/>
          </p:nvSpPr>
          <p:spPr>
            <a:xfrm>
              <a:off x="2687703" y="1940610"/>
              <a:ext cx="989298" cy="8491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Open Hardware</a:t>
              </a:r>
              <a:endParaRPr lang="en-US" sz="1200" kern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56414" y="1594689"/>
            <a:ext cx="1433206" cy="1230238"/>
            <a:chOff x="1232874" y="2433814"/>
            <a:chExt cx="1433206" cy="1230238"/>
          </a:xfrm>
          <a:solidFill>
            <a:srgbClr val="002A50"/>
          </a:solidFill>
        </p:grpSpPr>
        <p:sp>
          <p:nvSpPr>
            <p:cNvPr id="19" name="Hexagon 18"/>
            <p:cNvSpPr/>
            <p:nvPr/>
          </p:nvSpPr>
          <p:spPr>
            <a:xfrm>
              <a:off x="1232874" y="2433814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Hexagon 4"/>
            <p:cNvSpPr/>
            <p:nvPr/>
          </p:nvSpPr>
          <p:spPr>
            <a:xfrm>
              <a:off x="1454828" y="2624335"/>
              <a:ext cx="989298" cy="8491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Licensing</a:t>
              </a:r>
              <a:endParaRPr lang="en-US" sz="1200" kern="1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967666" y="3587637"/>
            <a:ext cx="1433206" cy="1230238"/>
            <a:chOff x="2464867" y="3113352"/>
            <a:chExt cx="1433206" cy="1230238"/>
          </a:xfrm>
          <a:solidFill>
            <a:srgbClr val="002A50"/>
          </a:solidFill>
        </p:grpSpPr>
        <p:sp>
          <p:nvSpPr>
            <p:cNvPr id="22" name="Hexagon 21"/>
            <p:cNvSpPr/>
            <p:nvPr/>
          </p:nvSpPr>
          <p:spPr>
            <a:xfrm>
              <a:off x="2464867" y="3113352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Hexagon 4"/>
            <p:cNvSpPr/>
            <p:nvPr/>
          </p:nvSpPr>
          <p:spPr>
            <a:xfrm>
              <a:off x="2686821" y="3303873"/>
              <a:ext cx="989298" cy="8491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Service and Consultancy</a:t>
              </a:r>
              <a:endParaRPr lang="en-US" sz="1200" kern="1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823190" y="3632132"/>
            <a:ext cx="1433206" cy="1230238"/>
            <a:chOff x="3699507" y="1071016"/>
            <a:chExt cx="1433206" cy="1230238"/>
          </a:xfrm>
        </p:grpSpPr>
        <p:sp>
          <p:nvSpPr>
            <p:cNvPr id="25" name="Hexagon 24"/>
            <p:cNvSpPr/>
            <p:nvPr/>
          </p:nvSpPr>
          <p:spPr>
            <a:xfrm>
              <a:off x="3699507" y="1071016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tx1">
                <a:lumMod val="60000"/>
                <a:lumOff val="40000"/>
              </a:scheme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Hexagon 4"/>
            <p:cNvSpPr/>
            <p:nvPr/>
          </p:nvSpPr>
          <p:spPr>
            <a:xfrm>
              <a:off x="3921461" y="1261537"/>
              <a:ext cx="989298" cy="8491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EU Projects</a:t>
              </a:r>
              <a:endParaRPr lang="en-US" sz="1200" kern="12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601422" y="4247251"/>
            <a:ext cx="1433206" cy="1230238"/>
            <a:chOff x="4932382" y="402641"/>
            <a:chExt cx="1433206" cy="1230238"/>
          </a:xfrm>
        </p:grpSpPr>
        <p:sp>
          <p:nvSpPr>
            <p:cNvPr id="28" name="Hexagon 27"/>
            <p:cNvSpPr/>
            <p:nvPr/>
          </p:nvSpPr>
          <p:spPr>
            <a:xfrm>
              <a:off x="4932382" y="402641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tx1">
                <a:lumMod val="60000"/>
                <a:lumOff val="40000"/>
              </a:scheme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Hexagon 4"/>
            <p:cNvSpPr/>
            <p:nvPr/>
          </p:nvSpPr>
          <p:spPr>
            <a:xfrm>
              <a:off x="5154336" y="593162"/>
              <a:ext cx="989298" cy="8491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Training</a:t>
              </a:r>
              <a:endParaRPr lang="en-US" sz="1200" kern="12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601422" y="2943517"/>
            <a:ext cx="1433206" cy="1230238"/>
            <a:chOff x="6165257" y="2447302"/>
            <a:chExt cx="1433206" cy="1230238"/>
          </a:xfrm>
          <a:solidFill>
            <a:schemeClr val="tx1">
              <a:lumMod val="75000"/>
            </a:schemeClr>
          </a:solidFill>
        </p:grpSpPr>
        <p:sp>
          <p:nvSpPr>
            <p:cNvPr id="31" name="Hexagon 30"/>
            <p:cNvSpPr/>
            <p:nvPr/>
          </p:nvSpPr>
          <p:spPr>
            <a:xfrm>
              <a:off x="6165257" y="2447302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Hexagon 4"/>
            <p:cNvSpPr/>
            <p:nvPr/>
          </p:nvSpPr>
          <p:spPr>
            <a:xfrm>
              <a:off x="6387211" y="2637823"/>
              <a:ext cx="989298" cy="8491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Procurement</a:t>
              </a:r>
              <a:endParaRPr lang="en-US" sz="1200" kern="1200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967666" y="4938193"/>
            <a:ext cx="1433206" cy="1230238"/>
            <a:chOff x="7391954" y="3136608"/>
            <a:chExt cx="1433206" cy="1230238"/>
          </a:xfrm>
          <a:solidFill>
            <a:srgbClr val="002A50"/>
          </a:solidFill>
        </p:grpSpPr>
        <p:sp>
          <p:nvSpPr>
            <p:cNvPr id="34" name="Hexagon 33"/>
            <p:cNvSpPr/>
            <p:nvPr/>
          </p:nvSpPr>
          <p:spPr>
            <a:xfrm>
              <a:off x="7391954" y="3136608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Hexagon 4"/>
            <p:cNvSpPr/>
            <p:nvPr/>
          </p:nvSpPr>
          <p:spPr>
            <a:xfrm>
              <a:off x="7613908" y="3327129"/>
              <a:ext cx="989298" cy="8491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R&amp;D Collaborations</a:t>
              </a:r>
              <a:endParaRPr lang="en-US" sz="1200" kern="1200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390170" y="979570"/>
            <a:ext cx="1433206" cy="1230238"/>
            <a:chOff x="2464867" y="3113352"/>
            <a:chExt cx="1433206" cy="1230238"/>
          </a:xfrm>
          <a:solidFill>
            <a:srgbClr val="002A50"/>
          </a:solidFill>
        </p:grpSpPr>
        <p:sp>
          <p:nvSpPr>
            <p:cNvPr id="37" name="Hexagon 36"/>
            <p:cNvSpPr/>
            <p:nvPr/>
          </p:nvSpPr>
          <p:spPr>
            <a:xfrm>
              <a:off x="2464867" y="3113352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Hexagon 4"/>
            <p:cNvSpPr/>
            <p:nvPr/>
          </p:nvSpPr>
          <p:spPr>
            <a:xfrm>
              <a:off x="2686821" y="3303873"/>
              <a:ext cx="989298" cy="8491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Easy Access IP</a:t>
              </a:r>
              <a:endParaRPr lang="en-US" sz="1200" kern="1200" dirty="0"/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23376" y="729331"/>
            <a:ext cx="1061832" cy="440760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5611938" y="1656243"/>
            <a:ext cx="1433206" cy="1230238"/>
            <a:chOff x="2465749" y="1750089"/>
            <a:chExt cx="1433206" cy="1230238"/>
          </a:xfrm>
          <a:solidFill>
            <a:schemeClr val="tx1">
              <a:lumMod val="75000"/>
            </a:schemeClr>
          </a:solidFill>
        </p:grpSpPr>
        <p:sp>
          <p:nvSpPr>
            <p:cNvPr id="41" name="Hexagon 40"/>
            <p:cNvSpPr/>
            <p:nvPr/>
          </p:nvSpPr>
          <p:spPr>
            <a:xfrm>
              <a:off x="2465749" y="1750089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Hexagon 4"/>
            <p:cNvSpPr/>
            <p:nvPr/>
          </p:nvSpPr>
          <p:spPr>
            <a:xfrm>
              <a:off x="2687703" y="1940610"/>
              <a:ext cx="989298" cy="8491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Open Source Software</a:t>
              </a:r>
              <a:endParaRPr lang="en-US" sz="1200" kern="1200" dirty="0"/>
            </a:p>
          </p:txBody>
        </p:sp>
      </p:grpSp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33706" y="980202"/>
            <a:ext cx="1422690" cy="1230238"/>
          </a:xfrm>
          <a:prstGeom prst="hexagon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818983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" y="0"/>
            <a:ext cx="8229600" cy="893977"/>
          </a:xfrm>
        </p:spPr>
        <p:txBody>
          <a:bodyPr>
            <a:normAutofit/>
          </a:bodyPr>
          <a:lstStyle/>
          <a:p>
            <a:r>
              <a:rPr lang="en-GB" sz="4400" dirty="0" smtClean="0"/>
              <a:t>Accelerating Innovation</a:t>
            </a:r>
            <a:endParaRPr lang="en-GB" sz="4400" dirty="0"/>
          </a:p>
        </p:txBody>
      </p:sp>
      <p:pic>
        <p:nvPicPr>
          <p:cNvPr id="3" name="unknown.png"/>
          <p:cNvPicPr>
            <a:picLocks noChangeAspect="1"/>
          </p:cNvPicPr>
          <p:nvPr/>
        </p:nvPicPr>
        <p:blipFill rotWithShape="1">
          <a:blip r:embed="rId2">
            <a:extLst/>
          </a:blip>
          <a:srcRect t="22956" b="25502"/>
          <a:stretch/>
        </p:blipFill>
        <p:spPr>
          <a:xfrm>
            <a:off x="-760882" y="1289762"/>
            <a:ext cx="10375145" cy="459493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30743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47" y="0"/>
            <a:ext cx="8229600" cy="893977"/>
          </a:xfrm>
        </p:spPr>
        <p:txBody>
          <a:bodyPr>
            <a:normAutofit/>
          </a:bodyPr>
          <a:lstStyle/>
          <a:p>
            <a:r>
              <a:rPr lang="en-US" sz="4400" dirty="0" smtClean="0"/>
              <a:t>Value Proposition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505" y="765641"/>
            <a:ext cx="5807243" cy="546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51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492"/>
            <a:ext cx="8226854" cy="940443"/>
          </a:xfrm>
        </p:spPr>
        <p:txBody>
          <a:bodyPr/>
          <a:lstStyle/>
          <a:p>
            <a:r>
              <a:rPr lang="en-US" dirty="0" smtClean="0"/>
              <a:t>KT implementation ways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5020" y="2064188"/>
            <a:ext cx="4750643" cy="461665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Transfer to Existing Companies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87027" y="4039344"/>
            <a:ext cx="4678635" cy="461665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Creation of New Companies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914318" y="1378625"/>
            <a:ext cx="2736304" cy="461665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Market Pull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914318" y="2833093"/>
            <a:ext cx="2736304" cy="461665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Technology Push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859636" y="4039344"/>
            <a:ext cx="2845668" cy="461665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2400" dirty="0" smtClean="0"/>
              <a:t>Spin-Off Support</a:t>
            </a:r>
            <a:endParaRPr lang="en-GB" sz="2400" dirty="0"/>
          </a:p>
        </p:txBody>
      </p:sp>
      <p:cxnSp>
        <p:nvCxnSpPr>
          <p:cNvPr id="9" name="Straight Arrow Connector 8"/>
          <p:cNvCxnSpPr>
            <a:endCxn id="6" idx="1"/>
          </p:cNvCxnSpPr>
          <p:nvPr/>
        </p:nvCxnSpPr>
        <p:spPr>
          <a:xfrm flipV="1">
            <a:off x="5065663" y="1609458"/>
            <a:ext cx="848655" cy="685563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7" idx="1"/>
          </p:cNvCxnSpPr>
          <p:nvPr/>
        </p:nvCxnSpPr>
        <p:spPr>
          <a:xfrm>
            <a:off x="5065663" y="2377591"/>
            <a:ext cx="848655" cy="686335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3"/>
            <a:endCxn id="8" idx="1"/>
          </p:cNvCxnSpPr>
          <p:nvPr/>
        </p:nvCxnSpPr>
        <p:spPr>
          <a:xfrm>
            <a:off x="5065662" y="4270177"/>
            <a:ext cx="793974" cy="0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DonorsSpinoff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602" y="4639431"/>
            <a:ext cx="1647736" cy="164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85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46" y="0"/>
            <a:ext cx="8901953" cy="1516566"/>
          </a:xfrm>
        </p:spPr>
        <p:txBody>
          <a:bodyPr>
            <a:normAutofit/>
          </a:bodyPr>
          <a:lstStyle/>
          <a:p>
            <a:r>
              <a:rPr lang="en-GB" sz="4400" dirty="0" smtClean="0"/>
              <a:t>The Business Incubation Centres (BIC) in the Member States</a:t>
            </a:r>
            <a:endParaRPr lang="en-GB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4687" y="1409921"/>
            <a:ext cx="6234623" cy="3488994"/>
          </a:xfrm>
          <a:prstGeom prst="rect">
            <a:avLst/>
          </a:prstGeom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-2" y="4954596"/>
            <a:ext cx="9144000" cy="1481389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GB" b="0" dirty="0" smtClean="0"/>
              <a:t>The</a:t>
            </a:r>
            <a:r>
              <a:rPr lang="en-GB" sz="2400" b="0" dirty="0" smtClean="0"/>
              <a:t> BICs of CERN technologies help</a:t>
            </a:r>
          </a:p>
          <a:p>
            <a:pPr marL="36576" indent="0" algn="ctr">
              <a:buNone/>
            </a:pPr>
            <a:r>
              <a:rPr lang="en-GB" sz="2400" b="0" dirty="0" smtClean="0"/>
              <a:t>new entrepreneurs and SME to transform</a:t>
            </a:r>
          </a:p>
          <a:p>
            <a:pPr marL="36576" indent="0" algn="ctr">
              <a:buNone/>
            </a:pPr>
            <a:r>
              <a:rPr lang="en-GB" sz="2400" b="0" dirty="0" smtClean="0"/>
              <a:t>innovative ideas into commercial realities</a:t>
            </a:r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379804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47" y="0"/>
            <a:ext cx="8229600" cy="893977"/>
          </a:xfrm>
        </p:spPr>
        <p:txBody>
          <a:bodyPr>
            <a:normAutofit/>
          </a:bodyPr>
          <a:lstStyle/>
          <a:p>
            <a:r>
              <a:rPr lang="en-US" sz="4400" dirty="0" smtClean="0"/>
              <a:t>How the BICs work</a:t>
            </a:r>
            <a:endParaRPr lang="en-US" sz="440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38224" y="941215"/>
            <a:ext cx="4247922" cy="528453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b="0" u="sng" dirty="0" smtClean="0"/>
              <a:t>CERN</a:t>
            </a:r>
          </a:p>
          <a:p>
            <a:pPr marL="36576" indent="0">
              <a:buNone/>
            </a:pPr>
            <a:r>
              <a:rPr lang="en-GB" b="0" dirty="0" smtClean="0"/>
              <a:t>- Technical visits to the Lab</a:t>
            </a:r>
            <a:br>
              <a:rPr lang="en-GB" b="0" dirty="0" smtClean="0"/>
            </a:br>
            <a:r>
              <a:rPr lang="en-GB" b="0" dirty="0" smtClean="0"/>
              <a:t>- Contacts with the BICs</a:t>
            </a:r>
            <a:br>
              <a:rPr lang="en-GB" b="0" dirty="0" smtClean="0"/>
            </a:br>
            <a:r>
              <a:rPr lang="en-GB" b="0" dirty="0" smtClean="0"/>
              <a:t>- Licences at favourable conditions</a:t>
            </a:r>
            <a:br>
              <a:rPr lang="en-GB" b="0" dirty="0" smtClean="0"/>
            </a:br>
            <a:endParaRPr lang="en-GB" b="0" dirty="0" smtClean="0"/>
          </a:p>
          <a:p>
            <a:pPr marL="36576" indent="0">
              <a:buNone/>
            </a:pPr>
            <a:r>
              <a:rPr lang="en-GB" b="0" u="sng" dirty="0" smtClean="0"/>
              <a:t>The BIC</a:t>
            </a:r>
          </a:p>
          <a:p>
            <a:pPr marL="36576" indent="0">
              <a:buNone/>
            </a:pPr>
            <a:r>
              <a:rPr lang="en-GB" b="0" dirty="0" smtClean="0"/>
              <a:t>- Office spaces</a:t>
            </a:r>
            <a:br>
              <a:rPr lang="en-GB" b="0" dirty="0" smtClean="0"/>
            </a:br>
            <a:r>
              <a:rPr lang="en-GB" b="0" dirty="0" smtClean="0"/>
              <a:t>- Expertise in companies creation</a:t>
            </a:r>
            <a:br>
              <a:rPr lang="en-GB" b="0" dirty="0" smtClean="0"/>
            </a:br>
            <a:r>
              <a:rPr lang="en-GB" b="0" dirty="0" smtClean="0"/>
              <a:t>- Support in networking</a:t>
            </a:r>
            <a:br>
              <a:rPr lang="en-GB" b="0" dirty="0" smtClean="0"/>
            </a:br>
            <a:r>
              <a:rPr lang="en-GB" b="0" dirty="0" smtClean="0"/>
              <a:t>- Financing strategies</a:t>
            </a:r>
            <a:endParaRPr lang="en-GB" b="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2681" y="941215"/>
            <a:ext cx="5087631" cy="505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98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t.cern/sites/knowledgetransfer.web.cern.ch/files/styles/optimize/public/images/basic-page/basic-page-BIC%20Network_1.png?itok=PkBaQVx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495" y="0"/>
            <a:ext cx="6352673" cy="635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75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MARS </a:t>
            </a:r>
            <a:r>
              <a:rPr lang="en-GB" dirty="0" err="1" smtClean="0"/>
              <a:t>Bioimaging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36875"/>
            <a:ext cx="4819909" cy="2711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1120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8627" y="2614863"/>
            <a:ext cx="6055374" cy="3808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zápatí 5"/>
          <p:cNvSpPr txBox="1">
            <a:spLocks/>
          </p:cNvSpPr>
          <p:nvPr/>
        </p:nvSpPr>
        <p:spPr>
          <a:xfrm>
            <a:off x="3088627" y="5824013"/>
            <a:ext cx="6560223" cy="598855"/>
          </a:xfrm>
          <a:prstGeom prst="rect">
            <a:avLst/>
          </a:prstGeom>
          <a:ln w="25400">
            <a:noFill/>
          </a:ln>
        </p:spPr>
        <p:txBody>
          <a:bodyPr anchor="ctr" anchorCtr="0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800" dirty="0">
                <a:solidFill>
                  <a:schemeClr val="bg1"/>
                </a:solidFill>
              </a:rPr>
              <a:t>Slide courtesy of A. Butler, University of Canterbury</a:t>
            </a:r>
            <a:endParaRPr lang="cs-CZ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2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MARS </a:t>
            </a:r>
            <a:r>
              <a:rPr lang="en-GB" dirty="0" err="1" smtClean="0"/>
              <a:t>Bioimaging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6147"/>
            <a:ext cx="11062634" cy="69141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7734114" y="5422154"/>
            <a:ext cx="2207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Photo: </a:t>
            </a:r>
            <a:r>
              <a:rPr lang="en-US" sz="1400" dirty="0" smtClean="0">
                <a:solidFill>
                  <a:schemeClr val="bg1"/>
                </a:solidFill>
              </a:rPr>
              <a:t>MARS </a:t>
            </a:r>
            <a:r>
              <a:rPr lang="en-US" sz="1400" dirty="0" err="1" smtClean="0">
                <a:solidFill>
                  <a:schemeClr val="bg1"/>
                </a:solidFill>
              </a:rPr>
              <a:t>Bioimaging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45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SRB Energy</a:t>
            </a:r>
            <a:endParaRPr lang="en-GB" dirty="0"/>
          </a:p>
        </p:txBody>
      </p:sp>
      <p:pic>
        <p:nvPicPr>
          <p:cNvPr id="2050" name="Picture 2" descr="http://www.srbenergy.com/assets/links/images/327638.original.AEROP_HOME-01.jpg?xsfv=13521150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5478" y="1668600"/>
            <a:ext cx="9694956" cy="35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04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9590" y="0"/>
            <a:ext cx="9144000" cy="893977"/>
          </a:xfrm>
        </p:spPr>
        <p:txBody>
          <a:bodyPr>
            <a:normAutofit/>
          </a:bodyPr>
          <a:lstStyle/>
          <a:p>
            <a:r>
              <a:rPr lang="fr-CH" sz="4400" dirty="0" err="1" smtClean="0"/>
              <a:t>Who</a:t>
            </a:r>
            <a:r>
              <a:rPr lang="fr-CH" sz="4400" dirty="0" smtClean="0"/>
              <a:t>?</a:t>
            </a:r>
            <a:endParaRPr lang="fr-CH" sz="4400" dirty="0"/>
          </a:p>
        </p:txBody>
      </p:sp>
      <p:pic>
        <p:nvPicPr>
          <p:cNvPr id="7" name="Picture 2" descr="\\cern.ch\dfs\Users\g\gporcell\Desktop\201403-064_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849" y="114878"/>
            <a:ext cx="3670670" cy="294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39590" y="2880058"/>
            <a:ext cx="9144000" cy="89397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smtClean="0"/>
              <a:t>What (and where)?</a:t>
            </a:r>
            <a:endParaRPr lang="en-GB" sz="4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50732" y="3755328"/>
            <a:ext cx="9051351" cy="5782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2400" b="0" i="0" kern="1200">
                <a:solidFill>
                  <a:srgbClr val="BBE0E3"/>
                </a:solidFill>
                <a:latin typeface="Gill Sans"/>
                <a:ea typeface="+mn-ea"/>
                <a:cs typeface="Gill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BBE0E3"/>
              </a:buClr>
              <a:buSzPct val="90000"/>
              <a:buFont typeface="Wingdings" charset="2"/>
              <a:buChar char=""/>
              <a:defRPr sz="2000" b="0" i="0" kern="1200">
                <a:solidFill>
                  <a:schemeClr val="bg1"/>
                </a:solidFill>
                <a:latin typeface="Gill Sans"/>
                <a:ea typeface="+mn-ea"/>
                <a:cs typeface="Gill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800" b="0" i="0" kern="1200">
                <a:solidFill>
                  <a:srgbClr val="BBE0E3"/>
                </a:solidFill>
                <a:latin typeface="Gill Sans"/>
                <a:ea typeface="+mn-ea"/>
                <a:cs typeface="Gill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600" b="0" i="0" kern="1200">
                <a:solidFill>
                  <a:srgbClr val="FFFFFF"/>
                </a:solidFill>
                <a:latin typeface="Gill Sans"/>
                <a:ea typeface="+mn-ea"/>
                <a:cs typeface="Gill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600" b="0" i="0" kern="1200">
                <a:solidFill>
                  <a:srgbClr val="FFFFFF"/>
                </a:solidFill>
                <a:latin typeface="Gill Sans"/>
                <a:ea typeface="+mn-ea"/>
                <a:cs typeface="Gill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TERA Foundation (before) and CERN (now)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729254" y="4239727"/>
            <a:ext cx="4023774" cy="18842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Medical Applications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Accelerators for hadrontherapy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Outreach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400" dirty="0" smtClean="0"/>
              <a:t>…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04" y="4499026"/>
            <a:ext cx="1819764" cy="1005394"/>
          </a:xfrm>
          <a:prstGeom prst="rect">
            <a:avLst/>
          </a:prstGeom>
        </p:spPr>
      </p:pic>
      <p:pic>
        <p:nvPicPr>
          <p:cNvPr id="12" name="Picture 2" descr="C:\Users\Giò\Dropbox\Ginevra\TERA\Lavoro\More\CERN-LogoPack\Outline\PNG\BLUE\LogoOutline-Blue-0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4626" y="4495487"/>
            <a:ext cx="1426757" cy="1426757"/>
          </a:xfrm>
          <a:prstGeom prst="rect">
            <a:avLst/>
          </a:prstGeom>
          <a:noFill/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239590" y="827126"/>
            <a:ext cx="4023774" cy="18842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Nuclear Engineer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Global Shaper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From Turin, Italy</a:t>
            </a:r>
            <a:endParaRPr lang="en-US" sz="2400" dirty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400" dirty="0" smtClean="0"/>
              <a:t>30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years young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787797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47" y="0"/>
            <a:ext cx="8229600" cy="893977"/>
          </a:xfrm>
        </p:spPr>
        <p:txBody>
          <a:bodyPr>
            <a:normAutofit/>
          </a:bodyPr>
          <a:lstStyle/>
          <a:p>
            <a:r>
              <a:rPr lang="en-US" sz="4400" dirty="0" err="1" smtClean="0"/>
              <a:t>TeraBee</a:t>
            </a:r>
            <a:endParaRPr lang="en-US" sz="4400" dirty="0"/>
          </a:p>
        </p:txBody>
      </p:sp>
      <p:pic>
        <p:nvPicPr>
          <p:cNvPr id="9" name="Picture 2" descr="http://www.terabee.com/wp-content/uploads/2015/09/TeraRanger-One-box-design-with-a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556" y="787220"/>
            <a:ext cx="8383565" cy="513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05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47" y="0"/>
            <a:ext cx="8229600" cy="893977"/>
          </a:xfrm>
        </p:spPr>
        <p:txBody>
          <a:bodyPr>
            <a:normAutofit/>
          </a:bodyPr>
          <a:lstStyle/>
          <a:p>
            <a:r>
              <a:rPr lang="en-US" sz="4400" dirty="0" smtClean="0"/>
              <a:t>Norway: TIND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1448"/>
            <a:ext cx="9141582" cy="425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41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47" y="0"/>
            <a:ext cx="8229600" cy="893977"/>
          </a:xfrm>
        </p:spPr>
        <p:txBody>
          <a:bodyPr>
            <a:normAutofit/>
          </a:bodyPr>
          <a:lstStyle/>
          <a:p>
            <a:r>
              <a:rPr lang="en-US" sz="4400" dirty="0" smtClean="0"/>
              <a:t>Austria: </a:t>
            </a:r>
            <a:r>
              <a:rPr lang="en-US" sz="4400" dirty="0" err="1" smtClean="0"/>
              <a:t>Neuschnee</a:t>
            </a:r>
            <a:endParaRPr lang="en-US" sz="4400" dirty="0"/>
          </a:p>
        </p:txBody>
      </p:sp>
      <p:pic>
        <p:nvPicPr>
          <p:cNvPr id="4" name="Picture 2" descr="http://neuschnee.co.at/files/opensauce/img/SNOW01/slider/Schneekanone_in_der_Nacht_v1_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453" y="1510124"/>
            <a:ext cx="9174907" cy="3837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9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47" y="0"/>
            <a:ext cx="8229600" cy="893977"/>
          </a:xfrm>
        </p:spPr>
        <p:txBody>
          <a:bodyPr>
            <a:normAutofit/>
          </a:bodyPr>
          <a:lstStyle/>
          <a:p>
            <a:r>
              <a:rPr lang="en-US" sz="4400" dirty="0"/>
              <a:t>S</a:t>
            </a:r>
            <a:r>
              <a:rPr lang="en-US" sz="4400" dirty="0" smtClean="0"/>
              <a:t>ME Network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0008" y="320203"/>
            <a:ext cx="3348623" cy="52704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89321" y="1247248"/>
            <a:ext cx="497435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</a:rPr>
              <a:t>KT newsletter twice per year</a:t>
            </a:r>
          </a:p>
          <a:p>
            <a:endParaRPr lang="en-GB" sz="2400" dirty="0" smtClean="0">
              <a:solidFill>
                <a:schemeClr val="tx2"/>
              </a:solidFill>
            </a:endParaRPr>
          </a:p>
          <a:p>
            <a:endParaRPr lang="en-GB" sz="2400" dirty="0" smtClean="0">
              <a:solidFill>
                <a:schemeClr val="tx2"/>
              </a:solidFill>
            </a:endParaRPr>
          </a:p>
          <a:p>
            <a:r>
              <a:rPr lang="en-GB" sz="2400" dirty="0" smtClean="0">
                <a:solidFill>
                  <a:schemeClr val="tx2"/>
                </a:solidFill>
              </a:rPr>
              <a:t>Creation of an internal database of SMEs, but also bigger companies, research </a:t>
            </a:r>
            <a:r>
              <a:rPr lang="en-GB" sz="2400" dirty="0" err="1" smtClean="0">
                <a:solidFill>
                  <a:schemeClr val="tx2"/>
                </a:solidFill>
              </a:rPr>
              <a:t>centers</a:t>
            </a:r>
            <a:r>
              <a:rPr lang="en-GB" sz="2400" dirty="0" smtClean="0">
                <a:solidFill>
                  <a:schemeClr val="tx2"/>
                </a:solidFill>
              </a:rPr>
              <a:t>, universities…</a:t>
            </a:r>
          </a:p>
          <a:p>
            <a:endParaRPr lang="en-GB" sz="2400" dirty="0" smtClean="0">
              <a:solidFill>
                <a:schemeClr val="tx2"/>
              </a:solidFill>
            </a:endParaRPr>
          </a:p>
          <a:p>
            <a:endParaRPr lang="en-GB" sz="2400" dirty="0" smtClean="0">
              <a:solidFill>
                <a:schemeClr val="tx2"/>
              </a:solidFill>
            </a:endParaRPr>
          </a:p>
          <a:p>
            <a:r>
              <a:rPr lang="en-GB" sz="2400" dirty="0" smtClean="0">
                <a:solidFill>
                  <a:schemeClr val="tx2"/>
                </a:solidFill>
              </a:rPr>
              <a:t>From November 2015, more than 100 subscribed, among them 50 SMEs</a:t>
            </a:r>
            <a:endParaRPr lang="en-GB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5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47" y="0"/>
            <a:ext cx="8229600" cy="893977"/>
          </a:xfrm>
        </p:spPr>
        <p:txBody>
          <a:bodyPr>
            <a:normAutofit/>
          </a:bodyPr>
          <a:lstStyle/>
          <a:p>
            <a:r>
              <a:rPr lang="en-GB" sz="4400" dirty="0" smtClean="0"/>
              <a:t>The human capital</a:t>
            </a:r>
            <a:endParaRPr lang="en-GB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0101" y="1010093"/>
            <a:ext cx="4146698" cy="51175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055" y="1010093"/>
            <a:ext cx="4132046" cy="511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81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47" y="0"/>
            <a:ext cx="8760704" cy="893977"/>
          </a:xfrm>
        </p:spPr>
        <p:txBody>
          <a:bodyPr>
            <a:normAutofit/>
          </a:bodyPr>
          <a:lstStyle/>
          <a:p>
            <a:r>
              <a:rPr lang="en-GB" sz="4400" dirty="0" smtClean="0"/>
              <a:t>Fostering the entrepreneurial spirit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047" y="1293396"/>
            <a:ext cx="8470773" cy="53012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0" dirty="0" smtClean="0"/>
              <a:t>Activities and events</a:t>
            </a:r>
          </a:p>
          <a:p>
            <a:pPr marL="448056" lvl="1" indent="0">
              <a:buNone/>
            </a:pPr>
            <a:r>
              <a:rPr lang="en-GB" b="0" dirty="0" smtClean="0"/>
              <a:t>Entrepreneurship meet-up</a:t>
            </a:r>
          </a:p>
          <a:p>
            <a:pPr marL="448056" lvl="1" indent="0">
              <a:buNone/>
            </a:pPr>
            <a:r>
              <a:rPr lang="en-GB" b="0" dirty="0" smtClean="0"/>
              <a:t>Global Entrepreneurship Week</a:t>
            </a:r>
          </a:p>
          <a:p>
            <a:pPr marL="448056" lvl="1" indent="0">
              <a:buNone/>
            </a:pPr>
            <a:r>
              <a:rPr lang="en-GB" b="0" dirty="0" smtClean="0"/>
              <a:t>CERN-NTNU Screening Week</a:t>
            </a:r>
          </a:p>
          <a:p>
            <a:pPr marL="448056" lvl="1" indent="0">
              <a:buNone/>
            </a:pPr>
            <a:r>
              <a:rPr lang="en-GB" b="0" dirty="0" smtClean="0"/>
              <a:t>Support to THE Port Hackathon et </a:t>
            </a:r>
            <a:r>
              <a:rPr lang="en-GB" b="0" dirty="0" err="1" smtClean="0"/>
              <a:t>IdeaSquare</a:t>
            </a:r>
            <a:r>
              <a:rPr lang="en-GB" b="0" dirty="0" smtClean="0"/>
              <a:t> Challenge Based Innovation programmes</a:t>
            </a:r>
          </a:p>
          <a:p>
            <a:pPr marL="411480" lvl="1" indent="0">
              <a:buNone/>
            </a:pPr>
            <a:endParaRPr lang="en-GB" b="0" dirty="0" smtClean="0"/>
          </a:p>
          <a:p>
            <a:pPr marL="0" indent="0">
              <a:buNone/>
            </a:pPr>
            <a:r>
              <a:rPr lang="en-GB" b="0" dirty="0" smtClean="0"/>
              <a:t>Material and documentation for CERN scientists and engineers</a:t>
            </a:r>
          </a:p>
          <a:p>
            <a:pPr marL="411480" lvl="1" indent="0">
              <a:buNone/>
            </a:pPr>
            <a:r>
              <a:rPr lang="en-GB" b="0" dirty="0" smtClean="0"/>
              <a:t>Adapted and </a:t>
            </a:r>
            <a:r>
              <a:rPr lang="en-GB" b="0" i="1" dirty="0" smtClean="0"/>
              <a:t>ad hoc</a:t>
            </a:r>
            <a:r>
              <a:rPr lang="en-GB" b="0" dirty="0" smtClean="0"/>
              <a:t> business plans</a:t>
            </a:r>
          </a:p>
          <a:p>
            <a:pPr marL="411480" lvl="1" indent="0">
              <a:buNone/>
            </a:pPr>
            <a:r>
              <a:rPr lang="en-GB" b="0" dirty="0" smtClean="0"/>
              <a:t>“User Friendly” financial tables for start-ups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3397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6144" cy="4572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567" y="4657916"/>
            <a:ext cx="3256664" cy="9381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0"/>
            <a:ext cx="1857071" cy="10240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625" y="4657916"/>
            <a:ext cx="1556849" cy="155684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728" y="5788451"/>
            <a:ext cx="3415863" cy="8264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357" y="5715333"/>
            <a:ext cx="1069487" cy="1069487"/>
          </a:xfrm>
          <a:prstGeom prst="rect">
            <a:avLst/>
          </a:prstGeom>
        </p:spPr>
      </p:pic>
      <p:pic>
        <p:nvPicPr>
          <p:cNvPr id="15" name="Picture 2" descr="Related image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868" y="4657916"/>
            <a:ext cx="1089698" cy="1089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5463625" y="6250076"/>
            <a:ext cx="3219469" cy="5347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878" y="5811801"/>
            <a:ext cx="2662032" cy="97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82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13E7AD6-49D9-A241-8C8D-921E345940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976" y="721896"/>
            <a:ext cx="9154975" cy="5149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43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47" y="0"/>
            <a:ext cx="8760704" cy="1572126"/>
          </a:xfrm>
        </p:spPr>
        <p:txBody>
          <a:bodyPr>
            <a:normAutofit/>
          </a:bodyPr>
          <a:lstStyle/>
          <a:p>
            <a:r>
              <a:rPr lang="en-GB" sz="4400" dirty="0" smtClean="0"/>
              <a:t>CERN Entrepreneurship Student Programme (CESP)</a:t>
            </a:r>
            <a:endParaRPr lang="en-GB" sz="4400" dirty="0"/>
          </a:p>
        </p:txBody>
      </p:sp>
      <p:sp>
        <p:nvSpPr>
          <p:cNvPr id="3" name="Rectangle 2"/>
          <p:cNvSpPr/>
          <p:nvPr/>
        </p:nvSpPr>
        <p:spPr>
          <a:xfrm>
            <a:off x="5176062" y="5843154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https://indico.cern.ch/event/707301/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5837184"/>
            <a:ext cx="55425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http://cdsweb.cern.ch/record/2638107?ln=ca</a:t>
            </a:r>
          </a:p>
        </p:txBody>
      </p:sp>
      <p:pic>
        <p:nvPicPr>
          <p:cNvPr id="2050" name="Picture 2" descr="http://cds.cern.ch/record/2638107/files/cesp111.jpg?subformat=icon-144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364" y="1459830"/>
            <a:ext cx="6570763" cy="437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20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8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47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590" y="0"/>
            <a:ext cx="9144000" cy="893977"/>
          </a:xfrm>
        </p:spPr>
        <p:txBody>
          <a:bodyPr>
            <a:normAutofit/>
          </a:bodyPr>
          <a:lstStyle/>
          <a:p>
            <a:r>
              <a:rPr lang="fr-CH" sz="4400" dirty="0" smtClean="0"/>
              <a:t>KT: part of CERN mission</a:t>
            </a:r>
            <a:endParaRPr lang="fr-CH" sz="4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7088" y="3840480"/>
            <a:ext cx="4524880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3" r="4842"/>
          <a:stretch/>
        </p:blipFill>
        <p:spPr>
          <a:xfrm>
            <a:off x="12033" y="767524"/>
            <a:ext cx="4522461" cy="30175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2" y="3850607"/>
            <a:ext cx="4521569" cy="301752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989806" y="3373700"/>
            <a:ext cx="157286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Research</a:t>
            </a:r>
            <a:endParaRPr lang="en-GB" sz="24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06189" y="6455321"/>
            <a:ext cx="1670649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Education</a:t>
            </a:r>
            <a:endParaRPr lang="en-GB" sz="24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357" y="756753"/>
            <a:ext cx="4533298" cy="301752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228187" y="3011235"/>
            <a:ext cx="1909498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Technology</a:t>
            </a:r>
          </a:p>
          <a:p>
            <a:pPr algn="ctr"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Innovation</a:t>
            </a:r>
            <a:endParaRPr lang="en-GB" sz="24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43893" y="6461636"/>
            <a:ext cx="2165978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Collaboration</a:t>
            </a:r>
            <a:endParaRPr lang="en-GB" sz="24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721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3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47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4"/>
          <p:cNvSpPr txBox="1">
            <a:spLocks noChangeArrowheads="1"/>
          </p:cNvSpPr>
          <p:nvPr/>
        </p:nvSpPr>
        <p:spPr bwMode="auto">
          <a:xfrm>
            <a:off x="0" y="1791435"/>
            <a:ext cx="914400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400" dirty="0" err="1" smtClean="0">
                <a:latin typeface="Optima"/>
              </a:rPr>
              <a:t>k</a:t>
            </a:r>
            <a:r>
              <a:rPr lang="en-US" altLang="en-US" sz="3400" dirty="0" err="1" smtClean="0">
                <a:solidFill>
                  <a:schemeClr val="tx1"/>
                </a:solidFill>
                <a:latin typeface="Optima"/>
              </a:rPr>
              <a:t>t.</a:t>
            </a:r>
            <a:r>
              <a:rPr lang="en-US" altLang="en-US" sz="3400" dirty="0" err="1" smtClean="0">
                <a:latin typeface="Optima"/>
              </a:rPr>
              <a:t>cern</a:t>
            </a:r>
            <a:endParaRPr lang="en-US" altLang="en-US" sz="3400" dirty="0">
              <a:solidFill>
                <a:schemeClr val="tx1"/>
              </a:solidFill>
              <a:latin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10264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47" y="0"/>
            <a:ext cx="8229600" cy="893977"/>
          </a:xfrm>
        </p:spPr>
        <p:txBody>
          <a:bodyPr>
            <a:normAutofit/>
          </a:bodyPr>
          <a:lstStyle/>
          <a:p>
            <a:r>
              <a:rPr lang="en-US" sz="4400" dirty="0" smtClean="0"/>
              <a:t>Contacts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047" y="1312927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b="0" dirty="0" smtClean="0"/>
              <a:t>General enquiries: KT@cern.ch </a:t>
            </a:r>
          </a:p>
          <a:p>
            <a:pPr marL="36576" indent="0">
              <a:buNone/>
            </a:pPr>
            <a:endParaRPr lang="en-US" b="0" dirty="0" smtClean="0"/>
          </a:p>
          <a:p>
            <a:pPr marL="36576" indent="0">
              <a:buNone/>
            </a:pPr>
            <a:r>
              <a:rPr lang="en-US" b="0" dirty="0" smtClean="0"/>
              <a:t>KT Group Leader: </a:t>
            </a:r>
            <a:r>
              <a:rPr lang="en-US" b="0" dirty="0" err="1" smtClean="0"/>
              <a:t>Giovanni.Anelli@cern.ch</a:t>
            </a:r>
            <a:endParaRPr lang="en-US" b="0" dirty="0"/>
          </a:p>
          <a:p>
            <a:pPr marL="36576" indent="0">
              <a:buNone/>
            </a:pPr>
            <a:endParaRPr lang="en-US" b="0" dirty="0" smtClean="0"/>
          </a:p>
          <a:p>
            <a:pPr marL="36576" indent="0">
              <a:buNone/>
            </a:pPr>
            <a:r>
              <a:rPr lang="en-US" b="0" dirty="0" smtClean="0"/>
              <a:t>Medical </a:t>
            </a:r>
            <a:r>
              <a:rPr lang="en-US" b="0" dirty="0"/>
              <a:t>Applications: </a:t>
            </a:r>
            <a:r>
              <a:rPr lang="en-US" b="0" dirty="0" err="1" smtClean="0"/>
              <a:t>Manuela.Cirilli@cern.ch</a:t>
            </a:r>
            <a:endParaRPr lang="en-US" b="0" dirty="0"/>
          </a:p>
          <a:p>
            <a:pPr marL="36576" indent="0">
              <a:buNone/>
            </a:pPr>
            <a:endParaRPr lang="en-US" b="0" dirty="0" smtClean="0"/>
          </a:p>
          <a:p>
            <a:pPr marL="36576" indent="0">
              <a:buNone/>
            </a:pPr>
            <a:r>
              <a:rPr lang="en-US" b="0" dirty="0" smtClean="0"/>
              <a:t>Aerospace </a:t>
            </a:r>
            <a:r>
              <a:rPr lang="en-US" b="0" dirty="0"/>
              <a:t>Applications: </a:t>
            </a:r>
            <a:r>
              <a:rPr lang="en-US" b="0" dirty="0" err="1"/>
              <a:t>E</a:t>
            </a:r>
            <a:r>
              <a:rPr lang="en-US" b="0" dirty="0" err="1" smtClean="0"/>
              <a:t>nrico.Chesta@cern.ch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71515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" y="0"/>
            <a:ext cx="8229600" cy="893977"/>
          </a:xfrm>
        </p:spPr>
        <p:txBody>
          <a:bodyPr>
            <a:normAutofit/>
          </a:bodyPr>
          <a:lstStyle/>
          <a:p>
            <a:r>
              <a:rPr lang="en-GB" sz="4400" dirty="0" smtClean="0"/>
              <a:t>The three pillars</a:t>
            </a:r>
            <a:endParaRPr lang="en-GB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88658"/>
            <a:ext cx="9144000" cy="3175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669078"/>
            <a:ext cx="4572000" cy="2571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3669078"/>
            <a:ext cx="4572000" cy="2571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08598" y="3207413"/>
            <a:ext cx="1763240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Accelerators</a:t>
            </a:r>
            <a:endParaRPr lang="en-GB" sz="24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82334" y="5751680"/>
            <a:ext cx="1417504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Detectors</a:t>
            </a:r>
            <a:endParaRPr lang="en-GB" sz="24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84544" y="5751681"/>
            <a:ext cx="1587294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Computing</a:t>
            </a:r>
            <a:endParaRPr lang="en-GB" sz="24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271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" y="0"/>
            <a:ext cx="8229600" cy="893977"/>
          </a:xfrm>
        </p:spPr>
        <p:txBody>
          <a:bodyPr>
            <a:normAutofit/>
          </a:bodyPr>
          <a:lstStyle/>
          <a:p>
            <a:r>
              <a:rPr lang="en-GB" sz="4400" dirty="0" smtClean="0"/>
              <a:t>The three pillars</a:t>
            </a:r>
            <a:endParaRPr lang="en-GB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88658"/>
            <a:ext cx="9144000" cy="3175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669078"/>
            <a:ext cx="4572000" cy="2571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3669078"/>
            <a:ext cx="4572000" cy="2571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60203" y="1988329"/>
            <a:ext cx="182453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000" b="1" dirty="0" smtClean="0">
                <a:latin typeface="+mn-lt"/>
                <a:ea typeface="+mn-ea"/>
                <a:cs typeface="+mn-cs"/>
              </a:rPr>
              <a:t>Radiotherapy</a:t>
            </a:r>
            <a:endParaRPr lang="en-GB" sz="2400" b="1" dirty="0"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46804" y="4462613"/>
            <a:ext cx="1912512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000" b="1" dirty="0" smtClean="0">
                <a:latin typeface="+mn-lt"/>
                <a:ea typeface="+mn-ea"/>
                <a:cs typeface="+mn-cs"/>
              </a:rPr>
              <a:t>Medical Imaging</a:t>
            </a:r>
            <a:endParaRPr lang="en-GB" sz="2000" b="1" dirty="0"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8898" y="4308724"/>
            <a:ext cx="1965102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000" b="1" dirty="0" smtClean="0">
                <a:latin typeface="+mn-lt"/>
                <a:ea typeface="+mn-ea"/>
                <a:cs typeface="+mn-cs"/>
              </a:rPr>
              <a:t>Medical data management and analysis</a:t>
            </a:r>
            <a:endParaRPr lang="en-GB" sz="2000" b="1" dirty="0"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cte_cspine_vr1"/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877" y="3829304"/>
            <a:ext cx="22860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 preferRelativeResize="0">
            <a:picLocks/>
          </p:cNvPicPr>
          <p:nvPr/>
        </p:nvPicPr>
        <p:blipFill rotWithShape="1">
          <a:blip r:embed="rId6"/>
          <a:srcRect l="13811" r="9234"/>
          <a:stretch/>
        </p:blipFill>
        <p:spPr>
          <a:xfrm>
            <a:off x="4839194" y="3831193"/>
            <a:ext cx="22860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0637" y="1042913"/>
            <a:ext cx="224484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17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771190"/>
            <a:ext cx="9144001" cy="609001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5494" y="0"/>
            <a:ext cx="8229600" cy="893977"/>
          </a:xfrm>
        </p:spPr>
        <p:txBody>
          <a:bodyPr>
            <a:normAutofit/>
          </a:bodyPr>
          <a:lstStyle/>
          <a:p>
            <a:r>
              <a:rPr lang="en-GB" sz="4400" dirty="0" smtClean="0"/>
              <a:t>Medical Imaging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61976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517" y="999536"/>
            <a:ext cx="3236102" cy="5257778"/>
          </a:xfrm>
          <a:prstGeom prst="rect">
            <a:avLst/>
          </a:prstGeom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910" y="912448"/>
            <a:ext cx="2145063" cy="3331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Roentgen_2_0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9091" y="1377443"/>
            <a:ext cx="2857700" cy="435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34557" y="1474316"/>
            <a:ext cx="30806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400" dirty="0" smtClean="0"/>
              <a:t>8 November 1895:</a:t>
            </a:r>
          </a:p>
          <a:p>
            <a:pPr lvl="1"/>
            <a:r>
              <a:rPr lang="en-GB" sz="2400" dirty="0" smtClean="0"/>
              <a:t>X-rays discovery</a:t>
            </a:r>
          </a:p>
          <a:p>
            <a:pPr lvl="1"/>
            <a:endParaRPr lang="en-GB" sz="2400" dirty="0" smtClean="0"/>
          </a:p>
          <a:p>
            <a:pPr lvl="1"/>
            <a:r>
              <a:rPr lang="en-GB" sz="2400" dirty="0" smtClean="0"/>
              <a:t>22 December 1895: </a:t>
            </a:r>
          </a:p>
          <a:p>
            <a:pPr lvl="1"/>
            <a:r>
              <a:rPr lang="en-GB" sz="2400" dirty="0" smtClean="0"/>
              <a:t>first radiography</a:t>
            </a:r>
          </a:p>
        </p:txBody>
      </p:sp>
      <p:sp>
        <p:nvSpPr>
          <p:cNvPr id="4" name="Rectangle 3"/>
          <p:cNvSpPr/>
          <p:nvPr/>
        </p:nvSpPr>
        <p:spPr>
          <a:xfrm>
            <a:off x="25278" y="3891425"/>
            <a:ext cx="24107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dirty="0" smtClean="0"/>
              <a:t>Wilhelm Röntgen </a:t>
            </a:r>
          </a:p>
          <a:p>
            <a:pPr algn="ctr"/>
            <a:r>
              <a:rPr lang="en-GB" sz="2400" dirty="0" smtClean="0"/>
              <a:t>(1845–1923)</a:t>
            </a:r>
            <a:endParaRPr lang="en-GB" sz="2400" dirty="0"/>
          </a:p>
        </p:txBody>
      </p:sp>
      <p:sp>
        <p:nvSpPr>
          <p:cNvPr id="15" name="Rectangle 14"/>
          <p:cNvSpPr/>
          <p:nvPr/>
        </p:nvSpPr>
        <p:spPr>
          <a:xfrm>
            <a:off x="30256" y="4831301"/>
            <a:ext cx="52465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1901: Nobel prize</a:t>
            </a:r>
            <a:endParaRPr lang="en-GB" sz="2400" dirty="0"/>
          </a:p>
        </p:txBody>
      </p:sp>
      <p:sp>
        <p:nvSpPr>
          <p:cNvPr id="12" name="Rectangle 11"/>
          <p:cNvSpPr/>
          <p:nvPr/>
        </p:nvSpPr>
        <p:spPr>
          <a:xfrm>
            <a:off x="6902785" y="722537"/>
            <a:ext cx="21108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Courtesy of Roentgen museum</a:t>
            </a:r>
            <a:endParaRPr lang="en-GB" sz="120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55494" y="0"/>
            <a:ext cx="8229600" cy="893977"/>
          </a:xfrm>
        </p:spPr>
        <p:txBody>
          <a:bodyPr>
            <a:normAutofit/>
          </a:bodyPr>
          <a:lstStyle/>
          <a:p>
            <a:r>
              <a:rPr lang="en-GB" sz="4400" dirty="0" smtClean="0"/>
              <a:t>X-rays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90811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7"/>
          <a:stretch/>
        </p:blipFill>
        <p:spPr>
          <a:xfrm>
            <a:off x="0" y="1057493"/>
            <a:ext cx="9144000" cy="580789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470632"/>
            <a:ext cx="25534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Images courtesy of </a:t>
            </a:r>
            <a:r>
              <a:rPr lang="en-GB" sz="1200" dirty="0" err="1" smtClean="0"/>
              <a:t>Dr.</a:t>
            </a:r>
            <a:r>
              <a:rPr lang="en-GB" sz="1200" dirty="0" smtClean="0"/>
              <a:t> F. </a:t>
            </a:r>
            <a:r>
              <a:rPr lang="en-GB" sz="1200" dirty="0" err="1" smtClean="0"/>
              <a:t>Fellner</a:t>
            </a:r>
            <a:endParaRPr lang="en-GB" sz="12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5494" y="0"/>
            <a:ext cx="8229600" cy="893977"/>
          </a:xfrm>
        </p:spPr>
        <p:txBody>
          <a:bodyPr>
            <a:normAutofit/>
          </a:bodyPr>
          <a:lstStyle/>
          <a:p>
            <a:r>
              <a:rPr lang="en-GB" sz="4400" dirty="0" smtClean="0"/>
              <a:t>More and more details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16491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ET-schem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78" y="1443473"/>
            <a:ext cx="5120031" cy="3751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32" descr="PET_Alzheim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1826" y="2650937"/>
            <a:ext cx="4780405" cy="358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55494" y="0"/>
            <a:ext cx="8229600" cy="89397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smtClean="0"/>
              <a:t>PET Scan</a:t>
            </a:r>
            <a:endParaRPr lang="en-GB" sz="4400" dirty="0"/>
          </a:p>
        </p:txBody>
      </p:sp>
      <p:pic>
        <p:nvPicPr>
          <p:cNvPr id="11" name="Picture 14" descr="pet-enl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9928" y="139538"/>
            <a:ext cx="3124200" cy="241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42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1028"/>
          <p:cNvGrpSpPr>
            <a:grpSpLocks/>
          </p:cNvGrpSpPr>
          <p:nvPr/>
        </p:nvGrpSpPr>
        <p:grpSpPr bwMode="auto">
          <a:xfrm>
            <a:off x="424087" y="1858109"/>
            <a:ext cx="3809138" cy="3734810"/>
            <a:chOff x="4381" y="672"/>
            <a:chExt cx="1526" cy="1584"/>
          </a:xfrm>
        </p:grpSpPr>
        <p:pic>
          <p:nvPicPr>
            <p:cNvPr id="24" name="Picture 102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1" y="672"/>
              <a:ext cx="1526" cy="1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 Box 1030"/>
            <p:cNvSpPr txBox="1">
              <a:spLocks noChangeArrowheads="1"/>
            </p:cNvSpPr>
            <p:nvPr/>
          </p:nvSpPr>
          <p:spPr bwMode="auto">
            <a:xfrm>
              <a:off x="5090" y="1968"/>
              <a:ext cx="74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</a:pPr>
              <a:endParaRPr lang="en-GB" sz="2400" b="1" dirty="0">
                <a:solidFill>
                  <a:srgbClr val="FEFF1B"/>
                </a:solidFill>
                <a:latin typeface="Arial" charset="0"/>
              </a:endParaRPr>
            </a:p>
          </p:txBody>
        </p:sp>
      </p:grpSp>
      <p:pic>
        <p:nvPicPr>
          <p:cNvPr id="34" name="Picture 1032" descr="hrrt-open"/>
          <p:cNvPicPr preferRelativeResize="0">
            <a:picLocks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09293" y="1858109"/>
            <a:ext cx="3808800" cy="373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5493" y="-103517"/>
            <a:ext cx="8534823" cy="1794294"/>
          </a:xfrm>
        </p:spPr>
        <p:txBody>
          <a:bodyPr>
            <a:normAutofit/>
          </a:bodyPr>
          <a:lstStyle/>
          <a:p>
            <a:r>
              <a:rPr lang="en-GB" sz="4400" dirty="0" smtClean="0"/>
              <a:t>Medical imaging </a:t>
            </a:r>
            <a:r>
              <a:rPr lang="en-GB" sz="4400" dirty="0"/>
              <a:t>and particle physics</a:t>
            </a:r>
            <a:r>
              <a:rPr lang="en-GB" sz="4400" dirty="0" smtClean="0"/>
              <a:t>: the </a:t>
            </a:r>
            <a:r>
              <a:rPr lang="en-GB" sz="4400" dirty="0"/>
              <a:t>same challenge</a:t>
            </a:r>
            <a:r>
              <a:rPr lang="en-GB" sz="4400" dirty="0" smtClean="0"/>
              <a:t>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26553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6054" y="787740"/>
            <a:ext cx="7734699" cy="5433387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55494" y="0"/>
            <a:ext cx="8229600" cy="893977"/>
          </a:xfrm>
        </p:spPr>
        <p:txBody>
          <a:bodyPr>
            <a:normAutofit/>
          </a:bodyPr>
          <a:lstStyle/>
          <a:p>
            <a:r>
              <a:rPr lang="en-GB" sz="4400" dirty="0" smtClean="0"/>
              <a:t>KT in everyday life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31557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imacao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917" y="704244"/>
            <a:ext cx="382905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clear_pem"/>
          <p:cNvPicPr>
            <a:picLocks noChangeAspect="1" noChangeArrowheads="1"/>
          </p:cNvPicPr>
          <p:nvPr/>
        </p:nvPicPr>
        <p:blipFill>
          <a:blip r:embed="rId4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463" y="3816726"/>
            <a:ext cx="1757363" cy="213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ogoccc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9098" y="112758"/>
            <a:ext cx="860425" cy="85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55494" y="0"/>
            <a:ext cx="8229600" cy="89397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err="1" smtClean="0"/>
              <a:t>ClearPEM</a:t>
            </a:r>
            <a:endParaRPr lang="en-GB" sz="4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5187" y="3408738"/>
            <a:ext cx="5649913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1101111_16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9480" y="411389"/>
            <a:ext cx="3601329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7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445" y="929964"/>
            <a:ext cx="2850951" cy="190063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5494" y="0"/>
            <a:ext cx="8229600" cy="893977"/>
          </a:xfrm>
        </p:spPr>
        <p:txBody>
          <a:bodyPr>
            <a:normAutofit/>
          </a:bodyPr>
          <a:lstStyle/>
          <a:p>
            <a:r>
              <a:rPr lang="en-GB" sz="4400" dirty="0" err="1" smtClean="0"/>
              <a:t>Medipix</a:t>
            </a:r>
            <a:endParaRPr lang="en-GB" sz="4400" dirty="0"/>
          </a:p>
        </p:txBody>
      </p:sp>
      <p:pic>
        <p:nvPicPr>
          <p:cNvPr id="5122" name="Picture 2" descr="http://medipix.web.cern.ch/sites/medipix.web.cern.ch/files/styles/banner/public/images/news/spectral-imaging-cern-medical-technologies.jpg?itok=Jlgspcu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9" y="3094198"/>
            <a:ext cx="4685445" cy="263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medipix.web.cern.ch/sites/medipix.web.cern.ch/files/styles/large/public/images/projects/timepix-international-space-station.jpg?itok=Bb-TtFz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580" y="60192"/>
            <a:ext cx="3802773" cy="252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914586" y="2712223"/>
            <a:ext cx="4024762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2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56"/>
          <a:stretch/>
        </p:blipFill>
        <p:spPr>
          <a:xfrm>
            <a:off x="1" y="1046603"/>
            <a:ext cx="9143999" cy="581139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55493" y="0"/>
            <a:ext cx="9358770" cy="89397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smtClean="0"/>
              <a:t>Accelerators for medicine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84838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55493" y="0"/>
            <a:ext cx="9358770" cy="89397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smtClean="0"/>
              <a:t>Accelerators for radio-isotopes</a:t>
            </a:r>
            <a:endParaRPr lang="en-GB" sz="4400" dirty="0"/>
          </a:p>
        </p:txBody>
      </p:sp>
      <p:pic>
        <p:nvPicPr>
          <p:cNvPr id="3074" name="Picture 2" descr="Image result for le dauphine medicis cer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47" y="2794719"/>
            <a:ext cx="3097307" cy="309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_DSC1476 (1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355" y="1190893"/>
            <a:ext cx="5190671" cy="5190671"/>
          </a:xfrm>
          <a:prstGeom prst="rect">
            <a:avLst/>
          </a:prstGeom>
          <a:ln w="3175" cmpd="sng">
            <a:solidFill>
              <a:schemeClr val="tx1"/>
            </a:solidFill>
          </a:ln>
        </p:spPr>
      </p:pic>
      <p:pic>
        <p:nvPicPr>
          <p:cNvPr id="3076" name="Picture 4" descr="Home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82" b="29026"/>
          <a:stretch/>
        </p:blipFill>
        <p:spPr bwMode="auto">
          <a:xfrm>
            <a:off x="417247" y="1190893"/>
            <a:ext cx="2993420" cy="940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04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841" b="22918"/>
          <a:stretch/>
        </p:blipFill>
        <p:spPr>
          <a:xfrm>
            <a:off x="3040380" y="1363324"/>
            <a:ext cx="3063240" cy="17313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6028" b="25956"/>
          <a:stretch/>
        </p:blipFill>
        <p:spPr>
          <a:xfrm>
            <a:off x="0" y="1363324"/>
            <a:ext cx="3063240" cy="17247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7422" y="829716"/>
            <a:ext cx="8497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solidFill>
                  <a:schemeClr val="tx2"/>
                </a:solidFill>
                <a:latin typeface="+mj-lt"/>
                <a:cs typeface="Optima"/>
              </a:rPr>
              <a:t>State of the art treatments</a:t>
            </a:r>
            <a:endParaRPr lang="en-GB" sz="2000" dirty="0">
              <a:solidFill>
                <a:schemeClr val="tx2"/>
              </a:solidFill>
              <a:latin typeface="+mj-lt"/>
              <a:cs typeface="Optim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t="9455"/>
          <a:stretch/>
        </p:blipFill>
        <p:spPr>
          <a:xfrm>
            <a:off x="6080760" y="1359241"/>
            <a:ext cx="3063240" cy="172805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72548" y="2728339"/>
            <a:ext cx="1056700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Surgery</a:t>
            </a:r>
            <a:endParaRPr lang="en-GB" sz="18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27397" y="1284488"/>
            <a:ext cx="180049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Chemotherapy</a:t>
            </a:r>
            <a:endParaRPr lang="en-GB" sz="18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10598" y="1284488"/>
            <a:ext cx="1659430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Radiotherapy</a:t>
            </a:r>
            <a:endParaRPr lang="en-GB" sz="18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7422" y="3692573"/>
            <a:ext cx="8497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solidFill>
                  <a:schemeClr val="tx2"/>
                </a:solidFill>
                <a:latin typeface="+mj-lt"/>
                <a:cs typeface="Optima"/>
              </a:rPr>
              <a:t>Innovative practice</a:t>
            </a:r>
            <a:endParaRPr lang="en-GB" sz="2000" dirty="0">
              <a:solidFill>
                <a:schemeClr val="tx2"/>
              </a:solidFill>
              <a:latin typeface="+mj-lt"/>
              <a:cs typeface="Optima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7422" y="4490286"/>
            <a:ext cx="28629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/>
              <a:t>Hadrontherapy</a:t>
            </a:r>
          </a:p>
          <a:p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2370" y="3366225"/>
            <a:ext cx="4406554" cy="2886293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255494" y="0"/>
            <a:ext cx="8690098" cy="89397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smtClean="0"/>
              <a:t>Accelerators for cancer treatment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45598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35181" y="992956"/>
            <a:ext cx="4136638" cy="515610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/>
              <a:t>Cheap:  </a:t>
            </a:r>
          </a:p>
          <a:p>
            <a:pPr lvl="1"/>
            <a:r>
              <a:rPr lang="en-GB" sz="2400" dirty="0" smtClean="0"/>
              <a:t>the least expensive cancer treatment method (around 5% of total cost)</a:t>
            </a:r>
          </a:p>
          <a:p>
            <a:endParaRPr lang="en-GB" sz="2800" dirty="0" smtClean="0"/>
          </a:p>
          <a:p>
            <a:r>
              <a:rPr lang="en-GB" sz="2800" dirty="0" smtClean="0"/>
              <a:t>Cure: </a:t>
            </a:r>
          </a:p>
          <a:p>
            <a:pPr lvl="1"/>
            <a:r>
              <a:rPr lang="en-GB" sz="2400" dirty="0"/>
              <a:t>g</a:t>
            </a:r>
            <a:r>
              <a:rPr lang="en-GB" sz="2400" dirty="0" smtClean="0"/>
              <a:t>ood cure rate</a:t>
            </a:r>
          </a:p>
          <a:p>
            <a:endParaRPr lang="en-GB" sz="2800" dirty="0" smtClean="0"/>
          </a:p>
          <a:p>
            <a:r>
              <a:rPr lang="en-GB" sz="2800" dirty="0" smtClean="0"/>
              <a:t>Conservative:   </a:t>
            </a:r>
          </a:p>
          <a:p>
            <a:pPr lvl="1"/>
            <a:r>
              <a:rPr lang="en-GB" sz="2400" dirty="0" smtClean="0"/>
              <a:t>generally non-invasive, fewer side effects</a:t>
            </a:r>
          </a:p>
          <a:p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5667" y="1062182"/>
            <a:ext cx="4666731" cy="520007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55494" y="0"/>
            <a:ext cx="8690098" cy="89397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smtClean="0"/>
              <a:t>Radiotherapy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60058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180" y="965246"/>
            <a:ext cx="8784343" cy="515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55494" y="0"/>
            <a:ext cx="8690098" cy="89397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err="1" smtClean="0"/>
              <a:t>Hadrontherapy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7018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3890" y="625963"/>
            <a:ext cx="3713026" cy="21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 descr="Tumorbild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8" y="727725"/>
            <a:ext cx="4494802" cy="3747283"/>
          </a:xfrm>
          <a:prstGeom prst="rect">
            <a:avLst/>
          </a:prstGeom>
          <a:noFill/>
          <a:ln>
            <a:solidFill>
              <a:schemeClr val="tx1">
                <a:alpha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768829" y="4475008"/>
            <a:ext cx="12493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79413" indent="-379413" eaLnBrk="1" hangingPunct="1">
              <a:spcBef>
                <a:spcPct val="50000"/>
              </a:spcBef>
            </a:pPr>
            <a:r>
              <a:rPr lang="en-GB" dirty="0" smtClean="0">
                <a:cs typeface="Gill Sans"/>
              </a:rPr>
              <a:t>Protons</a:t>
            </a:r>
            <a:endParaRPr lang="en-GB" dirty="0">
              <a:cs typeface="Gill Sans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7700" y="4996745"/>
            <a:ext cx="15932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79413" indent="-379413" algn="r" eaLnBrk="1" hangingPunct="1">
              <a:spcBef>
                <a:spcPct val="50000"/>
              </a:spcBef>
            </a:pPr>
            <a:r>
              <a:rPr lang="en-GB" sz="1400" dirty="0">
                <a:cs typeface="Gill Sans"/>
              </a:rPr>
              <a:t>C</a:t>
            </a:r>
            <a:r>
              <a:rPr lang="en-GB" sz="1400" dirty="0" smtClean="0">
                <a:cs typeface="Gill Sans"/>
              </a:rPr>
              <a:t>ourtesy of </a:t>
            </a:r>
            <a:r>
              <a:rPr lang="en-GB" sz="1400" dirty="0" err="1" smtClean="0">
                <a:cs typeface="Gill Sans"/>
              </a:rPr>
              <a:t>MedAustron</a:t>
            </a:r>
            <a:endParaRPr lang="en-GB" sz="1400" dirty="0">
              <a:cs typeface="Gill Sans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/>
          </p:nvPr>
        </p:nvGraphicFramePr>
        <p:xfrm>
          <a:off x="4018138" y="2730979"/>
          <a:ext cx="5094072" cy="3669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Slide" r:id="rId6" imgW="5083200" imgH="3382560" progId="PowerPoint.Slide.8">
                  <p:embed/>
                </p:oleObj>
              </mc:Choice>
              <mc:Fallback>
                <p:oleObj name="Slide" r:id="rId6" imgW="5083200" imgH="3382560" progId="PowerPoint.Slide.8">
                  <p:embed/>
                  <p:pic>
                    <p:nvPicPr>
                      <p:cNvPr id="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8138" y="2730979"/>
                        <a:ext cx="5094072" cy="36694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54439" y="4475008"/>
            <a:ext cx="12493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79413" indent="-379413" eaLnBrk="1" hangingPunct="1">
              <a:spcBef>
                <a:spcPct val="50000"/>
              </a:spcBef>
            </a:pPr>
            <a:r>
              <a:rPr lang="en-GB" dirty="0" smtClean="0">
                <a:cs typeface="Gill Sans"/>
              </a:rPr>
              <a:t>X-rays</a:t>
            </a:r>
            <a:endParaRPr lang="en-GB" dirty="0">
              <a:cs typeface="Gill San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55494" y="0"/>
            <a:ext cx="8690098" cy="89397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smtClean="0"/>
              <a:t>Protons vs X-rays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38488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35180" y="895976"/>
            <a:ext cx="8607038" cy="96284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Proton Ion Medical Machine Study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941585" y="1396365"/>
            <a:ext cx="7453313" cy="5012518"/>
            <a:chOff x="863600" y="1483532"/>
            <a:chExt cx="7453313" cy="5012518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1778000" y="1483532"/>
              <a:ext cx="6538913" cy="3676650"/>
              <a:chOff x="-336" y="670"/>
              <a:chExt cx="4896" cy="2676"/>
            </a:xfrm>
          </p:grpSpPr>
          <p:pic>
            <p:nvPicPr>
              <p:cNvPr id="41" name="Picture 5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774" y="-440"/>
                <a:ext cx="2676" cy="48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2" name="Text Box 6"/>
              <p:cNvSpPr txBox="1">
                <a:spLocks noChangeArrowheads="1"/>
              </p:cNvSpPr>
              <p:nvPr/>
            </p:nvSpPr>
            <p:spPr bwMode="auto">
              <a:xfrm>
                <a:off x="1103" y="1248"/>
                <a:ext cx="649" cy="1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r>
                  <a:rPr lang="en-US" sz="1000">
                    <a:solidFill>
                      <a:srgbClr val="FFFFFF"/>
                    </a:solidFill>
                    <a:latin typeface="Trebuchet MS" charset="0"/>
                  </a:rPr>
                  <a:t>and protons</a:t>
                </a:r>
              </a:p>
            </p:txBody>
          </p:sp>
          <p:sp>
            <p:nvSpPr>
              <p:cNvPr id="43" name="Text Box 7"/>
              <p:cNvSpPr txBox="1">
                <a:spLocks noChangeArrowheads="1"/>
              </p:cNvSpPr>
              <p:nvPr/>
            </p:nvSpPr>
            <p:spPr bwMode="auto">
              <a:xfrm>
                <a:off x="1046" y="768"/>
                <a:ext cx="634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r>
                  <a:rPr lang="en-US" sz="1000">
                    <a:solidFill>
                      <a:srgbClr val="FFFFFF"/>
                    </a:solidFill>
                    <a:latin typeface="Trebuchet MS" charset="0"/>
                  </a:rPr>
                  <a:t>linacs for</a:t>
                </a:r>
              </a:p>
              <a:p>
                <a:pPr>
                  <a:defRPr/>
                </a:pPr>
                <a:r>
                  <a:rPr lang="en-US" sz="1000">
                    <a:solidFill>
                      <a:srgbClr val="FFFFFF"/>
                    </a:solidFill>
                    <a:latin typeface="Trebuchet MS" charset="0"/>
                  </a:rPr>
                  <a:t>carbon ions</a:t>
                </a:r>
              </a:p>
            </p:txBody>
          </p:sp>
        </p:grpSp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4448175" y="3160713"/>
              <a:ext cx="2351088" cy="476250"/>
              <a:chOff x="6307" y="4551"/>
              <a:chExt cx="3455" cy="680"/>
            </a:xfrm>
          </p:grpSpPr>
          <p:sp>
            <p:nvSpPr>
              <p:cNvPr id="36" name="Text Box 9"/>
              <p:cNvSpPr txBox="1">
                <a:spLocks noChangeArrowheads="1"/>
              </p:cNvSpPr>
              <p:nvPr/>
            </p:nvSpPr>
            <p:spPr bwMode="auto">
              <a:xfrm>
                <a:off x="6307" y="4798"/>
                <a:ext cx="338" cy="3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r>
                  <a:rPr lang="en-US">
                    <a:solidFill>
                      <a:srgbClr val="FFFFFF"/>
                    </a:solidFill>
                    <a:latin typeface="Trebuchet MS" charset="0"/>
                  </a:rPr>
                  <a:t>p</a:t>
                </a:r>
              </a:p>
            </p:txBody>
          </p:sp>
          <p:sp>
            <p:nvSpPr>
              <p:cNvPr id="37" name="Text Box 10"/>
              <p:cNvSpPr txBox="1">
                <a:spLocks noChangeArrowheads="1"/>
              </p:cNvSpPr>
              <p:nvPr/>
            </p:nvSpPr>
            <p:spPr bwMode="auto">
              <a:xfrm>
                <a:off x="7534" y="4551"/>
                <a:ext cx="336" cy="3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r>
                  <a:rPr lang="en-US">
                    <a:solidFill>
                      <a:srgbClr val="FFFFFF"/>
                    </a:solidFill>
                    <a:latin typeface="Trebuchet MS" charset="0"/>
                  </a:rPr>
                  <a:t>p</a:t>
                </a:r>
              </a:p>
            </p:txBody>
          </p:sp>
          <p:sp>
            <p:nvSpPr>
              <p:cNvPr id="38" name="Text Box 11"/>
              <p:cNvSpPr txBox="1">
                <a:spLocks noChangeArrowheads="1"/>
              </p:cNvSpPr>
              <p:nvPr/>
            </p:nvSpPr>
            <p:spPr bwMode="auto">
              <a:xfrm>
                <a:off x="8288" y="4798"/>
                <a:ext cx="343" cy="3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r>
                  <a:rPr lang="en-US">
                    <a:solidFill>
                      <a:srgbClr val="FFFFFF"/>
                    </a:solidFill>
                    <a:latin typeface="Trebuchet MS" charset="0"/>
                  </a:rPr>
                  <a:t>C</a:t>
                </a:r>
              </a:p>
            </p:txBody>
          </p:sp>
          <p:sp>
            <p:nvSpPr>
              <p:cNvPr id="39" name="Text Box 12"/>
              <p:cNvSpPr txBox="1">
                <a:spLocks noChangeArrowheads="1"/>
              </p:cNvSpPr>
              <p:nvPr/>
            </p:nvSpPr>
            <p:spPr bwMode="auto">
              <a:xfrm>
                <a:off x="9419" y="4891"/>
                <a:ext cx="343" cy="3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r>
                  <a:rPr lang="en-US">
                    <a:solidFill>
                      <a:srgbClr val="FFFFFF"/>
                    </a:solidFill>
                    <a:latin typeface="Trebuchet MS" charset="0"/>
                  </a:rPr>
                  <a:t>C</a:t>
                </a:r>
              </a:p>
            </p:txBody>
          </p:sp>
          <p:sp>
            <p:nvSpPr>
              <p:cNvPr id="40" name="Text Box 13"/>
              <p:cNvSpPr txBox="1">
                <a:spLocks noChangeArrowheads="1"/>
              </p:cNvSpPr>
              <p:nvPr/>
            </p:nvSpPr>
            <p:spPr bwMode="auto">
              <a:xfrm>
                <a:off x="7100" y="4739"/>
                <a:ext cx="338" cy="3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r>
                  <a:rPr lang="en-US">
                    <a:solidFill>
                      <a:srgbClr val="FFFFFF"/>
                    </a:solidFill>
                    <a:latin typeface="Trebuchet MS" charset="0"/>
                  </a:rPr>
                  <a:t>p</a:t>
                </a:r>
              </a:p>
            </p:txBody>
          </p:sp>
        </p:grpSp>
        <p:pic>
          <p:nvPicPr>
            <p:cNvPr id="6" name="Picture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54"/>
            <a:stretch>
              <a:fillRect/>
            </a:stretch>
          </p:blipFill>
          <p:spPr bwMode="auto">
            <a:xfrm>
              <a:off x="863600" y="3106738"/>
              <a:ext cx="3444875" cy="3389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Line 15"/>
            <p:cNvSpPr>
              <a:spLocks noChangeShapeType="1"/>
            </p:cNvSpPr>
            <p:nvPr/>
          </p:nvSpPr>
          <p:spPr bwMode="auto">
            <a:xfrm flipV="1">
              <a:off x="1933575" y="6353175"/>
              <a:ext cx="655638" cy="904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Freeform 16"/>
            <p:cNvSpPr>
              <a:spLocks/>
            </p:cNvSpPr>
            <p:nvPr/>
          </p:nvSpPr>
          <p:spPr bwMode="auto">
            <a:xfrm>
              <a:off x="3605213" y="5846763"/>
              <a:ext cx="160337" cy="157162"/>
            </a:xfrm>
            <a:custGeom>
              <a:avLst/>
              <a:gdLst>
                <a:gd name="T0" fmla="*/ 2147483647 w 20000"/>
                <a:gd name="T1" fmla="*/ 0 h 20000"/>
                <a:gd name="T2" fmla="*/ 0 w 20000"/>
                <a:gd name="T3" fmla="*/ 2147483647 h 20000"/>
                <a:gd name="T4" fmla="*/ 2147483647 w 20000"/>
                <a:gd name="T5" fmla="*/ 2147483647 h 20000"/>
                <a:gd name="T6" fmla="*/ 2147483647 w 20000"/>
                <a:gd name="T7" fmla="*/ 2147483647 h 20000"/>
                <a:gd name="T8" fmla="*/ 2147483647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000" h="20000">
                  <a:moveTo>
                    <a:pt x="13537" y="0"/>
                  </a:moveTo>
                  <a:lnTo>
                    <a:pt x="0" y="13571"/>
                  </a:lnTo>
                  <a:lnTo>
                    <a:pt x="7118" y="19955"/>
                  </a:lnTo>
                  <a:lnTo>
                    <a:pt x="19956" y="7098"/>
                  </a:lnTo>
                  <a:lnTo>
                    <a:pt x="13537" y="0"/>
                  </a:lnTo>
                  <a:close/>
                </a:path>
              </a:pathLst>
            </a:custGeom>
            <a:pattFill prst="dkHorz">
              <a:fgClr>
                <a:srgbClr val="F2F2F2"/>
              </a:fgClr>
              <a:bgClr>
                <a:srgbClr val="FF0000"/>
              </a:bgClr>
            </a:pattFill>
            <a:ln w="3175">
              <a:solidFill>
                <a:srgbClr val="000000"/>
              </a:solidFill>
              <a:round/>
              <a:headEnd type="none" w="sm" len="lg"/>
              <a:tailEnd type="none" w="sm" len="lg"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" name="Rectangle 17"/>
            <p:cNvSpPr>
              <a:spLocks noChangeArrowheads="1"/>
            </p:cNvSpPr>
            <p:nvPr/>
          </p:nvSpPr>
          <p:spPr bwMode="auto">
            <a:xfrm>
              <a:off x="2397125" y="3232150"/>
              <a:ext cx="293688" cy="90488"/>
            </a:xfrm>
            <a:prstGeom prst="rect">
              <a:avLst/>
            </a:prstGeom>
            <a:pattFill prst="dkVert">
              <a:fgClr>
                <a:srgbClr val="FFFFFF"/>
              </a:fgClr>
              <a:bgClr>
                <a:srgbClr val="000000"/>
              </a:bgClr>
            </a:patt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AutoShape 18"/>
            <p:cNvSpPr>
              <a:spLocks noChangeArrowheads="1"/>
            </p:cNvSpPr>
            <p:nvPr/>
          </p:nvSpPr>
          <p:spPr bwMode="auto">
            <a:xfrm>
              <a:off x="1917700" y="3544888"/>
              <a:ext cx="627063" cy="21113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RF cavity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 dirty="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1" name="AutoShape 19"/>
            <p:cNvSpPr>
              <a:spLocks noChangeArrowheads="1"/>
            </p:cNvSpPr>
            <p:nvPr/>
          </p:nvSpPr>
          <p:spPr bwMode="auto">
            <a:xfrm>
              <a:off x="2574925" y="3492500"/>
              <a:ext cx="809625" cy="334963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Resonance </a:t>
              </a:r>
              <a:r>
                <a:rPr lang="en-GB" sz="1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sextupole</a:t>
              </a:r>
              <a:endParaRPr lang="en-GB" sz="1000" dirty="0">
                <a:solidFill>
                  <a:srgbClr val="FFFFFF"/>
                </a:solidFill>
                <a:latin typeface="Times New Roman" charset="0"/>
                <a:cs typeface="Times New Roman" charset="0"/>
              </a:endParaRP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 dirty="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2" name="Rectangle 20"/>
            <p:cNvSpPr>
              <a:spLocks noChangeArrowheads="1"/>
            </p:cNvSpPr>
            <p:nvPr/>
          </p:nvSpPr>
          <p:spPr bwMode="auto">
            <a:xfrm>
              <a:off x="955675" y="4654550"/>
              <a:ext cx="149225" cy="266700"/>
            </a:xfrm>
            <a:prstGeom prst="rect">
              <a:avLst/>
            </a:prstGeom>
            <a:pattFill prst="dkUpDiag">
              <a:fgClr>
                <a:srgbClr val="FF0000"/>
              </a:fgClr>
              <a:bgClr>
                <a:srgbClr val="FFFFFF"/>
              </a:bgClr>
            </a:pattFill>
            <a:ln w="31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" name="AutoShape 21"/>
            <p:cNvSpPr>
              <a:spLocks noChangeArrowheads="1"/>
            </p:cNvSpPr>
            <p:nvPr/>
          </p:nvSpPr>
          <p:spPr bwMode="auto">
            <a:xfrm>
              <a:off x="1223963" y="4549775"/>
              <a:ext cx="839787" cy="3825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Betatron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core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4" name="AutoShape 22"/>
            <p:cNvSpPr>
              <a:spLocks noChangeArrowheads="1"/>
            </p:cNvSpPr>
            <p:nvPr/>
          </p:nvSpPr>
          <p:spPr bwMode="auto">
            <a:xfrm>
              <a:off x="1847850" y="5868988"/>
              <a:ext cx="612775" cy="338137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Injection septum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5" name="AutoShape 23"/>
            <p:cNvSpPr>
              <a:spLocks noChangeArrowheads="1"/>
            </p:cNvSpPr>
            <p:nvPr/>
          </p:nvSpPr>
          <p:spPr bwMode="auto">
            <a:xfrm>
              <a:off x="2892425" y="5426075"/>
              <a:ext cx="854075" cy="349250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Electrostatic septum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2298700" y="6237288"/>
              <a:ext cx="139700" cy="111125"/>
            </a:xfrm>
            <a:custGeom>
              <a:avLst/>
              <a:gdLst>
                <a:gd name="T0" fmla="*/ 2147483647 w 20000"/>
                <a:gd name="T1" fmla="*/ 0 h 20000"/>
                <a:gd name="T2" fmla="*/ 2147483647 w 20000"/>
                <a:gd name="T3" fmla="*/ 2147483647 h 20000"/>
                <a:gd name="T4" fmla="*/ 0 w 20000"/>
                <a:gd name="T5" fmla="*/ 2147483647 h 20000"/>
                <a:gd name="T6" fmla="*/ 0 w 20000"/>
                <a:gd name="T7" fmla="*/ 2147483647 h 20000"/>
                <a:gd name="T8" fmla="*/ 2147483647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000" h="20000">
                  <a:moveTo>
                    <a:pt x="19949" y="0"/>
                  </a:moveTo>
                  <a:lnTo>
                    <a:pt x="19949" y="19938"/>
                  </a:lnTo>
                  <a:lnTo>
                    <a:pt x="0" y="19938"/>
                  </a:lnTo>
                  <a:lnTo>
                    <a:pt x="0" y="8910"/>
                  </a:lnTo>
                  <a:lnTo>
                    <a:pt x="19949" y="0"/>
                  </a:lnTo>
                  <a:close/>
                </a:path>
              </a:pathLst>
            </a:custGeom>
            <a:pattFill prst="pct40">
              <a:fgClr>
                <a:srgbClr val="FFFFFF"/>
              </a:fgClr>
              <a:bgClr>
                <a:srgbClr val="FF0000"/>
              </a:bgClr>
            </a:pattFill>
            <a:ln w="3175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" name="Freeform 25"/>
            <p:cNvSpPr>
              <a:spLocks/>
            </p:cNvSpPr>
            <p:nvPr/>
          </p:nvSpPr>
          <p:spPr bwMode="auto">
            <a:xfrm>
              <a:off x="2557463" y="6243638"/>
              <a:ext cx="173037" cy="123825"/>
            </a:xfrm>
            <a:custGeom>
              <a:avLst/>
              <a:gdLst>
                <a:gd name="T0" fmla="*/ 2147483647 w 20000"/>
                <a:gd name="T1" fmla="*/ 0 h 20000"/>
                <a:gd name="T2" fmla="*/ 0 w 20000"/>
                <a:gd name="T3" fmla="*/ 0 h 20000"/>
                <a:gd name="T4" fmla="*/ 0 w 20000"/>
                <a:gd name="T5" fmla="*/ 2147483647 h 20000"/>
                <a:gd name="T6" fmla="*/ 2147483647 w 20000"/>
                <a:gd name="T7" fmla="*/ 2147483647 h 20000"/>
                <a:gd name="T8" fmla="*/ 2147483647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000" h="20000">
                  <a:moveTo>
                    <a:pt x="19959" y="0"/>
                  </a:moveTo>
                  <a:lnTo>
                    <a:pt x="0" y="0"/>
                  </a:lnTo>
                  <a:lnTo>
                    <a:pt x="0" y="19943"/>
                  </a:lnTo>
                  <a:lnTo>
                    <a:pt x="19959" y="13636"/>
                  </a:lnTo>
                  <a:lnTo>
                    <a:pt x="19959" y="0"/>
                  </a:lnTo>
                  <a:close/>
                </a:path>
              </a:pathLst>
            </a:custGeom>
            <a:pattFill prst="dkDnDiag">
              <a:fgClr>
                <a:srgbClr val="FFFFFF"/>
              </a:fgClr>
              <a:bgClr>
                <a:srgbClr val="FF0000"/>
              </a:bgClr>
            </a:pattFill>
            <a:ln w="3175">
              <a:solidFill>
                <a:srgbClr val="80808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AutoShape 26"/>
            <p:cNvSpPr>
              <a:spLocks noChangeArrowheads="1"/>
            </p:cNvSpPr>
            <p:nvPr/>
          </p:nvSpPr>
          <p:spPr bwMode="auto">
            <a:xfrm>
              <a:off x="2611438" y="5846763"/>
              <a:ext cx="642937" cy="360362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Extraction septum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9" name="AutoShape 27"/>
            <p:cNvSpPr>
              <a:spLocks noChangeArrowheads="1"/>
            </p:cNvSpPr>
            <p:nvPr/>
          </p:nvSpPr>
          <p:spPr bwMode="auto">
            <a:xfrm>
              <a:off x="2551113" y="3900488"/>
              <a:ext cx="1195387" cy="360362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Sextupole horiz. chromaticity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8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20" name="AutoShape 28"/>
            <p:cNvSpPr>
              <a:spLocks noChangeArrowheads="1"/>
            </p:cNvSpPr>
            <p:nvPr/>
          </p:nvSpPr>
          <p:spPr bwMode="auto">
            <a:xfrm>
              <a:off x="2832100" y="5053013"/>
              <a:ext cx="1125538" cy="341312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Sextupole vert.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chromaticity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8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21" name="AutoShape 29"/>
            <p:cNvSpPr>
              <a:spLocks noChangeArrowheads="1"/>
            </p:cNvSpPr>
            <p:nvPr/>
          </p:nvSpPr>
          <p:spPr bwMode="auto">
            <a:xfrm>
              <a:off x="1320800" y="4044950"/>
              <a:ext cx="1089025" cy="311150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Sextupole vert. chromaticity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22" name="AutoShape 30"/>
            <p:cNvSpPr>
              <a:spLocks noChangeArrowheads="1"/>
            </p:cNvSpPr>
            <p:nvPr/>
          </p:nvSpPr>
          <p:spPr bwMode="auto">
            <a:xfrm>
              <a:off x="1468438" y="5414963"/>
              <a:ext cx="1012825" cy="322262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Sextupole</a:t>
              </a:r>
              <a:r>
                <a:rPr lang="en-GB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 </a:t>
              </a:r>
              <a:r>
                <a:rPr lang="en-GB" sz="1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horiz</a:t>
              </a:r>
              <a:r>
                <a:rPr lang="en-GB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. chromaticity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800" dirty="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23" name="Line 31"/>
            <p:cNvSpPr>
              <a:spLocks noChangeShapeType="1"/>
            </p:cNvSpPr>
            <p:nvPr/>
          </p:nvSpPr>
          <p:spPr bwMode="auto">
            <a:xfrm flipV="1">
              <a:off x="2762250" y="3327400"/>
              <a:ext cx="0" cy="1397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4" name="Line 32"/>
            <p:cNvSpPr>
              <a:spLocks noChangeShapeType="1"/>
            </p:cNvSpPr>
            <p:nvPr/>
          </p:nvSpPr>
          <p:spPr bwMode="auto">
            <a:xfrm flipV="1">
              <a:off x="2481263" y="3359150"/>
              <a:ext cx="0" cy="182563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" name="Line 33"/>
            <p:cNvSpPr>
              <a:spLocks noChangeShapeType="1"/>
            </p:cNvSpPr>
            <p:nvPr/>
          </p:nvSpPr>
          <p:spPr bwMode="auto">
            <a:xfrm flipH="1" flipV="1">
              <a:off x="1174750" y="4144963"/>
              <a:ext cx="111125" cy="4286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" name="Line 34"/>
            <p:cNvSpPr>
              <a:spLocks noChangeShapeType="1"/>
            </p:cNvSpPr>
            <p:nvPr/>
          </p:nvSpPr>
          <p:spPr bwMode="auto">
            <a:xfrm flipH="1">
              <a:off x="1079500" y="4743450"/>
              <a:ext cx="142875" cy="15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7" name="Line 35"/>
            <p:cNvSpPr>
              <a:spLocks noChangeShapeType="1"/>
            </p:cNvSpPr>
            <p:nvPr/>
          </p:nvSpPr>
          <p:spPr bwMode="auto">
            <a:xfrm flipH="1">
              <a:off x="1406525" y="5722938"/>
              <a:ext cx="84138" cy="6826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8" name="Line 36"/>
            <p:cNvSpPr>
              <a:spLocks noChangeShapeType="1"/>
            </p:cNvSpPr>
            <p:nvPr/>
          </p:nvSpPr>
          <p:spPr bwMode="auto">
            <a:xfrm>
              <a:off x="2366963" y="6156325"/>
              <a:ext cx="0" cy="12382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9" name="Line 37"/>
            <p:cNvSpPr>
              <a:spLocks noChangeShapeType="1"/>
            </p:cNvSpPr>
            <p:nvPr/>
          </p:nvSpPr>
          <p:spPr bwMode="auto">
            <a:xfrm flipV="1">
              <a:off x="3654425" y="3808413"/>
              <a:ext cx="92075" cy="7461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0" name="Line 38"/>
            <p:cNvSpPr>
              <a:spLocks noChangeShapeType="1"/>
            </p:cNvSpPr>
            <p:nvPr/>
          </p:nvSpPr>
          <p:spPr bwMode="auto">
            <a:xfrm>
              <a:off x="3886200" y="5407025"/>
              <a:ext cx="109538" cy="793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" name="Line 39"/>
            <p:cNvSpPr>
              <a:spLocks noChangeShapeType="1"/>
            </p:cNvSpPr>
            <p:nvPr/>
          </p:nvSpPr>
          <p:spPr bwMode="auto">
            <a:xfrm>
              <a:off x="3556000" y="5776913"/>
              <a:ext cx="119063" cy="10636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" name="Line 40"/>
            <p:cNvSpPr>
              <a:spLocks noChangeShapeType="1"/>
            </p:cNvSpPr>
            <p:nvPr/>
          </p:nvSpPr>
          <p:spPr bwMode="auto">
            <a:xfrm>
              <a:off x="2686050" y="6157913"/>
              <a:ext cx="0" cy="12223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" name="AutoShape 41"/>
            <p:cNvSpPr>
              <a:spLocks noChangeArrowheads="1"/>
            </p:cNvSpPr>
            <p:nvPr/>
          </p:nvSpPr>
          <p:spPr bwMode="auto">
            <a:xfrm>
              <a:off x="2087563" y="4445000"/>
              <a:ext cx="2108200" cy="576263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Circumference         C = 76.84 m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Tune horizontal       </a:t>
              </a:r>
              <a:r>
                <a:rPr lang="en-GB" sz="1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Q</a:t>
              </a:r>
              <a:r>
                <a:rPr lang="en-GB" sz="1000" baseline="-30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x</a:t>
              </a:r>
              <a:r>
                <a:rPr lang="en-GB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 = 1.67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it-IT" sz="1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Tune</a:t>
              </a:r>
              <a:r>
                <a:rPr lang="it-IT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 </a:t>
              </a:r>
              <a:r>
                <a:rPr lang="it-IT" sz="1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vertical</a:t>
              </a:r>
              <a:r>
                <a:rPr lang="it-IT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            </a:t>
              </a:r>
              <a:r>
                <a:rPr lang="it-IT" sz="1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Q</a:t>
              </a:r>
              <a:r>
                <a:rPr lang="it-IT" sz="1000" baseline="-30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z</a:t>
              </a:r>
              <a:r>
                <a:rPr lang="it-IT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 = 1.72</a:t>
              </a:r>
              <a:endParaRPr lang="en-GB" sz="1000" dirty="0">
                <a:solidFill>
                  <a:srgbClr val="FFFFFF"/>
                </a:solidFill>
                <a:latin typeface="Times New Roman" charset="0"/>
                <a:cs typeface="Times New Roman" charset="0"/>
              </a:endParaRP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 dirty="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34" name="Line 42"/>
            <p:cNvSpPr>
              <a:spLocks noChangeShapeType="1"/>
            </p:cNvSpPr>
            <p:nvPr/>
          </p:nvSpPr>
          <p:spPr bwMode="auto">
            <a:xfrm flipV="1">
              <a:off x="2762250" y="2530475"/>
              <a:ext cx="0" cy="720725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" name="Text Box 43"/>
            <p:cNvSpPr txBox="1">
              <a:spLocks noChangeArrowheads="1"/>
            </p:cNvSpPr>
            <p:nvPr/>
          </p:nvSpPr>
          <p:spPr bwMode="auto">
            <a:xfrm>
              <a:off x="1787525" y="2822575"/>
              <a:ext cx="1955800" cy="30797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>
                  <a:solidFill>
                    <a:srgbClr val="FFFFFF"/>
                  </a:solidFill>
                  <a:latin typeface="Times New Roman" charset="0"/>
                </a:rPr>
                <a:t>400 MeV/u  synchrotron</a:t>
              </a:r>
            </a:p>
          </p:txBody>
        </p:sp>
      </p:grpSp>
      <p:sp>
        <p:nvSpPr>
          <p:cNvPr id="44" name="Content Placeholder 2"/>
          <p:cNvSpPr txBox="1">
            <a:spLocks/>
          </p:cNvSpPr>
          <p:nvPr/>
        </p:nvSpPr>
        <p:spPr>
          <a:xfrm>
            <a:off x="4567725" y="5361329"/>
            <a:ext cx="4470529" cy="13351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2400" b="0" i="0" kern="1200">
                <a:solidFill>
                  <a:srgbClr val="BBE0E3"/>
                </a:solidFill>
                <a:latin typeface="Gill Sans"/>
                <a:ea typeface="+mn-ea"/>
                <a:cs typeface="Gill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BBE0E3"/>
              </a:buClr>
              <a:buSzPct val="90000"/>
              <a:buFont typeface="Wingdings" charset="2"/>
              <a:buChar char=""/>
              <a:defRPr sz="2000" b="0" i="0" kern="1200">
                <a:solidFill>
                  <a:schemeClr val="bg1"/>
                </a:solidFill>
                <a:latin typeface="Gill Sans"/>
                <a:ea typeface="+mn-ea"/>
                <a:cs typeface="Gill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800" b="0" i="0" kern="1200">
                <a:solidFill>
                  <a:srgbClr val="BBE0E3"/>
                </a:solidFill>
                <a:latin typeface="Gill Sans"/>
                <a:ea typeface="+mn-ea"/>
                <a:cs typeface="Gill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600" b="0" i="0" kern="1200">
                <a:solidFill>
                  <a:srgbClr val="FFFFFF"/>
                </a:solidFill>
                <a:latin typeface="Gill Sans"/>
                <a:ea typeface="+mn-ea"/>
                <a:cs typeface="Gill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600" b="0" i="0" kern="1200">
                <a:solidFill>
                  <a:srgbClr val="FFFFFF"/>
                </a:solidFill>
                <a:latin typeface="Gill Sans"/>
                <a:ea typeface="+mn-ea"/>
                <a:cs typeface="Gill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CERN - TERA -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MedAustron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Title 1"/>
          <p:cNvSpPr txBox="1">
            <a:spLocks/>
          </p:cNvSpPr>
          <p:nvPr/>
        </p:nvSpPr>
        <p:spPr>
          <a:xfrm>
            <a:off x="255494" y="0"/>
            <a:ext cx="8690098" cy="89397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smtClean="0"/>
              <a:t>PIMMS at CERN (1996-2000)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421774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29885"/>
            <a:ext cx="5078413" cy="2856607"/>
          </a:xfrm>
          <a:prstGeom prst="rect">
            <a:avLst/>
          </a:prstGeom>
        </p:spPr>
      </p:pic>
      <p:pic>
        <p:nvPicPr>
          <p:cNvPr id="3" name="Picture 9" descr="acceleratore-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0660" y="2970072"/>
            <a:ext cx="5029070" cy="3354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\\cern.ch\dfs\Users\g\gporcell\Desktop\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27" y="3867326"/>
            <a:ext cx="2134661" cy="1174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5" descr="P101001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344" y="761998"/>
            <a:ext cx="3920182" cy="2713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Image result for infn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061" y="5122788"/>
            <a:ext cx="1653988" cy="164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55494" y="0"/>
            <a:ext cx="8690098" cy="89397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smtClean="0"/>
              <a:t>CNAO, Pavia (Italy)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61073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" y="0"/>
            <a:ext cx="8229600" cy="893977"/>
          </a:xfrm>
        </p:spPr>
        <p:txBody>
          <a:bodyPr>
            <a:normAutofit/>
          </a:bodyPr>
          <a:lstStyle/>
          <a:p>
            <a:r>
              <a:rPr lang="en-GB" sz="4400" dirty="0" smtClean="0"/>
              <a:t>Example of KT</a:t>
            </a:r>
            <a:endParaRPr lang="en-GB" sz="4400" dirty="0"/>
          </a:p>
        </p:txBody>
      </p:sp>
      <p:pic>
        <p:nvPicPr>
          <p:cNvPr id="8" name="Picture 2" descr="C:\Giovanni\TERA\Lavoro\More\Presentazioni Adroterapia\Presentation CERN\Pics\timbernersle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71" y="827070"/>
            <a:ext cx="7005417" cy="525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09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lated imag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33207"/>
            <a:ext cx="9608103" cy="524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Related imag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74" y="782262"/>
            <a:ext cx="3962724" cy="264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Related imag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411" y="782262"/>
            <a:ext cx="4644254" cy="255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55494" y="0"/>
            <a:ext cx="8690098" cy="89397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err="1" smtClean="0"/>
              <a:t>MedAustron</a:t>
            </a:r>
            <a:r>
              <a:rPr lang="en-GB" sz="4400" dirty="0" smtClean="0"/>
              <a:t>, Vienna (Austria)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418853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Giò\Dropbox\Ginevra\CERN\KT Report 2015\Chapters revision\Map_KT_ParticuleTherapy_2016_screenshot_2.png"/>
          <p:cNvPicPr>
            <a:picLocks noChangeAspect="1" noChangeArrowheads="1"/>
          </p:cNvPicPr>
          <p:nvPr/>
        </p:nvPicPr>
        <p:blipFill>
          <a:blip r:embed="rId3"/>
          <a:srcRect l="17844" t="1297" r="14569" b="1061"/>
          <a:stretch>
            <a:fillRect/>
          </a:stretch>
        </p:blipFill>
        <p:spPr bwMode="auto">
          <a:xfrm>
            <a:off x="0" y="821822"/>
            <a:ext cx="9144000" cy="5936776"/>
          </a:xfrm>
          <a:prstGeom prst="rect">
            <a:avLst/>
          </a:prstGeom>
          <a:noFill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55494" y="0"/>
            <a:ext cx="8690098" cy="89397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smtClean="0"/>
              <a:t>European Centres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86142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" y="0"/>
            <a:ext cx="8229600" cy="893977"/>
          </a:xfrm>
        </p:spPr>
        <p:txBody>
          <a:bodyPr>
            <a:normAutofit/>
          </a:bodyPr>
          <a:lstStyle/>
          <a:p>
            <a:r>
              <a:rPr lang="en-GB" sz="4400" dirty="0" smtClean="0"/>
              <a:t>The three pillars</a:t>
            </a:r>
            <a:endParaRPr lang="en-GB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88658"/>
            <a:ext cx="9144000" cy="3175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669078"/>
            <a:ext cx="4572000" cy="2571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3669078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3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655" y="725937"/>
            <a:ext cx="3797751" cy="29627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533" y="645503"/>
            <a:ext cx="3738787" cy="28940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55" y="3473371"/>
            <a:ext cx="3700205" cy="28548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2757" y="3433928"/>
            <a:ext cx="3740010" cy="29695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47" y="0"/>
            <a:ext cx="8229600" cy="893977"/>
          </a:xfrm>
        </p:spPr>
        <p:txBody>
          <a:bodyPr>
            <a:normAutofit/>
          </a:bodyPr>
          <a:lstStyle/>
          <a:p>
            <a:r>
              <a:rPr lang="en-US" sz="4400" dirty="0" smtClean="0"/>
              <a:t>From Physics to…</a:t>
            </a:r>
            <a:endParaRPr lang="en-US" sz="4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128176" y="2493607"/>
            <a:ext cx="1418978" cy="4616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GB" sz="2400" dirty="0" smtClean="0">
                <a:latin typeface="+mn-lt"/>
                <a:ea typeface="+mn-ea"/>
                <a:cs typeface="+mn-cs"/>
              </a:rPr>
              <a:t>Medicine</a:t>
            </a:r>
            <a:endParaRPr lang="en-GB" sz="2400" dirty="0"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52966" y="3966162"/>
            <a:ext cx="1056700" cy="4616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GB" sz="2400" dirty="0" smtClean="0">
                <a:latin typeface="+mn-lt"/>
                <a:ea typeface="+mn-ea"/>
                <a:cs typeface="+mn-cs"/>
              </a:rPr>
              <a:t>Safety</a:t>
            </a:r>
            <a:endParaRPr lang="en-GB" sz="2400" dirty="0"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7608864" y="2374183"/>
            <a:ext cx="1657826" cy="4616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CH" sz="2400" dirty="0" smtClean="0">
                <a:latin typeface="+mn-lt"/>
                <a:ea typeface="+mn-ea"/>
                <a:cs typeface="+mn-cs"/>
              </a:rPr>
              <a:t>Aerospace</a:t>
            </a:r>
            <a:endParaRPr lang="fr-CH" sz="2400" dirty="0"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7630825" y="4115721"/>
            <a:ext cx="1983235" cy="83099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r">
              <a:defRPr/>
            </a:pPr>
            <a:r>
              <a:rPr lang="fr-CH" sz="2400" dirty="0" smtClean="0">
                <a:latin typeface="+mn-lt"/>
                <a:ea typeface="+mn-ea"/>
                <a:cs typeface="+mn-cs"/>
              </a:rPr>
              <a:t>Global</a:t>
            </a:r>
          </a:p>
          <a:p>
            <a:pPr algn="r">
              <a:defRPr/>
            </a:pPr>
            <a:r>
              <a:rPr lang="en-GB" sz="2400" dirty="0" smtClean="0">
                <a:latin typeface="+mn-lt"/>
                <a:ea typeface="+mn-ea"/>
                <a:cs typeface="+mn-cs"/>
              </a:rPr>
              <a:t>Communities</a:t>
            </a:r>
            <a:endParaRPr lang="en-GB" sz="24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523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" y="0"/>
            <a:ext cx="8229600" cy="893977"/>
          </a:xfrm>
        </p:spPr>
        <p:txBody>
          <a:bodyPr>
            <a:normAutofit/>
          </a:bodyPr>
          <a:lstStyle/>
          <a:p>
            <a:r>
              <a:rPr lang="en-GB" sz="4400" dirty="0" smtClean="0"/>
              <a:t>From CERN technologies…</a:t>
            </a:r>
            <a:endParaRPr lang="en-GB" sz="4400" dirty="0"/>
          </a:p>
        </p:txBody>
      </p:sp>
      <p:pic>
        <p:nvPicPr>
          <p:cNvPr id="9" name="infographie_1_updat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04782" y="767665"/>
            <a:ext cx="6731023" cy="560952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13960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52435" y="1270212"/>
            <a:ext cx="6560288" cy="43051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47" y="0"/>
            <a:ext cx="8229600" cy="893977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The KT mission at CERN</a:t>
            </a:r>
            <a:endParaRPr lang="en-US" sz="4400" dirty="0"/>
          </a:p>
        </p:txBody>
      </p:sp>
      <p:sp>
        <p:nvSpPr>
          <p:cNvPr id="15" name="Content Placeholder 8"/>
          <p:cNvSpPr txBox="1">
            <a:spLocks/>
          </p:cNvSpPr>
          <p:nvPr/>
        </p:nvSpPr>
        <p:spPr>
          <a:xfrm>
            <a:off x="3795823" y="1387161"/>
            <a:ext cx="5348177" cy="4667421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Gill Sans" charset="0"/>
                <a:ea typeface="Gill Sans" charset="0"/>
                <a:cs typeface="Gill Sans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r">
              <a:buNone/>
            </a:pPr>
            <a:r>
              <a:rPr lang="en-GB" sz="2400" dirty="0">
                <a:latin typeface="+mn-lt"/>
              </a:rPr>
              <a:t>Maximize the return to Society of our technologies and knowledge, especially in the Member States</a:t>
            </a:r>
          </a:p>
          <a:p>
            <a:pPr marL="36576" indent="0" algn="r">
              <a:buFont typeface="Arial"/>
              <a:buNone/>
            </a:pPr>
            <a:endParaRPr lang="en-GB" sz="2400" dirty="0">
              <a:latin typeface="+mn-lt"/>
            </a:endParaRPr>
          </a:p>
          <a:p>
            <a:pPr marL="36576" indent="0" algn="r">
              <a:buFont typeface="Arial"/>
              <a:buNone/>
            </a:pPr>
            <a:r>
              <a:rPr lang="en-GB" sz="2400" dirty="0">
                <a:latin typeface="+mn-lt"/>
              </a:rPr>
              <a:t>Promote CERN’s image as a </a:t>
            </a:r>
            <a:r>
              <a:rPr lang="en-GB" sz="2400" dirty="0" smtClean="0">
                <a:latin typeface="+mn-lt"/>
              </a:rPr>
              <a:t>centre </a:t>
            </a:r>
            <a:r>
              <a:rPr lang="en-GB" sz="2400" dirty="0">
                <a:latin typeface="+mn-lt"/>
              </a:rPr>
              <a:t>of excellence for technology</a:t>
            </a:r>
          </a:p>
          <a:p>
            <a:pPr algn="r"/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4570627" y="4340413"/>
            <a:ext cx="45322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3200" b="1" i="1" dirty="0" smtClean="0">
                <a:solidFill>
                  <a:srgbClr val="C00000"/>
                </a:solidFill>
                <a:ea typeface="Gill Sans SemiBold" charset="0"/>
                <a:cs typeface="Gill Sans SemiBold" charset="0"/>
              </a:rPr>
              <a:t>Key words: </a:t>
            </a:r>
          </a:p>
          <a:p>
            <a:pPr algn="ctr">
              <a:buNone/>
            </a:pPr>
            <a:r>
              <a:rPr lang="en-GB" sz="3200" b="1" i="1" dirty="0" smtClean="0">
                <a:solidFill>
                  <a:srgbClr val="C00000"/>
                </a:solidFill>
                <a:ea typeface="Gill Sans SemiBold" charset="0"/>
                <a:cs typeface="Gill Sans SemiBold" charset="0"/>
              </a:rPr>
              <a:t>Dissemination and Impact!</a:t>
            </a:r>
            <a:endParaRPr lang="en-GB" sz="3200" b="1" i="1" dirty="0">
              <a:solidFill>
                <a:srgbClr val="C00000"/>
              </a:solidFill>
              <a:ea typeface="Gill Sans SemiBold" charset="0"/>
              <a:cs typeface="Gill Sans SemiBold" charset="0"/>
            </a:endParaRPr>
          </a:p>
        </p:txBody>
      </p:sp>
      <p:sp>
        <p:nvSpPr>
          <p:cNvPr id="18" name="Rectangle 17"/>
          <p:cNvSpPr/>
          <p:nvPr/>
        </p:nvSpPr>
        <p:spPr>
          <a:xfrm rot="16200000">
            <a:off x="-2018341" y="1779785"/>
            <a:ext cx="4205675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/>
              <a:t>https://</a:t>
            </a:r>
            <a:r>
              <a:rPr lang="en-US" sz="700" dirty="0" err="1"/>
              <a:t>pixabay.com</a:t>
            </a:r>
            <a:r>
              <a:rPr lang="en-US" sz="700" dirty="0"/>
              <a:t>/</a:t>
            </a:r>
            <a:r>
              <a:rPr lang="en-US" sz="700" dirty="0" err="1"/>
              <a:t>en</a:t>
            </a:r>
            <a:r>
              <a:rPr lang="en-US" sz="700" dirty="0"/>
              <a:t>/hand-keep-globe-earth-continents-1030565/</a:t>
            </a:r>
          </a:p>
        </p:txBody>
      </p:sp>
    </p:spTree>
    <p:extLst>
      <p:ext uri="{BB962C8B-B14F-4D97-AF65-F5344CB8AC3E}">
        <p14:creationId xmlns:p14="http://schemas.microsoft.com/office/powerpoint/2010/main" val="58827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PrésentationCERN2.thmx</Template>
  <TotalTime>3205</TotalTime>
  <Words>899</Words>
  <Application>Microsoft Office PowerPoint</Application>
  <PresentationFormat>On-screen Show (4:3)</PresentationFormat>
  <Paragraphs>219</Paragraphs>
  <Slides>51</Slides>
  <Notes>17</Notes>
  <HiddenSlides>2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3" baseType="lpstr">
      <vt:lpstr>ＭＳ Ｐゴシック</vt:lpstr>
      <vt:lpstr>Arial</vt:lpstr>
      <vt:lpstr>Calibri</vt:lpstr>
      <vt:lpstr>Gill Sans</vt:lpstr>
      <vt:lpstr>Gill Sans SemiBold</vt:lpstr>
      <vt:lpstr>Helvetica Neue</vt:lpstr>
      <vt:lpstr>Optima</vt:lpstr>
      <vt:lpstr>Times New Roman</vt:lpstr>
      <vt:lpstr>Trebuchet MS</vt:lpstr>
      <vt:lpstr>Wingdings</vt:lpstr>
      <vt:lpstr>PrésentationCERN2</vt:lpstr>
      <vt:lpstr>Slide</vt:lpstr>
      <vt:lpstr>PowerPoint Presentation</vt:lpstr>
      <vt:lpstr>Who?</vt:lpstr>
      <vt:lpstr>KT: part of CERN mission</vt:lpstr>
      <vt:lpstr>KT in everyday life</vt:lpstr>
      <vt:lpstr>Example of KT</vt:lpstr>
      <vt:lpstr>The three pillars</vt:lpstr>
      <vt:lpstr>From Physics to…</vt:lpstr>
      <vt:lpstr>From CERN technologies…</vt:lpstr>
      <vt:lpstr>The KT mission at CERN</vt:lpstr>
      <vt:lpstr>How to KT?</vt:lpstr>
      <vt:lpstr>Accelerating Innovation</vt:lpstr>
      <vt:lpstr>Value Proposition</vt:lpstr>
      <vt:lpstr>KT implementation ways</vt:lpstr>
      <vt:lpstr>The Business Incubation Centres (BIC) in the Member States</vt:lpstr>
      <vt:lpstr>How the BICs work</vt:lpstr>
      <vt:lpstr>PowerPoint Presentation</vt:lpstr>
      <vt:lpstr>MARS Bioimaging</vt:lpstr>
      <vt:lpstr>MARS Bioimaging</vt:lpstr>
      <vt:lpstr>SRB Energy</vt:lpstr>
      <vt:lpstr>TeraBee</vt:lpstr>
      <vt:lpstr>Norway: TIND</vt:lpstr>
      <vt:lpstr>Austria: Neuschnee</vt:lpstr>
      <vt:lpstr>SME Network</vt:lpstr>
      <vt:lpstr>The human capital</vt:lpstr>
      <vt:lpstr>Fostering the entrepreneurial spirit</vt:lpstr>
      <vt:lpstr>PowerPoint Presentation</vt:lpstr>
      <vt:lpstr>PowerPoint Presentation</vt:lpstr>
      <vt:lpstr>CERN Entrepreneurship Student Programme (CESP)</vt:lpstr>
      <vt:lpstr>PowerPoint Presentation</vt:lpstr>
      <vt:lpstr>PowerPoint Presentation</vt:lpstr>
      <vt:lpstr>PowerPoint Presentation</vt:lpstr>
      <vt:lpstr>Contacts</vt:lpstr>
      <vt:lpstr>The three pillars</vt:lpstr>
      <vt:lpstr>The three pillars</vt:lpstr>
      <vt:lpstr>Medical Imaging</vt:lpstr>
      <vt:lpstr>X-rays</vt:lpstr>
      <vt:lpstr>More and more details</vt:lpstr>
      <vt:lpstr>PowerPoint Presentation</vt:lpstr>
      <vt:lpstr>Medical imaging and particle physics: the same challenge?</vt:lpstr>
      <vt:lpstr>PowerPoint Presentation</vt:lpstr>
      <vt:lpstr>Medipix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 GIAMPIETRO</dc:creator>
  <cp:lastModifiedBy>Giovanni Porcellana</cp:lastModifiedBy>
  <cp:revision>69</cp:revision>
  <dcterms:created xsi:type="dcterms:W3CDTF">2012-03-07T13:21:43Z</dcterms:created>
  <dcterms:modified xsi:type="dcterms:W3CDTF">2018-11-29T07:37:07Z</dcterms:modified>
</cp:coreProperties>
</file>