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"/>
  </p:notesMasterIdLst>
  <p:handoutMasterIdLst>
    <p:handoutMasterId r:id="rId5"/>
  </p:handoutMasterIdLst>
  <p:sldIdLst>
    <p:sldId id="295" r:id="rId2"/>
    <p:sldId id="294" r:id="rId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07D"/>
    <a:srgbClr val="339966"/>
    <a:srgbClr val="000000"/>
    <a:srgbClr val="8FE2FF"/>
    <a:srgbClr val="33CAFF"/>
    <a:srgbClr val="3BCCFF"/>
    <a:srgbClr val="FF5757"/>
    <a:srgbClr val="FFCC66"/>
    <a:srgbClr val="B889DB"/>
    <a:srgbClr val="008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21" autoAdjust="0"/>
    <p:restoredTop sz="93995" autoAdjust="0"/>
  </p:normalViewPr>
  <p:slideViewPr>
    <p:cSldViewPr>
      <p:cViewPr varScale="1">
        <p:scale>
          <a:sx n="79" d="100"/>
          <a:sy n="79" d="100"/>
        </p:scale>
        <p:origin x="178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7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3632"/>
          </a:xfrm>
          <a:prstGeom prst="rect">
            <a:avLst/>
          </a:prstGeom>
        </p:spPr>
        <p:txBody>
          <a:bodyPr vert="horz" lIns="91406" tIns="45703" rIns="91406" bIns="4570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2"/>
            <a:ext cx="2945659" cy="493632"/>
          </a:xfrm>
          <a:prstGeom prst="rect">
            <a:avLst/>
          </a:prstGeom>
        </p:spPr>
        <p:txBody>
          <a:bodyPr vert="horz" lIns="91406" tIns="45703" rIns="91406" bIns="45703" rtlCol="0"/>
          <a:lstStyle>
            <a:lvl1pPr algn="r">
              <a:defRPr sz="1200"/>
            </a:lvl1pPr>
          </a:lstStyle>
          <a:p>
            <a:fld id="{BF920B89-97DA-4001-9605-08981F620726}" type="datetimeFigureOut">
              <a:rPr lang="fr-FR" smtClean="0"/>
              <a:pPr/>
              <a:t>23/01/2018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20"/>
            <a:ext cx="2945659" cy="493632"/>
          </a:xfrm>
          <a:prstGeom prst="rect">
            <a:avLst/>
          </a:prstGeom>
        </p:spPr>
        <p:txBody>
          <a:bodyPr vert="horz" lIns="91406" tIns="45703" rIns="91406" bIns="4570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377320"/>
            <a:ext cx="2945659" cy="493632"/>
          </a:xfrm>
          <a:prstGeom prst="rect">
            <a:avLst/>
          </a:prstGeom>
        </p:spPr>
        <p:txBody>
          <a:bodyPr vert="horz" lIns="91406" tIns="45703" rIns="91406" bIns="45703" rtlCol="0" anchor="b"/>
          <a:lstStyle>
            <a:lvl1pPr algn="r">
              <a:defRPr sz="1200"/>
            </a:lvl1pPr>
          </a:lstStyle>
          <a:p>
            <a:fld id="{5A4A8356-1037-4667-9953-5CF87F1CCEA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0557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95" cy="494669"/>
          </a:xfrm>
          <a:prstGeom prst="rect">
            <a:avLst/>
          </a:prstGeom>
        </p:spPr>
        <p:txBody>
          <a:bodyPr vert="horz" lIns="90963" tIns="45481" rIns="90963" bIns="4548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896" y="2"/>
            <a:ext cx="2945695" cy="494669"/>
          </a:xfrm>
          <a:prstGeom prst="rect">
            <a:avLst/>
          </a:prstGeom>
        </p:spPr>
        <p:txBody>
          <a:bodyPr vert="horz" lIns="90963" tIns="45481" rIns="90963" bIns="45481" rtlCol="0"/>
          <a:lstStyle>
            <a:lvl1pPr algn="r">
              <a:defRPr sz="1200"/>
            </a:lvl1pPr>
          </a:lstStyle>
          <a:p>
            <a:fld id="{14514947-2AE9-475A-81E1-4CFA1C9A8E61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63" tIns="45481" rIns="90963" bIns="4548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43" y="4688999"/>
            <a:ext cx="5438791" cy="4442814"/>
          </a:xfrm>
          <a:prstGeom prst="rect">
            <a:avLst/>
          </a:prstGeom>
        </p:spPr>
        <p:txBody>
          <a:bodyPr vert="horz" lIns="90963" tIns="45481" rIns="90963" bIns="4548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7997"/>
            <a:ext cx="2945695" cy="492367"/>
          </a:xfrm>
          <a:prstGeom prst="rect">
            <a:avLst/>
          </a:prstGeom>
        </p:spPr>
        <p:txBody>
          <a:bodyPr vert="horz" lIns="90963" tIns="45481" rIns="90963" bIns="4548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896" y="9377997"/>
            <a:ext cx="2945695" cy="492367"/>
          </a:xfrm>
          <a:prstGeom prst="rect">
            <a:avLst/>
          </a:prstGeom>
        </p:spPr>
        <p:txBody>
          <a:bodyPr vert="horz" lIns="90963" tIns="45481" rIns="90963" bIns="45481" rtlCol="0" anchor="b"/>
          <a:lstStyle>
            <a:lvl1pPr algn="r">
              <a:defRPr sz="1200"/>
            </a:lvl1pPr>
          </a:lstStyle>
          <a:p>
            <a:fld id="{F6AD12DE-2BAA-41CA-B12C-44DB2D3C27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84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60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20272" y="6328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439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20272" y="6328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744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20272" y="6328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997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20272" y="6328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568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85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0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2082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549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20272" y="6328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935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20272" y="6328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907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20272" y="6328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302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20272" y="6328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328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20272" y="6328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818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20272" y="6328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B1FA1D-61BB-4A23-89F1-C6308CF98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5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9552" y="1484784"/>
            <a:ext cx="8229600" cy="410445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Building 771 - New Polymer lab</a:t>
            </a:r>
          </a:p>
          <a:p>
            <a:r>
              <a:rPr lang="en-GB" sz="3200" b="1" dirty="0"/>
              <a:t>M&amp;O plan and needs for integration of specialized TE infrastructure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400" b="1" dirty="0" smtClean="0"/>
              <a:t>Financial Review B771</a:t>
            </a:r>
          </a:p>
          <a:p>
            <a:r>
              <a:rPr lang="en-US" sz="2000" b="1" dirty="0" smtClean="0"/>
              <a:t>23.01.2018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/>
            </a:r>
            <a:br>
              <a:rPr lang="en-US" sz="1400" b="1" dirty="0" smtClean="0"/>
            </a:br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S. Tavares</a:t>
            </a:r>
            <a:endParaRPr lang="en-US" sz="1400" b="1" dirty="0"/>
          </a:p>
          <a:p>
            <a:r>
              <a:rPr lang="en-US" sz="1600" b="1" dirty="0" smtClean="0"/>
              <a:t>Unit: TE/MSC-MDT</a:t>
            </a:r>
          </a:p>
          <a:p>
            <a:r>
              <a:rPr lang="en-US" sz="1600" b="1" dirty="0" smtClean="0"/>
              <a:t>Location</a:t>
            </a:r>
            <a:r>
              <a:rPr lang="en-US" sz="1600" b="1" dirty="0"/>
              <a:t>: </a:t>
            </a:r>
            <a:r>
              <a:rPr lang="en-US" sz="1600" b="1" dirty="0" err="1"/>
              <a:t>Prevessin</a:t>
            </a:r>
            <a:r>
              <a:rPr lang="en-US" sz="1600" b="1" dirty="0"/>
              <a:t> site</a:t>
            </a:r>
            <a:r>
              <a:rPr lang="en-US" sz="1800" b="1" dirty="0"/>
              <a:t/>
            </a:r>
            <a:br>
              <a:rPr lang="en-US" sz="1800" b="1" dirty="0"/>
            </a:br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B1FA1D-61BB-4A23-89F1-C6308CF98AC0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43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b="1" dirty="0"/>
              <a:t>M&amp;O plan and needs for integration of specialized TE infrastructure</a:t>
            </a:r>
            <a:endParaRPr lang="en-GB" sz="32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7968" y="6337993"/>
            <a:ext cx="6912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B771 Project summary – 23.01.2018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1FA1D-61BB-4A23-89F1-C6308CF98AC0}" type="slidenum">
              <a:rPr lang="en-GB" smtClean="0"/>
              <a:pPr/>
              <a:t>2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562502"/>
              </p:ext>
            </p:extLst>
          </p:nvPr>
        </p:nvGraphicFramePr>
        <p:xfrm>
          <a:off x="457200" y="1326880"/>
          <a:ext cx="5770984" cy="2494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21726">
                  <a:extLst>
                    <a:ext uri="{9D8B030D-6E8A-4147-A177-3AD203B41FA5}">
                      <a16:colId xmlns:a16="http://schemas.microsoft.com/office/drawing/2014/main" val="3055892153"/>
                    </a:ext>
                  </a:extLst>
                </a:gridCol>
                <a:gridCol w="2249258">
                  <a:extLst>
                    <a:ext uri="{9D8B030D-6E8A-4147-A177-3AD203B41FA5}">
                      <a16:colId xmlns:a16="http://schemas.microsoft.com/office/drawing/2014/main" val="18808191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New Equipment &amp; </a:t>
                      </a:r>
                      <a:r>
                        <a:rPr lang="fr-CH" dirty="0" err="1" smtClean="0"/>
                        <a:t>refurbishement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err="1" smtClean="0"/>
                        <a:t>Cost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4256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Fume </a:t>
                      </a:r>
                      <a:r>
                        <a:rPr lang="fr-CH" dirty="0" err="1" smtClean="0"/>
                        <a:t>cupboards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   </a:t>
                      </a:r>
                      <a:r>
                        <a:rPr lang="fr-CH" dirty="0" smtClean="0"/>
                        <a:t>85.6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kEUR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246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Ovens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aseline="0" dirty="0" smtClean="0"/>
                        <a:t>  </a:t>
                      </a:r>
                      <a:r>
                        <a:rPr lang="fr-CH" dirty="0" smtClean="0"/>
                        <a:t>157 </a:t>
                      </a:r>
                      <a:r>
                        <a:rPr lang="fr-CH" dirty="0" err="1" smtClean="0"/>
                        <a:t>kEUR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304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Refurbishment</a:t>
                      </a:r>
                      <a:r>
                        <a:rPr lang="fr-CH" dirty="0" smtClean="0"/>
                        <a:t> of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current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equip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  </a:t>
                      </a:r>
                      <a:r>
                        <a:rPr lang="fr-CH" dirty="0" smtClean="0"/>
                        <a:t>20 </a:t>
                      </a:r>
                      <a:r>
                        <a:rPr lang="fr-CH" dirty="0" err="1" smtClean="0"/>
                        <a:t>kCHF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872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Characterisation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equipment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  </a:t>
                      </a:r>
                      <a:r>
                        <a:rPr lang="fr-CH" dirty="0" smtClean="0"/>
                        <a:t>200 </a:t>
                      </a:r>
                      <a:r>
                        <a:rPr lang="fr-CH" dirty="0" err="1" smtClean="0"/>
                        <a:t>kCHF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443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err="1" smtClean="0">
                          <a:solidFill>
                            <a:schemeClr val="bg1"/>
                          </a:solidFill>
                        </a:rPr>
                        <a:t>Aprox</a:t>
                      </a:r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 500 </a:t>
                      </a:r>
                      <a:r>
                        <a:rPr lang="fr-CH" b="1" dirty="0" err="1" smtClean="0">
                          <a:solidFill>
                            <a:schemeClr val="bg1"/>
                          </a:solidFill>
                        </a:rPr>
                        <a:t>kCHF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93975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647509"/>
              </p:ext>
            </p:extLst>
          </p:nvPr>
        </p:nvGraphicFramePr>
        <p:xfrm>
          <a:off x="457200" y="4148405"/>
          <a:ext cx="7904802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21726">
                  <a:extLst>
                    <a:ext uri="{9D8B030D-6E8A-4147-A177-3AD203B41FA5}">
                      <a16:colId xmlns:a16="http://schemas.microsoft.com/office/drawing/2014/main" val="3055892153"/>
                    </a:ext>
                  </a:extLst>
                </a:gridCol>
                <a:gridCol w="2249258">
                  <a:extLst>
                    <a:ext uri="{9D8B030D-6E8A-4147-A177-3AD203B41FA5}">
                      <a16:colId xmlns:a16="http://schemas.microsoft.com/office/drawing/2014/main" val="1880819169"/>
                    </a:ext>
                  </a:extLst>
                </a:gridCol>
                <a:gridCol w="2133818">
                  <a:extLst>
                    <a:ext uri="{9D8B030D-6E8A-4147-A177-3AD203B41FA5}">
                      <a16:colId xmlns:a16="http://schemas.microsoft.com/office/drawing/2014/main" val="22028147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Maintenance</a:t>
                      </a:r>
                      <a:r>
                        <a:rPr lang="fr-CH" baseline="0" dirty="0" smtClean="0"/>
                        <a:t> and </a:t>
                      </a:r>
                      <a:r>
                        <a:rPr lang="fr-CH" baseline="0" dirty="0" err="1" smtClean="0"/>
                        <a:t>Operation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err="1" smtClean="0"/>
                        <a:t>Cost</a:t>
                      </a:r>
                      <a:r>
                        <a:rPr lang="fr-CH" b="1" dirty="0" smtClean="0"/>
                        <a:t> </a:t>
                      </a:r>
                      <a:r>
                        <a:rPr lang="fr-CH" b="1" dirty="0" err="1" smtClean="0"/>
                        <a:t>kCHF</a:t>
                      </a:r>
                      <a:r>
                        <a:rPr lang="fr-CH" b="1" dirty="0" smtClean="0"/>
                        <a:t> / </a:t>
                      </a:r>
                      <a:r>
                        <a:rPr lang="fr-CH" b="1" dirty="0" err="1" smtClean="0"/>
                        <a:t>year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4256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Vacuum </a:t>
                      </a:r>
                      <a:r>
                        <a:rPr lang="fr-CH" dirty="0" err="1" smtClean="0"/>
                        <a:t>pumps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   </a:t>
                      </a:r>
                      <a:r>
                        <a:rPr lang="fr-CH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246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3D printers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aseline="0" dirty="0" smtClean="0"/>
                        <a:t>  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304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Characterisation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equipment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  </a:t>
                      </a:r>
                      <a:r>
                        <a:rPr lang="fr-CH" dirty="0" smtClean="0"/>
                        <a:t> 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 Estimation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443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50 </a:t>
                      </a:r>
                      <a:r>
                        <a:rPr lang="fr-CH" b="1" dirty="0" err="1" smtClean="0">
                          <a:solidFill>
                            <a:schemeClr val="bg1"/>
                          </a:solidFill>
                        </a:rPr>
                        <a:t>kCHF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93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2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15872</TotalTime>
  <Words>88</Words>
  <Application>Microsoft Office PowerPoint</Application>
  <PresentationFormat>On-screen Show (4:3)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CERNPrésentation1</vt:lpstr>
      <vt:lpstr>PowerPoint Presentation</vt:lpstr>
      <vt:lpstr>M&amp;O plan and needs for integration of specialized TE infrastructure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Board – Etat des lieux</dc:title>
  <dc:creator>NICE</dc:creator>
  <cp:lastModifiedBy>Sandra Tavares</cp:lastModifiedBy>
  <cp:revision>402</cp:revision>
  <cp:lastPrinted>2018-01-22T16:03:45Z</cp:lastPrinted>
  <dcterms:created xsi:type="dcterms:W3CDTF">2011-02-02T11:41:39Z</dcterms:created>
  <dcterms:modified xsi:type="dcterms:W3CDTF">2018-01-23T09:18:34Z</dcterms:modified>
</cp:coreProperties>
</file>