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90" r:id="rId31"/>
    <p:sldId id="291" r:id="rId32"/>
    <p:sldId id="284" r:id="rId33"/>
    <p:sldId id="287" r:id="rId34"/>
    <p:sldId id="286" r:id="rId35"/>
    <p:sldId id="288" r:id="rId36"/>
    <p:sldId id="289" r:id="rId3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88EA506-42BE-EE4B-82C8-10F47843BDBE}">
          <p14:sldIdLst>
            <p14:sldId id="256"/>
            <p14:sldId id="285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5"/>
            <p14:sldId id="274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90"/>
            <p14:sldId id="291"/>
            <p14:sldId id="284"/>
            <p14:sldId id="287"/>
            <p14:sldId id="286"/>
            <p14:sldId id="288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18" d="100"/>
          <a:sy n="118" d="100"/>
        </p:scale>
        <p:origin x="-120" y="-432"/>
      </p:cViewPr>
      <p:guideLst>
        <p:guide orient="horz" pos="169"/>
        <p:guide pos="54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65877-1233-044C-AAC6-9CC981B5E7F3}" type="datetimeFigureOut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A5A40-A17F-EA49-B730-2D4C8A4EA8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6680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53DA4-DDCD-F74E-B6D1-C2106E879C23}" type="datetimeFigureOut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6D564-3874-FF4D-8040-6E03B55786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1817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A6F7-10D0-6F4F-9502-27B9B3057D6D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21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9D90-06D9-CC4D-BD90-F5F1C4E48A98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8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FD75-8D68-5942-ACE0-7851DFBF0CDC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92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33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4156-9BF8-A642-8AFE-7F0337551580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895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991BB-0B98-DE45-A869-E7C007598CF1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8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A319-4A08-D840-B8D1-40A6D0893C15}" type="datetime1">
              <a:rPr lang="fr-FR" smtClean="0"/>
              <a:t>10/12/17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369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4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EEC-2355-7B4C-A7EE-2E9AA3C9E1EE}" type="datetime1">
              <a:rPr lang="fr-FR" smtClean="0"/>
              <a:t>10/12/17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14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B700-5130-4740-90E1-199C0814194D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79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2E0E-8B7D-DC42-84F3-7DDDE9063A15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194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043EA-6093-5845-A555-3A7F1CDCEC1F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F0D71-2415-3D4C-9AC4-D80527DAF4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77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bernet/fcc-ee-higgs/blob/master/analysis_ee_ZH_llbb.py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github.com/cbernet/fcc-ee-higgs/blob/master/analysis_ee_ZH_llbb.py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achtis/tlep-couplings" TargetMode="External"/><Relationship Id="rId4" Type="http://schemas.openxmlformats.org/officeDocument/2006/relationships/hyperlink" Target="https://github.com/cbernet/tlep-coupling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312.497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2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github.com/bachtis/tlep-couplings/blob/master/runTLEP_250_350_Standalone_Floating.py%23L21" TargetMode="External"/><Relationship Id="rId3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emf"/><Relationship Id="rId3" Type="http://schemas.openxmlformats.org/officeDocument/2006/relationships/image" Target="../media/image3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bachtis/tlep-couplings/blob/master/runTLEP_250_350_Standalone_Floating_with_0p6.py" TargetMode="External"/><Relationship Id="rId3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hyperlink" Target="https://arxiv.org/abs/1312.497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Higgs </a:t>
            </a:r>
            <a:r>
              <a:rPr lang="fr-FR" dirty="0" err="1" smtClean="0"/>
              <a:t>Coupling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with papas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Colin Bernet (IPNL)</a:t>
            </a:r>
          </a:p>
          <a:p>
            <a:r>
              <a:rPr lang="fr-FR" sz="2000" dirty="0" smtClean="0">
                <a:solidFill>
                  <a:schemeClr val="tx1"/>
                </a:solidFill>
              </a:rPr>
              <a:t>FCC-</a:t>
            </a:r>
            <a:r>
              <a:rPr lang="fr-FR" sz="2000" dirty="0" err="1" smtClean="0">
                <a:solidFill>
                  <a:schemeClr val="tx1"/>
                </a:solidFill>
              </a:rPr>
              <a:t>ee</a:t>
            </a:r>
            <a:r>
              <a:rPr lang="fr-FR" sz="2000" dirty="0" smtClean="0">
                <a:solidFill>
                  <a:schemeClr val="tx1"/>
                </a:solidFill>
              </a:rPr>
              <a:t> Higgs </a:t>
            </a:r>
            <a:r>
              <a:rPr lang="fr-FR" sz="2000" dirty="0" err="1" smtClean="0">
                <a:solidFill>
                  <a:schemeClr val="tx1"/>
                </a:solidFill>
              </a:rPr>
              <a:t>Working</a:t>
            </a:r>
            <a:r>
              <a:rPr lang="fr-FR" sz="2000" dirty="0" smtClean="0">
                <a:solidFill>
                  <a:schemeClr val="tx1"/>
                </a:solidFill>
              </a:rPr>
              <a:t> Group</a:t>
            </a:r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 err="1" smtClean="0">
                <a:solidFill>
                  <a:schemeClr val="tx1"/>
                </a:solidFill>
              </a:rPr>
              <a:t>Dec</a:t>
            </a:r>
            <a:r>
              <a:rPr lang="fr-FR" sz="2000" dirty="0" smtClean="0">
                <a:solidFill>
                  <a:schemeClr val="tx1"/>
                </a:solidFill>
              </a:rPr>
              <a:t> 11, 2017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9A983-05ED-1A41-AE8D-DC2518681B52}" type="datetime1">
              <a:rPr lang="fr-FR" smtClean="0"/>
              <a:t>10/12/17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978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Tools: </a:t>
            </a:r>
          </a:p>
          <a:p>
            <a:pPr lvl="1"/>
            <a:r>
              <a:rPr lang="fr-FR" dirty="0" smtClean="0"/>
              <a:t>papas </a:t>
            </a:r>
          </a:p>
          <a:p>
            <a:pPr lvl="1"/>
            <a:r>
              <a:rPr lang="fr-FR" dirty="0" err="1" smtClean="0"/>
              <a:t>heppy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endParaRPr lang="fr-FR" dirty="0" smtClean="0"/>
          </a:p>
          <a:p>
            <a:r>
              <a:rPr lang="fr-FR" dirty="0" smtClean="0">
                <a:solidFill>
                  <a:srgbClr val="0000FF"/>
                </a:solidFill>
              </a:rPr>
              <a:t>Analyses (vs LEP3 note)</a:t>
            </a:r>
          </a:p>
          <a:p>
            <a:pPr lvl="1"/>
            <a:r>
              <a:rPr lang="fr-FR" dirty="0" err="1" smtClean="0">
                <a:solidFill>
                  <a:srgbClr val="0000FF"/>
                </a:solidFill>
              </a:rPr>
              <a:t>ZH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llX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,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ZHllbb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,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ZHnunubb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</a:t>
            </a:r>
          </a:p>
          <a:p>
            <a:pPr lvl="1"/>
            <a:r>
              <a:rPr lang="fr-FR" dirty="0" err="1" smtClean="0">
                <a:solidFill>
                  <a:srgbClr val="0000FF"/>
                </a:solidFill>
                <a:sym typeface="Wingdings"/>
              </a:rPr>
              <a:t>yield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extraction</a:t>
            </a:r>
            <a:endParaRPr lang="fr-FR" dirty="0" smtClean="0">
              <a:solidFill>
                <a:srgbClr val="0000FF"/>
              </a:solidFill>
            </a:endParaRPr>
          </a:p>
          <a:p>
            <a:r>
              <a:rPr lang="fr-FR" dirty="0" smtClean="0"/>
              <a:t>Global fit for the </a:t>
            </a:r>
            <a:r>
              <a:rPr lang="fr-FR" dirty="0" err="1" smtClean="0"/>
              <a:t>couplings</a:t>
            </a:r>
            <a:r>
              <a:rPr lang="fr-FR" dirty="0" smtClean="0"/>
              <a:t> (vs TLEP note)</a:t>
            </a:r>
          </a:p>
          <a:p>
            <a:r>
              <a:rPr lang="fr-FR" dirty="0" err="1" smtClean="0"/>
              <a:t>Summary</a:t>
            </a:r>
            <a:r>
              <a:rPr lang="fr-FR" dirty="0" smtClean="0"/>
              <a:t> and plans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63A3-6B3A-9C41-B85B-AB5B2DD94A3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052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llX</a:t>
            </a:r>
            <a:r>
              <a:rPr lang="fr-FR" dirty="0" smtClean="0">
                <a:sym typeface="Wingdings"/>
              </a:rPr>
              <a:t>: </a:t>
            </a:r>
            <a:r>
              <a:rPr lang="fr-FR" dirty="0" err="1">
                <a:sym typeface="Wingdings"/>
              </a:rPr>
              <a:t>A</a:t>
            </a:r>
            <a:r>
              <a:rPr lang="fr-FR" dirty="0" err="1" smtClean="0">
                <a:sym typeface="Wingdings"/>
              </a:rPr>
              <a:t>nalysis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>
                <a:sym typeface="Wingdings"/>
              </a:rPr>
              <a:t>S</a:t>
            </a:r>
            <a:r>
              <a:rPr lang="fr-FR" dirty="0" err="1" smtClean="0">
                <a:sym typeface="Wingdings"/>
              </a:rPr>
              <a:t>equence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960217" y="1321527"/>
            <a:ext cx="1153918" cy="106442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gen</a:t>
            </a:r>
            <a:endParaRPr lang="fr-FR" dirty="0" smtClean="0"/>
          </a:p>
          <a:p>
            <a:pPr algn="ctr"/>
            <a:r>
              <a:rPr lang="fr-FR" dirty="0" smtClean="0"/>
              <a:t>&gt;1 e or &gt;1 mu</a:t>
            </a:r>
          </a:p>
          <a:p>
            <a:pPr algn="ctr"/>
            <a:r>
              <a:rPr lang="fr-FR" dirty="0" smtClean="0"/>
              <a:t>(pt &gt; 10)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077718" y="283058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papas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1077718" y="427416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lepton iso (&lt;0.5)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484631" y="427416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Z</a:t>
            </a:r>
          </a:p>
          <a:p>
            <a:pPr algn="ctr"/>
            <a:r>
              <a:rPr lang="fr-FR" dirty="0" smtClean="0"/>
              <a:t>(n&gt;0)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4145665" y="427416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Recoil</a:t>
            </a:r>
            <a:endParaRPr lang="fr-FR" dirty="0" smtClean="0"/>
          </a:p>
        </p:txBody>
      </p:sp>
      <p:sp>
        <p:nvSpPr>
          <p:cNvPr id="9" name="Rectangle à coins arrondis 8"/>
          <p:cNvSpPr/>
          <p:nvPr/>
        </p:nvSpPr>
        <p:spPr>
          <a:xfrm>
            <a:off x="4145665" y="2830584"/>
            <a:ext cx="918917" cy="846602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not Z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5412655" y="2830584"/>
            <a:ext cx="918917" cy="846602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 jets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6701227" y="2830583"/>
            <a:ext cx="918917" cy="846602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jet E corr.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7986539" y="2830584"/>
            <a:ext cx="918917" cy="846602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 tag</a:t>
            </a:r>
          </a:p>
        </p:txBody>
      </p:sp>
      <p:cxnSp>
        <p:nvCxnSpPr>
          <p:cNvPr id="14" name="Connecteur en angle 13"/>
          <p:cNvCxnSpPr/>
          <p:nvPr/>
        </p:nvCxnSpPr>
        <p:spPr>
          <a:xfrm rot="16200000" flipH="1">
            <a:off x="1314859" y="2608265"/>
            <a:ext cx="444635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1537176" y="3677186"/>
            <a:ext cx="0" cy="578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5" idx="3"/>
            <a:endCxn id="9" idx="1"/>
          </p:cNvCxnSpPr>
          <p:nvPr/>
        </p:nvCxnSpPr>
        <p:spPr>
          <a:xfrm>
            <a:off x="1996635" y="3253885"/>
            <a:ext cx="21490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1996635" y="4697465"/>
            <a:ext cx="4879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7" idx="3"/>
            <a:endCxn id="8" idx="1"/>
          </p:cNvCxnSpPr>
          <p:nvPr/>
        </p:nvCxnSpPr>
        <p:spPr>
          <a:xfrm>
            <a:off x="3403548" y="4697465"/>
            <a:ext cx="7421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en angle 26"/>
          <p:cNvCxnSpPr>
            <a:stCxn id="7" idx="3"/>
            <a:endCxn id="9" idx="1"/>
          </p:cNvCxnSpPr>
          <p:nvPr/>
        </p:nvCxnSpPr>
        <p:spPr>
          <a:xfrm flipV="1">
            <a:off x="3403548" y="3253885"/>
            <a:ext cx="742117" cy="144358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9" idx="3"/>
            <a:endCxn id="10" idx="1"/>
          </p:cNvCxnSpPr>
          <p:nvPr/>
        </p:nvCxnSpPr>
        <p:spPr>
          <a:xfrm>
            <a:off x="5064582" y="3253885"/>
            <a:ext cx="3480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30"/>
          <p:cNvCxnSpPr>
            <a:stCxn id="10" idx="3"/>
            <a:endCxn id="11" idx="1"/>
          </p:cNvCxnSpPr>
          <p:nvPr/>
        </p:nvCxnSpPr>
        <p:spPr>
          <a:xfrm flipV="1">
            <a:off x="6331572" y="3253884"/>
            <a:ext cx="369655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11" idx="3"/>
            <a:endCxn id="12" idx="1"/>
          </p:cNvCxnSpPr>
          <p:nvPr/>
        </p:nvCxnSpPr>
        <p:spPr>
          <a:xfrm>
            <a:off x="7620144" y="3253884"/>
            <a:ext cx="366395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2381999" y="5120766"/>
            <a:ext cx="115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closest</a:t>
            </a:r>
            <a:r>
              <a:rPr lang="fr-FR" dirty="0" smtClean="0"/>
              <a:t> to Z mass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34803" y="6090262"/>
            <a:ext cx="9007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https://github.com/cbernet/fcc-ee-higgs/blob/master/</a:t>
            </a:r>
            <a:r>
              <a:rPr lang="fr-FR" dirty="0" smtClean="0">
                <a:hlinkClick r:id="rId2"/>
              </a:rPr>
              <a:t>analysis_ee_ZH_llbb.py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534B-1C7A-A54F-89FA-088ADF062F80}" type="datetime1">
              <a:rPr lang="fr-FR" smtClean="0"/>
              <a:t>10/12/17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177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llX</a:t>
            </a:r>
            <a:r>
              <a:rPr lang="fr-FR" dirty="0" smtClean="0">
                <a:sym typeface="Wingdings"/>
              </a:rPr>
              <a:t>: Final </a:t>
            </a:r>
            <a:r>
              <a:rPr lang="fr-FR" dirty="0" err="1" smtClean="0">
                <a:sym typeface="Wingdings"/>
              </a:rPr>
              <a:t>Selection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Leptons: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iso &lt; 0.2</a:t>
            </a:r>
            <a:r>
              <a:rPr lang="fr-FR" dirty="0" smtClean="0"/>
              <a:t>,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flavour</a:t>
            </a:r>
            <a:r>
              <a:rPr lang="fr-FR" dirty="0" smtClean="0"/>
              <a:t>, opposite charge</a:t>
            </a:r>
          </a:p>
          <a:p>
            <a:r>
              <a:rPr lang="fr-FR" dirty="0" smtClean="0"/>
              <a:t>Z candidate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|m - 91| &lt; 4  (not 5) </a:t>
            </a:r>
          </a:p>
          <a:p>
            <a:pPr lvl="1"/>
            <a:r>
              <a:rPr lang="fr-FR" dirty="0" err="1" smtClean="0"/>
              <a:t>p</a:t>
            </a:r>
            <a:r>
              <a:rPr lang="fr-FR" baseline="-25000" dirty="0" err="1" smtClean="0"/>
              <a:t>T</a:t>
            </a:r>
            <a:r>
              <a:rPr lang="fr-FR" dirty="0" smtClean="0"/>
              <a:t> &gt; 10</a:t>
            </a:r>
          </a:p>
          <a:p>
            <a:pPr lvl="1"/>
            <a:r>
              <a:rPr lang="fr-FR" dirty="0" smtClean="0"/>
              <a:t>p</a:t>
            </a:r>
            <a:r>
              <a:rPr lang="fr-FR" baseline="-25000" dirty="0" smtClean="0"/>
              <a:t>z</a:t>
            </a:r>
            <a:r>
              <a:rPr lang="fr-FR" dirty="0" smtClean="0"/>
              <a:t> &lt; 50</a:t>
            </a:r>
          </a:p>
          <a:p>
            <a:pPr lvl="1"/>
            <a:r>
              <a:rPr lang="fr-FR" dirty="0" err="1" smtClean="0"/>
              <a:t>acollinearity</a:t>
            </a:r>
            <a:r>
              <a:rPr lang="fr-FR" dirty="0" smtClean="0"/>
              <a:t> &gt; 100 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cross &gt; 10 (not </a:t>
            </a:r>
            <a:r>
              <a:rPr lang="fr-FR" dirty="0" err="1" smtClean="0">
                <a:solidFill>
                  <a:srgbClr val="FF0000"/>
                </a:solidFill>
              </a:rPr>
              <a:t>acoplanarity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FR" dirty="0" smtClean="0"/>
              <a:t>if jets </a:t>
            </a:r>
            <a:r>
              <a:rPr lang="fr-FR" dirty="0" err="1" smtClean="0"/>
              <a:t>present</a:t>
            </a:r>
            <a:r>
              <a:rPr lang="fr-FR" dirty="0" smtClean="0"/>
              <a:t>, photon fraction &lt; 0.8</a:t>
            </a:r>
          </a:p>
          <a:p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6581371" y="2924712"/>
            <a:ext cx="21054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i="1" dirty="0" smtClean="0">
                <a:solidFill>
                  <a:srgbClr val="FF0000"/>
                </a:solidFill>
              </a:rPr>
              <a:t>The </a:t>
            </a:r>
            <a:r>
              <a:rPr lang="fr-FR" i="1" dirty="0" err="1" smtClean="0">
                <a:solidFill>
                  <a:srgbClr val="FF0000"/>
                </a:solidFill>
              </a:rPr>
              <a:t>cuts</a:t>
            </a:r>
            <a:r>
              <a:rPr lang="fr-FR" i="1" dirty="0" smtClean="0">
                <a:solidFill>
                  <a:srgbClr val="FF0000"/>
                </a:solidFill>
              </a:rPr>
              <a:t> in </a:t>
            </a:r>
            <a:r>
              <a:rPr lang="fr-FR" i="1" dirty="0" err="1" smtClean="0">
                <a:solidFill>
                  <a:srgbClr val="FF0000"/>
                </a:solidFill>
              </a:rPr>
              <a:t>red</a:t>
            </a:r>
            <a:r>
              <a:rPr lang="fr-FR" i="1" dirty="0" smtClean="0">
                <a:solidFill>
                  <a:srgbClr val="FF0000"/>
                </a:solidFill>
              </a:rPr>
              <a:t> are the </a:t>
            </a:r>
            <a:r>
              <a:rPr lang="fr-FR" i="1" dirty="0" err="1" smtClean="0">
                <a:solidFill>
                  <a:srgbClr val="FF0000"/>
                </a:solidFill>
              </a:rPr>
              <a:t>ones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that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were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used</a:t>
            </a:r>
            <a:r>
              <a:rPr lang="fr-FR" i="1" dirty="0" smtClean="0">
                <a:solidFill>
                  <a:srgbClr val="FF0000"/>
                </a:solidFill>
              </a:rPr>
              <a:t> for the LEP3 note. But </a:t>
            </a:r>
            <a:r>
              <a:rPr lang="fr-FR" i="1" dirty="0" err="1" smtClean="0">
                <a:solidFill>
                  <a:srgbClr val="FF0000"/>
                </a:solidFill>
              </a:rPr>
              <a:t>they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differ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from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what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is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written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therein</a:t>
            </a:r>
            <a:r>
              <a:rPr lang="fr-FR" i="1" dirty="0" smtClean="0">
                <a:solidFill>
                  <a:srgbClr val="FF0000"/>
                </a:solidFill>
              </a:rPr>
              <a:t>. </a:t>
            </a:r>
            <a:br>
              <a:rPr lang="fr-FR" i="1" dirty="0" smtClean="0">
                <a:solidFill>
                  <a:srgbClr val="FF0000"/>
                </a:solidFill>
              </a:rPr>
            </a:br>
            <a:r>
              <a:rPr lang="fr-FR" i="1" dirty="0" smtClean="0">
                <a:solidFill>
                  <a:srgbClr val="FF0000"/>
                </a:solidFill>
              </a:rPr>
              <a:t>(</a:t>
            </a:r>
            <a:r>
              <a:rPr lang="fr-FR" i="1" dirty="0" err="1" smtClean="0">
                <a:solidFill>
                  <a:srgbClr val="FF0000"/>
                </a:solidFill>
              </a:rPr>
              <a:t>Thanks</a:t>
            </a:r>
            <a:r>
              <a:rPr lang="fr-FR" i="1" dirty="0" smtClean="0">
                <a:solidFill>
                  <a:srgbClr val="FF0000"/>
                </a:solidFill>
              </a:rPr>
              <a:t> P. Janot)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58D9-0479-C64F-9236-7CB892E2B1FE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79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Recoil</a:t>
            </a:r>
            <a:r>
              <a:rPr lang="fr-FR" dirty="0" smtClean="0"/>
              <a:t> mass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46" y="1116013"/>
            <a:ext cx="4529395" cy="32830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130" y="1379084"/>
            <a:ext cx="4562870" cy="3128435"/>
          </a:xfrm>
          <a:prstGeom prst="rect">
            <a:avLst/>
          </a:prstGeom>
        </p:spPr>
      </p:pic>
      <p:sp>
        <p:nvSpPr>
          <p:cNvPr id="9" name="Shape 238"/>
          <p:cNvSpPr/>
          <p:nvPr/>
        </p:nvSpPr>
        <p:spPr>
          <a:xfrm>
            <a:off x="2134494" y="5070381"/>
            <a:ext cx="5504934" cy="130323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fr-CH" sz="2000" dirty="0" smtClean="0"/>
              <a:t>Still missing minor backgrounds</a:t>
            </a:r>
          </a:p>
          <a:p>
            <a:pPr>
              <a:buSzPct val="100000"/>
              <a:defRPr sz="2800"/>
            </a:pPr>
            <a:r>
              <a:rPr lang="fr-CH" sz="2000" dirty="0" smtClean="0"/>
              <a:t>Lepton (electron?) resolution slightly too bad? </a:t>
            </a:r>
          </a:p>
          <a:p>
            <a:pPr>
              <a:buSzPct val="100000"/>
              <a:defRPr sz="2800"/>
            </a:pPr>
            <a:r>
              <a:rPr lang="fr-CH" sz="2000" dirty="0" smtClean="0"/>
              <a:t>10% too many events. lepton isolation too efficient?</a:t>
            </a:r>
          </a:p>
          <a:p>
            <a:pPr>
              <a:buSzPct val="100000"/>
              <a:defRPr sz="2800"/>
            </a:pPr>
            <a:r>
              <a:rPr lang="fr-CH" sz="2000" b="1" dirty="0" smtClean="0"/>
              <a:t>Will not matter much anyway</a:t>
            </a:r>
            <a:endParaRPr lang="fr-CH" sz="2000" b="1" dirty="0"/>
          </a:p>
        </p:txBody>
      </p:sp>
    </p:spTree>
    <p:extLst>
      <p:ext uri="{BB962C8B-B14F-4D97-AF65-F5344CB8AC3E}">
        <p14:creationId xmlns:p14="http://schemas.microsoft.com/office/powerpoint/2010/main" val="2225745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9427" y="4593767"/>
            <a:ext cx="4241800" cy="17604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Yield</a:t>
            </a:r>
            <a:r>
              <a:rPr lang="fr-FR" dirty="0" smtClean="0"/>
              <a:t> extraction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4553228"/>
            <a:ext cx="4038600" cy="195733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fit </a:t>
            </a:r>
            <a:r>
              <a:rPr lang="fr-FR" dirty="0" err="1" smtClean="0"/>
              <a:t>had</a:t>
            </a:r>
            <a:r>
              <a:rPr lang="fr-FR" dirty="0" smtClean="0"/>
              <a:t> hoc </a:t>
            </a:r>
            <a:r>
              <a:rPr lang="fr-FR" dirty="0" err="1" smtClean="0"/>
              <a:t>function</a:t>
            </a:r>
            <a:endParaRPr lang="fr-FR" dirty="0" smtClean="0"/>
          </a:p>
          <a:p>
            <a:pPr lvl="1"/>
            <a:r>
              <a:rPr lang="fr-FR" dirty="0" err="1" smtClean="0"/>
              <a:t>yield</a:t>
            </a:r>
            <a:r>
              <a:rPr lang="fr-FR" dirty="0" smtClean="0"/>
              <a:t> </a:t>
            </a:r>
            <a:r>
              <a:rPr lang="fr-FR" dirty="0" err="1" smtClean="0"/>
              <a:t>uncertainty</a:t>
            </a:r>
            <a:r>
              <a:rPr lang="fr-FR" dirty="0" smtClean="0"/>
              <a:t> </a:t>
            </a:r>
            <a:r>
              <a:rPr lang="fr-FR" dirty="0" err="1" smtClean="0"/>
              <a:t>overestimated</a:t>
            </a:r>
            <a:endParaRPr lang="fr-FR" dirty="0" smtClean="0"/>
          </a:p>
          <a:p>
            <a:pPr lvl="2"/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adequate</a:t>
            </a:r>
            <a:endParaRPr lang="fr-FR" dirty="0" smtClean="0"/>
          </a:p>
          <a:p>
            <a:pPr lvl="2"/>
            <a:r>
              <a:rPr lang="fr-FR" dirty="0" err="1" smtClean="0"/>
              <a:t>limited</a:t>
            </a:r>
            <a:r>
              <a:rPr lang="fr-FR" dirty="0" smtClean="0"/>
              <a:t> MC </a:t>
            </a:r>
            <a:r>
              <a:rPr lang="fr-FR" dirty="0" err="1" smtClean="0"/>
              <a:t>yield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4648200" y="4553227"/>
            <a:ext cx="4038600" cy="1957329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template</a:t>
            </a:r>
            <a:r>
              <a:rPr lang="fr-FR" dirty="0" smtClean="0"/>
              <a:t> fit</a:t>
            </a:r>
          </a:p>
          <a:p>
            <a:pPr lvl="1"/>
            <a:r>
              <a:rPr lang="fr-FR" b="1" u="sng" dirty="0" smtClean="0"/>
              <a:t>use the </a:t>
            </a:r>
            <a:r>
              <a:rPr lang="fr-FR" b="1" u="sng" dirty="0" err="1" smtClean="0"/>
              <a:t>same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templates</a:t>
            </a:r>
            <a:r>
              <a:rPr lang="fr-FR" b="1" u="sng" dirty="0" smtClean="0"/>
              <a:t> to </a:t>
            </a:r>
            <a:r>
              <a:rPr lang="fr-FR" b="1" u="sng" dirty="0" err="1" smtClean="0"/>
              <a:t>generate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pseudodata</a:t>
            </a:r>
            <a:r>
              <a:rPr lang="fr-FR" b="1" u="sng" dirty="0" smtClean="0"/>
              <a:t> and to fit</a:t>
            </a:r>
          </a:p>
          <a:p>
            <a:pPr lvl="2"/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eliminated</a:t>
            </a:r>
            <a:endParaRPr lang="fr-FR" dirty="0" smtClean="0"/>
          </a:p>
          <a:p>
            <a:pPr lvl="2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have an excellent </a:t>
            </a:r>
            <a:r>
              <a:rPr lang="fr-FR" dirty="0" err="1" smtClean="0"/>
              <a:t>knowledge</a:t>
            </a:r>
            <a:r>
              <a:rPr lang="fr-FR" dirty="0" smtClean="0"/>
              <a:t> of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templates</a:t>
            </a:r>
            <a:r>
              <a:rPr lang="fr-FR" dirty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take</a:t>
            </a:r>
            <a:r>
              <a:rPr lang="fr-FR" dirty="0" smtClean="0"/>
              <a:t> data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14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46" y="1116013"/>
            <a:ext cx="4529395" cy="328300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201" y="1387929"/>
            <a:ext cx="4634870" cy="311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9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llbb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991BB-0B98-DE45-A869-E7C007598CF1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15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1064481"/>
            <a:ext cx="4318000" cy="312279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020" y="1318890"/>
            <a:ext cx="4355643" cy="2953752"/>
          </a:xfrm>
          <a:prstGeom prst="rect">
            <a:avLst/>
          </a:prstGeom>
        </p:spPr>
      </p:pic>
      <p:sp>
        <p:nvSpPr>
          <p:cNvPr id="14" name="Shape 238"/>
          <p:cNvSpPr/>
          <p:nvPr/>
        </p:nvSpPr>
        <p:spPr>
          <a:xfrm>
            <a:off x="2134494" y="5070381"/>
            <a:ext cx="5504934" cy="130323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fr-CH" sz="2000" dirty="0" smtClean="0"/>
              <a:t>Still missing minor backgrounds</a:t>
            </a:r>
          </a:p>
          <a:p>
            <a:pPr>
              <a:buSzPct val="100000"/>
              <a:defRPr sz="2800"/>
            </a:pPr>
            <a:r>
              <a:rPr lang="fr-CH" sz="2000" dirty="0" smtClean="0"/>
              <a:t>Lepton (electron?) resolution slightly too bad? </a:t>
            </a:r>
          </a:p>
          <a:p>
            <a:pPr>
              <a:buSzPct val="100000"/>
              <a:defRPr sz="2800"/>
            </a:pPr>
            <a:r>
              <a:rPr lang="fr-CH" sz="2000" dirty="0" smtClean="0"/>
              <a:t>10% too many events. lepton isolation too efficient?</a:t>
            </a:r>
          </a:p>
          <a:p>
            <a:pPr>
              <a:buSzPct val="100000"/>
              <a:defRPr sz="2800"/>
            </a:pPr>
            <a:r>
              <a:rPr lang="fr-CH" sz="2000" b="1" dirty="0" smtClean="0"/>
              <a:t>Will not matter much anyway</a:t>
            </a:r>
            <a:endParaRPr lang="fr-CH" sz="20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6114143" y="4272642"/>
            <a:ext cx="2803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Tuned</a:t>
            </a:r>
            <a:r>
              <a:rPr lang="fr-FR" sz="1400" dirty="0" smtClean="0"/>
              <a:t> b tag: </a:t>
            </a:r>
          </a:p>
          <a:p>
            <a:r>
              <a:rPr lang="fr-FR" sz="1400" dirty="0" err="1" smtClean="0"/>
              <a:t>eff</a:t>
            </a:r>
            <a:r>
              <a:rPr lang="fr-FR" sz="1400" dirty="0" smtClean="0"/>
              <a:t> = 60%, </a:t>
            </a:r>
            <a:r>
              <a:rPr lang="fr-FR" sz="1400" dirty="0" err="1" smtClean="0"/>
              <a:t>fake</a:t>
            </a:r>
            <a:r>
              <a:rPr lang="fr-FR" sz="1400" dirty="0" smtClean="0"/>
              <a:t> = 0.3%</a:t>
            </a:r>
          </a:p>
          <a:p>
            <a:r>
              <a:rPr lang="fr-FR" sz="1400" dirty="0" smtClean="0"/>
              <a:t>b1 or b2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9137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ννbb</a:t>
            </a:r>
            <a:r>
              <a:rPr lang="fr-FR" dirty="0" smtClean="0">
                <a:sym typeface="Wingdings"/>
              </a:rPr>
              <a:t>: </a:t>
            </a:r>
            <a:r>
              <a:rPr lang="fr-FR" dirty="0" err="1">
                <a:sym typeface="Wingdings"/>
              </a:rPr>
              <a:t>A</a:t>
            </a:r>
            <a:r>
              <a:rPr lang="fr-FR" dirty="0" err="1" smtClean="0">
                <a:sym typeface="Wingdings"/>
              </a:rPr>
              <a:t>nalysis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>
                <a:sym typeface="Wingdings"/>
              </a:rPr>
              <a:t>S</a:t>
            </a:r>
            <a:r>
              <a:rPr lang="fr-FR" dirty="0" err="1" smtClean="0">
                <a:sym typeface="Wingdings"/>
              </a:rPr>
              <a:t>equence</a:t>
            </a:r>
            <a:endParaRPr lang="fr-FR" dirty="0"/>
          </a:p>
        </p:txBody>
      </p:sp>
      <p:sp>
        <p:nvSpPr>
          <p:cNvPr id="34" name="Espace réservé du contenu 33"/>
          <p:cNvSpPr>
            <a:spLocks noGrp="1"/>
          </p:cNvSpPr>
          <p:nvPr>
            <p:ph sz="half" idx="2"/>
          </p:nvPr>
        </p:nvSpPr>
        <p:spPr>
          <a:xfrm>
            <a:off x="4802434" y="4227285"/>
            <a:ext cx="4038600" cy="1533071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Higgs mass </a:t>
            </a:r>
            <a:r>
              <a:rPr lang="fr-FR" dirty="0" err="1" smtClean="0"/>
              <a:t>rescaled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jet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scaled</a:t>
            </a:r>
            <a:r>
              <a:rPr lang="fr-FR" dirty="0" smtClean="0"/>
              <a:t> by a </a:t>
            </a:r>
            <a:r>
              <a:rPr lang="fr-FR" dirty="0" err="1" smtClean="0"/>
              <a:t>common</a:t>
            </a:r>
            <a:r>
              <a:rPr lang="fr-FR" dirty="0" smtClean="0"/>
              <a:t> factor by to </a:t>
            </a:r>
            <a:r>
              <a:rPr lang="fr-FR" dirty="0" err="1" smtClean="0"/>
              <a:t>bring</a:t>
            </a:r>
            <a:r>
              <a:rPr lang="fr-FR" dirty="0" smtClean="0"/>
              <a:t> </a:t>
            </a:r>
            <a:r>
              <a:rPr lang="fr-FR" dirty="0" err="1" smtClean="0"/>
              <a:t>missing</a:t>
            </a:r>
            <a:r>
              <a:rPr lang="fr-FR" dirty="0" smtClean="0"/>
              <a:t> mass to </a:t>
            </a:r>
            <a:r>
              <a:rPr lang="fr-FR" dirty="0" err="1" smtClean="0"/>
              <a:t>mZ</a:t>
            </a:r>
            <a:endParaRPr lang="fr-FR" dirty="0" smtClean="0"/>
          </a:p>
          <a:p>
            <a:pPr lvl="1"/>
            <a:r>
              <a:rPr lang="fr-FR" dirty="0" smtClean="0"/>
              <a:t>2</a:t>
            </a:r>
            <a:r>
              <a:rPr lang="fr-FR" baseline="30000" dirty="0" smtClean="0"/>
              <a:t>nd</a:t>
            </a:r>
            <a:r>
              <a:rPr lang="fr-FR" dirty="0" smtClean="0"/>
              <a:t> </a:t>
            </a:r>
            <a:r>
              <a:rPr lang="fr-FR" dirty="0" err="1" smtClean="0"/>
              <a:t>degree</a:t>
            </a:r>
            <a:r>
              <a:rPr lang="fr-FR" dirty="0" smtClean="0"/>
              <a:t> </a:t>
            </a:r>
            <a:r>
              <a:rPr lang="fr-FR" dirty="0" err="1" smtClean="0"/>
              <a:t>equation</a:t>
            </a:r>
            <a:endParaRPr lang="fr-FR" dirty="0" smtClean="0"/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in final plot, not for the </a:t>
            </a:r>
            <a:r>
              <a:rPr lang="fr-FR" dirty="0" err="1" smtClean="0"/>
              <a:t>cuts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534B-1C7A-A54F-89FA-088ADF062F80}" type="datetime1">
              <a:rPr lang="fr-FR" smtClean="0"/>
              <a:t>10/12/17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16</a:t>
            </a:fld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810174" y="283058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papas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2131341" y="2830585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 jets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452508" y="283058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jet E corr.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773675" y="2830585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 tag</a:t>
            </a:r>
          </a:p>
        </p:txBody>
      </p:sp>
      <p:cxnSp>
        <p:nvCxnSpPr>
          <p:cNvPr id="29" name="Connecteur droit avec flèche 28"/>
          <p:cNvCxnSpPr>
            <a:stCxn id="5" idx="3"/>
            <a:endCxn id="10" idx="1"/>
          </p:cNvCxnSpPr>
          <p:nvPr/>
        </p:nvCxnSpPr>
        <p:spPr>
          <a:xfrm>
            <a:off x="1729091" y="3253885"/>
            <a:ext cx="40225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30"/>
          <p:cNvCxnSpPr>
            <a:stCxn id="10" idx="3"/>
            <a:endCxn id="11" idx="1"/>
          </p:cNvCxnSpPr>
          <p:nvPr/>
        </p:nvCxnSpPr>
        <p:spPr>
          <a:xfrm flipV="1">
            <a:off x="3050258" y="3253885"/>
            <a:ext cx="402250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11" idx="3"/>
            <a:endCxn id="12" idx="1"/>
          </p:cNvCxnSpPr>
          <p:nvPr/>
        </p:nvCxnSpPr>
        <p:spPr>
          <a:xfrm>
            <a:off x="4371425" y="3253885"/>
            <a:ext cx="402250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34803" y="6090262"/>
            <a:ext cx="9007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https://github.com/cbernet/fcc-ee-higgs/blob/master/</a:t>
            </a:r>
            <a:r>
              <a:rPr lang="fr-FR" dirty="0" smtClean="0">
                <a:hlinkClick r:id="rId2"/>
              </a:rPr>
              <a:t>analysis_ee_ZH_llbb.py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6094842" y="2830584"/>
            <a:ext cx="918917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Higgs</a:t>
            </a:r>
          </a:p>
        </p:txBody>
      </p:sp>
      <p:cxnSp>
        <p:nvCxnSpPr>
          <p:cNvPr id="20" name="Connecteur droit avec flèche 19"/>
          <p:cNvCxnSpPr>
            <a:stCxn id="12" idx="3"/>
            <a:endCxn id="26" idx="1"/>
          </p:cNvCxnSpPr>
          <p:nvPr/>
        </p:nvCxnSpPr>
        <p:spPr>
          <a:xfrm flipV="1">
            <a:off x="5692592" y="3253885"/>
            <a:ext cx="40225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à coins arrondis 29"/>
          <p:cNvSpPr/>
          <p:nvPr/>
        </p:nvSpPr>
        <p:spPr>
          <a:xfrm>
            <a:off x="7416010" y="2830584"/>
            <a:ext cx="1179232" cy="8466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mass </a:t>
            </a:r>
            <a:r>
              <a:rPr lang="fr-FR" dirty="0" err="1" smtClean="0"/>
              <a:t>rescaling</a:t>
            </a:r>
            <a:endParaRPr lang="fr-FR" dirty="0" smtClean="0"/>
          </a:p>
        </p:txBody>
      </p:sp>
      <p:cxnSp>
        <p:nvCxnSpPr>
          <p:cNvPr id="22" name="Connecteur droit avec flèche 21"/>
          <p:cNvCxnSpPr>
            <a:stCxn id="26" idx="3"/>
            <a:endCxn id="30" idx="1"/>
          </p:cNvCxnSpPr>
          <p:nvPr/>
        </p:nvCxnSpPr>
        <p:spPr>
          <a:xfrm>
            <a:off x="7013759" y="3253885"/>
            <a:ext cx="4022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617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ZH</a:t>
            </a:r>
            <a:r>
              <a:rPr lang="fr-FR" dirty="0" err="1">
                <a:sym typeface="Wingdings"/>
              </a:rPr>
              <a:t>ννbb</a:t>
            </a:r>
            <a:r>
              <a:rPr lang="fr-FR" dirty="0">
                <a:sym typeface="Wingdings"/>
              </a:rPr>
              <a:t>: </a:t>
            </a:r>
            <a:r>
              <a:rPr lang="fr-FR" dirty="0" smtClean="0">
                <a:sym typeface="Wingdings"/>
              </a:rPr>
              <a:t>Final </a:t>
            </a:r>
            <a:r>
              <a:rPr lang="fr-FR" dirty="0" err="1" smtClean="0">
                <a:sym typeface="Wingdings"/>
              </a:rPr>
              <a:t>Selection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Missing</a:t>
            </a:r>
            <a:r>
              <a:rPr lang="fr-FR" dirty="0" smtClean="0"/>
              <a:t> Z:</a:t>
            </a:r>
          </a:p>
          <a:p>
            <a:pPr lvl="1"/>
            <a:r>
              <a:rPr lang="fr-FR" dirty="0" smtClean="0"/>
              <a:t>65 &lt; </a:t>
            </a:r>
            <a:r>
              <a:rPr lang="fr-FR" dirty="0" err="1" smtClean="0"/>
              <a:t>m</a:t>
            </a:r>
            <a:r>
              <a:rPr lang="fr-FR" baseline="-25000" dirty="0" err="1" smtClean="0"/>
              <a:t>miss</a:t>
            </a:r>
            <a:r>
              <a:rPr lang="fr-FR" dirty="0" smtClean="0"/>
              <a:t> &lt; 125</a:t>
            </a:r>
          </a:p>
          <a:p>
            <a:r>
              <a:rPr lang="fr-FR" dirty="0" smtClean="0"/>
              <a:t>Higgs candidate</a:t>
            </a:r>
          </a:p>
          <a:p>
            <a:pPr lvl="1"/>
            <a:r>
              <a:rPr lang="fr-FR" dirty="0" smtClean="0"/>
              <a:t>b tag as in </a:t>
            </a:r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llbb</a:t>
            </a:r>
            <a:r>
              <a:rPr lang="fr-FR" dirty="0" smtClean="0">
                <a:sym typeface="Wingdings"/>
              </a:rPr>
              <a:t>:</a:t>
            </a:r>
            <a:endParaRPr lang="fr-FR" dirty="0" smtClean="0"/>
          </a:p>
          <a:p>
            <a:pPr lvl="2"/>
            <a:r>
              <a:rPr lang="fr-FR" dirty="0" err="1" smtClean="0"/>
              <a:t>eff</a:t>
            </a:r>
            <a:r>
              <a:rPr lang="fr-FR" dirty="0" smtClean="0"/>
              <a:t> = 60%, </a:t>
            </a:r>
            <a:r>
              <a:rPr lang="fr-FR" dirty="0" err="1" smtClean="0"/>
              <a:t>fake</a:t>
            </a:r>
            <a:r>
              <a:rPr lang="fr-FR" dirty="0" smtClean="0"/>
              <a:t> = 0.3%</a:t>
            </a:r>
          </a:p>
          <a:p>
            <a:pPr lvl="2"/>
            <a:r>
              <a:rPr lang="fr-FR" dirty="0" smtClean="0"/>
              <a:t>b1 or b2 </a:t>
            </a:r>
          </a:p>
          <a:p>
            <a:pPr lvl="1"/>
            <a:r>
              <a:rPr lang="fr-FR" dirty="0" err="1" smtClean="0"/>
              <a:t>p</a:t>
            </a:r>
            <a:r>
              <a:rPr lang="fr-FR" baseline="-25000" dirty="0" err="1" smtClean="0"/>
              <a:t>T</a:t>
            </a:r>
            <a:r>
              <a:rPr lang="fr-FR" dirty="0" smtClean="0"/>
              <a:t> &gt; 10</a:t>
            </a:r>
          </a:p>
          <a:p>
            <a:pPr lvl="1"/>
            <a:r>
              <a:rPr lang="fr-FR" dirty="0" smtClean="0"/>
              <a:t>p</a:t>
            </a:r>
            <a:r>
              <a:rPr lang="fr-FR" baseline="-25000" dirty="0" smtClean="0"/>
              <a:t>z</a:t>
            </a:r>
            <a:r>
              <a:rPr lang="fr-FR" dirty="0" smtClean="0"/>
              <a:t> &lt; 50</a:t>
            </a:r>
          </a:p>
          <a:p>
            <a:pPr lvl="1"/>
            <a:r>
              <a:rPr lang="fr-FR" dirty="0" err="1" smtClean="0"/>
              <a:t>acollinearity</a:t>
            </a:r>
            <a:r>
              <a:rPr lang="fr-FR" dirty="0" smtClean="0"/>
              <a:t> &gt; 100 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cross &gt; 10 (not </a:t>
            </a:r>
            <a:r>
              <a:rPr lang="fr-FR" dirty="0" err="1" smtClean="0">
                <a:solidFill>
                  <a:srgbClr val="FF0000"/>
                </a:solidFill>
              </a:rPr>
              <a:t>acoplanarity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6581371" y="2924712"/>
            <a:ext cx="210542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i="1" dirty="0" smtClean="0">
                <a:solidFill>
                  <a:srgbClr val="FF0000"/>
                </a:solidFill>
              </a:rPr>
              <a:t>The </a:t>
            </a:r>
            <a:r>
              <a:rPr lang="fr-FR" i="1" dirty="0" err="1" smtClean="0">
                <a:solidFill>
                  <a:srgbClr val="FF0000"/>
                </a:solidFill>
              </a:rPr>
              <a:t>cut</a:t>
            </a:r>
            <a:r>
              <a:rPr lang="fr-FR" i="1" dirty="0" smtClean="0">
                <a:solidFill>
                  <a:srgbClr val="FF0000"/>
                </a:solidFill>
              </a:rPr>
              <a:t> in </a:t>
            </a:r>
            <a:r>
              <a:rPr lang="fr-FR" i="1" dirty="0" err="1" smtClean="0">
                <a:solidFill>
                  <a:srgbClr val="FF0000"/>
                </a:solidFill>
              </a:rPr>
              <a:t>red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is</a:t>
            </a:r>
            <a:r>
              <a:rPr lang="fr-FR" i="1" dirty="0" smtClean="0">
                <a:solidFill>
                  <a:srgbClr val="FF0000"/>
                </a:solidFill>
              </a:rPr>
              <a:t> the one </a:t>
            </a:r>
            <a:r>
              <a:rPr lang="fr-FR" i="1" dirty="0" err="1" smtClean="0">
                <a:solidFill>
                  <a:srgbClr val="FF0000"/>
                </a:solidFill>
              </a:rPr>
              <a:t>that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was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used</a:t>
            </a:r>
            <a:r>
              <a:rPr lang="fr-FR" i="1" dirty="0" smtClean="0">
                <a:solidFill>
                  <a:srgbClr val="FF0000"/>
                </a:solidFill>
              </a:rPr>
              <a:t> for the LEP3 note. But </a:t>
            </a:r>
            <a:r>
              <a:rPr lang="fr-FR" i="1" dirty="0" err="1" smtClean="0">
                <a:solidFill>
                  <a:srgbClr val="FF0000"/>
                </a:solidFill>
              </a:rPr>
              <a:t>it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differs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from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what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is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written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therein</a:t>
            </a:r>
            <a:r>
              <a:rPr lang="fr-FR" i="1" dirty="0" smtClean="0">
                <a:solidFill>
                  <a:srgbClr val="FF0000"/>
                </a:solidFill>
              </a:rPr>
              <a:t>.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58D9-0479-C64F-9236-7CB892E2B1FE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24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err="1">
                <a:sym typeface="Wingdings"/>
              </a:rPr>
              <a:t>νν</a:t>
            </a:r>
            <a:r>
              <a:rPr lang="fr-FR" dirty="0" err="1" smtClean="0">
                <a:sym typeface="Wingdings"/>
              </a:rPr>
              <a:t>bb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991BB-0B98-DE45-A869-E7C007598CF1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18</a:t>
            </a:fld>
            <a:endParaRPr lang="fr-FR"/>
          </a:p>
        </p:txBody>
      </p:sp>
      <p:sp>
        <p:nvSpPr>
          <p:cNvPr id="14" name="Shape 238"/>
          <p:cNvSpPr/>
          <p:nvPr/>
        </p:nvSpPr>
        <p:spPr>
          <a:xfrm>
            <a:off x="1796604" y="4690474"/>
            <a:ext cx="6058346" cy="130323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fr-CH" sz="2000" dirty="0" smtClean="0"/>
              <a:t>Too many events at high mass (see next slide)</a:t>
            </a:r>
          </a:p>
          <a:p>
            <a:pPr>
              <a:buSzPct val="100000"/>
              <a:defRPr sz="2800"/>
            </a:pPr>
            <a:endParaRPr lang="fr-CH" sz="2000" dirty="0" smtClean="0"/>
          </a:p>
          <a:p>
            <a:pPr>
              <a:buSzPct val="100000"/>
              <a:defRPr sz="2800"/>
            </a:pPr>
            <a:r>
              <a:rPr lang="fr-CH" sz="2000" dirty="0" smtClean="0"/>
              <a:t>Resolution matches, indicates that the calorimeter model</a:t>
            </a:r>
            <a:br>
              <a:rPr lang="fr-CH" sz="2000" dirty="0" smtClean="0"/>
            </a:br>
            <a:r>
              <a:rPr lang="fr-CH" sz="2000" dirty="0" smtClean="0"/>
              <a:t>and the particle flow in papas are fine. </a:t>
            </a:r>
            <a:endParaRPr lang="fr-CH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5" y="966568"/>
            <a:ext cx="4223657" cy="311405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730" y="1233712"/>
            <a:ext cx="4282069" cy="292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93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ZH</a:t>
            </a:r>
            <a:r>
              <a:rPr lang="fr-FR" dirty="0" err="1">
                <a:sym typeface="Wingdings"/>
              </a:rPr>
              <a:t></a:t>
            </a:r>
            <a:r>
              <a:rPr lang="fr-FR" dirty="0" err="1" smtClean="0">
                <a:sym typeface="Wingdings"/>
              </a:rPr>
              <a:t>ννbb</a:t>
            </a:r>
            <a:r>
              <a:rPr lang="fr-FR" dirty="0" smtClean="0">
                <a:sym typeface="Wingdings"/>
              </a:rPr>
              <a:t>: </a:t>
            </a:r>
            <a:r>
              <a:rPr lang="fr-FR" dirty="0" err="1" smtClean="0">
                <a:sym typeface="Wingdings"/>
              </a:rPr>
              <a:t>missing</a:t>
            </a:r>
            <a:r>
              <a:rPr lang="fr-FR" dirty="0" smtClean="0">
                <a:sym typeface="Wingdings"/>
              </a:rPr>
              <a:t> mass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5451928" y="1600200"/>
            <a:ext cx="3234871" cy="4525963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missing</a:t>
            </a:r>
            <a:r>
              <a:rPr lang="fr-FR" sz="2400" dirty="0" smtClean="0"/>
              <a:t> Z mass </a:t>
            </a:r>
            <a:br>
              <a:rPr lang="fr-FR" sz="2400" dirty="0" smtClean="0"/>
            </a:br>
            <a:r>
              <a:rPr lang="fr-FR" sz="2400" dirty="0" err="1" smtClean="0"/>
              <a:t>too</a:t>
            </a:r>
            <a:r>
              <a:rPr lang="fr-FR" sz="2400" dirty="0" smtClean="0"/>
              <a:t> large</a:t>
            </a:r>
          </a:p>
          <a:p>
            <a:pPr lvl="1"/>
            <a:r>
              <a:rPr lang="fr-FR" sz="2000" dirty="0" smtClean="0"/>
              <a:t>jet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too</a:t>
            </a:r>
            <a:r>
              <a:rPr lang="fr-FR" sz="2000" dirty="0" smtClean="0"/>
              <a:t> </a:t>
            </a:r>
            <a:r>
              <a:rPr lang="fr-FR" sz="2000" dirty="0" err="1" smtClean="0"/>
              <a:t>low</a:t>
            </a:r>
            <a:endParaRPr lang="fr-FR" sz="2000" dirty="0" smtClean="0"/>
          </a:p>
          <a:p>
            <a:pPr lvl="1"/>
            <a:r>
              <a:rPr lang="fr-FR" sz="2000" dirty="0" smtClean="0"/>
              <a:t>jet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calibration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reviewed</a:t>
            </a:r>
            <a:r>
              <a:rPr lang="fr-FR" sz="2000" dirty="0" smtClean="0"/>
              <a:t>.</a:t>
            </a:r>
          </a:p>
          <a:p>
            <a:r>
              <a:rPr lang="fr-FR" sz="2400" dirty="0" smtClean="0">
                <a:solidFill>
                  <a:srgbClr val="FF6600"/>
                </a:solidFill>
              </a:rPr>
              <a:t>Poor man </a:t>
            </a:r>
            <a:r>
              <a:rPr lang="fr-FR" sz="2400" dirty="0" err="1" smtClean="0">
                <a:solidFill>
                  <a:srgbClr val="FF6600"/>
                </a:solidFill>
              </a:rPr>
              <a:t>reoptimization</a:t>
            </a:r>
            <a:r>
              <a:rPr lang="fr-FR" sz="2400" dirty="0" smtClean="0">
                <a:solidFill>
                  <a:srgbClr val="FF6600"/>
                </a:solidFill>
              </a:rPr>
              <a:t>: </a:t>
            </a:r>
          </a:p>
          <a:p>
            <a:pPr lvl="1"/>
            <a:r>
              <a:rPr lang="fr-FR" sz="2000" dirty="0" smtClean="0">
                <a:solidFill>
                  <a:srgbClr val="FF6600"/>
                </a:solidFill>
              </a:rPr>
              <a:t>80 &lt; m &lt; 135</a:t>
            </a:r>
          </a:p>
          <a:p>
            <a:pPr marL="457200" lvl="1" indent="0">
              <a:buNone/>
            </a:pPr>
            <a:endParaRPr lang="fr-FR" sz="2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19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5912"/>
            <a:ext cx="5535386" cy="372306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V="1">
            <a:off x="2213429" y="2267857"/>
            <a:ext cx="0" cy="2766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3601357" y="2267857"/>
            <a:ext cx="0" cy="2766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2556327" y="2276928"/>
            <a:ext cx="0" cy="2766786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3844474" y="2276928"/>
            <a:ext cx="0" cy="2766786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52928" y="5479832"/>
            <a:ext cx="2240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missing</a:t>
            </a:r>
            <a:r>
              <a:rPr lang="fr-FR" dirty="0" smtClean="0"/>
              <a:t> mass </a:t>
            </a:r>
          </a:p>
          <a:p>
            <a:r>
              <a:rPr lang="fr-FR" dirty="0" smtClean="0">
                <a:sym typeface="Wingdings"/>
              </a:rPr>
              <a:t> </a:t>
            </a:r>
            <a:r>
              <a:rPr lang="fr-FR" dirty="0" err="1" smtClean="0">
                <a:sym typeface="Wingdings"/>
              </a:rPr>
              <a:t>high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higgs</a:t>
            </a:r>
            <a:r>
              <a:rPr lang="fr-FR" dirty="0" smtClean="0">
                <a:sym typeface="Wingdings"/>
              </a:rPr>
              <a:t> mass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4931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err="1" smtClean="0"/>
              <a:t>Measure</a:t>
            </a:r>
            <a:r>
              <a:rPr lang="fr-FR" dirty="0" smtClean="0"/>
              <a:t> the Higgs </a:t>
            </a:r>
            <a:r>
              <a:rPr lang="fr-FR" dirty="0" err="1" smtClean="0"/>
              <a:t>couplings</a:t>
            </a:r>
            <a:r>
              <a:rPr lang="fr-FR" dirty="0" smtClean="0"/>
              <a:t> for </a:t>
            </a:r>
            <a:r>
              <a:rPr lang="fr-FR" dirty="0" err="1" smtClean="0"/>
              <a:t>various</a:t>
            </a:r>
            <a:r>
              <a:rPr lang="fr-FR" dirty="0" smtClean="0"/>
              <a:t> detector </a:t>
            </a:r>
            <a:r>
              <a:rPr lang="fr-FR" dirty="0" err="1" smtClean="0"/>
              <a:t>hypotheses</a:t>
            </a:r>
            <a:r>
              <a:rPr lang="fr-FR" dirty="0" smtClean="0"/>
              <a:t> and scenarios</a:t>
            </a:r>
          </a:p>
          <a:p>
            <a:r>
              <a:rPr lang="fr-FR" dirty="0" err="1" smtClean="0"/>
              <a:t>Need</a:t>
            </a:r>
            <a:r>
              <a:rPr lang="fr-FR" dirty="0" smtClean="0"/>
              <a:t>: </a:t>
            </a:r>
          </a:p>
          <a:p>
            <a:pPr lvl="1"/>
            <a:r>
              <a:rPr lang="fr-FR" dirty="0" err="1" smtClean="0"/>
              <a:t>fast</a:t>
            </a:r>
            <a:r>
              <a:rPr lang="fr-FR" dirty="0" smtClean="0"/>
              <a:t> simulation (papas)</a:t>
            </a:r>
          </a:p>
          <a:p>
            <a:pPr lvl="1"/>
            <a:r>
              <a:rPr lang="fr-FR" dirty="0" smtClean="0"/>
              <a:t>detector </a:t>
            </a:r>
            <a:r>
              <a:rPr lang="fr-FR" dirty="0" err="1" smtClean="0"/>
              <a:t>models</a:t>
            </a:r>
            <a:endParaRPr lang="fr-FR" dirty="0" smtClean="0"/>
          </a:p>
          <a:p>
            <a:pPr lvl="1"/>
            <a:r>
              <a:rPr lang="fr-FR" dirty="0" err="1" smtClean="0"/>
              <a:t>fitting</a:t>
            </a:r>
            <a:r>
              <a:rPr lang="fr-FR" dirty="0" smtClean="0"/>
              <a:t> </a:t>
            </a:r>
            <a:r>
              <a:rPr lang="fr-FR" dirty="0" smtClean="0"/>
              <a:t>infrastructure</a:t>
            </a:r>
          </a:p>
          <a:p>
            <a:r>
              <a:rPr lang="fr-FR" dirty="0" smtClean="0"/>
              <a:t>First </a:t>
            </a:r>
            <a:r>
              <a:rPr lang="fr-FR" dirty="0" err="1" smtClean="0"/>
              <a:t>step</a:t>
            </a:r>
            <a:r>
              <a:rPr lang="fr-FR" dirty="0" smtClean="0"/>
              <a:t> (</a:t>
            </a:r>
            <a:r>
              <a:rPr lang="fr-FR" dirty="0" err="1" smtClean="0"/>
              <a:t>today</a:t>
            </a:r>
            <a:r>
              <a:rPr lang="fr-FR" dirty="0" smtClean="0"/>
              <a:t>): </a:t>
            </a:r>
            <a:r>
              <a:rPr lang="fr-FR" dirty="0" err="1" smtClean="0"/>
              <a:t>reproduce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endParaRPr lang="fr-FR" dirty="0" smtClean="0"/>
          </a:p>
          <a:p>
            <a:pPr lvl="1"/>
            <a:r>
              <a:rPr lang="fr-FR" dirty="0" smtClean="0"/>
              <a:t>LEP3 note (</a:t>
            </a:r>
            <a:r>
              <a:rPr lang="fr-FR" dirty="0" err="1" smtClean="0"/>
              <a:t>validate</a:t>
            </a:r>
            <a:r>
              <a:rPr lang="fr-FR" dirty="0" smtClean="0"/>
              <a:t> papas vs CMS full simulation, </a:t>
            </a:r>
            <a:r>
              <a:rPr lang="fr-FR" dirty="0" err="1" smtClean="0"/>
              <a:t>analysis</a:t>
            </a:r>
            <a:r>
              <a:rPr lang="fr-FR" dirty="0" smtClean="0"/>
              <a:t> code)</a:t>
            </a:r>
          </a:p>
          <a:p>
            <a:pPr lvl="1"/>
            <a:r>
              <a:rPr lang="fr-FR" dirty="0" smtClean="0"/>
              <a:t>TLEP note (</a:t>
            </a:r>
            <a:r>
              <a:rPr lang="fr-FR" dirty="0" err="1" smtClean="0"/>
              <a:t>validate</a:t>
            </a:r>
            <a:r>
              <a:rPr lang="fr-FR" dirty="0" smtClean="0"/>
              <a:t> global fit </a:t>
            </a:r>
            <a:r>
              <a:rPr lang="fr-FR" dirty="0" err="1" smtClean="0"/>
              <a:t>method</a:t>
            </a:r>
            <a:r>
              <a:rPr lang="fr-FR" dirty="0" smtClean="0"/>
              <a:t> and model)</a:t>
            </a:r>
          </a:p>
          <a:p>
            <a:r>
              <a:rPr lang="fr-FR" dirty="0" err="1" smtClean="0"/>
              <a:t>Later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update running scenario (√s, </a:t>
            </a:r>
            <a:r>
              <a:rPr lang="fr-FR" dirty="0" err="1" smtClean="0"/>
              <a:t>lumi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try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detector </a:t>
            </a:r>
            <a:r>
              <a:rPr lang="fr-FR" dirty="0" err="1" smtClean="0"/>
              <a:t>models</a:t>
            </a:r>
            <a:r>
              <a:rPr lang="fr-FR" dirty="0" smtClean="0"/>
              <a:t> and show </a:t>
            </a:r>
            <a:r>
              <a:rPr lang="fr-FR" dirty="0" err="1" smtClean="0"/>
              <a:t>improvement</a:t>
            </a:r>
            <a:r>
              <a:rPr lang="fr-FR" dirty="0" smtClean="0"/>
              <a:t> w/r CMS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552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err="1">
                <a:sym typeface="Wingdings"/>
              </a:rPr>
              <a:t>νν</a:t>
            </a:r>
            <a:r>
              <a:rPr lang="fr-FR" dirty="0" err="1" smtClean="0">
                <a:sym typeface="Wingdings"/>
              </a:rPr>
              <a:t>bb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991BB-0B98-DE45-A869-E7C007598CF1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20</a:t>
            </a:fld>
            <a:endParaRPr lang="fr-FR"/>
          </a:p>
        </p:txBody>
      </p:sp>
      <p:sp>
        <p:nvSpPr>
          <p:cNvPr id="14" name="Shape 238"/>
          <p:cNvSpPr/>
          <p:nvPr/>
        </p:nvSpPr>
        <p:spPr>
          <a:xfrm>
            <a:off x="1796604" y="4690474"/>
            <a:ext cx="6058346" cy="130323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fr-CH" sz="2000" dirty="0" smtClean="0"/>
              <a:t>Too many events at high mass (see next slide)</a:t>
            </a:r>
          </a:p>
          <a:p>
            <a:pPr>
              <a:buSzPct val="100000"/>
              <a:defRPr sz="2800"/>
            </a:pPr>
            <a:endParaRPr lang="fr-CH" sz="2000" dirty="0" smtClean="0"/>
          </a:p>
          <a:p>
            <a:pPr>
              <a:buSzPct val="100000"/>
              <a:defRPr sz="2800"/>
            </a:pPr>
            <a:r>
              <a:rPr lang="fr-CH" sz="2000" dirty="0" smtClean="0"/>
              <a:t>Resolution matches, indicates that the calorimeter model</a:t>
            </a:r>
            <a:br>
              <a:rPr lang="fr-CH" sz="2000" dirty="0" smtClean="0"/>
            </a:br>
            <a:r>
              <a:rPr lang="fr-CH" sz="2000" dirty="0" smtClean="0"/>
              <a:t>and the particle flow in papas are fine. </a:t>
            </a:r>
            <a:endParaRPr lang="fr-CH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5" y="966568"/>
            <a:ext cx="4223657" cy="311405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730" y="1233712"/>
            <a:ext cx="4282069" cy="292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91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ZH</a:t>
            </a:r>
            <a:r>
              <a:rPr lang="fr-FR" dirty="0" err="1">
                <a:sym typeface="Wingdings"/>
              </a:rPr>
              <a:t>ννbb</a:t>
            </a:r>
            <a:r>
              <a:rPr lang="fr-FR" dirty="0">
                <a:sym typeface="Wingdings"/>
              </a:rPr>
              <a:t>: </a:t>
            </a:r>
            <a:r>
              <a:rPr lang="fr-FR" dirty="0" err="1">
                <a:sym typeface="Wingdings"/>
              </a:rPr>
              <a:t>missing</a:t>
            </a:r>
            <a:r>
              <a:rPr lang="fr-FR" dirty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mass: new </a:t>
            </a:r>
            <a:r>
              <a:rPr lang="fr-FR" dirty="0" err="1" smtClean="0">
                <a:sym typeface="Wingdings"/>
              </a:rPr>
              <a:t>cuts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991BB-0B98-DE45-A869-E7C007598CF1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21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5" y="966568"/>
            <a:ext cx="4223657" cy="31140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651" y="1230032"/>
            <a:ext cx="4339771" cy="2966589"/>
          </a:xfrm>
          <a:prstGeom prst="rect">
            <a:avLst/>
          </a:prstGeom>
        </p:spPr>
      </p:pic>
      <p:sp>
        <p:nvSpPr>
          <p:cNvPr id="13" name="Shape 238"/>
          <p:cNvSpPr/>
          <p:nvPr/>
        </p:nvSpPr>
        <p:spPr>
          <a:xfrm>
            <a:off x="2331817" y="4690475"/>
            <a:ext cx="4834611" cy="130323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fr-CH" sz="2000" dirty="0" smtClean="0"/>
              <a:t>Excess at high mass mostly disappears.</a:t>
            </a:r>
          </a:p>
          <a:p>
            <a:pPr>
              <a:buSzPct val="100000"/>
              <a:defRPr sz="2800"/>
            </a:pPr>
            <a:endParaRPr lang="fr-CH" sz="2000" dirty="0"/>
          </a:p>
          <a:p>
            <a:pPr>
              <a:buSzPct val="100000"/>
              <a:defRPr sz="2800"/>
            </a:pPr>
            <a:r>
              <a:rPr lang="fr-CH" sz="2000" dirty="0" smtClean="0"/>
              <a:t>But 20% too many events overall.</a:t>
            </a:r>
          </a:p>
          <a:p>
            <a:pPr>
              <a:buSzPct val="100000"/>
              <a:defRPr sz="2800"/>
            </a:pPr>
            <a:r>
              <a:rPr lang="fr-CH" sz="2000" dirty="0"/>
              <a:t>D</a:t>
            </a:r>
            <a:r>
              <a:rPr lang="fr-CH" sz="2000" dirty="0" smtClean="0"/>
              <a:t>o proper jet energy correction and review</a:t>
            </a:r>
            <a:r>
              <a:rPr lang="mr-IN" sz="2000" dirty="0" smtClean="0"/>
              <a:t>…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898019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Tools: </a:t>
            </a:r>
          </a:p>
          <a:p>
            <a:pPr lvl="1"/>
            <a:r>
              <a:rPr lang="fr-FR" dirty="0" smtClean="0"/>
              <a:t>papas </a:t>
            </a:r>
          </a:p>
          <a:p>
            <a:pPr lvl="1"/>
            <a:r>
              <a:rPr lang="fr-FR" dirty="0" err="1" smtClean="0"/>
              <a:t>heppy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endParaRPr lang="fr-FR" dirty="0" smtClean="0"/>
          </a:p>
          <a:p>
            <a:r>
              <a:rPr lang="fr-FR" dirty="0" smtClean="0"/>
              <a:t>Analyses (vs LEP3 note)</a:t>
            </a:r>
          </a:p>
          <a:p>
            <a:pPr lvl="1"/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llX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ZHllbb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ZHnunubb</a:t>
            </a:r>
            <a:r>
              <a:rPr lang="fr-FR" dirty="0" smtClean="0">
                <a:sym typeface="Wingdings"/>
              </a:rPr>
              <a:t> </a:t>
            </a:r>
          </a:p>
          <a:p>
            <a:pPr lvl="1"/>
            <a:r>
              <a:rPr lang="fr-FR" dirty="0" err="1" smtClean="0">
                <a:sym typeface="Wingdings"/>
              </a:rPr>
              <a:t>yield</a:t>
            </a:r>
            <a:r>
              <a:rPr lang="fr-FR" dirty="0" smtClean="0">
                <a:sym typeface="Wingdings"/>
              </a:rPr>
              <a:t> extraction</a:t>
            </a:r>
            <a:endParaRPr lang="fr-FR" dirty="0" smtClean="0"/>
          </a:p>
          <a:p>
            <a:r>
              <a:rPr lang="fr-FR" dirty="0" smtClean="0">
                <a:solidFill>
                  <a:srgbClr val="0000FF"/>
                </a:solidFill>
              </a:rPr>
              <a:t>Global fit for the </a:t>
            </a:r>
            <a:r>
              <a:rPr lang="fr-FR" dirty="0" err="1" smtClean="0">
                <a:solidFill>
                  <a:srgbClr val="0000FF"/>
                </a:solidFill>
              </a:rPr>
              <a:t>couplings</a:t>
            </a:r>
            <a:r>
              <a:rPr lang="fr-FR" dirty="0" smtClean="0">
                <a:solidFill>
                  <a:srgbClr val="0000FF"/>
                </a:solidFill>
              </a:rPr>
              <a:t> (vs TLEP note)</a:t>
            </a:r>
          </a:p>
          <a:p>
            <a:r>
              <a:rPr lang="fr-FR" dirty="0" err="1" smtClean="0"/>
              <a:t>Summary</a:t>
            </a:r>
            <a:r>
              <a:rPr lang="fr-FR" dirty="0" smtClean="0"/>
              <a:t> and plans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9EAE-F28A-194A-95E8-2D8D6EFA6F8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49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Global Fit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Concept </a:t>
            </a:r>
            <a:r>
              <a:rPr lang="fr-FR" dirty="0" err="1" smtClean="0"/>
              <a:t>from</a:t>
            </a:r>
            <a:r>
              <a:rPr lang="fr-FR" dirty="0" smtClean="0"/>
              <a:t> M. </a:t>
            </a:r>
            <a:r>
              <a:rPr lang="fr-FR" dirty="0" err="1" smtClean="0"/>
              <a:t>Peskin</a:t>
            </a:r>
            <a:endParaRPr lang="fr-FR" dirty="0" smtClean="0"/>
          </a:p>
          <a:p>
            <a:pPr lvl="1"/>
            <a:r>
              <a:rPr lang="mr-IN" u="sng" dirty="0">
                <a:hlinkClick r:id="rId2"/>
              </a:rPr>
              <a:t>https://arxiv.org/abs/</a:t>
            </a:r>
            <a:r>
              <a:rPr lang="mr-IN" u="sng" dirty="0" smtClean="0">
                <a:hlinkClick r:id="rId2"/>
              </a:rPr>
              <a:t>1312.4974</a:t>
            </a:r>
            <a:endParaRPr lang="en-US" dirty="0" smtClean="0"/>
          </a:p>
          <a:p>
            <a:r>
              <a:rPr lang="en-US" dirty="0" smtClean="0"/>
              <a:t>Our implementation (M. </a:t>
            </a:r>
            <a:r>
              <a:rPr lang="en-US" dirty="0" err="1" smtClean="0"/>
              <a:t>Bachtis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://github.com/bachtis/tlep-</a:t>
            </a:r>
            <a:r>
              <a:rPr lang="en-US" dirty="0" smtClean="0">
                <a:hlinkClick r:id="rId3"/>
              </a:rPr>
              <a:t>couplings</a:t>
            </a:r>
            <a:endParaRPr lang="en-US" dirty="0"/>
          </a:p>
          <a:p>
            <a:pPr lvl="1"/>
            <a:r>
              <a:rPr lang="en-US" dirty="0" smtClean="0"/>
              <a:t>used for the TLEP paper</a:t>
            </a:r>
          </a:p>
          <a:p>
            <a:pPr lvl="1"/>
            <a:r>
              <a:rPr lang="en-US" dirty="0" smtClean="0"/>
              <a:t>fitting code checked, looks correct to me</a:t>
            </a:r>
          </a:p>
          <a:p>
            <a:r>
              <a:rPr lang="en-US" dirty="0" smtClean="0"/>
              <a:t>Rewritten to add goodness of fit tests: </a:t>
            </a:r>
          </a:p>
          <a:p>
            <a:pPr lvl="1"/>
            <a:r>
              <a:rPr lang="en-US" dirty="0">
                <a:hlinkClick r:id="rId4"/>
              </a:rPr>
              <a:t>https://github.com/cbernet/tlep-</a:t>
            </a:r>
            <a:r>
              <a:rPr lang="en-US" dirty="0" smtClean="0">
                <a:hlinkClick r:id="rId4"/>
              </a:rPr>
              <a:t>couplings</a:t>
            </a:r>
            <a:endParaRPr lang="fr-FR" dirty="0"/>
          </a:p>
          <a:p>
            <a:pPr lvl="1"/>
            <a:r>
              <a:rPr lang="fr-FR" dirty="0" smtClean="0"/>
              <a:t>exact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623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/>
          <p:cNvSpPr/>
          <p:nvPr/>
        </p:nvSpPr>
        <p:spPr>
          <a:xfrm>
            <a:off x="2040165" y="5545914"/>
            <a:ext cx="1205487" cy="4522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7095242" y="5167375"/>
            <a:ext cx="807215" cy="4522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6809780" y="3263216"/>
            <a:ext cx="459337" cy="4522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6350443" y="1038955"/>
            <a:ext cx="459337" cy="4522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Global Fit: kappa </a:t>
            </a:r>
            <a:r>
              <a:rPr lang="fr-FR" dirty="0" err="1" smtClean="0"/>
              <a:t>framework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24</a:t>
            </a:fld>
            <a:endParaRPr lang="fr-FR"/>
          </a:p>
        </p:txBody>
      </p:sp>
      <p:pic>
        <p:nvPicPr>
          <p:cNvPr id="12" name="Imag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058" y="1811676"/>
            <a:ext cx="2921110" cy="772996"/>
          </a:xfrm>
          <a:prstGeom prst="rect">
            <a:avLst/>
          </a:prstGeom>
        </p:spPr>
      </p:pic>
      <p:pic>
        <p:nvPicPr>
          <p:cNvPr id="14" name="Image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134" y="3335184"/>
            <a:ext cx="3506618" cy="610494"/>
          </a:xfrm>
          <a:prstGeom prst="rect">
            <a:avLst/>
          </a:prstGeom>
        </p:spPr>
      </p:pic>
      <p:pic>
        <p:nvPicPr>
          <p:cNvPr id="16" name="Imag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441" y="1038955"/>
            <a:ext cx="1738330" cy="41056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13780" y="1814399"/>
            <a:ext cx="1597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Deviation</a:t>
            </a:r>
            <a:r>
              <a:rPr lang="fr-FR" dirty="0" smtClean="0"/>
              <a:t> of the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  <a:r>
              <a:rPr lang="fr-FR" dirty="0" err="1" smtClean="0"/>
              <a:t>yield</a:t>
            </a:r>
            <a:r>
              <a:rPr lang="fr-FR" dirty="0" smtClean="0"/>
              <a:t> w/r SM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5968168" y="1359721"/>
            <a:ext cx="382275" cy="4519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2129641" y="2296142"/>
            <a:ext cx="717739" cy="128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809780" y="1491233"/>
            <a:ext cx="1501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coupling</a:t>
            </a:r>
            <a:r>
              <a:rPr lang="fr-FR" dirty="0" smtClean="0"/>
              <a:t> </a:t>
            </a:r>
            <a:r>
              <a:rPr lang="fr-FR" dirty="0" err="1" smtClean="0"/>
              <a:t>deviation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4469550" y="3891723"/>
            <a:ext cx="2625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Full </a:t>
            </a:r>
            <a:r>
              <a:rPr lang="fr-FR" dirty="0" err="1" smtClean="0"/>
              <a:t>width</a:t>
            </a:r>
            <a:r>
              <a:rPr lang="fr-FR" dirty="0" smtClean="0"/>
              <a:t> </a:t>
            </a:r>
            <a:r>
              <a:rPr lang="fr-FR" dirty="0" err="1" smtClean="0"/>
              <a:t>deviation</a:t>
            </a:r>
            <a:r>
              <a:rPr lang="fr-FR" dirty="0" smtClean="0"/>
              <a:t> </a:t>
            </a:r>
            <a:r>
              <a:rPr lang="fr-FR" dirty="0" err="1" smtClean="0"/>
              <a:t>assuming</a:t>
            </a:r>
            <a:r>
              <a:rPr lang="fr-FR" dirty="0" smtClean="0"/>
              <a:t> no </a:t>
            </a:r>
            <a:r>
              <a:rPr lang="fr-FR" dirty="0" err="1" smtClean="0"/>
              <a:t>other</a:t>
            </a:r>
            <a:r>
              <a:rPr lang="fr-FR" dirty="0" smtClean="0"/>
              <a:t> mode</a:t>
            </a:r>
            <a:endParaRPr lang="fr-FR" dirty="0"/>
          </a:p>
        </p:txBody>
      </p:sp>
      <p:cxnSp>
        <p:nvCxnSpPr>
          <p:cNvPr id="26" name="Connecteur droit avec flèche 25"/>
          <p:cNvCxnSpPr/>
          <p:nvPr/>
        </p:nvCxnSpPr>
        <p:spPr>
          <a:xfrm flipV="1">
            <a:off x="4862257" y="2584672"/>
            <a:ext cx="551654" cy="609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 2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50" y="4869303"/>
            <a:ext cx="3448800" cy="648000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4507331" y="5710019"/>
            <a:ext cx="2625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Full </a:t>
            </a:r>
            <a:r>
              <a:rPr lang="fr-FR" dirty="0" err="1" smtClean="0"/>
              <a:t>width</a:t>
            </a:r>
            <a:r>
              <a:rPr lang="fr-FR" dirty="0" smtClean="0"/>
              <a:t> </a:t>
            </a:r>
            <a:r>
              <a:rPr lang="fr-FR" dirty="0" err="1" smtClean="0"/>
              <a:t>deviation</a:t>
            </a:r>
            <a:r>
              <a:rPr lang="fr-FR" dirty="0" smtClean="0"/>
              <a:t> </a:t>
            </a:r>
            <a:r>
              <a:rPr lang="fr-FR" dirty="0" err="1" smtClean="0"/>
              <a:t>allowing</a:t>
            </a:r>
            <a:r>
              <a:rPr lang="fr-FR" dirty="0" smtClean="0"/>
              <a:t> for invisible </a:t>
            </a:r>
            <a:r>
              <a:rPr lang="fr-FR" dirty="0" err="1" smtClean="0"/>
              <a:t>decay</a:t>
            </a:r>
            <a:r>
              <a:rPr lang="fr-FR" dirty="0" smtClean="0"/>
              <a:t> modes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846726" y="3945678"/>
            <a:ext cx="2514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 smtClean="0"/>
              <a:t>Measure</a:t>
            </a:r>
            <a:r>
              <a:rPr lang="fr-FR" dirty="0" smtClean="0"/>
              <a:t> a set of </a:t>
            </a:r>
            <a:r>
              <a:rPr lang="fr-FR" dirty="0" err="1" smtClean="0"/>
              <a:t>yields</a:t>
            </a:r>
            <a:r>
              <a:rPr lang="fr-FR" dirty="0" smtClean="0"/>
              <a:t> in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r>
              <a:rPr lang="fr-FR" dirty="0" smtClean="0"/>
              <a:t>: 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i : ZH, WWH</a:t>
            </a:r>
          </a:p>
          <a:p>
            <a:pPr marL="742950" lvl="1" indent="-285750">
              <a:buFontTx/>
              <a:buChar char="-"/>
            </a:pPr>
            <a:r>
              <a:rPr lang="fr-FR" dirty="0" smtClean="0"/>
              <a:t>f : bb, ττ, </a:t>
            </a:r>
            <a:r>
              <a:rPr lang="mr-IN" dirty="0" smtClean="0"/>
              <a:t>…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Fit to find the best values of </a:t>
            </a:r>
            <a:endParaRPr lang="fr-FR" dirty="0" smtClean="0"/>
          </a:p>
        </p:txBody>
      </p:sp>
      <p:pic>
        <p:nvPicPr>
          <p:cNvPr id="31" name="Image 3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641" y="5682108"/>
            <a:ext cx="980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032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More </a:t>
            </a:r>
            <a:r>
              <a:rPr lang="fr-FR" dirty="0" err="1" smtClean="0"/>
              <a:t>precisely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6134"/>
            <a:ext cx="9144000" cy="229778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168329" y="1121289"/>
            <a:ext cx="1302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yield</a:t>
            </a:r>
            <a:r>
              <a:rPr lang="fr-FR" dirty="0" smtClean="0"/>
              <a:t> ratio w/r SM set to 1</a:t>
            </a:r>
            <a:endParaRPr lang="fr-FR" dirty="0"/>
          </a:p>
        </p:txBody>
      </p:sp>
      <p:cxnSp>
        <p:nvCxnSpPr>
          <p:cNvPr id="8" name="Connecteur droit avec flèche 7"/>
          <p:cNvCxnSpPr>
            <a:stCxn id="6" idx="2"/>
          </p:cNvCxnSpPr>
          <p:nvPr/>
        </p:nvCxnSpPr>
        <p:spPr>
          <a:xfrm flipH="1">
            <a:off x="4493980" y="2044619"/>
            <a:ext cx="325651" cy="7452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911822" y="1143000"/>
            <a:ext cx="2181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Fitting</a:t>
            </a:r>
            <a:r>
              <a:rPr lang="fr-FR" dirty="0" smtClean="0"/>
              <a:t> additive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instead</a:t>
            </a:r>
            <a:r>
              <a:rPr lang="fr-FR" dirty="0" smtClean="0"/>
              <a:t> of </a:t>
            </a:r>
            <a:endParaRPr lang="fr-FR" dirty="0"/>
          </a:p>
        </p:txBody>
      </p:sp>
      <p:pic>
        <p:nvPicPr>
          <p:cNvPr id="10" name="Imag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579" y="1825978"/>
            <a:ext cx="247999" cy="215999"/>
          </a:xfrm>
          <a:prstGeom prst="rect">
            <a:avLst/>
          </a:prstGeom>
        </p:spPr>
      </p:pic>
      <p:cxnSp>
        <p:nvCxnSpPr>
          <p:cNvPr id="12" name="Connecteur droit avec flèche 11"/>
          <p:cNvCxnSpPr>
            <a:stCxn id="9" idx="2"/>
          </p:cNvCxnSpPr>
          <p:nvPr/>
        </p:nvCxnSpPr>
        <p:spPr>
          <a:xfrm>
            <a:off x="2002752" y="2066330"/>
            <a:ext cx="588048" cy="7235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841446" y="915724"/>
            <a:ext cx="1845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yield</a:t>
            </a:r>
            <a:r>
              <a:rPr lang="fr-FR" dirty="0" smtClean="0"/>
              <a:t> </a:t>
            </a:r>
            <a:r>
              <a:rPr lang="fr-FR" dirty="0" err="1" smtClean="0"/>
              <a:t>uncertainty</a:t>
            </a:r>
            <a:endParaRPr lang="fr-FR" dirty="0" smtClean="0"/>
          </a:p>
          <a:p>
            <a:r>
              <a:rPr lang="fr-FR" dirty="0" smtClean="0"/>
              <a:t>(</a:t>
            </a:r>
            <a:r>
              <a:rPr lang="fr-FR" dirty="0" err="1" smtClean="0"/>
              <a:t>here</a:t>
            </a:r>
            <a:r>
              <a:rPr lang="fr-FR" dirty="0" smtClean="0"/>
              <a:t> at 240 GeV)</a:t>
            </a:r>
            <a:endParaRPr lang="fr-FR" dirty="0"/>
          </a:p>
        </p:txBody>
      </p:sp>
      <p:cxnSp>
        <p:nvCxnSpPr>
          <p:cNvPr id="16" name="Connecteur droit avec flèche 15"/>
          <p:cNvCxnSpPr>
            <a:stCxn id="14" idx="1"/>
          </p:cNvCxnSpPr>
          <p:nvPr/>
        </p:nvCxnSpPr>
        <p:spPr>
          <a:xfrm flipH="1">
            <a:off x="5080151" y="1238890"/>
            <a:ext cx="1761295" cy="15509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762679" y="2041977"/>
            <a:ext cx="2127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accounts</a:t>
            </a:r>
            <a:r>
              <a:rPr lang="fr-FR" dirty="0" smtClean="0"/>
              <a:t> for the </a:t>
            </a:r>
            <a:r>
              <a:rPr lang="fr-FR" dirty="0" err="1" smtClean="0"/>
              <a:t>fact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240 GeV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at 350 GeV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18" idx="1"/>
          </p:cNvCxnSpPr>
          <p:nvPr/>
        </p:nvCxnSpPr>
        <p:spPr>
          <a:xfrm flipH="1">
            <a:off x="5709743" y="2780641"/>
            <a:ext cx="1052936" cy="1503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516578" y="4960991"/>
            <a:ext cx="6751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Gaussian</a:t>
            </a:r>
            <a:r>
              <a:rPr lang="fr-FR" dirty="0" smtClean="0"/>
              <a:t> </a:t>
            </a:r>
            <a:r>
              <a:rPr lang="fr-FR" dirty="0" err="1" smtClean="0"/>
              <a:t>pdf</a:t>
            </a:r>
            <a:r>
              <a:rPr lang="fr-FR" dirty="0" smtClean="0"/>
              <a:t> for all </a:t>
            </a:r>
            <a:r>
              <a:rPr lang="fr-FR" b="1" dirty="0" err="1" smtClean="0"/>
              <a:t>yields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σ</a:t>
            </a:r>
            <a:r>
              <a:rPr lang="fr-FR" dirty="0" smtClean="0"/>
              <a:t> = </a:t>
            </a:r>
            <a:r>
              <a:rPr lang="fr-FR" dirty="0" err="1" smtClean="0"/>
              <a:t>uncertainty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Likelihood</a:t>
            </a:r>
            <a:r>
              <a:rPr lang="fr-FR" dirty="0" smtClean="0"/>
              <a:t> = </a:t>
            </a:r>
            <a:r>
              <a:rPr lang="fr-FR" dirty="0" err="1" smtClean="0"/>
              <a:t>product</a:t>
            </a:r>
            <a:r>
              <a:rPr lang="fr-FR" dirty="0" smtClean="0"/>
              <a:t> of the </a:t>
            </a:r>
            <a:r>
              <a:rPr lang="fr-FR" dirty="0" err="1" smtClean="0"/>
              <a:t>pdfs</a:t>
            </a:r>
            <a:endParaRPr lang="fr-FR" dirty="0" smtClean="0"/>
          </a:p>
          <a:p>
            <a:r>
              <a:rPr lang="fr-FR" dirty="0" smtClean="0"/>
              <a:t>The fit varies the </a:t>
            </a:r>
            <a:r>
              <a:rPr lang="fr-FR" b="1" dirty="0" err="1" smtClean="0"/>
              <a:t>parameters</a:t>
            </a:r>
            <a:r>
              <a:rPr lang="fr-FR" b="1" dirty="0" smtClean="0"/>
              <a:t> of </a:t>
            </a:r>
            <a:r>
              <a:rPr lang="fr-FR" b="1" dirty="0" err="1" smtClean="0"/>
              <a:t>interests</a:t>
            </a:r>
            <a:endParaRPr lang="fr-FR" b="1" dirty="0" smtClean="0"/>
          </a:p>
          <a:p>
            <a:r>
              <a:rPr lang="fr-FR" dirty="0" err="1" smtClean="0"/>
              <a:t>Uncertainty</a:t>
            </a:r>
            <a:r>
              <a:rPr lang="fr-FR" dirty="0" smtClean="0"/>
              <a:t> on the </a:t>
            </a:r>
            <a:r>
              <a:rPr lang="fr-FR" dirty="0" err="1" smtClean="0"/>
              <a:t>POIs</a:t>
            </a:r>
            <a:r>
              <a:rPr lang="fr-FR" dirty="0" smtClean="0"/>
              <a:t> </a:t>
            </a:r>
            <a:r>
              <a:rPr lang="fr-FR" dirty="0" err="1" smtClean="0"/>
              <a:t>finally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fit</a:t>
            </a:r>
            <a:endParaRPr lang="fr-FR" dirty="0"/>
          </a:p>
        </p:txBody>
      </p:sp>
      <p:pic>
        <p:nvPicPr>
          <p:cNvPr id="27" name="Image 2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200" y="5599532"/>
            <a:ext cx="980000" cy="252000"/>
          </a:xfrm>
          <a:prstGeom prst="rect">
            <a:avLst/>
          </a:prstGeom>
        </p:spPr>
      </p:pic>
      <p:pic>
        <p:nvPicPr>
          <p:cNvPr id="28" name="Image 2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060" y="4852620"/>
            <a:ext cx="333675" cy="310924"/>
          </a:xfrm>
          <a:prstGeom prst="rect">
            <a:avLst/>
          </a:prstGeom>
        </p:spPr>
      </p:pic>
      <p:cxnSp>
        <p:nvCxnSpPr>
          <p:cNvPr id="31" name="Connecteur droit avec flèche 30"/>
          <p:cNvCxnSpPr>
            <a:stCxn id="28" idx="1"/>
          </p:cNvCxnSpPr>
          <p:nvPr/>
        </p:nvCxnSpPr>
        <p:spPr>
          <a:xfrm flipH="1" flipV="1">
            <a:off x="5731453" y="4667892"/>
            <a:ext cx="1142607" cy="340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551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Trying</a:t>
            </a:r>
            <a:r>
              <a:rPr lang="fr-FR" dirty="0" smtClean="0"/>
              <a:t> the TLEP model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26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5" y="1316111"/>
            <a:ext cx="7455248" cy="327579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859037" y="1953999"/>
            <a:ext cx="8277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0.148</a:t>
            </a:r>
          </a:p>
          <a:p>
            <a:r>
              <a:rPr lang="fr-FR" dirty="0" smtClean="0"/>
              <a:t>0.195</a:t>
            </a:r>
          </a:p>
          <a:p>
            <a:r>
              <a:rPr lang="fr-FR" dirty="0" smtClean="0"/>
              <a:t>0.442</a:t>
            </a:r>
          </a:p>
          <a:p>
            <a:r>
              <a:rPr lang="fr-FR" dirty="0" smtClean="0"/>
              <a:t>0.717</a:t>
            </a:r>
          </a:p>
          <a:p>
            <a:r>
              <a:rPr lang="fr-FR" dirty="0" smtClean="0"/>
              <a:t>0.802</a:t>
            </a:r>
          </a:p>
          <a:p>
            <a:r>
              <a:rPr lang="fr-FR" dirty="0" smtClean="0"/>
              <a:t>0.546</a:t>
            </a:r>
          </a:p>
          <a:p>
            <a:r>
              <a:rPr lang="fr-FR" dirty="0" smtClean="0"/>
              <a:t>6.202</a:t>
            </a:r>
          </a:p>
          <a:p>
            <a:r>
              <a:rPr lang="fr-FR" dirty="0" smtClean="0"/>
              <a:t>1.49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6.74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20670" y="4222813"/>
            <a:ext cx="803272" cy="31650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665345" y="5178553"/>
            <a:ext cx="619369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Can </a:t>
            </a:r>
            <a:r>
              <a:rPr lang="fr-FR" b="1" dirty="0" err="1" smtClean="0">
                <a:solidFill>
                  <a:srgbClr val="FF0000"/>
                </a:solidFill>
              </a:rPr>
              <a:t>reproduce</a:t>
            </a:r>
            <a:r>
              <a:rPr lang="fr-FR" b="1" dirty="0" smtClean="0">
                <a:solidFill>
                  <a:srgbClr val="FF0000"/>
                </a:solidFill>
              </a:rPr>
              <a:t> all values </a:t>
            </a:r>
            <a:r>
              <a:rPr lang="fr-FR" b="1" dirty="0" err="1" smtClean="0">
                <a:solidFill>
                  <a:srgbClr val="FF0000"/>
                </a:solidFill>
              </a:rPr>
              <a:t>except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BRexo</a:t>
            </a:r>
            <a:r>
              <a:rPr lang="fr-FR" b="1" dirty="0" smtClean="0">
                <a:solidFill>
                  <a:srgbClr val="FF0000"/>
                </a:solidFill>
              </a:rPr>
              <a:t> (factor 10 </a:t>
            </a:r>
            <a:r>
              <a:rPr lang="fr-FR" b="1" dirty="0" err="1" smtClean="0">
                <a:solidFill>
                  <a:srgbClr val="FF0000"/>
                </a:solidFill>
              </a:rPr>
              <a:t>difference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  <a:endParaRPr lang="fr-FR" b="1" dirty="0" smtClean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6756" y="4716888"/>
            <a:ext cx="1208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read</a:t>
            </a:r>
            <a:r>
              <a:rPr lang="fr-FR" dirty="0" smtClean="0"/>
              <a:t> </a:t>
            </a:r>
            <a:r>
              <a:rPr lang="fr-FR" dirty="0" err="1" smtClean="0"/>
              <a:t>BR</a:t>
            </a:r>
            <a:r>
              <a:rPr lang="fr-FR" baseline="-25000" dirty="0" err="1" smtClean="0"/>
              <a:t>inv</a:t>
            </a:r>
            <a:endParaRPr lang="fr-FR" baseline="-25000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57200" y="4449704"/>
            <a:ext cx="210726" cy="338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868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Check fit model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27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61461" y="5779388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https://github.com/bachtis/tlep-couplings/blob/master/runTLEP_250_350_Standalone_Floating.py#</a:t>
            </a:r>
            <a:r>
              <a:rPr lang="fr-FR" dirty="0" smtClean="0">
                <a:hlinkClick r:id="rId2"/>
              </a:rPr>
              <a:t>L21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73200"/>
            <a:ext cx="9144000" cy="388939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03462" y="1875692"/>
            <a:ext cx="260829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no inclusive WW</a:t>
            </a:r>
            <a:r>
              <a:rPr lang="fr-FR" dirty="0" smtClean="0">
                <a:sym typeface="Wingdings"/>
              </a:rPr>
              <a:t>H </a:t>
            </a:r>
            <a:r>
              <a:rPr lang="fr-FR" dirty="0" err="1" smtClean="0">
                <a:sym typeface="Wingdings"/>
              </a:rPr>
              <a:t>measurement</a:t>
            </a:r>
            <a:r>
              <a:rPr lang="fr-FR" dirty="0" smtClean="0">
                <a:sym typeface="Wingdings"/>
              </a:rPr>
              <a:t> in the LEP3 / TLEP notes</a:t>
            </a:r>
            <a:endParaRPr lang="fr-FR" dirty="0"/>
          </a:p>
        </p:txBody>
      </p:sp>
      <p:cxnSp>
        <p:nvCxnSpPr>
          <p:cNvPr id="9" name="Connecteur droit avec flèche 8"/>
          <p:cNvCxnSpPr>
            <a:stCxn id="7" idx="1"/>
          </p:cNvCxnSpPr>
          <p:nvPr/>
        </p:nvCxnSpPr>
        <p:spPr>
          <a:xfrm flipH="1">
            <a:off x="4806464" y="2337357"/>
            <a:ext cx="1396998" cy="2514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ccolade fermante 10"/>
          <p:cNvSpPr/>
          <p:nvPr/>
        </p:nvSpPr>
        <p:spPr>
          <a:xfrm>
            <a:off x="4620846" y="2337357"/>
            <a:ext cx="185616" cy="5347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6467231" y="5578231"/>
            <a:ext cx="186592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Otherwise</a:t>
            </a:r>
            <a:r>
              <a:rPr lang="fr-FR" dirty="0" smtClean="0"/>
              <a:t> correct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927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Fixing fit model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28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8900"/>
            <a:ext cx="9144000" cy="4122578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8385" y="1924538"/>
            <a:ext cx="7297615" cy="1064847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113" y="5427079"/>
            <a:ext cx="6847771" cy="12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393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After</a:t>
            </a:r>
            <a:r>
              <a:rPr lang="fr-FR" dirty="0" smtClean="0"/>
              <a:t> the </a:t>
            </a:r>
            <a:r>
              <a:rPr lang="fr-FR" dirty="0" err="1" smtClean="0"/>
              <a:t>fix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29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5" y="1316111"/>
            <a:ext cx="7455248" cy="327579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531233" y="1950629"/>
            <a:ext cx="8277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0.148</a:t>
            </a:r>
          </a:p>
          <a:p>
            <a:r>
              <a:rPr lang="fr-FR" dirty="0" smtClean="0"/>
              <a:t>0.195</a:t>
            </a:r>
          </a:p>
          <a:p>
            <a:r>
              <a:rPr lang="fr-FR" dirty="0" smtClean="0"/>
              <a:t>0.442</a:t>
            </a:r>
          </a:p>
          <a:p>
            <a:r>
              <a:rPr lang="fr-FR" dirty="0" smtClean="0"/>
              <a:t>0.717</a:t>
            </a:r>
          </a:p>
          <a:p>
            <a:r>
              <a:rPr lang="fr-FR" dirty="0" smtClean="0"/>
              <a:t>0.802</a:t>
            </a:r>
          </a:p>
          <a:p>
            <a:r>
              <a:rPr lang="fr-FR" dirty="0" smtClean="0"/>
              <a:t>0.546</a:t>
            </a:r>
          </a:p>
          <a:p>
            <a:r>
              <a:rPr lang="fr-FR" dirty="0" smtClean="0"/>
              <a:t>6.202</a:t>
            </a:r>
          </a:p>
          <a:p>
            <a:r>
              <a:rPr lang="fr-FR" dirty="0" smtClean="0"/>
              <a:t>1.49</a:t>
            </a:r>
          </a:p>
          <a:p>
            <a:r>
              <a:rPr lang="fr-FR" dirty="0" smtClean="0"/>
              <a:t>6.74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665344" y="5245129"/>
            <a:ext cx="641380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Main change: </a:t>
            </a:r>
            <a:r>
              <a:rPr lang="fr-FR" b="1" dirty="0" err="1">
                <a:solidFill>
                  <a:srgbClr val="FF0000"/>
                </a:solidFill>
              </a:rPr>
              <a:t>u</a:t>
            </a:r>
            <a:r>
              <a:rPr lang="fr-FR" b="1" dirty="0" err="1" smtClean="0">
                <a:solidFill>
                  <a:srgbClr val="FF0000"/>
                </a:solidFill>
              </a:rPr>
              <a:t>ncertainty</a:t>
            </a:r>
            <a:r>
              <a:rPr lang="fr-FR" b="1" dirty="0" smtClean="0">
                <a:solidFill>
                  <a:srgbClr val="FF0000"/>
                </a:solidFill>
              </a:rPr>
              <a:t> on W </a:t>
            </a:r>
            <a:r>
              <a:rPr lang="fr-FR" b="1" dirty="0" err="1" smtClean="0">
                <a:solidFill>
                  <a:srgbClr val="FF0000"/>
                </a:solidFill>
              </a:rPr>
              <a:t>coupling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almost</a:t>
            </a:r>
            <a:r>
              <a:rPr lang="fr-FR" b="1" dirty="0" smtClean="0">
                <a:solidFill>
                  <a:srgbClr val="FF0000"/>
                </a:solidFill>
              </a:rPr>
              <a:t> x2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329133" y="1953999"/>
            <a:ext cx="827763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0.149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0.329</a:t>
            </a:r>
          </a:p>
          <a:p>
            <a:r>
              <a:rPr lang="fr-FR" dirty="0" smtClean="0"/>
              <a:t>0.4</a:t>
            </a:r>
            <a:r>
              <a:rPr lang="fr-FR" dirty="0" smtClean="0">
                <a:solidFill>
                  <a:srgbClr val="FF0000"/>
                </a:solidFill>
              </a:rPr>
              <a:t>6</a:t>
            </a:r>
            <a:r>
              <a:rPr lang="fr-FR" dirty="0" smtClean="0"/>
              <a:t>3</a:t>
            </a:r>
          </a:p>
          <a:p>
            <a:r>
              <a:rPr lang="fr-FR" dirty="0" smtClean="0"/>
              <a:t>0.7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5</a:t>
            </a:r>
          </a:p>
          <a:p>
            <a:r>
              <a:rPr lang="fr-FR" dirty="0" smtClean="0"/>
              <a:t>0.8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0</a:t>
            </a:r>
          </a:p>
          <a:p>
            <a:r>
              <a:rPr lang="fr-FR" dirty="0" smtClean="0"/>
              <a:t>0.5</a:t>
            </a:r>
            <a:r>
              <a:rPr lang="fr-FR" dirty="0" smtClean="0">
                <a:solidFill>
                  <a:srgbClr val="FF0000"/>
                </a:solidFill>
              </a:rPr>
              <a:t>8</a:t>
            </a:r>
            <a:r>
              <a:rPr lang="fr-FR" dirty="0" smtClean="0"/>
              <a:t>0</a:t>
            </a:r>
          </a:p>
          <a:p>
            <a:r>
              <a:rPr lang="fr-FR" dirty="0" smtClean="0"/>
              <a:t>6.206</a:t>
            </a:r>
          </a:p>
          <a:p>
            <a:r>
              <a:rPr lang="fr-FR" dirty="0" smtClean="0"/>
              <a:t>1.504</a:t>
            </a:r>
          </a:p>
          <a:p>
            <a:r>
              <a:rPr lang="fr-FR" dirty="0" smtClean="0"/>
              <a:t>6.77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2420670" y="2265060"/>
            <a:ext cx="803272" cy="31650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548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Tools: </a:t>
            </a:r>
          </a:p>
          <a:p>
            <a:pPr lvl="1"/>
            <a:r>
              <a:rPr lang="fr-FR" dirty="0" smtClean="0"/>
              <a:t>papas </a:t>
            </a:r>
          </a:p>
          <a:p>
            <a:pPr lvl="1"/>
            <a:r>
              <a:rPr lang="fr-FR" dirty="0" err="1" smtClean="0"/>
              <a:t>heppy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endParaRPr lang="fr-FR" dirty="0" smtClean="0"/>
          </a:p>
          <a:p>
            <a:r>
              <a:rPr lang="fr-FR" dirty="0" smtClean="0"/>
              <a:t>Analyses (vs LEP3 note)</a:t>
            </a:r>
          </a:p>
          <a:p>
            <a:pPr lvl="1"/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llX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ZHllbb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ZHννbb</a:t>
            </a:r>
            <a:r>
              <a:rPr lang="fr-FR" dirty="0" smtClean="0">
                <a:sym typeface="Wingdings"/>
              </a:rPr>
              <a:t> </a:t>
            </a:r>
          </a:p>
          <a:p>
            <a:pPr lvl="1"/>
            <a:r>
              <a:rPr lang="fr-FR" dirty="0" err="1" smtClean="0">
                <a:sym typeface="Wingdings"/>
              </a:rPr>
              <a:t>yield</a:t>
            </a:r>
            <a:r>
              <a:rPr lang="fr-FR" dirty="0" smtClean="0">
                <a:sym typeface="Wingdings"/>
              </a:rPr>
              <a:t> extraction</a:t>
            </a:r>
            <a:endParaRPr lang="fr-FR" dirty="0" smtClean="0"/>
          </a:p>
          <a:p>
            <a:r>
              <a:rPr lang="fr-FR" dirty="0" smtClean="0"/>
              <a:t>Global fit for the </a:t>
            </a:r>
            <a:r>
              <a:rPr lang="fr-FR" dirty="0" err="1" smtClean="0"/>
              <a:t>couplings</a:t>
            </a:r>
            <a:r>
              <a:rPr lang="fr-FR" dirty="0" smtClean="0"/>
              <a:t> (vs TLEP note)</a:t>
            </a:r>
          </a:p>
          <a:p>
            <a:r>
              <a:rPr lang="fr-FR" dirty="0" err="1" smtClean="0"/>
              <a:t>Summary</a:t>
            </a:r>
            <a:r>
              <a:rPr lang="fr-FR" dirty="0" smtClean="0"/>
              <a:t> and plans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9EAE-F28A-194A-95E8-2D8D6EFA6F8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38648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e 10"/>
          <p:cNvSpPr/>
          <p:nvPr/>
        </p:nvSpPr>
        <p:spPr>
          <a:xfrm>
            <a:off x="6580111" y="1718915"/>
            <a:ext cx="842333" cy="4522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Including</a:t>
            </a:r>
            <a:r>
              <a:rPr lang="fr-FR" dirty="0" smtClean="0"/>
              <a:t> direct </a:t>
            </a:r>
            <a:r>
              <a:rPr lang="fr-FR" dirty="0" err="1" smtClean="0"/>
              <a:t>constraint</a:t>
            </a:r>
            <a:r>
              <a:rPr lang="fr-FR" dirty="0" smtClean="0"/>
              <a:t> on </a:t>
            </a:r>
            <a:r>
              <a:rPr lang="fr-FR" dirty="0" err="1" smtClean="0"/>
              <a:t>BR</a:t>
            </a:r>
            <a:r>
              <a:rPr lang="fr-FR" baseline="-25000" dirty="0" err="1" smtClean="0"/>
              <a:t>inv</a:t>
            </a:r>
            <a:endParaRPr lang="fr-FR" baseline="-25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30</a:t>
            </a:fld>
            <a:endParaRPr lang="fr-FR"/>
          </a:p>
        </p:txBody>
      </p:sp>
      <p:pic>
        <p:nvPicPr>
          <p:cNvPr id="6" name="Imag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865" y="2508066"/>
            <a:ext cx="3448800" cy="648000"/>
          </a:xfrm>
          <a:prstGeom prst="rect">
            <a:avLst/>
          </a:prstGeom>
        </p:spPr>
      </p:pic>
      <p:pic>
        <p:nvPicPr>
          <p:cNvPr id="8" name="Imag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35" y="1416043"/>
            <a:ext cx="3380317" cy="68453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24370" y="1575722"/>
            <a:ext cx="4120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Bug </a:t>
            </a:r>
            <a:r>
              <a:rPr lang="fr-FR" dirty="0" err="1" smtClean="0"/>
              <a:t>found</a:t>
            </a:r>
            <a:r>
              <a:rPr lang="fr-FR" dirty="0" smtClean="0"/>
              <a:t>: the fit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defining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615266" y="2675467"/>
            <a:ext cx="4120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Instead</a:t>
            </a:r>
            <a:r>
              <a:rPr lang="fr-FR" dirty="0" smtClean="0"/>
              <a:t> of: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24370" y="3988741"/>
            <a:ext cx="5286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Constraint</a:t>
            </a:r>
            <a:r>
              <a:rPr lang="fr-FR" dirty="0" smtClean="0"/>
              <a:t> model for </a:t>
            </a:r>
            <a:r>
              <a:rPr lang="fr-FR" dirty="0" err="1" smtClean="0"/>
              <a:t>BRinv</a:t>
            </a:r>
            <a:r>
              <a:rPr lang="fr-FR" dirty="0" smtClean="0"/>
              <a:t>: </a:t>
            </a:r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Gaussian</a:t>
            </a:r>
            <a:r>
              <a:rPr lang="fr-FR" dirty="0" smtClean="0"/>
              <a:t> </a:t>
            </a:r>
            <a:r>
              <a:rPr lang="fr-FR" dirty="0" err="1" smtClean="0"/>
              <a:t>centred</a:t>
            </a:r>
            <a:r>
              <a:rPr lang="fr-FR" dirty="0" smtClean="0"/>
              <a:t> on 0, </a:t>
            </a:r>
            <a:r>
              <a:rPr lang="fr-FR" dirty="0" err="1" smtClean="0"/>
              <a:t>σ</a:t>
            </a:r>
            <a:r>
              <a:rPr lang="fr-FR" dirty="0"/>
              <a:t> </a:t>
            </a:r>
            <a:r>
              <a:rPr lang="fr-FR" dirty="0" smtClean="0"/>
              <a:t>= 0.3% (P. Janot)</a:t>
            </a:r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Allow</a:t>
            </a:r>
            <a:r>
              <a:rPr lang="fr-FR" dirty="0" smtClean="0"/>
              <a:t> values </a:t>
            </a:r>
            <a:r>
              <a:rPr lang="fr-FR" dirty="0" err="1" smtClean="0"/>
              <a:t>between</a:t>
            </a:r>
            <a:r>
              <a:rPr lang="fr-FR" dirty="0" smtClean="0"/>
              <a:t> 0 and 1%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60812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Including</a:t>
            </a:r>
            <a:r>
              <a:rPr lang="fr-FR" dirty="0"/>
              <a:t> direct </a:t>
            </a:r>
            <a:r>
              <a:rPr lang="fr-FR" dirty="0" err="1"/>
              <a:t>constraint</a:t>
            </a:r>
            <a:r>
              <a:rPr lang="fr-FR" dirty="0"/>
              <a:t> on </a:t>
            </a:r>
            <a:r>
              <a:rPr lang="fr-FR" dirty="0" err="1"/>
              <a:t>BR</a:t>
            </a:r>
            <a:r>
              <a:rPr lang="fr-FR" baseline="-25000" dirty="0" err="1"/>
              <a:t>inv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31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5" y="1316111"/>
            <a:ext cx="7455248" cy="327579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665344" y="5245129"/>
            <a:ext cx="6413809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BRinv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now</a:t>
            </a:r>
            <a:r>
              <a:rPr lang="fr-FR" b="1" dirty="0" smtClean="0">
                <a:solidFill>
                  <a:srgbClr val="FF0000"/>
                </a:solidFill>
              </a:rPr>
              <a:t> correct!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Actually</a:t>
            </a:r>
            <a:r>
              <a:rPr lang="fr-FR" b="1" dirty="0" smtClean="0">
                <a:solidFill>
                  <a:schemeClr val="tx1"/>
                </a:solidFill>
              </a:rPr>
              <a:t>, the direct </a:t>
            </a:r>
            <a:r>
              <a:rPr lang="fr-FR" b="1" dirty="0" err="1" smtClean="0">
                <a:solidFill>
                  <a:schemeClr val="tx1"/>
                </a:solidFill>
              </a:rPr>
              <a:t>constraints</a:t>
            </a:r>
            <a:r>
              <a:rPr lang="fr-FR" b="1" dirty="0" smtClean="0">
                <a:solidFill>
                  <a:schemeClr val="tx1"/>
                </a:solidFill>
              </a:rPr>
              <a:t> are not </a:t>
            </a:r>
            <a:r>
              <a:rPr lang="fr-FR" b="1" dirty="0" err="1" smtClean="0">
                <a:solidFill>
                  <a:schemeClr val="tx1"/>
                </a:solidFill>
              </a:rPr>
              <a:t>needed</a:t>
            </a:r>
            <a:r>
              <a:rPr lang="fr-FR" b="1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The bug </a:t>
            </a:r>
            <a:r>
              <a:rPr lang="fr-FR" b="1" dirty="0" err="1" smtClean="0">
                <a:solidFill>
                  <a:schemeClr val="tx1"/>
                </a:solidFill>
              </a:rPr>
              <a:t>fix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is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enough</a:t>
            </a:r>
            <a:r>
              <a:rPr lang="fr-FR" b="1" dirty="0" smtClean="0">
                <a:solidFill>
                  <a:schemeClr val="tx1"/>
                </a:solidFill>
              </a:rPr>
              <a:t> to </a:t>
            </a:r>
            <a:r>
              <a:rPr lang="fr-FR" b="1" dirty="0" err="1" smtClean="0">
                <a:solidFill>
                  <a:schemeClr val="tx1"/>
                </a:solidFill>
              </a:rPr>
              <a:t>bring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BRinv</a:t>
            </a:r>
            <a:r>
              <a:rPr lang="fr-FR" b="1" dirty="0" smtClean="0">
                <a:solidFill>
                  <a:schemeClr val="tx1"/>
                </a:solidFill>
              </a:rPr>
              <a:t> to the correct value.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Mike </a:t>
            </a:r>
            <a:r>
              <a:rPr lang="fr-FR" dirty="0" err="1" smtClean="0">
                <a:solidFill>
                  <a:schemeClr val="tx1"/>
                </a:solidFill>
              </a:rPr>
              <a:t>had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certainly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found</a:t>
            </a:r>
            <a:r>
              <a:rPr lang="fr-FR" dirty="0" smtClean="0">
                <a:solidFill>
                  <a:schemeClr val="tx1"/>
                </a:solidFill>
              </a:rPr>
              <a:t> the bug but </a:t>
            </a:r>
            <a:r>
              <a:rPr lang="fr-FR" dirty="0" err="1" smtClean="0">
                <a:solidFill>
                  <a:schemeClr val="tx1"/>
                </a:solidFill>
              </a:rPr>
              <a:t>had</a:t>
            </a:r>
            <a:r>
              <a:rPr lang="fr-FR" dirty="0" smtClean="0">
                <a:solidFill>
                  <a:schemeClr val="tx1"/>
                </a:solidFill>
              </a:rPr>
              <a:t> not </a:t>
            </a:r>
            <a:r>
              <a:rPr lang="fr-FR" dirty="0" err="1" smtClean="0">
                <a:solidFill>
                  <a:schemeClr val="tx1"/>
                </a:solidFill>
              </a:rPr>
              <a:t>committed</a:t>
            </a:r>
            <a:r>
              <a:rPr lang="fr-FR" dirty="0">
                <a:solidFill>
                  <a:schemeClr val="tx1"/>
                </a:solidFill>
              </a:rPr>
              <a:t>.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871737" y="1950137"/>
            <a:ext cx="827763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0.149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0.329</a:t>
            </a:r>
          </a:p>
          <a:p>
            <a:r>
              <a:rPr lang="fr-FR" dirty="0" smtClean="0"/>
              <a:t>0.4</a:t>
            </a:r>
            <a:r>
              <a:rPr lang="fr-FR" dirty="0" smtClean="0">
                <a:solidFill>
                  <a:srgbClr val="FF0000"/>
                </a:solidFill>
              </a:rPr>
              <a:t>6</a:t>
            </a:r>
            <a:r>
              <a:rPr lang="fr-FR" dirty="0" smtClean="0"/>
              <a:t>3</a:t>
            </a:r>
          </a:p>
          <a:p>
            <a:r>
              <a:rPr lang="fr-FR" dirty="0" smtClean="0"/>
              <a:t>0.7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5</a:t>
            </a:r>
          </a:p>
          <a:p>
            <a:r>
              <a:rPr lang="fr-FR" dirty="0" smtClean="0"/>
              <a:t>0.8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0</a:t>
            </a:r>
          </a:p>
          <a:p>
            <a:r>
              <a:rPr lang="fr-FR" dirty="0" smtClean="0"/>
              <a:t>0.5</a:t>
            </a:r>
            <a:r>
              <a:rPr lang="fr-FR" dirty="0" smtClean="0">
                <a:solidFill>
                  <a:srgbClr val="FF0000"/>
                </a:solidFill>
              </a:rPr>
              <a:t>8</a:t>
            </a:r>
            <a:r>
              <a:rPr lang="fr-FR" dirty="0" smtClean="0"/>
              <a:t>0</a:t>
            </a:r>
          </a:p>
          <a:p>
            <a:r>
              <a:rPr lang="fr-FR" dirty="0" smtClean="0"/>
              <a:t>6.206</a:t>
            </a:r>
          </a:p>
          <a:p>
            <a:r>
              <a:rPr lang="fr-FR" dirty="0" smtClean="0"/>
              <a:t>1.504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0.46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20670" y="4218951"/>
            <a:ext cx="803272" cy="31650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11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and plans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Preparatory work:</a:t>
            </a:r>
          </a:p>
          <a:p>
            <a:pPr lvl="1"/>
            <a:r>
              <a:rPr lang="en-US" dirty="0" smtClean="0"/>
              <a:t>3 analyses done:</a:t>
            </a:r>
          </a:p>
          <a:p>
            <a:pPr lvl="2"/>
            <a:r>
              <a:rPr lang="fr-FR" dirty="0" err="1" smtClean="0"/>
              <a:t>ZH</a:t>
            </a:r>
            <a:r>
              <a:rPr lang="fr-FR" dirty="0" err="1" smtClean="0">
                <a:sym typeface="Wingdings"/>
              </a:rPr>
              <a:t>llX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ZHllbb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/>
              <a:t>ZH</a:t>
            </a:r>
            <a:r>
              <a:rPr lang="fr-FR" dirty="0" err="1">
                <a:sym typeface="Wingdings"/>
              </a:rPr>
              <a:t></a:t>
            </a:r>
            <a:r>
              <a:rPr lang="fr-FR" dirty="0" err="1" smtClean="0">
                <a:sym typeface="Wingdings"/>
              </a:rPr>
              <a:t>ννbb</a:t>
            </a:r>
            <a:endParaRPr lang="fr-FR" dirty="0">
              <a:sym typeface="Wingdings"/>
            </a:endParaRPr>
          </a:p>
          <a:p>
            <a:pPr lvl="1"/>
            <a:r>
              <a:rPr lang="fr-FR" dirty="0" smtClean="0">
                <a:sym typeface="Wingdings"/>
              </a:rPr>
              <a:t>papas and global fit </a:t>
            </a:r>
            <a:r>
              <a:rPr lang="fr-FR" dirty="0" err="1" smtClean="0">
                <a:sym typeface="Wingdings"/>
              </a:rPr>
              <a:t>validated</a:t>
            </a:r>
            <a:endParaRPr lang="fr-FR" dirty="0" smtClean="0">
              <a:sym typeface="Wingdings"/>
            </a:endParaRPr>
          </a:p>
          <a:p>
            <a:pPr lvl="2"/>
            <a:r>
              <a:rPr lang="fr-FR" dirty="0" smtClean="0">
                <a:sym typeface="Wingdings"/>
              </a:rPr>
              <a:t>a few </a:t>
            </a:r>
            <a:r>
              <a:rPr lang="fr-FR" dirty="0" err="1" smtClean="0">
                <a:sym typeface="Wingdings"/>
              </a:rPr>
              <a:t>details</a:t>
            </a:r>
            <a:r>
              <a:rPr lang="fr-FR" dirty="0" smtClean="0">
                <a:sym typeface="Wingdings"/>
              </a:rPr>
              <a:t> to </a:t>
            </a:r>
            <a:r>
              <a:rPr lang="fr-FR" dirty="0" err="1" smtClean="0">
                <a:sym typeface="Wingdings"/>
              </a:rPr>
              <a:t>be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checked</a:t>
            </a:r>
            <a:r>
              <a:rPr lang="fr-FR" dirty="0" smtClean="0">
                <a:sym typeface="Wingdings"/>
              </a:rPr>
              <a:t> (jet E correction)</a:t>
            </a:r>
          </a:p>
          <a:p>
            <a:pPr lvl="1"/>
            <a:r>
              <a:rPr lang="fr-FR" dirty="0" err="1">
                <a:sym typeface="Wingdings"/>
              </a:rPr>
              <a:t>m</a:t>
            </a:r>
            <a:r>
              <a:rPr lang="fr-FR" dirty="0" err="1" smtClean="0">
                <a:sym typeface="Wingdings"/>
              </a:rPr>
              <a:t>any</a:t>
            </a:r>
            <a:r>
              <a:rPr lang="fr-FR" dirty="0" smtClean="0">
                <a:sym typeface="Wingdings"/>
              </a:rPr>
              <a:t> analyses </a:t>
            </a:r>
            <a:r>
              <a:rPr lang="fr-FR" dirty="0" err="1" smtClean="0">
                <a:sym typeface="Wingdings"/>
              </a:rPr>
              <a:t>still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uncovered</a:t>
            </a:r>
            <a:endParaRPr lang="fr-FR" dirty="0" smtClean="0">
              <a:sym typeface="Wingdings"/>
            </a:endParaRPr>
          </a:p>
          <a:p>
            <a:pPr lvl="2"/>
            <a:r>
              <a:rPr lang="fr-FR" dirty="0" err="1" smtClean="0">
                <a:sym typeface="Wingdings"/>
              </a:rPr>
              <a:t>ZHττ</a:t>
            </a:r>
            <a:r>
              <a:rPr lang="fr-FR" dirty="0" smtClean="0">
                <a:sym typeface="Wingdings"/>
              </a:rPr>
              <a:t>, ZHWW, </a:t>
            </a:r>
            <a:r>
              <a:rPr lang="fr-FR" dirty="0" err="1" smtClean="0">
                <a:sym typeface="Wingdings"/>
              </a:rPr>
              <a:t>ZHγγ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WWHbb</a:t>
            </a:r>
            <a:r>
              <a:rPr lang="fr-FR" dirty="0" smtClean="0">
                <a:sym typeface="Wingdings"/>
              </a:rPr>
              <a:t>, </a:t>
            </a:r>
            <a:r>
              <a:rPr lang="mr-IN" dirty="0" smtClean="0">
                <a:sym typeface="Wingdings"/>
              </a:rPr>
              <a:t>…</a:t>
            </a:r>
            <a:endParaRPr lang="fr-FR" dirty="0" smtClean="0">
              <a:sym typeface="Wingdings"/>
            </a:endParaRPr>
          </a:p>
          <a:p>
            <a:pPr lvl="3"/>
            <a:r>
              <a:rPr lang="fr-FR" dirty="0" smtClean="0">
                <a:sym typeface="Wingdings"/>
              </a:rPr>
              <a:t>with </a:t>
            </a:r>
            <a:r>
              <a:rPr lang="fr-FR" dirty="0" err="1" smtClean="0">
                <a:sym typeface="Wingdings"/>
              </a:rPr>
              <a:t>many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subchannels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tools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ready</a:t>
            </a:r>
            <a:r>
              <a:rPr lang="fr-FR" dirty="0" smtClean="0">
                <a:sym typeface="Wingdings"/>
              </a:rPr>
              <a:t>, </a:t>
            </a:r>
            <a:r>
              <a:rPr lang="fr-FR" dirty="0" err="1" smtClean="0">
                <a:sym typeface="Wingdings"/>
              </a:rPr>
              <a:t>let’s</a:t>
            </a:r>
            <a:r>
              <a:rPr lang="fr-FR" dirty="0" smtClean="0">
                <a:sym typeface="Wingdings"/>
              </a:rPr>
              <a:t> team up, happy to help</a:t>
            </a:r>
          </a:p>
          <a:p>
            <a:endParaRPr lang="fr-FR" dirty="0" smtClean="0">
              <a:sym typeface="Wingdings"/>
            </a:endParaRPr>
          </a:p>
          <a:p>
            <a:endParaRPr lang="fr-FR" dirty="0" smtClean="0">
              <a:sym typeface="Wingdings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>
                <a:sym typeface="Wingdings"/>
              </a:rPr>
              <a:t>Do the </a:t>
            </a:r>
            <a:r>
              <a:rPr lang="fr-FR" dirty="0" err="1" smtClean="0">
                <a:sym typeface="Wingdings"/>
              </a:rPr>
              <a:t>study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smtClean="0">
                <a:sym typeface="Wingdings"/>
              </a:rPr>
              <a:t>update </a:t>
            </a:r>
            <a:r>
              <a:rPr lang="fr-FR" dirty="0">
                <a:sym typeface="Wingdings"/>
              </a:rPr>
              <a:t>running scenarios</a:t>
            </a:r>
          </a:p>
          <a:p>
            <a:pPr lvl="1"/>
            <a:r>
              <a:rPr lang="fr-FR" dirty="0">
                <a:sym typeface="Wingdings"/>
              </a:rPr>
              <a:t>use </a:t>
            </a:r>
            <a:r>
              <a:rPr lang="fr-FR" dirty="0" err="1">
                <a:sym typeface="Wingdings"/>
              </a:rPr>
              <a:t>other</a:t>
            </a:r>
            <a:r>
              <a:rPr lang="fr-FR" dirty="0">
                <a:sym typeface="Wingdings"/>
              </a:rPr>
              <a:t> detector </a:t>
            </a:r>
            <a:r>
              <a:rPr lang="fr-FR" dirty="0" err="1">
                <a:sym typeface="Wingdings"/>
              </a:rPr>
              <a:t>models</a:t>
            </a:r>
            <a:endParaRPr lang="fr-FR" dirty="0">
              <a:sym typeface="Wingdings"/>
            </a:endParaRPr>
          </a:p>
          <a:p>
            <a:pPr lvl="2"/>
            <a:r>
              <a:rPr lang="fr-FR" dirty="0">
                <a:sym typeface="Wingdings"/>
              </a:rPr>
              <a:t>CLIC-ILD </a:t>
            </a:r>
            <a:r>
              <a:rPr lang="fr-FR" dirty="0" err="1">
                <a:sym typeface="Wingdings"/>
              </a:rPr>
              <a:t>ready</a:t>
            </a:r>
            <a:r>
              <a:rPr lang="fr-FR" dirty="0">
                <a:sym typeface="Wingdings"/>
              </a:rPr>
              <a:t> in papas, </a:t>
            </a:r>
            <a:r>
              <a:rPr lang="fr-FR" dirty="0" err="1">
                <a:sym typeface="Wingdings"/>
              </a:rPr>
              <a:t>parameter</a:t>
            </a:r>
            <a:r>
              <a:rPr lang="fr-FR" dirty="0">
                <a:sym typeface="Wingdings"/>
              </a:rPr>
              <a:t> scan</a:t>
            </a:r>
          </a:p>
          <a:p>
            <a:pPr lvl="1"/>
            <a:r>
              <a:rPr lang="fr-FR" dirty="0" err="1">
                <a:sym typeface="Wingdings"/>
              </a:rPr>
              <a:t>reoptimize</a:t>
            </a:r>
            <a:r>
              <a:rPr lang="fr-FR" dirty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analyses for </a:t>
            </a:r>
            <a:r>
              <a:rPr lang="fr-FR" dirty="0" err="1" smtClean="0">
                <a:sym typeface="Wingdings"/>
              </a:rPr>
              <a:t>each</a:t>
            </a:r>
            <a:r>
              <a:rPr lang="fr-FR" dirty="0" smtClean="0">
                <a:sym typeface="Wingdings"/>
              </a:rPr>
              <a:t> detector model </a:t>
            </a:r>
            <a:endParaRPr lang="fr-FR" dirty="0">
              <a:sym typeface="Wingdings"/>
            </a:endParaRP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275120" y="5208744"/>
            <a:ext cx="34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 err="1" smtClean="0"/>
              <a:t>Michalis</a:t>
            </a:r>
            <a:r>
              <a:rPr lang="fr-FR" dirty="0" smtClean="0"/>
              <a:t> </a:t>
            </a:r>
            <a:r>
              <a:rPr lang="fr-FR" dirty="0" err="1" smtClean="0"/>
              <a:t>Bachtis</a:t>
            </a:r>
            <a:r>
              <a:rPr lang="fr-FR" dirty="0" smtClean="0"/>
              <a:t>, </a:t>
            </a:r>
            <a:br>
              <a:rPr lang="fr-FR" dirty="0" smtClean="0"/>
            </a:br>
            <a:r>
              <a:rPr lang="fr-FR" dirty="0" smtClean="0"/>
              <a:t>Patrick Janot, and </a:t>
            </a:r>
            <a:r>
              <a:rPr lang="fr-FR" dirty="0" err="1" smtClean="0"/>
              <a:t>Janik</a:t>
            </a:r>
            <a:r>
              <a:rPr lang="fr-FR" dirty="0" smtClean="0"/>
              <a:t> </a:t>
            </a:r>
            <a:r>
              <a:rPr lang="fr-FR" dirty="0" err="1" smtClean="0"/>
              <a:t>von</a:t>
            </a:r>
            <a:r>
              <a:rPr lang="fr-FR" dirty="0" smtClean="0"/>
              <a:t> </a:t>
            </a:r>
            <a:r>
              <a:rPr lang="fr-FR" dirty="0" err="1" smtClean="0"/>
              <a:t>Ahnen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06868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Backup</a:t>
            </a:r>
            <a:endParaRPr lang="fr-FR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8975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54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« 0p6 » model,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in </a:t>
            </a:r>
            <a:r>
              <a:rPr lang="fr-FR" dirty="0" err="1" smtClean="0"/>
              <a:t>tlep-couplings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B4D2-6BD3-F246-AC04-6BE3A2F208A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34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073995" y="6104189"/>
            <a:ext cx="7952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https://github.com/bachtis/tlep-couplings/blob/master/runTLEP_250_350_Standalone_Floating_with_0p6.</a:t>
            </a:r>
            <a:r>
              <a:rPr lang="fr-FR" dirty="0" smtClean="0">
                <a:hlinkClick r:id="rId2"/>
              </a:rPr>
              <a:t>py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2106"/>
            <a:ext cx="9144000" cy="412257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46459" y="1033442"/>
            <a:ext cx="14975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should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Whbb350 </a:t>
            </a:r>
            <a:br>
              <a:rPr lang="fr-FR" dirty="0" smtClean="0"/>
            </a:b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accounted</a:t>
            </a:r>
            <a:r>
              <a:rPr lang="fr-FR" dirty="0" smtClean="0"/>
              <a:t> for</a:t>
            </a:r>
            <a:endParaRPr lang="fr-FR" dirty="0"/>
          </a:p>
        </p:txBody>
      </p:sp>
      <p:cxnSp>
        <p:nvCxnSpPr>
          <p:cNvPr id="10" name="Connecteur droit avec flèche 9"/>
          <p:cNvCxnSpPr>
            <a:stCxn id="8" idx="1"/>
          </p:cNvCxnSpPr>
          <p:nvPr/>
        </p:nvCxnSpPr>
        <p:spPr>
          <a:xfrm flipH="1">
            <a:off x="7109636" y="1772106"/>
            <a:ext cx="536823" cy="1174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816670" y="2946158"/>
            <a:ext cx="132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analysis</a:t>
            </a:r>
            <a:r>
              <a:rPr lang="fr-FR" dirty="0" smtClean="0"/>
              <a:t> not </a:t>
            </a:r>
            <a:r>
              <a:rPr lang="fr-FR" dirty="0" err="1" smtClean="0"/>
              <a:t>mentioned</a:t>
            </a:r>
            <a:r>
              <a:rPr lang="fr-FR" dirty="0" smtClean="0"/>
              <a:t> </a:t>
            </a:r>
            <a:r>
              <a:rPr lang="fr-FR" dirty="0" err="1" smtClean="0"/>
              <a:t>anywhere</a:t>
            </a:r>
            <a:r>
              <a:rPr lang="fr-FR" dirty="0" smtClean="0"/>
              <a:t>?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6952517" y="3299696"/>
            <a:ext cx="864153" cy="104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5641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« 0p6 » model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35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4196"/>
            <a:ext cx="7455248" cy="327579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665344" y="5245129"/>
            <a:ext cx="6413809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The </a:t>
            </a:r>
            <a:r>
              <a:rPr lang="fr-FR" b="1" dirty="0" err="1" smtClean="0"/>
              <a:t>other</a:t>
            </a:r>
            <a:r>
              <a:rPr lang="fr-FR" b="1" dirty="0" smtClean="0"/>
              <a:t> model </a:t>
            </a:r>
            <a:r>
              <a:rPr lang="fr-FR" b="1" dirty="0" err="1" smtClean="0"/>
              <a:t>is</a:t>
            </a:r>
            <a:r>
              <a:rPr lang="fr-FR" b="1" dirty="0" smtClean="0"/>
              <a:t> close to </a:t>
            </a:r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fix</a:t>
            </a:r>
            <a:r>
              <a:rPr lang="fr-FR" b="1" dirty="0" smtClean="0"/>
              <a:t> (but </a:t>
            </a:r>
            <a:r>
              <a:rPr lang="fr-FR" b="1" dirty="0" err="1" smtClean="0"/>
              <a:t>is</a:t>
            </a:r>
            <a:r>
              <a:rPr lang="fr-FR" b="1" dirty="0" smtClean="0"/>
              <a:t> not </a:t>
            </a:r>
            <a:r>
              <a:rPr lang="fr-FR" b="1" dirty="0" err="1" smtClean="0"/>
              <a:t>understood</a:t>
            </a:r>
            <a:r>
              <a:rPr lang="fr-FR" b="1" dirty="0" smtClean="0"/>
              <a:t>)</a:t>
            </a:r>
          </a:p>
          <a:p>
            <a:r>
              <a:rPr lang="fr-FR" b="1" dirty="0" smtClean="0"/>
              <a:t>It </a:t>
            </a:r>
            <a:r>
              <a:rPr lang="fr-FR" b="1" dirty="0" err="1" smtClean="0"/>
              <a:t>is</a:t>
            </a:r>
            <a:r>
              <a:rPr lang="fr-FR" b="1" dirty="0" smtClean="0"/>
              <a:t> not the one </a:t>
            </a:r>
            <a:r>
              <a:rPr lang="fr-FR" b="1" dirty="0" err="1" smtClean="0"/>
              <a:t>used</a:t>
            </a:r>
            <a:r>
              <a:rPr lang="fr-FR" b="1" dirty="0" smtClean="0"/>
              <a:t> for the TLEP </a:t>
            </a:r>
            <a:r>
              <a:rPr lang="fr-FR" b="1" dirty="0" err="1" smtClean="0"/>
              <a:t>paper</a:t>
            </a:r>
            <a:r>
              <a:rPr lang="fr-FR" b="1" dirty="0" smtClean="0"/>
              <a:t> </a:t>
            </a:r>
            <a:r>
              <a:rPr lang="fr-FR" b="1" dirty="0" err="1" smtClean="0"/>
              <a:t>either</a:t>
            </a:r>
            <a:endParaRPr lang="fr-FR" b="1" dirty="0" smtClean="0"/>
          </a:p>
          <a:p>
            <a:r>
              <a:rPr lang="fr-FR" dirty="0" err="1" smtClean="0"/>
              <a:t>BRexo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10 times </a:t>
            </a:r>
            <a:r>
              <a:rPr lang="fr-FR" dirty="0" err="1" smtClean="0"/>
              <a:t>larger</a:t>
            </a:r>
            <a:endParaRPr lang="fr-FR" dirty="0" smtClean="0"/>
          </a:p>
          <a:p>
            <a:r>
              <a:rPr lang="fr-FR" dirty="0" err="1" smtClean="0"/>
              <a:t>Uncertainty</a:t>
            </a:r>
            <a:r>
              <a:rPr lang="fr-FR" dirty="0" smtClean="0"/>
              <a:t> on W </a:t>
            </a:r>
            <a:r>
              <a:rPr lang="fr-FR" dirty="0" err="1" smtClean="0"/>
              <a:t>coupling</a:t>
            </a:r>
            <a:r>
              <a:rPr lang="fr-FR" dirty="0" smtClean="0"/>
              <a:t> </a:t>
            </a:r>
            <a:r>
              <a:rPr lang="fr-FR" dirty="0" err="1" smtClean="0"/>
              <a:t>almost</a:t>
            </a:r>
            <a:r>
              <a:rPr lang="fr-FR" dirty="0" smtClean="0"/>
              <a:t> x2</a:t>
            </a:r>
          </a:p>
        </p:txBody>
      </p:sp>
      <p:sp>
        <p:nvSpPr>
          <p:cNvPr id="6" name="Rectangle 5"/>
          <p:cNvSpPr/>
          <p:nvPr/>
        </p:nvSpPr>
        <p:spPr>
          <a:xfrm>
            <a:off x="4858839" y="1142999"/>
            <a:ext cx="4154985" cy="37064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097003" y="2033562"/>
            <a:ext cx="8277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0.148</a:t>
            </a:r>
          </a:p>
          <a:p>
            <a:r>
              <a:rPr lang="fr-FR" dirty="0" smtClean="0"/>
              <a:t>0.195</a:t>
            </a:r>
          </a:p>
          <a:p>
            <a:r>
              <a:rPr lang="fr-FR" dirty="0" smtClean="0"/>
              <a:t>0.442</a:t>
            </a:r>
          </a:p>
          <a:p>
            <a:r>
              <a:rPr lang="fr-FR" dirty="0" smtClean="0"/>
              <a:t>0.717</a:t>
            </a:r>
          </a:p>
          <a:p>
            <a:r>
              <a:rPr lang="fr-FR" dirty="0" smtClean="0"/>
              <a:t>0.802</a:t>
            </a:r>
          </a:p>
          <a:p>
            <a:r>
              <a:rPr lang="fr-FR" dirty="0" smtClean="0"/>
              <a:t>0.546</a:t>
            </a:r>
          </a:p>
          <a:p>
            <a:r>
              <a:rPr lang="fr-FR" dirty="0" smtClean="0"/>
              <a:t>6.202</a:t>
            </a:r>
          </a:p>
          <a:p>
            <a:r>
              <a:rPr lang="fr-FR" dirty="0" smtClean="0"/>
              <a:t>1.49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3.369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894903" y="2027310"/>
            <a:ext cx="827763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0.149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0.329</a:t>
            </a:r>
          </a:p>
          <a:p>
            <a:r>
              <a:rPr lang="fr-FR" dirty="0" smtClean="0"/>
              <a:t>0.4</a:t>
            </a:r>
            <a:r>
              <a:rPr lang="fr-FR" dirty="0" smtClean="0">
                <a:solidFill>
                  <a:srgbClr val="FF0000"/>
                </a:solidFill>
              </a:rPr>
              <a:t>6</a:t>
            </a:r>
            <a:r>
              <a:rPr lang="fr-FR" dirty="0" smtClean="0"/>
              <a:t>3</a:t>
            </a:r>
          </a:p>
          <a:p>
            <a:r>
              <a:rPr lang="fr-FR" dirty="0" smtClean="0"/>
              <a:t>0.7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5</a:t>
            </a:r>
          </a:p>
          <a:p>
            <a:r>
              <a:rPr lang="fr-FR" dirty="0" smtClean="0"/>
              <a:t>0.8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0</a:t>
            </a:r>
          </a:p>
          <a:p>
            <a:r>
              <a:rPr lang="fr-FR" dirty="0" smtClean="0"/>
              <a:t>0.5</a:t>
            </a:r>
            <a:r>
              <a:rPr lang="fr-FR" dirty="0" smtClean="0">
                <a:solidFill>
                  <a:srgbClr val="FF0000"/>
                </a:solidFill>
              </a:rPr>
              <a:t>8</a:t>
            </a:r>
            <a:r>
              <a:rPr lang="fr-FR" dirty="0" smtClean="0"/>
              <a:t>0</a:t>
            </a:r>
          </a:p>
          <a:p>
            <a:r>
              <a:rPr lang="fr-FR" dirty="0" smtClean="0"/>
              <a:t>6.206</a:t>
            </a:r>
          </a:p>
          <a:p>
            <a:r>
              <a:rPr lang="fr-FR" dirty="0" smtClean="0"/>
              <a:t>1.504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3.387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83613" y="2017688"/>
            <a:ext cx="827763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0.148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0.317</a:t>
            </a:r>
          </a:p>
          <a:p>
            <a:r>
              <a:rPr lang="fr-FR" dirty="0" smtClean="0"/>
              <a:t>0.4</a:t>
            </a:r>
            <a:r>
              <a:rPr lang="fr-FR" dirty="0" smtClean="0">
                <a:solidFill>
                  <a:srgbClr val="FF0000"/>
                </a:solidFill>
              </a:rPr>
              <a:t>6</a:t>
            </a:r>
            <a:r>
              <a:rPr lang="fr-FR" dirty="0"/>
              <a:t>0</a:t>
            </a:r>
            <a:endParaRPr lang="fr-FR" dirty="0" smtClean="0"/>
          </a:p>
          <a:p>
            <a:r>
              <a:rPr lang="fr-FR" dirty="0" smtClean="0"/>
              <a:t>0.7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4</a:t>
            </a:r>
          </a:p>
          <a:p>
            <a:r>
              <a:rPr lang="fr-FR" dirty="0" smtClean="0"/>
              <a:t>0.8</a:t>
            </a:r>
            <a:r>
              <a:rPr lang="fr-FR" dirty="0" smtClean="0">
                <a:solidFill>
                  <a:srgbClr val="FF0000"/>
                </a:solidFill>
              </a:rPr>
              <a:t>38</a:t>
            </a:r>
            <a:endParaRPr lang="fr-FR" dirty="0" smtClean="0"/>
          </a:p>
          <a:p>
            <a:r>
              <a:rPr lang="fr-FR" dirty="0" smtClean="0"/>
              <a:t>0.5</a:t>
            </a:r>
            <a:r>
              <a:rPr lang="fr-FR" dirty="0" smtClean="0">
                <a:solidFill>
                  <a:srgbClr val="FF0000"/>
                </a:solidFill>
              </a:rPr>
              <a:t>78</a:t>
            </a:r>
            <a:endParaRPr lang="fr-FR" dirty="0" smtClean="0"/>
          </a:p>
          <a:p>
            <a:r>
              <a:rPr lang="fr-FR" dirty="0" smtClean="0"/>
              <a:t>6.206</a:t>
            </a:r>
          </a:p>
          <a:p>
            <a:r>
              <a:rPr lang="fr-FR" dirty="0" smtClean="0"/>
              <a:t>1.485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3.376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512259" y="890394"/>
            <a:ext cx="1545004" cy="11272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5868717" y="1662942"/>
            <a:ext cx="827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fix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5054047" y="1391102"/>
            <a:ext cx="827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TLEP model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20274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ILC (250 fb-1, 250 GeV)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B90E-73A7-6D4D-8341-FB269FBCD778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36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4196"/>
            <a:ext cx="7455248" cy="32757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58839" y="1142999"/>
            <a:ext cx="4154985" cy="37064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097003" y="2033562"/>
            <a:ext cx="8277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0.148</a:t>
            </a:r>
          </a:p>
          <a:p>
            <a:r>
              <a:rPr lang="fr-FR" dirty="0" smtClean="0"/>
              <a:t>0.195</a:t>
            </a:r>
          </a:p>
          <a:p>
            <a:r>
              <a:rPr lang="fr-FR" dirty="0" smtClean="0"/>
              <a:t>0.442</a:t>
            </a:r>
          </a:p>
          <a:p>
            <a:r>
              <a:rPr lang="fr-FR" dirty="0" smtClean="0"/>
              <a:t>0.717</a:t>
            </a:r>
          </a:p>
          <a:p>
            <a:r>
              <a:rPr lang="fr-FR" dirty="0" smtClean="0"/>
              <a:t>0.802</a:t>
            </a:r>
          </a:p>
          <a:p>
            <a:r>
              <a:rPr lang="fr-FR" dirty="0" smtClean="0"/>
              <a:t>0.546</a:t>
            </a:r>
          </a:p>
          <a:p>
            <a:r>
              <a:rPr lang="fr-FR" dirty="0" smtClean="0"/>
              <a:t>6.202</a:t>
            </a:r>
          </a:p>
          <a:p>
            <a:r>
              <a:rPr lang="fr-FR" dirty="0" smtClean="0"/>
              <a:t>1.49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3.369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894903" y="2027310"/>
            <a:ext cx="827763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0.149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0.329</a:t>
            </a:r>
          </a:p>
          <a:p>
            <a:r>
              <a:rPr lang="fr-FR" dirty="0" smtClean="0"/>
              <a:t>0.4</a:t>
            </a:r>
            <a:r>
              <a:rPr lang="fr-FR" dirty="0" smtClean="0">
                <a:solidFill>
                  <a:srgbClr val="FF0000"/>
                </a:solidFill>
              </a:rPr>
              <a:t>6</a:t>
            </a:r>
            <a:r>
              <a:rPr lang="fr-FR" dirty="0" smtClean="0"/>
              <a:t>3</a:t>
            </a:r>
          </a:p>
          <a:p>
            <a:r>
              <a:rPr lang="fr-FR" dirty="0" smtClean="0"/>
              <a:t>0.7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5</a:t>
            </a:r>
          </a:p>
          <a:p>
            <a:r>
              <a:rPr lang="fr-FR" dirty="0" smtClean="0"/>
              <a:t>0.8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0</a:t>
            </a:r>
          </a:p>
          <a:p>
            <a:r>
              <a:rPr lang="fr-FR" dirty="0" smtClean="0"/>
              <a:t>0.5</a:t>
            </a:r>
            <a:r>
              <a:rPr lang="fr-FR" dirty="0" smtClean="0">
                <a:solidFill>
                  <a:srgbClr val="FF0000"/>
                </a:solidFill>
              </a:rPr>
              <a:t>8</a:t>
            </a:r>
            <a:r>
              <a:rPr lang="fr-FR" dirty="0" smtClean="0"/>
              <a:t>0</a:t>
            </a:r>
          </a:p>
          <a:p>
            <a:r>
              <a:rPr lang="fr-FR" dirty="0" smtClean="0"/>
              <a:t>6.206</a:t>
            </a:r>
          </a:p>
          <a:p>
            <a:r>
              <a:rPr lang="fr-FR" dirty="0" smtClean="0"/>
              <a:t>1.504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3.387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83613" y="2017688"/>
            <a:ext cx="827763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0.148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0.317</a:t>
            </a:r>
          </a:p>
          <a:p>
            <a:r>
              <a:rPr lang="fr-FR" dirty="0" smtClean="0"/>
              <a:t>0.4</a:t>
            </a:r>
            <a:r>
              <a:rPr lang="fr-FR" dirty="0" smtClean="0">
                <a:solidFill>
                  <a:srgbClr val="FF0000"/>
                </a:solidFill>
              </a:rPr>
              <a:t>6</a:t>
            </a:r>
            <a:r>
              <a:rPr lang="fr-FR" dirty="0"/>
              <a:t>0</a:t>
            </a:r>
            <a:endParaRPr lang="fr-FR" dirty="0" smtClean="0"/>
          </a:p>
          <a:p>
            <a:r>
              <a:rPr lang="fr-FR" dirty="0" smtClean="0"/>
              <a:t>0.7</a:t>
            </a:r>
            <a:r>
              <a:rPr lang="fr-FR" dirty="0" smtClean="0">
                <a:solidFill>
                  <a:srgbClr val="FF0000"/>
                </a:solidFill>
              </a:rPr>
              <a:t>4</a:t>
            </a:r>
            <a:r>
              <a:rPr lang="fr-FR" dirty="0" smtClean="0"/>
              <a:t>4</a:t>
            </a:r>
          </a:p>
          <a:p>
            <a:r>
              <a:rPr lang="fr-FR" dirty="0" smtClean="0"/>
              <a:t>0.8</a:t>
            </a:r>
            <a:r>
              <a:rPr lang="fr-FR" dirty="0" smtClean="0">
                <a:solidFill>
                  <a:srgbClr val="FF0000"/>
                </a:solidFill>
              </a:rPr>
              <a:t>38</a:t>
            </a:r>
            <a:endParaRPr lang="fr-FR" dirty="0" smtClean="0"/>
          </a:p>
          <a:p>
            <a:r>
              <a:rPr lang="fr-FR" dirty="0" smtClean="0"/>
              <a:t>0.5</a:t>
            </a:r>
            <a:r>
              <a:rPr lang="fr-FR" dirty="0" smtClean="0">
                <a:solidFill>
                  <a:srgbClr val="FF0000"/>
                </a:solidFill>
              </a:rPr>
              <a:t>78</a:t>
            </a:r>
            <a:endParaRPr lang="fr-FR" dirty="0" smtClean="0"/>
          </a:p>
          <a:p>
            <a:r>
              <a:rPr lang="fr-FR" dirty="0" smtClean="0"/>
              <a:t>6.206</a:t>
            </a:r>
          </a:p>
          <a:p>
            <a:r>
              <a:rPr lang="fr-FR" dirty="0" smtClean="0"/>
              <a:t>1.485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3.376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868717" y="1662942"/>
            <a:ext cx="827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fix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5054047" y="1391102"/>
            <a:ext cx="827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TLEP model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7665271" y="2017688"/>
            <a:ext cx="827763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0.78</a:t>
            </a:r>
          </a:p>
          <a:p>
            <a:r>
              <a:rPr lang="fr-FR" dirty="0" smtClean="0"/>
              <a:t>4.6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4.7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6.4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6.1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5.2</a:t>
            </a:r>
          </a:p>
          <a:p>
            <a:r>
              <a:rPr lang="fr-FR" dirty="0">
                <a:solidFill>
                  <a:srgbClr val="000000"/>
                </a:solidFill>
              </a:rPr>
              <a:t>-</a:t>
            </a:r>
            <a:endParaRPr lang="fr-FR" dirty="0" smtClean="0">
              <a:solidFill>
                <a:srgbClr val="000000"/>
              </a:solidFill>
            </a:endParaRPr>
          </a:p>
          <a:p>
            <a:r>
              <a:rPr lang="fr-FR" dirty="0" smtClean="0">
                <a:solidFill>
                  <a:srgbClr val="000000"/>
                </a:solidFill>
              </a:rPr>
              <a:t>18.8</a:t>
            </a:r>
          </a:p>
          <a:p>
            <a:r>
              <a:rPr lang="fr-FR" b="1" dirty="0" smtClean="0">
                <a:solidFill>
                  <a:srgbClr val="0000FF"/>
                </a:solidFill>
              </a:rPr>
              <a:t>0.54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660884" y="1105428"/>
            <a:ext cx="827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0p6 TLEP model</a:t>
            </a:r>
            <a:endParaRPr lang="fr-FR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7573620" y="1379058"/>
            <a:ext cx="1034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ILC</a:t>
            </a:r>
          </a:p>
          <a:p>
            <a:r>
              <a:rPr lang="fr-FR" b="1" dirty="0" smtClean="0"/>
              <a:t>(</a:t>
            </a:r>
            <a:r>
              <a:rPr lang="fr-FR" b="1" dirty="0" err="1" smtClean="0"/>
              <a:t>Peskin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1642807" y="5365568"/>
            <a:ext cx="654538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dirty="0">
                <a:hlinkClick r:id="rId3"/>
              </a:rPr>
              <a:t>https://arxiv.org/abs/</a:t>
            </a:r>
            <a:r>
              <a:rPr lang="fr-FR" dirty="0" smtClean="0">
                <a:hlinkClick r:id="rId3"/>
              </a:rPr>
              <a:t>1312.4974</a:t>
            </a:r>
            <a:r>
              <a:rPr lang="fr-FR" dirty="0" smtClean="0"/>
              <a:t> table 5</a:t>
            </a:r>
          </a:p>
          <a:p>
            <a:r>
              <a:rPr lang="fr-FR" dirty="0" smtClean="0"/>
              <a:t>not </a:t>
            </a:r>
            <a:r>
              <a:rPr lang="fr-FR" dirty="0" err="1" smtClean="0"/>
              <a:t>directly</a:t>
            </a:r>
            <a:r>
              <a:rPr lang="fr-FR" dirty="0" smtClean="0"/>
              <a:t> comparable:</a:t>
            </a:r>
            <a:r>
              <a:rPr lang="fr-FR" dirty="0"/>
              <a:t> </a:t>
            </a:r>
            <a:r>
              <a:rPr lang="fr-FR" dirty="0" err="1" smtClean="0"/>
              <a:t>twice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lumi</a:t>
            </a:r>
            <a:r>
              <a:rPr lang="fr-FR" dirty="0" smtClean="0"/>
              <a:t>, 250 </a:t>
            </a:r>
            <a:r>
              <a:rPr lang="fr-FR" dirty="0" err="1" smtClean="0"/>
              <a:t>instead</a:t>
            </a:r>
            <a:r>
              <a:rPr lang="fr-FR" dirty="0" smtClean="0"/>
              <a:t> of 240 GeV</a:t>
            </a:r>
          </a:p>
          <a:p>
            <a:r>
              <a:rPr lang="fr-FR" b="1" dirty="0" smtClean="0"/>
              <a:t>BR </a:t>
            </a:r>
            <a:r>
              <a:rPr lang="fr-FR" b="1" dirty="0" err="1" smtClean="0"/>
              <a:t>inv</a:t>
            </a:r>
            <a:r>
              <a:rPr lang="fr-FR" b="1" dirty="0"/>
              <a:t> </a:t>
            </a:r>
            <a:r>
              <a:rPr lang="fr-FR" b="1" dirty="0" smtClean="0"/>
              <a:t>&lt; 1 %  ! </a:t>
            </a:r>
          </a:p>
        </p:txBody>
      </p:sp>
    </p:spTree>
    <p:extLst>
      <p:ext uri="{BB962C8B-B14F-4D97-AF65-F5344CB8AC3E}">
        <p14:creationId xmlns:p14="http://schemas.microsoft.com/office/powerpoint/2010/main" val="321039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Papas: </a:t>
            </a:r>
            <a:r>
              <a:rPr lang="fr-FR" dirty="0" err="1"/>
              <a:t>T</a:t>
            </a:r>
            <a:r>
              <a:rPr lang="fr-FR" dirty="0" err="1" smtClean="0"/>
              <a:t>racker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5784670" y="1600200"/>
            <a:ext cx="3359330" cy="4525963"/>
          </a:xfrm>
        </p:spPr>
        <p:txBody>
          <a:bodyPr/>
          <a:lstStyle/>
          <a:p>
            <a:r>
              <a:rPr lang="fr-FR" dirty="0" err="1" smtClean="0"/>
              <a:t>Define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simple </a:t>
            </a:r>
            <a:r>
              <a:rPr lang="fr-FR" dirty="0" err="1" smtClean="0"/>
              <a:t>geometry</a:t>
            </a:r>
            <a:r>
              <a:rPr lang="fr-FR" dirty="0" smtClean="0"/>
              <a:t> (</a:t>
            </a:r>
            <a:r>
              <a:rPr lang="fr-FR" dirty="0" err="1" smtClean="0"/>
              <a:t>cylinder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acceptance</a:t>
            </a:r>
            <a:r>
              <a:rPr lang="fr-FR" dirty="0" smtClean="0"/>
              <a:t> model</a:t>
            </a:r>
          </a:p>
          <a:p>
            <a:pPr lvl="1"/>
            <a:r>
              <a:rPr lang="fr-FR" dirty="0" err="1" smtClean="0"/>
              <a:t>resolution</a:t>
            </a:r>
            <a:r>
              <a:rPr lang="fr-FR" dirty="0" smtClean="0"/>
              <a:t> model</a:t>
            </a:r>
          </a:p>
          <a:p>
            <a:pPr lvl="1"/>
            <a:r>
              <a:rPr lang="fr-FR" dirty="0" smtClean="0"/>
              <a:t>(+ B </a:t>
            </a:r>
            <a:r>
              <a:rPr lang="fr-FR" dirty="0" err="1" smtClean="0"/>
              <a:t>field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4" name="Picture Placeholder 5" descr="Screenshot 2017-05-17 16.07.4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89" t="2288" r="2109" b="-2288"/>
          <a:stretch/>
        </p:blipFill>
        <p:spPr>
          <a:xfrm>
            <a:off x="-315192" y="1545117"/>
            <a:ext cx="6099863" cy="3992450"/>
          </a:xfrm>
          <a:prstGeom prst="rect">
            <a:avLst/>
          </a:prstGeom>
        </p:spPr>
      </p:pic>
      <p:sp>
        <p:nvSpPr>
          <p:cNvPr id="6" name="Shape 238"/>
          <p:cNvSpPr/>
          <p:nvPr/>
        </p:nvSpPr>
        <p:spPr>
          <a:xfrm>
            <a:off x="1162512" y="5537567"/>
            <a:ext cx="7437730" cy="810795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fr-CH" sz="2400" dirty="0" smtClean="0"/>
              <a:t>Easy to create / easy to change</a:t>
            </a:r>
          </a:p>
          <a:p>
            <a:pPr>
              <a:buSzPct val="100000"/>
              <a:defRPr sz="2800"/>
            </a:pPr>
            <a:r>
              <a:rPr lang="fr-CH" sz="2400" dirty="0" smtClean="0"/>
              <a:t>Python script </a:t>
            </a:r>
            <a:r>
              <a:rPr lang="fr-CH" sz="2400" dirty="0" smtClean="0">
                <a:sym typeface="Wingdings"/>
              </a:rPr>
              <a:t> extreme flexibility w/r to a « card » system</a:t>
            </a:r>
            <a:endParaRPr sz="2400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5237137" y="2235705"/>
            <a:ext cx="1018041" cy="125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3421457" y="2949452"/>
            <a:ext cx="2833721" cy="199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4345040" y="3610716"/>
            <a:ext cx="1910138" cy="104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0980-01D0-0447-A931-B1D4C3F732B7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91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Papas: </a:t>
            </a:r>
            <a:r>
              <a:rPr lang="fr-FR" dirty="0" err="1" smtClean="0"/>
              <a:t>Calorimeters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S</a:t>
            </a:r>
            <a:r>
              <a:rPr lang="fr-FR" dirty="0" smtClean="0"/>
              <a:t>imple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(2 </a:t>
            </a:r>
            <a:r>
              <a:rPr lang="fr-FR" dirty="0" err="1" smtClean="0"/>
              <a:t>cylinders</a:t>
            </a:r>
            <a:r>
              <a:rPr lang="fr-FR" dirty="0" smtClean="0"/>
              <a:t>)</a:t>
            </a:r>
          </a:p>
          <a:p>
            <a:r>
              <a:rPr lang="fr-FR" dirty="0" err="1"/>
              <a:t>M</a:t>
            </a:r>
            <a:r>
              <a:rPr lang="fr-FR" dirty="0" err="1" smtClean="0"/>
              <a:t>aterial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hadron </a:t>
            </a:r>
            <a:r>
              <a:rPr lang="fr-FR" dirty="0" err="1" smtClean="0"/>
              <a:t>shower</a:t>
            </a:r>
            <a:r>
              <a:rPr lang="fr-FR" dirty="0" smtClean="0"/>
              <a:t> in ECAL</a:t>
            </a:r>
          </a:p>
          <a:p>
            <a:r>
              <a:rPr lang="fr-FR" dirty="0" err="1"/>
              <a:t>E</a:t>
            </a:r>
            <a:r>
              <a:rPr lang="fr-FR" dirty="0" err="1" smtClean="0"/>
              <a:t>nergy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and </a:t>
            </a:r>
            <a:r>
              <a:rPr lang="fr-FR" dirty="0" err="1" smtClean="0"/>
              <a:t>response</a:t>
            </a:r>
            <a:endParaRPr lang="fr-FR" dirty="0" smtClean="0"/>
          </a:p>
          <a:p>
            <a:r>
              <a:rPr lang="fr-FR" dirty="0" err="1" smtClean="0"/>
              <a:t>Acceptance</a:t>
            </a:r>
            <a:endParaRPr lang="fr-FR" dirty="0"/>
          </a:p>
          <a:p>
            <a:pPr lvl="1"/>
            <a:r>
              <a:rPr lang="fr-FR" dirty="0" err="1" smtClean="0"/>
              <a:t>thresholds</a:t>
            </a:r>
            <a:endParaRPr lang="fr-FR" dirty="0" smtClean="0"/>
          </a:p>
          <a:p>
            <a:r>
              <a:rPr lang="fr-FR" dirty="0"/>
              <a:t>C</a:t>
            </a:r>
            <a:r>
              <a:rPr lang="fr-FR" dirty="0" smtClean="0"/>
              <a:t>luster size R </a:t>
            </a:r>
          </a:p>
          <a:p>
            <a:pPr lvl="1"/>
            <a:r>
              <a:rPr lang="fr-FR" dirty="0" err="1" smtClean="0"/>
              <a:t>models</a:t>
            </a:r>
            <a:r>
              <a:rPr lang="fr-FR" dirty="0" smtClean="0"/>
              <a:t> </a:t>
            </a:r>
            <a:r>
              <a:rPr lang="fr-FR" dirty="0" err="1" smtClean="0"/>
              <a:t>calorimeter</a:t>
            </a:r>
            <a:r>
              <a:rPr lang="fr-FR" dirty="0" smtClean="0"/>
              <a:t> </a:t>
            </a:r>
            <a:r>
              <a:rPr lang="fr-FR" dirty="0" err="1" smtClean="0"/>
              <a:t>granularity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5" name="xy.png"/>
          <p:cNvPicPr>
            <a:picLocks noChangeAspect="1"/>
          </p:cNvPicPr>
          <p:nvPr/>
        </p:nvPicPr>
        <p:blipFill rotWithShape="1">
          <a:blip r:embed="rId2">
            <a:extLst/>
          </a:blip>
          <a:srcRect l="21331" t="13198" r="39876" b="47844"/>
          <a:stretch/>
        </p:blipFill>
        <p:spPr>
          <a:xfrm>
            <a:off x="5192320" y="1064314"/>
            <a:ext cx="3549412" cy="342741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"/>
          <p:cNvGrpSpPr/>
          <p:nvPr/>
        </p:nvGrpSpPr>
        <p:grpSpPr>
          <a:xfrm>
            <a:off x="6348164" y="5129844"/>
            <a:ext cx="1534814" cy="892969"/>
            <a:chOff x="7108304" y="4684836"/>
            <a:chExt cx="1534814" cy="892969"/>
          </a:xfrm>
        </p:grpSpPr>
        <p:sp>
          <p:nvSpPr>
            <p:cNvPr id="7" name="Shape 243"/>
            <p:cNvSpPr/>
            <p:nvPr/>
          </p:nvSpPr>
          <p:spPr>
            <a:xfrm>
              <a:off x="7117234" y="4684836"/>
              <a:ext cx="892969" cy="892969"/>
            </a:xfrm>
            <a:prstGeom prst="ellipse">
              <a:avLst/>
            </a:prstGeom>
            <a:ln w="25400">
              <a:solidFill>
                <a:srgbClr val="0433FF"/>
              </a:solidFill>
              <a:miter lim="400000"/>
            </a:ln>
          </p:spPr>
          <p:txBody>
            <a:bodyPr lIns="35717" tIns="35717" rIns="35717" bIns="35717" anchor="ctr"/>
            <a:lstStyle/>
            <a:p>
              <a:pPr>
                <a:defRPr sz="2400"/>
              </a:pPr>
              <a:endParaRPr/>
            </a:p>
          </p:txBody>
        </p:sp>
        <p:sp>
          <p:nvSpPr>
            <p:cNvPr id="8" name="Shape 244"/>
            <p:cNvSpPr/>
            <p:nvPr/>
          </p:nvSpPr>
          <p:spPr>
            <a:xfrm>
              <a:off x="7750149" y="4684836"/>
              <a:ext cx="892969" cy="892969"/>
            </a:xfrm>
            <a:prstGeom prst="ellipse">
              <a:avLst/>
            </a:prstGeom>
            <a:ln w="25400">
              <a:solidFill>
                <a:srgbClr val="0433FF"/>
              </a:solidFill>
              <a:miter lim="400000"/>
            </a:ln>
          </p:spPr>
          <p:txBody>
            <a:bodyPr lIns="35717" tIns="35717" rIns="35717" bIns="35717" anchor="ctr"/>
            <a:lstStyle/>
            <a:p>
              <a:pPr>
                <a:defRPr sz="2400"/>
              </a:pPr>
              <a:endParaRPr/>
            </a:p>
          </p:txBody>
        </p:sp>
        <p:sp>
          <p:nvSpPr>
            <p:cNvPr id="9" name="Shape 245"/>
            <p:cNvSpPr/>
            <p:nvPr/>
          </p:nvSpPr>
          <p:spPr>
            <a:xfrm flipH="1">
              <a:off x="7108304" y="5122390"/>
              <a:ext cx="462585" cy="1"/>
            </a:xfrm>
            <a:prstGeom prst="line">
              <a:avLst/>
            </a:prstGeom>
            <a:ln w="25400">
              <a:solidFill>
                <a:srgbClr val="85888D"/>
              </a:solidFill>
              <a:miter lim="400000"/>
            </a:ln>
          </p:spPr>
          <p:txBody>
            <a:bodyPr lIns="35717" tIns="35717" rIns="35717" bIns="35717" anchor="ctr"/>
            <a:lstStyle/>
            <a:p>
              <a:pPr>
                <a:defRPr sz="2400"/>
              </a:pPr>
              <a:endParaRPr/>
            </a:p>
          </p:txBody>
        </p:sp>
        <p:sp>
          <p:nvSpPr>
            <p:cNvPr id="10" name="Shape 246"/>
            <p:cNvSpPr/>
            <p:nvPr/>
          </p:nvSpPr>
          <p:spPr>
            <a:xfrm>
              <a:off x="7242494" y="4818524"/>
              <a:ext cx="213584" cy="3491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7" tIns="35717" rIns="35717" bIns="35717" anchor="ctr">
              <a:spAutoFit/>
            </a:bodyPr>
            <a:lstStyle/>
            <a:p>
              <a:r>
                <a:rPr dirty="0"/>
                <a:t>R</a:t>
              </a:r>
            </a:p>
          </p:txBody>
        </p:sp>
      </p:grpSp>
      <p:sp>
        <p:nvSpPr>
          <p:cNvPr id="11" name="TextBox 3"/>
          <p:cNvSpPr txBox="1"/>
          <p:nvPr/>
        </p:nvSpPr>
        <p:spPr>
          <a:xfrm>
            <a:off x="6206886" y="6052102"/>
            <a:ext cx="2127121" cy="872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Franklin Gothic Book"/>
              </a:rPr>
              <a:t>Sum energy and create a merged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Franklin Gothic Book"/>
              </a:rPr>
              <a:t>c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Franklin Gothic Book"/>
              </a:rPr>
              <a:t>luster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Franklin Gothic Book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6990009" y="2601755"/>
            <a:ext cx="0" cy="2415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D7E8D-8065-6940-B22A-D86C0364B6F2}" type="datetime1">
              <a:rPr lang="fr-FR" smtClean="0"/>
              <a:t>10/12/17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18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Papas: </a:t>
            </a:r>
            <a:r>
              <a:rPr lang="fr-FR" dirty="0" err="1" smtClean="0"/>
              <a:t>Particle</a:t>
            </a:r>
            <a:r>
              <a:rPr lang="fr-FR" dirty="0" smtClean="0"/>
              <a:t> Flow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838" y="1351119"/>
            <a:ext cx="1691999" cy="199469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838" y="4057499"/>
            <a:ext cx="1691999" cy="19946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104" y="1351119"/>
            <a:ext cx="1691999" cy="199469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2104" y="4057499"/>
            <a:ext cx="1691999" cy="199469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1" y="1351119"/>
            <a:ext cx="1691999" cy="162990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87942" y="3036286"/>
            <a:ext cx="103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photon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912028" y="3066083"/>
            <a:ext cx="1032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neutral</a:t>
            </a:r>
            <a:r>
              <a:rPr lang="fr-FR" dirty="0" smtClean="0"/>
              <a:t> hadron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601838" y="5934670"/>
            <a:ext cx="192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neutral</a:t>
            </a:r>
            <a:r>
              <a:rPr lang="fr-FR" dirty="0" smtClean="0"/>
              <a:t> hadron </a:t>
            </a:r>
          </a:p>
          <a:p>
            <a:pPr algn="ctr"/>
            <a:r>
              <a:rPr lang="fr-FR" dirty="0" smtClean="0"/>
              <a:t>+</a:t>
            </a:r>
            <a:r>
              <a:rPr lang="fr-FR" dirty="0"/>
              <a:t> </a:t>
            </a:r>
            <a:r>
              <a:rPr lang="fr-FR" dirty="0" smtClean="0"/>
              <a:t>photon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7212951" y="3105834"/>
            <a:ext cx="1032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charged</a:t>
            </a:r>
            <a:r>
              <a:rPr lang="fr-FR" dirty="0" smtClean="0"/>
              <a:t> hadron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886103" y="5934670"/>
            <a:ext cx="180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charged</a:t>
            </a:r>
            <a:r>
              <a:rPr lang="fr-FR" dirty="0" smtClean="0"/>
              <a:t> and </a:t>
            </a:r>
            <a:r>
              <a:rPr lang="fr-FR" dirty="0" err="1" smtClean="0"/>
              <a:t>neutral</a:t>
            </a:r>
            <a:r>
              <a:rPr lang="fr-FR" dirty="0" smtClean="0"/>
              <a:t> hadrons</a:t>
            </a:r>
            <a:endParaRPr lang="fr-FR" dirty="0"/>
          </a:p>
        </p:txBody>
      </p:sp>
      <p:sp>
        <p:nvSpPr>
          <p:cNvPr id="15" name="Shape 238"/>
          <p:cNvSpPr/>
          <p:nvPr/>
        </p:nvSpPr>
        <p:spPr>
          <a:xfrm>
            <a:off x="615292" y="4453502"/>
            <a:ext cx="2169911" cy="810795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5717" tIns="35717" rIns="35717" bIns="35717" anchor="ctr">
            <a:spAutoFit/>
          </a:bodyPr>
          <a:lstStyle/>
          <a:p>
            <a:pPr>
              <a:buSzPct val="100000"/>
              <a:defRPr sz="2800"/>
            </a:pPr>
            <a:r>
              <a:rPr lang="en-US" sz="2400" dirty="0" smtClean="0"/>
              <a:t>Full PF algorithm</a:t>
            </a:r>
          </a:p>
          <a:p>
            <a:pPr>
              <a:buSzPct val="100000"/>
              <a:defRPr sz="2800"/>
            </a:pPr>
            <a:r>
              <a:rPr lang="en-US" sz="2400" dirty="0" smtClean="0"/>
              <a:t>similar to CMS</a:t>
            </a:r>
            <a:endParaRPr sz="24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9173-B2DE-1043-A0AE-19EEFC486F30}" type="datetime1">
              <a:rPr lang="fr-FR" smtClean="0"/>
              <a:t>10/12/17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125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Papas: e and mu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51401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Integration</a:t>
            </a:r>
            <a:r>
              <a:rPr lang="fr-FR" dirty="0" smtClean="0"/>
              <a:t> in PF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Treated</a:t>
            </a:r>
            <a:r>
              <a:rPr lang="fr-FR" dirty="0" smtClean="0"/>
              <a:t> </a:t>
            </a:r>
            <a:r>
              <a:rPr lang="fr-FR" dirty="0" err="1" smtClean="0"/>
              <a:t>separately</a:t>
            </a:r>
            <a:endParaRPr lang="fr-FR" dirty="0" smtClean="0"/>
          </a:p>
          <a:p>
            <a:pPr lvl="1"/>
            <a:r>
              <a:rPr lang="fr-FR" dirty="0" smtClean="0"/>
              <a:t>no lepton </a:t>
            </a:r>
            <a:r>
              <a:rPr lang="fr-FR" dirty="0" smtClean="0">
                <a:sym typeface="Wingdings"/>
              </a:rPr>
              <a:t>/ hadron </a:t>
            </a:r>
            <a:r>
              <a:rPr lang="fr-FR" dirty="0" err="1" smtClean="0">
                <a:sym typeface="Wingdings"/>
              </a:rPr>
              <a:t>fakes</a:t>
            </a:r>
            <a:endParaRPr lang="fr-FR" dirty="0" smtClean="0">
              <a:sym typeface="Wingdings"/>
            </a:endParaRPr>
          </a:p>
          <a:p>
            <a:r>
              <a:rPr lang="fr-FR" dirty="0" err="1" smtClean="0">
                <a:sym typeface="Wingdings"/>
              </a:rPr>
              <a:t>Using</a:t>
            </a:r>
            <a:r>
              <a:rPr lang="fr-FR" dirty="0" smtClean="0">
                <a:sym typeface="Wingdings"/>
              </a:rPr>
              <a:t> the Delphes CMS </a:t>
            </a:r>
            <a:r>
              <a:rPr lang="fr-FR" dirty="0" err="1" smtClean="0">
                <a:sym typeface="Wingdings"/>
              </a:rPr>
              <a:t>parametrization</a:t>
            </a:r>
            <a:endParaRPr lang="fr-FR" dirty="0" smtClean="0">
              <a:sym typeface="Wingdings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1951401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>
                <a:sym typeface="Wingdings"/>
              </a:rPr>
              <a:t>Isolation:</a:t>
            </a:r>
          </a:p>
          <a:p>
            <a:pPr lvl="1"/>
            <a:r>
              <a:rPr lang="fr-FR" dirty="0" err="1" smtClean="0">
                <a:sym typeface="Wingdings"/>
              </a:rPr>
              <a:t>particle-based</a:t>
            </a:r>
            <a:r>
              <a:rPr lang="fr-FR" dirty="0" smtClean="0">
                <a:sym typeface="Wingdings"/>
              </a:rPr>
              <a:t> isolation w/r to the </a:t>
            </a:r>
            <a:r>
              <a:rPr lang="fr-FR" dirty="0" err="1" smtClean="0">
                <a:sym typeface="Wingdings"/>
              </a:rPr>
              <a:t>surrounding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particles</a:t>
            </a:r>
            <a:r>
              <a:rPr lang="fr-FR" dirty="0" smtClean="0">
                <a:sym typeface="Wingdings"/>
              </a:rPr>
              <a:t> </a:t>
            </a:r>
            <a:br>
              <a:rPr lang="fr-FR" dirty="0" smtClean="0">
                <a:sym typeface="Wingdings"/>
              </a:rPr>
            </a:br>
            <a:r>
              <a:rPr lang="fr-FR" dirty="0" err="1" smtClean="0">
                <a:sym typeface="Wingdings"/>
              </a:rPr>
              <a:t>from</a:t>
            </a:r>
            <a:r>
              <a:rPr lang="fr-FR" dirty="0" smtClean="0">
                <a:sym typeface="Wingdings"/>
              </a:rPr>
              <a:t> PF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943" y="3551601"/>
            <a:ext cx="6577014" cy="3104716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A261-70A0-6340-8BFB-43AC70111346}" type="datetime1">
              <a:rPr lang="fr-FR" smtClean="0"/>
              <a:t>10/12/17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841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Papas: Jets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err="1" smtClean="0"/>
              <a:t>Fastjet</a:t>
            </a:r>
            <a:endParaRPr lang="fr-FR" dirty="0" smtClean="0"/>
          </a:p>
          <a:p>
            <a:pPr lvl="1"/>
            <a:r>
              <a:rPr lang="fr-FR" dirty="0" smtClean="0"/>
              <a:t>input: </a:t>
            </a:r>
            <a:br>
              <a:rPr lang="fr-FR" dirty="0" smtClean="0"/>
            </a:br>
            <a:r>
              <a:rPr lang="fr-FR" dirty="0" err="1" smtClean="0"/>
              <a:t>reconstructed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ee_kt</a:t>
            </a:r>
            <a:r>
              <a:rPr lang="fr-FR" dirty="0" smtClean="0"/>
              <a:t> </a:t>
            </a:r>
            <a:r>
              <a:rPr lang="fr-FR" dirty="0" err="1" smtClean="0"/>
              <a:t>algorithm</a:t>
            </a:r>
            <a:endParaRPr lang="fr-FR" dirty="0" smtClean="0"/>
          </a:p>
          <a:p>
            <a:pPr lvl="1"/>
            <a:r>
              <a:rPr lang="fr-FR" dirty="0" smtClean="0"/>
              <a:t>exclusive reconstruction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  <a:r>
              <a:rPr lang="fr-FR" dirty="0" err="1" smtClean="0"/>
              <a:t>njets</a:t>
            </a:r>
            <a:r>
              <a:rPr lang="fr-FR" dirty="0" smtClean="0"/>
              <a:t>=2)</a:t>
            </a:r>
          </a:p>
          <a:p>
            <a:pPr lvl="2"/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previous</a:t>
            </a:r>
            <a:r>
              <a:rPr lang="fr-FR" dirty="0" smtClean="0"/>
              <a:t> analyses </a:t>
            </a:r>
            <a:r>
              <a:rPr lang="fr-FR" dirty="0" err="1" smtClean="0"/>
              <a:t>where</a:t>
            </a:r>
            <a:r>
              <a:rPr lang="fr-FR" dirty="0" smtClean="0"/>
              <a:t> an a posteriori </a:t>
            </a:r>
            <a:r>
              <a:rPr lang="fr-FR" dirty="0" err="1" smtClean="0"/>
              <a:t>resummation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 smtClean="0"/>
          </a:p>
          <a:p>
            <a:r>
              <a:rPr lang="fr-FR" dirty="0" smtClean="0"/>
              <a:t>Jet </a:t>
            </a:r>
            <a:r>
              <a:rPr lang="fr-FR" dirty="0" err="1" smtClean="0"/>
              <a:t>energy</a:t>
            </a:r>
            <a:r>
              <a:rPr lang="fr-FR" dirty="0" smtClean="0"/>
              <a:t> correction: </a:t>
            </a:r>
          </a:p>
          <a:p>
            <a:pPr lvl="1"/>
            <a:r>
              <a:rPr lang="fr-FR" dirty="0" smtClean="0"/>
              <a:t>flat 1.1 factor </a:t>
            </a:r>
            <a:br>
              <a:rPr lang="fr-FR" dirty="0" smtClean="0"/>
            </a:br>
            <a:r>
              <a:rPr lang="fr-FR" dirty="0" smtClean="0"/>
              <a:t>(~ as in CMS)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355123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b</a:t>
            </a:r>
            <a:r>
              <a:rPr lang="fr-FR" dirty="0" smtClean="0"/>
              <a:t> </a:t>
            </a:r>
            <a:r>
              <a:rPr lang="fr-FR" dirty="0" err="1" smtClean="0"/>
              <a:t>tagging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input = ROC </a:t>
            </a:r>
            <a:r>
              <a:rPr lang="fr-FR" dirty="0" err="1" smtClean="0"/>
              <a:t>curve</a:t>
            </a:r>
            <a:endParaRPr lang="fr-FR" dirty="0" smtClean="0"/>
          </a:p>
          <a:p>
            <a:pPr lvl="1"/>
            <a:r>
              <a:rPr lang="fr-FR" dirty="0" smtClean="0"/>
              <a:t>set </a:t>
            </a:r>
            <a:r>
              <a:rPr lang="fr-FR" dirty="0" err="1" smtClean="0"/>
              <a:t>desired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(fixes </a:t>
            </a:r>
            <a:r>
              <a:rPr lang="fr-FR" dirty="0" err="1" smtClean="0"/>
              <a:t>fake</a:t>
            </a:r>
            <a:r>
              <a:rPr lang="fr-FR" dirty="0" smtClean="0"/>
              <a:t> rate)</a:t>
            </a:r>
          </a:p>
          <a:p>
            <a:pPr lvl="1"/>
            <a:r>
              <a:rPr lang="fr-FR" dirty="0" err="1" smtClean="0"/>
              <a:t>gen</a:t>
            </a:r>
            <a:r>
              <a:rPr lang="fr-FR" dirty="0" smtClean="0"/>
              <a:t> b </a:t>
            </a:r>
            <a:r>
              <a:rPr lang="fr-FR" dirty="0" err="1" smtClean="0"/>
              <a:t>matching</a:t>
            </a:r>
            <a:r>
              <a:rPr lang="fr-FR" dirty="0" smtClean="0"/>
              <a:t>: fraction of </a:t>
            </a:r>
            <a:r>
              <a:rPr lang="fr-FR" dirty="0" err="1" smtClean="0"/>
              <a:t>rec</a:t>
            </a:r>
            <a:r>
              <a:rPr lang="fr-FR" dirty="0" smtClean="0"/>
              <a:t> jet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arising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B hadron &gt; 0.01</a:t>
            </a:r>
          </a:p>
          <a:p>
            <a:pPr lvl="2"/>
            <a:r>
              <a:rPr lang="fr-FR" dirty="0" err="1" smtClean="0"/>
              <a:t>extremely</a:t>
            </a:r>
            <a:r>
              <a:rPr lang="fr-FR" dirty="0" smtClean="0"/>
              <a:t> efficient and pure</a:t>
            </a:r>
          </a:p>
          <a:p>
            <a:pPr lvl="1"/>
            <a:r>
              <a:rPr lang="fr-FR" dirty="0" err="1" smtClean="0"/>
              <a:t>matched</a:t>
            </a:r>
            <a:r>
              <a:rPr lang="fr-FR" dirty="0" smtClean="0"/>
              <a:t>: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endParaRPr lang="fr-FR" dirty="0" smtClean="0"/>
          </a:p>
          <a:p>
            <a:pPr lvl="1"/>
            <a:r>
              <a:rPr lang="fr-FR" dirty="0" err="1" smtClean="0"/>
              <a:t>unmatched</a:t>
            </a:r>
            <a:r>
              <a:rPr lang="fr-FR" dirty="0" smtClean="0"/>
              <a:t>: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fake</a:t>
            </a:r>
            <a:r>
              <a:rPr lang="fr-FR" dirty="0" smtClean="0"/>
              <a:t> rate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F84C-B79F-FE44-B451-6BEADE5BCCF3}" type="datetime1">
              <a:rPr lang="fr-FR" smtClean="0"/>
              <a:t>10/12/17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877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heppy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Event </a:t>
            </a:r>
            <a:r>
              <a:rPr lang="fr-FR" dirty="0" err="1"/>
              <a:t>processing</a:t>
            </a:r>
            <a:r>
              <a:rPr lang="fr-FR" dirty="0"/>
              <a:t> </a:t>
            </a:r>
            <a:r>
              <a:rPr lang="fr-FR" dirty="0" err="1"/>
              <a:t>framework</a:t>
            </a:r>
            <a:r>
              <a:rPr lang="fr-FR" dirty="0"/>
              <a:t> </a:t>
            </a:r>
          </a:p>
          <a:p>
            <a:r>
              <a:rPr lang="fr-FR" dirty="0" err="1" smtClean="0"/>
              <a:t>Modular</a:t>
            </a:r>
            <a:r>
              <a:rPr lang="fr-FR" dirty="0" smtClean="0"/>
              <a:t> </a:t>
            </a:r>
            <a:endParaRPr lang="fr-FR" dirty="0"/>
          </a:p>
          <a:p>
            <a:pPr lvl="1"/>
            <a:r>
              <a:rPr lang="fr-FR" dirty="0" smtClean="0"/>
              <a:t>~ </a:t>
            </a:r>
            <a:r>
              <a:rPr lang="fr-FR" dirty="0"/>
              <a:t>CMSSW, Gaudi, </a:t>
            </a:r>
            <a:r>
              <a:rPr lang="fr-FR" dirty="0" err="1"/>
              <a:t>Athena</a:t>
            </a:r>
            <a:r>
              <a:rPr lang="fr-FR" dirty="0"/>
              <a:t>, </a:t>
            </a:r>
            <a:r>
              <a:rPr lang="fr-FR" dirty="0" smtClean="0"/>
              <a:t>Marlin,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but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lighter</a:t>
            </a:r>
            <a:endParaRPr lang="fr-FR" dirty="0"/>
          </a:p>
          <a:p>
            <a:r>
              <a:rPr lang="fr-FR" dirty="0" err="1" smtClean="0"/>
              <a:t>Written</a:t>
            </a:r>
            <a:r>
              <a:rPr lang="fr-FR" dirty="0" smtClean="0"/>
              <a:t> </a:t>
            </a:r>
            <a:r>
              <a:rPr lang="fr-FR" dirty="0"/>
              <a:t>in python</a:t>
            </a:r>
          </a:p>
          <a:p>
            <a:r>
              <a:rPr lang="fr-FR" dirty="0" smtClean="0"/>
              <a:t>Can </a:t>
            </a:r>
            <a:r>
              <a:rPr lang="fr-FR" dirty="0" err="1"/>
              <a:t>read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root</a:t>
            </a:r>
            <a:r>
              <a:rPr lang="fr-FR" dirty="0"/>
              <a:t> </a:t>
            </a:r>
            <a:r>
              <a:rPr lang="fr-FR" dirty="0" err="1"/>
              <a:t>trees</a:t>
            </a:r>
            <a:r>
              <a:rPr lang="fr-FR" dirty="0"/>
              <a:t>, CMS, FCC, LCIO </a:t>
            </a:r>
          </a:p>
          <a:p>
            <a:r>
              <a:rPr lang="fr-FR" dirty="0" err="1" smtClean="0"/>
              <a:t>Widely</a:t>
            </a:r>
            <a:r>
              <a:rPr lang="fr-FR" dirty="0" smtClean="0"/>
              <a:t> </a:t>
            </a:r>
            <a:r>
              <a:rPr lang="fr-FR" dirty="0" err="1"/>
              <a:t>used</a:t>
            </a:r>
            <a:r>
              <a:rPr lang="fr-FR" dirty="0"/>
              <a:t> in CMS</a:t>
            </a:r>
          </a:p>
          <a:p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batch </a:t>
            </a:r>
            <a:r>
              <a:rPr lang="fr-FR" dirty="0" err="1" smtClean="0"/>
              <a:t>processing</a:t>
            </a:r>
            <a:r>
              <a:rPr lang="fr-FR" dirty="0" smtClean="0"/>
              <a:t>,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/>
              <a:t>, …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B3DFC-6974-F946-9826-1FBA200F4AA5}" type="datetime1">
              <a:rPr lang="fr-FR" smtClean="0"/>
              <a:t>10/12/17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F0D71-2415-3D4C-9AC4-D80527DAF41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4026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4260</TotalTime>
  <Words>1589</Words>
  <Application>Microsoft Macintosh PowerPoint</Application>
  <PresentationFormat>Présentation à l'écran (4:3)</PresentationFormat>
  <Paragraphs>453</Paragraphs>
  <Slides>36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Thème Office</vt:lpstr>
      <vt:lpstr>Higgs Coupling Measurement with papas</vt:lpstr>
      <vt:lpstr>Goal</vt:lpstr>
      <vt:lpstr>Outline</vt:lpstr>
      <vt:lpstr>Papas: Tracker</vt:lpstr>
      <vt:lpstr>Papas: Calorimeters</vt:lpstr>
      <vt:lpstr>Papas: Particle Flow</vt:lpstr>
      <vt:lpstr>Papas: e and mu</vt:lpstr>
      <vt:lpstr>Papas: Jets</vt:lpstr>
      <vt:lpstr>heppy </vt:lpstr>
      <vt:lpstr>Outline</vt:lpstr>
      <vt:lpstr>ZHllX: Analysis Sequence</vt:lpstr>
      <vt:lpstr>ZHllX: Final Selection</vt:lpstr>
      <vt:lpstr>Recoil mass</vt:lpstr>
      <vt:lpstr>Yield extraction</vt:lpstr>
      <vt:lpstr>ZHllbb</vt:lpstr>
      <vt:lpstr>ZHννbb: Analysis Sequence</vt:lpstr>
      <vt:lpstr>ZHννbb: Final Selection</vt:lpstr>
      <vt:lpstr>ZHννbb</vt:lpstr>
      <vt:lpstr>ZHννbb: missing mass</vt:lpstr>
      <vt:lpstr>ZHννbb</vt:lpstr>
      <vt:lpstr>ZHννbb: missing mass: new cuts</vt:lpstr>
      <vt:lpstr>Outline</vt:lpstr>
      <vt:lpstr>Global Fit</vt:lpstr>
      <vt:lpstr>Global Fit: kappa framework</vt:lpstr>
      <vt:lpstr>More precisely</vt:lpstr>
      <vt:lpstr>Trying the TLEP model</vt:lpstr>
      <vt:lpstr>Check fit model</vt:lpstr>
      <vt:lpstr>Fixing fit model</vt:lpstr>
      <vt:lpstr>After the fix</vt:lpstr>
      <vt:lpstr>Including direct constraint on BRinv</vt:lpstr>
      <vt:lpstr>Including direct constraint on BRinv</vt:lpstr>
      <vt:lpstr>Summary and plans</vt:lpstr>
      <vt:lpstr>Backup</vt:lpstr>
      <vt:lpstr>« 0p6 » model, also available  in tlep-couplings</vt:lpstr>
      <vt:lpstr>« 0p6 » model</vt:lpstr>
      <vt:lpstr>ILC (250 fb-1, 250 GeV)</vt:lpstr>
    </vt:vector>
  </TitlesOfParts>
  <Company>IPNL(CNRS)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Coupling Measurement with papas</dc:title>
  <dc:creator>Colin Bernet</dc:creator>
  <cp:lastModifiedBy>Colin Bernet</cp:lastModifiedBy>
  <cp:revision>54</cp:revision>
  <dcterms:created xsi:type="dcterms:W3CDTF">2017-12-05T10:52:59Z</dcterms:created>
  <dcterms:modified xsi:type="dcterms:W3CDTF">2017-12-11T12:45:07Z</dcterms:modified>
</cp:coreProperties>
</file>