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6" r:id="rId2"/>
    <p:sldMasterId id="2147483692" r:id="rId3"/>
  </p:sldMasterIdLst>
  <p:notesMasterIdLst>
    <p:notesMasterId r:id="rId121"/>
  </p:notesMasterIdLst>
  <p:handoutMasterIdLst>
    <p:handoutMasterId r:id="rId122"/>
  </p:handoutMasterIdLst>
  <p:sldIdLst>
    <p:sldId id="520" r:id="rId4"/>
    <p:sldId id="616" r:id="rId5"/>
    <p:sldId id="617" r:id="rId6"/>
    <p:sldId id="557" r:id="rId7"/>
    <p:sldId id="619" r:id="rId8"/>
    <p:sldId id="621" r:id="rId9"/>
    <p:sldId id="622" r:id="rId10"/>
    <p:sldId id="618" r:id="rId11"/>
    <p:sldId id="558" r:id="rId12"/>
    <p:sldId id="559" r:id="rId13"/>
    <p:sldId id="560" r:id="rId14"/>
    <p:sldId id="561" r:id="rId15"/>
    <p:sldId id="562" r:id="rId16"/>
    <p:sldId id="563" r:id="rId17"/>
    <p:sldId id="564" r:id="rId18"/>
    <p:sldId id="565" r:id="rId19"/>
    <p:sldId id="566" r:id="rId20"/>
    <p:sldId id="620" r:id="rId21"/>
    <p:sldId id="699" r:id="rId22"/>
    <p:sldId id="567" r:id="rId23"/>
    <p:sldId id="666" r:id="rId24"/>
    <p:sldId id="723" r:id="rId25"/>
    <p:sldId id="642" r:id="rId26"/>
    <p:sldId id="643" r:id="rId27"/>
    <p:sldId id="644" r:id="rId28"/>
    <p:sldId id="645" r:id="rId29"/>
    <p:sldId id="646" r:id="rId30"/>
    <p:sldId id="647" r:id="rId31"/>
    <p:sldId id="648" r:id="rId32"/>
    <p:sldId id="649" r:id="rId33"/>
    <p:sldId id="650" r:id="rId34"/>
    <p:sldId id="651" r:id="rId35"/>
    <p:sldId id="652" r:id="rId36"/>
    <p:sldId id="654" r:id="rId37"/>
    <p:sldId id="655" r:id="rId38"/>
    <p:sldId id="721" r:id="rId39"/>
    <p:sldId id="656" r:id="rId40"/>
    <p:sldId id="662" r:id="rId41"/>
    <p:sldId id="658" r:id="rId42"/>
    <p:sldId id="667" r:id="rId43"/>
    <p:sldId id="628" r:id="rId44"/>
    <p:sldId id="629" r:id="rId45"/>
    <p:sldId id="630" r:id="rId46"/>
    <p:sldId id="631" r:id="rId47"/>
    <p:sldId id="632" r:id="rId48"/>
    <p:sldId id="633" r:id="rId49"/>
    <p:sldId id="634" r:id="rId50"/>
    <p:sldId id="635" r:id="rId51"/>
    <p:sldId id="636" r:id="rId52"/>
    <p:sldId id="637" r:id="rId53"/>
    <p:sldId id="638" r:id="rId54"/>
    <p:sldId id="641" r:id="rId55"/>
    <p:sldId id="639" r:id="rId56"/>
    <p:sldId id="640" r:id="rId57"/>
    <p:sldId id="663" r:id="rId58"/>
    <p:sldId id="600" r:id="rId59"/>
    <p:sldId id="601" r:id="rId60"/>
    <p:sldId id="602" r:id="rId61"/>
    <p:sldId id="603" r:id="rId62"/>
    <p:sldId id="669" r:id="rId63"/>
    <p:sldId id="606" r:id="rId64"/>
    <p:sldId id="609" r:id="rId65"/>
    <p:sldId id="610" r:id="rId66"/>
    <p:sldId id="700" r:id="rId67"/>
    <p:sldId id="670" r:id="rId68"/>
    <p:sldId id="671" r:id="rId69"/>
    <p:sldId id="660" r:id="rId70"/>
    <p:sldId id="674" r:id="rId71"/>
    <p:sldId id="676" r:id="rId72"/>
    <p:sldId id="677" r:id="rId73"/>
    <p:sldId id="678" r:id="rId74"/>
    <p:sldId id="679" r:id="rId75"/>
    <p:sldId id="680" r:id="rId76"/>
    <p:sldId id="682" r:id="rId77"/>
    <p:sldId id="683" r:id="rId78"/>
    <p:sldId id="684" r:id="rId79"/>
    <p:sldId id="685" r:id="rId80"/>
    <p:sldId id="689" r:id="rId81"/>
    <p:sldId id="688" r:id="rId82"/>
    <p:sldId id="691" r:id="rId83"/>
    <p:sldId id="690" r:id="rId84"/>
    <p:sldId id="692" r:id="rId85"/>
    <p:sldId id="693" r:id="rId86"/>
    <p:sldId id="523" r:id="rId87"/>
    <p:sldId id="709" r:id="rId88"/>
    <p:sldId id="497" r:id="rId89"/>
    <p:sldId id="694" r:id="rId90"/>
    <p:sldId id="524" r:id="rId91"/>
    <p:sldId id="498" r:id="rId92"/>
    <p:sldId id="695" r:id="rId93"/>
    <p:sldId id="499" r:id="rId94"/>
    <p:sldId id="696" r:id="rId95"/>
    <p:sldId id="526" r:id="rId96"/>
    <p:sldId id="719" r:id="rId97"/>
    <p:sldId id="702" r:id="rId98"/>
    <p:sldId id="703" r:id="rId99"/>
    <p:sldId id="701" r:id="rId100"/>
    <p:sldId id="556" r:id="rId101"/>
    <p:sldId id="704" r:id="rId102"/>
    <p:sldId id="707" r:id="rId103"/>
    <p:sldId id="708" r:id="rId104"/>
    <p:sldId id="705" r:id="rId105"/>
    <p:sldId id="517" r:id="rId106"/>
    <p:sldId id="518" r:id="rId107"/>
    <p:sldId id="716" r:id="rId108"/>
    <p:sldId id="718" r:id="rId109"/>
    <p:sldId id="722" r:id="rId110"/>
    <p:sldId id="453" r:id="rId111"/>
    <p:sldId id="454" r:id="rId112"/>
    <p:sldId id="664" r:id="rId113"/>
    <p:sldId id="665" r:id="rId114"/>
    <p:sldId id="475" r:id="rId115"/>
    <p:sldId id="476" r:id="rId116"/>
    <p:sldId id="477" r:id="rId117"/>
    <p:sldId id="720" r:id="rId118"/>
    <p:sldId id="713" r:id="rId119"/>
    <p:sldId id="714" r:id="rId120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5F4FA"/>
    <a:srgbClr val="0033CC"/>
    <a:srgbClr val="D6EC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29" autoAdjust="0"/>
    <p:restoredTop sz="86131" autoAdjust="0"/>
  </p:normalViewPr>
  <p:slideViewPr>
    <p:cSldViewPr>
      <p:cViewPr varScale="1">
        <p:scale>
          <a:sx n="96" d="100"/>
          <a:sy n="96" d="100"/>
        </p:scale>
        <p:origin x="154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4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117" Type="http://schemas.openxmlformats.org/officeDocument/2006/relationships/slide" Target="slides/slide114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112" Type="http://schemas.openxmlformats.org/officeDocument/2006/relationships/slide" Target="slides/slide109.xml"/><Relationship Id="rId16" Type="http://schemas.openxmlformats.org/officeDocument/2006/relationships/slide" Target="slides/slide13.xml"/><Relationship Id="rId107" Type="http://schemas.openxmlformats.org/officeDocument/2006/relationships/slide" Target="slides/slide104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102" Type="http://schemas.openxmlformats.org/officeDocument/2006/relationships/slide" Target="slides/slide99.xml"/><Relationship Id="rId123" Type="http://schemas.openxmlformats.org/officeDocument/2006/relationships/presProps" Target="presProps.xml"/><Relationship Id="rId5" Type="http://schemas.openxmlformats.org/officeDocument/2006/relationships/slide" Target="slides/slide2.xml"/><Relationship Id="rId90" Type="http://schemas.openxmlformats.org/officeDocument/2006/relationships/slide" Target="slides/slide87.xml"/><Relationship Id="rId95" Type="http://schemas.openxmlformats.org/officeDocument/2006/relationships/slide" Target="slides/slide92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113" Type="http://schemas.openxmlformats.org/officeDocument/2006/relationships/slide" Target="slides/slide110.xml"/><Relationship Id="rId118" Type="http://schemas.openxmlformats.org/officeDocument/2006/relationships/slide" Target="slides/slide115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59" Type="http://schemas.openxmlformats.org/officeDocument/2006/relationships/slide" Target="slides/slide56.xml"/><Relationship Id="rId103" Type="http://schemas.openxmlformats.org/officeDocument/2006/relationships/slide" Target="slides/slide100.xml"/><Relationship Id="rId108" Type="http://schemas.openxmlformats.org/officeDocument/2006/relationships/slide" Target="slides/slide105.xml"/><Relationship Id="rId124" Type="http://schemas.openxmlformats.org/officeDocument/2006/relationships/viewProps" Target="viewProps.xml"/><Relationship Id="rId54" Type="http://schemas.openxmlformats.org/officeDocument/2006/relationships/slide" Target="slides/slide51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91" Type="http://schemas.openxmlformats.org/officeDocument/2006/relationships/slide" Target="slides/slide88.xml"/><Relationship Id="rId96" Type="http://schemas.openxmlformats.org/officeDocument/2006/relationships/slide" Target="slides/slide9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49" Type="http://schemas.openxmlformats.org/officeDocument/2006/relationships/slide" Target="slides/slide46.xml"/><Relationship Id="rId114" Type="http://schemas.openxmlformats.org/officeDocument/2006/relationships/slide" Target="slides/slide111.xml"/><Relationship Id="rId119" Type="http://schemas.openxmlformats.org/officeDocument/2006/relationships/slide" Target="slides/slide116.xml"/><Relationship Id="rId44" Type="http://schemas.openxmlformats.org/officeDocument/2006/relationships/slide" Target="slides/slide41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109" Type="http://schemas.openxmlformats.org/officeDocument/2006/relationships/slide" Target="slides/slide10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slide" Target="slides/slide94.xml"/><Relationship Id="rId104" Type="http://schemas.openxmlformats.org/officeDocument/2006/relationships/slide" Target="slides/slide101.xml"/><Relationship Id="rId120" Type="http://schemas.openxmlformats.org/officeDocument/2006/relationships/slide" Target="slides/slide117.xml"/><Relationship Id="rId125" Type="http://schemas.openxmlformats.org/officeDocument/2006/relationships/theme" Target="theme/theme1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110" Type="http://schemas.openxmlformats.org/officeDocument/2006/relationships/slide" Target="slides/slide107.xml"/><Relationship Id="rId115" Type="http://schemas.openxmlformats.org/officeDocument/2006/relationships/slide" Target="slides/slide112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56" Type="http://schemas.openxmlformats.org/officeDocument/2006/relationships/slide" Target="slides/slide53.xml"/><Relationship Id="rId77" Type="http://schemas.openxmlformats.org/officeDocument/2006/relationships/slide" Target="slides/slide74.xml"/><Relationship Id="rId100" Type="http://schemas.openxmlformats.org/officeDocument/2006/relationships/slide" Target="slides/slide97.xml"/><Relationship Id="rId105" Type="http://schemas.openxmlformats.org/officeDocument/2006/relationships/slide" Target="slides/slide102.xml"/><Relationship Id="rId126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93" Type="http://schemas.openxmlformats.org/officeDocument/2006/relationships/slide" Target="slides/slide90.xml"/><Relationship Id="rId98" Type="http://schemas.openxmlformats.org/officeDocument/2006/relationships/slide" Target="slides/slide95.xml"/><Relationship Id="rId12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22.xml"/><Relationship Id="rId46" Type="http://schemas.openxmlformats.org/officeDocument/2006/relationships/slide" Target="slides/slide43.xml"/><Relationship Id="rId67" Type="http://schemas.openxmlformats.org/officeDocument/2006/relationships/slide" Target="slides/slide64.xml"/><Relationship Id="rId116" Type="http://schemas.openxmlformats.org/officeDocument/2006/relationships/slide" Target="slides/slide11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62" Type="http://schemas.openxmlformats.org/officeDocument/2006/relationships/slide" Target="slides/slide59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111" Type="http://schemas.openxmlformats.org/officeDocument/2006/relationships/slide" Target="slides/slide108.xml"/><Relationship Id="rId15" Type="http://schemas.openxmlformats.org/officeDocument/2006/relationships/slide" Target="slides/slide12.xml"/><Relationship Id="rId36" Type="http://schemas.openxmlformats.org/officeDocument/2006/relationships/slide" Target="slides/slide33.xml"/><Relationship Id="rId57" Type="http://schemas.openxmlformats.org/officeDocument/2006/relationships/slide" Target="slides/slide54.xml"/><Relationship Id="rId106" Type="http://schemas.openxmlformats.org/officeDocument/2006/relationships/slide" Target="slides/slide103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52" Type="http://schemas.openxmlformats.org/officeDocument/2006/relationships/slide" Target="slides/slide49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94" Type="http://schemas.openxmlformats.org/officeDocument/2006/relationships/slide" Target="slides/slide91.xml"/><Relationship Id="rId99" Type="http://schemas.openxmlformats.org/officeDocument/2006/relationships/slide" Target="slides/slide96.xml"/><Relationship Id="rId101" Type="http://schemas.openxmlformats.org/officeDocument/2006/relationships/slide" Target="slides/slide98.xml"/><Relationship Id="rId122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2.emf"/><Relationship Id="rId7" Type="http://schemas.openxmlformats.org/officeDocument/2006/relationships/image" Target="../media/image17.emf"/><Relationship Id="rId2" Type="http://schemas.openxmlformats.org/officeDocument/2006/relationships/image" Target="../media/image22.emf"/><Relationship Id="rId1" Type="http://schemas.openxmlformats.org/officeDocument/2006/relationships/image" Target="../media/image27.emf"/><Relationship Id="rId6" Type="http://schemas.openxmlformats.org/officeDocument/2006/relationships/image" Target="../media/image16.emf"/><Relationship Id="rId5" Type="http://schemas.openxmlformats.org/officeDocument/2006/relationships/image" Target="../media/image23.emf"/><Relationship Id="rId10" Type="http://schemas.openxmlformats.org/officeDocument/2006/relationships/image" Target="../media/image26.emf"/><Relationship Id="rId4" Type="http://schemas.openxmlformats.org/officeDocument/2006/relationships/image" Target="../media/image14.emf"/><Relationship Id="rId9" Type="http://schemas.openxmlformats.org/officeDocument/2006/relationships/image" Target="../media/image25.e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image" Target="../media/image2.emf"/><Relationship Id="rId1" Type="http://schemas.openxmlformats.org/officeDocument/2006/relationships/image" Target="../media/image28.emf"/><Relationship Id="rId6" Type="http://schemas.openxmlformats.org/officeDocument/2006/relationships/image" Target="../media/image29.emf"/><Relationship Id="rId5" Type="http://schemas.openxmlformats.org/officeDocument/2006/relationships/image" Target="../media/image16.emf"/><Relationship Id="rId10" Type="http://schemas.openxmlformats.org/officeDocument/2006/relationships/image" Target="../media/image26.emf"/><Relationship Id="rId4" Type="http://schemas.openxmlformats.org/officeDocument/2006/relationships/image" Target="../media/image17.emf"/><Relationship Id="rId9" Type="http://schemas.openxmlformats.org/officeDocument/2006/relationships/image" Target="../media/image30.e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image" Target="../media/image2.emf"/><Relationship Id="rId1" Type="http://schemas.openxmlformats.org/officeDocument/2006/relationships/image" Target="../media/image27.emf"/><Relationship Id="rId6" Type="http://schemas.openxmlformats.org/officeDocument/2006/relationships/image" Target="../media/image29.emf"/><Relationship Id="rId5" Type="http://schemas.openxmlformats.org/officeDocument/2006/relationships/image" Target="../media/image16.emf"/><Relationship Id="rId10" Type="http://schemas.openxmlformats.org/officeDocument/2006/relationships/image" Target="../media/image30.emf"/><Relationship Id="rId4" Type="http://schemas.openxmlformats.org/officeDocument/2006/relationships/image" Target="../media/image17.emf"/><Relationship Id="rId9" Type="http://schemas.openxmlformats.org/officeDocument/2006/relationships/image" Target="../media/image2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image" Target="../media/image35.wmf"/><Relationship Id="rId7" Type="http://schemas.openxmlformats.org/officeDocument/2006/relationships/image" Target="../media/image38.e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10" Type="http://schemas.openxmlformats.org/officeDocument/2006/relationships/image" Target="../media/image41.wmf"/><Relationship Id="rId4" Type="http://schemas.openxmlformats.org/officeDocument/2006/relationships/image" Target="../media/image31.wmf"/><Relationship Id="rId9" Type="http://schemas.openxmlformats.org/officeDocument/2006/relationships/image" Target="../media/image40.e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13" Type="http://schemas.openxmlformats.org/officeDocument/2006/relationships/image" Target="../media/image51.wmf"/><Relationship Id="rId18" Type="http://schemas.openxmlformats.org/officeDocument/2006/relationships/image" Target="../media/image38.emf"/><Relationship Id="rId3" Type="http://schemas.openxmlformats.org/officeDocument/2006/relationships/image" Target="../media/image43.wmf"/><Relationship Id="rId7" Type="http://schemas.openxmlformats.org/officeDocument/2006/relationships/image" Target="../media/image34.wmf"/><Relationship Id="rId12" Type="http://schemas.openxmlformats.org/officeDocument/2006/relationships/image" Target="../media/image50.wmf"/><Relationship Id="rId17" Type="http://schemas.openxmlformats.org/officeDocument/2006/relationships/image" Target="../media/image39.emf"/><Relationship Id="rId2" Type="http://schemas.openxmlformats.org/officeDocument/2006/relationships/image" Target="../media/image33.wmf"/><Relationship Id="rId16" Type="http://schemas.openxmlformats.org/officeDocument/2006/relationships/image" Target="../media/image41.wmf"/><Relationship Id="rId1" Type="http://schemas.openxmlformats.org/officeDocument/2006/relationships/image" Target="../media/image42.wmf"/><Relationship Id="rId6" Type="http://schemas.openxmlformats.org/officeDocument/2006/relationships/image" Target="../media/image46.wmf"/><Relationship Id="rId11" Type="http://schemas.openxmlformats.org/officeDocument/2006/relationships/image" Target="../media/image49.wmf"/><Relationship Id="rId5" Type="http://schemas.openxmlformats.org/officeDocument/2006/relationships/image" Target="../media/image45.wmf"/><Relationship Id="rId15" Type="http://schemas.openxmlformats.org/officeDocument/2006/relationships/image" Target="../media/image36.emf"/><Relationship Id="rId10" Type="http://schemas.openxmlformats.org/officeDocument/2006/relationships/image" Target="../media/image35.wmf"/><Relationship Id="rId4" Type="http://schemas.openxmlformats.org/officeDocument/2006/relationships/image" Target="../media/image44.wmf"/><Relationship Id="rId9" Type="http://schemas.openxmlformats.org/officeDocument/2006/relationships/image" Target="../media/image48.wmf"/><Relationship Id="rId14" Type="http://schemas.openxmlformats.org/officeDocument/2006/relationships/image" Target="../media/image31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emf"/><Relationship Id="rId1" Type="http://schemas.openxmlformats.org/officeDocument/2006/relationships/image" Target="../media/image67.emf"/><Relationship Id="rId5" Type="http://schemas.openxmlformats.org/officeDocument/2006/relationships/image" Target="../media/image71.emf"/><Relationship Id="rId4" Type="http://schemas.openxmlformats.org/officeDocument/2006/relationships/image" Target="../media/image70.e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image" Target="../media/image2.emf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4.e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18.emf"/><Relationship Id="rId2" Type="http://schemas.openxmlformats.org/officeDocument/2006/relationships/image" Target="../media/image20.emf"/><Relationship Id="rId1" Type="http://schemas.openxmlformats.org/officeDocument/2006/relationships/image" Target="../media/image19.emf"/><Relationship Id="rId6" Type="http://schemas.openxmlformats.org/officeDocument/2006/relationships/image" Target="../media/image17.emf"/><Relationship Id="rId5" Type="http://schemas.openxmlformats.org/officeDocument/2006/relationships/image" Target="../media/image14.emf"/><Relationship Id="rId4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image" Target="../media/image4.emf"/><Relationship Id="rId7" Type="http://schemas.openxmlformats.org/officeDocument/2006/relationships/image" Target="../media/image11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10" Type="http://schemas.openxmlformats.org/officeDocument/2006/relationships/image" Target="../media/image12.emf"/><Relationship Id="rId4" Type="http://schemas.openxmlformats.org/officeDocument/2006/relationships/image" Target="../media/image8.emf"/><Relationship Id="rId9" Type="http://schemas.openxmlformats.org/officeDocument/2006/relationships/image" Target="../media/image6.e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6.emf"/><Relationship Id="rId7" Type="http://schemas.openxmlformats.org/officeDocument/2006/relationships/image" Target="../media/image14.emf"/><Relationship Id="rId2" Type="http://schemas.openxmlformats.org/officeDocument/2006/relationships/image" Target="../media/image2.emf"/><Relationship Id="rId1" Type="http://schemas.openxmlformats.org/officeDocument/2006/relationships/image" Target="../media/image76.emf"/><Relationship Id="rId6" Type="http://schemas.openxmlformats.org/officeDocument/2006/relationships/image" Target="../media/image23.emf"/><Relationship Id="rId5" Type="http://schemas.openxmlformats.org/officeDocument/2006/relationships/image" Target="../media/image78.emf"/><Relationship Id="rId4" Type="http://schemas.openxmlformats.org/officeDocument/2006/relationships/image" Target="../media/image77.emf"/><Relationship Id="rId9" Type="http://schemas.openxmlformats.org/officeDocument/2006/relationships/image" Target="../media/image18.e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4.emf"/><Relationship Id="rId3" Type="http://schemas.openxmlformats.org/officeDocument/2006/relationships/image" Target="../media/image16.emf"/><Relationship Id="rId7" Type="http://schemas.openxmlformats.org/officeDocument/2006/relationships/image" Target="../media/image83.emf"/><Relationship Id="rId12" Type="http://schemas.openxmlformats.org/officeDocument/2006/relationships/image" Target="../media/image18.emf"/><Relationship Id="rId2" Type="http://schemas.openxmlformats.org/officeDocument/2006/relationships/image" Target="../media/image2.emf"/><Relationship Id="rId1" Type="http://schemas.openxmlformats.org/officeDocument/2006/relationships/image" Target="../media/image79.emf"/><Relationship Id="rId6" Type="http://schemas.openxmlformats.org/officeDocument/2006/relationships/image" Target="../media/image82.emf"/><Relationship Id="rId11" Type="http://schemas.openxmlformats.org/officeDocument/2006/relationships/image" Target="../media/image17.emf"/><Relationship Id="rId5" Type="http://schemas.openxmlformats.org/officeDocument/2006/relationships/image" Target="../media/image81.emf"/><Relationship Id="rId10" Type="http://schemas.openxmlformats.org/officeDocument/2006/relationships/image" Target="../media/image85.emf"/><Relationship Id="rId4" Type="http://schemas.openxmlformats.org/officeDocument/2006/relationships/image" Target="../media/image80.emf"/><Relationship Id="rId9" Type="http://schemas.openxmlformats.org/officeDocument/2006/relationships/image" Target="../media/image14.emf"/></Relationships>
</file>

<file path=ppt/drawings/_rels/vmlDrawing22.vml.rels><?xml version="1.0" encoding="UTF-8" standalone="yes"?>
<Relationships xmlns="http://schemas.openxmlformats.org/package/2006/relationships"><Relationship Id="rId8" Type="http://schemas.openxmlformats.org/officeDocument/2006/relationships/image" Target="../media/image81.emf"/><Relationship Id="rId13" Type="http://schemas.openxmlformats.org/officeDocument/2006/relationships/image" Target="../media/image18.emf"/><Relationship Id="rId3" Type="http://schemas.openxmlformats.org/officeDocument/2006/relationships/image" Target="../media/image16.emf"/><Relationship Id="rId7" Type="http://schemas.openxmlformats.org/officeDocument/2006/relationships/image" Target="../media/image83.emf"/><Relationship Id="rId12" Type="http://schemas.openxmlformats.org/officeDocument/2006/relationships/image" Target="../media/image88.emf"/><Relationship Id="rId2" Type="http://schemas.openxmlformats.org/officeDocument/2006/relationships/image" Target="../media/image14.emf"/><Relationship Id="rId1" Type="http://schemas.openxmlformats.org/officeDocument/2006/relationships/image" Target="../media/image2.emf"/><Relationship Id="rId6" Type="http://schemas.openxmlformats.org/officeDocument/2006/relationships/image" Target="../media/image80.emf"/><Relationship Id="rId11" Type="http://schemas.openxmlformats.org/officeDocument/2006/relationships/image" Target="../media/image17.emf"/><Relationship Id="rId5" Type="http://schemas.openxmlformats.org/officeDocument/2006/relationships/image" Target="../media/image82.emf"/><Relationship Id="rId10" Type="http://schemas.openxmlformats.org/officeDocument/2006/relationships/image" Target="../media/image87.emf"/><Relationship Id="rId4" Type="http://schemas.openxmlformats.org/officeDocument/2006/relationships/image" Target="../media/image84.emf"/><Relationship Id="rId9" Type="http://schemas.openxmlformats.org/officeDocument/2006/relationships/image" Target="../media/image86.emf"/></Relationships>
</file>

<file path=ppt/drawings/_rels/vmlDrawing23.vml.rels><?xml version="1.0" encoding="UTF-8" standalone="yes"?>
<Relationships xmlns="http://schemas.openxmlformats.org/package/2006/relationships"><Relationship Id="rId8" Type="http://schemas.openxmlformats.org/officeDocument/2006/relationships/image" Target="../media/image89.emf"/><Relationship Id="rId13" Type="http://schemas.openxmlformats.org/officeDocument/2006/relationships/image" Target="../media/image18.emf"/><Relationship Id="rId3" Type="http://schemas.openxmlformats.org/officeDocument/2006/relationships/image" Target="../media/image16.emf"/><Relationship Id="rId7" Type="http://schemas.openxmlformats.org/officeDocument/2006/relationships/image" Target="../media/image80.emf"/><Relationship Id="rId12" Type="http://schemas.openxmlformats.org/officeDocument/2006/relationships/image" Target="../media/image88.emf"/><Relationship Id="rId2" Type="http://schemas.openxmlformats.org/officeDocument/2006/relationships/image" Target="../media/image14.emf"/><Relationship Id="rId1" Type="http://schemas.openxmlformats.org/officeDocument/2006/relationships/image" Target="../media/image2.emf"/><Relationship Id="rId6" Type="http://schemas.openxmlformats.org/officeDocument/2006/relationships/image" Target="../media/image81.emf"/><Relationship Id="rId11" Type="http://schemas.openxmlformats.org/officeDocument/2006/relationships/image" Target="../media/image84.emf"/><Relationship Id="rId5" Type="http://schemas.openxmlformats.org/officeDocument/2006/relationships/image" Target="../media/image83.emf"/><Relationship Id="rId10" Type="http://schemas.openxmlformats.org/officeDocument/2006/relationships/image" Target="../media/image17.emf"/><Relationship Id="rId4" Type="http://schemas.openxmlformats.org/officeDocument/2006/relationships/image" Target="../media/image82.emf"/><Relationship Id="rId9" Type="http://schemas.openxmlformats.org/officeDocument/2006/relationships/image" Target="../media/image90.emf"/></Relationships>
</file>

<file path=ppt/drawings/_rels/vmlDrawing24.vml.rels><?xml version="1.0" encoding="UTF-8" standalone="yes"?>
<Relationships xmlns="http://schemas.openxmlformats.org/package/2006/relationships"><Relationship Id="rId8" Type="http://schemas.openxmlformats.org/officeDocument/2006/relationships/image" Target="../media/image91.emf"/><Relationship Id="rId13" Type="http://schemas.openxmlformats.org/officeDocument/2006/relationships/image" Target="../media/image18.emf"/><Relationship Id="rId3" Type="http://schemas.openxmlformats.org/officeDocument/2006/relationships/image" Target="../media/image16.emf"/><Relationship Id="rId7" Type="http://schemas.openxmlformats.org/officeDocument/2006/relationships/image" Target="../media/image80.emf"/><Relationship Id="rId12" Type="http://schemas.openxmlformats.org/officeDocument/2006/relationships/image" Target="../media/image88.emf"/><Relationship Id="rId2" Type="http://schemas.openxmlformats.org/officeDocument/2006/relationships/image" Target="../media/image14.emf"/><Relationship Id="rId1" Type="http://schemas.openxmlformats.org/officeDocument/2006/relationships/image" Target="../media/image2.emf"/><Relationship Id="rId6" Type="http://schemas.openxmlformats.org/officeDocument/2006/relationships/image" Target="../media/image81.emf"/><Relationship Id="rId11" Type="http://schemas.openxmlformats.org/officeDocument/2006/relationships/image" Target="../media/image84.emf"/><Relationship Id="rId5" Type="http://schemas.openxmlformats.org/officeDocument/2006/relationships/image" Target="../media/image83.emf"/><Relationship Id="rId10" Type="http://schemas.openxmlformats.org/officeDocument/2006/relationships/image" Target="../media/image90.emf"/><Relationship Id="rId4" Type="http://schemas.openxmlformats.org/officeDocument/2006/relationships/image" Target="../media/image82.emf"/><Relationship Id="rId9" Type="http://schemas.openxmlformats.org/officeDocument/2006/relationships/image" Target="../media/image17.emf"/></Relationships>
</file>

<file path=ppt/drawings/_rels/vmlDrawing25.vml.rels><?xml version="1.0" encoding="UTF-8" standalone="yes"?>
<Relationships xmlns="http://schemas.openxmlformats.org/package/2006/relationships"><Relationship Id="rId8" Type="http://schemas.openxmlformats.org/officeDocument/2006/relationships/image" Target="../media/image80.emf"/><Relationship Id="rId3" Type="http://schemas.openxmlformats.org/officeDocument/2006/relationships/image" Target="../media/image14.emf"/><Relationship Id="rId7" Type="http://schemas.openxmlformats.org/officeDocument/2006/relationships/image" Target="../media/image81.emf"/><Relationship Id="rId12" Type="http://schemas.openxmlformats.org/officeDocument/2006/relationships/image" Target="../media/image18.emf"/><Relationship Id="rId2" Type="http://schemas.openxmlformats.org/officeDocument/2006/relationships/image" Target="../media/image2.emf"/><Relationship Id="rId1" Type="http://schemas.openxmlformats.org/officeDocument/2006/relationships/image" Target="../media/image92.emf"/><Relationship Id="rId6" Type="http://schemas.openxmlformats.org/officeDocument/2006/relationships/image" Target="../media/image83.emf"/><Relationship Id="rId11" Type="http://schemas.openxmlformats.org/officeDocument/2006/relationships/image" Target="../media/image88.emf"/><Relationship Id="rId5" Type="http://schemas.openxmlformats.org/officeDocument/2006/relationships/image" Target="../media/image82.emf"/><Relationship Id="rId10" Type="http://schemas.openxmlformats.org/officeDocument/2006/relationships/image" Target="../media/image84.emf"/><Relationship Id="rId4" Type="http://schemas.openxmlformats.org/officeDocument/2006/relationships/image" Target="../media/image16.emf"/><Relationship Id="rId9" Type="http://schemas.openxmlformats.org/officeDocument/2006/relationships/image" Target="../media/image17.emf"/></Relationships>
</file>

<file path=ppt/drawings/_rels/vmlDrawing26.vml.rels><?xml version="1.0" encoding="UTF-8" standalone="yes"?>
<Relationships xmlns="http://schemas.openxmlformats.org/package/2006/relationships"><Relationship Id="rId8" Type="http://schemas.openxmlformats.org/officeDocument/2006/relationships/image" Target="../media/image84.emf"/><Relationship Id="rId3" Type="http://schemas.openxmlformats.org/officeDocument/2006/relationships/image" Target="../media/image16.emf"/><Relationship Id="rId7" Type="http://schemas.openxmlformats.org/officeDocument/2006/relationships/image" Target="../media/image17.emf"/><Relationship Id="rId12" Type="http://schemas.openxmlformats.org/officeDocument/2006/relationships/image" Target="../media/image81.emf"/><Relationship Id="rId2" Type="http://schemas.openxmlformats.org/officeDocument/2006/relationships/image" Target="../media/image14.emf"/><Relationship Id="rId1" Type="http://schemas.openxmlformats.org/officeDocument/2006/relationships/image" Target="../media/image2.emf"/><Relationship Id="rId6" Type="http://schemas.openxmlformats.org/officeDocument/2006/relationships/image" Target="../media/image92.emf"/><Relationship Id="rId11" Type="http://schemas.openxmlformats.org/officeDocument/2006/relationships/image" Target="../media/image93.emf"/><Relationship Id="rId5" Type="http://schemas.openxmlformats.org/officeDocument/2006/relationships/image" Target="../media/image83.emf"/><Relationship Id="rId10" Type="http://schemas.openxmlformats.org/officeDocument/2006/relationships/image" Target="../media/image18.emf"/><Relationship Id="rId4" Type="http://schemas.openxmlformats.org/officeDocument/2006/relationships/image" Target="../media/image82.emf"/><Relationship Id="rId9" Type="http://schemas.openxmlformats.org/officeDocument/2006/relationships/image" Target="../media/image88.emf"/></Relationships>
</file>

<file path=ppt/drawings/_rels/vmlDrawing27.vml.rels><?xml version="1.0" encoding="UTF-8" standalone="yes"?>
<Relationships xmlns="http://schemas.openxmlformats.org/package/2006/relationships"><Relationship Id="rId8" Type="http://schemas.openxmlformats.org/officeDocument/2006/relationships/image" Target="../media/image84.emf"/><Relationship Id="rId3" Type="http://schemas.openxmlformats.org/officeDocument/2006/relationships/image" Target="../media/image16.emf"/><Relationship Id="rId7" Type="http://schemas.openxmlformats.org/officeDocument/2006/relationships/image" Target="../media/image94.emf"/><Relationship Id="rId12" Type="http://schemas.openxmlformats.org/officeDocument/2006/relationships/image" Target="../media/image81.emf"/><Relationship Id="rId2" Type="http://schemas.openxmlformats.org/officeDocument/2006/relationships/image" Target="../media/image14.emf"/><Relationship Id="rId1" Type="http://schemas.openxmlformats.org/officeDocument/2006/relationships/image" Target="../media/image2.emf"/><Relationship Id="rId6" Type="http://schemas.openxmlformats.org/officeDocument/2006/relationships/image" Target="../media/image17.emf"/><Relationship Id="rId11" Type="http://schemas.openxmlformats.org/officeDocument/2006/relationships/image" Target="../media/image95.emf"/><Relationship Id="rId5" Type="http://schemas.openxmlformats.org/officeDocument/2006/relationships/image" Target="../media/image83.emf"/><Relationship Id="rId10" Type="http://schemas.openxmlformats.org/officeDocument/2006/relationships/image" Target="../media/image18.emf"/><Relationship Id="rId4" Type="http://schemas.openxmlformats.org/officeDocument/2006/relationships/image" Target="../media/image82.emf"/><Relationship Id="rId9" Type="http://schemas.openxmlformats.org/officeDocument/2006/relationships/image" Target="../media/image88.emf"/></Relationships>
</file>

<file path=ppt/drawings/_rels/vmlDrawing28.vml.rels><?xml version="1.0" encoding="UTF-8" standalone="yes"?>
<Relationships xmlns="http://schemas.openxmlformats.org/package/2006/relationships"><Relationship Id="rId8" Type="http://schemas.openxmlformats.org/officeDocument/2006/relationships/image" Target="../media/image97.emf"/><Relationship Id="rId3" Type="http://schemas.openxmlformats.org/officeDocument/2006/relationships/image" Target="../media/image16.emf"/><Relationship Id="rId7" Type="http://schemas.openxmlformats.org/officeDocument/2006/relationships/image" Target="../media/image88.emf"/><Relationship Id="rId2" Type="http://schemas.openxmlformats.org/officeDocument/2006/relationships/image" Target="../media/image14.emf"/><Relationship Id="rId1" Type="http://schemas.openxmlformats.org/officeDocument/2006/relationships/image" Target="../media/image2.emf"/><Relationship Id="rId6" Type="http://schemas.openxmlformats.org/officeDocument/2006/relationships/image" Target="../media/image96.emf"/><Relationship Id="rId5" Type="http://schemas.openxmlformats.org/officeDocument/2006/relationships/image" Target="../media/image17.emf"/><Relationship Id="rId10" Type="http://schemas.openxmlformats.org/officeDocument/2006/relationships/image" Target="../media/image81.emf"/><Relationship Id="rId4" Type="http://schemas.openxmlformats.org/officeDocument/2006/relationships/image" Target="../media/image82.emf"/><Relationship Id="rId9" Type="http://schemas.openxmlformats.org/officeDocument/2006/relationships/image" Target="../media/image18.emf"/></Relationships>
</file>

<file path=ppt/drawings/_rels/vmlDrawing29.vml.rels><?xml version="1.0" encoding="UTF-8" standalone="yes"?>
<Relationships xmlns="http://schemas.openxmlformats.org/package/2006/relationships"><Relationship Id="rId8" Type="http://schemas.openxmlformats.org/officeDocument/2006/relationships/image" Target="../media/image99.emf"/><Relationship Id="rId3" Type="http://schemas.openxmlformats.org/officeDocument/2006/relationships/image" Target="../media/image16.emf"/><Relationship Id="rId7" Type="http://schemas.openxmlformats.org/officeDocument/2006/relationships/image" Target="../media/image18.emf"/><Relationship Id="rId2" Type="http://schemas.openxmlformats.org/officeDocument/2006/relationships/image" Target="../media/image14.emf"/><Relationship Id="rId1" Type="http://schemas.openxmlformats.org/officeDocument/2006/relationships/image" Target="../media/image2.emf"/><Relationship Id="rId6" Type="http://schemas.openxmlformats.org/officeDocument/2006/relationships/image" Target="../media/image88.emf"/><Relationship Id="rId5" Type="http://schemas.openxmlformats.org/officeDocument/2006/relationships/image" Target="../media/image98.emf"/><Relationship Id="rId4" Type="http://schemas.openxmlformats.org/officeDocument/2006/relationships/image" Target="../media/image17.emf"/><Relationship Id="rId9" Type="http://schemas.openxmlformats.org/officeDocument/2006/relationships/image" Target="../media/image81.e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image" Target="../media/image4.emf"/><Relationship Id="rId7" Type="http://schemas.openxmlformats.org/officeDocument/2006/relationships/image" Target="../media/image11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10" Type="http://schemas.openxmlformats.org/officeDocument/2006/relationships/image" Target="../media/image12.emf"/><Relationship Id="rId4" Type="http://schemas.openxmlformats.org/officeDocument/2006/relationships/image" Target="../media/image8.emf"/><Relationship Id="rId9" Type="http://schemas.openxmlformats.org/officeDocument/2006/relationships/image" Target="../media/image6.emf"/></Relationships>
</file>

<file path=ppt/drawings/_rels/vmlDrawing30.vml.rels><?xml version="1.0" encoding="UTF-8" standalone="yes"?>
<Relationships xmlns="http://schemas.openxmlformats.org/package/2006/relationships"><Relationship Id="rId8" Type="http://schemas.openxmlformats.org/officeDocument/2006/relationships/image" Target="../media/image81.emf"/><Relationship Id="rId3" Type="http://schemas.openxmlformats.org/officeDocument/2006/relationships/image" Target="../media/image16.emf"/><Relationship Id="rId7" Type="http://schemas.openxmlformats.org/officeDocument/2006/relationships/image" Target="../media/image18.emf"/><Relationship Id="rId2" Type="http://schemas.openxmlformats.org/officeDocument/2006/relationships/image" Target="../media/image14.emf"/><Relationship Id="rId1" Type="http://schemas.openxmlformats.org/officeDocument/2006/relationships/image" Target="../media/image2.emf"/><Relationship Id="rId6" Type="http://schemas.openxmlformats.org/officeDocument/2006/relationships/image" Target="../media/image88.emf"/><Relationship Id="rId5" Type="http://schemas.openxmlformats.org/officeDocument/2006/relationships/image" Target="../media/image17.emf"/><Relationship Id="rId4" Type="http://schemas.openxmlformats.org/officeDocument/2006/relationships/image" Target="../media/image100.e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7" Type="http://schemas.openxmlformats.org/officeDocument/2006/relationships/image" Target="../media/image100.emf"/><Relationship Id="rId2" Type="http://schemas.openxmlformats.org/officeDocument/2006/relationships/image" Target="../media/image14.emf"/><Relationship Id="rId1" Type="http://schemas.openxmlformats.org/officeDocument/2006/relationships/image" Target="../media/image2.emf"/><Relationship Id="rId6" Type="http://schemas.openxmlformats.org/officeDocument/2006/relationships/image" Target="../media/image18.emf"/><Relationship Id="rId5" Type="http://schemas.openxmlformats.org/officeDocument/2006/relationships/image" Target="../media/image88.emf"/><Relationship Id="rId4" Type="http://schemas.openxmlformats.org/officeDocument/2006/relationships/image" Target="../media/image17.e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emf"/><Relationship Id="rId1" Type="http://schemas.openxmlformats.org/officeDocument/2006/relationships/image" Target="../media/image115.emf"/></Relationships>
</file>

<file path=ppt/drawings/_rels/vmlDrawing3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emf"/><Relationship Id="rId1" Type="http://schemas.openxmlformats.org/officeDocument/2006/relationships/image" Target="../media/image115.emf"/></Relationships>
</file>

<file path=ppt/drawings/_rels/vmlDrawing3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emf"/><Relationship Id="rId1" Type="http://schemas.openxmlformats.org/officeDocument/2006/relationships/image" Target="../media/image115.emf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emf"/><Relationship Id="rId1" Type="http://schemas.openxmlformats.org/officeDocument/2006/relationships/image" Target="../media/image115.e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emf"/><Relationship Id="rId1" Type="http://schemas.openxmlformats.org/officeDocument/2006/relationships/image" Target="../media/image115.emf"/></Relationships>
</file>

<file path=ppt/drawings/_rels/vmlDrawing3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emf"/><Relationship Id="rId1" Type="http://schemas.openxmlformats.org/officeDocument/2006/relationships/image" Target="../media/image115.emf"/></Relationships>
</file>

<file path=ppt/drawings/_rels/vmlDrawing3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wmf"/><Relationship Id="rId2" Type="http://schemas.openxmlformats.org/officeDocument/2006/relationships/image" Target="../media/image120.wmf"/><Relationship Id="rId1" Type="http://schemas.openxmlformats.org/officeDocument/2006/relationships/image" Target="../media/image119.wmf"/></Relationships>
</file>

<file path=ppt/drawings/_rels/vmlDrawing3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emf"/><Relationship Id="rId1" Type="http://schemas.openxmlformats.org/officeDocument/2006/relationships/image" Target="../media/image12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2.emf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drawings/_rels/vmlDrawing4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wmf"/><Relationship Id="rId2" Type="http://schemas.openxmlformats.org/officeDocument/2006/relationships/image" Target="../media/image125.wmf"/><Relationship Id="rId1" Type="http://schemas.openxmlformats.org/officeDocument/2006/relationships/image" Target="../media/image121.wmf"/><Relationship Id="rId4" Type="http://schemas.openxmlformats.org/officeDocument/2006/relationships/image" Target="../media/image127.wmf"/></Relationships>
</file>

<file path=ppt/drawings/_rels/vmlDrawing4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wmf"/><Relationship Id="rId2" Type="http://schemas.openxmlformats.org/officeDocument/2006/relationships/image" Target="../media/image127.wmf"/><Relationship Id="rId1" Type="http://schemas.openxmlformats.org/officeDocument/2006/relationships/image" Target="../media/image129.wmf"/></Relationships>
</file>

<file path=ppt/drawings/_rels/vmlDrawing4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wmf"/><Relationship Id="rId1" Type="http://schemas.openxmlformats.org/officeDocument/2006/relationships/image" Target="../media/image134.wmf"/></Relationships>
</file>

<file path=ppt/drawings/_rels/vmlDrawing4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wmf"/><Relationship Id="rId1" Type="http://schemas.openxmlformats.org/officeDocument/2006/relationships/image" Target="../media/image142.wmf"/></Relationships>
</file>

<file path=ppt/drawings/_rels/vmlDrawing4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wmf"/><Relationship Id="rId2" Type="http://schemas.openxmlformats.org/officeDocument/2006/relationships/image" Target="../media/image145.emf"/><Relationship Id="rId1" Type="http://schemas.openxmlformats.org/officeDocument/2006/relationships/image" Target="../media/image144.emf"/><Relationship Id="rId4" Type="http://schemas.openxmlformats.org/officeDocument/2006/relationships/image" Target="../media/image143.wmf"/></Relationships>
</file>

<file path=ppt/drawings/_rels/vmlDrawing4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wmf"/><Relationship Id="rId2" Type="http://schemas.openxmlformats.org/officeDocument/2006/relationships/image" Target="../media/image145.emf"/><Relationship Id="rId1" Type="http://schemas.openxmlformats.org/officeDocument/2006/relationships/image" Target="../media/image144.emf"/><Relationship Id="rId5" Type="http://schemas.openxmlformats.org/officeDocument/2006/relationships/image" Target="../media/image146.emf"/><Relationship Id="rId4" Type="http://schemas.openxmlformats.org/officeDocument/2006/relationships/image" Target="../media/image143.wmf"/></Relationships>
</file>

<file path=ppt/drawings/_rels/vmlDrawing4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emf"/><Relationship Id="rId2" Type="http://schemas.openxmlformats.org/officeDocument/2006/relationships/image" Target="../media/image143.wmf"/><Relationship Id="rId1" Type="http://schemas.openxmlformats.org/officeDocument/2006/relationships/image" Target="../media/image142.wmf"/><Relationship Id="rId5" Type="http://schemas.openxmlformats.org/officeDocument/2006/relationships/image" Target="../media/image148.emf"/><Relationship Id="rId4" Type="http://schemas.openxmlformats.org/officeDocument/2006/relationships/image" Target="../media/image145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9.emf"/></Relationships>
</file>

<file path=ppt/drawings/_rels/vmlDrawing4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emf"/><Relationship Id="rId2" Type="http://schemas.openxmlformats.org/officeDocument/2006/relationships/image" Target="../media/image153.emf"/><Relationship Id="rId1" Type="http://schemas.openxmlformats.org/officeDocument/2006/relationships/image" Target="../media/image152.emf"/></Relationships>
</file>

<file path=ppt/drawings/_rels/vmlDrawing4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wmf"/><Relationship Id="rId2" Type="http://schemas.openxmlformats.org/officeDocument/2006/relationships/image" Target="../media/image157.wmf"/><Relationship Id="rId1" Type="http://schemas.openxmlformats.org/officeDocument/2006/relationships/image" Target="../media/image156.emf"/><Relationship Id="rId6" Type="http://schemas.openxmlformats.org/officeDocument/2006/relationships/image" Target="../media/image161.emf"/><Relationship Id="rId5" Type="http://schemas.openxmlformats.org/officeDocument/2006/relationships/image" Target="../media/image160.emf"/><Relationship Id="rId4" Type="http://schemas.openxmlformats.org/officeDocument/2006/relationships/image" Target="../media/image159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18.emf"/><Relationship Id="rId2" Type="http://schemas.openxmlformats.org/officeDocument/2006/relationships/image" Target="../media/image20.emf"/><Relationship Id="rId1" Type="http://schemas.openxmlformats.org/officeDocument/2006/relationships/image" Target="../media/image19.emf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4.emf"/></Relationships>
</file>

<file path=ppt/drawings/_rels/vmlDrawing5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emf"/><Relationship Id="rId7" Type="http://schemas.openxmlformats.org/officeDocument/2006/relationships/image" Target="../media/image143.wmf"/><Relationship Id="rId2" Type="http://schemas.openxmlformats.org/officeDocument/2006/relationships/image" Target="../media/image163.wmf"/><Relationship Id="rId1" Type="http://schemas.openxmlformats.org/officeDocument/2006/relationships/image" Target="../media/image162.wmf"/><Relationship Id="rId6" Type="http://schemas.openxmlformats.org/officeDocument/2006/relationships/image" Target="../media/image142.wmf"/><Relationship Id="rId5" Type="http://schemas.openxmlformats.org/officeDocument/2006/relationships/image" Target="../media/image166.emf"/><Relationship Id="rId4" Type="http://schemas.openxmlformats.org/officeDocument/2006/relationships/image" Target="../media/image165.wmf"/></Relationships>
</file>

<file path=ppt/drawings/_rels/vmlDrawing5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emf"/><Relationship Id="rId2" Type="http://schemas.openxmlformats.org/officeDocument/2006/relationships/image" Target="../media/image168.emf"/><Relationship Id="rId1" Type="http://schemas.openxmlformats.org/officeDocument/2006/relationships/image" Target="../media/image167.wmf"/></Relationships>
</file>

<file path=ppt/drawings/_rels/vmlDrawing5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7.emf"/><Relationship Id="rId3" Type="http://schemas.openxmlformats.org/officeDocument/2006/relationships/image" Target="../media/image172.emf"/><Relationship Id="rId7" Type="http://schemas.openxmlformats.org/officeDocument/2006/relationships/image" Target="../media/image176.emf"/><Relationship Id="rId12" Type="http://schemas.openxmlformats.org/officeDocument/2006/relationships/image" Target="../media/image181.emf"/><Relationship Id="rId2" Type="http://schemas.openxmlformats.org/officeDocument/2006/relationships/image" Target="../media/image171.emf"/><Relationship Id="rId1" Type="http://schemas.openxmlformats.org/officeDocument/2006/relationships/image" Target="../media/image170.emf"/><Relationship Id="rId6" Type="http://schemas.openxmlformats.org/officeDocument/2006/relationships/image" Target="../media/image175.emf"/><Relationship Id="rId11" Type="http://schemas.openxmlformats.org/officeDocument/2006/relationships/image" Target="../media/image180.emf"/><Relationship Id="rId5" Type="http://schemas.openxmlformats.org/officeDocument/2006/relationships/image" Target="../media/image174.emf"/><Relationship Id="rId10" Type="http://schemas.openxmlformats.org/officeDocument/2006/relationships/image" Target="../media/image179.emf"/><Relationship Id="rId4" Type="http://schemas.openxmlformats.org/officeDocument/2006/relationships/image" Target="../media/image173.emf"/><Relationship Id="rId9" Type="http://schemas.openxmlformats.org/officeDocument/2006/relationships/image" Target="../media/image178.emf"/></Relationships>
</file>

<file path=ppt/drawings/_rels/vmlDrawing5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emf"/><Relationship Id="rId3" Type="http://schemas.openxmlformats.org/officeDocument/2006/relationships/image" Target="../media/image184.emf"/><Relationship Id="rId7" Type="http://schemas.openxmlformats.org/officeDocument/2006/relationships/image" Target="../media/image188.emf"/><Relationship Id="rId2" Type="http://schemas.openxmlformats.org/officeDocument/2006/relationships/image" Target="../media/image183.emf"/><Relationship Id="rId1" Type="http://schemas.openxmlformats.org/officeDocument/2006/relationships/image" Target="../media/image182.emf"/><Relationship Id="rId6" Type="http://schemas.openxmlformats.org/officeDocument/2006/relationships/image" Target="../media/image187.emf"/><Relationship Id="rId5" Type="http://schemas.openxmlformats.org/officeDocument/2006/relationships/image" Target="../media/image186.emf"/><Relationship Id="rId4" Type="http://schemas.openxmlformats.org/officeDocument/2006/relationships/image" Target="../media/image185.emf"/><Relationship Id="rId9" Type="http://schemas.openxmlformats.org/officeDocument/2006/relationships/image" Target="../media/image190.emf"/></Relationships>
</file>

<file path=ppt/drawings/_rels/vmlDrawing5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emf"/><Relationship Id="rId2" Type="http://schemas.openxmlformats.org/officeDocument/2006/relationships/image" Target="../media/image192.emf"/><Relationship Id="rId1" Type="http://schemas.openxmlformats.org/officeDocument/2006/relationships/image" Target="../media/image191.e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2.emf"/><Relationship Id="rId7" Type="http://schemas.openxmlformats.org/officeDocument/2006/relationships/image" Target="../media/image17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Relationship Id="rId6" Type="http://schemas.openxmlformats.org/officeDocument/2006/relationships/image" Target="../media/image23.emf"/><Relationship Id="rId5" Type="http://schemas.openxmlformats.org/officeDocument/2006/relationships/image" Target="../media/image16.emf"/><Relationship Id="rId4" Type="http://schemas.openxmlformats.org/officeDocument/2006/relationships/image" Target="../media/image14.e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2.emf"/><Relationship Id="rId7" Type="http://schemas.openxmlformats.org/officeDocument/2006/relationships/image" Target="../media/image17.emf"/><Relationship Id="rId2" Type="http://schemas.openxmlformats.org/officeDocument/2006/relationships/image" Target="../media/image22.emf"/><Relationship Id="rId1" Type="http://schemas.openxmlformats.org/officeDocument/2006/relationships/image" Target="../media/image24.emf"/><Relationship Id="rId6" Type="http://schemas.openxmlformats.org/officeDocument/2006/relationships/image" Target="../media/image23.emf"/><Relationship Id="rId5" Type="http://schemas.openxmlformats.org/officeDocument/2006/relationships/image" Target="../media/image16.emf"/><Relationship Id="rId10" Type="http://schemas.openxmlformats.org/officeDocument/2006/relationships/image" Target="../media/image26.emf"/><Relationship Id="rId4" Type="http://schemas.openxmlformats.org/officeDocument/2006/relationships/image" Target="../media/image14.emf"/><Relationship Id="rId9" Type="http://schemas.openxmlformats.org/officeDocument/2006/relationships/image" Target="../media/image25.e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2.emf"/><Relationship Id="rId7" Type="http://schemas.openxmlformats.org/officeDocument/2006/relationships/image" Target="../media/image17.emf"/><Relationship Id="rId2" Type="http://schemas.openxmlformats.org/officeDocument/2006/relationships/image" Target="../media/image22.emf"/><Relationship Id="rId1" Type="http://schemas.openxmlformats.org/officeDocument/2006/relationships/image" Target="../media/image24.emf"/><Relationship Id="rId6" Type="http://schemas.openxmlformats.org/officeDocument/2006/relationships/image" Target="../media/image23.emf"/><Relationship Id="rId5" Type="http://schemas.openxmlformats.org/officeDocument/2006/relationships/image" Target="../media/image16.emf"/><Relationship Id="rId10" Type="http://schemas.openxmlformats.org/officeDocument/2006/relationships/image" Target="../media/image26.emf"/><Relationship Id="rId4" Type="http://schemas.openxmlformats.org/officeDocument/2006/relationships/image" Target="../media/image14.emf"/><Relationship Id="rId9" Type="http://schemas.openxmlformats.org/officeDocument/2006/relationships/image" Target="../media/image25.e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2.emf"/><Relationship Id="rId7" Type="http://schemas.openxmlformats.org/officeDocument/2006/relationships/image" Target="../media/image17.emf"/><Relationship Id="rId2" Type="http://schemas.openxmlformats.org/officeDocument/2006/relationships/image" Target="../media/image22.emf"/><Relationship Id="rId1" Type="http://schemas.openxmlformats.org/officeDocument/2006/relationships/image" Target="../media/image24.emf"/><Relationship Id="rId6" Type="http://schemas.openxmlformats.org/officeDocument/2006/relationships/image" Target="../media/image16.emf"/><Relationship Id="rId5" Type="http://schemas.openxmlformats.org/officeDocument/2006/relationships/image" Target="../media/image23.emf"/><Relationship Id="rId10" Type="http://schemas.openxmlformats.org/officeDocument/2006/relationships/image" Target="../media/image26.emf"/><Relationship Id="rId4" Type="http://schemas.openxmlformats.org/officeDocument/2006/relationships/image" Target="../media/image14.emf"/><Relationship Id="rId9" Type="http://schemas.openxmlformats.org/officeDocument/2006/relationships/image" Target="../media/image2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513" cy="4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6" tIns="46083" rIns="92166" bIns="46083" numCol="1" anchor="t" anchorCtr="0" compatLnSpc="1">
            <a:prstTxWarp prst="textNoShape">
              <a:avLst/>
            </a:prstTxWarp>
          </a:bodyPr>
          <a:lstStyle>
            <a:lvl1pPr defTabSz="921120"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068" y="1"/>
            <a:ext cx="2945513" cy="4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6" tIns="46083" rIns="92166" bIns="46083" numCol="1" anchor="t" anchorCtr="0" compatLnSpc="1">
            <a:prstTxWarp prst="textNoShape">
              <a:avLst/>
            </a:prstTxWarp>
          </a:bodyPr>
          <a:lstStyle>
            <a:lvl1pPr algn="r" defTabSz="921120"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531"/>
            <a:ext cx="2945513" cy="4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6" tIns="46083" rIns="92166" bIns="46083" numCol="1" anchor="b" anchorCtr="0" compatLnSpc="1">
            <a:prstTxWarp prst="textNoShape">
              <a:avLst/>
            </a:prstTxWarp>
          </a:bodyPr>
          <a:lstStyle>
            <a:lvl1pPr defTabSz="921120"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068" y="9428531"/>
            <a:ext cx="2945513" cy="4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6" tIns="46083" rIns="92166" bIns="46083" numCol="1" anchor="b" anchorCtr="0" compatLnSpc="1">
            <a:prstTxWarp prst="textNoShape">
              <a:avLst/>
            </a:prstTxWarp>
          </a:bodyPr>
          <a:lstStyle>
            <a:lvl1pPr algn="r" defTabSz="921120">
              <a:defRPr sz="1200" b="0"/>
            </a:lvl1pPr>
          </a:lstStyle>
          <a:p>
            <a:fld id="{35B98495-A0A0-4D49-B786-833B3CB885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5433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513" cy="4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6" tIns="46083" rIns="92166" bIns="46083" numCol="1" anchor="t" anchorCtr="0" compatLnSpc="1">
            <a:prstTxWarp prst="textNoShape">
              <a:avLst/>
            </a:prstTxWarp>
          </a:bodyPr>
          <a:lstStyle>
            <a:lvl1pPr defTabSz="921120"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878" y="1"/>
            <a:ext cx="2947703" cy="4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6" tIns="46083" rIns="92166" bIns="46083" numCol="1" anchor="t" anchorCtr="0" compatLnSpc="1">
            <a:prstTxWarp prst="textNoShape">
              <a:avLst/>
            </a:prstTxWarp>
          </a:bodyPr>
          <a:lstStyle>
            <a:lvl1pPr algn="r" defTabSz="921120"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9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988" y="4715438"/>
            <a:ext cx="5437702" cy="44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6" tIns="46083" rIns="92166" bIns="460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531"/>
            <a:ext cx="2945513" cy="4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6" tIns="46083" rIns="92166" bIns="46083" numCol="1" anchor="b" anchorCtr="0" compatLnSpc="1">
            <a:prstTxWarp prst="textNoShape">
              <a:avLst/>
            </a:prstTxWarp>
          </a:bodyPr>
          <a:lstStyle>
            <a:lvl1pPr defTabSz="921120"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878" y="9428531"/>
            <a:ext cx="2947703" cy="4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6" tIns="46083" rIns="92166" bIns="46083" numCol="1" anchor="b" anchorCtr="0" compatLnSpc="1">
            <a:prstTxWarp prst="textNoShape">
              <a:avLst/>
            </a:prstTxWarp>
          </a:bodyPr>
          <a:lstStyle>
            <a:lvl1pPr algn="r" defTabSz="921120">
              <a:defRPr sz="1200" b="0"/>
            </a:lvl1pPr>
          </a:lstStyle>
          <a:p>
            <a:fld id="{5190CCCB-C145-4744-BBE7-6D2EB53C0D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4374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112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9711" indent="-288350" defTabSz="92112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53401" indent="-230680" defTabSz="92112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14762" indent="-230680" defTabSz="92112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76122" indent="-230680" defTabSz="92112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37483" indent="-230680" defTabSz="92112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98843" indent="-230680" defTabSz="92112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60204" indent="-230680" defTabSz="92112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921564" indent="-230680" defTabSz="92112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36771134-AFA9-481F-A0BD-FD275267E191}" type="slidenum">
              <a:rPr lang="en-US" altLang="en-US" sz="1200" b="0">
                <a:solidFill>
                  <a:prstClr val="black"/>
                </a:solidFill>
              </a:rPr>
              <a:pPr eaLnBrk="1" hangingPunct="1"/>
              <a:t>1</a:t>
            </a:fld>
            <a:endParaRPr lang="en-US" altLang="en-US" sz="1200" b="0">
              <a:solidFill>
                <a:prstClr val="black"/>
              </a:solidFill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75342" indent="-297962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95052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72432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51414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612775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74135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35496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856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73D400-8B49-4B4A-B0ED-7736C1229063}" type="slidenum">
              <a:rPr lang="en-GB" altLang="en-US" sz="1300"/>
              <a:pPr algn="r" eaLnBrk="1" hangingPunct="1">
                <a:spcBef>
                  <a:spcPct val="0"/>
                </a:spcBef>
              </a:pPr>
              <a:t>109</a:t>
            </a:fld>
            <a:endParaRPr lang="en-GB" altLang="en-US" sz="130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75342" indent="-297962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95052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72432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51414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612775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74135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35496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856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FD323B1-A4B4-40E3-A261-72C06FA0FBDF}" type="slidenum">
              <a:rPr lang="en-GB" altLang="en-US" sz="1300"/>
              <a:pPr algn="r" eaLnBrk="1" hangingPunct="1">
                <a:spcBef>
                  <a:spcPct val="0"/>
                </a:spcBef>
              </a:pPr>
              <a:t>111</a:t>
            </a:fld>
            <a:endParaRPr lang="en-GB" altLang="en-US" sz="130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/>
              <a:t>SPS Inj: LHC Ions/LHC Protons</a:t>
            </a:r>
          </a:p>
          <a:p>
            <a:pPr eaLnBrk="1" hangingPunct="1"/>
            <a:r>
              <a:rPr lang="en-GB" altLang="en-US"/>
              <a:t>Flux density in kicker magnet aperture typically 100mT (however 300mT for LHC Abort[Dump])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75342" indent="-297962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95052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72432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51414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612775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74135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35496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856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D25AC44-4D0B-417D-B69B-33F9A62856DC}" type="slidenum">
              <a:rPr lang="en-GB" altLang="en-US" sz="1300"/>
              <a:pPr algn="r" eaLnBrk="1" hangingPunct="1">
                <a:spcBef>
                  <a:spcPct val="0"/>
                </a:spcBef>
              </a:pPr>
              <a:t>58</a:t>
            </a:fld>
            <a:endParaRPr lang="en-GB" altLang="en-US" sz="130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75342" indent="-297962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95052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72432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51414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612775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74135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35496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856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E23FFCC-41F1-4F31-A66C-668229846E63}" type="slidenum">
              <a:rPr lang="en-GB" altLang="en-US" sz="1300"/>
              <a:pPr algn="r" eaLnBrk="1" hangingPunct="1">
                <a:spcBef>
                  <a:spcPct val="0"/>
                </a:spcBef>
              </a:pPr>
              <a:t>59</a:t>
            </a:fld>
            <a:endParaRPr lang="en-GB" altLang="en-US" sz="130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38690" indent="-238690" eaLnBrk="1" hangingPunct="1"/>
            <a:r>
              <a:rPr lang="en-GB" altLang="en-US"/>
              <a:t>Adjustable gap width useful for:</a:t>
            </a:r>
          </a:p>
          <a:p>
            <a:pPr marL="238690" indent="-238690" eaLnBrk="1" hangingPunct="1">
              <a:buFontTx/>
              <a:buAutoNum type="arabicParenR"/>
            </a:pPr>
            <a:r>
              <a:rPr lang="en-GB" altLang="en-US"/>
              <a:t> Selective conditioning of Septum (e.g. increase gap width and increase voltage to condition feedthru’s, etc)</a:t>
            </a:r>
          </a:p>
          <a:p>
            <a:pPr marL="238690" indent="-238690" eaLnBrk="1" hangingPunct="1">
              <a:buFontTx/>
              <a:buAutoNum type="arabicParenR"/>
            </a:pPr>
            <a:r>
              <a:rPr lang="en-GB" altLang="en-US"/>
              <a:t> Permit compensation for “as built errors” in other equipment in the injection or extraction region (overkill would be to design with a big gap and voltage so as to accept any foreseeable beam size) – but the foil position has to be adjustable (and thin) to compensate for alignment errors.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75342" indent="-297962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95052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72432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51414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612775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74135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35496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856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FBBAD7C-B8A4-49AE-94A3-892F51315CA6}" type="slidenum">
              <a:rPr lang="en-GB" altLang="en-US" sz="1300"/>
              <a:pPr algn="r" eaLnBrk="1" hangingPunct="1">
                <a:spcBef>
                  <a:spcPct val="0"/>
                </a:spcBef>
              </a:pPr>
              <a:t>60</a:t>
            </a:fld>
            <a:endParaRPr lang="en-GB" altLang="en-US" sz="130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75342" indent="-297962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95052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72432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51414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612775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74135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35496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856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36657DE-7ADC-4FF2-90A4-B33858E40590}" type="slidenum">
              <a:rPr lang="en-GB" altLang="en-US" sz="1300"/>
              <a:pPr algn="r" eaLnBrk="1" hangingPunct="1">
                <a:spcBef>
                  <a:spcPct val="0"/>
                </a:spcBef>
              </a:pPr>
              <a:t>61</a:t>
            </a:fld>
            <a:endParaRPr lang="en-GB" altLang="en-US" sz="130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/>
              <a:t>Example: J to 300A/mm^2 peak</a:t>
            </a:r>
          </a:p>
          <a:p>
            <a:pPr eaLnBrk="1" hangingPunct="1"/>
            <a:endParaRPr lang="en-GB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75342" indent="-297962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95052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72432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51414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612775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74135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35496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856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FFFABC1-6D96-4689-B138-ABB3965D35B0}" type="slidenum">
              <a:rPr lang="en-GB" altLang="en-US" sz="1300"/>
              <a:pPr algn="r" eaLnBrk="1" hangingPunct="1">
                <a:spcBef>
                  <a:spcPct val="0"/>
                </a:spcBef>
              </a:pPr>
              <a:t>62</a:t>
            </a:fld>
            <a:endParaRPr lang="en-GB" altLang="en-US" sz="130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75342" indent="-297962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95052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72432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51414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612775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74135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35496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856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E23FFCC-41F1-4F31-A66C-668229846E63}" type="slidenum">
              <a:rPr lang="en-GB" altLang="en-US" sz="1300"/>
              <a:pPr algn="r" eaLnBrk="1" hangingPunct="1">
                <a:spcBef>
                  <a:spcPct val="0"/>
                </a:spcBef>
              </a:pPr>
              <a:t>65</a:t>
            </a:fld>
            <a:endParaRPr lang="en-GB" altLang="en-US" sz="130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38690" indent="-238690" eaLnBrk="1" hangingPunct="1"/>
            <a:r>
              <a:rPr lang="en-GB" altLang="en-US"/>
              <a:t>Adjustable gap width useful for:</a:t>
            </a:r>
          </a:p>
          <a:p>
            <a:pPr marL="238690" indent="-238690" eaLnBrk="1" hangingPunct="1">
              <a:buFontTx/>
              <a:buAutoNum type="arabicParenR"/>
            </a:pPr>
            <a:r>
              <a:rPr lang="en-GB" altLang="en-US"/>
              <a:t> Selective conditioning of Septum (e.g. increase gap width and increase voltage to condition feedthru’s, etc)</a:t>
            </a:r>
          </a:p>
          <a:p>
            <a:pPr marL="238690" indent="-238690" eaLnBrk="1" hangingPunct="1">
              <a:buFontTx/>
              <a:buAutoNum type="arabicParenR"/>
            </a:pPr>
            <a:r>
              <a:rPr lang="en-GB" altLang="en-US"/>
              <a:t> Permit compensation for “as built errors” in other equipment in the injection or extraction region (overkill would be to design with a big gap and voltage so as to accept any foreseeable beam size) – but the foil position has to be adjustable (and thin) to compensate for alignment errors.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75342" indent="-297962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95052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72432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51414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612775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74135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35496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856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73D400-8B49-4B4A-B0ED-7736C1229063}" type="slidenum">
              <a:rPr lang="en-GB" altLang="en-US" sz="1300"/>
              <a:pPr algn="r" eaLnBrk="1" hangingPunct="1">
                <a:spcBef>
                  <a:spcPct val="0"/>
                </a:spcBef>
              </a:pPr>
              <a:t>107</a:t>
            </a:fld>
            <a:endParaRPr lang="en-GB" altLang="en-US" sz="130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46493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75342" indent="-297962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95052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72432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51414" indent="-238690" algn="l" defTabSz="101082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612775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74135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35496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856" indent="-238690" defTabSz="101082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0961487-4454-41B9-99E6-2B6746A8A1CD}" type="slidenum">
              <a:rPr lang="en-GB" altLang="en-US" sz="1300"/>
              <a:pPr algn="r" eaLnBrk="1" hangingPunct="1">
                <a:spcBef>
                  <a:spcPct val="0"/>
                </a:spcBef>
              </a:pPr>
              <a:t>108</a:t>
            </a:fld>
            <a:endParaRPr lang="en-GB" altLang="en-US" sz="130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CAS: Septa &amp; Kickers. M.J. Barnes.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B759A8-A997-402F-9DE2-94EDD00658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6590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CAS: Septa &amp; Kickers. M.J. Barnes.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7EB253-2DEF-4D8D-BECF-3BF808836E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2079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4403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4403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CAS: Septa &amp; Kickers. M.J. Barnes.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854C69-3776-488B-B7A6-1AB6BD0754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0160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144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CAS: Septa &amp; Kickers. M.J. Barnes.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97176F-94E8-4B24-9F1E-CEA3D20A89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4669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144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144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2527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06/11/2013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CAS: Septa &amp; Kickers. M.J. Barnes. 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607D0B-D7F5-4707-B475-BE9D9BF3A9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18967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144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2527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2527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06/11/2013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CAS: Septa &amp; Kickers. M.J. Barnes.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78396E-D613-4A7A-8D2E-60178AF523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1827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144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2527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06/11/2013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CAS: Septa &amp; Kickers. M.J. Barnes. 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720A13-62C6-451B-B9E5-D9C56ABA0D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42206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B759A8-A997-402F-9DE2-94EDD006586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2390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D7D16C-1941-4F49-A54F-C11B5ECD1E9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1395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1954FC-C028-4962-A23B-C8F9A68D40C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5434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38FFD0-E948-45E3-BDD6-119C9050B04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19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CAS: Septa &amp; Kickers. M.J. Barnes.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D7D16C-1941-4F49-A54F-C11B5ECD1E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42031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61FECA-7552-4970-9841-EF69A6F25A2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2224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E9B211-D7A5-4A0F-8D6A-10E4F3FA245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8710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C105A3-9DF7-4D6E-B866-AA3CBBC72A6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4402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CAD323-DEA1-47A0-A76E-D84A41FA7BC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7089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51BAF5-7CEC-42FE-B205-52851C0ED0F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5109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7EB253-2DEF-4D8D-BECF-3BF808836E5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1092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4403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4403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854C69-3776-488B-B7A6-1AB6BD07542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5403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144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97176F-94E8-4B24-9F1E-CEA3D20A89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9096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144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144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2527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607D0B-D7F5-4707-B475-BE9D9BF3A90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4184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144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2527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2527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78396E-D613-4A7A-8D2E-60178AF5232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342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CAS: Septa &amp; Kickers. M.J. Barnes.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1954FC-C028-4962-A23B-C8F9A68D40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32280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144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2527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720A13-62C6-451B-B9E5-D9C56ABA0DE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6610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B759A8-A997-402F-9DE2-94EDD006586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0909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D7D16C-1941-4F49-A54F-C11B5ECD1E9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1584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1954FC-C028-4962-A23B-C8F9A68D40C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0897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38FFD0-E948-45E3-BDD6-119C9050B04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5549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61FECA-7552-4970-9841-EF69A6F25A2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2250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E9B211-D7A5-4A0F-8D6A-10E4F3FA245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293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C105A3-9DF7-4D6E-B866-AA3CBBC72A6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4981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CAD323-DEA1-47A0-A76E-D84A41FA7BC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4050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51BAF5-7CEC-42FE-B205-52851C0ED0F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293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CAS: Septa &amp; Kickers. M.J. Barnes.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38FFD0-E948-45E3-BDD6-119C9050B0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868439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7EB253-2DEF-4D8D-BECF-3BF808836E5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2843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4403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4403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854C69-3776-488B-B7A6-1AB6BD07542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4070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144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97176F-94E8-4B24-9F1E-CEA3D20A89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2452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144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144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2527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607D0B-D7F5-4707-B475-BE9D9BF3A90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0578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144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2527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2527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78396E-D613-4A7A-8D2E-60178AF5232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85796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144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2527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720A13-62C6-451B-B9E5-D9C56ABA0DE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742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06/11/2013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CAS: Septa &amp; Kickers. M.J. Barnes.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61FECA-7552-4970-9841-EF69A6F25A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921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06/11/2013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CAS: Septa &amp; Kickers. M.J. Barnes. 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E9B211-D7A5-4A0F-8D6A-10E4F3FA24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2550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06/11/2013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CAS: Septa &amp; Kickers. M.J. Barnes. 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C105A3-9DF7-4D6E-B866-AA3CBBC72A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6652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CAS: Septa &amp; Kickers. M.J. Barnes.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CAD323-DEA1-47A0-A76E-D84A41FA7BC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338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CAS: Septa &amp; Kickers. M.J. Barnes.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51BAF5-7CEC-42FE-B205-52851C0ED0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069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5F4F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144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06/11/2013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CAS: Septa &amp; Kickers. M.J. Barnes.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54FB34A3-5983-4730-AECB-9EBB026A3BA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2000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2000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20000"/>
        </a:spcAft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20000"/>
        </a:spcAft>
        <a:buChar char="–"/>
        <a:defRPr sz="14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5F4F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144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54FB34A3-5983-4730-AECB-9EBB026A3BA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393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2000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2000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20000"/>
        </a:spcAft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20000"/>
        </a:spcAft>
        <a:buChar char="–"/>
        <a:defRPr sz="14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5F4F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144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06/11/2013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CAS: Septa &amp; Kickers. M.J. Barnes.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54FB34A3-5983-4730-AECB-9EBB026A3BA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795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2000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2000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20000"/>
        </a:spcAft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20000"/>
        </a:spcAft>
        <a:buChar char="–"/>
        <a:defRPr sz="14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13" Type="http://schemas.openxmlformats.org/officeDocument/2006/relationships/image" Target="../media/image17.emf"/><Relationship Id="rId3" Type="http://schemas.openxmlformats.org/officeDocument/2006/relationships/image" Target="../media/image13.emf"/><Relationship Id="rId7" Type="http://schemas.openxmlformats.org/officeDocument/2006/relationships/image" Target="../media/image14.emf"/><Relationship Id="rId12" Type="http://schemas.openxmlformats.org/officeDocument/2006/relationships/oleObject" Target="../embeddings/oleObject46.bin"/><Relationship Id="rId2" Type="http://schemas.openxmlformats.org/officeDocument/2006/relationships/slideLayout" Target="../slideLayouts/slideLayout3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3.bin"/><Relationship Id="rId11" Type="http://schemas.openxmlformats.org/officeDocument/2006/relationships/image" Target="../media/image16.emf"/><Relationship Id="rId5" Type="http://schemas.openxmlformats.org/officeDocument/2006/relationships/image" Target="../media/image2.emf"/><Relationship Id="rId15" Type="http://schemas.openxmlformats.org/officeDocument/2006/relationships/image" Target="../media/image18.emf"/><Relationship Id="rId10" Type="http://schemas.openxmlformats.org/officeDocument/2006/relationships/oleObject" Target="../embeddings/oleObject45.bin"/><Relationship Id="rId4" Type="http://schemas.openxmlformats.org/officeDocument/2006/relationships/oleObject" Target="../embeddings/oleObject42.bin"/><Relationship Id="rId9" Type="http://schemas.openxmlformats.org/officeDocument/2006/relationships/image" Target="../media/image15.emf"/><Relationship Id="rId14" Type="http://schemas.openxmlformats.org/officeDocument/2006/relationships/oleObject" Target="../embeddings/oleObject47.bin"/></Relationships>
</file>

<file path=ppt/slides/_rels/slide10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wmf"/><Relationship Id="rId3" Type="http://schemas.openxmlformats.org/officeDocument/2006/relationships/oleObject" Target="../embeddings/oleObject338.bin"/><Relationship Id="rId7" Type="http://schemas.openxmlformats.org/officeDocument/2006/relationships/oleObject" Target="../embeddings/oleObject340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44.vml"/><Relationship Id="rId6" Type="http://schemas.openxmlformats.org/officeDocument/2006/relationships/image" Target="../media/image145.emf"/><Relationship Id="rId5" Type="http://schemas.openxmlformats.org/officeDocument/2006/relationships/oleObject" Target="../embeddings/oleObject339.bin"/><Relationship Id="rId10" Type="http://schemas.openxmlformats.org/officeDocument/2006/relationships/image" Target="../media/image143.wmf"/><Relationship Id="rId4" Type="http://schemas.openxmlformats.org/officeDocument/2006/relationships/image" Target="../media/image144.emf"/><Relationship Id="rId9" Type="http://schemas.openxmlformats.org/officeDocument/2006/relationships/oleObject" Target="../embeddings/oleObject341.bin"/></Relationships>
</file>

<file path=ppt/slides/_rels/slide10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wmf"/><Relationship Id="rId3" Type="http://schemas.openxmlformats.org/officeDocument/2006/relationships/oleObject" Target="../embeddings/oleObject342.bin"/><Relationship Id="rId7" Type="http://schemas.openxmlformats.org/officeDocument/2006/relationships/oleObject" Target="../embeddings/oleObject344.bin"/><Relationship Id="rId12" Type="http://schemas.openxmlformats.org/officeDocument/2006/relationships/image" Target="../media/image146.em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45.vml"/><Relationship Id="rId6" Type="http://schemas.openxmlformats.org/officeDocument/2006/relationships/image" Target="../media/image145.emf"/><Relationship Id="rId11" Type="http://schemas.openxmlformats.org/officeDocument/2006/relationships/oleObject" Target="../embeddings/oleObject346.bin"/><Relationship Id="rId5" Type="http://schemas.openxmlformats.org/officeDocument/2006/relationships/oleObject" Target="../embeddings/oleObject343.bin"/><Relationship Id="rId10" Type="http://schemas.openxmlformats.org/officeDocument/2006/relationships/image" Target="../media/image143.wmf"/><Relationship Id="rId4" Type="http://schemas.openxmlformats.org/officeDocument/2006/relationships/image" Target="../media/image144.emf"/><Relationship Id="rId9" Type="http://schemas.openxmlformats.org/officeDocument/2006/relationships/oleObject" Target="../embeddings/oleObject345.bin"/></Relationships>
</file>

<file path=ppt/slides/_rels/slide10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emf"/><Relationship Id="rId3" Type="http://schemas.openxmlformats.org/officeDocument/2006/relationships/oleObject" Target="../embeddings/oleObject347.bin"/><Relationship Id="rId7" Type="http://schemas.openxmlformats.org/officeDocument/2006/relationships/oleObject" Target="../embeddings/oleObject349.bin"/><Relationship Id="rId12" Type="http://schemas.openxmlformats.org/officeDocument/2006/relationships/image" Target="../media/image148.em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46.vml"/><Relationship Id="rId6" Type="http://schemas.openxmlformats.org/officeDocument/2006/relationships/image" Target="../media/image143.wmf"/><Relationship Id="rId11" Type="http://schemas.openxmlformats.org/officeDocument/2006/relationships/oleObject" Target="../embeddings/oleObject351.bin"/><Relationship Id="rId5" Type="http://schemas.openxmlformats.org/officeDocument/2006/relationships/oleObject" Target="../embeddings/oleObject348.bin"/><Relationship Id="rId10" Type="http://schemas.openxmlformats.org/officeDocument/2006/relationships/image" Target="../media/image145.emf"/><Relationship Id="rId4" Type="http://schemas.openxmlformats.org/officeDocument/2006/relationships/image" Target="../media/image142.wmf"/><Relationship Id="rId9" Type="http://schemas.openxmlformats.org/officeDocument/2006/relationships/oleObject" Target="../embeddings/oleObject350.bin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47.vml"/><Relationship Id="rId6" Type="http://schemas.openxmlformats.org/officeDocument/2006/relationships/image" Target="../media/image149.emf"/><Relationship Id="rId5" Type="http://schemas.openxmlformats.org/officeDocument/2006/relationships/oleObject" Target="../embeddings/oleObject352.bin"/><Relationship Id="rId4" Type="http://schemas.openxmlformats.org/officeDocument/2006/relationships/image" Target="../media/image151.png"/></Relationships>
</file>

<file path=ppt/slides/_rels/slide10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emf"/><Relationship Id="rId3" Type="http://schemas.openxmlformats.org/officeDocument/2006/relationships/oleObject" Target="../embeddings/oleObject353.bin"/><Relationship Id="rId7" Type="http://schemas.openxmlformats.org/officeDocument/2006/relationships/oleObject" Target="../embeddings/oleObject355.bin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48.vml"/><Relationship Id="rId6" Type="http://schemas.openxmlformats.org/officeDocument/2006/relationships/image" Target="../media/image153.emf"/><Relationship Id="rId5" Type="http://schemas.openxmlformats.org/officeDocument/2006/relationships/oleObject" Target="../embeddings/oleObject354.bin"/><Relationship Id="rId4" Type="http://schemas.openxmlformats.org/officeDocument/2006/relationships/image" Target="../media/image152.emf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hyperlink" Target="https://cas.web.cern.ch/schools/erice-2017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5.jpg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13" Type="http://schemas.openxmlformats.org/officeDocument/2006/relationships/image" Target="../media/image16.emf"/><Relationship Id="rId3" Type="http://schemas.openxmlformats.org/officeDocument/2006/relationships/image" Target="../media/image13.emf"/><Relationship Id="rId7" Type="http://schemas.openxmlformats.org/officeDocument/2006/relationships/image" Target="../media/image20.emf"/><Relationship Id="rId12" Type="http://schemas.openxmlformats.org/officeDocument/2006/relationships/oleObject" Target="../embeddings/oleObject52.bin"/><Relationship Id="rId17" Type="http://schemas.openxmlformats.org/officeDocument/2006/relationships/image" Target="../media/image18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54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49.bin"/><Relationship Id="rId11" Type="http://schemas.openxmlformats.org/officeDocument/2006/relationships/image" Target="../media/image14.emf"/><Relationship Id="rId5" Type="http://schemas.openxmlformats.org/officeDocument/2006/relationships/image" Target="../media/image19.emf"/><Relationship Id="rId15" Type="http://schemas.openxmlformats.org/officeDocument/2006/relationships/image" Target="../media/image17.emf"/><Relationship Id="rId10" Type="http://schemas.openxmlformats.org/officeDocument/2006/relationships/oleObject" Target="../embeddings/oleObject51.bin"/><Relationship Id="rId4" Type="http://schemas.openxmlformats.org/officeDocument/2006/relationships/oleObject" Target="../embeddings/oleObject48.bin"/><Relationship Id="rId9" Type="http://schemas.openxmlformats.org/officeDocument/2006/relationships/image" Target="../media/image2.emf"/><Relationship Id="rId14" Type="http://schemas.openxmlformats.org/officeDocument/2006/relationships/oleObject" Target="../embeddings/oleObject53.bin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wmf"/><Relationship Id="rId13" Type="http://schemas.openxmlformats.org/officeDocument/2006/relationships/oleObject" Target="../embeddings/oleObject361.bin"/><Relationship Id="rId3" Type="http://schemas.openxmlformats.org/officeDocument/2006/relationships/oleObject" Target="../embeddings/oleObject356.bin"/><Relationship Id="rId7" Type="http://schemas.openxmlformats.org/officeDocument/2006/relationships/oleObject" Target="../embeddings/oleObject358.bin"/><Relationship Id="rId12" Type="http://schemas.openxmlformats.org/officeDocument/2006/relationships/image" Target="../media/image160.e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9.vml"/><Relationship Id="rId6" Type="http://schemas.openxmlformats.org/officeDocument/2006/relationships/image" Target="../media/image157.wmf"/><Relationship Id="rId11" Type="http://schemas.openxmlformats.org/officeDocument/2006/relationships/oleObject" Target="../embeddings/oleObject360.bin"/><Relationship Id="rId5" Type="http://schemas.openxmlformats.org/officeDocument/2006/relationships/oleObject" Target="../embeddings/oleObject357.bin"/><Relationship Id="rId10" Type="http://schemas.openxmlformats.org/officeDocument/2006/relationships/image" Target="../media/image159.emf"/><Relationship Id="rId4" Type="http://schemas.openxmlformats.org/officeDocument/2006/relationships/image" Target="../media/image156.emf"/><Relationship Id="rId9" Type="http://schemas.openxmlformats.org/officeDocument/2006/relationships/oleObject" Target="../embeddings/oleObject359.bin"/><Relationship Id="rId14" Type="http://schemas.openxmlformats.org/officeDocument/2006/relationships/image" Target="../media/image161.emf"/></Relationships>
</file>

<file path=ppt/slides/_rels/slide1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emf"/><Relationship Id="rId13" Type="http://schemas.openxmlformats.org/officeDocument/2006/relationships/oleObject" Target="../embeddings/oleObject367.bin"/><Relationship Id="rId3" Type="http://schemas.openxmlformats.org/officeDocument/2006/relationships/oleObject" Target="../embeddings/oleObject362.bin"/><Relationship Id="rId7" Type="http://schemas.openxmlformats.org/officeDocument/2006/relationships/oleObject" Target="../embeddings/oleObject364.bin"/><Relationship Id="rId12" Type="http://schemas.openxmlformats.org/officeDocument/2006/relationships/image" Target="../media/image166.emf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43.wmf"/><Relationship Id="rId1" Type="http://schemas.openxmlformats.org/officeDocument/2006/relationships/vmlDrawing" Target="../drawings/vmlDrawing50.vml"/><Relationship Id="rId6" Type="http://schemas.openxmlformats.org/officeDocument/2006/relationships/image" Target="../media/image163.wmf"/><Relationship Id="rId11" Type="http://schemas.openxmlformats.org/officeDocument/2006/relationships/oleObject" Target="../embeddings/oleObject366.bin"/><Relationship Id="rId5" Type="http://schemas.openxmlformats.org/officeDocument/2006/relationships/oleObject" Target="../embeddings/oleObject363.bin"/><Relationship Id="rId15" Type="http://schemas.openxmlformats.org/officeDocument/2006/relationships/oleObject" Target="../embeddings/oleObject368.bin"/><Relationship Id="rId10" Type="http://schemas.openxmlformats.org/officeDocument/2006/relationships/image" Target="../media/image165.wmf"/><Relationship Id="rId4" Type="http://schemas.openxmlformats.org/officeDocument/2006/relationships/image" Target="../media/image162.wmf"/><Relationship Id="rId9" Type="http://schemas.openxmlformats.org/officeDocument/2006/relationships/oleObject" Target="../embeddings/oleObject365.bin"/><Relationship Id="rId14" Type="http://schemas.openxmlformats.org/officeDocument/2006/relationships/image" Target="../media/image142.wmf"/></Relationships>
</file>

<file path=ppt/slides/_rels/slide1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9.emf"/><Relationship Id="rId3" Type="http://schemas.openxmlformats.org/officeDocument/2006/relationships/oleObject" Target="../embeddings/oleObject369.bin"/><Relationship Id="rId7" Type="http://schemas.openxmlformats.org/officeDocument/2006/relationships/oleObject" Target="../embeddings/oleObject37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1.vml"/><Relationship Id="rId6" Type="http://schemas.openxmlformats.org/officeDocument/2006/relationships/image" Target="../media/image168.emf"/><Relationship Id="rId5" Type="http://schemas.openxmlformats.org/officeDocument/2006/relationships/oleObject" Target="../embeddings/oleObject370.bin"/><Relationship Id="rId4" Type="http://schemas.openxmlformats.org/officeDocument/2006/relationships/image" Target="../media/image167.wmf"/></Relationships>
</file>

<file path=ppt/slides/_rels/slide1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2.emf"/><Relationship Id="rId13" Type="http://schemas.openxmlformats.org/officeDocument/2006/relationships/oleObject" Target="../embeddings/oleObject377.bin"/><Relationship Id="rId18" Type="http://schemas.openxmlformats.org/officeDocument/2006/relationships/image" Target="../media/image177.emf"/><Relationship Id="rId26" Type="http://schemas.openxmlformats.org/officeDocument/2006/relationships/image" Target="../media/image181.emf"/><Relationship Id="rId3" Type="http://schemas.openxmlformats.org/officeDocument/2006/relationships/oleObject" Target="../embeddings/oleObject372.bin"/><Relationship Id="rId21" Type="http://schemas.openxmlformats.org/officeDocument/2006/relationships/oleObject" Target="../embeddings/oleObject381.bin"/><Relationship Id="rId7" Type="http://schemas.openxmlformats.org/officeDocument/2006/relationships/oleObject" Target="../embeddings/oleObject374.bin"/><Relationship Id="rId12" Type="http://schemas.openxmlformats.org/officeDocument/2006/relationships/image" Target="../media/image174.emf"/><Relationship Id="rId17" Type="http://schemas.openxmlformats.org/officeDocument/2006/relationships/oleObject" Target="../embeddings/oleObject379.bin"/><Relationship Id="rId25" Type="http://schemas.openxmlformats.org/officeDocument/2006/relationships/oleObject" Target="../embeddings/oleObject383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176.emf"/><Relationship Id="rId20" Type="http://schemas.openxmlformats.org/officeDocument/2006/relationships/image" Target="../media/image178.emf"/><Relationship Id="rId1" Type="http://schemas.openxmlformats.org/officeDocument/2006/relationships/vmlDrawing" Target="../drawings/vmlDrawing52.vml"/><Relationship Id="rId6" Type="http://schemas.openxmlformats.org/officeDocument/2006/relationships/image" Target="../media/image171.emf"/><Relationship Id="rId11" Type="http://schemas.openxmlformats.org/officeDocument/2006/relationships/oleObject" Target="../embeddings/oleObject376.bin"/><Relationship Id="rId24" Type="http://schemas.openxmlformats.org/officeDocument/2006/relationships/image" Target="../media/image180.emf"/><Relationship Id="rId5" Type="http://schemas.openxmlformats.org/officeDocument/2006/relationships/oleObject" Target="../embeddings/oleObject373.bin"/><Relationship Id="rId15" Type="http://schemas.openxmlformats.org/officeDocument/2006/relationships/oleObject" Target="../embeddings/oleObject378.bin"/><Relationship Id="rId23" Type="http://schemas.openxmlformats.org/officeDocument/2006/relationships/oleObject" Target="../embeddings/oleObject382.bin"/><Relationship Id="rId10" Type="http://schemas.openxmlformats.org/officeDocument/2006/relationships/image" Target="../media/image173.emf"/><Relationship Id="rId19" Type="http://schemas.openxmlformats.org/officeDocument/2006/relationships/oleObject" Target="../embeddings/oleObject380.bin"/><Relationship Id="rId4" Type="http://schemas.openxmlformats.org/officeDocument/2006/relationships/image" Target="../media/image170.emf"/><Relationship Id="rId9" Type="http://schemas.openxmlformats.org/officeDocument/2006/relationships/oleObject" Target="../embeddings/oleObject375.bin"/><Relationship Id="rId14" Type="http://schemas.openxmlformats.org/officeDocument/2006/relationships/image" Target="../media/image175.emf"/><Relationship Id="rId22" Type="http://schemas.openxmlformats.org/officeDocument/2006/relationships/image" Target="../media/image179.emf"/></Relationships>
</file>

<file path=ppt/slides/_rels/slide1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4.emf"/><Relationship Id="rId13" Type="http://schemas.openxmlformats.org/officeDocument/2006/relationships/oleObject" Target="../embeddings/oleObject389.bin"/><Relationship Id="rId18" Type="http://schemas.openxmlformats.org/officeDocument/2006/relationships/image" Target="../media/image189.emf"/><Relationship Id="rId3" Type="http://schemas.openxmlformats.org/officeDocument/2006/relationships/oleObject" Target="../embeddings/oleObject384.bin"/><Relationship Id="rId7" Type="http://schemas.openxmlformats.org/officeDocument/2006/relationships/oleObject" Target="../embeddings/oleObject386.bin"/><Relationship Id="rId12" Type="http://schemas.openxmlformats.org/officeDocument/2006/relationships/image" Target="../media/image186.emf"/><Relationship Id="rId17" Type="http://schemas.openxmlformats.org/officeDocument/2006/relationships/oleObject" Target="../embeddings/oleObject391.bin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88.emf"/><Relationship Id="rId20" Type="http://schemas.openxmlformats.org/officeDocument/2006/relationships/image" Target="../media/image190.emf"/><Relationship Id="rId1" Type="http://schemas.openxmlformats.org/officeDocument/2006/relationships/vmlDrawing" Target="../drawings/vmlDrawing53.vml"/><Relationship Id="rId6" Type="http://schemas.openxmlformats.org/officeDocument/2006/relationships/image" Target="../media/image183.emf"/><Relationship Id="rId11" Type="http://schemas.openxmlformats.org/officeDocument/2006/relationships/oleObject" Target="../embeddings/oleObject388.bin"/><Relationship Id="rId5" Type="http://schemas.openxmlformats.org/officeDocument/2006/relationships/oleObject" Target="../embeddings/oleObject385.bin"/><Relationship Id="rId15" Type="http://schemas.openxmlformats.org/officeDocument/2006/relationships/oleObject" Target="../embeddings/oleObject390.bin"/><Relationship Id="rId10" Type="http://schemas.openxmlformats.org/officeDocument/2006/relationships/image" Target="../media/image185.emf"/><Relationship Id="rId19" Type="http://schemas.openxmlformats.org/officeDocument/2006/relationships/oleObject" Target="../embeddings/oleObject392.bin"/><Relationship Id="rId4" Type="http://schemas.openxmlformats.org/officeDocument/2006/relationships/image" Target="../media/image182.emf"/><Relationship Id="rId9" Type="http://schemas.openxmlformats.org/officeDocument/2006/relationships/oleObject" Target="../embeddings/oleObject387.bin"/><Relationship Id="rId14" Type="http://schemas.openxmlformats.org/officeDocument/2006/relationships/image" Target="../media/image187.emf"/></Relationships>
</file>

<file path=ppt/slides/_rels/slide1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3.emf"/><Relationship Id="rId3" Type="http://schemas.openxmlformats.org/officeDocument/2006/relationships/oleObject" Target="../embeddings/oleObject393.bin"/><Relationship Id="rId7" Type="http://schemas.openxmlformats.org/officeDocument/2006/relationships/oleObject" Target="../embeddings/oleObject395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54.vml"/><Relationship Id="rId6" Type="http://schemas.openxmlformats.org/officeDocument/2006/relationships/image" Target="../media/image192.emf"/><Relationship Id="rId5" Type="http://schemas.openxmlformats.org/officeDocument/2006/relationships/oleObject" Target="../embeddings/oleObject394.bin"/><Relationship Id="rId4" Type="http://schemas.openxmlformats.org/officeDocument/2006/relationships/image" Target="../media/image191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13" Type="http://schemas.openxmlformats.org/officeDocument/2006/relationships/image" Target="../media/image16.emf"/><Relationship Id="rId18" Type="http://schemas.openxmlformats.org/officeDocument/2006/relationships/oleObject" Target="../embeddings/oleObject62.bin"/><Relationship Id="rId3" Type="http://schemas.openxmlformats.org/officeDocument/2006/relationships/image" Target="../media/image13.emf"/><Relationship Id="rId7" Type="http://schemas.openxmlformats.org/officeDocument/2006/relationships/image" Target="../media/image22.emf"/><Relationship Id="rId12" Type="http://schemas.openxmlformats.org/officeDocument/2006/relationships/oleObject" Target="../embeddings/oleObject59.bin"/><Relationship Id="rId17" Type="http://schemas.openxmlformats.org/officeDocument/2006/relationships/image" Target="../media/image17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61.bin"/><Relationship Id="rId20" Type="http://schemas.openxmlformats.org/officeDocument/2006/relationships/oleObject" Target="../embeddings/oleObject63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56.bin"/><Relationship Id="rId11" Type="http://schemas.openxmlformats.org/officeDocument/2006/relationships/image" Target="../media/image14.emf"/><Relationship Id="rId5" Type="http://schemas.openxmlformats.org/officeDocument/2006/relationships/image" Target="../media/image21.emf"/><Relationship Id="rId15" Type="http://schemas.openxmlformats.org/officeDocument/2006/relationships/image" Target="../media/image23.emf"/><Relationship Id="rId10" Type="http://schemas.openxmlformats.org/officeDocument/2006/relationships/oleObject" Target="../embeddings/oleObject58.bin"/><Relationship Id="rId19" Type="http://schemas.openxmlformats.org/officeDocument/2006/relationships/image" Target="../media/image18.emf"/><Relationship Id="rId4" Type="http://schemas.openxmlformats.org/officeDocument/2006/relationships/oleObject" Target="../embeddings/oleObject55.bin"/><Relationship Id="rId9" Type="http://schemas.openxmlformats.org/officeDocument/2006/relationships/image" Target="../media/image2.emf"/><Relationship Id="rId14" Type="http://schemas.openxmlformats.org/officeDocument/2006/relationships/oleObject" Target="../embeddings/oleObject60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6.bin"/><Relationship Id="rId13" Type="http://schemas.openxmlformats.org/officeDocument/2006/relationships/image" Target="../media/image16.emf"/><Relationship Id="rId18" Type="http://schemas.openxmlformats.org/officeDocument/2006/relationships/oleObject" Target="../embeddings/oleObject71.bin"/><Relationship Id="rId3" Type="http://schemas.openxmlformats.org/officeDocument/2006/relationships/image" Target="../media/image13.emf"/><Relationship Id="rId21" Type="http://schemas.openxmlformats.org/officeDocument/2006/relationships/image" Target="../media/image25.emf"/><Relationship Id="rId7" Type="http://schemas.openxmlformats.org/officeDocument/2006/relationships/image" Target="../media/image22.emf"/><Relationship Id="rId12" Type="http://schemas.openxmlformats.org/officeDocument/2006/relationships/oleObject" Target="../embeddings/oleObject68.bin"/><Relationship Id="rId17" Type="http://schemas.openxmlformats.org/officeDocument/2006/relationships/image" Target="../media/image17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70.bin"/><Relationship Id="rId20" Type="http://schemas.openxmlformats.org/officeDocument/2006/relationships/oleObject" Target="../embeddings/oleObject72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65.bin"/><Relationship Id="rId11" Type="http://schemas.openxmlformats.org/officeDocument/2006/relationships/image" Target="../media/image14.emf"/><Relationship Id="rId24" Type="http://schemas.openxmlformats.org/officeDocument/2006/relationships/oleObject" Target="../embeddings/oleObject74.bin"/><Relationship Id="rId5" Type="http://schemas.openxmlformats.org/officeDocument/2006/relationships/image" Target="../media/image24.emf"/><Relationship Id="rId15" Type="http://schemas.openxmlformats.org/officeDocument/2006/relationships/image" Target="../media/image23.emf"/><Relationship Id="rId23" Type="http://schemas.openxmlformats.org/officeDocument/2006/relationships/image" Target="../media/image26.emf"/><Relationship Id="rId10" Type="http://schemas.openxmlformats.org/officeDocument/2006/relationships/oleObject" Target="../embeddings/oleObject67.bin"/><Relationship Id="rId19" Type="http://schemas.openxmlformats.org/officeDocument/2006/relationships/image" Target="../media/image18.emf"/><Relationship Id="rId4" Type="http://schemas.openxmlformats.org/officeDocument/2006/relationships/oleObject" Target="../embeddings/oleObject64.bin"/><Relationship Id="rId9" Type="http://schemas.openxmlformats.org/officeDocument/2006/relationships/image" Target="../media/image2.emf"/><Relationship Id="rId14" Type="http://schemas.openxmlformats.org/officeDocument/2006/relationships/oleObject" Target="../embeddings/oleObject69.bin"/><Relationship Id="rId22" Type="http://schemas.openxmlformats.org/officeDocument/2006/relationships/oleObject" Target="../embeddings/oleObject73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7.bin"/><Relationship Id="rId13" Type="http://schemas.openxmlformats.org/officeDocument/2006/relationships/image" Target="../media/image16.emf"/><Relationship Id="rId18" Type="http://schemas.openxmlformats.org/officeDocument/2006/relationships/oleObject" Target="../embeddings/oleObject82.bin"/><Relationship Id="rId3" Type="http://schemas.openxmlformats.org/officeDocument/2006/relationships/image" Target="../media/image13.emf"/><Relationship Id="rId21" Type="http://schemas.openxmlformats.org/officeDocument/2006/relationships/image" Target="../media/image25.emf"/><Relationship Id="rId7" Type="http://schemas.openxmlformats.org/officeDocument/2006/relationships/image" Target="../media/image22.emf"/><Relationship Id="rId12" Type="http://schemas.openxmlformats.org/officeDocument/2006/relationships/oleObject" Target="../embeddings/oleObject79.bin"/><Relationship Id="rId17" Type="http://schemas.openxmlformats.org/officeDocument/2006/relationships/image" Target="../media/image17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81.bin"/><Relationship Id="rId20" Type="http://schemas.openxmlformats.org/officeDocument/2006/relationships/oleObject" Target="../embeddings/oleObject83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76.bin"/><Relationship Id="rId11" Type="http://schemas.openxmlformats.org/officeDocument/2006/relationships/image" Target="../media/image14.emf"/><Relationship Id="rId24" Type="http://schemas.openxmlformats.org/officeDocument/2006/relationships/oleObject" Target="../embeddings/oleObject85.bin"/><Relationship Id="rId5" Type="http://schemas.openxmlformats.org/officeDocument/2006/relationships/image" Target="../media/image24.emf"/><Relationship Id="rId15" Type="http://schemas.openxmlformats.org/officeDocument/2006/relationships/image" Target="../media/image23.emf"/><Relationship Id="rId23" Type="http://schemas.openxmlformats.org/officeDocument/2006/relationships/image" Target="../media/image26.emf"/><Relationship Id="rId10" Type="http://schemas.openxmlformats.org/officeDocument/2006/relationships/oleObject" Target="../embeddings/oleObject78.bin"/><Relationship Id="rId19" Type="http://schemas.openxmlformats.org/officeDocument/2006/relationships/image" Target="../media/image18.emf"/><Relationship Id="rId4" Type="http://schemas.openxmlformats.org/officeDocument/2006/relationships/oleObject" Target="../embeddings/oleObject75.bin"/><Relationship Id="rId9" Type="http://schemas.openxmlformats.org/officeDocument/2006/relationships/image" Target="../media/image2.emf"/><Relationship Id="rId14" Type="http://schemas.openxmlformats.org/officeDocument/2006/relationships/oleObject" Target="../embeddings/oleObject80.bin"/><Relationship Id="rId22" Type="http://schemas.openxmlformats.org/officeDocument/2006/relationships/oleObject" Target="../embeddings/oleObject84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8.bin"/><Relationship Id="rId13" Type="http://schemas.openxmlformats.org/officeDocument/2006/relationships/image" Target="../media/image23.emf"/><Relationship Id="rId18" Type="http://schemas.openxmlformats.org/officeDocument/2006/relationships/oleObject" Target="../embeddings/oleObject93.bin"/><Relationship Id="rId3" Type="http://schemas.openxmlformats.org/officeDocument/2006/relationships/image" Target="../media/image13.emf"/><Relationship Id="rId21" Type="http://schemas.openxmlformats.org/officeDocument/2006/relationships/image" Target="../media/image25.emf"/><Relationship Id="rId7" Type="http://schemas.openxmlformats.org/officeDocument/2006/relationships/image" Target="../media/image22.emf"/><Relationship Id="rId12" Type="http://schemas.openxmlformats.org/officeDocument/2006/relationships/oleObject" Target="../embeddings/oleObject90.bin"/><Relationship Id="rId17" Type="http://schemas.openxmlformats.org/officeDocument/2006/relationships/image" Target="../media/image17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92.bin"/><Relationship Id="rId20" Type="http://schemas.openxmlformats.org/officeDocument/2006/relationships/oleObject" Target="../embeddings/oleObject94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87.bin"/><Relationship Id="rId11" Type="http://schemas.openxmlformats.org/officeDocument/2006/relationships/image" Target="../media/image14.emf"/><Relationship Id="rId24" Type="http://schemas.openxmlformats.org/officeDocument/2006/relationships/oleObject" Target="../embeddings/oleObject96.bin"/><Relationship Id="rId5" Type="http://schemas.openxmlformats.org/officeDocument/2006/relationships/image" Target="../media/image24.emf"/><Relationship Id="rId15" Type="http://schemas.openxmlformats.org/officeDocument/2006/relationships/image" Target="../media/image16.emf"/><Relationship Id="rId23" Type="http://schemas.openxmlformats.org/officeDocument/2006/relationships/image" Target="../media/image26.emf"/><Relationship Id="rId10" Type="http://schemas.openxmlformats.org/officeDocument/2006/relationships/oleObject" Target="../embeddings/oleObject89.bin"/><Relationship Id="rId19" Type="http://schemas.openxmlformats.org/officeDocument/2006/relationships/image" Target="../media/image18.emf"/><Relationship Id="rId4" Type="http://schemas.openxmlformats.org/officeDocument/2006/relationships/oleObject" Target="../embeddings/oleObject86.bin"/><Relationship Id="rId9" Type="http://schemas.openxmlformats.org/officeDocument/2006/relationships/image" Target="../media/image2.emf"/><Relationship Id="rId14" Type="http://schemas.openxmlformats.org/officeDocument/2006/relationships/oleObject" Target="../embeddings/oleObject91.bin"/><Relationship Id="rId22" Type="http://schemas.openxmlformats.org/officeDocument/2006/relationships/oleObject" Target="../embeddings/oleObject95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9.bin"/><Relationship Id="rId13" Type="http://schemas.openxmlformats.org/officeDocument/2006/relationships/image" Target="../media/image23.emf"/><Relationship Id="rId18" Type="http://schemas.openxmlformats.org/officeDocument/2006/relationships/oleObject" Target="../embeddings/oleObject104.bin"/><Relationship Id="rId3" Type="http://schemas.openxmlformats.org/officeDocument/2006/relationships/image" Target="../media/image13.emf"/><Relationship Id="rId21" Type="http://schemas.openxmlformats.org/officeDocument/2006/relationships/image" Target="../media/image25.emf"/><Relationship Id="rId7" Type="http://schemas.openxmlformats.org/officeDocument/2006/relationships/image" Target="../media/image22.emf"/><Relationship Id="rId12" Type="http://schemas.openxmlformats.org/officeDocument/2006/relationships/oleObject" Target="../embeddings/oleObject101.bin"/><Relationship Id="rId17" Type="http://schemas.openxmlformats.org/officeDocument/2006/relationships/image" Target="../media/image17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103.bin"/><Relationship Id="rId20" Type="http://schemas.openxmlformats.org/officeDocument/2006/relationships/oleObject" Target="../embeddings/oleObject105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98.bin"/><Relationship Id="rId11" Type="http://schemas.openxmlformats.org/officeDocument/2006/relationships/image" Target="../media/image14.emf"/><Relationship Id="rId24" Type="http://schemas.openxmlformats.org/officeDocument/2006/relationships/oleObject" Target="../embeddings/oleObject107.bin"/><Relationship Id="rId5" Type="http://schemas.openxmlformats.org/officeDocument/2006/relationships/image" Target="../media/image27.emf"/><Relationship Id="rId15" Type="http://schemas.openxmlformats.org/officeDocument/2006/relationships/image" Target="../media/image16.emf"/><Relationship Id="rId23" Type="http://schemas.openxmlformats.org/officeDocument/2006/relationships/image" Target="../media/image26.emf"/><Relationship Id="rId10" Type="http://schemas.openxmlformats.org/officeDocument/2006/relationships/oleObject" Target="../embeddings/oleObject100.bin"/><Relationship Id="rId19" Type="http://schemas.openxmlformats.org/officeDocument/2006/relationships/image" Target="../media/image18.emf"/><Relationship Id="rId4" Type="http://schemas.openxmlformats.org/officeDocument/2006/relationships/oleObject" Target="../embeddings/oleObject97.bin"/><Relationship Id="rId9" Type="http://schemas.openxmlformats.org/officeDocument/2006/relationships/image" Target="../media/image2.emf"/><Relationship Id="rId14" Type="http://schemas.openxmlformats.org/officeDocument/2006/relationships/oleObject" Target="../embeddings/oleObject102.bin"/><Relationship Id="rId22" Type="http://schemas.openxmlformats.org/officeDocument/2006/relationships/oleObject" Target="../embeddings/oleObject106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0.bin"/><Relationship Id="rId13" Type="http://schemas.openxmlformats.org/officeDocument/2006/relationships/image" Target="../media/image16.emf"/><Relationship Id="rId18" Type="http://schemas.openxmlformats.org/officeDocument/2006/relationships/oleObject" Target="../embeddings/oleObject115.bin"/><Relationship Id="rId3" Type="http://schemas.openxmlformats.org/officeDocument/2006/relationships/image" Target="../media/image13.emf"/><Relationship Id="rId21" Type="http://schemas.openxmlformats.org/officeDocument/2006/relationships/image" Target="../media/image30.emf"/><Relationship Id="rId7" Type="http://schemas.openxmlformats.org/officeDocument/2006/relationships/image" Target="../media/image2.emf"/><Relationship Id="rId12" Type="http://schemas.openxmlformats.org/officeDocument/2006/relationships/oleObject" Target="../embeddings/oleObject112.bin"/><Relationship Id="rId17" Type="http://schemas.openxmlformats.org/officeDocument/2006/relationships/image" Target="../media/image18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114.bin"/><Relationship Id="rId20" Type="http://schemas.openxmlformats.org/officeDocument/2006/relationships/oleObject" Target="../embeddings/oleObject116.bin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09.bin"/><Relationship Id="rId11" Type="http://schemas.openxmlformats.org/officeDocument/2006/relationships/image" Target="../media/image17.emf"/><Relationship Id="rId24" Type="http://schemas.openxmlformats.org/officeDocument/2006/relationships/oleObject" Target="../embeddings/oleObject118.bin"/><Relationship Id="rId5" Type="http://schemas.openxmlformats.org/officeDocument/2006/relationships/image" Target="../media/image28.emf"/><Relationship Id="rId15" Type="http://schemas.openxmlformats.org/officeDocument/2006/relationships/image" Target="../media/image29.emf"/><Relationship Id="rId23" Type="http://schemas.openxmlformats.org/officeDocument/2006/relationships/image" Target="../media/image26.emf"/><Relationship Id="rId10" Type="http://schemas.openxmlformats.org/officeDocument/2006/relationships/oleObject" Target="../embeddings/oleObject111.bin"/><Relationship Id="rId19" Type="http://schemas.openxmlformats.org/officeDocument/2006/relationships/image" Target="../media/image25.emf"/><Relationship Id="rId4" Type="http://schemas.openxmlformats.org/officeDocument/2006/relationships/oleObject" Target="../embeddings/oleObject108.bin"/><Relationship Id="rId9" Type="http://schemas.openxmlformats.org/officeDocument/2006/relationships/image" Target="../media/image14.emf"/><Relationship Id="rId14" Type="http://schemas.openxmlformats.org/officeDocument/2006/relationships/oleObject" Target="../embeddings/oleObject113.bin"/><Relationship Id="rId22" Type="http://schemas.openxmlformats.org/officeDocument/2006/relationships/oleObject" Target="../embeddings/oleObject117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1.bin"/><Relationship Id="rId13" Type="http://schemas.openxmlformats.org/officeDocument/2006/relationships/image" Target="../media/image16.emf"/><Relationship Id="rId18" Type="http://schemas.openxmlformats.org/officeDocument/2006/relationships/oleObject" Target="../embeddings/oleObject126.bin"/><Relationship Id="rId3" Type="http://schemas.openxmlformats.org/officeDocument/2006/relationships/image" Target="../media/image13.emf"/><Relationship Id="rId21" Type="http://schemas.openxmlformats.org/officeDocument/2006/relationships/image" Target="../media/image26.emf"/><Relationship Id="rId7" Type="http://schemas.openxmlformats.org/officeDocument/2006/relationships/image" Target="../media/image2.emf"/><Relationship Id="rId12" Type="http://schemas.openxmlformats.org/officeDocument/2006/relationships/oleObject" Target="../embeddings/oleObject123.bin"/><Relationship Id="rId17" Type="http://schemas.openxmlformats.org/officeDocument/2006/relationships/image" Target="../media/image18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125.bin"/><Relationship Id="rId20" Type="http://schemas.openxmlformats.org/officeDocument/2006/relationships/oleObject" Target="../embeddings/oleObject127.bin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0.bin"/><Relationship Id="rId11" Type="http://schemas.openxmlformats.org/officeDocument/2006/relationships/image" Target="../media/image17.emf"/><Relationship Id="rId24" Type="http://schemas.openxmlformats.org/officeDocument/2006/relationships/oleObject" Target="../embeddings/oleObject129.bin"/><Relationship Id="rId5" Type="http://schemas.openxmlformats.org/officeDocument/2006/relationships/image" Target="../media/image27.emf"/><Relationship Id="rId15" Type="http://schemas.openxmlformats.org/officeDocument/2006/relationships/image" Target="../media/image29.emf"/><Relationship Id="rId23" Type="http://schemas.openxmlformats.org/officeDocument/2006/relationships/image" Target="../media/image30.emf"/><Relationship Id="rId10" Type="http://schemas.openxmlformats.org/officeDocument/2006/relationships/oleObject" Target="../embeddings/oleObject122.bin"/><Relationship Id="rId19" Type="http://schemas.openxmlformats.org/officeDocument/2006/relationships/image" Target="../media/image25.emf"/><Relationship Id="rId4" Type="http://schemas.openxmlformats.org/officeDocument/2006/relationships/oleObject" Target="../embeddings/oleObject119.bin"/><Relationship Id="rId9" Type="http://schemas.openxmlformats.org/officeDocument/2006/relationships/image" Target="../media/image14.emf"/><Relationship Id="rId14" Type="http://schemas.openxmlformats.org/officeDocument/2006/relationships/oleObject" Target="../embeddings/oleObject124.bin"/><Relationship Id="rId22" Type="http://schemas.openxmlformats.org/officeDocument/2006/relationships/oleObject" Target="../embeddings/oleObject128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slideLayout" Target="../slideLayouts/slideLayout37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31.wmf"/><Relationship Id="rId4" Type="http://schemas.openxmlformats.org/officeDocument/2006/relationships/oleObject" Target="../embeddings/oleObject130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4.bin"/><Relationship Id="rId13" Type="http://schemas.openxmlformats.org/officeDocument/2006/relationships/oleObject" Target="../embeddings/oleObject136.bin"/><Relationship Id="rId18" Type="http://schemas.openxmlformats.org/officeDocument/2006/relationships/image" Target="../media/image38.emf"/><Relationship Id="rId3" Type="http://schemas.openxmlformats.org/officeDocument/2006/relationships/oleObject" Target="../embeddings/oleObject131.bin"/><Relationship Id="rId21" Type="http://schemas.openxmlformats.org/officeDocument/2006/relationships/oleObject" Target="../embeddings/oleObject140.bin"/><Relationship Id="rId7" Type="http://schemas.openxmlformats.org/officeDocument/2006/relationships/image" Target="../media/image34.wmf"/><Relationship Id="rId12" Type="http://schemas.openxmlformats.org/officeDocument/2006/relationships/image" Target="../media/image31.wmf"/><Relationship Id="rId17" Type="http://schemas.openxmlformats.org/officeDocument/2006/relationships/oleObject" Target="../embeddings/oleObject138.bin"/><Relationship Id="rId2" Type="http://schemas.openxmlformats.org/officeDocument/2006/relationships/slideLayout" Target="../slideLayouts/slideLayout37.xml"/><Relationship Id="rId16" Type="http://schemas.openxmlformats.org/officeDocument/2006/relationships/image" Target="../media/image37.emf"/><Relationship Id="rId20" Type="http://schemas.openxmlformats.org/officeDocument/2006/relationships/image" Target="../media/image39.emf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33.bin"/><Relationship Id="rId11" Type="http://schemas.openxmlformats.org/officeDocument/2006/relationships/oleObject" Target="../embeddings/oleObject135.bin"/><Relationship Id="rId24" Type="http://schemas.openxmlformats.org/officeDocument/2006/relationships/image" Target="../media/image41.wmf"/><Relationship Id="rId5" Type="http://schemas.openxmlformats.org/officeDocument/2006/relationships/oleObject" Target="../embeddings/oleObject132.bin"/><Relationship Id="rId15" Type="http://schemas.openxmlformats.org/officeDocument/2006/relationships/oleObject" Target="../embeddings/oleObject137.bin"/><Relationship Id="rId23" Type="http://schemas.openxmlformats.org/officeDocument/2006/relationships/oleObject" Target="../embeddings/oleObject141.bin"/><Relationship Id="rId10" Type="http://schemas.openxmlformats.org/officeDocument/2006/relationships/image" Target="../media/image32.emf"/><Relationship Id="rId19" Type="http://schemas.openxmlformats.org/officeDocument/2006/relationships/oleObject" Target="../embeddings/oleObject139.bin"/><Relationship Id="rId4" Type="http://schemas.openxmlformats.org/officeDocument/2006/relationships/image" Target="../media/image33.wmf"/><Relationship Id="rId9" Type="http://schemas.openxmlformats.org/officeDocument/2006/relationships/image" Target="../media/image35.wmf"/><Relationship Id="rId14" Type="http://schemas.openxmlformats.org/officeDocument/2006/relationships/image" Target="../media/image36.emf"/><Relationship Id="rId22" Type="http://schemas.openxmlformats.org/officeDocument/2006/relationships/image" Target="../media/image40.emf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5.wmf"/><Relationship Id="rId18" Type="http://schemas.openxmlformats.org/officeDocument/2006/relationships/oleObject" Target="../embeddings/oleObject150.bin"/><Relationship Id="rId26" Type="http://schemas.openxmlformats.org/officeDocument/2006/relationships/oleObject" Target="../embeddings/oleObject154.bin"/><Relationship Id="rId39" Type="http://schemas.openxmlformats.org/officeDocument/2006/relationships/oleObject" Target="../embeddings/oleObject160.bin"/><Relationship Id="rId21" Type="http://schemas.openxmlformats.org/officeDocument/2006/relationships/image" Target="../media/image48.wmf"/><Relationship Id="rId34" Type="http://schemas.openxmlformats.org/officeDocument/2006/relationships/image" Target="../media/image36.emf"/><Relationship Id="rId7" Type="http://schemas.openxmlformats.org/officeDocument/2006/relationships/oleObject" Target="../embeddings/oleObject144.bin"/><Relationship Id="rId12" Type="http://schemas.openxmlformats.org/officeDocument/2006/relationships/oleObject" Target="../embeddings/oleObject147.bin"/><Relationship Id="rId17" Type="http://schemas.openxmlformats.org/officeDocument/2006/relationships/image" Target="../media/image34.wmf"/><Relationship Id="rId25" Type="http://schemas.openxmlformats.org/officeDocument/2006/relationships/image" Target="../media/image49.wmf"/><Relationship Id="rId33" Type="http://schemas.openxmlformats.org/officeDocument/2006/relationships/oleObject" Target="../embeddings/oleObject157.bin"/><Relationship Id="rId38" Type="http://schemas.openxmlformats.org/officeDocument/2006/relationships/image" Target="../media/image39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149.bin"/><Relationship Id="rId20" Type="http://schemas.openxmlformats.org/officeDocument/2006/relationships/oleObject" Target="../embeddings/oleObject151.bin"/><Relationship Id="rId29" Type="http://schemas.openxmlformats.org/officeDocument/2006/relationships/image" Target="../media/image51.wmf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3.wmf"/><Relationship Id="rId11" Type="http://schemas.openxmlformats.org/officeDocument/2006/relationships/image" Target="../media/image44.wmf"/><Relationship Id="rId24" Type="http://schemas.openxmlformats.org/officeDocument/2006/relationships/oleObject" Target="../embeddings/oleObject153.bin"/><Relationship Id="rId32" Type="http://schemas.openxmlformats.org/officeDocument/2006/relationships/image" Target="../media/image31.wmf"/><Relationship Id="rId37" Type="http://schemas.openxmlformats.org/officeDocument/2006/relationships/oleObject" Target="../embeddings/oleObject159.bin"/><Relationship Id="rId40" Type="http://schemas.openxmlformats.org/officeDocument/2006/relationships/image" Target="../media/image38.emf"/><Relationship Id="rId5" Type="http://schemas.openxmlformats.org/officeDocument/2006/relationships/oleObject" Target="../embeddings/oleObject143.bin"/><Relationship Id="rId15" Type="http://schemas.openxmlformats.org/officeDocument/2006/relationships/image" Target="../media/image46.wmf"/><Relationship Id="rId23" Type="http://schemas.openxmlformats.org/officeDocument/2006/relationships/image" Target="../media/image35.wmf"/><Relationship Id="rId28" Type="http://schemas.openxmlformats.org/officeDocument/2006/relationships/oleObject" Target="../embeddings/oleObject155.bin"/><Relationship Id="rId36" Type="http://schemas.openxmlformats.org/officeDocument/2006/relationships/image" Target="../media/image41.wmf"/><Relationship Id="rId10" Type="http://schemas.openxmlformats.org/officeDocument/2006/relationships/oleObject" Target="../embeddings/oleObject146.bin"/><Relationship Id="rId19" Type="http://schemas.openxmlformats.org/officeDocument/2006/relationships/image" Target="../media/image47.wmf"/><Relationship Id="rId31" Type="http://schemas.openxmlformats.org/officeDocument/2006/relationships/oleObject" Target="../embeddings/oleObject156.bin"/><Relationship Id="rId4" Type="http://schemas.openxmlformats.org/officeDocument/2006/relationships/image" Target="../media/image42.wmf"/><Relationship Id="rId9" Type="http://schemas.openxmlformats.org/officeDocument/2006/relationships/image" Target="../media/image43.wmf"/><Relationship Id="rId14" Type="http://schemas.openxmlformats.org/officeDocument/2006/relationships/oleObject" Target="../embeddings/oleObject148.bin"/><Relationship Id="rId22" Type="http://schemas.openxmlformats.org/officeDocument/2006/relationships/oleObject" Target="../embeddings/oleObject152.bin"/><Relationship Id="rId27" Type="http://schemas.openxmlformats.org/officeDocument/2006/relationships/image" Target="../media/image50.wmf"/><Relationship Id="rId30" Type="http://schemas.openxmlformats.org/officeDocument/2006/relationships/image" Target="../media/image32.emf"/><Relationship Id="rId35" Type="http://schemas.openxmlformats.org/officeDocument/2006/relationships/oleObject" Target="../embeddings/oleObject158.bin"/><Relationship Id="rId8" Type="http://schemas.openxmlformats.org/officeDocument/2006/relationships/oleObject" Target="../embeddings/oleObject145.bin"/><Relationship Id="rId3" Type="http://schemas.openxmlformats.org/officeDocument/2006/relationships/oleObject" Target="../embeddings/oleObject142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3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3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7" Type="http://schemas.openxmlformats.org/officeDocument/2006/relationships/image" Target="../media/image63.wmf"/><Relationship Id="rId2" Type="http://schemas.openxmlformats.org/officeDocument/2006/relationships/slideLayout" Target="../slideLayouts/slideLayout3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0.emf"/><Relationship Id="rId5" Type="http://schemas.openxmlformats.org/officeDocument/2006/relationships/oleObject" Target="../embeddings/oleObject161.bin"/><Relationship Id="rId4" Type="http://schemas.openxmlformats.org/officeDocument/2006/relationships/image" Target="../media/image62.w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3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emf"/><Relationship Id="rId3" Type="http://schemas.openxmlformats.org/officeDocument/2006/relationships/oleObject" Target="../embeddings/oleObject162.bin"/><Relationship Id="rId7" Type="http://schemas.openxmlformats.org/officeDocument/2006/relationships/oleObject" Target="../embeddings/oleObject164.bin"/><Relationship Id="rId12" Type="http://schemas.openxmlformats.org/officeDocument/2006/relationships/image" Target="../media/image71.emf"/><Relationship Id="rId2" Type="http://schemas.openxmlformats.org/officeDocument/2006/relationships/slideLayout" Target="../slideLayouts/slideLayout3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68.emf"/><Relationship Id="rId11" Type="http://schemas.openxmlformats.org/officeDocument/2006/relationships/oleObject" Target="../embeddings/oleObject166.bin"/><Relationship Id="rId5" Type="http://schemas.openxmlformats.org/officeDocument/2006/relationships/oleObject" Target="../embeddings/oleObject163.bin"/><Relationship Id="rId10" Type="http://schemas.openxmlformats.org/officeDocument/2006/relationships/image" Target="../media/image70.emf"/><Relationship Id="rId4" Type="http://schemas.openxmlformats.org/officeDocument/2006/relationships/image" Target="../media/image67.emf"/><Relationship Id="rId9" Type="http://schemas.openxmlformats.org/officeDocument/2006/relationships/oleObject" Target="../embeddings/oleObject165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37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9.bin"/><Relationship Id="rId13" Type="http://schemas.openxmlformats.org/officeDocument/2006/relationships/image" Target="../media/image17.emf"/><Relationship Id="rId3" Type="http://schemas.openxmlformats.org/officeDocument/2006/relationships/image" Target="../media/image13.emf"/><Relationship Id="rId7" Type="http://schemas.openxmlformats.org/officeDocument/2006/relationships/image" Target="../media/image15.emf"/><Relationship Id="rId12" Type="http://schemas.openxmlformats.org/officeDocument/2006/relationships/oleObject" Target="../embeddings/oleObject171.bin"/><Relationship Id="rId2" Type="http://schemas.openxmlformats.org/officeDocument/2006/relationships/slideLayout" Target="../slideLayouts/slideLayout37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68.bin"/><Relationship Id="rId11" Type="http://schemas.openxmlformats.org/officeDocument/2006/relationships/image" Target="../media/image14.emf"/><Relationship Id="rId5" Type="http://schemas.openxmlformats.org/officeDocument/2006/relationships/image" Target="../media/image2.emf"/><Relationship Id="rId15" Type="http://schemas.openxmlformats.org/officeDocument/2006/relationships/image" Target="../media/image18.emf"/><Relationship Id="rId10" Type="http://schemas.openxmlformats.org/officeDocument/2006/relationships/oleObject" Target="../embeddings/oleObject170.bin"/><Relationship Id="rId4" Type="http://schemas.openxmlformats.org/officeDocument/2006/relationships/oleObject" Target="../embeddings/oleObject167.bin"/><Relationship Id="rId9" Type="http://schemas.openxmlformats.org/officeDocument/2006/relationships/image" Target="../media/image16.emf"/><Relationship Id="rId14" Type="http://schemas.openxmlformats.org/officeDocument/2006/relationships/oleObject" Target="../embeddings/oleObject172.bin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5.bin"/><Relationship Id="rId13" Type="http://schemas.openxmlformats.org/officeDocument/2006/relationships/image" Target="../media/image14.emf"/><Relationship Id="rId3" Type="http://schemas.openxmlformats.org/officeDocument/2006/relationships/image" Target="../media/image13.emf"/><Relationship Id="rId7" Type="http://schemas.openxmlformats.org/officeDocument/2006/relationships/image" Target="../media/image20.emf"/><Relationship Id="rId12" Type="http://schemas.openxmlformats.org/officeDocument/2006/relationships/oleObject" Target="../embeddings/oleObject177.bin"/><Relationship Id="rId17" Type="http://schemas.openxmlformats.org/officeDocument/2006/relationships/image" Target="../media/image18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179.bin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74.bin"/><Relationship Id="rId11" Type="http://schemas.openxmlformats.org/officeDocument/2006/relationships/image" Target="../media/image16.emf"/><Relationship Id="rId5" Type="http://schemas.openxmlformats.org/officeDocument/2006/relationships/image" Target="../media/image19.emf"/><Relationship Id="rId15" Type="http://schemas.openxmlformats.org/officeDocument/2006/relationships/image" Target="../media/image17.emf"/><Relationship Id="rId10" Type="http://schemas.openxmlformats.org/officeDocument/2006/relationships/oleObject" Target="../embeddings/oleObject176.bin"/><Relationship Id="rId4" Type="http://schemas.openxmlformats.org/officeDocument/2006/relationships/oleObject" Target="../embeddings/oleObject173.bin"/><Relationship Id="rId9" Type="http://schemas.openxmlformats.org/officeDocument/2006/relationships/image" Target="../media/image2.emf"/><Relationship Id="rId14" Type="http://schemas.openxmlformats.org/officeDocument/2006/relationships/oleObject" Target="../embeddings/oleObject178.bin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2.bin"/><Relationship Id="rId13" Type="http://schemas.openxmlformats.org/officeDocument/2006/relationships/image" Target="../media/image78.emf"/><Relationship Id="rId18" Type="http://schemas.openxmlformats.org/officeDocument/2006/relationships/oleObject" Target="../embeddings/oleObject187.bin"/><Relationship Id="rId3" Type="http://schemas.openxmlformats.org/officeDocument/2006/relationships/image" Target="../media/image13.emf"/><Relationship Id="rId21" Type="http://schemas.openxmlformats.org/officeDocument/2006/relationships/image" Target="../media/image18.emf"/><Relationship Id="rId7" Type="http://schemas.openxmlformats.org/officeDocument/2006/relationships/image" Target="../media/image2.emf"/><Relationship Id="rId12" Type="http://schemas.openxmlformats.org/officeDocument/2006/relationships/oleObject" Target="../embeddings/oleObject184.bin"/><Relationship Id="rId17" Type="http://schemas.openxmlformats.org/officeDocument/2006/relationships/image" Target="../media/image14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186.bin"/><Relationship Id="rId20" Type="http://schemas.openxmlformats.org/officeDocument/2006/relationships/oleObject" Target="../embeddings/oleObject188.bin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181.bin"/><Relationship Id="rId11" Type="http://schemas.openxmlformats.org/officeDocument/2006/relationships/image" Target="../media/image77.emf"/><Relationship Id="rId5" Type="http://schemas.openxmlformats.org/officeDocument/2006/relationships/image" Target="../media/image76.emf"/><Relationship Id="rId15" Type="http://schemas.openxmlformats.org/officeDocument/2006/relationships/image" Target="../media/image23.emf"/><Relationship Id="rId10" Type="http://schemas.openxmlformats.org/officeDocument/2006/relationships/oleObject" Target="../embeddings/oleObject183.bin"/><Relationship Id="rId19" Type="http://schemas.openxmlformats.org/officeDocument/2006/relationships/image" Target="../media/image17.emf"/><Relationship Id="rId4" Type="http://schemas.openxmlformats.org/officeDocument/2006/relationships/oleObject" Target="../embeddings/oleObject180.bin"/><Relationship Id="rId9" Type="http://schemas.openxmlformats.org/officeDocument/2006/relationships/image" Target="../media/image16.emf"/><Relationship Id="rId14" Type="http://schemas.openxmlformats.org/officeDocument/2006/relationships/oleObject" Target="../embeddings/oleObject185.bin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1.bin"/><Relationship Id="rId13" Type="http://schemas.openxmlformats.org/officeDocument/2006/relationships/image" Target="../media/image81.emf"/><Relationship Id="rId18" Type="http://schemas.openxmlformats.org/officeDocument/2006/relationships/oleObject" Target="../embeddings/oleObject196.bin"/><Relationship Id="rId26" Type="http://schemas.openxmlformats.org/officeDocument/2006/relationships/oleObject" Target="../embeddings/oleObject200.bin"/><Relationship Id="rId3" Type="http://schemas.openxmlformats.org/officeDocument/2006/relationships/image" Target="../media/image13.emf"/><Relationship Id="rId21" Type="http://schemas.openxmlformats.org/officeDocument/2006/relationships/image" Target="../media/image14.emf"/><Relationship Id="rId7" Type="http://schemas.openxmlformats.org/officeDocument/2006/relationships/image" Target="../media/image2.emf"/><Relationship Id="rId12" Type="http://schemas.openxmlformats.org/officeDocument/2006/relationships/oleObject" Target="../embeddings/oleObject193.bin"/><Relationship Id="rId17" Type="http://schemas.openxmlformats.org/officeDocument/2006/relationships/image" Target="../media/image83.emf"/><Relationship Id="rId25" Type="http://schemas.openxmlformats.org/officeDocument/2006/relationships/image" Target="../media/image17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195.bin"/><Relationship Id="rId20" Type="http://schemas.openxmlformats.org/officeDocument/2006/relationships/oleObject" Target="../embeddings/oleObject197.bin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190.bin"/><Relationship Id="rId11" Type="http://schemas.openxmlformats.org/officeDocument/2006/relationships/image" Target="../media/image80.emf"/><Relationship Id="rId24" Type="http://schemas.openxmlformats.org/officeDocument/2006/relationships/oleObject" Target="../embeddings/oleObject199.bin"/><Relationship Id="rId5" Type="http://schemas.openxmlformats.org/officeDocument/2006/relationships/image" Target="../media/image79.emf"/><Relationship Id="rId15" Type="http://schemas.openxmlformats.org/officeDocument/2006/relationships/image" Target="../media/image82.emf"/><Relationship Id="rId23" Type="http://schemas.openxmlformats.org/officeDocument/2006/relationships/image" Target="../media/image85.emf"/><Relationship Id="rId10" Type="http://schemas.openxmlformats.org/officeDocument/2006/relationships/oleObject" Target="../embeddings/oleObject192.bin"/><Relationship Id="rId19" Type="http://schemas.openxmlformats.org/officeDocument/2006/relationships/image" Target="../media/image84.emf"/><Relationship Id="rId4" Type="http://schemas.openxmlformats.org/officeDocument/2006/relationships/oleObject" Target="../embeddings/oleObject189.bin"/><Relationship Id="rId9" Type="http://schemas.openxmlformats.org/officeDocument/2006/relationships/image" Target="../media/image16.emf"/><Relationship Id="rId14" Type="http://schemas.openxmlformats.org/officeDocument/2006/relationships/oleObject" Target="../embeddings/oleObject194.bin"/><Relationship Id="rId22" Type="http://schemas.openxmlformats.org/officeDocument/2006/relationships/oleObject" Target="../embeddings/oleObject198.bin"/><Relationship Id="rId27" Type="http://schemas.openxmlformats.org/officeDocument/2006/relationships/image" Target="../media/image18.e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3.bin"/><Relationship Id="rId13" Type="http://schemas.openxmlformats.org/officeDocument/2006/relationships/image" Target="../media/image82.emf"/><Relationship Id="rId18" Type="http://schemas.openxmlformats.org/officeDocument/2006/relationships/oleObject" Target="../embeddings/oleObject208.bin"/><Relationship Id="rId26" Type="http://schemas.openxmlformats.org/officeDocument/2006/relationships/oleObject" Target="../embeddings/oleObject212.bin"/><Relationship Id="rId3" Type="http://schemas.openxmlformats.org/officeDocument/2006/relationships/image" Target="../media/image13.emf"/><Relationship Id="rId21" Type="http://schemas.openxmlformats.org/officeDocument/2006/relationships/image" Target="../media/image86.emf"/><Relationship Id="rId7" Type="http://schemas.openxmlformats.org/officeDocument/2006/relationships/image" Target="../media/image14.emf"/><Relationship Id="rId12" Type="http://schemas.openxmlformats.org/officeDocument/2006/relationships/oleObject" Target="../embeddings/oleObject205.bin"/><Relationship Id="rId17" Type="http://schemas.openxmlformats.org/officeDocument/2006/relationships/image" Target="../media/image83.emf"/><Relationship Id="rId25" Type="http://schemas.openxmlformats.org/officeDocument/2006/relationships/image" Target="../media/image17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207.bin"/><Relationship Id="rId20" Type="http://schemas.openxmlformats.org/officeDocument/2006/relationships/oleObject" Target="../embeddings/oleObject209.bin"/><Relationship Id="rId29" Type="http://schemas.openxmlformats.org/officeDocument/2006/relationships/image" Target="../media/image18.emf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202.bin"/><Relationship Id="rId11" Type="http://schemas.openxmlformats.org/officeDocument/2006/relationships/image" Target="../media/image84.emf"/><Relationship Id="rId24" Type="http://schemas.openxmlformats.org/officeDocument/2006/relationships/oleObject" Target="../embeddings/oleObject211.bin"/><Relationship Id="rId5" Type="http://schemas.openxmlformats.org/officeDocument/2006/relationships/image" Target="../media/image2.emf"/><Relationship Id="rId15" Type="http://schemas.openxmlformats.org/officeDocument/2006/relationships/image" Target="../media/image80.emf"/><Relationship Id="rId23" Type="http://schemas.openxmlformats.org/officeDocument/2006/relationships/image" Target="../media/image87.emf"/><Relationship Id="rId28" Type="http://schemas.openxmlformats.org/officeDocument/2006/relationships/oleObject" Target="../embeddings/oleObject213.bin"/><Relationship Id="rId10" Type="http://schemas.openxmlformats.org/officeDocument/2006/relationships/oleObject" Target="../embeddings/oleObject204.bin"/><Relationship Id="rId19" Type="http://schemas.openxmlformats.org/officeDocument/2006/relationships/image" Target="../media/image81.emf"/><Relationship Id="rId4" Type="http://schemas.openxmlformats.org/officeDocument/2006/relationships/oleObject" Target="../embeddings/oleObject201.bin"/><Relationship Id="rId9" Type="http://schemas.openxmlformats.org/officeDocument/2006/relationships/image" Target="../media/image16.emf"/><Relationship Id="rId14" Type="http://schemas.openxmlformats.org/officeDocument/2006/relationships/oleObject" Target="../embeddings/oleObject206.bin"/><Relationship Id="rId22" Type="http://schemas.openxmlformats.org/officeDocument/2006/relationships/oleObject" Target="../embeddings/oleObject210.bin"/><Relationship Id="rId27" Type="http://schemas.openxmlformats.org/officeDocument/2006/relationships/image" Target="../media/image88.em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6.bin"/><Relationship Id="rId13" Type="http://schemas.openxmlformats.org/officeDocument/2006/relationships/image" Target="../media/image83.emf"/><Relationship Id="rId18" Type="http://schemas.openxmlformats.org/officeDocument/2006/relationships/oleObject" Target="../embeddings/oleObject221.bin"/><Relationship Id="rId26" Type="http://schemas.openxmlformats.org/officeDocument/2006/relationships/oleObject" Target="../embeddings/oleObject225.bin"/><Relationship Id="rId3" Type="http://schemas.openxmlformats.org/officeDocument/2006/relationships/image" Target="../media/image13.emf"/><Relationship Id="rId21" Type="http://schemas.openxmlformats.org/officeDocument/2006/relationships/image" Target="../media/image90.emf"/><Relationship Id="rId7" Type="http://schemas.openxmlformats.org/officeDocument/2006/relationships/image" Target="../media/image14.emf"/><Relationship Id="rId12" Type="http://schemas.openxmlformats.org/officeDocument/2006/relationships/oleObject" Target="../embeddings/oleObject218.bin"/><Relationship Id="rId17" Type="http://schemas.openxmlformats.org/officeDocument/2006/relationships/image" Target="../media/image80.emf"/><Relationship Id="rId25" Type="http://schemas.openxmlformats.org/officeDocument/2006/relationships/image" Target="../media/image84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220.bin"/><Relationship Id="rId20" Type="http://schemas.openxmlformats.org/officeDocument/2006/relationships/oleObject" Target="../embeddings/oleObject222.bin"/><Relationship Id="rId29" Type="http://schemas.openxmlformats.org/officeDocument/2006/relationships/image" Target="../media/image18.emf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215.bin"/><Relationship Id="rId11" Type="http://schemas.openxmlformats.org/officeDocument/2006/relationships/image" Target="../media/image82.emf"/><Relationship Id="rId24" Type="http://schemas.openxmlformats.org/officeDocument/2006/relationships/oleObject" Target="../embeddings/oleObject224.bin"/><Relationship Id="rId5" Type="http://schemas.openxmlformats.org/officeDocument/2006/relationships/image" Target="../media/image2.emf"/><Relationship Id="rId15" Type="http://schemas.openxmlformats.org/officeDocument/2006/relationships/image" Target="../media/image81.emf"/><Relationship Id="rId23" Type="http://schemas.openxmlformats.org/officeDocument/2006/relationships/image" Target="../media/image17.emf"/><Relationship Id="rId28" Type="http://schemas.openxmlformats.org/officeDocument/2006/relationships/oleObject" Target="../embeddings/oleObject226.bin"/><Relationship Id="rId10" Type="http://schemas.openxmlformats.org/officeDocument/2006/relationships/oleObject" Target="../embeddings/oleObject217.bin"/><Relationship Id="rId19" Type="http://schemas.openxmlformats.org/officeDocument/2006/relationships/image" Target="../media/image89.emf"/><Relationship Id="rId4" Type="http://schemas.openxmlformats.org/officeDocument/2006/relationships/oleObject" Target="../embeddings/oleObject214.bin"/><Relationship Id="rId9" Type="http://schemas.openxmlformats.org/officeDocument/2006/relationships/image" Target="../media/image16.emf"/><Relationship Id="rId14" Type="http://schemas.openxmlformats.org/officeDocument/2006/relationships/oleObject" Target="../embeddings/oleObject219.bin"/><Relationship Id="rId22" Type="http://schemas.openxmlformats.org/officeDocument/2006/relationships/oleObject" Target="../embeddings/oleObject223.bin"/><Relationship Id="rId27" Type="http://schemas.openxmlformats.org/officeDocument/2006/relationships/image" Target="../media/image88.emf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9.bin"/><Relationship Id="rId13" Type="http://schemas.openxmlformats.org/officeDocument/2006/relationships/image" Target="../media/image83.emf"/><Relationship Id="rId18" Type="http://schemas.openxmlformats.org/officeDocument/2006/relationships/oleObject" Target="../embeddings/oleObject234.bin"/><Relationship Id="rId26" Type="http://schemas.openxmlformats.org/officeDocument/2006/relationships/oleObject" Target="../embeddings/oleObject238.bin"/><Relationship Id="rId3" Type="http://schemas.openxmlformats.org/officeDocument/2006/relationships/image" Target="../media/image13.emf"/><Relationship Id="rId21" Type="http://schemas.openxmlformats.org/officeDocument/2006/relationships/image" Target="../media/image17.emf"/><Relationship Id="rId7" Type="http://schemas.openxmlformats.org/officeDocument/2006/relationships/image" Target="../media/image14.emf"/><Relationship Id="rId12" Type="http://schemas.openxmlformats.org/officeDocument/2006/relationships/oleObject" Target="../embeddings/oleObject231.bin"/><Relationship Id="rId17" Type="http://schemas.openxmlformats.org/officeDocument/2006/relationships/image" Target="../media/image80.emf"/><Relationship Id="rId25" Type="http://schemas.openxmlformats.org/officeDocument/2006/relationships/image" Target="../media/image84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233.bin"/><Relationship Id="rId20" Type="http://schemas.openxmlformats.org/officeDocument/2006/relationships/oleObject" Target="../embeddings/oleObject235.bin"/><Relationship Id="rId29" Type="http://schemas.openxmlformats.org/officeDocument/2006/relationships/image" Target="../media/image18.emf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228.bin"/><Relationship Id="rId11" Type="http://schemas.openxmlformats.org/officeDocument/2006/relationships/image" Target="../media/image82.emf"/><Relationship Id="rId24" Type="http://schemas.openxmlformats.org/officeDocument/2006/relationships/oleObject" Target="../embeddings/oleObject237.bin"/><Relationship Id="rId5" Type="http://schemas.openxmlformats.org/officeDocument/2006/relationships/image" Target="../media/image2.emf"/><Relationship Id="rId15" Type="http://schemas.openxmlformats.org/officeDocument/2006/relationships/image" Target="../media/image81.emf"/><Relationship Id="rId23" Type="http://schemas.openxmlformats.org/officeDocument/2006/relationships/image" Target="../media/image90.emf"/><Relationship Id="rId28" Type="http://schemas.openxmlformats.org/officeDocument/2006/relationships/oleObject" Target="../embeddings/oleObject239.bin"/><Relationship Id="rId10" Type="http://schemas.openxmlformats.org/officeDocument/2006/relationships/oleObject" Target="../embeddings/oleObject230.bin"/><Relationship Id="rId19" Type="http://schemas.openxmlformats.org/officeDocument/2006/relationships/image" Target="../media/image91.emf"/><Relationship Id="rId4" Type="http://schemas.openxmlformats.org/officeDocument/2006/relationships/oleObject" Target="../embeddings/oleObject227.bin"/><Relationship Id="rId9" Type="http://schemas.openxmlformats.org/officeDocument/2006/relationships/image" Target="../media/image16.emf"/><Relationship Id="rId14" Type="http://schemas.openxmlformats.org/officeDocument/2006/relationships/oleObject" Target="../embeddings/oleObject232.bin"/><Relationship Id="rId22" Type="http://schemas.openxmlformats.org/officeDocument/2006/relationships/oleObject" Target="../embeddings/oleObject236.bin"/><Relationship Id="rId27" Type="http://schemas.openxmlformats.org/officeDocument/2006/relationships/image" Target="../media/image88.emf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2.bin"/><Relationship Id="rId13" Type="http://schemas.openxmlformats.org/officeDocument/2006/relationships/image" Target="../media/image82.emf"/><Relationship Id="rId18" Type="http://schemas.openxmlformats.org/officeDocument/2006/relationships/oleObject" Target="../embeddings/oleObject247.bin"/><Relationship Id="rId26" Type="http://schemas.openxmlformats.org/officeDocument/2006/relationships/oleObject" Target="../embeddings/oleObject251.bin"/><Relationship Id="rId3" Type="http://schemas.openxmlformats.org/officeDocument/2006/relationships/image" Target="../media/image13.emf"/><Relationship Id="rId21" Type="http://schemas.openxmlformats.org/officeDocument/2006/relationships/image" Target="../media/image17.emf"/><Relationship Id="rId7" Type="http://schemas.openxmlformats.org/officeDocument/2006/relationships/image" Target="../media/image2.emf"/><Relationship Id="rId12" Type="http://schemas.openxmlformats.org/officeDocument/2006/relationships/oleObject" Target="../embeddings/oleObject244.bin"/><Relationship Id="rId17" Type="http://schemas.openxmlformats.org/officeDocument/2006/relationships/image" Target="../media/image81.emf"/><Relationship Id="rId25" Type="http://schemas.openxmlformats.org/officeDocument/2006/relationships/image" Target="../media/image88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246.bin"/><Relationship Id="rId20" Type="http://schemas.openxmlformats.org/officeDocument/2006/relationships/oleObject" Target="../embeddings/oleObject248.bin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241.bin"/><Relationship Id="rId11" Type="http://schemas.openxmlformats.org/officeDocument/2006/relationships/image" Target="../media/image16.emf"/><Relationship Id="rId24" Type="http://schemas.openxmlformats.org/officeDocument/2006/relationships/oleObject" Target="../embeddings/oleObject250.bin"/><Relationship Id="rId5" Type="http://schemas.openxmlformats.org/officeDocument/2006/relationships/image" Target="../media/image92.emf"/><Relationship Id="rId15" Type="http://schemas.openxmlformats.org/officeDocument/2006/relationships/image" Target="../media/image83.emf"/><Relationship Id="rId23" Type="http://schemas.openxmlformats.org/officeDocument/2006/relationships/image" Target="../media/image84.emf"/><Relationship Id="rId10" Type="http://schemas.openxmlformats.org/officeDocument/2006/relationships/oleObject" Target="../embeddings/oleObject243.bin"/><Relationship Id="rId19" Type="http://schemas.openxmlformats.org/officeDocument/2006/relationships/image" Target="../media/image80.emf"/><Relationship Id="rId4" Type="http://schemas.openxmlformats.org/officeDocument/2006/relationships/oleObject" Target="../embeddings/oleObject240.bin"/><Relationship Id="rId9" Type="http://schemas.openxmlformats.org/officeDocument/2006/relationships/image" Target="../media/image14.emf"/><Relationship Id="rId14" Type="http://schemas.openxmlformats.org/officeDocument/2006/relationships/oleObject" Target="../embeddings/oleObject245.bin"/><Relationship Id="rId22" Type="http://schemas.openxmlformats.org/officeDocument/2006/relationships/oleObject" Target="../embeddings/oleObject249.bin"/><Relationship Id="rId27" Type="http://schemas.openxmlformats.org/officeDocument/2006/relationships/image" Target="../media/image18.emf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4.bin"/><Relationship Id="rId13" Type="http://schemas.openxmlformats.org/officeDocument/2006/relationships/image" Target="../media/image83.emf"/><Relationship Id="rId18" Type="http://schemas.openxmlformats.org/officeDocument/2006/relationships/oleObject" Target="../embeddings/oleObject259.bin"/><Relationship Id="rId26" Type="http://schemas.openxmlformats.org/officeDocument/2006/relationships/oleObject" Target="../embeddings/oleObject263.bin"/><Relationship Id="rId3" Type="http://schemas.openxmlformats.org/officeDocument/2006/relationships/image" Target="../media/image13.emf"/><Relationship Id="rId21" Type="http://schemas.openxmlformats.org/officeDocument/2006/relationships/image" Target="../media/image88.emf"/><Relationship Id="rId7" Type="http://schemas.openxmlformats.org/officeDocument/2006/relationships/image" Target="../media/image14.emf"/><Relationship Id="rId12" Type="http://schemas.openxmlformats.org/officeDocument/2006/relationships/oleObject" Target="../embeddings/oleObject256.bin"/><Relationship Id="rId17" Type="http://schemas.openxmlformats.org/officeDocument/2006/relationships/image" Target="../media/image17.emf"/><Relationship Id="rId25" Type="http://schemas.openxmlformats.org/officeDocument/2006/relationships/image" Target="../media/image93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258.bin"/><Relationship Id="rId20" Type="http://schemas.openxmlformats.org/officeDocument/2006/relationships/oleObject" Target="../embeddings/oleObject260.bin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253.bin"/><Relationship Id="rId11" Type="http://schemas.openxmlformats.org/officeDocument/2006/relationships/image" Target="../media/image82.emf"/><Relationship Id="rId24" Type="http://schemas.openxmlformats.org/officeDocument/2006/relationships/oleObject" Target="../embeddings/oleObject262.bin"/><Relationship Id="rId5" Type="http://schemas.openxmlformats.org/officeDocument/2006/relationships/image" Target="../media/image2.emf"/><Relationship Id="rId15" Type="http://schemas.openxmlformats.org/officeDocument/2006/relationships/image" Target="../media/image92.emf"/><Relationship Id="rId23" Type="http://schemas.openxmlformats.org/officeDocument/2006/relationships/image" Target="../media/image18.emf"/><Relationship Id="rId10" Type="http://schemas.openxmlformats.org/officeDocument/2006/relationships/oleObject" Target="../embeddings/oleObject255.bin"/><Relationship Id="rId19" Type="http://schemas.openxmlformats.org/officeDocument/2006/relationships/image" Target="../media/image84.emf"/><Relationship Id="rId4" Type="http://schemas.openxmlformats.org/officeDocument/2006/relationships/oleObject" Target="../embeddings/oleObject252.bin"/><Relationship Id="rId9" Type="http://schemas.openxmlformats.org/officeDocument/2006/relationships/image" Target="../media/image16.emf"/><Relationship Id="rId14" Type="http://schemas.openxmlformats.org/officeDocument/2006/relationships/oleObject" Target="../embeddings/oleObject257.bin"/><Relationship Id="rId22" Type="http://schemas.openxmlformats.org/officeDocument/2006/relationships/oleObject" Target="../embeddings/oleObject261.bin"/><Relationship Id="rId27" Type="http://schemas.openxmlformats.org/officeDocument/2006/relationships/image" Target="../media/image81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6.emf"/><Relationship Id="rId3" Type="http://schemas.openxmlformats.org/officeDocument/2006/relationships/image" Target="../media/image7.png"/><Relationship Id="rId7" Type="http://schemas.openxmlformats.org/officeDocument/2006/relationships/image" Target="../media/image3.e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3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emf"/><Relationship Id="rId5" Type="http://schemas.openxmlformats.org/officeDocument/2006/relationships/image" Target="../media/image2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emf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6.bin"/><Relationship Id="rId13" Type="http://schemas.openxmlformats.org/officeDocument/2006/relationships/image" Target="../media/image83.emf"/><Relationship Id="rId18" Type="http://schemas.openxmlformats.org/officeDocument/2006/relationships/oleObject" Target="../embeddings/oleObject271.bin"/><Relationship Id="rId26" Type="http://schemas.openxmlformats.org/officeDocument/2006/relationships/oleObject" Target="../embeddings/oleObject275.bin"/><Relationship Id="rId3" Type="http://schemas.openxmlformats.org/officeDocument/2006/relationships/image" Target="../media/image13.emf"/><Relationship Id="rId21" Type="http://schemas.openxmlformats.org/officeDocument/2006/relationships/image" Target="../media/image88.emf"/><Relationship Id="rId7" Type="http://schemas.openxmlformats.org/officeDocument/2006/relationships/image" Target="../media/image14.emf"/><Relationship Id="rId12" Type="http://schemas.openxmlformats.org/officeDocument/2006/relationships/oleObject" Target="../embeddings/oleObject268.bin"/><Relationship Id="rId17" Type="http://schemas.openxmlformats.org/officeDocument/2006/relationships/image" Target="../media/image94.emf"/><Relationship Id="rId25" Type="http://schemas.openxmlformats.org/officeDocument/2006/relationships/image" Target="../media/image95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270.bin"/><Relationship Id="rId20" Type="http://schemas.openxmlformats.org/officeDocument/2006/relationships/oleObject" Target="../embeddings/oleObject272.bin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265.bin"/><Relationship Id="rId11" Type="http://schemas.openxmlformats.org/officeDocument/2006/relationships/image" Target="../media/image82.emf"/><Relationship Id="rId24" Type="http://schemas.openxmlformats.org/officeDocument/2006/relationships/oleObject" Target="../embeddings/oleObject274.bin"/><Relationship Id="rId5" Type="http://schemas.openxmlformats.org/officeDocument/2006/relationships/image" Target="../media/image2.emf"/><Relationship Id="rId15" Type="http://schemas.openxmlformats.org/officeDocument/2006/relationships/image" Target="../media/image17.emf"/><Relationship Id="rId23" Type="http://schemas.openxmlformats.org/officeDocument/2006/relationships/image" Target="../media/image18.emf"/><Relationship Id="rId10" Type="http://schemas.openxmlformats.org/officeDocument/2006/relationships/oleObject" Target="../embeddings/oleObject267.bin"/><Relationship Id="rId19" Type="http://schemas.openxmlformats.org/officeDocument/2006/relationships/image" Target="../media/image84.emf"/><Relationship Id="rId4" Type="http://schemas.openxmlformats.org/officeDocument/2006/relationships/oleObject" Target="../embeddings/oleObject264.bin"/><Relationship Id="rId9" Type="http://schemas.openxmlformats.org/officeDocument/2006/relationships/image" Target="../media/image16.emf"/><Relationship Id="rId14" Type="http://schemas.openxmlformats.org/officeDocument/2006/relationships/oleObject" Target="../embeddings/oleObject269.bin"/><Relationship Id="rId22" Type="http://schemas.openxmlformats.org/officeDocument/2006/relationships/oleObject" Target="../embeddings/oleObject273.bin"/><Relationship Id="rId27" Type="http://schemas.openxmlformats.org/officeDocument/2006/relationships/image" Target="../media/image81.emf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8.bin"/><Relationship Id="rId13" Type="http://schemas.openxmlformats.org/officeDocument/2006/relationships/image" Target="../media/image17.emf"/><Relationship Id="rId18" Type="http://schemas.openxmlformats.org/officeDocument/2006/relationships/oleObject" Target="../embeddings/oleObject283.bin"/><Relationship Id="rId3" Type="http://schemas.openxmlformats.org/officeDocument/2006/relationships/image" Target="../media/image13.emf"/><Relationship Id="rId21" Type="http://schemas.openxmlformats.org/officeDocument/2006/relationships/image" Target="../media/image18.emf"/><Relationship Id="rId7" Type="http://schemas.openxmlformats.org/officeDocument/2006/relationships/image" Target="../media/image14.emf"/><Relationship Id="rId12" Type="http://schemas.openxmlformats.org/officeDocument/2006/relationships/oleObject" Target="../embeddings/oleObject280.bin"/><Relationship Id="rId17" Type="http://schemas.openxmlformats.org/officeDocument/2006/relationships/image" Target="../media/image88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282.bin"/><Relationship Id="rId20" Type="http://schemas.openxmlformats.org/officeDocument/2006/relationships/oleObject" Target="../embeddings/oleObject284.bin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277.bin"/><Relationship Id="rId11" Type="http://schemas.openxmlformats.org/officeDocument/2006/relationships/image" Target="../media/image82.emf"/><Relationship Id="rId5" Type="http://schemas.openxmlformats.org/officeDocument/2006/relationships/image" Target="../media/image2.emf"/><Relationship Id="rId15" Type="http://schemas.openxmlformats.org/officeDocument/2006/relationships/image" Target="../media/image96.emf"/><Relationship Id="rId23" Type="http://schemas.openxmlformats.org/officeDocument/2006/relationships/image" Target="../media/image81.emf"/><Relationship Id="rId10" Type="http://schemas.openxmlformats.org/officeDocument/2006/relationships/oleObject" Target="../embeddings/oleObject279.bin"/><Relationship Id="rId19" Type="http://schemas.openxmlformats.org/officeDocument/2006/relationships/image" Target="../media/image97.emf"/><Relationship Id="rId4" Type="http://schemas.openxmlformats.org/officeDocument/2006/relationships/oleObject" Target="../embeddings/oleObject276.bin"/><Relationship Id="rId9" Type="http://schemas.openxmlformats.org/officeDocument/2006/relationships/image" Target="../media/image16.emf"/><Relationship Id="rId14" Type="http://schemas.openxmlformats.org/officeDocument/2006/relationships/oleObject" Target="../embeddings/oleObject281.bin"/><Relationship Id="rId22" Type="http://schemas.openxmlformats.org/officeDocument/2006/relationships/oleObject" Target="../embeddings/oleObject285.bin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8.bin"/><Relationship Id="rId13" Type="http://schemas.openxmlformats.org/officeDocument/2006/relationships/image" Target="../media/image98.emf"/><Relationship Id="rId18" Type="http://schemas.openxmlformats.org/officeDocument/2006/relationships/oleObject" Target="../embeddings/oleObject293.bin"/><Relationship Id="rId3" Type="http://schemas.openxmlformats.org/officeDocument/2006/relationships/image" Target="../media/image13.emf"/><Relationship Id="rId21" Type="http://schemas.openxmlformats.org/officeDocument/2006/relationships/image" Target="../media/image81.emf"/><Relationship Id="rId7" Type="http://schemas.openxmlformats.org/officeDocument/2006/relationships/image" Target="../media/image14.emf"/><Relationship Id="rId12" Type="http://schemas.openxmlformats.org/officeDocument/2006/relationships/oleObject" Target="../embeddings/oleObject290.bin"/><Relationship Id="rId17" Type="http://schemas.openxmlformats.org/officeDocument/2006/relationships/image" Target="../media/image18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292.bin"/><Relationship Id="rId20" Type="http://schemas.openxmlformats.org/officeDocument/2006/relationships/oleObject" Target="../embeddings/oleObject294.bin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287.bin"/><Relationship Id="rId11" Type="http://schemas.openxmlformats.org/officeDocument/2006/relationships/image" Target="../media/image17.emf"/><Relationship Id="rId5" Type="http://schemas.openxmlformats.org/officeDocument/2006/relationships/image" Target="../media/image2.emf"/><Relationship Id="rId15" Type="http://schemas.openxmlformats.org/officeDocument/2006/relationships/image" Target="../media/image88.emf"/><Relationship Id="rId10" Type="http://schemas.openxmlformats.org/officeDocument/2006/relationships/oleObject" Target="../embeddings/oleObject289.bin"/><Relationship Id="rId19" Type="http://schemas.openxmlformats.org/officeDocument/2006/relationships/image" Target="../media/image99.emf"/><Relationship Id="rId4" Type="http://schemas.openxmlformats.org/officeDocument/2006/relationships/oleObject" Target="../embeddings/oleObject286.bin"/><Relationship Id="rId9" Type="http://schemas.openxmlformats.org/officeDocument/2006/relationships/image" Target="../media/image16.emf"/><Relationship Id="rId14" Type="http://schemas.openxmlformats.org/officeDocument/2006/relationships/oleObject" Target="../embeddings/oleObject291.bin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7.bin"/><Relationship Id="rId13" Type="http://schemas.openxmlformats.org/officeDocument/2006/relationships/image" Target="../media/image17.emf"/><Relationship Id="rId18" Type="http://schemas.openxmlformats.org/officeDocument/2006/relationships/oleObject" Target="../embeddings/oleObject302.bin"/><Relationship Id="rId3" Type="http://schemas.openxmlformats.org/officeDocument/2006/relationships/image" Target="../media/image13.emf"/><Relationship Id="rId7" Type="http://schemas.openxmlformats.org/officeDocument/2006/relationships/image" Target="../media/image14.emf"/><Relationship Id="rId12" Type="http://schemas.openxmlformats.org/officeDocument/2006/relationships/oleObject" Target="../embeddings/oleObject299.bin"/><Relationship Id="rId17" Type="http://schemas.openxmlformats.org/officeDocument/2006/relationships/image" Target="../media/image18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301.bin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296.bin"/><Relationship Id="rId11" Type="http://schemas.openxmlformats.org/officeDocument/2006/relationships/image" Target="../media/image100.emf"/><Relationship Id="rId5" Type="http://schemas.openxmlformats.org/officeDocument/2006/relationships/image" Target="../media/image2.emf"/><Relationship Id="rId15" Type="http://schemas.openxmlformats.org/officeDocument/2006/relationships/image" Target="../media/image88.emf"/><Relationship Id="rId10" Type="http://schemas.openxmlformats.org/officeDocument/2006/relationships/oleObject" Target="../embeddings/oleObject298.bin"/><Relationship Id="rId19" Type="http://schemas.openxmlformats.org/officeDocument/2006/relationships/image" Target="../media/image81.emf"/><Relationship Id="rId4" Type="http://schemas.openxmlformats.org/officeDocument/2006/relationships/oleObject" Target="../embeddings/oleObject295.bin"/><Relationship Id="rId9" Type="http://schemas.openxmlformats.org/officeDocument/2006/relationships/image" Target="../media/image16.emf"/><Relationship Id="rId14" Type="http://schemas.openxmlformats.org/officeDocument/2006/relationships/oleObject" Target="../embeddings/oleObject300.bin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5.bin"/><Relationship Id="rId13" Type="http://schemas.openxmlformats.org/officeDocument/2006/relationships/image" Target="../media/image88.emf"/><Relationship Id="rId3" Type="http://schemas.openxmlformats.org/officeDocument/2006/relationships/image" Target="../media/image13.emf"/><Relationship Id="rId7" Type="http://schemas.openxmlformats.org/officeDocument/2006/relationships/image" Target="../media/image14.emf"/><Relationship Id="rId12" Type="http://schemas.openxmlformats.org/officeDocument/2006/relationships/oleObject" Target="../embeddings/oleObject307.bin"/><Relationship Id="rId17" Type="http://schemas.openxmlformats.org/officeDocument/2006/relationships/image" Target="../media/image100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309.bin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304.bin"/><Relationship Id="rId11" Type="http://schemas.openxmlformats.org/officeDocument/2006/relationships/image" Target="../media/image17.emf"/><Relationship Id="rId5" Type="http://schemas.openxmlformats.org/officeDocument/2006/relationships/image" Target="../media/image2.emf"/><Relationship Id="rId15" Type="http://schemas.openxmlformats.org/officeDocument/2006/relationships/image" Target="../media/image18.emf"/><Relationship Id="rId10" Type="http://schemas.openxmlformats.org/officeDocument/2006/relationships/oleObject" Target="../embeddings/oleObject306.bin"/><Relationship Id="rId4" Type="http://schemas.openxmlformats.org/officeDocument/2006/relationships/oleObject" Target="../embeddings/oleObject303.bin"/><Relationship Id="rId9" Type="http://schemas.openxmlformats.org/officeDocument/2006/relationships/image" Target="../media/image16.emf"/><Relationship Id="rId14" Type="http://schemas.openxmlformats.org/officeDocument/2006/relationships/oleObject" Target="../embeddings/oleObject308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3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3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oleObject" Target="../embeddings/oleObject11.bin"/><Relationship Id="rId18" Type="http://schemas.openxmlformats.org/officeDocument/2006/relationships/oleObject" Target="../embeddings/oleObject15.bin"/><Relationship Id="rId26" Type="http://schemas.openxmlformats.org/officeDocument/2006/relationships/oleObject" Target="../embeddings/oleObject21.bin"/><Relationship Id="rId3" Type="http://schemas.openxmlformats.org/officeDocument/2006/relationships/image" Target="../media/image7.png"/><Relationship Id="rId21" Type="http://schemas.openxmlformats.org/officeDocument/2006/relationships/image" Target="../media/image10.emf"/><Relationship Id="rId7" Type="http://schemas.openxmlformats.org/officeDocument/2006/relationships/image" Target="../media/image3.emf"/><Relationship Id="rId12" Type="http://schemas.openxmlformats.org/officeDocument/2006/relationships/image" Target="../media/image8.emf"/><Relationship Id="rId17" Type="http://schemas.openxmlformats.org/officeDocument/2006/relationships/oleObject" Target="../embeddings/oleObject14.bin"/><Relationship Id="rId25" Type="http://schemas.openxmlformats.org/officeDocument/2006/relationships/image" Target="../media/image11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13.bin"/><Relationship Id="rId20" Type="http://schemas.openxmlformats.org/officeDocument/2006/relationships/oleObject" Target="../embeddings/oleObject17.bin"/><Relationship Id="rId29" Type="http://schemas.openxmlformats.org/officeDocument/2006/relationships/image" Target="../media/image6.emf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oleObject" Target="../embeddings/oleObject10.bin"/><Relationship Id="rId24" Type="http://schemas.openxmlformats.org/officeDocument/2006/relationships/oleObject" Target="../embeddings/oleObject20.bin"/><Relationship Id="rId5" Type="http://schemas.openxmlformats.org/officeDocument/2006/relationships/image" Target="../media/image2.emf"/><Relationship Id="rId15" Type="http://schemas.openxmlformats.org/officeDocument/2006/relationships/oleObject" Target="../embeddings/oleObject12.bin"/><Relationship Id="rId23" Type="http://schemas.openxmlformats.org/officeDocument/2006/relationships/oleObject" Target="../embeddings/oleObject19.bin"/><Relationship Id="rId28" Type="http://schemas.openxmlformats.org/officeDocument/2006/relationships/oleObject" Target="../embeddings/oleObject22.bin"/><Relationship Id="rId10" Type="http://schemas.openxmlformats.org/officeDocument/2006/relationships/oleObject" Target="../embeddings/oleObject9.bin"/><Relationship Id="rId19" Type="http://schemas.openxmlformats.org/officeDocument/2006/relationships/oleObject" Target="../embeddings/oleObject16.bin"/><Relationship Id="rId31" Type="http://schemas.openxmlformats.org/officeDocument/2006/relationships/image" Target="../media/image12.e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4.emf"/><Relationship Id="rId14" Type="http://schemas.openxmlformats.org/officeDocument/2006/relationships/image" Target="../media/image9.emf"/><Relationship Id="rId22" Type="http://schemas.openxmlformats.org/officeDocument/2006/relationships/oleObject" Target="../embeddings/oleObject18.bin"/><Relationship Id="rId27" Type="http://schemas.openxmlformats.org/officeDocument/2006/relationships/image" Target="../media/image5.emf"/><Relationship Id="rId30" Type="http://schemas.openxmlformats.org/officeDocument/2006/relationships/oleObject" Target="../embeddings/oleObject23.bin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3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3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13" Type="http://schemas.openxmlformats.org/officeDocument/2006/relationships/oleObject" Target="../embeddings/oleObject29.bin"/><Relationship Id="rId18" Type="http://schemas.openxmlformats.org/officeDocument/2006/relationships/oleObject" Target="../embeddings/oleObject33.bin"/><Relationship Id="rId26" Type="http://schemas.openxmlformats.org/officeDocument/2006/relationships/oleObject" Target="../embeddings/oleObject39.bin"/><Relationship Id="rId3" Type="http://schemas.openxmlformats.org/officeDocument/2006/relationships/image" Target="../media/image7.png"/><Relationship Id="rId21" Type="http://schemas.openxmlformats.org/officeDocument/2006/relationships/image" Target="../media/image10.emf"/><Relationship Id="rId7" Type="http://schemas.openxmlformats.org/officeDocument/2006/relationships/image" Target="../media/image3.emf"/><Relationship Id="rId12" Type="http://schemas.openxmlformats.org/officeDocument/2006/relationships/image" Target="../media/image8.emf"/><Relationship Id="rId17" Type="http://schemas.openxmlformats.org/officeDocument/2006/relationships/oleObject" Target="../embeddings/oleObject32.bin"/><Relationship Id="rId25" Type="http://schemas.openxmlformats.org/officeDocument/2006/relationships/image" Target="../media/image11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31.bin"/><Relationship Id="rId20" Type="http://schemas.openxmlformats.org/officeDocument/2006/relationships/oleObject" Target="../embeddings/oleObject35.bin"/><Relationship Id="rId29" Type="http://schemas.openxmlformats.org/officeDocument/2006/relationships/image" Target="../media/image6.emf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5.bin"/><Relationship Id="rId11" Type="http://schemas.openxmlformats.org/officeDocument/2006/relationships/oleObject" Target="../embeddings/oleObject28.bin"/><Relationship Id="rId24" Type="http://schemas.openxmlformats.org/officeDocument/2006/relationships/oleObject" Target="../embeddings/oleObject38.bin"/><Relationship Id="rId5" Type="http://schemas.openxmlformats.org/officeDocument/2006/relationships/image" Target="../media/image2.emf"/><Relationship Id="rId15" Type="http://schemas.openxmlformats.org/officeDocument/2006/relationships/oleObject" Target="../embeddings/oleObject30.bin"/><Relationship Id="rId23" Type="http://schemas.openxmlformats.org/officeDocument/2006/relationships/oleObject" Target="../embeddings/oleObject37.bin"/><Relationship Id="rId28" Type="http://schemas.openxmlformats.org/officeDocument/2006/relationships/oleObject" Target="../embeddings/oleObject40.bin"/><Relationship Id="rId10" Type="http://schemas.openxmlformats.org/officeDocument/2006/relationships/oleObject" Target="../embeddings/oleObject27.bin"/><Relationship Id="rId19" Type="http://schemas.openxmlformats.org/officeDocument/2006/relationships/oleObject" Target="../embeddings/oleObject34.bin"/><Relationship Id="rId31" Type="http://schemas.openxmlformats.org/officeDocument/2006/relationships/image" Target="../media/image12.emf"/><Relationship Id="rId4" Type="http://schemas.openxmlformats.org/officeDocument/2006/relationships/oleObject" Target="../embeddings/oleObject24.bin"/><Relationship Id="rId9" Type="http://schemas.openxmlformats.org/officeDocument/2006/relationships/image" Target="../media/image4.emf"/><Relationship Id="rId14" Type="http://schemas.openxmlformats.org/officeDocument/2006/relationships/image" Target="../media/image9.emf"/><Relationship Id="rId22" Type="http://schemas.openxmlformats.org/officeDocument/2006/relationships/oleObject" Target="../embeddings/oleObject36.bin"/><Relationship Id="rId27" Type="http://schemas.openxmlformats.org/officeDocument/2006/relationships/image" Target="../media/image5.emf"/><Relationship Id="rId30" Type="http://schemas.openxmlformats.org/officeDocument/2006/relationships/oleObject" Target="../embeddings/oleObject41.bin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45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4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45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7" Type="http://schemas.openxmlformats.org/officeDocument/2006/relationships/image" Target="../media/image116.emf"/><Relationship Id="rId2" Type="http://schemas.openxmlformats.org/officeDocument/2006/relationships/slideLayout" Target="../slideLayouts/slideLayout45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311.bin"/><Relationship Id="rId5" Type="http://schemas.openxmlformats.org/officeDocument/2006/relationships/image" Target="../media/image115.emf"/><Relationship Id="rId4" Type="http://schemas.openxmlformats.org/officeDocument/2006/relationships/oleObject" Target="../embeddings/oleObject310.bin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7" Type="http://schemas.openxmlformats.org/officeDocument/2006/relationships/image" Target="../media/image116.emf"/><Relationship Id="rId2" Type="http://schemas.openxmlformats.org/officeDocument/2006/relationships/slideLayout" Target="../slideLayouts/slideLayout45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313.bin"/><Relationship Id="rId5" Type="http://schemas.openxmlformats.org/officeDocument/2006/relationships/image" Target="../media/image115.emf"/><Relationship Id="rId4" Type="http://schemas.openxmlformats.org/officeDocument/2006/relationships/oleObject" Target="../embeddings/oleObject31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7" Type="http://schemas.openxmlformats.org/officeDocument/2006/relationships/image" Target="../media/image116.emf"/><Relationship Id="rId2" Type="http://schemas.openxmlformats.org/officeDocument/2006/relationships/slideLayout" Target="../slideLayouts/slideLayout45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315.bin"/><Relationship Id="rId5" Type="http://schemas.openxmlformats.org/officeDocument/2006/relationships/image" Target="../media/image115.emf"/><Relationship Id="rId4" Type="http://schemas.openxmlformats.org/officeDocument/2006/relationships/oleObject" Target="../embeddings/oleObject314.bin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7" Type="http://schemas.openxmlformats.org/officeDocument/2006/relationships/image" Target="../media/image116.emf"/><Relationship Id="rId2" Type="http://schemas.openxmlformats.org/officeDocument/2006/relationships/slideLayout" Target="../slideLayouts/slideLayout45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317.bin"/><Relationship Id="rId5" Type="http://schemas.openxmlformats.org/officeDocument/2006/relationships/image" Target="../media/image115.emf"/><Relationship Id="rId4" Type="http://schemas.openxmlformats.org/officeDocument/2006/relationships/oleObject" Target="../embeddings/oleObject316.bin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7" Type="http://schemas.openxmlformats.org/officeDocument/2006/relationships/image" Target="../media/image116.emf"/><Relationship Id="rId2" Type="http://schemas.openxmlformats.org/officeDocument/2006/relationships/slideLayout" Target="../slideLayouts/slideLayout45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319.bin"/><Relationship Id="rId5" Type="http://schemas.openxmlformats.org/officeDocument/2006/relationships/image" Target="../media/image115.emf"/><Relationship Id="rId4" Type="http://schemas.openxmlformats.org/officeDocument/2006/relationships/oleObject" Target="../embeddings/oleObject318.bin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7" Type="http://schemas.openxmlformats.org/officeDocument/2006/relationships/image" Target="../media/image116.emf"/><Relationship Id="rId2" Type="http://schemas.openxmlformats.org/officeDocument/2006/relationships/slideLayout" Target="../slideLayouts/slideLayout45.xml"/><Relationship Id="rId1" Type="http://schemas.openxmlformats.org/officeDocument/2006/relationships/vmlDrawing" Target="../drawings/vmlDrawing37.vml"/><Relationship Id="rId6" Type="http://schemas.openxmlformats.org/officeDocument/2006/relationships/oleObject" Target="../embeddings/oleObject321.bin"/><Relationship Id="rId5" Type="http://schemas.openxmlformats.org/officeDocument/2006/relationships/image" Target="../media/image115.emf"/><Relationship Id="rId4" Type="http://schemas.openxmlformats.org/officeDocument/2006/relationships/oleObject" Target="../embeddings/oleObject320.bin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3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3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wmf"/><Relationship Id="rId3" Type="http://schemas.openxmlformats.org/officeDocument/2006/relationships/oleObject" Target="../embeddings/oleObject322.bin"/><Relationship Id="rId7" Type="http://schemas.openxmlformats.org/officeDocument/2006/relationships/oleObject" Target="../embeddings/oleObject324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120.wmf"/><Relationship Id="rId5" Type="http://schemas.openxmlformats.org/officeDocument/2006/relationships/oleObject" Target="../embeddings/oleObject323.bin"/><Relationship Id="rId4" Type="http://schemas.openxmlformats.org/officeDocument/2006/relationships/image" Target="../media/image119.wmf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5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123.emf"/><Relationship Id="rId5" Type="http://schemas.openxmlformats.org/officeDocument/2006/relationships/oleObject" Target="../embeddings/oleObject326.bin"/><Relationship Id="rId4" Type="http://schemas.openxmlformats.org/officeDocument/2006/relationships/image" Target="../media/image122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emf"/><Relationship Id="rId1" Type="http://schemas.openxmlformats.org/officeDocument/2006/relationships/slideLayout" Target="../slideLayouts/slideLayout19.xml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wmf"/><Relationship Id="rId3" Type="http://schemas.openxmlformats.org/officeDocument/2006/relationships/oleObject" Target="../embeddings/oleObject327.bin"/><Relationship Id="rId7" Type="http://schemas.openxmlformats.org/officeDocument/2006/relationships/oleObject" Target="../embeddings/oleObject329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125.wmf"/><Relationship Id="rId5" Type="http://schemas.openxmlformats.org/officeDocument/2006/relationships/oleObject" Target="../embeddings/oleObject328.bin"/><Relationship Id="rId10" Type="http://schemas.openxmlformats.org/officeDocument/2006/relationships/image" Target="../media/image127.wmf"/><Relationship Id="rId4" Type="http://schemas.openxmlformats.org/officeDocument/2006/relationships/image" Target="../media/image121.wmf"/><Relationship Id="rId9" Type="http://schemas.openxmlformats.org/officeDocument/2006/relationships/oleObject" Target="../embeddings/oleObject330.bin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emf"/><Relationship Id="rId1" Type="http://schemas.openxmlformats.org/officeDocument/2006/relationships/slideLayout" Target="../slideLayouts/slideLayout29.xml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wmf"/><Relationship Id="rId3" Type="http://schemas.openxmlformats.org/officeDocument/2006/relationships/oleObject" Target="../embeddings/oleObject331.bin"/><Relationship Id="rId7" Type="http://schemas.openxmlformats.org/officeDocument/2006/relationships/oleObject" Target="../embeddings/oleObject333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127.wmf"/><Relationship Id="rId5" Type="http://schemas.openxmlformats.org/officeDocument/2006/relationships/oleObject" Target="../embeddings/oleObject332.bin"/><Relationship Id="rId4" Type="http://schemas.openxmlformats.org/officeDocument/2006/relationships/image" Target="../media/image129.wmf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emf"/><Relationship Id="rId1" Type="http://schemas.openxmlformats.org/officeDocument/2006/relationships/slideLayout" Target="../slideLayouts/slideLayout19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19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4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135.wmf"/><Relationship Id="rId5" Type="http://schemas.openxmlformats.org/officeDocument/2006/relationships/oleObject" Target="../embeddings/oleObject335.bin"/><Relationship Id="rId4" Type="http://schemas.openxmlformats.org/officeDocument/2006/relationships/image" Target="../media/image134.wmf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wmf"/><Relationship Id="rId7" Type="http://schemas.openxmlformats.org/officeDocument/2006/relationships/image" Target="../media/image141.wmf"/><Relationship Id="rId2" Type="http://schemas.openxmlformats.org/officeDocument/2006/relationships/image" Target="../media/image136.wmf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40.wmf"/><Relationship Id="rId5" Type="http://schemas.openxmlformats.org/officeDocument/2006/relationships/image" Target="../media/image139.wmf"/><Relationship Id="rId4" Type="http://schemas.openxmlformats.org/officeDocument/2006/relationships/image" Target="../media/image138.wmf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6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143.wmf"/><Relationship Id="rId5" Type="http://schemas.openxmlformats.org/officeDocument/2006/relationships/oleObject" Target="../embeddings/oleObject337.bin"/><Relationship Id="rId4" Type="http://schemas.openxmlformats.org/officeDocument/2006/relationships/image" Target="../media/image14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Kickers, septa and beam transfer lines</a:t>
            </a:r>
          </a:p>
        </p:txBody>
      </p:sp>
      <p:sp>
        <p:nvSpPr>
          <p:cNvPr id="19458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3820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Beam transfer devices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Kickers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Septa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Protection devices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Beam transfer lines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dirty="0">
                <a:latin typeface="Arial"/>
                <a:cs typeface="Arial"/>
              </a:rPr>
              <a:t>Distinctions between transfer lines and circular machines 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Linking machines/experiments together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altLang="en-US" dirty="0" err="1">
                <a:latin typeface="Arial"/>
                <a:ea typeface="ＭＳ Ｐゴシック" pitchFamily="34" charset="-128"/>
                <a:cs typeface="Arial"/>
              </a:rPr>
              <a:t>Emittance</a:t>
            </a: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 blow-up from mismatch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Measure beam parameters (measurement lines)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5715000"/>
            <a:ext cx="9144000" cy="83484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altLang="en-US" b="0" dirty="0">
                <a:latin typeface="Arial"/>
                <a:cs typeface="Arial"/>
              </a:rPr>
              <a:t>Matthew Fraser, CERN (TE-ABT-BTP) based on lectures by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altLang="en-US" b="0" dirty="0">
                <a:latin typeface="Arial"/>
                <a:cs typeface="Arial"/>
              </a:rPr>
              <a:t>M.J. Barnes, W. </a:t>
            </a:r>
            <a:r>
              <a:rPr lang="en-US" altLang="en-US" b="0" dirty="0" err="1">
                <a:latin typeface="Arial"/>
                <a:cs typeface="Arial"/>
              </a:rPr>
              <a:t>Bartmann</a:t>
            </a:r>
            <a:r>
              <a:rPr lang="en-US" altLang="en-US" b="0" dirty="0">
                <a:latin typeface="Arial"/>
                <a:cs typeface="Arial"/>
              </a:rPr>
              <a:t>, J. </a:t>
            </a:r>
            <a:r>
              <a:rPr lang="en-US" altLang="en-US" b="0" dirty="0" err="1">
                <a:latin typeface="Arial"/>
                <a:cs typeface="Arial"/>
              </a:rPr>
              <a:t>Borburgh</a:t>
            </a:r>
            <a:r>
              <a:rPr lang="en-US" altLang="en-US" b="0" dirty="0">
                <a:latin typeface="Arial"/>
                <a:cs typeface="Arial"/>
              </a:rPr>
              <a:t>, B. Goddard, V. </a:t>
            </a:r>
            <a:r>
              <a:rPr lang="en-US" altLang="en-US" b="0" dirty="0" err="1">
                <a:latin typeface="Arial"/>
                <a:cs typeface="Arial"/>
              </a:rPr>
              <a:t>Kain</a:t>
            </a:r>
            <a:r>
              <a:rPr lang="en-US" altLang="en-US" b="0" dirty="0">
                <a:latin typeface="Arial"/>
                <a:cs typeface="Arial"/>
              </a:rPr>
              <a:t> and M. </a:t>
            </a:r>
            <a:r>
              <a:rPr lang="en-US" altLang="en-US" b="0" dirty="0" err="1">
                <a:latin typeface="Arial"/>
                <a:cs typeface="Arial"/>
              </a:rPr>
              <a:t>Meddahi</a:t>
            </a:r>
            <a:endParaRPr lang="en-US" altLang="en-US" b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0156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584779" y="8389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Simplified kicker system schematic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447800" y="47251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5120069" y="8382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21" name="Straight Connector 20"/>
          <p:cNvCxnSpPr/>
          <p:nvPr/>
        </p:nvCxnSpPr>
        <p:spPr bwMode="auto">
          <a:xfrm>
            <a:off x="2362200" y="32766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5359908" y="26677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6350508" y="26677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Rectangle 18"/>
          <p:cNvSpPr/>
          <p:nvPr/>
        </p:nvSpPr>
        <p:spPr bwMode="auto">
          <a:xfrm>
            <a:off x="2362199" y="4191750"/>
            <a:ext cx="2924607" cy="533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5286340" y="32011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1675561"/>
              </p:ext>
            </p:extLst>
          </p:nvPr>
        </p:nvGraphicFramePr>
        <p:xfrm>
          <a:off x="4953000" y="30487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1594" name="Equation" r:id="rId4" imgW="152400" imgH="165100" progId="Equation.3">
                  <p:embed/>
                </p:oleObj>
              </mc:Choice>
              <mc:Fallback>
                <p:oleObj name="Equation" r:id="rId4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53000" y="30487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108973" y="48006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6404982"/>
              </p:ext>
            </p:extLst>
          </p:nvPr>
        </p:nvGraphicFramePr>
        <p:xfrm>
          <a:off x="3605213" y="48768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1595" name="Equation" r:id="rId6" imgW="304800" imgH="228600" progId="Equation.3">
                  <p:embed/>
                </p:oleObj>
              </mc:Choice>
              <mc:Fallback>
                <p:oleObj name="Equation" r:id="rId6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605213" y="48768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/>
          <p:cNvCxnSpPr/>
          <p:nvPr/>
        </p:nvCxnSpPr>
        <p:spPr bwMode="auto">
          <a:xfrm>
            <a:off x="2362200" y="48768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304800" y="5257800"/>
            <a:ext cx="8534400" cy="1040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Pulse forming network or line (PFL/PFN) charged to voltage V</a:t>
            </a:r>
            <a:r>
              <a:rPr lang="en-US" altLang="en-US" baseline="-25000" dirty="0">
                <a:latin typeface="Arial"/>
                <a:cs typeface="Arial"/>
              </a:rPr>
              <a:t>0</a:t>
            </a:r>
            <a:r>
              <a:rPr lang="en-US" altLang="en-US" dirty="0">
                <a:latin typeface="Arial"/>
                <a:cs typeface="Arial"/>
              </a:rPr>
              <a:t> by the resonant charging power supply (RCPS)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RCPS is de-coupled from the system through a diode stack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2355840" y="23954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0171883"/>
              </p:ext>
            </p:extLst>
          </p:nvPr>
        </p:nvGraphicFramePr>
        <p:xfrm>
          <a:off x="381000" y="914400"/>
          <a:ext cx="6350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1596" name="Equation" r:id="rId8" imgW="317500" imgH="165100" progId="Equation.3">
                  <p:embed/>
                </p:oleObj>
              </mc:Choice>
              <mc:Fallback>
                <p:oleObj name="Equation" r:id="rId8" imgW="3175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81000" y="914400"/>
                        <a:ext cx="6350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5" name="Straight Connector 34"/>
          <p:cNvCxnSpPr/>
          <p:nvPr/>
        </p:nvCxnSpPr>
        <p:spPr bwMode="auto">
          <a:xfrm>
            <a:off x="4564142" y="24276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96489"/>
              </p:ext>
            </p:extLst>
          </p:nvPr>
        </p:nvGraphicFramePr>
        <p:xfrm>
          <a:off x="5381172" y="39887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1597" name="Equation" r:id="rId10" imgW="177800" imgH="215900" progId="Equation.3">
                  <p:embed/>
                </p:oleObj>
              </mc:Choice>
              <mc:Fallback>
                <p:oleObj name="Equation" r:id="rId10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381172" y="39887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Straight Connector 38"/>
          <p:cNvCxnSpPr/>
          <p:nvPr/>
        </p:nvCxnSpPr>
        <p:spPr bwMode="auto">
          <a:xfrm flipH="1">
            <a:off x="5334000" y="41910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V="1">
            <a:off x="7237922" y="809186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7056494" y="1952188"/>
            <a:ext cx="19812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6754597"/>
              </p:ext>
            </p:extLst>
          </p:nvPr>
        </p:nvGraphicFramePr>
        <p:xfrm>
          <a:off x="8946980" y="2091885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1598" name="Equation" r:id="rId12" imgW="101600" imgH="152400" progId="Equation.3">
                  <p:embed/>
                </p:oleObj>
              </mc:Choice>
              <mc:Fallback>
                <p:oleObj name="Equation" r:id="rId12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946980" y="2091885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8504294" y="2028386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sp>
        <p:nvSpPr>
          <p:cNvPr id="45" name="Rectangle 44"/>
          <p:cNvSpPr/>
          <p:nvPr/>
        </p:nvSpPr>
        <p:spPr>
          <a:xfrm>
            <a:off x="6658115" y="718135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</a:p>
        </p:txBody>
      </p:sp>
      <p:sp>
        <p:nvSpPr>
          <p:cNvPr id="46" name="Rectangle 32"/>
          <p:cNvSpPr>
            <a:spLocks noChangeArrowheads="1"/>
          </p:cNvSpPr>
          <p:nvPr/>
        </p:nvSpPr>
        <p:spPr bwMode="auto">
          <a:xfrm>
            <a:off x="6705600" y="762000"/>
            <a:ext cx="23622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2342158" y="4189462"/>
            <a:ext cx="2949509" cy="153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6486691"/>
              </p:ext>
            </p:extLst>
          </p:nvPr>
        </p:nvGraphicFramePr>
        <p:xfrm>
          <a:off x="5714999" y="2666999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1599" name="Equation" r:id="rId14" imgW="241300" imgH="228600" progId="Equation.3">
                  <p:embed/>
                </p:oleObj>
              </mc:Choice>
              <mc:Fallback>
                <p:oleObj name="Equation" r:id="rId14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714999" y="2666999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356914114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290202" y="2826699"/>
            <a:ext cx="48768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The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emittance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after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filamentation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:</a:t>
            </a:r>
          </a:p>
          <a:p>
            <a:pPr marL="0" indent="0" eaLnBrk="1" hangingPunct="1">
              <a:spcBef>
                <a:spcPct val="20000"/>
              </a:spcBef>
              <a:spcAft>
                <a:spcPct val="20000"/>
              </a:spcAft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 eaLnBrk="1" hangingPunct="1">
              <a:spcBef>
                <a:spcPct val="20000"/>
              </a:spcBef>
              <a:spcAft>
                <a:spcPct val="20000"/>
              </a:spcAft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aphicFrame>
        <p:nvGraphicFramePr>
          <p:cNvPr id="31" name="Object 42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268376628"/>
              </p:ext>
            </p:extLst>
          </p:nvPr>
        </p:nvGraphicFramePr>
        <p:xfrm>
          <a:off x="3817299" y="3468705"/>
          <a:ext cx="1184275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195" name="Equation" r:id="rId3" imgW="660400" imgH="215900" progId="Equation.3">
                  <p:embed/>
                </p:oleObj>
              </mc:Choice>
              <mc:Fallback>
                <p:oleObj name="Equation" r:id="rId3" imgW="6604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7299" y="3468705"/>
                        <a:ext cx="1184275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2910198" y="3491761"/>
            <a:ext cx="8261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0" dirty="0">
                <a:solidFill>
                  <a:srgbClr val="000000"/>
                </a:solidFill>
                <a:latin typeface="Arial"/>
                <a:cs typeface="Arial"/>
              </a:rPr>
              <a:t>where</a:t>
            </a:r>
            <a:endParaRPr lang="en-US" dirty="0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Blow-up from </a:t>
            </a:r>
            <a:r>
              <a:rPr lang="en-US" altLang="en-US" dirty="0" err="1">
                <a:latin typeface="Arial"/>
                <a:ea typeface="ＭＳ Ｐゴシック" pitchFamily="34" charset="-128"/>
                <a:cs typeface="Arial"/>
              </a:rPr>
              <a:t>betatron</a:t>
            </a: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 mismatch</a:t>
            </a: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933437145"/>
              </p:ext>
            </p:extLst>
          </p:nvPr>
        </p:nvGraphicFramePr>
        <p:xfrm>
          <a:off x="457200" y="3352800"/>
          <a:ext cx="2368550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196" name="Equation" r:id="rId5" imgW="1524000" imgH="431800" progId="Equation.3">
                  <p:embed/>
                </p:oleObj>
              </mc:Choice>
              <mc:Fallback>
                <p:oleObj name="Equation" r:id="rId5" imgW="1524000" imgH="4318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352800"/>
                        <a:ext cx="2368550" cy="66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304800" y="914400"/>
            <a:ext cx="85344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Optical errors occur in transfer line and ring, such that the beam can be injected with a mismatch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Filamentation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will produce an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emittance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increase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In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normalised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phase space, consider the matched beam as a circle, and the mismatched beam as an ellipse</a:t>
            </a:r>
          </a:p>
        </p:txBody>
      </p:sp>
      <p:sp>
        <p:nvSpPr>
          <p:cNvPr id="40" name="Line 5"/>
          <p:cNvSpPr>
            <a:spLocks noChangeShapeType="1"/>
          </p:cNvSpPr>
          <p:nvPr/>
        </p:nvSpPr>
        <p:spPr bwMode="auto">
          <a:xfrm flipV="1">
            <a:off x="6838877" y="3048000"/>
            <a:ext cx="1588" cy="318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1" name="Line 6"/>
          <p:cNvSpPr>
            <a:spLocks noChangeShapeType="1"/>
          </p:cNvSpPr>
          <p:nvPr/>
        </p:nvSpPr>
        <p:spPr bwMode="auto">
          <a:xfrm>
            <a:off x="5467277" y="4724400"/>
            <a:ext cx="2732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2" name="Oval 7"/>
          <p:cNvSpPr>
            <a:spLocks noChangeArrowheads="1"/>
          </p:cNvSpPr>
          <p:nvPr/>
        </p:nvSpPr>
        <p:spPr bwMode="auto">
          <a:xfrm>
            <a:off x="5772077" y="3657600"/>
            <a:ext cx="2125663" cy="21256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43" name="Oval 10"/>
          <p:cNvSpPr>
            <a:spLocks noChangeArrowheads="1"/>
          </p:cNvSpPr>
          <p:nvPr/>
        </p:nvSpPr>
        <p:spPr bwMode="auto">
          <a:xfrm rot="2632728">
            <a:off x="6003852" y="3414713"/>
            <a:ext cx="1633538" cy="2590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44" name="Text Box 11"/>
          <p:cNvSpPr txBox="1">
            <a:spLocks noChangeArrowheads="1"/>
          </p:cNvSpPr>
          <p:nvPr/>
        </p:nvSpPr>
        <p:spPr bwMode="auto">
          <a:xfrm>
            <a:off x="5314877" y="2514600"/>
            <a:ext cx="139072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 dirty="0">
                <a:solidFill>
                  <a:srgbClr val="FF0000"/>
                </a:solidFill>
                <a:latin typeface="Arial"/>
                <a:cs typeface="Arial"/>
              </a:rPr>
              <a:t>Mismatched</a:t>
            </a:r>
          </a:p>
          <a:p>
            <a:pPr eaLnBrk="1" hangingPunct="1"/>
            <a:r>
              <a:rPr lang="en-US" altLang="en-US" sz="1400" b="0" dirty="0">
                <a:solidFill>
                  <a:srgbClr val="FF0000"/>
                </a:solidFill>
                <a:latin typeface="Arial"/>
                <a:cs typeface="Arial"/>
              </a:rPr>
              <a:t>beam (α</a:t>
            </a:r>
            <a:r>
              <a:rPr lang="en-US" altLang="en-US" sz="1400" b="0" baseline="-25000" dirty="0">
                <a:solidFill>
                  <a:srgbClr val="FF0000"/>
                </a:solidFill>
                <a:latin typeface="Arial"/>
                <a:cs typeface="Arial"/>
              </a:rPr>
              <a:t>2</a:t>
            </a:r>
            <a:r>
              <a:rPr lang="en-US" altLang="en-US" sz="1400" b="0" dirty="0">
                <a:solidFill>
                  <a:srgbClr val="FF0000"/>
                </a:solidFill>
                <a:latin typeface="Arial"/>
                <a:cs typeface="Arial"/>
              </a:rPr>
              <a:t>, β</a:t>
            </a:r>
            <a:r>
              <a:rPr lang="en-US" altLang="en-US" sz="1400" b="0" baseline="-25000" dirty="0">
                <a:solidFill>
                  <a:srgbClr val="FF0000"/>
                </a:solidFill>
                <a:latin typeface="Arial"/>
                <a:cs typeface="Arial"/>
              </a:rPr>
              <a:t>2</a:t>
            </a:r>
            <a:r>
              <a:rPr lang="en-US" altLang="en-US" sz="1400" b="0" dirty="0">
                <a:solidFill>
                  <a:srgbClr val="FF0000"/>
                </a:solidFill>
                <a:latin typeface="Arial"/>
                <a:cs typeface="Arial"/>
              </a:rPr>
              <a:t>)</a:t>
            </a:r>
          </a:p>
          <a:p>
            <a:pPr eaLnBrk="1" hangingPunct="1"/>
            <a:endParaRPr lang="en-US" altLang="en-US" sz="1400" b="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7372277" y="6019800"/>
            <a:ext cx="12431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 dirty="0">
                <a:solidFill>
                  <a:srgbClr val="000000"/>
                </a:solidFill>
                <a:latin typeface="Arial"/>
                <a:cs typeface="Arial"/>
              </a:rPr>
              <a:t>Matched</a:t>
            </a:r>
          </a:p>
          <a:p>
            <a:pPr eaLnBrk="1" hangingPunct="1"/>
            <a:r>
              <a:rPr lang="en-US" altLang="en-US" sz="1400" b="0" dirty="0">
                <a:solidFill>
                  <a:srgbClr val="000000"/>
                </a:solidFill>
                <a:latin typeface="Arial"/>
                <a:cs typeface="Arial"/>
              </a:rPr>
              <a:t>beam (α</a:t>
            </a:r>
            <a:r>
              <a:rPr lang="en-US" altLang="en-US" sz="1400" b="0" baseline="-250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lang="en-US" altLang="en-US" sz="1400" b="0" dirty="0">
                <a:solidFill>
                  <a:srgbClr val="000000"/>
                </a:solidFill>
                <a:latin typeface="Arial"/>
                <a:cs typeface="Arial"/>
              </a:rPr>
              <a:t>, β</a:t>
            </a:r>
            <a:r>
              <a:rPr lang="en-US" altLang="en-US" sz="1400" b="0" baseline="-250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lang="en-US" altLang="en-US" sz="1400" b="0" dirty="0">
                <a:solidFill>
                  <a:srgbClr val="000000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46" name="Line 13"/>
          <p:cNvSpPr>
            <a:spLocks noChangeShapeType="1"/>
          </p:cNvSpPr>
          <p:nvPr/>
        </p:nvSpPr>
        <p:spPr bwMode="auto">
          <a:xfrm flipH="1" flipV="1">
            <a:off x="7372277" y="56388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7" name="Line 14"/>
          <p:cNvSpPr>
            <a:spLocks noChangeShapeType="1"/>
          </p:cNvSpPr>
          <p:nvPr/>
        </p:nvSpPr>
        <p:spPr bwMode="auto">
          <a:xfrm>
            <a:off x="5867400" y="3048000"/>
            <a:ext cx="381000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4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046125"/>
              </p:ext>
            </p:extLst>
          </p:nvPr>
        </p:nvGraphicFramePr>
        <p:xfrm>
          <a:off x="8369227" y="4725988"/>
          <a:ext cx="169863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197" name="Equation" r:id="rId7" imgW="139579" imgH="177646" progId="Equation.3">
                  <p:embed/>
                </p:oleObj>
              </mc:Choice>
              <mc:Fallback>
                <p:oleObj name="Equation" r:id="rId7" imgW="139579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69227" y="4725988"/>
                        <a:ext cx="169863" cy="21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5118059"/>
              </p:ext>
            </p:extLst>
          </p:nvPr>
        </p:nvGraphicFramePr>
        <p:xfrm>
          <a:off x="6530902" y="2981325"/>
          <a:ext cx="203200" cy="21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198" name="Equation" r:id="rId9" imgW="164814" imgH="177492" progId="Equation.3">
                  <p:embed/>
                </p:oleObj>
              </mc:Choice>
              <mc:Fallback>
                <p:oleObj name="Equation" r:id="rId9" imgW="164814" imgH="17749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0902" y="2981325"/>
                        <a:ext cx="203200" cy="21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Rectangle 30"/>
          <p:cNvSpPr>
            <a:spLocks noChangeArrowheads="1"/>
          </p:cNvSpPr>
          <p:nvPr/>
        </p:nvSpPr>
        <p:spPr bwMode="auto">
          <a:xfrm>
            <a:off x="5334000" y="2514600"/>
            <a:ext cx="3599581" cy="4160643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51" name="Line 30"/>
          <p:cNvSpPr>
            <a:spLocks noChangeShapeType="1"/>
          </p:cNvSpPr>
          <p:nvPr/>
        </p:nvSpPr>
        <p:spPr bwMode="auto">
          <a:xfrm flipH="1" flipV="1">
            <a:off x="6264069" y="4114800"/>
            <a:ext cx="578451" cy="60255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2" name="Line 31"/>
          <p:cNvSpPr>
            <a:spLocks noChangeShapeType="1"/>
          </p:cNvSpPr>
          <p:nvPr/>
        </p:nvSpPr>
        <p:spPr bwMode="auto">
          <a:xfrm flipH="1">
            <a:off x="6828367" y="3779536"/>
            <a:ext cx="892961" cy="95333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3" name="Text Box 32"/>
          <p:cNvSpPr txBox="1">
            <a:spLocks noChangeArrowheads="1"/>
          </p:cNvSpPr>
          <p:nvPr/>
        </p:nvSpPr>
        <p:spPr bwMode="auto">
          <a:xfrm>
            <a:off x="6451995" y="4107753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>
                <a:solidFill>
                  <a:srgbClr val="FF0000"/>
                </a:solidFill>
                <a:latin typeface="AvantGarde Bk BT" pitchFamily="34" charset="0"/>
              </a:rPr>
              <a:t>a</a:t>
            </a:r>
          </a:p>
        </p:txBody>
      </p:sp>
      <p:sp>
        <p:nvSpPr>
          <p:cNvPr id="54" name="Text Box 33"/>
          <p:cNvSpPr txBox="1">
            <a:spLocks noChangeArrowheads="1"/>
          </p:cNvSpPr>
          <p:nvPr/>
        </p:nvSpPr>
        <p:spPr bwMode="auto">
          <a:xfrm>
            <a:off x="7072795" y="3928410"/>
            <a:ext cx="866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dirty="0">
                <a:solidFill>
                  <a:srgbClr val="FF0000"/>
                </a:solidFill>
                <a:latin typeface="AvantGarde Bk BT" pitchFamily="34" charset="0"/>
              </a:rPr>
              <a:t>b</a:t>
            </a:r>
          </a:p>
        </p:txBody>
      </p:sp>
      <p:sp>
        <p:nvSpPr>
          <p:cNvPr id="55" name="Line 14"/>
          <p:cNvSpPr>
            <a:spLocks noChangeShapeType="1"/>
          </p:cNvSpPr>
          <p:nvPr/>
        </p:nvSpPr>
        <p:spPr bwMode="auto">
          <a:xfrm flipH="1">
            <a:off x="7831666" y="4860924"/>
            <a:ext cx="937684" cy="88304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6" name="Line 13"/>
          <p:cNvSpPr>
            <a:spLocks noChangeShapeType="1"/>
          </p:cNvSpPr>
          <p:nvPr/>
        </p:nvSpPr>
        <p:spPr bwMode="auto">
          <a:xfrm flipH="1">
            <a:off x="6045200" y="4715932"/>
            <a:ext cx="804333" cy="70273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7" name="Text Box 32"/>
          <p:cNvSpPr txBox="1">
            <a:spLocks noChangeArrowheads="1"/>
          </p:cNvSpPr>
          <p:nvPr/>
        </p:nvSpPr>
        <p:spPr bwMode="auto">
          <a:xfrm>
            <a:off x="5926666" y="5046134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dirty="0">
                <a:latin typeface="AvantGarde Bk BT" pitchFamily="34" charset="0"/>
              </a:rPr>
              <a:t>A</a:t>
            </a:r>
          </a:p>
        </p:txBody>
      </p:sp>
      <p:sp>
        <p:nvSpPr>
          <p:cNvPr id="58" name="Line 30"/>
          <p:cNvSpPr>
            <a:spLocks noChangeShapeType="1"/>
          </p:cNvSpPr>
          <p:nvPr/>
        </p:nvSpPr>
        <p:spPr bwMode="auto">
          <a:xfrm flipH="1" flipV="1">
            <a:off x="6849530" y="4724398"/>
            <a:ext cx="999069" cy="1040698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9" name="Line 30"/>
          <p:cNvSpPr>
            <a:spLocks noChangeShapeType="1"/>
          </p:cNvSpPr>
          <p:nvPr/>
        </p:nvSpPr>
        <p:spPr bwMode="auto">
          <a:xfrm flipH="1" flipV="1">
            <a:off x="7730066" y="3784597"/>
            <a:ext cx="1077384" cy="1122275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0" name="Text Box 33"/>
          <p:cNvSpPr txBox="1">
            <a:spLocks noChangeArrowheads="1"/>
          </p:cNvSpPr>
          <p:nvPr/>
        </p:nvSpPr>
        <p:spPr bwMode="auto">
          <a:xfrm>
            <a:off x="8305800" y="5257800"/>
            <a:ext cx="866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dirty="0" err="1">
                <a:solidFill>
                  <a:srgbClr val="FF0000"/>
                </a:solidFill>
                <a:latin typeface="AvantGarde Bk BT" pitchFamily="34" charset="0"/>
              </a:rPr>
              <a:t>Aλ</a:t>
            </a:r>
            <a:endParaRPr lang="en-US" altLang="en-US" sz="1400" dirty="0">
              <a:solidFill>
                <a:srgbClr val="FF0000"/>
              </a:solidFill>
              <a:latin typeface="AvantGarde Bk BT" pitchFamily="34" charset="0"/>
            </a:endParaRPr>
          </a:p>
        </p:txBody>
      </p:sp>
      <p:sp>
        <p:nvSpPr>
          <p:cNvPr id="61" name="Text Box 33"/>
          <p:cNvSpPr txBox="1">
            <a:spLocks noChangeArrowheads="1"/>
          </p:cNvSpPr>
          <p:nvPr/>
        </p:nvSpPr>
        <p:spPr bwMode="auto">
          <a:xfrm>
            <a:off x="7501464" y="3043767"/>
            <a:ext cx="866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dirty="0">
                <a:solidFill>
                  <a:srgbClr val="FF0000"/>
                </a:solidFill>
                <a:latin typeface="AvantGarde Bk BT" pitchFamily="34" charset="0"/>
              </a:rPr>
              <a:t>A/</a:t>
            </a:r>
            <a:r>
              <a:rPr lang="en-US" altLang="en-US" sz="1400" dirty="0" err="1">
                <a:solidFill>
                  <a:srgbClr val="FF0000"/>
                </a:solidFill>
                <a:latin typeface="AvantGarde Bk BT" pitchFamily="34" charset="0"/>
              </a:rPr>
              <a:t>λ</a:t>
            </a:r>
            <a:endParaRPr lang="en-US" altLang="en-US" sz="1400" dirty="0">
              <a:solidFill>
                <a:srgbClr val="FF0000"/>
              </a:solidFill>
              <a:latin typeface="AvantGarde Bk BT" pitchFamily="34" charset="0"/>
            </a:endParaRPr>
          </a:p>
        </p:txBody>
      </p:sp>
      <p:sp>
        <p:nvSpPr>
          <p:cNvPr id="62" name="Line 31"/>
          <p:cNvSpPr>
            <a:spLocks noChangeShapeType="1"/>
          </p:cNvSpPr>
          <p:nvPr/>
        </p:nvSpPr>
        <p:spPr bwMode="auto">
          <a:xfrm flipH="1">
            <a:off x="6244116" y="3048000"/>
            <a:ext cx="1043757" cy="1081581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3" name="Line 31"/>
          <p:cNvSpPr>
            <a:spLocks noChangeShapeType="1"/>
          </p:cNvSpPr>
          <p:nvPr/>
        </p:nvSpPr>
        <p:spPr bwMode="auto">
          <a:xfrm flipH="1">
            <a:off x="7696200" y="3526367"/>
            <a:ext cx="258233" cy="273014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4" name="Line 14"/>
          <p:cNvSpPr>
            <a:spLocks noChangeShapeType="1"/>
          </p:cNvSpPr>
          <p:nvPr/>
        </p:nvSpPr>
        <p:spPr bwMode="auto">
          <a:xfrm>
            <a:off x="7264397" y="3094569"/>
            <a:ext cx="592667" cy="52916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2344113911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290202" y="2826699"/>
            <a:ext cx="48768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The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emittance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after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filamentation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:</a:t>
            </a:r>
          </a:p>
          <a:p>
            <a:pPr marL="0" indent="0" eaLnBrk="1" hangingPunct="1">
              <a:spcBef>
                <a:spcPct val="20000"/>
              </a:spcBef>
              <a:spcAft>
                <a:spcPct val="20000"/>
              </a:spcAft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 eaLnBrk="1" hangingPunct="1">
              <a:spcBef>
                <a:spcPct val="20000"/>
              </a:spcBef>
              <a:spcAft>
                <a:spcPct val="20000"/>
              </a:spcAft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Writing</a:t>
            </a:r>
            <a:r>
              <a:rPr lang="en-US" altLang="en-US" sz="2000" b="0" i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en-US" sz="2000" b="0" i="1" dirty="0" err="1">
                <a:solidFill>
                  <a:srgbClr val="000000"/>
                </a:solidFill>
                <a:latin typeface="Arial"/>
                <a:cs typeface="Arial"/>
              </a:rPr>
              <a:t>λ</a:t>
            </a:r>
            <a:r>
              <a:rPr lang="en-US" altLang="en-US" sz="2000" b="0" i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as a function of the matched and mismatched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Twiss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parameters is an exercise in geometry:</a:t>
            </a:r>
          </a:p>
        </p:txBody>
      </p:sp>
      <p:graphicFrame>
        <p:nvGraphicFramePr>
          <p:cNvPr id="31" name="Object 42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296251872"/>
              </p:ext>
            </p:extLst>
          </p:nvPr>
        </p:nvGraphicFramePr>
        <p:xfrm>
          <a:off x="3817299" y="3468705"/>
          <a:ext cx="1184275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294" name="Equation" r:id="rId3" imgW="660400" imgH="215900" progId="Equation.3">
                  <p:embed/>
                </p:oleObj>
              </mc:Choice>
              <mc:Fallback>
                <p:oleObj name="Equation" r:id="rId3" imgW="6604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7299" y="3468705"/>
                        <a:ext cx="1184275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2910198" y="3491761"/>
            <a:ext cx="8261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0" dirty="0">
                <a:solidFill>
                  <a:srgbClr val="000000"/>
                </a:solidFill>
                <a:latin typeface="Arial"/>
                <a:cs typeface="Arial"/>
              </a:rPr>
              <a:t>where</a:t>
            </a:r>
            <a:endParaRPr lang="en-US" dirty="0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Blow-up from </a:t>
            </a:r>
            <a:r>
              <a:rPr lang="en-US" altLang="en-US" dirty="0" err="1">
                <a:latin typeface="Arial"/>
                <a:ea typeface="ＭＳ Ｐゴシック" pitchFamily="34" charset="-128"/>
                <a:cs typeface="Arial"/>
              </a:rPr>
              <a:t>betatron</a:t>
            </a: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 mismatch</a:t>
            </a: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947014156"/>
              </p:ext>
            </p:extLst>
          </p:nvPr>
        </p:nvGraphicFramePr>
        <p:xfrm>
          <a:off x="457200" y="3352800"/>
          <a:ext cx="2368550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295" name="Equation" r:id="rId5" imgW="1524000" imgH="431800" progId="Equation.3">
                  <p:embed/>
                </p:oleObj>
              </mc:Choice>
              <mc:Fallback>
                <p:oleObj name="Equation" r:id="rId5" imgW="1524000" imgH="4318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352800"/>
                        <a:ext cx="2368550" cy="66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49901" y="6172200"/>
            <a:ext cx="4495800" cy="369332"/>
          </a:xfrm>
          <a:prstGeom prst="rect">
            <a:avLst/>
          </a:prstGeom>
          <a:solidFill>
            <a:schemeClr val="bg1"/>
          </a:solidFill>
          <a:ln w="25400"/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0" dirty="0">
                <a:solidFill>
                  <a:srgbClr val="000000"/>
                </a:solidFill>
                <a:latin typeface="Arial"/>
                <a:cs typeface="Arial"/>
              </a:rPr>
              <a:t>See appendix for derivation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304800" y="914400"/>
            <a:ext cx="85344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Optical errors occur in transfer line and ring, such that the beam can be injected with a mismatch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Filamentation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will produce an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emittance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increase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In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normalised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phase space, consider the matched beam as a circle, and the mismatched beam as an ellipse</a:t>
            </a:r>
          </a:p>
        </p:txBody>
      </p:sp>
      <p:sp>
        <p:nvSpPr>
          <p:cNvPr id="18" name="Line 5"/>
          <p:cNvSpPr>
            <a:spLocks noChangeShapeType="1"/>
          </p:cNvSpPr>
          <p:nvPr/>
        </p:nvSpPr>
        <p:spPr bwMode="auto">
          <a:xfrm flipV="1">
            <a:off x="6838877" y="3048000"/>
            <a:ext cx="1588" cy="318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>
            <a:off x="5467277" y="4724400"/>
            <a:ext cx="2732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0" name="Oval 7"/>
          <p:cNvSpPr>
            <a:spLocks noChangeArrowheads="1"/>
          </p:cNvSpPr>
          <p:nvPr/>
        </p:nvSpPr>
        <p:spPr bwMode="auto">
          <a:xfrm>
            <a:off x="5772077" y="3657600"/>
            <a:ext cx="2125663" cy="21256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1" name="Oval 10"/>
          <p:cNvSpPr>
            <a:spLocks noChangeArrowheads="1"/>
          </p:cNvSpPr>
          <p:nvPr/>
        </p:nvSpPr>
        <p:spPr bwMode="auto">
          <a:xfrm rot="2632728">
            <a:off x="6003852" y="3414713"/>
            <a:ext cx="1633538" cy="2590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5314877" y="2514600"/>
            <a:ext cx="139072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 dirty="0">
                <a:solidFill>
                  <a:srgbClr val="FF0000"/>
                </a:solidFill>
                <a:latin typeface="Arial"/>
                <a:cs typeface="Arial"/>
              </a:rPr>
              <a:t>Mismatched</a:t>
            </a:r>
          </a:p>
          <a:p>
            <a:pPr eaLnBrk="1" hangingPunct="1"/>
            <a:r>
              <a:rPr lang="en-US" altLang="en-US" sz="1400" b="0" dirty="0">
                <a:solidFill>
                  <a:srgbClr val="FF0000"/>
                </a:solidFill>
                <a:latin typeface="Arial"/>
                <a:cs typeface="Arial"/>
              </a:rPr>
              <a:t>beam (α</a:t>
            </a:r>
            <a:r>
              <a:rPr lang="en-US" altLang="en-US" sz="1400" b="0" baseline="-25000" dirty="0">
                <a:solidFill>
                  <a:srgbClr val="FF0000"/>
                </a:solidFill>
                <a:latin typeface="Arial"/>
                <a:cs typeface="Arial"/>
              </a:rPr>
              <a:t>2</a:t>
            </a:r>
            <a:r>
              <a:rPr lang="en-US" altLang="en-US" sz="1400" b="0" dirty="0">
                <a:solidFill>
                  <a:srgbClr val="FF0000"/>
                </a:solidFill>
                <a:latin typeface="Arial"/>
                <a:cs typeface="Arial"/>
              </a:rPr>
              <a:t>, β</a:t>
            </a:r>
            <a:r>
              <a:rPr lang="en-US" altLang="en-US" sz="1400" b="0" baseline="-25000" dirty="0">
                <a:solidFill>
                  <a:srgbClr val="FF0000"/>
                </a:solidFill>
                <a:latin typeface="Arial"/>
                <a:cs typeface="Arial"/>
              </a:rPr>
              <a:t>2</a:t>
            </a:r>
            <a:r>
              <a:rPr lang="en-US" altLang="en-US" sz="1400" b="0" dirty="0">
                <a:solidFill>
                  <a:srgbClr val="FF0000"/>
                </a:solidFill>
                <a:latin typeface="Arial"/>
                <a:cs typeface="Arial"/>
              </a:rPr>
              <a:t>)</a:t>
            </a:r>
          </a:p>
          <a:p>
            <a:pPr eaLnBrk="1" hangingPunct="1"/>
            <a:endParaRPr lang="en-US" altLang="en-US" sz="1400" b="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7372277" y="6019800"/>
            <a:ext cx="12431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 dirty="0">
                <a:solidFill>
                  <a:srgbClr val="000000"/>
                </a:solidFill>
                <a:latin typeface="Arial"/>
                <a:cs typeface="Arial"/>
              </a:rPr>
              <a:t>Matched</a:t>
            </a:r>
          </a:p>
          <a:p>
            <a:pPr eaLnBrk="1" hangingPunct="1"/>
            <a:r>
              <a:rPr lang="en-US" altLang="en-US" sz="1400" b="0" dirty="0">
                <a:solidFill>
                  <a:srgbClr val="000000"/>
                </a:solidFill>
                <a:latin typeface="Arial"/>
                <a:cs typeface="Arial"/>
              </a:rPr>
              <a:t>beam (α</a:t>
            </a:r>
            <a:r>
              <a:rPr lang="en-US" altLang="en-US" sz="1400" b="0" baseline="-250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lang="en-US" altLang="en-US" sz="1400" b="0" dirty="0">
                <a:solidFill>
                  <a:srgbClr val="000000"/>
                </a:solidFill>
                <a:latin typeface="Arial"/>
                <a:cs typeface="Arial"/>
              </a:rPr>
              <a:t>, β</a:t>
            </a:r>
            <a:r>
              <a:rPr lang="en-US" altLang="en-US" sz="1400" b="0" baseline="-250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lang="en-US" altLang="en-US" sz="1400" b="0" dirty="0">
                <a:solidFill>
                  <a:srgbClr val="000000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24" name="Line 13"/>
          <p:cNvSpPr>
            <a:spLocks noChangeShapeType="1"/>
          </p:cNvSpPr>
          <p:nvPr/>
        </p:nvSpPr>
        <p:spPr bwMode="auto">
          <a:xfrm flipH="1" flipV="1">
            <a:off x="7372277" y="56388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5" name="Line 14"/>
          <p:cNvSpPr>
            <a:spLocks noChangeShapeType="1"/>
          </p:cNvSpPr>
          <p:nvPr/>
        </p:nvSpPr>
        <p:spPr bwMode="auto">
          <a:xfrm>
            <a:off x="5867400" y="3048000"/>
            <a:ext cx="381000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26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5193628"/>
              </p:ext>
            </p:extLst>
          </p:nvPr>
        </p:nvGraphicFramePr>
        <p:xfrm>
          <a:off x="8369227" y="4725988"/>
          <a:ext cx="169863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296" name="Equation" r:id="rId7" imgW="139579" imgH="177646" progId="Equation.3">
                  <p:embed/>
                </p:oleObj>
              </mc:Choice>
              <mc:Fallback>
                <p:oleObj name="Equation" r:id="rId7" imgW="139579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69227" y="4725988"/>
                        <a:ext cx="169863" cy="21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9831956"/>
              </p:ext>
            </p:extLst>
          </p:nvPr>
        </p:nvGraphicFramePr>
        <p:xfrm>
          <a:off x="6530902" y="2981325"/>
          <a:ext cx="203200" cy="21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297" name="Equation" r:id="rId9" imgW="164814" imgH="177492" progId="Equation.3">
                  <p:embed/>
                </p:oleObj>
              </mc:Choice>
              <mc:Fallback>
                <p:oleObj name="Equation" r:id="rId9" imgW="164814" imgH="17749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0902" y="2981325"/>
                        <a:ext cx="203200" cy="21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9697372"/>
              </p:ext>
            </p:extLst>
          </p:nvPr>
        </p:nvGraphicFramePr>
        <p:xfrm>
          <a:off x="647700" y="5181600"/>
          <a:ext cx="40767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298" name="Equation" r:id="rId11" imgW="2717800" imgH="558800" progId="Equation.3">
                  <p:embed/>
                </p:oleObj>
              </mc:Choice>
              <mc:Fallback>
                <p:oleObj name="Equation" r:id="rId11" imgW="2717800" imgH="558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47700" y="5181600"/>
                        <a:ext cx="4076700" cy="83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30"/>
          <p:cNvSpPr>
            <a:spLocks noChangeArrowheads="1"/>
          </p:cNvSpPr>
          <p:nvPr/>
        </p:nvSpPr>
        <p:spPr bwMode="auto">
          <a:xfrm>
            <a:off x="5334000" y="2514600"/>
            <a:ext cx="3599581" cy="4160643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8" name="Line 30"/>
          <p:cNvSpPr>
            <a:spLocks noChangeShapeType="1"/>
          </p:cNvSpPr>
          <p:nvPr/>
        </p:nvSpPr>
        <p:spPr bwMode="auto">
          <a:xfrm flipH="1" flipV="1">
            <a:off x="6264069" y="4114800"/>
            <a:ext cx="578451" cy="60255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2" name="Line 31"/>
          <p:cNvSpPr>
            <a:spLocks noChangeShapeType="1"/>
          </p:cNvSpPr>
          <p:nvPr/>
        </p:nvSpPr>
        <p:spPr bwMode="auto">
          <a:xfrm flipH="1">
            <a:off x="6828367" y="3779536"/>
            <a:ext cx="892961" cy="95333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3" name="Text Box 32"/>
          <p:cNvSpPr txBox="1">
            <a:spLocks noChangeArrowheads="1"/>
          </p:cNvSpPr>
          <p:nvPr/>
        </p:nvSpPr>
        <p:spPr bwMode="auto">
          <a:xfrm>
            <a:off x="6451995" y="4107753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>
                <a:solidFill>
                  <a:srgbClr val="FF0000"/>
                </a:solidFill>
                <a:latin typeface="AvantGarde Bk BT" pitchFamily="34" charset="0"/>
              </a:rPr>
              <a:t>a</a:t>
            </a:r>
          </a:p>
        </p:txBody>
      </p:sp>
      <p:sp>
        <p:nvSpPr>
          <p:cNvPr id="34" name="Text Box 33"/>
          <p:cNvSpPr txBox="1">
            <a:spLocks noChangeArrowheads="1"/>
          </p:cNvSpPr>
          <p:nvPr/>
        </p:nvSpPr>
        <p:spPr bwMode="auto">
          <a:xfrm>
            <a:off x="7072795" y="3928410"/>
            <a:ext cx="866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dirty="0">
                <a:solidFill>
                  <a:srgbClr val="FF0000"/>
                </a:solidFill>
                <a:latin typeface="AvantGarde Bk BT" pitchFamily="34" charset="0"/>
              </a:rPr>
              <a:t>b</a:t>
            </a:r>
          </a:p>
        </p:txBody>
      </p:sp>
      <p:sp>
        <p:nvSpPr>
          <p:cNvPr id="35" name="Line 14"/>
          <p:cNvSpPr>
            <a:spLocks noChangeShapeType="1"/>
          </p:cNvSpPr>
          <p:nvPr/>
        </p:nvSpPr>
        <p:spPr bwMode="auto">
          <a:xfrm flipH="1">
            <a:off x="7831666" y="4860924"/>
            <a:ext cx="937684" cy="88304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6" name="Line 13"/>
          <p:cNvSpPr>
            <a:spLocks noChangeShapeType="1"/>
          </p:cNvSpPr>
          <p:nvPr/>
        </p:nvSpPr>
        <p:spPr bwMode="auto">
          <a:xfrm flipH="1">
            <a:off x="6045200" y="4715932"/>
            <a:ext cx="804333" cy="70273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7" name="Text Box 32"/>
          <p:cNvSpPr txBox="1">
            <a:spLocks noChangeArrowheads="1"/>
          </p:cNvSpPr>
          <p:nvPr/>
        </p:nvSpPr>
        <p:spPr bwMode="auto">
          <a:xfrm>
            <a:off x="5926666" y="5046134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dirty="0">
                <a:latin typeface="AvantGarde Bk BT" pitchFamily="34" charset="0"/>
              </a:rPr>
              <a:t>A</a:t>
            </a:r>
          </a:p>
        </p:txBody>
      </p:sp>
      <p:sp>
        <p:nvSpPr>
          <p:cNvPr id="39" name="Line 30"/>
          <p:cNvSpPr>
            <a:spLocks noChangeShapeType="1"/>
          </p:cNvSpPr>
          <p:nvPr/>
        </p:nvSpPr>
        <p:spPr bwMode="auto">
          <a:xfrm flipH="1" flipV="1">
            <a:off x="6849530" y="4724398"/>
            <a:ext cx="999069" cy="1040698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0" name="Line 30"/>
          <p:cNvSpPr>
            <a:spLocks noChangeShapeType="1"/>
          </p:cNvSpPr>
          <p:nvPr/>
        </p:nvSpPr>
        <p:spPr bwMode="auto">
          <a:xfrm flipH="1" flipV="1">
            <a:off x="7730066" y="3784597"/>
            <a:ext cx="1077384" cy="1122275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1" name="Text Box 33"/>
          <p:cNvSpPr txBox="1">
            <a:spLocks noChangeArrowheads="1"/>
          </p:cNvSpPr>
          <p:nvPr/>
        </p:nvSpPr>
        <p:spPr bwMode="auto">
          <a:xfrm>
            <a:off x="8305800" y="5257800"/>
            <a:ext cx="866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dirty="0" err="1">
                <a:solidFill>
                  <a:srgbClr val="FF0000"/>
                </a:solidFill>
                <a:latin typeface="AvantGarde Bk BT" pitchFamily="34" charset="0"/>
              </a:rPr>
              <a:t>Aλ</a:t>
            </a:r>
            <a:endParaRPr lang="en-US" altLang="en-US" sz="1400" dirty="0">
              <a:solidFill>
                <a:srgbClr val="FF0000"/>
              </a:solidFill>
              <a:latin typeface="AvantGarde Bk BT" pitchFamily="34" charset="0"/>
            </a:endParaRPr>
          </a:p>
        </p:txBody>
      </p:sp>
      <p:sp>
        <p:nvSpPr>
          <p:cNvPr id="42" name="Text Box 33"/>
          <p:cNvSpPr txBox="1">
            <a:spLocks noChangeArrowheads="1"/>
          </p:cNvSpPr>
          <p:nvPr/>
        </p:nvSpPr>
        <p:spPr bwMode="auto">
          <a:xfrm>
            <a:off x="7501464" y="3043767"/>
            <a:ext cx="866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dirty="0">
                <a:solidFill>
                  <a:srgbClr val="FF0000"/>
                </a:solidFill>
                <a:latin typeface="AvantGarde Bk BT" pitchFamily="34" charset="0"/>
              </a:rPr>
              <a:t>A/</a:t>
            </a:r>
            <a:r>
              <a:rPr lang="en-US" altLang="en-US" sz="1400" dirty="0" err="1">
                <a:solidFill>
                  <a:srgbClr val="FF0000"/>
                </a:solidFill>
                <a:latin typeface="AvantGarde Bk BT" pitchFamily="34" charset="0"/>
              </a:rPr>
              <a:t>λ</a:t>
            </a:r>
            <a:endParaRPr lang="en-US" altLang="en-US" sz="1400" dirty="0">
              <a:solidFill>
                <a:srgbClr val="FF0000"/>
              </a:solidFill>
              <a:latin typeface="AvantGarde Bk BT" pitchFamily="34" charset="0"/>
            </a:endParaRPr>
          </a:p>
        </p:txBody>
      </p:sp>
      <p:sp>
        <p:nvSpPr>
          <p:cNvPr id="43" name="Line 31"/>
          <p:cNvSpPr>
            <a:spLocks noChangeShapeType="1"/>
          </p:cNvSpPr>
          <p:nvPr/>
        </p:nvSpPr>
        <p:spPr bwMode="auto">
          <a:xfrm flipH="1">
            <a:off x="6244116" y="3048000"/>
            <a:ext cx="1043757" cy="1081581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4" name="Line 31"/>
          <p:cNvSpPr>
            <a:spLocks noChangeShapeType="1"/>
          </p:cNvSpPr>
          <p:nvPr/>
        </p:nvSpPr>
        <p:spPr bwMode="auto">
          <a:xfrm flipH="1">
            <a:off x="7696200" y="3526367"/>
            <a:ext cx="258233" cy="273014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5" name="Line 14"/>
          <p:cNvSpPr>
            <a:spLocks noChangeShapeType="1"/>
          </p:cNvSpPr>
          <p:nvPr/>
        </p:nvSpPr>
        <p:spPr bwMode="auto">
          <a:xfrm>
            <a:off x="7264397" y="3094569"/>
            <a:ext cx="592667" cy="52916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2853123653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Blow-up from </a:t>
            </a:r>
            <a:r>
              <a:rPr lang="en-US" altLang="en-US" dirty="0" err="1">
                <a:latin typeface="Arial"/>
                <a:ea typeface="ＭＳ Ｐゴシック" pitchFamily="34" charset="-128"/>
                <a:cs typeface="Arial"/>
              </a:rPr>
              <a:t>betatron</a:t>
            </a: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 mismatch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304800" y="914400"/>
            <a:ext cx="85344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A numerical example…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Consider </a:t>
            </a:r>
            <a:r>
              <a:rPr lang="en-US" altLang="en-US" sz="2000" b="0" i="1" dirty="0">
                <a:solidFill>
                  <a:srgbClr val="000000"/>
                </a:solidFill>
                <a:latin typeface="Arial"/>
                <a:cs typeface="Arial"/>
              </a:rPr>
              <a:t>b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= 3</a:t>
            </a:r>
            <a:r>
              <a:rPr lang="en-US" altLang="en-US" sz="2000" b="0" i="1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for the mismatched ellipse: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 eaLnBrk="1" hangingPunct="1">
              <a:spcBef>
                <a:spcPct val="20000"/>
              </a:spcBef>
              <a:spcAft>
                <a:spcPct val="20000"/>
              </a:spcAft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8" name="Line 5"/>
          <p:cNvSpPr>
            <a:spLocks noChangeShapeType="1"/>
          </p:cNvSpPr>
          <p:nvPr/>
        </p:nvSpPr>
        <p:spPr bwMode="auto">
          <a:xfrm flipV="1">
            <a:off x="6838877" y="3048000"/>
            <a:ext cx="1588" cy="318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>
            <a:off x="5467277" y="4724400"/>
            <a:ext cx="2732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0" name="Oval 7"/>
          <p:cNvSpPr>
            <a:spLocks noChangeArrowheads="1"/>
          </p:cNvSpPr>
          <p:nvPr/>
        </p:nvSpPr>
        <p:spPr bwMode="auto">
          <a:xfrm>
            <a:off x="5772077" y="3657600"/>
            <a:ext cx="2125663" cy="21256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7448477" y="2590800"/>
            <a:ext cx="139072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 dirty="0">
                <a:solidFill>
                  <a:srgbClr val="FF0000"/>
                </a:solidFill>
                <a:latin typeface="Arial"/>
                <a:cs typeface="Arial"/>
              </a:rPr>
              <a:t>Mismatched</a:t>
            </a:r>
          </a:p>
          <a:p>
            <a:pPr eaLnBrk="1" hangingPunct="1"/>
            <a:r>
              <a:rPr lang="en-US" altLang="en-US" sz="1400" b="0" dirty="0">
                <a:solidFill>
                  <a:srgbClr val="FF0000"/>
                </a:solidFill>
                <a:latin typeface="Arial"/>
                <a:cs typeface="Arial"/>
              </a:rPr>
              <a:t>beam (α</a:t>
            </a:r>
            <a:r>
              <a:rPr lang="en-US" altLang="en-US" sz="1400" b="0" baseline="-25000" dirty="0">
                <a:solidFill>
                  <a:srgbClr val="FF0000"/>
                </a:solidFill>
                <a:latin typeface="Arial"/>
                <a:cs typeface="Arial"/>
              </a:rPr>
              <a:t>2</a:t>
            </a:r>
            <a:r>
              <a:rPr lang="en-US" altLang="en-US" sz="1400" b="0" dirty="0">
                <a:solidFill>
                  <a:srgbClr val="FF0000"/>
                </a:solidFill>
                <a:latin typeface="Arial"/>
                <a:cs typeface="Arial"/>
              </a:rPr>
              <a:t>, β</a:t>
            </a:r>
            <a:r>
              <a:rPr lang="en-US" altLang="en-US" sz="1400" b="0" baseline="-25000" dirty="0">
                <a:solidFill>
                  <a:srgbClr val="FF0000"/>
                </a:solidFill>
                <a:latin typeface="Arial"/>
                <a:cs typeface="Arial"/>
              </a:rPr>
              <a:t>2</a:t>
            </a:r>
            <a:r>
              <a:rPr lang="en-US" altLang="en-US" sz="1400" b="0" dirty="0">
                <a:solidFill>
                  <a:srgbClr val="FF0000"/>
                </a:solidFill>
                <a:latin typeface="Arial"/>
                <a:cs typeface="Arial"/>
              </a:rPr>
              <a:t>)</a:t>
            </a:r>
          </a:p>
          <a:p>
            <a:pPr eaLnBrk="1" hangingPunct="1"/>
            <a:endParaRPr lang="en-US" altLang="en-US" sz="1400" b="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7372277" y="6019800"/>
            <a:ext cx="12431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 dirty="0">
                <a:solidFill>
                  <a:srgbClr val="000000"/>
                </a:solidFill>
                <a:latin typeface="Arial"/>
                <a:cs typeface="Arial"/>
              </a:rPr>
              <a:t>Matched</a:t>
            </a:r>
          </a:p>
          <a:p>
            <a:pPr eaLnBrk="1" hangingPunct="1"/>
            <a:r>
              <a:rPr lang="en-US" altLang="en-US" sz="1400" b="0" dirty="0">
                <a:solidFill>
                  <a:srgbClr val="000000"/>
                </a:solidFill>
                <a:latin typeface="Arial"/>
                <a:cs typeface="Arial"/>
              </a:rPr>
              <a:t>beam (α</a:t>
            </a:r>
            <a:r>
              <a:rPr lang="en-US" altLang="en-US" sz="1400" b="0" baseline="-250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lang="en-US" altLang="en-US" sz="1400" b="0" dirty="0">
                <a:solidFill>
                  <a:srgbClr val="000000"/>
                </a:solidFill>
                <a:latin typeface="Arial"/>
                <a:cs typeface="Arial"/>
              </a:rPr>
              <a:t>, β</a:t>
            </a:r>
            <a:r>
              <a:rPr lang="en-US" altLang="en-US" sz="1400" b="0" baseline="-250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lang="en-US" altLang="en-US" sz="1400" b="0" dirty="0">
                <a:solidFill>
                  <a:srgbClr val="000000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24" name="Line 13"/>
          <p:cNvSpPr>
            <a:spLocks noChangeShapeType="1"/>
          </p:cNvSpPr>
          <p:nvPr/>
        </p:nvSpPr>
        <p:spPr bwMode="auto">
          <a:xfrm flipH="1" flipV="1">
            <a:off x="7372277" y="56388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5" name="Line 14"/>
          <p:cNvSpPr>
            <a:spLocks noChangeShapeType="1"/>
          </p:cNvSpPr>
          <p:nvPr/>
        </p:nvSpPr>
        <p:spPr bwMode="auto">
          <a:xfrm flipH="1">
            <a:off x="7827734" y="3124200"/>
            <a:ext cx="173266" cy="27362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26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2327012"/>
              </p:ext>
            </p:extLst>
          </p:nvPr>
        </p:nvGraphicFramePr>
        <p:xfrm>
          <a:off x="8369227" y="4725988"/>
          <a:ext cx="169863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243" name="Equation" r:id="rId3" imgW="139579" imgH="177646" progId="Equation.3">
                  <p:embed/>
                </p:oleObj>
              </mc:Choice>
              <mc:Fallback>
                <p:oleObj name="Equation" r:id="rId3" imgW="139579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69227" y="4725988"/>
                        <a:ext cx="169863" cy="21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2376003"/>
              </p:ext>
            </p:extLst>
          </p:nvPr>
        </p:nvGraphicFramePr>
        <p:xfrm>
          <a:off x="6530902" y="2981325"/>
          <a:ext cx="203200" cy="21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244" name="Equation" r:id="rId5" imgW="164814" imgH="177492" progId="Equation.3">
                  <p:embed/>
                </p:oleObj>
              </mc:Choice>
              <mc:Fallback>
                <p:oleObj name="Equation" r:id="rId5" imgW="164814" imgH="17749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0902" y="2981325"/>
                        <a:ext cx="203200" cy="21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30"/>
          <p:cNvSpPr>
            <a:spLocks noChangeArrowheads="1"/>
          </p:cNvSpPr>
          <p:nvPr/>
        </p:nvSpPr>
        <p:spPr bwMode="auto">
          <a:xfrm>
            <a:off x="5334000" y="2514600"/>
            <a:ext cx="3599581" cy="4160643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35" name="Object 42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726177301"/>
              </p:ext>
            </p:extLst>
          </p:nvPr>
        </p:nvGraphicFramePr>
        <p:xfrm>
          <a:off x="1752600" y="2590800"/>
          <a:ext cx="1787180" cy="39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245" name="Equation" r:id="rId7" imgW="977900" imgH="215900" progId="Equation.3">
                  <p:embed/>
                </p:oleObj>
              </mc:Choice>
              <mc:Fallback>
                <p:oleObj name="Equation" r:id="rId7" imgW="977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590800"/>
                        <a:ext cx="1787180" cy="395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Oval 24"/>
          <p:cNvSpPr>
            <a:spLocks noChangeArrowheads="1"/>
          </p:cNvSpPr>
          <p:nvPr/>
        </p:nvSpPr>
        <p:spPr bwMode="auto">
          <a:xfrm rot="2632728">
            <a:off x="6160503" y="3048809"/>
            <a:ext cx="1323975" cy="338455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44" name="Line 30"/>
          <p:cNvSpPr>
            <a:spLocks noChangeShapeType="1"/>
          </p:cNvSpPr>
          <p:nvPr/>
        </p:nvSpPr>
        <p:spPr bwMode="auto">
          <a:xfrm flipH="1" flipV="1">
            <a:off x="6384340" y="4252134"/>
            <a:ext cx="457200" cy="4762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5" name="Line 31"/>
          <p:cNvSpPr>
            <a:spLocks noChangeShapeType="1"/>
          </p:cNvSpPr>
          <p:nvPr/>
        </p:nvSpPr>
        <p:spPr bwMode="auto">
          <a:xfrm flipH="1">
            <a:off x="6841540" y="3528234"/>
            <a:ext cx="1123950" cy="1200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6" name="Text Box 32"/>
          <p:cNvSpPr txBox="1">
            <a:spLocks noChangeArrowheads="1"/>
          </p:cNvSpPr>
          <p:nvPr/>
        </p:nvSpPr>
        <p:spPr bwMode="auto">
          <a:xfrm>
            <a:off x="6477000" y="4114800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dirty="0">
                <a:solidFill>
                  <a:srgbClr val="FF0000"/>
                </a:solidFill>
                <a:latin typeface="AvantGarde Bk BT" pitchFamily="34" charset="0"/>
              </a:rPr>
              <a:t>a</a:t>
            </a:r>
          </a:p>
        </p:txBody>
      </p:sp>
      <p:sp>
        <p:nvSpPr>
          <p:cNvPr id="47" name="Text Box 33"/>
          <p:cNvSpPr txBox="1">
            <a:spLocks noChangeArrowheads="1"/>
          </p:cNvSpPr>
          <p:nvPr/>
        </p:nvSpPr>
        <p:spPr bwMode="auto">
          <a:xfrm>
            <a:off x="7239000" y="3505200"/>
            <a:ext cx="866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dirty="0">
                <a:solidFill>
                  <a:srgbClr val="FF0000"/>
                </a:solidFill>
                <a:latin typeface="AvantGarde Bk BT" pitchFamily="34" charset="0"/>
              </a:rPr>
              <a:t>b=3a</a:t>
            </a:r>
          </a:p>
        </p:txBody>
      </p:sp>
      <p:graphicFrame>
        <p:nvGraphicFramePr>
          <p:cNvPr id="48" name="Object 4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611366813"/>
              </p:ext>
            </p:extLst>
          </p:nvPr>
        </p:nvGraphicFramePr>
        <p:xfrm>
          <a:off x="1447800" y="3581400"/>
          <a:ext cx="2368550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246" name="Equation" r:id="rId9" imgW="1524000" imgH="431800" progId="Equation.3">
                  <p:embed/>
                </p:oleObj>
              </mc:Choice>
              <mc:Fallback>
                <p:oleObj name="Equation" r:id="rId9" imgW="1524000" imgH="4318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3581400"/>
                        <a:ext cx="2368550" cy="66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655678519"/>
              </p:ext>
            </p:extLst>
          </p:nvPr>
        </p:nvGraphicFramePr>
        <p:xfrm>
          <a:off x="2021609" y="4960072"/>
          <a:ext cx="1203325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247" name="Equation" r:id="rId11" imgW="774700" imgH="215900" progId="Equation.3">
                  <p:embed/>
                </p:oleObj>
              </mc:Choice>
              <mc:Fallback>
                <p:oleObj name="Equation" r:id="rId11" imgW="774700" imgH="2159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1609" y="4960072"/>
                        <a:ext cx="1203325" cy="334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28600" y="5867400"/>
            <a:ext cx="4495800" cy="646331"/>
          </a:xfrm>
          <a:prstGeom prst="rect">
            <a:avLst/>
          </a:prstGeom>
          <a:solidFill>
            <a:schemeClr val="bg1"/>
          </a:solidFill>
          <a:ln w="25400"/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0" dirty="0">
                <a:solidFill>
                  <a:srgbClr val="000000"/>
                </a:solidFill>
                <a:latin typeface="Arial"/>
                <a:cs typeface="Arial"/>
              </a:rPr>
              <a:t>See appendix for blow-up from dispersion mismatch</a:t>
            </a:r>
          </a:p>
        </p:txBody>
      </p:sp>
    </p:spTree>
    <p:extLst>
      <p:ext uri="{BB962C8B-B14F-4D97-AF65-F5344CB8AC3E}">
        <p14:creationId xmlns:p14="http://schemas.microsoft.com/office/powerpoint/2010/main" val="3853659079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Optics measurement with screens</a:t>
            </a:r>
          </a:p>
        </p:txBody>
      </p:sp>
      <p:sp>
        <p:nvSpPr>
          <p:cNvPr id="65538" name="Rectangle 3"/>
          <p:cNvSpPr>
            <a:spLocks noChangeArrowheads="1"/>
          </p:cNvSpPr>
          <p:nvPr/>
        </p:nvSpPr>
        <p:spPr bwMode="auto">
          <a:xfrm>
            <a:off x="457200" y="914400"/>
            <a:ext cx="818515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A profile monitor is needed to measure the beam size</a:t>
            </a:r>
          </a:p>
          <a:p>
            <a:pPr lvl="1" eaLnBrk="1" hangingPunct="1">
              <a:spcBef>
                <a:spcPct val="20000"/>
              </a:spcBef>
              <a:spcAft>
                <a:spcPct val="20000"/>
              </a:spcAft>
              <a:buFontTx/>
              <a:buChar char="–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e.g. beam screen (luminescent) provides 2D density profile of the beam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Profile fit gives transverse beam size: 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</a:rPr>
              <a:t>σ</a:t>
            </a: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ja-JP" sz="2000" b="0" dirty="0">
                <a:solidFill>
                  <a:srgbClr val="000000"/>
                </a:solidFill>
                <a:latin typeface="Arial"/>
                <a:cs typeface="Arial"/>
              </a:rPr>
              <a:t>If optics (</a:t>
            </a:r>
            <a:r>
              <a:rPr lang="en-US" altLang="ja-JP" sz="2000" b="0" dirty="0" err="1">
                <a:solidFill>
                  <a:srgbClr val="000000"/>
                </a:solidFill>
                <a:latin typeface="Arial"/>
                <a:cs typeface="Arial"/>
              </a:rPr>
              <a:t>Twiss</a:t>
            </a:r>
            <a:r>
              <a:rPr lang="en-US" altLang="ja-JP" sz="2000" b="0" dirty="0">
                <a:solidFill>
                  <a:srgbClr val="000000"/>
                </a:solidFill>
                <a:latin typeface="Arial"/>
                <a:cs typeface="Arial"/>
              </a:rPr>
              <a:t> parameters) are known, </a:t>
            </a:r>
            <a:r>
              <a:rPr lang="el-GR" altLang="ja-JP" sz="2000" b="0" dirty="0">
                <a:solidFill>
                  <a:srgbClr val="000000"/>
                </a:solidFill>
                <a:latin typeface="Arial"/>
                <a:cs typeface="Arial"/>
              </a:rPr>
              <a:t>ε</a:t>
            </a:r>
            <a:r>
              <a:rPr lang="en-US" altLang="ja-JP" sz="2000" b="0" dirty="0">
                <a:solidFill>
                  <a:srgbClr val="000000"/>
                </a:solidFill>
                <a:latin typeface="Arial"/>
                <a:cs typeface="Arial"/>
              </a:rPr>
              <a:t> can be calculated from a single screen:</a:t>
            </a: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6553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3200400"/>
            <a:ext cx="3962400" cy="3336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40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1"/>
          <a:stretch>
            <a:fillRect/>
          </a:stretch>
        </p:blipFill>
        <p:spPr bwMode="auto">
          <a:xfrm>
            <a:off x="4495800" y="3200400"/>
            <a:ext cx="4375150" cy="3333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bject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674197299"/>
              </p:ext>
            </p:extLst>
          </p:nvPr>
        </p:nvGraphicFramePr>
        <p:xfrm>
          <a:off x="7848600" y="3352800"/>
          <a:ext cx="86330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7062" name="Equation" r:id="rId5" imgW="457200" imgH="444500" progId="Equation.3">
                  <p:embed/>
                </p:oleObj>
              </mc:Choice>
              <mc:Fallback>
                <p:oleObj name="Equation" r:id="rId5" imgW="457200" imgH="4445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8600" y="3352800"/>
                        <a:ext cx="863308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3776695759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5" name="Rectangle 7"/>
          <p:cNvSpPr>
            <a:spLocks noChangeArrowheads="1"/>
          </p:cNvSpPr>
          <p:nvPr/>
        </p:nvSpPr>
        <p:spPr bwMode="auto">
          <a:xfrm>
            <a:off x="228600" y="838200"/>
            <a:ext cx="818515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Assume 3 screens in a dispersion free region and that the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emittance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is constant along the line: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Measurements of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σ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at s</a:t>
            </a:r>
            <a:r>
              <a:rPr lang="en-US" altLang="en-US" sz="2000" b="0" baseline="-250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, s</a:t>
            </a:r>
            <a:r>
              <a:rPr lang="en-US" altLang="en-US" sz="2000" b="0" baseline="-25000" dirty="0">
                <a:solidFill>
                  <a:srgbClr val="000000"/>
                </a:solidFill>
                <a:latin typeface="Arial"/>
                <a:cs typeface="Arial"/>
              </a:rPr>
              <a:t>2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, s</a:t>
            </a:r>
            <a:r>
              <a:rPr lang="en-US" altLang="en-US" sz="2000" b="0" baseline="-25000" dirty="0">
                <a:solidFill>
                  <a:srgbClr val="000000"/>
                </a:solidFill>
                <a:latin typeface="Arial"/>
                <a:cs typeface="Arial"/>
              </a:rPr>
              <a:t>3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plus knowledge of the two transfer matrices M</a:t>
            </a:r>
            <a:r>
              <a:rPr lang="en-US" altLang="en-US" sz="2000" b="0" baseline="-25000" dirty="0">
                <a:solidFill>
                  <a:srgbClr val="000000"/>
                </a:solidFill>
                <a:latin typeface="Arial"/>
                <a:cs typeface="Arial"/>
              </a:rPr>
              <a:t>12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and M</a:t>
            </a:r>
            <a:r>
              <a:rPr lang="en-US" altLang="en-US" sz="2000" b="0" baseline="-25000" dirty="0">
                <a:solidFill>
                  <a:srgbClr val="000000"/>
                </a:solidFill>
                <a:latin typeface="Arial"/>
                <a:cs typeface="Arial"/>
              </a:rPr>
              <a:t>13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allows determination of 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</a:rPr>
              <a:t>ε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</a:rPr>
              <a:t>α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and 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</a:rPr>
              <a:t>β</a:t>
            </a: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6561" name="Oval 2"/>
          <p:cNvSpPr>
            <a:spLocks noChangeArrowheads="1"/>
          </p:cNvSpPr>
          <p:nvPr/>
        </p:nvSpPr>
        <p:spPr bwMode="auto">
          <a:xfrm rot="4404987">
            <a:off x="5952642" y="5130874"/>
            <a:ext cx="474663" cy="1539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66562" name="Oval 3"/>
          <p:cNvSpPr>
            <a:spLocks noChangeArrowheads="1"/>
          </p:cNvSpPr>
          <p:nvPr/>
        </p:nvSpPr>
        <p:spPr bwMode="auto">
          <a:xfrm rot="2017434">
            <a:off x="3685693" y="5089599"/>
            <a:ext cx="436562" cy="2587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66563" name="Oval 4"/>
          <p:cNvSpPr>
            <a:spLocks noChangeArrowheads="1"/>
          </p:cNvSpPr>
          <p:nvPr/>
        </p:nvSpPr>
        <p:spPr bwMode="auto">
          <a:xfrm rot="21277384">
            <a:off x="1298093" y="5003874"/>
            <a:ext cx="152400" cy="36671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6656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Optics measurement with 3 screens</a:t>
            </a:r>
          </a:p>
        </p:txBody>
      </p:sp>
      <p:graphicFrame>
        <p:nvGraphicFramePr>
          <p:cNvPr id="66586" name="Object 37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64562128"/>
              </p:ext>
            </p:extLst>
          </p:nvPr>
        </p:nvGraphicFramePr>
        <p:xfrm>
          <a:off x="4191000" y="3505200"/>
          <a:ext cx="1600200" cy="706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77" name="Equation" r:id="rId3" imgW="1295400" imgH="571500" progId="Equation.3">
                  <p:embed/>
                </p:oleObj>
              </mc:Choice>
              <mc:Fallback>
                <p:oleObj name="Equation" r:id="rId3" imgW="1295400" imgH="571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3505200"/>
                        <a:ext cx="1600200" cy="7062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87" name="Object 37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192208389"/>
              </p:ext>
            </p:extLst>
          </p:nvPr>
        </p:nvGraphicFramePr>
        <p:xfrm>
          <a:off x="6477000" y="2667000"/>
          <a:ext cx="1600200" cy="6808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78" name="Equation" r:id="rId5" imgW="1346200" imgH="571500" progId="Equation.3">
                  <p:embed/>
                </p:oleObj>
              </mc:Choice>
              <mc:Fallback>
                <p:oleObj name="Equation" r:id="rId5" imgW="1346200" imgH="571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2667000"/>
                        <a:ext cx="1600200" cy="6808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85" name="Object 3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705510396"/>
              </p:ext>
            </p:extLst>
          </p:nvPr>
        </p:nvGraphicFramePr>
        <p:xfrm>
          <a:off x="6934200" y="1135063"/>
          <a:ext cx="1957840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79" name="Equation" r:id="rId7" imgW="1130300" imgH="444500" progId="Equation.3">
                  <p:embed/>
                </p:oleObj>
              </mc:Choice>
              <mc:Fallback>
                <p:oleObj name="Equation" r:id="rId7" imgW="11303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1135063"/>
                        <a:ext cx="1957840" cy="769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66" name="Line 8"/>
          <p:cNvSpPr>
            <a:spLocks noChangeShapeType="1"/>
          </p:cNvSpPr>
          <p:nvPr/>
        </p:nvSpPr>
        <p:spPr bwMode="auto">
          <a:xfrm>
            <a:off x="394805" y="5218186"/>
            <a:ext cx="65246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6567" name="AutoShape 9"/>
          <p:cNvSpPr>
            <a:spLocks noChangeArrowheads="1"/>
          </p:cNvSpPr>
          <p:nvPr/>
        </p:nvSpPr>
        <p:spPr bwMode="auto">
          <a:xfrm flipH="1">
            <a:off x="5881205" y="4303786"/>
            <a:ext cx="685800" cy="1828800"/>
          </a:xfrm>
          <a:prstGeom prst="cube">
            <a:avLst>
              <a:gd name="adj" fmla="val 97222"/>
            </a:avLst>
          </a:prstGeom>
          <a:pattFill prst="ltVert">
            <a:fgClr>
              <a:schemeClr val="tx1">
                <a:alpha val="5098"/>
              </a:schemeClr>
            </a:fgClr>
            <a:bgClr>
              <a:schemeClr val="bg1">
                <a:alpha val="5098"/>
              </a:schemeClr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66568" name="AutoShape 10"/>
          <p:cNvSpPr>
            <a:spLocks noChangeArrowheads="1"/>
          </p:cNvSpPr>
          <p:nvPr/>
        </p:nvSpPr>
        <p:spPr bwMode="auto">
          <a:xfrm flipH="1">
            <a:off x="3595205" y="4303786"/>
            <a:ext cx="685800" cy="1828800"/>
          </a:xfrm>
          <a:prstGeom prst="cube">
            <a:avLst>
              <a:gd name="adj" fmla="val 97222"/>
            </a:avLst>
          </a:prstGeom>
          <a:pattFill prst="ltVert">
            <a:fgClr>
              <a:schemeClr val="tx1">
                <a:alpha val="5098"/>
              </a:schemeClr>
            </a:fgClr>
            <a:bgClr>
              <a:schemeClr val="bg1">
                <a:alpha val="5098"/>
              </a:schemeClr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66569" name="AutoShape 11"/>
          <p:cNvSpPr>
            <a:spLocks noChangeArrowheads="1"/>
          </p:cNvSpPr>
          <p:nvPr/>
        </p:nvSpPr>
        <p:spPr bwMode="auto">
          <a:xfrm flipH="1">
            <a:off x="1080605" y="4303786"/>
            <a:ext cx="685800" cy="1828800"/>
          </a:xfrm>
          <a:prstGeom prst="cube">
            <a:avLst>
              <a:gd name="adj" fmla="val 97222"/>
            </a:avLst>
          </a:prstGeom>
          <a:pattFill prst="ltVert">
            <a:fgClr>
              <a:schemeClr val="tx1">
                <a:alpha val="5098"/>
              </a:schemeClr>
            </a:fgClr>
            <a:bgClr>
              <a:schemeClr val="bg1">
                <a:alpha val="5098"/>
              </a:schemeClr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66570" name="Line 12"/>
          <p:cNvSpPr>
            <a:spLocks noChangeShapeType="1"/>
          </p:cNvSpPr>
          <p:nvPr/>
        </p:nvSpPr>
        <p:spPr bwMode="auto">
          <a:xfrm>
            <a:off x="1080605" y="4913386"/>
            <a:ext cx="685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6571" name="Line 13"/>
          <p:cNvSpPr>
            <a:spLocks noChangeShapeType="1"/>
          </p:cNvSpPr>
          <p:nvPr/>
        </p:nvSpPr>
        <p:spPr bwMode="auto">
          <a:xfrm flipV="1">
            <a:off x="1385405" y="4608586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6572" name="Line 14"/>
          <p:cNvSpPr>
            <a:spLocks noChangeShapeType="1"/>
          </p:cNvSpPr>
          <p:nvPr/>
        </p:nvSpPr>
        <p:spPr bwMode="auto">
          <a:xfrm>
            <a:off x="3595205" y="4913386"/>
            <a:ext cx="685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6573" name="Line 15"/>
          <p:cNvSpPr>
            <a:spLocks noChangeShapeType="1"/>
          </p:cNvSpPr>
          <p:nvPr/>
        </p:nvSpPr>
        <p:spPr bwMode="auto">
          <a:xfrm flipV="1">
            <a:off x="3900005" y="4608586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6574" name="Line 16"/>
          <p:cNvSpPr>
            <a:spLocks noChangeShapeType="1"/>
          </p:cNvSpPr>
          <p:nvPr/>
        </p:nvSpPr>
        <p:spPr bwMode="auto">
          <a:xfrm>
            <a:off x="5881205" y="4913386"/>
            <a:ext cx="685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6575" name="Line 17"/>
          <p:cNvSpPr>
            <a:spLocks noChangeShapeType="1"/>
          </p:cNvSpPr>
          <p:nvPr/>
        </p:nvSpPr>
        <p:spPr bwMode="auto">
          <a:xfrm flipV="1">
            <a:off x="6186005" y="4608586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grpSp>
        <p:nvGrpSpPr>
          <p:cNvPr id="66576" name="Group 18"/>
          <p:cNvGrpSpPr>
            <a:grpSpLocks/>
          </p:cNvGrpSpPr>
          <p:nvPr/>
        </p:nvGrpSpPr>
        <p:grpSpPr bwMode="auto">
          <a:xfrm>
            <a:off x="1004405" y="5892874"/>
            <a:ext cx="762000" cy="457200"/>
            <a:chOff x="1056" y="3648"/>
            <a:chExt cx="480" cy="288"/>
          </a:xfrm>
        </p:grpSpPr>
        <p:sp>
          <p:nvSpPr>
            <p:cNvPr id="66594" name="Line 19"/>
            <p:cNvSpPr>
              <a:spLocks noChangeShapeType="1"/>
            </p:cNvSpPr>
            <p:nvPr/>
          </p:nvSpPr>
          <p:spPr bwMode="auto">
            <a:xfrm>
              <a:off x="1296" y="3648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66595" name="Line 20"/>
            <p:cNvSpPr>
              <a:spLocks noChangeShapeType="1"/>
            </p:cNvSpPr>
            <p:nvPr/>
          </p:nvSpPr>
          <p:spPr bwMode="auto">
            <a:xfrm>
              <a:off x="1056" y="3936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66596" name="Freeform 21"/>
            <p:cNvSpPr>
              <a:spLocks/>
            </p:cNvSpPr>
            <p:nvPr/>
          </p:nvSpPr>
          <p:spPr bwMode="auto">
            <a:xfrm>
              <a:off x="1104" y="3743"/>
              <a:ext cx="402" cy="193"/>
            </a:xfrm>
            <a:custGeom>
              <a:avLst/>
              <a:gdLst>
                <a:gd name="T0" fmla="*/ 0 w 402"/>
                <a:gd name="T1" fmla="*/ 193 h 193"/>
                <a:gd name="T2" fmla="*/ 120 w 402"/>
                <a:gd name="T3" fmla="*/ 139 h 193"/>
                <a:gd name="T4" fmla="*/ 192 w 402"/>
                <a:gd name="T5" fmla="*/ 1 h 193"/>
                <a:gd name="T6" fmla="*/ 264 w 402"/>
                <a:gd name="T7" fmla="*/ 133 h 193"/>
                <a:gd name="T8" fmla="*/ 402 w 402"/>
                <a:gd name="T9" fmla="*/ 193 h 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2"/>
                <a:gd name="T16" fmla="*/ 0 h 193"/>
                <a:gd name="T17" fmla="*/ 402 w 402"/>
                <a:gd name="T18" fmla="*/ 193 h 1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2" h="193">
                  <a:moveTo>
                    <a:pt x="0" y="193"/>
                  </a:moveTo>
                  <a:cubicBezTo>
                    <a:pt x="20" y="184"/>
                    <a:pt x="88" y="171"/>
                    <a:pt x="120" y="139"/>
                  </a:cubicBezTo>
                  <a:cubicBezTo>
                    <a:pt x="152" y="107"/>
                    <a:pt x="168" y="2"/>
                    <a:pt x="192" y="1"/>
                  </a:cubicBezTo>
                  <a:cubicBezTo>
                    <a:pt x="216" y="0"/>
                    <a:pt x="229" y="101"/>
                    <a:pt x="264" y="133"/>
                  </a:cubicBezTo>
                  <a:cubicBezTo>
                    <a:pt x="299" y="165"/>
                    <a:pt x="373" y="181"/>
                    <a:pt x="402" y="193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</p:grpSp>
      <p:grpSp>
        <p:nvGrpSpPr>
          <p:cNvPr id="66577" name="Group 22"/>
          <p:cNvGrpSpPr>
            <a:grpSpLocks/>
          </p:cNvGrpSpPr>
          <p:nvPr/>
        </p:nvGrpSpPr>
        <p:grpSpPr bwMode="auto">
          <a:xfrm>
            <a:off x="3519005" y="5892874"/>
            <a:ext cx="762000" cy="457200"/>
            <a:chOff x="2640" y="3649"/>
            <a:chExt cx="480" cy="288"/>
          </a:xfrm>
        </p:grpSpPr>
        <p:sp>
          <p:nvSpPr>
            <p:cNvPr id="66591" name="Line 23"/>
            <p:cNvSpPr>
              <a:spLocks noChangeShapeType="1"/>
            </p:cNvSpPr>
            <p:nvPr/>
          </p:nvSpPr>
          <p:spPr bwMode="auto">
            <a:xfrm>
              <a:off x="2880" y="3649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66592" name="Line 24"/>
            <p:cNvSpPr>
              <a:spLocks noChangeShapeType="1"/>
            </p:cNvSpPr>
            <p:nvPr/>
          </p:nvSpPr>
          <p:spPr bwMode="auto">
            <a:xfrm>
              <a:off x="2640" y="3937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66593" name="Freeform 25"/>
            <p:cNvSpPr>
              <a:spLocks/>
            </p:cNvSpPr>
            <p:nvPr/>
          </p:nvSpPr>
          <p:spPr bwMode="auto">
            <a:xfrm>
              <a:off x="2658" y="3791"/>
              <a:ext cx="456" cy="139"/>
            </a:xfrm>
            <a:custGeom>
              <a:avLst/>
              <a:gdLst>
                <a:gd name="T0" fmla="*/ 0 w 456"/>
                <a:gd name="T1" fmla="*/ 127 h 139"/>
                <a:gd name="T2" fmla="*/ 108 w 456"/>
                <a:gd name="T3" fmla="*/ 91 h 139"/>
                <a:gd name="T4" fmla="*/ 228 w 456"/>
                <a:gd name="T5" fmla="*/ 1 h 139"/>
                <a:gd name="T6" fmla="*/ 354 w 456"/>
                <a:gd name="T7" fmla="*/ 97 h 139"/>
                <a:gd name="T8" fmla="*/ 456 w 456"/>
                <a:gd name="T9" fmla="*/ 139 h 1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6"/>
                <a:gd name="T16" fmla="*/ 0 h 139"/>
                <a:gd name="T17" fmla="*/ 456 w 456"/>
                <a:gd name="T18" fmla="*/ 139 h 1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6" h="139">
                  <a:moveTo>
                    <a:pt x="0" y="127"/>
                  </a:moveTo>
                  <a:cubicBezTo>
                    <a:pt x="19" y="121"/>
                    <a:pt x="70" y="112"/>
                    <a:pt x="108" y="91"/>
                  </a:cubicBezTo>
                  <a:cubicBezTo>
                    <a:pt x="146" y="70"/>
                    <a:pt x="187" y="0"/>
                    <a:pt x="228" y="1"/>
                  </a:cubicBezTo>
                  <a:cubicBezTo>
                    <a:pt x="269" y="2"/>
                    <a:pt x="316" y="74"/>
                    <a:pt x="354" y="97"/>
                  </a:cubicBezTo>
                  <a:cubicBezTo>
                    <a:pt x="392" y="120"/>
                    <a:pt x="435" y="130"/>
                    <a:pt x="456" y="139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</p:grpSp>
      <p:grpSp>
        <p:nvGrpSpPr>
          <p:cNvPr id="66578" name="Group 26"/>
          <p:cNvGrpSpPr>
            <a:grpSpLocks/>
          </p:cNvGrpSpPr>
          <p:nvPr/>
        </p:nvGrpSpPr>
        <p:grpSpPr bwMode="auto">
          <a:xfrm>
            <a:off x="5833580" y="5892874"/>
            <a:ext cx="762000" cy="457200"/>
            <a:chOff x="4098" y="3686"/>
            <a:chExt cx="480" cy="288"/>
          </a:xfrm>
        </p:grpSpPr>
        <p:sp>
          <p:nvSpPr>
            <p:cNvPr id="66588" name="Line 27"/>
            <p:cNvSpPr>
              <a:spLocks noChangeShapeType="1"/>
            </p:cNvSpPr>
            <p:nvPr/>
          </p:nvSpPr>
          <p:spPr bwMode="auto">
            <a:xfrm>
              <a:off x="4338" y="368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66589" name="Line 28"/>
            <p:cNvSpPr>
              <a:spLocks noChangeShapeType="1"/>
            </p:cNvSpPr>
            <p:nvPr/>
          </p:nvSpPr>
          <p:spPr bwMode="auto">
            <a:xfrm>
              <a:off x="4098" y="3974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66590" name="Freeform 29"/>
            <p:cNvSpPr>
              <a:spLocks/>
            </p:cNvSpPr>
            <p:nvPr/>
          </p:nvSpPr>
          <p:spPr bwMode="auto">
            <a:xfrm>
              <a:off x="4224" y="3744"/>
              <a:ext cx="252" cy="230"/>
            </a:xfrm>
            <a:custGeom>
              <a:avLst/>
              <a:gdLst>
                <a:gd name="T0" fmla="*/ 0 w 252"/>
                <a:gd name="T1" fmla="*/ 230 h 230"/>
                <a:gd name="T2" fmla="*/ 72 w 252"/>
                <a:gd name="T3" fmla="*/ 164 h 230"/>
                <a:gd name="T4" fmla="*/ 120 w 252"/>
                <a:gd name="T5" fmla="*/ 2 h 230"/>
                <a:gd name="T6" fmla="*/ 168 w 252"/>
                <a:gd name="T7" fmla="*/ 176 h 230"/>
                <a:gd name="T8" fmla="*/ 252 w 252"/>
                <a:gd name="T9" fmla="*/ 230 h 2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2"/>
                <a:gd name="T16" fmla="*/ 0 h 230"/>
                <a:gd name="T17" fmla="*/ 252 w 252"/>
                <a:gd name="T18" fmla="*/ 230 h 2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2" h="230">
                  <a:moveTo>
                    <a:pt x="0" y="230"/>
                  </a:moveTo>
                  <a:cubicBezTo>
                    <a:pt x="12" y="219"/>
                    <a:pt x="52" y="202"/>
                    <a:pt x="72" y="164"/>
                  </a:cubicBezTo>
                  <a:cubicBezTo>
                    <a:pt x="92" y="126"/>
                    <a:pt x="104" y="0"/>
                    <a:pt x="120" y="2"/>
                  </a:cubicBezTo>
                  <a:cubicBezTo>
                    <a:pt x="136" y="4"/>
                    <a:pt x="146" y="138"/>
                    <a:pt x="168" y="176"/>
                  </a:cubicBezTo>
                  <a:cubicBezTo>
                    <a:pt x="190" y="214"/>
                    <a:pt x="234" y="219"/>
                    <a:pt x="252" y="23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</p:grpSp>
      <p:sp>
        <p:nvSpPr>
          <p:cNvPr id="66579" name="Text Box 30"/>
          <p:cNvSpPr txBox="1">
            <a:spLocks noChangeArrowheads="1"/>
          </p:cNvSpPr>
          <p:nvPr/>
        </p:nvSpPr>
        <p:spPr bwMode="auto">
          <a:xfrm>
            <a:off x="1156805" y="6273874"/>
            <a:ext cx="4154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0000"/>
                </a:solidFill>
                <a:latin typeface="Symbol" pitchFamily="18" charset="2"/>
              </a:rPr>
              <a:t>s</a:t>
            </a:r>
            <a:r>
              <a:rPr lang="en-US" altLang="en-US" sz="1800" baseline="-25000" dirty="0">
                <a:solidFill>
                  <a:srgbClr val="000000"/>
                </a:solidFill>
              </a:rPr>
              <a:t>0</a:t>
            </a:r>
            <a:endParaRPr lang="en-US" altLang="en-US" sz="1800" dirty="0">
              <a:solidFill>
                <a:srgbClr val="000000"/>
              </a:solidFill>
            </a:endParaRPr>
          </a:p>
        </p:txBody>
      </p:sp>
      <p:sp>
        <p:nvSpPr>
          <p:cNvPr id="66580" name="Text Box 31"/>
          <p:cNvSpPr txBox="1">
            <a:spLocks noChangeArrowheads="1"/>
          </p:cNvSpPr>
          <p:nvPr/>
        </p:nvSpPr>
        <p:spPr bwMode="auto">
          <a:xfrm>
            <a:off x="3747605" y="6273874"/>
            <a:ext cx="4094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0000"/>
                </a:solidFill>
                <a:latin typeface="Symbol" pitchFamily="18" charset="2"/>
              </a:rPr>
              <a:t>s</a:t>
            </a:r>
            <a:r>
              <a:rPr lang="en-US" altLang="en-US" sz="1800" baseline="-25000" dirty="0">
                <a:solidFill>
                  <a:srgbClr val="000000"/>
                </a:solidFill>
              </a:rPr>
              <a:t>1</a:t>
            </a:r>
            <a:endParaRPr lang="en-US" altLang="en-US" sz="1800" dirty="0">
              <a:solidFill>
                <a:srgbClr val="000000"/>
              </a:solidFill>
            </a:endParaRPr>
          </a:p>
        </p:txBody>
      </p:sp>
      <p:sp>
        <p:nvSpPr>
          <p:cNvPr id="66581" name="Text Box 32"/>
          <p:cNvSpPr txBox="1">
            <a:spLocks noChangeArrowheads="1"/>
          </p:cNvSpPr>
          <p:nvPr/>
        </p:nvSpPr>
        <p:spPr bwMode="auto">
          <a:xfrm>
            <a:off x="5957405" y="6273874"/>
            <a:ext cx="4154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0000"/>
                </a:solidFill>
                <a:latin typeface="Symbol" pitchFamily="18" charset="2"/>
              </a:rPr>
              <a:t>s</a:t>
            </a:r>
            <a:r>
              <a:rPr lang="en-US" altLang="en-US" sz="1800" baseline="-25000" dirty="0">
                <a:solidFill>
                  <a:srgbClr val="000000"/>
                </a:solidFill>
              </a:rPr>
              <a:t>2</a:t>
            </a:r>
            <a:endParaRPr lang="en-US" altLang="en-US" sz="1800" dirty="0">
              <a:solidFill>
                <a:srgbClr val="000000"/>
              </a:solidFill>
            </a:endParaRPr>
          </a:p>
        </p:txBody>
      </p:sp>
      <p:sp>
        <p:nvSpPr>
          <p:cNvPr id="66582" name="Text Box 33"/>
          <p:cNvSpPr txBox="1">
            <a:spLocks noChangeArrowheads="1"/>
          </p:cNvSpPr>
          <p:nvPr/>
        </p:nvSpPr>
        <p:spPr bwMode="auto">
          <a:xfrm>
            <a:off x="1385405" y="4064074"/>
            <a:ext cx="3986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0000"/>
                </a:solidFill>
              </a:rPr>
              <a:t>s</a:t>
            </a:r>
            <a:r>
              <a:rPr lang="en-US" altLang="en-US" sz="1800" baseline="-250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66583" name="Text Box 34"/>
          <p:cNvSpPr txBox="1">
            <a:spLocks noChangeArrowheads="1"/>
          </p:cNvSpPr>
          <p:nvPr/>
        </p:nvSpPr>
        <p:spPr bwMode="auto">
          <a:xfrm>
            <a:off x="6109805" y="4064074"/>
            <a:ext cx="3986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0000"/>
                </a:solidFill>
              </a:rPr>
              <a:t>s</a:t>
            </a:r>
            <a:r>
              <a:rPr lang="en-US" altLang="en-US" sz="1800" baseline="-25000" dirty="0">
                <a:solidFill>
                  <a:srgbClr val="000000"/>
                </a:solidFill>
              </a:rPr>
              <a:t>2</a:t>
            </a:r>
            <a:endParaRPr lang="en-US" altLang="en-US" sz="1800" dirty="0">
              <a:solidFill>
                <a:srgbClr val="000000"/>
              </a:solidFill>
            </a:endParaRPr>
          </a:p>
        </p:txBody>
      </p:sp>
      <p:sp>
        <p:nvSpPr>
          <p:cNvPr id="66584" name="Text Box 35"/>
          <p:cNvSpPr txBox="1">
            <a:spLocks noChangeArrowheads="1"/>
          </p:cNvSpPr>
          <p:nvPr/>
        </p:nvSpPr>
        <p:spPr bwMode="auto">
          <a:xfrm>
            <a:off x="3747605" y="4064074"/>
            <a:ext cx="3986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0000"/>
                </a:solidFill>
              </a:rPr>
              <a:t>s</a:t>
            </a:r>
            <a:r>
              <a:rPr lang="en-US" altLang="en-US" sz="1800" baseline="-25000" dirty="0">
                <a:solidFill>
                  <a:srgbClr val="000000"/>
                </a:solidFill>
              </a:rPr>
              <a:t>1</a:t>
            </a:r>
            <a:endParaRPr lang="en-US" altLang="en-US" sz="1800" dirty="0">
              <a:solidFill>
                <a:srgbClr val="000000"/>
              </a:solidFill>
            </a:endParaRPr>
          </a:p>
        </p:txBody>
      </p:sp>
      <p:sp>
        <p:nvSpPr>
          <p:cNvPr id="38" name="Line 13"/>
          <p:cNvSpPr>
            <a:spLocks noChangeShapeType="1"/>
          </p:cNvSpPr>
          <p:nvPr/>
        </p:nvSpPr>
        <p:spPr bwMode="auto">
          <a:xfrm>
            <a:off x="1080605" y="3900562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9" name="Line 13"/>
          <p:cNvSpPr>
            <a:spLocks noChangeShapeType="1"/>
          </p:cNvSpPr>
          <p:nvPr/>
        </p:nvSpPr>
        <p:spPr bwMode="auto">
          <a:xfrm>
            <a:off x="1080605" y="3062362"/>
            <a:ext cx="510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  <p:sp>
        <p:nvSpPr>
          <p:cNvPr id="41" name="Line 8"/>
          <p:cNvSpPr>
            <a:spLocks noChangeShapeType="1"/>
          </p:cNvSpPr>
          <p:nvPr/>
        </p:nvSpPr>
        <p:spPr bwMode="auto">
          <a:xfrm flipV="1">
            <a:off x="1080605" y="2971800"/>
            <a:ext cx="0" cy="10811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" name="Line 13"/>
          <p:cNvSpPr>
            <a:spLocks noChangeShapeType="1"/>
          </p:cNvSpPr>
          <p:nvPr/>
        </p:nvSpPr>
        <p:spPr bwMode="auto">
          <a:xfrm>
            <a:off x="6961263" y="5245087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014805" y="4891162"/>
            <a:ext cx="762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0" dirty="0">
                <a:solidFill>
                  <a:srgbClr val="000000"/>
                </a:solidFill>
                <a:latin typeface="Arial"/>
                <a:cs typeface="Arial"/>
              </a:rPr>
              <a:t>beam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6781800" y="6096000"/>
            <a:ext cx="2209800" cy="646331"/>
          </a:xfrm>
          <a:prstGeom prst="rect">
            <a:avLst/>
          </a:prstGeom>
          <a:solidFill>
            <a:schemeClr val="bg1"/>
          </a:solidFill>
          <a:ln w="25400"/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0" dirty="0">
                <a:solidFill>
                  <a:srgbClr val="000000"/>
                </a:solidFill>
                <a:latin typeface="Arial"/>
                <a:cs typeface="Arial"/>
              </a:rPr>
              <a:t>See appendix for derivation</a:t>
            </a:r>
          </a:p>
        </p:txBody>
      </p:sp>
    </p:spTree>
    <p:extLst>
      <p:ext uri="{BB962C8B-B14F-4D97-AF65-F5344CB8AC3E}">
        <p14:creationId xmlns:p14="http://schemas.microsoft.com/office/powerpoint/2010/main" val="212653050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Summary</a:t>
            </a:r>
          </a:p>
        </p:txBody>
      </p:sp>
      <p:sp>
        <p:nvSpPr>
          <p:cNvPr id="7373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Depending on the injection/extraction concept we chose a dedicated combination of septa (spatial separation of fields) and kickers (temporal separation of fields)</a:t>
            </a:r>
          </a:p>
          <a:p>
            <a:pPr lvl="1" eaLnBrk="1" hangingPunct="1"/>
            <a:endParaRPr lang="en-US" altLang="en-US" dirty="0">
              <a:ea typeface="ＭＳ Ｐゴシック" pitchFamily="34" charset="-128"/>
            </a:endParaRPr>
          </a:p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Transfer lines present interesting challenges and differences from circular machines:</a:t>
            </a:r>
          </a:p>
          <a:p>
            <a:pPr lvl="1"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No periodic condition mean optics is defined by transfer line element strengths </a:t>
            </a:r>
            <a:r>
              <a:rPr lang="en-US" altLang="en-US" u="sng" dirty="0">
                <a:solidFill>
                  <a:srgbClr val="0033CC"/>
                </a:solidFill>
                <a:latin typeface="Arial"/>
                <a:ea typeface="ＭＳ Ｐゴシック" pitchFamily="34" charset="-128"/>
                <a:cs typeface="Arial"/>
              </a:rPr>
              <a:t>and by initial beam ellipse</a:t>
            </a:r>
          </a:p>
          <a:p>
            <a:pPr lvl="1"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Matching is subject to many constraints</a:t>
            </a:r>
          </a:p>
          <a:p>
            <a:pPr lvl="1" eaLnBrk="1" hangingPunct="1"/>
            <a:r>
              <a:rPr lang="en-US" altLang="en-US" dirty="0" err="1">
                <a:latin typeface="Arial"/>
                <a:ea typeface="ＭＳ Ｐゴシック" pitchFamily="34" charset="-128"/>
                <a:cs typeface="Arial"/>
              </a:rPr>
              <a:t>Emittance</a:t>
            </a: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 blow-up is an important consideration, and arises from several sources: </a:t>
            </a:r>
            <a:r>
              <a:rPr lang="en-US" altLang="en-US" dirty="0" err="1">
                <a:latin typeface="Arial"/>
                <a:ea typeface="ＭＳ Ｐゴシック" pitchFamily="34" charset="-128"/>
                <a:cs typeface="Arial"/>
              </a:rPr>
              <a:t>mis</a:t>
            </a: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-steering, mismatch (</a:t>
            </a:r>
            <a:r>
              <a:rPr lang="en-US" altLang="en-US" dirty="0" err="1">
                <a:latin typeface="Arial"/>
                <a:ea typeface="ＭＳ Ｐゴシック" pitchFamily="34" charset="-128"/>
                <a:cs typeface="Arial"/>
              </a:rPr>
              <a:t>betatron</a:t>
            </a: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 and dispersion)</a:t>
            </a:r>
          </a:p>
          <a:p>
            <a:pPr lvl="1" eaLnBrk="1" hangingPunct="1">
              <a:buFont typeface="Arial" panose="020B0604020202020204" pitchFamily="34" charset="0"/>
              <a:buChar char="–"/>
            </a:pP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Measurement of beam parameters is important for ensuring beams are well matched between machines and/or experiments</a:t>
            </a:r>
          </a:p>
          <a:p>
            <a:pPr marL="0" indent="0" eaLnBrk="1" hangingPunct="1">
              <a:buNone/>
            </a:pPr>
            <a:endParaRPr lang="en-US" altLang="en-US" dirty="0">
              <a:latin typeface="Arial"/>
              <a:ea typeface="ＭＳ Ｐゴシック" pitchFamily="34" charset="-128"/>
              <a:cs typeface="Arial"/>
            </a:endParaRPr>
          </a:p>
          <a:p>
            <a:pPr marL="457200" lvl="1" indent="0" eaLnBrk="1" hangingPunct="1">
              <a:buNone/>
            </a:pPr>
            <a:endParaRPr lang="en-US" altLang="en-US" dirty="0">
              <a:ea typeface="ＭＳ Ｐゴシック" pitchFamily="34" charset="-128"/>
            </a:endParaRPr>
          </a:p>
          <a:p>
            <a:pPr lvl="1" eaLnBrk="1" hangingPunct="1"/>
            <a:endParaRPr lang="en-US" altLang="en-US" dirty="0">
              <a:ea typeface="ＭＳ Ｐゴシック" pitchFamily="34" charset="-128"/>
            </a:endParaRPr>
          </a:p>
          <a:p>
            <a:pPr lvl="1" eaLnBrk="1" hangingPunct="1"/>
            <a:endParaRPr lang="en-US" altLang="en-US" dirty="0">
              <a:ea typeface="ＭＳ Ｐゴシック" pitchFamily="34" charset="-128"/>
            </a:endParaRPr>
          </a:p>
          <a:p>
            <a:pPr lvl="1" eaLnBrk="1" hangingPunct="1"/>
            <a:endParaRPr lang="en-US" altLang="en-US" dirty="0">
              <a:ea typeface="ＭＳ Ｐゴシック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2377216486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Summary</a:t>
            </a:r>
          </a:p>
        </p:txBody>
      </p:sp>
      <p:sp>
        <p:nvSpPr>
          <p:cNvPr id="7373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Depending on the injection/extraction concept we chose a dedicated combination of septa (spatial separation of fields) and kickers (temporal separation of fields)</a:t>
            </a:r>
          </a:p>
          <a:p>
            <a:pPr lvl="1" eaLnBrk="1" hangingPunct="1"/>
            <a:endParaRPr lang="en-US" altLang="en-US" dirty="0">
              <a:ea typeface="ＭＳ Ｐゴシック" pitchFamily="34" charset="-128"/>
            </a:endParaRPr>
          </a:p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Transfer lines present interesting challenges and differences from circular machines:</a:t>
            </a:r>
          </a:p>
          <a:p>
            <a:pPr lvl="1"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No periodic condition mean optics is defined by transfer line element strengths </a:t>
            </a:r>
            <a:r>
              <a:rPr lang="en-US" altLang="en-US" u="sng" dirty="0">
                <a:solidFill>
                  <a:srgbClr val="0033CC"/>
                </a:solidFill>
                <a:latin typeface="Arial"/>
                <a:ea typeface="ＭＳ Ｐゴシック" pitchFamily="34" charset="-128"/>
                <a:cs typeface="Arial"/>
              </a:rPr>
              <a:t>and by initial beam ellipse</a:t>
            </a:r>
          </a:p>
          <a:p>
            <a:pPr lvl="1"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Matching is subject to many constraints</a:t>
            </a:r>
          </a:p>
          <a:p>
            <a:pPr lvl="1" eaLnBrk="1" hangingPunct="1"/>
            <a:r>
              <a:rPr lang="en-US" altLang="en-US" dirty="0" err="1">
                <a:latin typeface="Arial"/>
                <a:ea typeface="ＭＳ Ｐゴシック" pitchFamily="34" charset="-128"/>
                <a:cs typeface="Arial"/>
              </a:rPr>
              <a:t>Emittance</a:t>
            </a: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 blow-up is an important consideration, and arises from several sources: </a:t>
            </a:r>
            <a:r>
              <a:rPr lang="en-US" altLang="en-US" dirty="0" err="1">
                <a:latin typeface="Arial"/>
                <a:ea typeface="ＭＳ Ｐゴシック" pitchFamily="34" charset="-128"/>
                <a:cs typeface="Arial"/>
              </a:rPr>
              <a:t>mis</a:t>
            </a: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-steering, mismatch (</a:t>
            </a:r>
            <a:r>
              <a:rPr lang="en-US" altLang="en-US" dirty="0" err="1">
                <a:latin typeface="Arial"/>
                <a:ea typeface="ＭＳ Ｐゴシック" pitchFamily="34" charset="-128"/>
                <a:cs typeface="Arial"/>
              </a:rPr>
              <a:t>betatron</a:t>
            </a: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 and dispersion)</a:t>
            </a:r>
          </a:p>
          <a:p>
            <a:pPr lvl="1" eaLnBrk="1" hangingPunct="1">
              <a:buFont typeface="Arial" panose="020B0604020202020204" pitchFamily="34" charset="0"/>
              <a:buChar char="–"/>
            </a:pP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Measurement of beam parameters is important for ensuring beams are well matched between machines and/or experiments</a:t>
            </a:r>
          </a:p>
          <a:p>
            <a:pPr marL="0" indent="0" eaLnBrk="1" hangingPunct="1">
              <a:buNone/>
            </a:pPr>
            <a:endParaRPr lang="en-US" altLang="en-US" dirty="0">
              <a:latin typeface="Arial"/>
              <a:ea typeface="ＭＳ Ｐゴシック" pitchFamily="34" charset="-128"/>
              <a:cs typeface="Arial"/>
            </a:endParaRPr>
          </a:p>
          <a:p>
            <a:pPr marL="457200" lvl="1" indent="0" eaLnBrk="1" hangingPunct="1">
              <a:buNone/>
            </a:pPr>
            <a:endParaRPr lang="en-US" altLang="en-US" dirty="0">
              <a:ea typeface="ＭＳ Ｐゴシック" pitchFamily="34" charset="-128"/>
            </a:endParaRPr>
          </a:p>
          <a:p>
            <a:pPr lvl="1" eaLnBrk="1" hangingPunct="1"/>
            <a:endParaRPr lang="en-US" altLang="en-US" dirty="0">
              <a:ea typeface="ＭＳ Ｐゴシック" pitchFamily="34" charset="-128"/>
            </a:endParaRPr>
          </a:p>
          <a:p>
            <a:pPr lvl="1" eaLnBrk="1" hangingPunct="1"/>
            <a:endParaRPr lang="en-US" altLang="en-US" dirty="0">
              <a:ea typeface="ＭＳ Ｐゴシック" pitchFamily="34" charset="-128"/>
            </a:endParaRPr>
          </a:p>
          <a:p>
            <a:pPr lvl="1" eaLnBrk="1" hangingPunct="1"/>
            <a:endParaRPr lang="en-US" altLang="en-US" dirty="0">
              <a:ea typeface="ＭＳ Ｐゴシック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828800" y="5715000"/>
            <a:ext cx="6788204" cy="683055"/>
          </a:xfrm>
          <a:prstGeom prst="rect">
            <a:avLst/>
          </a:prstGeom>
          <a:noFill/>
          <a:ln w="25400"/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en-US" sz="3600" b="1" dirty="0">
                <a:solidFill>
                  <a:prstClr val="black"/>
                </a:solidFill>
                <a:latin typeface="Arial"/>
                <a:cs typeface="Arial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767746749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Further reading and references</a:t>
            </a:r>
            <a:endParaRPr lang="en-GB" alt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21879" y="1076325"/>
            <a:ext cx="455370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b="0" kern="0">
                <a:latin typeface="Arial"/>
                <a:cs typeface="Arial"/>
              </a:rPr>
              <a:t>Lot’s of resources presented at the recent CAS Specialised School:</a:t>
            </a: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b="0" kern="0">
                <a:latin typeface="Arial"/>
                <a:cs typeface="Arial"/>
              </a:rPr>
              <a:t>Beam Injection, Extraction and Transfer, 10-19 March 2017, Erice, Italy</a:t>
            </a: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b="0" kern="0">
                <a:latin typeface="Arial"/>
                <a:cs typeface="Arial"/>
                <a:hlinkClick r:id="rId3"/>
              </a:rPr>
              <a:t>https://cas.web.cern.ch/schools/erice-2017</a:t>
            </a:r>
            <a:endParaRPr lang="en-US" altLang="en-US" b="0" kern="0">
              <a:latin typeface="Arial"/>
              <a:cs typeface="Arial"/>
            </a:endParaRP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endParaRPr lang="en-US" altLang="en-US" b="0" kern="0">
              <a:latin typeface="Arial"/>
              <a:cs typeface="Arial"/>
            </a:endParaRP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</a:pPr>
            <a:endParaRPr lang="en-US" altLang="en-US" b="0" kern="0">
              <a:latin typeface="Arial"/>
              <a:cs typeface="Arial"/>
            </a:endParaRP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endParaRPr lang="en-US" altLang="en-US" b="0" kern="0">
              <a:latin typeface="Arial"/>
              <a:cs typeface="Arial"/>
            </a:endParaRP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endParaRPr lang="en-US" altLang="en-US" b="0" kern="0">
              <a:latin typeface="Arial"/>
              <a:cs typeface="Arial"/>
            </a:endParaRP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endParaRPr lang="en-US" altLang="en-US" b="0" kern="0" dirty="0">
              <a:latin typeface="Arial"/>
              <a:cs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614" y="864364"/>
            <a:ext cx="3991013" cy="5643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451622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>
                <a:solidFill>
                  <a:schemeClr val="tx1"/>
                </a:solidFill>
                <a:latin typeface="Arial"/>
                <a:cs typeface="Arial"/>
              </a:rPr>
              <a:t>Bibliography for Septa</a:t>
            </a:r>
          </a:p>
        </p:txBody>
      </p:sp>
      <p:sp>
        <p:nvSpPr>
          <p:cNvPr id="30726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066800"/>
            <a:ext cx="8686800" cy="4678363"/>
          </a:xfrm>
        </p:spPr>
        <p:txBody>
          <a:bodyPr/>
          <a:lstStyle/>
          <a:p>
            <a:pPr eaLnBrk="1" hangingPunct="1"/>
            <a:r>
              <a:rPr lang="en-GB" altLang="en-US" sz="1600" dirty="0">
                <a:latin typeface="Arial"/>
                <a:cs typeface="Arial"/>
              </a:rPr>
              <a:t>M.J. Barnes, J. </a:t>
            </a:r>
            <a:r>
              <a:rPr lang="en-GB" altLang="en-US" sz="1600" dirty="0" err="1">
                <a:latin typeface="Arial"/>
                <a:cs typeface="Arial"/>
              </a:rPr>
              <a:t>Borburgh</a:t>
            </a:r>
            <a:r>
              <a:rPr lang="en-GB" altLang="en-US" sz="1600" dirty="0">
                <a:latin typeface="Arial"/>
                <a:cs typeface="Arial"/>
              </a:rPr>
              <a:t>, B. Goddard, M. </a:t>
            </a:r>
            <a:r>
              <a:rPr lang="en-GB" altLang="en-US" sz="1600" dirty="0" err="1">
                <a:latin typeface="Arial"/>
                <a:cs typeface="Arial"/>
              </a:rPr>
              <a:t>Hourican</a:t>
            </a:r>
            <a:r>
              <a:rPr lang="en-GB" altLang="en-US" sz="1600" dirty="0">
                <a:latin typeface="Arial"/>
                <a:cs typeface="Arial"/>
              </a:rPr>
              <a:t>, “</a:t>
            </a:r>
            <a:r>
              <a:rPr lang="en-GB" altLang="en-US" sz="1600" b="1" dirty="0">
                <a:latin typeface="Arial"/>
                <a:cs typeface="Arial"/>
              </a:rPr>
              <a:t>Injection and Extraction Magnets: Septa</a:t>
            </a:r>
            <a:r>
              <a:rPr lang="en-GB" altLang="en-US" sz="1600" dirty="0">
                <a:latin typeface="Arial"/>
                <a:cs typeface="Arial"/>
              </a:rPr>
              <a:t>”, CERN Accelerator School CAS 2009: Specialised Course on Magnets, Bruges, 16-25 June 2009, arXiv:1103.1062 [</a:t>
            </a:r>
            <a:r>
              <a:rPr lang="en-GB" altLang="en-US" sz="1600" dirty="0" err="1">
                <a:latin typeface="Arial"/>
                <a:cs typeface="Arial"/>
              </a:rPr>
              <a:t>physics.acc-ph</a:t>
            </a:r>
            <a:r>
              <a:rPr lang="en-GB" altLang="en-US" sz="1600" dirty="0">
                <a:latin typeface="Arial"/>
                <a:cs typeface="Arial"/>
              </a:rPr>
              <a:t>].</a:t>
            </a:r>
            <a:endParaRPr lang="en-US" altLang="en-US" sz="1600" dirty="0">
              <a:latin typeface="Arial"/>
              <a:cs typeface="Arial"/>
            </a:endParaRPr>
          </a:p>
          <a:p>
            <a:pPr eaLnBrk="1" hangingPunct="1"/>
            <a:r>
              <a:rPr lang="en-US" altLang="en-US" sz="1600" dirty="0">
                <a:latin typeface="Arial"/>
                <a:cs typeface="Arial"/>
              </a:rPr>
              <a:t>J. </a:t>
            </a:r>
            <a:r>
              <a:rPr lang="en-US" altLang="en-US" sz="1600" dirty="0" err="1">
                <a:latin typeface="Arial"/>
                <a:cs typeface="Arial"/>
              </a:rPr>
              <a:t>Borburgh</a:t>
            </a:r>
            <a:r>
              <a:rPr lang="en-US" altLang="en-US" sz="1600" dirty="0">
                <a:latin typeface="Arial"/>
                <a:cs typeface="Arial"/>
              </a:rPr>
              <a:t>, M. </a:t>
            </a:r>
            <a:r>
              <a:rPr lang="en-US" altLang="en-US" sz="1600" dirty="0" err="1">
                <a:latin typeface="Arial"/>
                <a:cs typeface="Arial"/>
              </a:rPr>
              <a:t>Crescenti</a:t>
            </a:r>
            <a:r>
              <a:rPr lang="en-US" altLang="en-US" sz="1600" dirty="0">
                <a:latin typeface="Arial"/>
                <a:cs typeface="Arial"/>
              </a:rPr>
              <a:t>, M. </a:t>
            </a:r>
            <a:r>
              <a:rPr lang="en-US" altLang="en-US" sz="1600" dirty="0" err="1">
                <a:latin typeface="Arial"/>
                <a:cs typeface="Arial"/>
              </a:rPr>
              <a:t>Hourican</a:t>
            </a:r>
            <a:r>
              <a:rPr lang="en-US" altLang="en-US" sz="1600" dirty="0">
                <a:latin typeface="Arial"/>
                <a:cs typeface="Arial"/>
              </a:rPr>
              <a:t>, T. Masson, “</a:t>
            </a:r>
            <a:r>
              <a:rPr lang="en-US" altLang="en-US" sz="1600" b="1" dirty="0">
                <a:latin typeface="Arial"/>
                <a:cs typeface="Arial"/>
              </a:rPr>
              <a:t>Design and Construction of the LEIR Extraction Septum</a:t>
            </a:r>
            <a:r>
              <a:rPr lang="en-US" altLang="en-US" sz="1600" dirty="0">
                <a:latin typeface="Arial"/>
                <a:cs typeface="Arial"/>
              </a:rPr>
              <a:t>”, </a:t>
            </a:r>
            <a:r>
              <a:rPr lang="en-GB" altLang="en-US" sz="1600" dirty="0">
                <a:latin typeface="Arial"/>
                <a:cs typeface="Arial"/>
              </a:rPr>
              <a:t>IEEE Trans.  on Applied Superconductivity, Vol. 16, No. 2, June 2006, pp289-292.</a:t>
            </a:r>
          </a:p>
          <a:p>
            <a:pPr eaLnBrk="1" hangingPunct="1"/>
            <a:r>
              <a:rPr lang="en-GB" altLang="en-US" sz="1600" dirty="0">
                <a:latin typeface="Arial"/>
                <a:cs typeface="Arial"/>
              </a:rPr>
              <a:t>M.J. Barnes, B. </a:t>
            </a:r>
            <a:r>
              <a:rPr lang="en-GB" altLang="en-US" sz="1600" dirty="0" err="1">
                <a:latin typeface="Arial"/>
                <a:cs typeface="Arial"/>
              </a:rPr>
              <a:t>Balhan</a:t>
            </a:r>
            <a:r>
              <a:rPr lang="en-GB" altLang="en-US" sz="1600" dirty="0">
                <a:latin typeface="Arial"/>
                <a:cs typeface="Arial"/>
              </a:rPr>
              <a:t>, J. </a:t>
            </a:r>
            <a:r>
              <a:rPr lang="en-GB" altLang="en-US" sz="1600" dirty="0" err="1">
                <a:latin typeface="Arial"/>
                <a:cs typeface="Arial"/>
              </a:rPr>
              <a:t>Borburgh</a:t>
            </a:r>
            <a:r>
              <a:rPr lang="en-GB" altLang="en-US" sz="1600" dirty="0">
                <a:latin typeface="Arial"/>
                <a:cs typeface="Arial"/>
              </a:rPr>
              <a:t>, T. Fowler, B. Goddard, W.J.M. </a:t>
            </a:r>
            <a:r>
              <a:rPr lang="en-GB" altLang="en-US" sz="1600" dirty="0" err="1">
                <a:latin typeface="Arial"/>
                <a:cs typeface="Arial"/>
              </a:rPr>
              <a:t>Weterings</a:t>
            </a:r>
            <a:r>
              <a:rPr lang="en-GB" altLang="en-US" sz="1600" dirty="0">
                <a:latin typeface="Arial"/>
                <a:cs typeface="Arial"/>
              </a:rPr>
              <a:t>, A. Ueda, “</a:t>
            </a:r>
            <a:r>
              <a:rPr lang="en-US" altLang="en-US" sz="1600" b="1" dirty="0">
                <a:latin typeface="Arial"/>
                <a:cs typeface="Arial"/>
              </a:rPr>
              <a:t>Development of an Eddy Current Septum for LINAC4</a:t>
            </a:r>
            <a:r>
              <a:rPr lang="en-US" altLang="en-US" sz="1600" dirty="0">
                <a:latin typeface="Arial"/>
                <a:cs typeface="Arial"/>
              </a:rPr>
              <a:t>”, EPAC 2008.</a:t>
            </a:r>
            <a:endParaRPr lang="en-GB" altLang="en-US" sz="1600" dirty="0">
              <a:latin typeface="Arial"/>
              <a:cs typeface="Arial"/>
            </a:endParaRPr>
          </a:p>
          <a:p>
            <a:pPr eaLnBrk="1" hangingPunct="1"/>
            <a:r>
              <a:rPr lang="en-GB" altLang="en-US" sz="1600" dirty="0">
                <a:latin typeface="Arial"/>
                <a:cs typeface="Arial"/>
              </a:rPr>
              <a:t>J. </a:t>
            </a:r>
            <a:r>
              <a:rPr lang="en-GB" altLang="en-US" sz="1600" dirty="0" err="1">
                <a:latin typeface="Arial"/>
                <a:cs typeface="Arial"/>
              </a:rPr>
              <a:t>Borburgh</a:t>
            </a:r>
            <a:r>
              <a:rPr lang="en-GB" altLang="en-US" sz="1600" dirty="0">
                <a:latin typeface="Arial"/>
                <a:cs typeface="Arial"/>
              </a:rPr>
              <a:t>, B. </a:t>
            </a:r>
            <a:r>
              <a:rPr lang="en-GB" altLang="en-US" sz="1600" dirty="0" err="1">
                <a:latin typeface="Arial"/>
                <a:cs typeface="Arial"/>
              </a:rPr>
              <a:t>Balhan</a:t>
            </a:r>
            <a:r>
              <a:rPr lang="en-GB" altLang="en-US" sz="1600" dirty="0">
                <a:latin typeface="Arial"/>
                <a:cs typeface="Arial"/>
              </a:rPr>
              <a:t>, T. Fowler, M. </a:t>
            </a:r>
            <a:r>
              <a:rPr lang="en-GB" altLang="en-US" sz="1600" dirty="0" err="1">
                <a:latin typeface="Arial"/>
                <a:cs typeface="Arial"/>
              </a:rPr>
              <a:t>Hourican</a:t>
            </a:r>
            <a:r>
              <a:rPr lang="en-GB" altLang="en-US" sz="1600" dirty="0">
                <a:latin typeface="Arial"/>
                <a:cs typeface="Arial"/>
              </a:rPr>
              <a:t>, W.J.M. </a:t>
            </a:r>
            <a:r>
              <a:rPr lang="en-GB" altLang="en-US" sz="1600" dirty="0" err="1">
                <a:latin typeface="Arial"/>
                <a:cs typeface="Arial"/>
              </a:rPr>
              <a:t>Weterings</a:t>
            </a:r>
            <a:r>
              <a:rPr lang="en-GB" altLang="en-US" sz="1600" dirty="0">
                <a:latin typeface="Arial"/>
                <a:cs typeface="Arial"/>
              </a:rPr>
              <a:t>, “</a:t>
            </a:r>
            <a:r>
              <a:rPr lang="en-US" altLang="en-US" sz="1600" b="1" dirty="0">
                <a:latin typeface="Arial"/>
                <a:cs typeface="Arial"/>
              </a:rPr>
              <a:t>Septa and Distributor Developments for H- Injection into the Booster from Linac</a:t>
            </a:r>
            <a:r>
              <a:rPr lang="en-US" altLang="en-US" sz="1600" dirty="0">
                <a:latin typeface="Arial"/>
                <a:cs typeface="Arial"/>
              </a:rPr>
              <a:t>4”, EPAC 2008.</a:t>
            </a:r>
            <a:endParaRPr lang="en-GB" altLang="en-US" sz="1600" dirty="0">
              <a:latin typeface="Arial"/>
              <a:cs typeface="Arial"/>
            </a:endParaRPr>
          </a:p>
          <a:p>
            <a:pPr eaLnBrk="1" hangingPunct="1"/>
            <a:r>
              <a:rPr lang="en-GB" altLang="en-US" sz="1600" dirty="0" err="1">
                <a:latin typeface="Arial"/>
                <a:cs typeface="Arial"/>
              </a:rPr>
              <a:t>S.Bidon</a:t>
            </a:r>
            <a:r>
              <a:rPr lang="en-GB" altLang="en-US" sz="1600" dirty="0">
                <a:latin typeface="Arial"/>
                <a:cs typeface="Arial"/>
              </a:rPr>
              <a:t>, </a:t>
            </a:r>
            <a:r>
              <a:rPr lang="en-GB" altLang="en-US" sz="1600" dirty="0" err="1">
                <a:latin typeface="Arial"/>
                <a:cs typeface="Arial"/>
              </a:rPr>
              <a:t>D.Gerard</a:t>
            </a:r>
            <a:r>
              <a:rPr lang="en-GB" altLang="en-US" sz="1600" dirty="0">
                <a:latin typeface="Arial"/>
                <a:cs typeface="Arial"/>
              </a:rPr>
              <a:t>, </a:t>
            </a:r>
            <a:r>
              <a:rPr lang="en-GB" altLang="en-US" sz="1600" dirty="0" err="1">
                <a:latin typeface="Arial"/>
                <a:cs typeface="Arial"/>
              </a:rPr>
              <a:t>R.Guinand</a:t>
            </a:r>
            <a:r>
              <a:rPr lang="en-GB" altLang="en-US" sz="1600" dirty="0">
                <a:latin typeface="Arial"/>
                <a:cs typeface="Arial"/>
              </a:rPr>
              <a:t>, </a:t>
            </a:r>
            <a:r>
              <a:rPr lang="en-GB" altLang="en-US" sz="1600" dirty="0" err="1">
                <a:latin typeface="Arial"/>
                <a:cs typeface="Arial"/>
              </a:rPr>
              <a:t>M.Gyr</a:t>
            </a:r>
            <a:r>
              <a:rPr lang="en-GB" altLang="en-US" sz="1600" dirty="0">
                <a:latin typeface="Arial"/>
                <a:cs typeface="Arial"/>
              </a:rPr>
              <a:t>, </a:t>
            </a:r>
            <a:r>
              <a:rPr lang="en-GB" altLang="en-US" sz="1600" dirty="0" err="1">
                <a:latin typeface="Arial"/>
                <a:cs typeface="Arial"/>
              </a:rPr>
              <a:t>M.Sassowsky</a:t>
            </a:r>
            <a:r>
              <a:rPr lang="en-GB" altLang="en-US" sz="1600" dirty="0">
                <a:latin typeface="Arial"/>
                <a:cs typeface="Arial"/>
              </a:rPr>
              <a:t>, </a:t>
            </a:r>
            <a:r>
              <a:rPr lang="en-GB" altLang="en-US" sz="1600" dirty="0" err="1">
                <a:latin typeface="Arial"/>
                <a:cs typeface="Arial"/>
              </a:rPr>
              <a:t>E.Weisse</a:t>
            </a:r>
            <a:r>
              <a:rPr lang="en-GB" altLang="en-US" sz="1600" dirty="0">
                <a:latin typeface="Arial"/>
                <a:cs typeface="Arial"/>
              </a:rPr>
              <a:t>, </a:t>
            </a:r>
            <a:r>
              <a:rPr lang="en-GB" altLang="en-US" sz="1600" dirty="0" err="1">
                <a:latin typeface="Arial"/>
                <a:cs typeface="Arial"/>
              </a:rPr>
              <a:t>W.Weterings</a:t>
            </a:r>
            <a:r>
              <a:rPr lang="en-GB" altLang="en-US" sz="1600" dirty="0">
                <a:latin typeface="Arial"/>
                <a:cs typeface="Arial"/>
              </a:rPr>
              <a:t>, </a:t>
            </a:r>
            <a:r>
              <a:rPr lang="en-GB" altLang="en-US" sz="1600" dirty="0" err="1">
                <a:latin typeface="Arial"/>
                <a:cs typeface="Arial"/>
              </a:rPr>
              <a:t>A.Abramov</a:t>
            </a:r>
            <a:r>
              <a:rPr lang="en-GB" altLang="en-US" sz="1600" dirty="0">
                <a:latin typeface="Arial"/>
                <a:cs typeface="Arial"/>
              </a:rPr>
              <a:t>, </a:t>
            </a:r>
            <a:r>
              <a:rPr lang="en-GB" altLang="en-US" sz="1600" dirty="0" err="1">
                <a:latin typeface="Arial"/>
                <a:cs typeface="Arial"/>
              </a:rPr>
              <a:t>A.Ivanenko</a:t>
            </a:r>
            <a:r>
              <a:rPr lang="en-GB" altLang="en-US" sz="1600" dirty="0">
                <a:latin typeface="Arial"/>
                <a:cs typeface="Arial"/>
              </a:rPr>
              <a:t>, </a:t>
            </a:r>
            <a:r>
              <a:rPr lang="en-GB" altLang="en-US" sz="1600" dirty="0" err="1">
                <a:latin typeface="Arial"/>
                <a:cs typeface="Arial"/>
              </a:rPr>
              <a:t>E.Kolatcheva</a:t>
            </a:r>
            <a:r>
              <a:rPr lang="en-GB" altLang="en-US" sz="1600" dirty="0">
                <a:latin typeface="Arial"/>
                <a:cs typeface="Arial"/>
              </a:rPr>
              <a:t>, </a:t>
            </a:r>
            <a:r>
              <a:rPr lang="en-GB" altLang="en-US" sz="1600" dirty="0" err="1">
                <a:latin typeface="Arial"/>
                <a:cs typeface="Arial"/>
              </a:rPr>
              <a:t>O.Lapyguina</a:t>
            </a:r>
            <a:r>
              <a:rPr lang="en-GB" altLang="en-US" sz="1600" dirty="0">
                <a:latin typeface="Arial"/>
                <a:cs typeface="Arial"/>
              </a:rPr>
              <a:t>, </a:t>
            </a:r>
            <a:r>
              <a:rPr lang="en-GB" altLang="en-US" sz="1600" dirty="0" err="1">
                <a:latin typeface="Arial"/>
                <a:cs typeface="Arial"/>
              </a:rPr>
              <a:t>E.Ludmirsky</a:t>
            </a:r>
            <a:r>
              <a:rPr lang="en-GB" altLang="en-US" sz="1600" dirty="0">
                <a:latin typeface="Arial"/>
                <a:cs typeface="Arial"/>
              </a:rPr>
              <a:t>, </a:t>
            </a:r>
            <a:r>
              <a:rPr lang="en-GB" altLang="en-US" sz="1600" dirty="0" err="1">
                <a:latin typeface="Arial"/>
                <a:cs typeface="Arial"/>
              </a:rPr>
              <a:t>N.Mishina</a:t>
            </a:r>
            <a:r>
              <a:rPr lang="en-GB" altLang="en-US" sz="1600" dirty="0">
                <a:latin typeface="Arial"/>
                <a:cs typeface="Arial"/>
              </a:rPr>
              <a:t>, </a:t>
            </a:r>
            <a:r>
              <a:rPr lang="en-GB" altLang="en-US" sz="1600" dirty="0" err="1">
                <a:latin typeface="Arial"/>
                <a:cs typeface="Arial"/>
              </a:rPr>
              <a:t>P.Podlesny</a:t>
            </a:r>
            <a:r>
              <a:rPr lang="en-GB" altLang="en-US" sz="1600" dirty="0">
                <a:latin typeface="Arial"/>
                <a:cs typeface="Arial"/>
              </a:rPr>
              <a:t>, </a:t>
            </a:r>
            <a:r>
              <a:rPr lang="en-GB" altLang="en-US" sz="1600" dirty="0" err="1">
                <a:latin typeface="Arial"/>
                <a:cs typeface="Arial"/>
              </a:rPr>
              <a:t>A.Riabov</a:t>
            </a:r>
            <a:r>
              <a:rPr lang="en-GB" altLang="en-US" sz="1600" dirty="0">
                <a:latin typeface="Arial"/>
                <a:cs typeface="Arial"/>
              </a:rPr>
              <a:t>, </a:t>
            </a:r>
            <a:r>
              <a:rPr lang="en-GB" altLang="en-US" sz="1600" dirty="0" err="1">
                <a:latin typeface="Arial"/>
                <a:cs typeface="Arial"/>
              </a:rPr>
              <a:t>N.Tyurin</a:t>
            </a:r>
            <a:r>
              <a:rPr lang="en-GB" altLang="en-US" sz="1600" dirty="0">
                <a:latin typeface="Arial"/>
                <a:cs typeface="Arial"/>
              </a:rPr>
              <a:t>, “</a:t>
            </a:r>
            <a:r>
              <a:rPr lang="en-US" altLang="en-US" sz="1600" b="1" dirty="0">
                <a:latin typeface="Arial"/>
                <a:cs typeface="Arial"/>
              </a:rPr>
              <a:t>Steel Septum Magnets for the LHC Beam Injection and Extraction</a:t>
            </a:r>
            <a:r>
              <a:rPr lang="en-US" altLang="en-US" sz="1600" dirty="0">
                <a:latin typeface="Arial"/>
                <a:cs typeface="Arial"/>
              </a:rPr>
              <a:t>”, Proc. of EPAC 2002, Paris.</a:t>
            </a:r>
          </a:p>
          <a:p>
            <a:pPr eaLnBrk="1" hangingPunct="1"/>
            <a:r>
              <a:rPr lang="en-GB" altLang="en-US" sz="1600" dirty="0">
                <a:latin typeface="Arial"/>
                <a:cs typeface="Arial"/>
              </a:rPr>
              <a:t>J.M. </a:t>
            </a:r>
            <a:r>
              <a:rPr lang="en-GB" altLang="en-US" sz="1600" dirty="0" err="1">
                <a:latin typeface="Arial"/>
                <a:cs typeface="Arial"/>
              </a:rPr>
              <a:t>Cravero</a:t>
            </a:r>
            <a:r>
              <a:rPr lang="en-GB" altLang="en-US" sz="1600" dirty="0">
                <a:latin typeface="Arial"/>
                <a:cs typeface="Arial"/>
              </a:rPr>
              <a:t> &amp; J.P. Royer, “</a:t>
            </a:r>
            <a:r>
              <a:rPr lang="en-GB" altLang="en-US" sz="1600" b="1" dirty="0">
                <a:latin typeface="Arial"/>
                <a:cs typeface="Arial"/>
              </a:rPr>
              <a:t>The New Pulsed Power Converter for the Septum Magnet in the PS Straight Section 42</a:t>
            </a:r>
            <a:r>
              <a:rPr lang="en-GB" altLang="en-US" sz="1600" dirty="0">
                <a:latin typeface="Arial"/>
                <a:cs typeface="Arial"/>
              </a:rPr>
              <a:t>”, CERN PS/PO/ Note 97-03, 1997.</a:t>
            </a:r>
          </a:p>
          <a:p>
            <a:pPr eaLnBrk="1" hangingPunct="1"/>
            <a:r>
              <a:rPr lang="en-GB" altLang="en-US" sz="1600" dirty="0">
                <a:latin typeface="Arial"/>
                <a:cs typeface="Arial"/>
              </a:rPr>
              <a:t>J.P. Royer, “</a:t>
            </a:r>
            <a:r>
              <a:rPr lang="en-GB" altLang="en-US" sz="1600" b="1" dirty="0">
                <a:latin typeface="Arial"/>
                <a:cs typeface="Arial"/>
              </a:rPr>
              <a:t>High Current with Precision Flat-Top Capacitor Discharge Power Converters for Pulsed Septum Magnets</a:t>
            </a:r>
            <a:r>
              <a:rPr lang="en-GB" altLang="en-US" sz="1600" dirty="0">
                <a:latin typeface="Arial"/>
                <a:cs typeface="Arial"/>
              </a:rPr>
              <a:t>”, CERN/PS 95-13 (PO), 1995.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613853328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 eaLnBrk="1" hangingPunct="1"/>
            <a:r>
              <a:rPr lang="en-GB" altLang="en-US" dirty="0">
                <a:solidFill>
                  <a:schemeClr val="tx1"/>
                </a:solidFill>
                <a:latin typeface="Arial"/>
                <a:cs typeface="Arial"/>
              </a:rPr>
              <a:t>Bibliography for Kickers</a:t>
            </a:r>
          </a:p>
        </p:txBody>
      </p:sp>
      <p:sp>
        <p:nvSpPr>
          <p:cNvPr id="58374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066800"/>
            <a:ext cx="8915400" cy="54102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z="1400" dirty="0">
                <a:latin typeface="Arial"/>
                <a:cs typeface="Arial"/>
              </a:rPr>
              <a:t>M.J. Barnes, L. </a:t>
            </a:r>
            <a:r>
              <a:rPr lang="en-US" altLang="en-US" sz="1400" dirty="0" err="1">
                <a:latin typeface="Arial"/>
                <a:cs typeface="Arial"/>
              </a:rPr>
              <a:t>Ducimetiére</a:t>
            </a:r>
            <a:r>
              <a:rPr lang="en-US" altLang="en-US" sz="1400" dirty="0">
                <a:latin typeface="Arial"/>
                <a:cs typeface="Arial"/>
              </a:rPr>
              <a:t>, T. Fowler, V. </a:t>
            </a:r>
            <a:r>
              <a:rPr lang="en-US" altLang="en-US" sz="1400" dirty="0" err="1">
                <a:latin typeface="Arial"/>
                <a:cs typeface="Arial"/>
              </a:rPr>
              <a:t>Senaj</a:t>
            </a:r>
            <a:r>
              <a:rPr lang="en-US" altLang="en-US" sz="1400" dirty="0">
                <a:latin typeface="Arial"/>
                <a:cs typeface="Arial"/>
              </a:rPr>
              <a:t>, L. </a:t>
            </a:r>
            <a:r>
              <a:rPr lang="en-US" altLang="en-US" sz="1400" dirty="0" err="1">
                <a:latin typeface="Arial"/>
                <a:cs typeface="Arial"/>
              </a:rPr>
              <a:t>Sermeus</a:t>
            </a:r>
            <a:r>
              <a:rPr lang="en-US" altLang="en-US" sz="1400" dirty="0">
                <a:latin typeface="Arial"/>
                <a:cs typeface="Arial"/>
              </a:rPr>
              <a:t>, “</a:t>
            </a:r>
            <a:r>
              <a:rPr lang="en-US" altLang="en-US" sz="1400" b="1" dirty="0">
                <a:latin typeface="Arial"/>
                <a:cs typeface="Arial"/>
              </a:rPr>
              <a:t>Injection and extraction magnets: kicker magnets</a:t>
            </a:r>
            <a:r>
              <a:rPr lang="en-US" altLang="en-US" sz="1400" dirty="0">
                <a:latin typeface="Arial"/>
                <a:cs typeface="Arial"/>
              </a:rPr>
              <a:t>”, CERN Accelerator School CAS 2009: </a:t>
            </a:r>
            <a:r>
              <a:rPr lang="en-US" altLang="en-US" sz="1400" dirty="0" err="1">
                <a:latin typeface="Arial"/>
                <a:cs typeface="Arial"/>
              </a:rPr>
              <a:t>Specialised</a:t>
            </a:r>
            <a:r>
              <a:rPr lang="en-US" altLang="en-US" sz="1400" dirty="0">
                <a:latin typeface="Arial"/>
                <a:cs typeface="Arial"/>
              </a:rPr>
              <a:t> Course on Magnets, Bruges, 16-25 June 2009, arXiv:1103.1583 [</a:t>
            </a:r>
            <a:r>
              <a:rPr lang="en-US" altLang="en-US" sz="1400" dirty="0" err="1">
                <a:latin typeface="Arial"/>
                <a:cs typeface="Arial"/>
              </a:rPr>
              <a:t>physics.acc-ph</a:t>
            </a:r>
            <a:r>
              <a:rPr lang="en-US" altLang="en-US" sz="1400" dirty="0">
                <a:latin typeface="Arial"/>
                <a:cs typeface="Arial"/>
              </a:rPr>
              <a:t>].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dirty="0">
                <a:latin typeface="Arial"/>
                <a:cs typeface="Arial"/>
              </a:rPr>
              <a:t>D. </a:t>
            </a:r>
            <a:r>
              <a:rPr lang="en-US" altLang="en-US" sz="1400" dirty="0" err="1">
                <a:latin typeface="Arial"/>
                <a:cs typeface="Arial"/>
              </a:rPr>
              <a:t>Fiander</a:t>
            </a:r>
            <a:r>
              <a:rPr lang="en-US" altLang="en-US" sz="1400" dirty="0">
                <a:latin typeface="Arial"/>
                <a:cs typeface="Arial"/>
              </a:rPr>
              <a:t>, K.D. </a:t>
            </a:r>
            <a:r>
              <a:rPr lang="en-US" altLang="en-US" sz="1400" dirty="0" err="1">
                <a:latin typeface="Arial"/>
                <a:cs typeface="Arial"/>
              </a:rPr>
              <a:t>Metzmacher</a:t>
            </a:r>
            <a:r>
              <a:rPr lang="en-US" altLang="en-US" sz="1400" dirty="0">
                <a:latin typeface="Arial"/>
                <a:cs typeface="Arial"/>
              </a:rPr>
              <a:t>, P.D. Pearce, “</a:t>
            </a:r>
            <a:r>
              <a:rPr lang="en-US" altLang="en-US" sz="1400" b="1" dirty="0">
                <a:latin typeface="Arial"/>
                <a:cs typeface="Arial"/>
              </a:rPr>
              <a:t>Kickers and Septa at the PS complex</a:t>
            </a:r>
            <a:r>
              <a:rPr lang="en-US" altLang="en-US" sz="1400" dirty="0">
                <a:latin typeface="Arial"/>
                <a:cs typeface="Arial"/>
              </a:rPr>
              <a:t>, CERN”, Prepared for KAON PDS Magnet Design Workshop, Vancouver, Canada, 3-5 Oct 1988, pp71-79.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 dirty="0">
                <a:latin typeface="Arial"/>
                <a:cs typeface="Arial"/>
              </a:rPr>
              <a:t> </a:t>
            </a:r>
            <a:r>
              <a:rPr lang="en-US" altLang="en-US" sz="1400" dirty="0">
                <a:latin typeface="Arial"/>
                <a:cs typeface="Arial"/>
              </a:rPr>
              <a:t>M.J. Barnes, G.D. Wait, I.M. Wilson, “</a:t>
            </a:r>
            <a:r>
              <a:rPr lang="en-US" altLang="en-US" sz="1400" b="1" dirty="0">
                <a:latin typeface="Arial"/>
                <a:cs typeface="Arial"/>
              </a:rPr>
              <a:t>Comparison of Field Quality in Lumped Inductance versus Transmission Line Kicker Magnets</a:t>
            </a:r>
            <a:r>
              <a:rPr lang="en-US" altLang="en-US" sz="1400" dirty="0">
                <a:latin typeface="Arial"/>
                <a:cs typeface="Arial"/>
              </a:rPr>
              <a:t>”, EPAC 1994, pp2547-2549.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 dirty="0">
                <a:latin typeface="Arial"/>
                <a:cs typeface="Arial"/>
              </a:rPr>
              <a:t>G. </a:t>
            </a:r>
            <a:r>
              <a:rPr lang="en-GB" altLang="en-US" sz="1400" dirty="0" err="1">
                <a:latin typeface="Arial"/>
                <a:cs typeface="Arial"/>
              </a:rPr>
              <a:t>Kotzian</a:t>
            </a:r>
            <a:r>
              <a:rPr lang="en-GB" altLang="en-US" sz="1400" dirty="0">
                <a:latin typeface="Arial"/>
                <a:cs typeface="Arial"/>
              </a:rPr>
              <a:t>, M. Barnes, L. </a:t>
            </a:r>
            <a:r>
              <a:rPr lang="en-GB" altLang="en-US" sz="1400" dirty="0" err="1">
                <a:latin typeface="Arial"/>
                <a:cs typeface="Arial"/>
              </a:rPr>
              <a:t>Ducimetière</a:t>
            </a:r>
            <a:r>
              <a:rPr lang="en-GB" altLang="en-US" sz="1400" dirty="0">
                <a:latin typeface="Arial"/>
                <a:cs typeface="Arial"/>
              </a:rPr>
              <a:t>, B. Goddard, W. </a:t>
            </a:r>
            <a:r>
              <a:rPr lang="en-GB" altLang="en-US" sz="1400" dirty="0" err="1">
                <a:latin typeface="Arial"/>
                <a:cs typeface="Arial"/>
              </a:rPr>
              <a:t>Höfle</a:t>
            </a:r>
            <a:r>
              <a:rPr lang="en-GB" altLang="en-US" sz="1400" dirty="0">
                <a:latin typeface="Arial"/>
                <a:cs typeface="Arial"/>
              </a:rPr>
              <a:t>, “</a:t>
            </a:r>
            <a:r>
              <a:rPr lang="en-US" altLang="en-US" sz="1400" b="1" dirty="0" err="1">
                <a:latin typeface="Arial"/>
                <a:cs typeface="Arial"/>
              </a:rPr>
              <a:t>Emittance</a:t>
            </a:r>
            <a:r>
              <a:rPr lang="en-US" altLang="en-US" sz="1400" b="1" dirty="0">
                <a:latin typeface="Arial"/>
                <a:cs typeface="Arial"/>
              </a:rPr>
              <a:t> Growth at LHC Injection from SPS and LHC</a:t>
            </a:r>
            <a:r>
              <a:rPr lang="en-US" altLang="en-US" sz="1400" dirty="0">
                <a:latin typeface="Arial"/>
                <a:cs typeface="Arial"/>
              </a:rPr>
              <a:t>”, LHC Project Report 1116.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dirty="0">
                <a:latin typeface="Arial"/>
                <a:cs typeface="Arial"/>
              </a:rPr>
              <a:t>J. N. Weaver et al., “</a:t>
            </a:r>
            <a:r>
              <a:rPr lang="en-US" altLang="en-US" sz="1400" b="1" dirty="0">
                <a:latin typeface="Arial"/>
                <a:cs typeface="Arial"/>
              </a:rPr>
              <a:t>Design, Analysis and Measurement of Very Fast Kicker Magnets at SLAC</a:t>
            </a:r>
            <a:r>
              <a:rPr lang="en-US" altLang="en-US" sz="1400" dirty="0">
                <a:latin typeface="Arial"/>
                <a:cs typeface="Arial"/>
              </a:rPr>
              <a:t>,” </a:t>
            </a:r>
            <a:r>
              <a:rPr lang="en-US" altLang="en-US" sz="1400" dirty="0" err="1">
                <a:latin typeface="Arial"/>
                <a:cs typeface="Arial"/>
              </a:rPr>
              <a:t>Proc</a:t>
            </a:r>
            <a:r>
              <a:rPr lang="en-US" altLang="en-US" sz="1400" dirty="0">
                <a:latin typeface="Arial"/>
                <a:cs typeface="Arial"/>
              </a:rPr>
              <a:t> of 1989 PAC, Chicago, pp. 411–413.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dirty="0">
                <a:latin typeface="Arial"/>
                <a:cs typeface="Arial"/>
              </a:rPr>
              <a:t>L. </a:t>
            </a:r>
            <a:r>
              <a:rPr lang="en-US" altLang="en-US" sz="1400" dirty="0" err="1">
                <a:latin typeface="Arial"/>
                <a:cs typeface="Arial"/>
              </a:rPr>
              <a:t>Ducimetière</a:t>
            </a:r>
            <a:r>
              <a:rPr lang="en-US" altLang="en-US" sz="1400" dirty="0">
                <a:latin typeface="Arial"/>
                <a:cs typeface="Arial"/>
              </a:rPr>
              <a:t>, N. </a:t>
            </a:r>
            <a:r>
              <a:rPr lang="en-US" altLang="en-US" sz="1400" dirty="0" err="1">
                <a:latin typeface="Arial"/>
                <a:cs typeface="Arial"/>
              </a:rPr>
              <a:t>Garrel</a:t>
            </a:r>
            <a:r>
              <a:rPr lang="en-US" altLang="en-US" sz="1400" dirty="0">
                <a:latin typeface="Arial"/>
                <a:cs typeface="Arial"/>
              </a:rPr>
              <a:t>, M.J. Barnes, G.D. Wait, “</a:t>
            </a:r>
            <a:r>
              <a:rPr lang="en-US" altLang="en-US" sz="1400" b="1" dirty="0">
                <a:latin typeface="Arial"/>
                <a:cs typeface="Arial"/>
              </a:rPr>
              <a:t>The LHC Injection Kicker Magnet</a:t>
            </a:r>
            <a:r>
              <a:rPr lang="en-US" altLang="en-US" sz="1400" dirty="0">
                <a:latin typeface="Arial"/>
                <a:cs typeface="Arial"/>
              </a:rPr>
              <a:t>”, Proc. of PAC 2003, Portland, USA, pp1162-1164.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dirty="0">
                <a:latin typeface="Arial"/>
                <a:cs typeface="Arial"/>
              </a:rPr>
              <a:t>L. </a:t>
            </a:r>
            <a:r>
              <a:rPr lang="en-US" altLang="en-US" sz="1400" dirty="0" err="1">
                <a:latin typeface="Arial"/>
                <a:cs typeface="Arial"/>
              </a:rPr>
              <a:t>Ducimetière</a:t>
            </a:r>
            <a:r>
              <a:rPr lang="en-US" altLang="en-US" sz="1400" dirty="0">
                <a:latin typeface="Arial"/>
                <a:cs typeface="Arial"/>
              </a:rPr>
              <a:t>, “</a:t>
            </a:r>
            <a:r>
              <a:rPr lang="en-US" altLang="en-US" sz="1400" b="1" dirty="0">
                <a:latin typeface="Arial"/>
                <a:cs typeface="Arial"/>
              </a:rPr>
              <a:t>Advances of Transmission Line Kicker Magnets</a:t>
            </a:r>
            <a:r>
              <a:rPr lang="en-US" altLang="en-US" sz="1400" dirty="0">
                <a:latin typeface="Arial"/>
                <a:cs typeface="Arial"/>
              </a:rPr>
              <a:t>”, Proc. of 2005 PAC, Knoxville, pp235-239.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dirty="0">
                <a:latin typeface="Arial"/>
                <a:cs typeface="Arial"/>
              </a:rPr>
              <a:t>W. Zhang, J. Sandberg, J. </a:t>
            </a:r>
            <a:r>
              <a:rPr lang="en-US" altLang="en-US" sz="1400" dirty="0" err="1">
                <a:latin typeface="Arial"/>
                <a:cs typeface="Arial"/>
              </a:rPr>
              <a:t>Tuozzolo</a:t>
            </a:r>
            <a:r>
              <a:rPr lang="en-US" altLang="en-US" sz="1400" dirty="0">
                <a:latin typeface="Arial"/>
                <a:cs typeface="Arial"/>
              </a:rPr>
              <a:t>, R. Cassel, L. </a:t>
            </a:r>
            <a:r>
              <a:rPr lang="en-US" altLang="en-US" sz="1400" dirty="0" err="1">
                <a:latin typeface="Arial"/>
                <a:cs typeface="Arial"/>
              </a:rPr>
              <a:t>Ducimetière</a:t>
            </a:r>
            <a:r>
              <a:rPr lang="en-US" altLang="en-US" sz="1400" dirty="0">
                <a:latin typeface="Arial"/>
                <a:cs typeface="Arial"/>
              </a:rPr>
              <a:t>, C. Jensen, M.J. Barnes, G.D. Wait, J. Wang, “</a:t>
            </a:r>
            <a:r>
              <a:rPr lang="en-US" altLang="en-US" sz="1400" b="1" dirty="0">
                <a:latin typeface="Arial"/>
                <a:cs typeface="Arial"/>
              </a:rPr>
              <a:t>An Overview of High Voltage Dielectric Material for Travelling Wave Kicker Magnet Application</a:t>
            </a:r>
            <a:r>
              <a:rPr lang="en-US" altLang="en-US" sz="1400" dirty="0">
                <a:latin typeface="Arial"/>
                <a:cs typeface="Arial"/>
              </a:rPr>
              <a:t>”, proc. of 25th International Power Modulator Conference and High Voltage Workshop, California, June 30-July 3, 2002, pp674-678.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dirty="0">
                <a:latin typeface="Arial"/>
                <a:cs typeface="Arial"/>
              </a:rPr>
              <a:t>J. </a:t>
            </a:r>
            <a:r>
              <a:rPr lang="en-US" altLang="en-US" sz="1400" dirty="0" err="1">
                <a:latin typeface="Arial"/>
                <a:cs typeface="Arial"/>
              </a:rPr>
              <a:t>Bonthond</a:t>
            </a:r>
            <a:r>
              <a:rPr lang="en-US" altLang="en-US" sz="1400" dirty="0">
                <a:latin typeface="Arial"/>
                <a:cs typeface="Arial"/>
              </a:rPr>
              <a:t>, J.H. </a:t>
            </a:r>
            <a:r>
              <a:rPr lang="en-US" altLang="en-US" sz="1400" dirty="0" err="1">
                <a:latin typeface="Arial"/>
                <a:cs typeface="Arial"/>
              </a:rPr>
              <a:t>Dieperink</a:t>
            </a:r>
            <a:r>
              <a:rPr lang="en-US" altLang="en-US" sz="1400" dirty="0">
                <a:latin typeface="Arial"/>
                <a:cs typeface="Arial"/>
              </a:rPr>
              <a:t>, L. </a:t>
            </a:r>
            <a:r>
              <a:rPr lang="en-US" altLang="en-US" sz="1400" dirty="0" err="1">
                <a:latin typeface="Arial"/>
                <a:cs typeface="Arial"/>
              </a:rPr>
              <a:t>Ducimetikrre</a:t>
            </a:r>
            <a:r>
              <a:rPr lang="en-US" altLang="en-US" sz="1400" dirty="0">
                <a:latin typeface="Arial"/>
                <a:cs typeface="Arial"/>
              </a:rPr>
              <a:t>, U. </a:t>
            </a:r>
            <a:r>
              <a:rPr lang="en-US" altLang="en-US" sz="1400" dirty="0" err="1">
                <a:latin typeface="Arial"/>
                <a:cs typeface="Arial"/>
              </a:rPr>
              <a:t>Jansson</a:t>
            </a:r>
            <a:r>
              <a:rPr lang="en-US" altLang="en-US" sz="1400" dirty="0">
                <a:latin typeface="Arial"/>
                <a:cs typeface="Arial"/>
              </a:rPr>
              <a:t>, E. </a:t>
            </a:r>
            <a:r>
              <a:rPr lang="en-US" altLang="en-US" sz="1400" dirty="0" err="1">
                <a:latin typeface="Arial"/>
                <a:cs typeface="Arial"/>
              </a:rPr>
              <a:t>Vossenberg</a:t>
            </a:r>
            <a:r>
              <a:rPr lang="en-US" altLang="en-US" sz="1400" dirty="0">
                <a:latin typeface="Arial"/>
                <a:cs typeface="Arial"/>
              </a:rPr>
              <a:t>, “</a:t>
            </a:r>
            <a:r>
              <a:rPr lang="en-US" altLang="en-US" sz="1400" b="1" dirty="0">
                <a:latin typeface="Arial"/>
                <a:cs typeface="Arial"/>
              </a:rPr>
              <a:t>Dual Branch High Voltage Pulse Generator for the Beam Extraction of the Large Hadron Collider</a:t>
            </a:r>
            <a:r>
              <a:rPr lang="en-US" altLang="en-US" sz="1400" dirty="0">
                <a:latin typeface="Arial"/>
                <a:cs typeface="Arial"/>
              </a:rPr>
              <a:t>”, 2002 Power Modulator Symposium, </a:t>
            </a:r>
            <a:r>
              <a:rPr lang="en-US" altLang="en-US" sz="1400" dirty="0" err="1">
                <a:latin typeface="Arial"/>
                <a:cs typeface="Arial"/>
              </a:rPr>
              <a:t>Holloywood</a:t>
            </a:r>
            <a:r>
              <a:rPr lang="en-US" altLang="en-US" sz="1400" dirty="0">
                <a:latin typeface="Arial"/>
                <a:cs typeface="Arial"/>
              </a:rPr>
              <a:t>, USA, 30 June-3 July 2002, pp114-117.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1993862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584779" y="8389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Simplified kicker system schematic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447800" y="47251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5120069" y="8382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21" name="Straight Connector 20"/>
          <p:cNvCxnSpPr/>
          <p:nvPr/>
        </p:nvCxnSpPr>
        <p:spPr bwMode="auto">
          <a:xfrm>
            <a:off x="2362200" y="32766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5359908" y="26677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6350508" y="26677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891038"/>
              </p:ext>
            </p:extLst>
          </p:nvPr>
        </p:nvGraphicFramePr>
        <p:xfrm>
          <a:off x="368300" y="914400"/>
          <a:ext cx="6604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843" name="Equation" r:id="rId4" imgW="330200" imgH="165100" progId="Equation.3">
                  <p:embed/>
                </p:oleObj>
              </mc:Choice>
              <mc:Fallback>
                <p:oleObj name="Equation" r:id="rId4" imgW="3302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8300" y="914400"/>
                        <a:ext cx="6604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108973" y="48006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304800" y="5257800"/>
            <a:ext cx="8534400" cy="150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Pulse forming network or line (PFL/PFN) charged to voltage V</a:t>
            </a:r>
            <a:r>
              <a:rPr lang="en-US" altLang="en-US" baseline="-25000" dirty="0">
                <a:latin typeface="Arial"/>
                <a:cs typeface="Arial"/>
              </a:rPr>
              <a:t>0</a:t>
            </a:r>
            <a:r>
              <a:rPr lang="en-US" altLang="en-US" dirty="0">
                <a:latin typeface="Arial"/>
                <a:cs typeface="Arial"/>
              </a:rPr>
              <a:t> by the resonant charging power supply (RCPS)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RCPS is de-coupled from the system through a diode stack</a:t>
            </a:r>
          </a:p>
          <a:p>
            <a:pPr marL="342900" lvl="1" indent="-342900" eaLnBrk="1" hangingPunct="1">
              <a:spcBef>
                <a:spcPts val="1200"/>
              </a:spcBef>
              <a:buFontTx/>
              <a:buChar char="•"/>
            </a:pPr>
            <a:r>
              <a:rPr lang="en-US" altLang="en-US" sz="2000" b="0" dirty="0">
                <a:latin typeface="Arial"/>
                <a:cs typeface="Arial"/>
              </a:rPr>
              <a:t>At t = 0, main switch is closed and current starts to flow into the kicker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2355840" y="23954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Rectangle 29"/>
          <p:cNvSpPr/>
          <p:nvPr/>
        </p:nvSpPr>
        <p:spPr bwMode="auto">
          <a:xfrm>
            <a:off x="2362201" y="4191001"/>
            <a:ext cx="2846124" cy="2667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2366433" y="4457700"/>
            <a:ext cx="2991721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7" name="Straight Arrow Connector 46"/>
          <p:cNvCxnSpPr>
            <a:stCxn id="30" idx="3"/>
          </p:cNvCxnSpPr>
          <p:nvPr/>
        </p:nvCxnSpPr>
        <p:spPr bwMode="auto">
          <a:xfrm flipH="1">
            <a:off x="4687493" y="4324351"/>
            <a:ext cx="520832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5355405" y="4594572"/>
            <a:ext cx="466504" cy="2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7080344"/>
              </p:ext>
            </p:extLst>
          </p:nvPr>
        </p:nvGraphicFramePr>
        <p:xfrm>
          <a:off x="5486400" y="4191000"/>
          <a:ext cx="363794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844" name="Equation" r:id="rId6" imgW="469900" imgH="393700" progId="Equation.3">
                  <p:embed/>
                </p:oleObj>
              </mc:Choice>
              <mc:Fallback>
                <p:oleObj name="Equation" r:id="rId6" imgW="4699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86400" y="4191000"/>
                        <a:ext cx="363794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5" name="Straight Connector 54"/>
          <p:cNvCxnSpPr/>
          <p:nvPr/>
        </p:nvCxnSpPr>
        <p:spPr bwMode="auto">
          <a:xfrm>
            <a:off x="4564142" y="24276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Arrow Connector 55"/>
          <p:cNvCxnSpPr/>
          <p:nvPr/>
        </p:nvCxnSpPr>
        <p:spPr bwMode="auto">
          <a:xfrm flipV="1">
            <a:off x="5286340" y="32011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57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2009139"/>
              </p:ext>
            </p:extLst>
          </p:nvPr>
        </p:nvGraphicFramePr>
        <p:xfrm>
          <a:off x="4953000" y="30487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845" name="Equation" r:id="rId8" imgW="152400" imgH="165100" progId="Equation.3">
                  <p:embed/>
                </p:oleObj>
              </mc:Choice>
              <mc:Fallback>
                <p:oleObj name="Equation" r:id="rId8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53000" y="30487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4418401"/>
              </p:ext>
            </p:extLst>
          </p:nvPr>
        </p:nvGraphicFramePr>
        <p:xfrm>
          <a:off x="3605213" y="48768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846" name="Equation" r:id="rId10" imgW="304800" imgH="228600" progId="Equation.3">
                  <p:embed/>
                </p:oleObj>
              </mc:Choice>
              <mc:Fallback>
                <p:oleObj name="Equation" r:id="rId10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605213" y="48768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9" name="Straight Arrow Connector 58"/>
          <p:cNvCxnSpPr/>
          <p:nvPr/>
        </p:nvCxnSpPr>
        <p:spPr bwMode="auto">
          <a:xfrm>
            <a:off x="2362200" y="48768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aphicFrame>
        <p:nvGraphicFramePr>
          <p:cNvPr id="69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7708807"/>
              </p:ext>
            </p:extLst>
          </p:nvPr>
        </p:nvGraphicFramePr>
        <p:xfrm>
          <a:off x="5381172" y="39887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847" name="Equation" r:id="rId12" imgW="177800" imgH="215900" progId="Equation.3">
                  <p:embed/>
                </p:oleObj>
              </mc:Choice>
              <mc:Fallback>
                <p:oleObj name="Equation" r:id="rId12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381172" y="39887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0" name="Straight Connector 69"/>
          <p:cNvCxnSpPr/>
          <p:nvPr/>
        </p:nvCxnSpPr>
        <p:spPr bwMode="auto">
          <a:xfrm flipH="1">
            <a:off x="5334000" y="41910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Rectangle 70"/>
          <p:cNvSpPr/>
          <p:nvPr/>
        </p:nvSpPr>
        <p:spPr bwMode="auto">
          <a:xfrm>
            <a:off x="4495800" y="2289175"/>
            <a:ext cx="333375" cy="107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3" name="Straight Connector 72"/>
          <p:cNvCxnSpPr/>
          <p:nvPr/>
        </p:nvCxnSpPr>
        <p:spPr bwMode="auto">
          <a:xfrm>
            <a:off x="4495800" y="2409825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flipV="1">
            <a:off x="7237922" y="809186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>
            <a:off x="7056494" y="1952188"/>
            <a:ext cx="19812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7208894" y="1952186"/>
            <a:ext cx="762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0629773"/>
              </p:ext>
            </p:extLst>
          </p:nvPr>
        </p:nvGraphicFramePr>
        <p:xfrm>
          <a:off x="8946980" y="2091885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848" name="Equation" r:id="rId14" imgW="101600" imgH="152400" progId="Equation.3">
                  <p:embed/>
                </p:oleObj>
              </mc:Choice>
              <mc:Fallback>
                <p:oleObj name="Equation" r:id="rId14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8946980" y="2091885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8504294" y="2028386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sp>
        <p:nvSpPr>
          <p:cNvPr id="54" name="Rectangle 32"/>
          <p:cNvSpPr>
            <a:spLocks noChangeArrowheads="1"/>
          </p:cNvSpPr>
          <p:nvPr/>
        </p:nvSpPr>
        <p:spPr bwMode="auto">
          <a:xfrm>
            <a:off x="6705600" y="762000"/>
            <a:ext cx="23622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34" name="Straight Connector 33"/>
          <p:cNvCxnSpPr/>
          <p:nvPr/>
        </p:nvCxnSpPr>
        <p:spPr bwMode="auto">
          <a:xfrm>
            <a:off x="2342158" y="4189462"/>
            <a:ext cx="2839442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5200650" y="4451350"/>
            <a:ext cx="1651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 flipV="1">
            <a:off x="5359400" y="4451350"/>
            <a:ext cx="0" cy="27305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 flipV="1">
            <a:off x="5194300" y="4184650"/>
            <a:ext cx="0" cy="27305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Rectangle 37"/>
          <p:cNvSpPr/>
          <p:nvPr/>
        </p:nvSpPr>
        <p:spPr>
          <a:xfrm>
            <a:off x="6658115" y="718135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</a:p>
        </p:txBody>
      </p:sp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6486691"/>
              </p:ext>
            </p:extLst>
          </p:nvPr>
        </p:nvGraphicFramePr>
        <p:xfrm>
          <a:off x="5714999" y="2666999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849" name="Equation" r:id="rId16" imgW="241300" imgH="228600" progId="Equation.3">
                  <p:embed/>
                </p:oleObj>
              </mc:Choice>
              <mc:Fallback>
                <p:oleObj name="Equation" r:id="rId16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714999" y="2666999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0489018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776660"/>
              </p:ext>
            </p:extLst>
          </p:nvPr>
        </p:nvGraphicFramePr>
        <p:xfrm>
          <a:off x="304800" y="2209800"/>
          <a:ext cx="8534400" cy="2854328"/>
        </p:xfrm>
        <a:graphic>
          <a:graphicData uri="http://schemas.openxmlformats.org/drawingml/2006/table">
            <a:tbl>
              <a:tblPr/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1240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Kicker </a:t>
                      </a:r>
                      <a:r>
                        <a:rPr kumimoji="0" lang="en-GB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Location</a:t>
                      </a: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EA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Beam momentum (GeV/c)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EA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# Magnets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EA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Gap Height [V</a:t>
                      </a:r>
                      <a:r>
                        <a:rPr kumimoji="0" lang="en-GB" altLang="en-US" sz="15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ap</a:t>
                      </a:r>
                      <a:r>
                        <a:rPr kumimoji="0" lang="en-GB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] (mm)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EA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Current (kA)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EA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Impedance (</a:t>
                      </a:r>
                      <a:r>
                        <a:rPr kumimoji="0" lang="en-GB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Ω)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EA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Rise Time (</a:t>
                      </a:r>
                      <a:r>
                        <a:rPr kumimoji="0" lang="en-US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ns)</a:t>
                      </a:r>
                      <a:endParaRPr kumimoji="0" lang="el-GR" altLang="en-US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EA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Total Deflection (mrad)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E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76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CTF3</a:t>
                      </a: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0.2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40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0.056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50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~4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1.2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76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PS Inj.</a:t>
                      </a: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2.14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53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1.52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26.3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42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4.2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76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SPS Inj.</a:t>
                      </a: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13/26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16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54 to 61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1.47/1.96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16.67/12.5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115/200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3.92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119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SPS Ext. (MKE4)</a:t>
                      </a: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450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32 to 35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2.56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1100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0.48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76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LHC Inj.</a:t>
                      </a: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450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54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5.12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900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0.82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76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LHC Abort</a:t>
                      </a: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450 to 7000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15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73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1.3 to 18.5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1.5 </a:t>
                      </a:r>
                      <a:r>
                        <a:rPr kumimoji="0" lang="en-GB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(not T-line)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2700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0.275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76200"/>
            <a:ext cx="914399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altLang="en-US" sz="3600" b="0" dirty="0">
                <a:solidFill>
                  <a:schemeClr val="tx2"/>
                </a:solidFill>
                <a:latin typeface="Arial"/>
                <a:ea typeface="ＭＳ Ｐゴシック" charset="0"/>
                <a:cs typeface="Arial"/>
              </a:rPr>
              <a:t>Example parameters for kickers at CERN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3676083207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024" name="Group 1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164687"/>
              </p:ext>
            </p:extLst>
          </p:nvPr>
        </p:nvGraphicFramePr>
        <p:xfrm>
          <a:off x="304800" y="2209800"/>
          <a:ext cx="8534400" cy="2682876"/>
        </p:xfrm>
        <a:graphic>
          <a:graphicData uri="http://schemas.openxmlformats.org/drawingml/2006/table">
            <a:tbl>
              <a:tblPr/>
              <a:tblGrid>
                <a:gridCol w="129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2315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Septum</a:t>
                      </a:r>
                      <a:r>
                        <a:rPr kumimoji="0" lang="en-GB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Location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EA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Beam momentum (GeV/c)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EA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Gap Height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(mm)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EA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Max. Current (kA)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EA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B (T)</a:t>
                      </a:r>
                      <a:endParaRPr kumimoji="0" lang="en-GB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EA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Deflection (mrad)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E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Septum</a:t>
                      </a:r>
                      <a:br>
                        <a:rPr kumimoji="0" lang="en-GB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kumimoji="0" lang="en-GB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thickness</a:t>
                      </a:r>
                      <a:br>
                        <a:rPr kumimoji="0" lang="en-GB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kumimoji="0" lang="en-GB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(mm)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E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2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LEIR/AD/CTF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(13 systems)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Various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25 to 55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1 DC to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40 pulsed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0.5 to 1.6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up to 130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1.7 - 19.2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2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PS Booster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(6 systems)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1.4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25 to 60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28 pulsed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0.1 to 0.6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up to 80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1 – 15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2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PS complex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(8 systems)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26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20 to 60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2.5 DC to 33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pulsed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0.2 to 1.2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up to 55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3 - 11.2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7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SPS Ext.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450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20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24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1.5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2.25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4.2 - 17.2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243" name="Text Box 127"/>
          <p:cNvSpPr txBox="1">
            <a:spLocks noChangeArrowheads="1"/>
          </p:cNvSpPr>
          <p:nvPr/>
        </p:nvSpPr>
        <p:spPr bwMode="auto">
          <a:xfrm>
            <a:off x="284480" y="-10160"/>
            <a:ext cx="8534400" cy="757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eaLnBrk="0" hangingPunct="0"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eaLnBrk="0" hangingPunct="0"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eaLnBrk="0" hangingPunct="0"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eaLnBrk="0" hangingPunct="0"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altLang="en-US" b="0" dirty="0">
                <a:latin typeface="Arial"/>
                <a:cs typeface="Arial"/>
              </a:rPr>
              <a:t>Example parameters for septa at CERN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3491551075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304800" y="979577"/>
            <a:ext cx="8229600" cy="4978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General </a:t>
            </a:r>
            <a:r>
              <a:rPr lang="en-US" altLang="en-US" b="0" dirty="0" err="1">
                <a:latin typeface="Arial"/>
                <a:ea typeface="ＭＳ Ｐゴシック" pitchFamily="34" charset="-128"/>
                <a:cs typeface="Arial"/>
              </a:rPr>
              <a:t>betatron</a:t>
            </a: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 motion:</a:t>
            </a:r>
          </a:p>
          <a:p>
            <a:pPr marL="0" indent="0" eaLnBrk="1" hangingPunct="1">
              <a:buNone/>
            </a:pPr>
            <a:endParaRPr lang="en-US" altLang="en-US" b="0" dirty="0">
              <a:latin typeface="Arial"/>
              <a:ea typeface="ＭＳ Ｐゴシック" pitchFamily="34" charset="-128"/>
              <a:cs typeface="Arial"/>
            </a:endParaRPr>
          </a:p>
          <a:p>
            <a:pPr marL="0" indent="0" eaLnBrk="1" hangingPunct="1">
              <a:buNone/>
            </a:pPr>
            <a:endParaRPr lang="en-US" altLang="en-US" b="0" dirty="0">
              <a:latin typeface="Arial"/>
              <a:ea typeface="ＭＳ Ｐゴシック" pitchFamily="34" charset="-128"/>
              <a:cs typeface="Arial"/>
            </a:endParaRPr>
          </a:p>
          <a:p>
            <a:pPr eaLnBrk="1" hangingPunct="1"/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Applying the </a:t>
            </a:r>
            <a:r>
              <a:rPr lang="en-US" altLang="en-US" b="0" dirty="0" err="1">
                <a:latin typeface="Arial"/>
                <a:ea typeface="ＭＳ Ｐゴシック" pitchFamily="34" charset="-128"/>
                <a:cs typeface="Arial"/>
              </a:rPr>
              <a:t>normalisation</a:t>
            </a: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 transformation for the matched beam…</a:t>
            </a:r>
          </a:p>
          <a:p>
            <a:pPr eaLnBrk="1" hangingPunct="1"/>
            <a:endParaRPr lang="en-US" altLang="en-US" b="0" dirty="0">
              <a:latin typeface="Arial"/>
              <a:ea typeface="ＭＳ Ｐゴシック" pitchFamily="34" charset="-128"/>
              <a:cs typeface="Arial"/>
            </a:endParaRPr>
          </a:p>
          <a:p>
            <a:pPr marL="0" indent="0" eaLnBrk="1" hangingPunct="1">
              <a:buNone/>
            </a:pPr>
            <a:endParaRPr lang="en-US" altLang="en-US" b="0" dirty="0">
              <a:latin typeface="Arial"/>
              <a:ea typeface="ＭＳ Ｐゴシック" pitchFamily="34" charset="-128"/>
              <a:cs typeface="Arial"/>
            </a:endParaRPr>
          </a:p>
          <a:p>
            <a:pPr marL="0" indent="0" eaLnBrk="1" hangingPunct="1">
              <a:buNone/>
            </a:pPr>
            <a:endParaRPr lang="en-US" altLang="en-US" b="0" dirty="0">
              <a:latin typeface="Arial"/>
              <a:ea typeface="ＭＳ Ｐゴシック" pitchFamily="34" charset="-128"/>
              <a:cs typeface="Arial"/>
            </a:endParaRPr>
          </a:p>
          <a:p>
            <a:pPr marL="0" indent="0" eaLnBrk="1" hangingPunct="1">
              <a:buNone/>
            </a:pP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…an ellipse is obtained in </a:t>
            </a:r>
            <a:r>
              <a:rPr lang="en-US" altLang="en-US" b="0" dirty="0" err="1">
                <a:latin typeface="Arial"/>
                <a:ea typeface="ＭＳ Ｐゴシック" pitchFamily="34" charset="-128"/>
                <a:cs typeface="Arial"/>
              </a:rPr>
              <a:t>normalised</a:t>
            </a: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 phase space:</a:t>
            </a:r>
          </a:p>
          <a:p>
            <a:pPr lvl="1" eaLnBrk="1" hangingPunct="1"/>
            <a:endParaRPr lang="en-US" altLang="en-US" b="0" dirty="0">
              <a:latin typeface="Arial"/>
              <a:ea typeface="ＭＳ Ｐゴシック" pitchFamily="34" charset="-128"/>
              <a:cs typeface="Arial"/>
            </a:endParaRPr>
          </a:p>
          <a:p>
            <a:pPr lvl="1" eaLnBrk="1" hangingPunct="1"/>
            <a:endParaRPr lang="en-US" altLang="en-US" b="0" dirty="0">
              <a:latin typeface="Arial"/>
              <a:ea typeface="ＭＳ Ｐゴシック" pitchFamily="34" charset="-128"/>
              <a:cs typeface="Arial"/>
            </a:endParaRPr>
          </a:p>
        </p:txBody>
      </p:sp>
      <p:sp>
        <p:nvSpPr>
          <p:cNvPr id="51201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Blow-up from </a:t>
            </a:r>
            <a:r>
              <a:rPr lang="en-US" altLang="en-US" dirty="0" err="1">
                <a:latin typeface="Arial"/>
                <a:ea typeface="ＭＳ Ｐゴシック" pitchFamily="34" charset="-128"/>
                <a:cs typeface="Arial"/>
              </a:rPr>
              <a:t>betatron</a:t>
            </a: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 mismatch</a:t>
            </a:r>
          </a:p>
        </p:txBody>
      </p:sp>
      <p:graphicFrame>
        <p:nvGraphicFramePr>
          <p:cNvPr id="51202" name="Object 3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61992946"/>
              </p:ext>
            </p:extLst>
          </p:nvPr>
        </p:nvGraphicFramePr>
        <p:xfrm>
          <a:off x="939800" y="1295400"/>
          <a:ext cx="7137400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650" name="Equation" r:id="rId3" imgW="4165600" imgH="431800" progId="Equation.3">
                  <p:embed/>
                </p:oleObj>
              </mc:Choice>
              <mc:Fallback>
                <p:oleObj name="Equation" r:id="rId3" imgW="41656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9800" y="1295400"/>
                        <a:ext cx="7137400" cy="739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3" name="Object 4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4098737794"/>
              </p:ext>
            </p:extLst>
          </p:nvPr>
        </p:nvGraphicFramePr>
        <p:xfrm>
          <a:off x="2590800" y="2819400"/>
          <a:ext cx="33528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651" name="Equation" r:id="rId5" imgW="1676400" imgH="419100" progId="Equation.3">
                  <p:embed/>
                </p:oleObj>
              </mc:Choice>
              <mc:Fallback>
                <p:oleObj name="Equation" r:id="rId5" imgW="16764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819400"/>
                        <a:ext cx="33528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4" name="Object 8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77549733"/>
              </p:ext>
            </p:extLst>
          </p:nvPr>
        </p:nvGraphicFramePr>
        <p:xfrm>
          <a:off x="609600" y="4493257"/>
          <a:ext cx="7683191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652" name="Equation" r:id="rId7" imgW="4038600" imgH="520700" progId="Equation.3">
                  <p:embed/>
                </p:oleObj>
              </mc:Choice>
              <mc:Fallback>
                <p:oleObj name="Equation" r:id="rId7" imgW="4038600" imgH="520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493257"/>
                        <a:ext cx="7683191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8" name="Object 11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1267454"/>
              </p:ext>
            </p:extLst>
          </p:nvPr>
        </p:nvGraphicFramePr>
        <p:xfrm>
          <a:off x="2667000" y="5710333"/>
          <a:ext cx="448538" cy="3694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653" name="Equation" r:id="rId9" imgW="254000" imgH="215900" progId="Equation.3">
                  <p:embed/>
                </p:oleObj>
              </mc:Choice>
              <mc:Fallback>
                <p:oleObj name="Equation" r:id="rId9" imgW="2540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5710333"/>
                        <a:ext cx="448538" cy="3694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  <p:sp>
        <p:nvSpPr>
          <p:cNvPr id="2" name="Left Brace 1"/>
          <p:cNvSpPr/>
          <p:nvPr/>
        </p:nvSpPr>
        <p:spPr bwMode="auto">
          <a:xfrm rot="16200000">
            <a:off x="2740375" y="4267483"/>
            <a:ext cx="234251" cy="2667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14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7670432"/>
              </p:ext>
            </p:extLst>
          </p:nvPr>
        </p:nvGraphicFramePr>
        <p:xfrm>
          <a:off x="4800600" y="5726112"/>
          <a:ext cx="493713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654" name="Equation" r:id="rId11" imgW="279400" imgH="215900" progId="Equation.3">
                  <p:embed/>
                </p:oleObj>
              </mc:Choice>
              <mc:Fallback>
                <p:oleObj name="Equation" r:id="rId11" imgW="2794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5726112"/>
                        <a:ext cx="493713" cy="369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Left Brace 14"/>
          <p:cNvSpPr/>
          <p:nvPr/>
        </p:nvSpPr>
        <p:spPr bwMode="auto">
          <a:xfrm rot="16200000">
            <a:off x="7121878" y="4534184"/>
            <a:ext cx="234249" cy="19812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Left Brace 15"/>
          <p:cNvSpPr/>
          <p:nvPr/>
        </p:nvSpPr>
        <p:spPr bwMode="auto">
          <a:xfrm rot="16200000">
            <a:off x="4876803" y="5309877"/>
            <a:ext cx="228599" cy="5334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1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4321554"/>
              </p:ext>
            </p:extLst>
          </p:nvPr>
        </p:nvGraphicFramePr>
        <p:xfrm>
          <a:off x="7075488" y="5647369"/>
          <a:ext cx="515937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655" name="Equation" r:id="rId13" imgW="292100" imgH="215900" progId="Equation.3">
                  <p:embed/>
                </p:oleObj>
              </mc:Choice>
              <mc:Fallback>
                <p:oleObj name="Equation" r:id="rId13" imgW="2921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5488" y="5647369"/>
                        <a:ext cx="515937" cy="369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3700552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152400" y="914400"/>
            <a:ext cx="8229600" cy="4978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From general ellipse properties one can write:</a:t>
            </a:r>
          </a:p>
          <a:p>
            <a:pPr eaLnBrk="1" hangingPunct="1"/>
            <a:endParaRPr lang="en-US" altLang="en-US" b="0" dirty="0">
              <a:latin typeface="Arial"/>
              <a:ea typeface="ＭＳ Ｐゴシック" pitchFamily="34" charset="-128"/>
              <a:cs typeface="Arial"/>
            </a:endParaRPr>
          </a:p>
          <a:p>
            <a:pPr eaLnBrk="1" hangingPunct="1"/>
            <a:endParaRPr lang="en-US" altLang="en-US" b="0" dirty="0">
              <a:latin typeface="Arial"/>
              <a:ea typeface="ＭＳ Ｐゴシック" pitchFamily="34" charset="-128"/>
              <a:cs typeface="Arial"/>
            </a:endParaRPr>
          </a:p>
          <a:p>
            <a:pPr eaLnBrk="1" hangingPunct="1"/>
            <a:endParaRPr lang="en-US" altLang="en-US" b="0" dirty="0">
              <a:latin typeface="Arial"/>
              <a:ea typeface="ＭＳ Ｐゴシック" pitchFamily="34" charset="-128"/>
              <a:cs typeface="Arial"/>
            </a:endParaRPr>
          </a:p>
          <a:p>
            <a:pPr eaLnBrk="1" hangingPunct="1"/>
            <a:endParaRPr lang="en-US" altLang="en-US" b="0" dirty="0">
              <a:latin typeface="Arial"/>
              <a:ea typeface="ＭＳ Ｐゴシック" pitchFamily="34" charset="-128"/>
              <a:cs typeface="Arial"/>
            </a:endParaRPr>
          </a:p>
          <a:p>
            <a:pPr eaLnBrk="1" hangingPunct="1"/>
            <a:endParaRPr lang="en-US" altLang="en-US" b="0" dirty="0">
              <a:latin typeface="Arial"/>
              <a:ea typeface="ＭＳ Ｐゴシック" pitchFamily="34" charset="-128"/>
              <a:cs typeface="Arial"/>
            </a:endParaRPr>
          </a:p>
          <a:p>
            <a:pPr marL="0" indent="0" eaLnBrk="1" hangingPunct="1">
              <a:buNone/>
            </a:pPr>
            <a:endParaRPr lang="en-US" altLang="en-US" b="0" dirty="0">
              <a:latin typeface="Arial"/>
              <a:ea typeface="ＭＳ Ｐゴシック" pitchFamily="34" charset="-128"/>
              <a:cs typeface="Arial"/>
            </a:endParaRPr>
          </a:p>
        </p:txBody>
      </p:sp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Blow-up from </a:t>
            </a:r>
            <a:r>
              <a:rPr lang="en-US" altLang="en-US" dirty="0" err="1">
                <a:latin typeface="Arial"/>
                <a:ea typeface="ＭＳ Ｐゴシック" pitchFamily="34" charset="-128"/>
                <a:cs typeface="Arial"/>
              </a:rPr>
              <a:t>betatron</a:t>
            </a: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 mismatch</a:t>
            </a:r>
          </a:p>
        </p:txBody>
      </p:sp>
      <p:graphicFrame>
        <p:nvGraphicFramePr>
          <p:cNvPr id="52226" name="Object 25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02519270"/>
              </p:ext>
            </p:extLst>
          </p:nvPr>
        </p:nvGraphicFramePr>
        <p:xfrm>
          <a:off x="5562600" y="5755991"/>
          <a:ext cx="1050192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457" name="Equation" r:id="rId3" imgW="545863" imgH="330057" progId="Equation.3">
                  <p:embed/>
                </p:oleObj>
              </mc:Choice>
              <mc:Fallback>
                <p:oleObj name="Equation" r:id="rId3" imgW="545863" imgH="3300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5755991"/>
                        <a:ext cx="1050192" cy="63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52" name="Object 47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975696439"/>
              </p:ext>
            </p:extLst>
          </p:nvPr>
        </p:nvGraphicFramePr>
        <p:xfrm>
          <a:off x="304800" y="5334000"/>
          <a:ext cx="4800600" cy="549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458" name="Equation" r:id="rId5" imgW="3441700" imgH="393700" progId="Equation.3">
                  <p:embed/>
                </p:oleObj>
              </mc:Choice>
              <mc:Fallback>
                <p:oleObj name="Equation" r:id="rId5" imgW="34417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5334000"/>
                        <a:ext cx="4800600" cy="549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47" name="Object 38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1029222008"/>
              </p:ext>
            </p:extLst>
          </p:nvPr>
        </p:nvGraphicFramePr>
        <p:xfrm>
          <a:off x="1516311" y="2525623"/>
          <a:ext cx="3026911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459" name="Equation" r:id="rId7" imgW="1752600" imgH="838200" progId="Equation.3">
                  <p:embed/>
                </p:oleObj>
              </mc:Choice>
              <mc:Fallback>
                <p:oleObj name="Equation" r:id="rId7" imgW="1752600" imgH="838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6311" y="2525623"/>
                        <a:ext cx="3026911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27" name="Line 3"/>
          <p:cNvSpPr>
            <a:spLocks noChangeShapeType="1"/>
          </p:cNvSpPr>
          <p:nvPr/>
        </p:nvSpPr>
        <p:spPr bwMode="auto">
          <a:xfrm flipV="1">
            <a:off x="7010400" y="2525623"/>
            <a:ext cx="1588" cy="318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228" name="Line 4"/>
          <p:cNvSpPr>
            <a:spLocks noChangeShapeType="1"/>
          </p:cNvSpPr>
          <p:nvPr/>
        </p:nvSpPr>
        <p:spPr bwMode="auto">
          <a:xfrm>
            <a:off x="5638800" y="4202023"/>
            <a:ext cx="2732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229" name="Oval 5"/>
          <p:cNvSpPr>
            <a:spLocks noChangeArrowheads="1"/>
          </p:cNvSpPr>
          <p:nvPr/>
        </p:nvSpPr>
        <p:spPr bwMode="auto">
          <a:xfrm>
            <a:off x="5943600" y="3135223"/>
            <a:ext cx="2125663" cy="21256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52230" name="Oval 8"/>
          <p:cNvSpPr>
            <a:spLocks noChangeArrowheads="1"/>
          </p:cNvSpPr>
          <p:nvPr/>
        </p:nvSpPr>
        <p:spPr bwMode="auto">
          <a:xfrm rot="2632728">
            <a:off x="6194425" y="2898686"/>
            <a:ext cx="1608138" cy="2590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52231" name="Text Box 9"/>
          <p:cNvSpPr txBox="1">
            <a:spLocks noChangeArrowheads="1"/>
          </p:cNvSpPr>
          <p:nvPr/>
        </p:nvSpPr>
        <p:spPr bwMode="auto">
          <a:xfrm>
            <a:off x="5334000" y="2220823"/>
            <a:ext cx="11398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>
                <a:solidFill>
                  <a:srgbClr val="FF0000"/>
                </a:solidFill>
              </a:rPr>
              <a:t>Mismatched</a:t>
            </a:r>
          </a:p>
          <a:p>
            <a:pPr eaLnBrk="1" hangingPunct="1"/>
            <a:r>
              <a:rPr lang="en-US" altLang="en-US" sz="1400" b="0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52232" name="Text Box 10"/>
          <p:cNvSpPr txBox="1">
            <a:spLocks noChangeArrowheads="1"/>
          </p:cNvSpPr>
          <p:nvPr/>
        </p:nvSpPr>
        <p:spPr bwMode="auto">
          <a:xfrm>
            <a:off x="7543800" y="5497423"/>
            <a:ext cx="100806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/>
              <a:t>Matched</a:t>
            </a:r>
          </a:p>
          <a:p>
            <a:pPr eaLnBrk="1" hangingPunct="1"/>
            <a:r>
              <a:rPr lang="en-US" altLang="en-US" sz="1400" b="0"/>
              <a:t>Beam </a:t>
            </a:r>
            <a:endParaRPr lang="en-US" altLang="en-US" sz="1400" b="0">
              <a:latin typeface="Symbol" pitchFamily="18" charset="2"/>
              <a:sym typeface="Symbol" pitchFamily="18" charset="2"/>
            </a:endParaRPr>
          </a:p>
        </p:txBody>
      </p:sp>
      <p:sp>
        <p:nvSpPr>
          <p:cNvPr id="52233" name="Line 11"/>
          <p:cNvSpPr>
            <a:spLocks noChangeShapeType="1"/>
          </p:cNvSpPr>
          <p:nvPr/>
        </p:nvSpPr>
        <p:spPr bwMode="auto">
          <a:xfrm flipH="1" flipV="1">
            <a:off x="7543800" y="5116423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2234" name="Line 12"/>
          <p:cNvSpPr>
            <a:spLocks noChangeShapeType="1"/>
          </p:cNvSpPr>
          <p:nvPr/>
        </p:nvSpPr>
        <p:spPr bwMode="auto">
          <a:xfrm>
            <a:off x="6096000" y="2678023"/>
            <a:ext cx="381000" cy="838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2235" name="Rectangle 13"/>
          <p:cNvSpPr>
            <a:spLocks noChangeArrowheads="1"/>
          </p:cNvSpPr>
          <p:nvPr/>
        </p:nvSpPr>
        <p:spPr bwMode="auto">
          <a:xfrm>
            <a:off x="5334000" y="2220823"/>
            <a:ext cx="3581400" cy="4276725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52236" name="Line 14"/>
          <p:cNvSpPr>
            <a:spLocks noChangeShapeType="1"/>
          </p:cNvSpPr>
          <p:nvPr/>
        </p:nvSpPr>
        <p:spPr bwMode="auto">
          <a:xfrm flipH="1" flipV="1">
            <a:off x="6448425" y="3611473"/>
            <a:ext cx="561975" cy="5905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2237" name="Line 15"/>
          <p:cNvSpPr>
            <a:spLocks noChangeShapeType="1"/>
          </p:cNvSpPr>
          <p:nvPr/>
        </p:nvSpPr>
        <p:spPr bwMode="auto">
          <a:xfrm flipH="1">
            <a:off x="7010400" y="3239998"/>
            <a:ext cx="866775" cy="9620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2238" name="Text Box 16"/>
          <p:cNvSpPr txBox="1">
            <a:spLocks noChangeArrowheads="1"/>
          </p:cNvSpPr>
          <p:nvPr/>
        </p:nvSpPr>
        <p:spPr bwMode="auto">
          <a:xfrm>
            <a:off x="6619875" y="3592423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>
                <a:solidFill>
                  <a:srgbClr val="FF0000"/>
                </a:solidFill>
                <a:latin typeface="AvantGarde Bk BT" pitchFamily="34" charset="0"/>
              </a:rPr>
              <a:t>a</a:t>
            </a:r>
          </a:p>
        </p:txBody>
      </p:sp>
      <p:sp>
        <p:nvSpPr>
          <p:cNvPr id="52239" name="Text Box 17"/>
          <p:cNvSpPr txBox="1">
            <a:spLocks noChangeArrowheads="1"/>
          </p:cNvSpPr>
          <p:nvPr/>
        </p:nvSpPr>
        <p:spPr bwMode="auto">
          <a:xfrm>
            <a:off x="7239000" y="3449548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>
                <a:solidFill>
                  <a:srgbClr val="FF0000"/>
                </a:solidFill>
                <a:latin typeface="AvantGarde Bk BT" pitchFamily="34" charset="0"/>
              </a:rPr>
              <a:t>b</a:t>
            </a:r>
          </a:p>
        </p:txBody>
      </p:sp>
      <p:sp>
        <p:nvSpPr>
          <p:cNvPr id="52240" name="Line 20"/>
          <p:cNvSpPr>
            <a:spLocks noChangeShapeType="1"/>
          </p:cNvSpPr>
          <p:nvPr/>
        </p:nvSpPr>
        <p:spPr bwMode="auto">
          <a:xfrm flipH="1">
            <a:off x="6067425" y="4211548"/>
            <a:ext cx="933450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52241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0746971"/>
              </p:ext>
            </p:extLst>
          </p:nvPr>
        </p:nvGraphicFramePr>
        <p:xfrm>
          <a:off x="304800" y="1382623"/>
          <a:ext cx="4862513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460" name="Equation" r:id="rId9" imgW="3378200" imgH="419100" progId="Equation.3">
                  <p:embed/>
                </p:oleObj>
              </mc:Choice>
              <mc:Fallback>
                <p:oleObj name="Equation" r:id="rId9" imgW="33782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382623"/>
                        <a:ext cx="4862513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42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7418447"/>
              </p:ext>
            </p:extLst>
          </p:nvPr>
        </p:nvGraphicFramePr>
        <p:xfrm>
          <a:off x="6723062" y="1306423"/>
          <a:ext cx="1811338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461" name="Equation" r:id="rId11" imgW="1143000" imgH="393700" progId="Equation.3">
                  <p:embed/>
                </p:oleObj>
              </mc:Choice>
              <mc:Fallback>
                <p:oleObj name="Equation" r:id="rId11" imgW="11430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3062" y="1306423"/>
                        <a:ext cx="1811338" cy="62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43" name="Text Box 31"/>
          <p:cNvSpPr txBox="1">
            <a:spLocks noChangeArrowheads="1"/>
          </p:cNvSpPr>
          <p:nvPr/>
        </p:nvSpPr>
        <p:spPr bwMode="auto">
          <a:xfrm>
            <a:off x="5334000" y="5527391"/>
            <a:ext cx="31988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 dirty="0"/>
              <a:t>Generally</a:t>
            </a:r>
            <a:endParaRPr lang="en-US" altLang="en-US" sz="1400" b="0" dirty="0">
              <a:latin typeface="Symbol" pitchFamily="18" charset="2"/>
              <a:sym typeface="Symbol" pitchFamily="18" charset="2"/>
            </a:endParaRPr>
          </a:p>
        </p:txBody>
      </p:sp>
      <p:sp>
        <p:nvSpPr>
          <p:cNvPr id="52245" name="Text Box 36"/>
          <p:cNvSpPr txBox="1">
            <a:spLocks noChangeArrowheads="1"/>
          </p:cNvSpPr>
          <p:nvPr/>
        </p:nvSpPr>
        <p:spPr bwMode="auto">
          <a:xfrm>
            <a:off x="5500205" y="1403599"/>
            <a:ext cx="8960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000" b="0" dirty="0">
                <a:latin typeface="Arial"/>
                <a:cs typeface="Arial"/>
              </a:rPr>
              <a:t>where</a:t>
            </a:r>
          </a:p>
        </p:txBody>
      </p:sp>
      <p:sp>
        <p:nvSpPr>
          <p:cNvPr id="52246" name="Text Box 37"/>
          <p:cNvSpPr txBox="1">
            <a:spLocks noChangeArrowheads="1"/>
          </p:cNvSpPr>
          <p:nvPr/>
        </p:nvSpPr>
        <p:spPr bwMode="auto">
          <a:xfrm>
            <a:off x="533400" y="2230805"/>
            <a:ext cx="9829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000" b="0" dirty="0">
                <a:latin typeface="Arial"/>
                <a:cs typeface="Arial"/>
              </a:rPr>
              <a:t>Giving:</a:t>
            </a:r>
          </a:p>
        </p:txBody>
      </p:sp>
      <p:sp>
        <p:nvSpPr>
          <p:cNvPr id="52248" name="Rectangle 41"/>
          <p:cNvSpPr>
            <a:spLocks noChangeArrowheads="1"/>
          </p:cNvSpPr>
          <p:nvPr/>
        </p:nvSpPr>
        <p:spPr bwMode="auto">
          <a:xfrm>
            <a:off x="5334000" y="5500889"/>
            <a:ext cx="1447800" cy="996659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52249" name="Text Box 44"/>
          <p:cNvSpPr txBox="1">
            <a:spLocks noChangeArrowheads="1"/>
          </p:cNvSpPr>
          <p:nvPr/>
        </p:nvSpPr>
        <p:spPr bwMode="auto">
          <a:xfrm>
            <a:off x="6403975" y="4400461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/>
              <a:t>A</a:t>
            </a:r>
            <a:endParaRPr lang="en-GB" altLang="en-US" sz="1800"/>
          </a:p>
        </p:txBody>
      </p:sp>
      <p:graphicFrame>
        <p:nvGraphicFramePr>
          <p:cNvPr id="52250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678778"/>
              </p:ext>
            </p:extLst>
          </p:nvPr>
        </p:nvGraphicFramePr>
        <p:xfrm>
          <a:off x="8540750" y="4155986"/>
          <a:ext cx="169863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462" name="Equation" r:id="rId13" imgW="139579" imgH="177646" progId="Equation.3">
                  <p:embed/>
                </p:oleObj>
              </mc:Choice>
              <mc:Fallback>
                <p:oleObj name="Equation" r:id="rId13" imgW="139579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0750" y="4155986"/>
                        <a:ext cx="169863" cy="21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51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1534547"/>
              </p:ext>
            </p:extLst>
          </p:nvPr>
        </p:nvGraphicFramePr>
        <p:xfrm>
          <a:off x="6702425" y="2411323"/>
          <a:ext cx="203200" cy="21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463" name="Equation" r:id="rId15" imgW="164814" imgH="177492" progId="Equation.3">
                  <p:embed/>
                </p:oleObj>
              </mc:Choice>
              <mc:Fallback>
                <p:oleObj name="Equation" r:id="rId15" imgW="164814" imgH="17749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2425" y="2411323"/>
                        <a:ext cx="203200" cy="21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  <p:sp>
        <p:nvSpPr>
          <p:cNvPr id="33" name="Line 30"/>
          <p:cNvSpPr>
            <a:spLocks noChangeShapeType="1"/>
          </p:cNvSpPr>
          <p:nvPr/>
        </p:nvSpPr>
        <p:spPr bwMode="auto">
          <a:xfrm flipH="1" flipV="1">
            <a:off x="7033823" y="4227230"/>
            <a:ext cx="1000610" cy="981385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 flipH="1" flipV="1">
            <a:off x="7914360" y="3287428"/>
            <a:ext cx="1045000" cy="996201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5" name="Text Box 33"/>
          <p:cNvSpPr txBox="1">
            <a:spLocks noChangeArrowheads="1"/>
          </p:cNvSpPr>
          <p:nvPr/>
        </p:nvSpPr>
        <p:spPr bwMode="auto">
          <a:xfrm>
            <a:off x="8490094" y="4760632"/>
            <a:ext cx="866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dirty="0" err="1">
                <a:solidFill>
                  <a:srgbClr val="FF0000"/>
                </a:solidFill>
                <a:latin typeface="AvantGarde Bk BT" pitchFamily="34" charset="0"/>
              </a:rPr>
              <a:t>Aλ</a:t>
            </a:r>
            <a:endParaRPr lang="en-US" altLang="en-US" sz="1400" dirty="0">
              <a:solidFill>
                <a:srgbClr val="FF0000"/>
              </a:solidFill>
              <a:latin typeface="AvantGarde Bk BT" pitchFamily="34" charset="0"/>
            </a:endParaRPr>
          </a:p>
        </p:txBody>
      </p:sp>
      <p:sp>
        <p:nvSpPr>
          <p:cNvPr id="36" name="Text Box 33"/>
          <p:cNvSpPr txBox="1">
            <a:spLocks noChangeArrowheads="1"/>
          </p:cNvSpPr>
          <p:nvPr/>
        </p:nvSpPr>
        <p:spPr bwMode="auto">
          <a:xfrm>
            <a:off x="7628467" y="2525623"/>
            <a:ext cx="866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dirty="0">
                <a:solidFill>
                  <a:srgbClr val="FF0000"/>
                </a:solidFill>
                <a:latin typeface="AvantGarde Bk BT" pitchFamily="34" charset="0"/>
              </a:rPr>
              <a:t>A/</a:t>
            </a:r>
            <a:r>
              <a:rPr lang="en-US" altLang="en-US" sz="1400" dirty="0" err="1">
                <a:solidFill>
                  <a:srgbClr val="FF0000"/>
                </a:solidFill>
                <a:latin typeface="AvantGarde Bk BT" pitchFamily="34" charset="0"/>
              </a:rPr>
              <a:t>λ</a:t>
            </a:r>
            <a:endParaRPr lang="en-US" altLang="en-US" sz="1400" dirty="0">
              <a:solidFill>
                <a:srgbClr val="FF0000"/>
              </a:solidFill>
              <a:latin typeface="AvantGarde Bk BT" pitchFamily="34" charset="0"/>
            </a:endParaRPr>
          </a:p>
        </p:txBody>
      </p:sp>
      <p:sp>
        <p:nvSpPr>
          <p:cNvPr id="37" name="Line 31"/>
          <p:cNvSpPr>
            <a:spLocks noChangeShapeType="1"/>
          </p:cNvSpPr>
          <p:nvPr/>
        </p:nvSpPr>
        <p:spPr bwMode="auto">
          <a:xfrm flipH="1">
            <a:off x="6428409" y="2461272"/>
            <a:ext cx="1081439" cy="1171141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8" name="Line 14"/>
          <p:cNvSpPr>
            <a:spLocks noChangeShapeType="1"/>
          </p:cNvSpPr>
          <p:nvPr/>
        </p:nvSpPr>
        <p:spPr bwMode="auto">
          <a:xfrm>
            <a:off x="7391400" y="2576425"/>
            <a:ext cx="592667" cy="52916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9" name="Line 14"/>
          <p:cNvSpPr>
            <a:spLocks noChangeShapeType="1"/>
          </p:cNvSpPr>
          <p:nvPr/>
        </p:nvSpPr>
        <p:spPr bwMode="auto">
          <a:xfrm flipH="1">
            <a:off x="8011129" y="4298740"/>
            <a:ext cx="937684" cy="88304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0" name="Line 31"/>
          <p:cNvSpPr>
            <a:spLocks noChangeShapeType="1"/>
          </p:cNvSpPr>
          <p:nvPr/>
        </p:nvSpPr>
        <p:spPr bwMode="auto">
          <a:xfrm flipH="1">
            <a:off x="7875663" y="2964183"/>
            <a:ext cx="258233" cy="273014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152400" y="4125824"/>
            <a:ext cx="5029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The co-ordinates of the mismatched beam can be expressed:</a:t>
            </a:r>
          </a:p>
        </p:txBody>
      </p:sp>
    </p:spTree>
    <p:extLst>
      <p:ext uri="{BB962C8B-B14F-4D97-AF65-F5344CB8AC3E}">
        <p14:creationId xmlns:p14="http://schemas.microsoft.com/office/powerpoint/2010/main" val="1009309385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3" name="Text Box 8"/>
          <p:cNvSpPr txBox="1">
            <a:spLocks noChangeArrowheads="1"/>
          </p:cNvSpPr>
          <p:nvPr/>
        </p:nvSpPr>
        <p:spPr bwMode="auto">
          <a:xfrm>
            <a:off x="76200" y="838200"/>
            <a:ext cx="891540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indent="-342900" eaLnBrk="1" hangingPunct="1">
              <a:buFont typeface="Arial"/>
              <a:buChar char="•"/>
            </a:pPr>
            <a:r>
              <a:rPr lang="en-US" altLang="en-US" sz="2000" b="0" dirty="0">
                <a:latin typeface="Arial"/>
                <a:cs typeface="Arial"/>
              </a:rPr>
              <a:t>We can evaluate the square of the distance of a particle from the origin as:</a:t>
            </a: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dirty="0">
              <a:latin typeface="Arial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dirty="0">
              <a:latin typeface="Arial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dirty="0">
              <a:latin typeface="Arial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n-US" altLang="en-US" sz="2000" b="0" dirty="0">
                <a:latin typeface="Arial"/>
                <a:cs typeface="Arial"/>
              </a:rPr>
              <a:t>The new </a:t>
            </a:r>
            <a:r>
              <a:rPr lang="en-US" altLang="en-US" sz="2000" b="0" dirty="0" err="1">
                <a:latin typeface="Arial"/>
                <a:cs typeface="Arial"/>
              </a:rPr>
              <a:t>emittance</a:t>
            </a:r>
            <a:r>
              <a:rPr lang="en-US" altLang="en-US" sz="2000" b="0" dirty="0">
                <a:latin typeface="Arial"/>
                <a:cs typeface="Arial"/>
              </a:rPr>
              <a:t> is the average for all particles with positions Ai over all phases:</a:t>
            </a: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dirty="0">
              <a:latin typeface="Arial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dirty="0">
              <a:latin typeface="Arial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dirty="0">
              <a:latin typeface="Arial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dirty="0">
              <a:latin typeface="Arial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dirty="0">
              <a:latin typeface="Arial"/>
              <a:cs typeface="Arial"/>
            </a:endParaRPr>
          </a:p>
          <a:p>
            <a:pPr eaLnBrk="1" hangingPunct="1"/>
            <a:endParaRPr lang="en-US" altLang="en-US" sz="2000" b="0" dirty="0">
              <a:latin typeface="Arial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n-US" altLang="en-US" sz="2000" b="0" dirty="0">
                <a:latin typeface="Arial"/>
                <a:cs typeface="Arial"/>
              </a:rPr>
              <a:t>If we’re feeling diligent, we can substitute back for </a:t>
            </a:r>
            <a:r>
              <a:rPr lang="en-US" altLang="en-US" sz="2000" b="0" dirty="0" err="1">
                <a:latin typeface="Arial"/>
                <a:cs typeface="Arial"/>
              </a:rPr>
              <a:t>λ</a:t>
            </a:r>
            <a:r>
              <a:rPr lang="en-US" altLang="en-US" sz="2000" b="0" dirty="0">
                <a:latin typeface="Arial"/>
                <a:cs typeface="Arial"/>
              </a:rPr>
              <a:t>:</a:t>
            </a: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dirty="0">
              <a:latin typeface="Arial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dirty="0">
              <a:latin typeface="Arial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dirty="0">
              <a:latin typeface="Arial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dirty="0">
              <a:latin typeface="Arial"/>
              <a:cs typeface="Arial"/>
            </a:endParaRPr>
          </a:p>
          <a:p>
            <a:pPr eaLnBrk="1" hangingPunct="1"/>
            <a:r>
              <a:rPr lang="en-US" altLang="en-US" sz="2000" b="0" dirty="0">
                <a:latin typeface="Arial"/>
                <a:cs typeface="Arial"/>
              </a:rPr>
              <a:t>     where subscript 1 refers to the matched and 2 refers to mismatched cases</a:t>
            </a:r>
          </a:p>
        </p:txBody>
      </p:sp>
      <p:sp>
        <p:nvSpPr>
          <p:cNvPr id="53249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Blow-up from </a:t>
            </a:r>
            <a:r>
              <a:rPr lang="en-US" altLang="en-US" dirty="0" err="1">
                <a:latin typeface="Arial"/>
                <a:ea typeface="ＭＳ Ｐゴシック" pitchFamily="34" charset="-128"/>
                <a:cs typeface="Arial"/>
              </a:rPr>
              <a:t>betatron</a:t>
            </a: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 mismatch</a:t>
            </a:r>
          </a:p>
        </p:txBody>
      </p:sp>
      <p:graphicFrame>
        <p:nvGraphicFramePr>
          <p:cNvPr id="53250" name="Object 4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10083404"/>
              </p:ext>
            </p:extLst>
          </p:nvPr>
        </p:nvGraphicFramePr>
        <p:xfrm>
          <a:off x="1088141" y="1295400"/>
          <a:ext cx="6455659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65" name="Equation" r:id="rId3" imgW="3467100" imgH="368300" progId="Equation.3">
                  <p:embed/>
                </p:oleObj>
              </mc:Choice>
              <mc:Fallback>
                <p:oleObj name="Equation" r:id="rId3" imgW="34671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8141" y="1295400"/>
                        <a:ext cx="6455659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1" name="Object 5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633843338"/>
              </p:ext>
            </p:extLst>
          </p:nvPr>
        </p:nvGraphicFramePr>
        <p:xfrm>
          <a:off x="609600" y="4953000"/>
          <a:ext cx="7538250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66" name="Equation" r:id="rId5" imgW="4635500" imgH="558800" progId="Equation.3">
                  <p:embed/>
                </p:oleObj>
              </mc:Choice>
              <mc:Fallback>
                <p:oleObj name="Equation" r:id="rId5" imgW="4635500" imgH="558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953000"/>
                        <a:ext cx="7538250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6" name="Object 11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472176749"/>
              </p:ext>
            </p:extLst>
          </p:nvPr>
        </p:nvGraphicFramePr>
        <p:xfrm>
          <a:off x="1600200" y="2667000"/>
          <a:ext cx="6249871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67" name="Equation" r:id="rId7" imgW="4267200" imgH="1092200" progId="Equation.3">
                  <p:embed/>
                </p:oleObj>
              </mc:Choice>
              <mc:Fallback>
                <p:oleObj name="Equation" r:id="rId7" imgW="4267200" imgH="1092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2667000"/>
                        <a:ext cx="6249871" cy="160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2" name="Text Box 6"/>
          <p:cNvSpPr txBox="1">
            <a:spLocks noChangeArrowheads="1"/>
          </p:cNvSpPr>
          <p:nvPr/>
        </p:nvSpPr>
        <p:spPr bwMode="auto">
          <a:xfrm>
            <a:off x="974725" y="18653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15" name="TextBox 14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4121222" y="3372541"/>
            <a:ext cx="39859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FF0000"/>
                </a:solidFill>
              </a:rPr>
              <a:t>1/2</a:t>
            </a:r>
            <a:endParaRPr lang="en-GB" altLang="en-US" sz="1200" dirty="0">
              <a:solidFill>
                <a:srgbClr val="FF0000"/>
              </a:solidFill>
            </a:endParaRPr>
          </a:p>
        </p:txBody>
      </p:sp>
      <p:sp>
        <p:nvSpPr>
          <p:cNvPr id="18" name="Line 29"/>
          <p:cNvSpPr>
            <a:spLocks noChangeShapeType="1"/>
          </p:cNvSpPr>
          <p:nvPr/>
        </p:nvSpPr>
        <p:spPr bwMode="auto">
          <a:xfrm flipV="1">
            <a:off x="3554664" y="3571283"/>
            <a:ext cx="607160" cy="60716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5849808" y="3352800"/>
            <a:ext cx="39859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FF0000"/>
                </a:solidFill>
              </a:rPr>
              <a:t>1/2</a:t>
            </a:r>
            <a:endParaRPr lang="en-GB" altLang="en-US" sz="1200" dirty="0">
              <a:solidFill>
                <a:srgbClr val="FF0000"/>
              </a:solidFill>
            </a:endParaRPr>
          </a:p>
        </p:txBody>
      </p:sp>
      <p:sp>
        <p:nvSpPr>
          <p:cNvPr id="20" name="Line 29"/>
          <p:cNvSpPr>
            <a:spLocks noChangeShapeType="1"/>
          </p:cNvSpPr>
          <p:nvPr/>
        </p:nvSpPr>
        <p:spPr bwMode="auto">
          <a:xfrm flipV="1">
            <a:off x="5283250" y="3551542"/>
            <a:ext cx="607160" cy="60716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469943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Blow-up </a:t>
            </a:r>
            <a:r>
              <a:rPr lang="en-US" altLang="en-US">
                <a:latin typeface="Arial"/>
                <a:ea typeface="ＭＳ Ｐゴシック" pitchFamily="34" charset="-128"/>
                <a:cs typeface="Arial"/>
              </a:rPr>
              <a:t>from dispersion mismatch</a:t>
            </a:r>
            <a:endParaRPr lang="en-US" altLang="en-US" dirty="0">
              <a:latin typeface="Arial"/>
              <a:ea typeface="ＭＳ Ｐゴシック" pitchFamily="34" charset="-128"/>
              <a:cs typeface="Arial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304800" y="914400"/>
            <a:ext cx="85344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Dispersion mismatch will also introduce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emittance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blow-up through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filamentation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much like optical mismatch 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Introducing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normalised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dispersion:</a:t>
            </a:r>
          </a:p>
        </p:txBody>
      </p:sp>
      <p:sp>
        <p:nvSpPr>
          <p:cNvPr id="30" name="Line 5"/>
          <p:cNvSpPr>
            <a:spLocks noChangeShapeType="1"/>
          </p:cNvSpPr>
          <p:nvPr/>
        </p:nvSpPr>
        <p:spPr bwMode="auto">
          <a:xfrm flipV="1">
            <a:off x="6838877" y="3048000"/>
            <a:ext cx="1588" cy="318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1" name="Line 6"/>
          <p:cNvSpPr>
            <a:spLocks noChangeShapeType="1"/>
          </p:cNvSpPr>
          <p:nvPr/>
        </p:nvSpPr>
        <p:spPr bwMode="auto">
          <a:xfrm>
            <a:off x="5467277" y="4724400"/>
            <a:ext cx="2732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5" name="Oval 7"/>
          <p:cNvSpPr>
            <a:spLocks noChangeArrowheads="1"/>
          </p:cNvSpPr>
          <p:nvPr/>
        </p:nvSpPr>
        <p:spPr bwMode="auto">
          <a:xfrm>
            <a:off x="5772077" y="3657600"/>
            <a:ext cx="2125663" cy="21256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36" name="Oval 10"/>
          <p:cNvSpPr>
            <a:spLocks noChangeArrowheads="1"/>
          </p:cNvSpPr>
          <p:nvPr/>
        </p:nvSpPr>
        <p:spPr bwMode="auto">
          <a:xfrm rot="5400000">
            <a:off x="5753821" y="3429000"/>
            <a:ext cx="2133600" cy="2590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7372277" y="6019800"/>
            <a:ext cx="8732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 dirty="0">
                <a:solidFill>
                  <a:srgbClr val="000000"/>
                </a:solidFill>
                <a:latin typeface="Arial"/>
                <a:cs typeface="Arial"/>
              </a:rPr>
              <a:t>Matched</a:t>
            </a:r>
          </a:p>
          <a:p>
            <a:pPr eaLnBrk="1" hangingPunct="1"/>
            <a:r>
              <a:rPr lang="en-US" altLang="en-US" sz="1400" b="0" dirty="0">
                <a:solidFill>
                  <a:srgbClr val="000000"/>
                </a:solidFill>
                <a:latin typeface="Arial"/>
                <a:cs typeface="Arial"/>
              </a:rPr>
              <a:t>beam</a:t>
            </a:r>
          </a:p>
        </p:txBody>
      </p:sp>
      <p:sp>
        <p:nvSpPr>
          <p:cNvPr id="38" name="Line 13"/>
          <p:cNvSpPr>
            <a:spLocks noChangeShapeType="1"/>
          </p:cNvSpPr>
          <p:nvPr/>
        </p:nvSpPr>
        <p:spPr bwMode="auto">
          <a:xfrm flipH="1" flipV="1">
            <a:off x="7372277" y="56388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40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2584924"/>
              </p:ext>
            </p:extLst>
          </p:nvPr>
        </p:nvGraphicFramePr>
        <p:xfrm>
          <a:off x="6515100" y="2965450"/>
          <a:ext cx="234950" cy="24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613" name="Equation" r:id="rId3" imgW="190500" imgH="203200" progId="Equation.3">
                  <p:embed/>
                </p:oleObj>
              </mc:Choice>
              <mc:Fallback>
                <p:oleObj name="Equation" r:id="rId3" imgW="1905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5100" y="2965450"/>
                        <a:ext cx="234950" cy="249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30"/>
          <p:cNvSpPr>
            <a:spLocks noChangeArrowheads="1"/>
          </p:cNvSpPr>
          <p:nvPr/>
        </p:nvSpPr>
        <p:spPr bwMode="auto">
          <a:xfrm>
            <a:off x="5334000" y="2514600"/>
            <a:ext cx="3599581" cy="4160643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44" name="Text Box 32"/>
          <p:cNvSpPr txBox="1">
            <a:spLocks noChangeArrowheads="1"/>
          </p:cNvSpPr>
          <p:nvPr/>
        </p:nvSpPr>
        <p:spPr bwMode="auto">
          <a:xfrm>
            <a:off x="5943600" y="4343400"/>
            <a:ext cx="685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dirty="0" err="1">
                <a:solidFill>
                  <a:srgbClr val="FF0000"/>
                </a:solidFill>
                <a:latin typeface="AvantGarde Bk BT" pitchFamily="34" charset="0"/>
              </a:rPr>
              <a:t>λ</a:t>
            </a:r>
            <a:r>
              <a:rPr lang="en-US" altLang="en-US" sz="1400" baseline="-25000" dirty="0" err="1">
                <a:solidFill>
                  <a:srgbClr val="FF0000"/>
                </a:solidFill>
                <a:latin typeface="AvantGarde Bk BT" pitchFamily="34" charset="0"/>
              </a:rPr>
              <a:t>D</a:t>
            </a:r>
            <a:r>
              <a:rPr lang="en-US" altLang="en-US" sz="1400" dirty="0" err="1">
                <a:solidFill>
                  <a:srgbClr val="FF0000"/>
                </a:solidFill>
                <a:latin typeface="AvantGarde Bk BT" pitchFamily="34" charset="0"/>
              </a:rPr>
              <a:t>A</a:t>
            </a:r>
            <a:endParaRPr lang="en-US" altLang="en-US" sz="1400" dirty="0">
              <a:solidFill>
                <a:srgbClr val="FF0000"/>
              </a:solidFill>
              <a:latin typeface="AvantGarde Bk BT" pitchFamily="34" charset="0"/>
            </a:endParaRPr>
          </a:p>
        </p:txBody>
      </p:sp>
      <p:sp>
        <p:nvSpPr>
          <p:cNvPr id="45" name="Line 13"/>
          <p:cNvSpPr>
            <a:spLocks noChangeShapeType="1"/>
          </p:cNvSpPr>
          <p:nvPr/>
        </p:nvSpPr>
        <p:spPr bwMode="auto">
          <a:xfrm flipH="1">
            <a:off x="6045200" y="4715932"/>
            <a:ext cx="804333" cy="70273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6" name="Text Box 32"/>
          <p:cNvSpPr txBox="1">
            <a:spLocks noChangeArrowheads="1"/>
          </p:cNvSpPr>
          <p:nvPr/>
        </p:nvSpPr>
        <p:spPr bwMode="auto">
          <a:xfrm>
            <a:off x="5926666" y="5046134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dirty="0">
                <a:latin typeface="AvantGarde Bk BT" pitchFamily="34" charset="0"/>
              </a:rPr>
              <a:t>A</a:t>
            </a:r>
          </a:p>
        </p:txBody>
      </p:sp>
      <p:sp>
        <p:nvSpPr>
          <p:cNvPr id="47" name="Text Box 11"/>
          <p:cNvSpPr txBox="1">
            <a:spLocks noChangeArrowheads="1"/>
          </p:cNvSpPr>
          <p:nvPr/>
        </p:nvSpPr>
        <p:spPr bwMode="auto">
          <a:xfrm>
            <a:off x="5334000" y="2537936"/>
            <a:ext cx="139072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 dirty="0">
                <a:solidFill>
                  <a:srgbClr val="FF0000"/>
                </a:solidFill>
                <a:latin typeface="Arial"/>
                <a:cs typeface="Arial"/>
              </a:rPr>
              <a:t>Mismatched</a:t>
            </a:r>
          </a:p>
          <a:p>
            <a:pPr eaLnBrk="1" hangingPunct="1"/>
            <a:r>
              <a:rPr lang="en-US" altLang="en-US" sz="1400" b="0" dirty="0">
                <a:solidFill>
                  <a:srgbClr val="FF0000"/>
                </a:solidFill>
                <a:latin typeface="Arial"/>
                <a:cs typeface="Arial"/>
              </a:rPr>
              <a:t>beam</a:t>
            </a:r>
          </a:p>
          <a:p>
            <a:pPr eaLnBrk="1" hangingPunct="1"/>
            <a:endParaRPr lang="en-US" altLang="en-US" sz="1400" b="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8" name="Line 14"/>
          <p:cNvSpPr>
            <a:spLocks noChangeShapeType="1"/>
          </p:cNvSpPr>
          <p:nvPr/>
        </p:nvSpPr>
        <p:spPr bwMode="auto">
          <a:xfrm flipH="1">
            <a:off x="5562600" y="4724400"/>
            <a:ext cx="1295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  <p:graphicFrame>
        <p:nvGraphicFramePr>
          <p:cNvPr id="22" name="Object 42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280661523"/>
              </p:ext>
            </p:extLst>
          </p:nvPr>
        </p:nvGraphicFramePr>
        <p:xfrm>
          <a:off x="5105400" y="1524000"/>
          <a:ext cx="990600" cy="7385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614" name="Equation" r:id="rId5" imgW="596900" imgH="444500" progId="Equation.3">
                  <p:embed/>
                </p:oleObj>
              </mc:Choice>
              <mc:Fallback>
                <p:oleObj name="Equation" r:id="rId5" imgW="5969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1524000"/>
                        <a:ext cx="990600" cy="7385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42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80444778"/>
              </p:ext>
            </p:extLst>
          </p:nvPr>
        </p:nvGraphicFramePr>
        <p:xfrm>
          <a:off x="6477000" y="1546225"/>
          <a:ext cx="2096645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615" name="Equation" r:id="rId7" imgW="1257300" imgH="444500" progId="Equation.3">
                  <p:embed/>
                </p:oleObj>
              </mc:Choice>
              <mc:Fallback>
                <p:oleObj name="Equation" r:id="rId7" imgW="12573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1546225"/>
                        <a:ext cx="2096645" cy="739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04800" y="2133600"/>
            <a:ext cx="4724400" cy="29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With a momentum error of                   the mismatch is: </a:t>
            </a:r>
          </a:p>
          <a:p>
            <a:pPr marL="0" indent="0" eaLnBrk="1" hangingPunct="1">
              <a:spcBef>
                <a:spcPct val="20000"/>
              </a:spcBef>
              <a:spcAft>
                <a:spcPct val="20000"/>
              </a:spcAft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 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Rotating the reference frame to a convenient reference (see plot):</a:t>
            </a:r>
          </a:p>
          <a:p>
            <a:pPr marL="0" indent="0" eaLnBrk="1" hangingPunct="1">
              <a:spcBef>
                <a:spcPct val="20000"/>
              </a:spcBef>
              <a:spcAft>
                <a:spcPct val="20000"/>
              </a:spcAft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And averaging over a distribution of particles, one can write the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emittance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blow-up as:</a:t>
            </a:r>
          </a:p>
        </p:txBody>
      </p:sp>
      <p:sp>
        <p:nvSpPr>
          <p:cNvPr id="43" name="Line 31"/>
          <p:cNvSpPr>
            <a:spLocks noChangeShapeType="1"/>
          </p:cNvSpPr>
          <p:nvPr/>
        </p:nvSpPr>
        <p:spPr bwMode="auto">
          <a:xfrm flipH="1">
            <a:off x="6842519" y="4700821"/>
            <a:ext cx="15481" cy="1653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5" name="Line 14"/>
          <p:cNvSpPr>
            <a:spLocks noChangeShapeType="1"/>
          </p:cNvSpPr>
          <p:nvPr/>
        </p:nvSpPr>
        <p:spPr bwMode="auto">
          <a:xfrm flipH="1">
            <a:off x="5791200" y="3200400"/>
            <a:ext cx="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2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3117701"/>
              </p:ext>
            </p:extLst>
          </p:nvPr>
        </p:nvGraphicFramePr>
        <p:xfrm>
          <a:off x="8229600" y="4800600"/>
          <a:ext cx="203200" cy="24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616" name="Equation" r:id="rId9" imgW="165100" imgH="203200" progId="Equation.3">
                  <p:embed/>
                </p:oleObj>
              </mc:Choice>
              <mc:Fallback>
                <p:oleObj name="Equation" r:id="rId9" imgW="1651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29600" y="4800600"/>
                        <a:ext cx="203200" cy="249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42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01640110"/>
              </p:ext>
            </p:extLst>
          </p:nvPr>
        </p:nvGraphicFramePr>
        <p:xfrm>
          <a:off x="685800" y="3983037"/>
          <a:ext cx="2201863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617" name="Equation" r:id="rId11" imgW="1409700" imgH="279400" progId="Equation.3">
                  <p:embed/>
                </p:oleObj>
              </mc:Choice>
              <mc:Fallback>
                <p:oleObj name="Equation" r:id="rId11" imgW="14097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983037"/>
                        <a:ext cx="2201863" cy="436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42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386787775"/>
              </p:ext>
            </p:extLst>
          </p:nvPr>
        </p:nvGraphicFramePr>
        <p:xfrm>
          <a:off x="11634600" y="2298032"/>
          <a:ext cx="1576388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618" name="Equation" r:id="rId13" imgW="889000" imgH="228600" progId="Equation.3">
                  <p:embed/>
                </p:oleObj>
              </mc:Choice>
              <mc:Fallback>
                <p:oleObj name="Equation" r:id="rId13" imgW="889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34600" y="2298032"/>
                        <a:ext cx="1576388" cy="404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5403347"/>
              </p:ext>
            </p:extLst>
          </p:nvPr>
        </p:nvGraphicFramePr>
        <p:xfrm>
          <a:off x="3505200" y="4049712"/>
          <a:ext cx="838199" cy="317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619" name="Equation" r:id="rId15" imgW="469900" imgH="177800" progId="Equation.3">
                  <p:embed/>
                </p:oleObj>
              </mc:Choice>
              <mc:Fallback>
                <p:oleObj name="Equation" r:id="rId15" imgW="4699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505200" y="4049712"/>
                        <a:ext cx="838199" cy="3171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42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640039987"/>
              </p:ext>
            </p:extLst>
          </p:nvPr>
        </p:nvGraphicFramePr>
        <p:xfrm>
          <a:off x="775805" y="2854806"/>
          <a:ext cx="1576388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620" name="Equation" r:id="rId17" imgW="863600" imgH="228600" progId="Equation.3">
                  <p:embed/>
                </p:oleObj>
              </mc:Choice>
              <mc:Fallback>
                <p:oleObj name="Equation" r:id="rId17" imgW="863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805" y="2854806"/>
                        <a:ext cx="1576388" cy="417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2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383486562"/>
              </p:ext>
            </p:extLst>
          </p:nvPr>
        </p:nvGraphicFramePr>
        <p:xfrm>
          <a:off x="2743200" y="2868612"/>
          <a:ext cx="1766888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621" name="Equation" r:id="rId19" imgW="990600" imgH="228600" progId="Equation.3">
                  <p:embed/>
                </p:oleObj>
              </mc:Choice>
              <mc:Fallback>
                <p:oleObj name="Equation" r:id="rId19" imgW="990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868612"/>
                        <a:ext cx="1766888" cy="40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2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644592520"/>
              </p:ext>
            </p:extLst>
          </p:nvPr>
        </p:nvGraphicFramePr>
        <p:xfrm>
          <a:off x="3886200" y="2057400"/>
          <a:ext cx="728662" cy="689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622" name="Equation" r:id="rId21" imgW="457200" imgH="431800" progId="Equation.3">
                  <p:embed/>
                </p:oleObj>
              </mc:Choice>
              <mc:Fallback>
                <p:oleObj name="Equation" r:id="rId21" imgW="4572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2057400"/>
                        <a:ext cx="728662" cy="6893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42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603453215"/>
              </p:ext>
            </p:extLst>
          </p:nvPr>
        </p:nvGraphicFramePr>
        <p:xfrm>
          <a:off x="7086600" y="2590800"/>
          <a:ext cx="1772073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623" name="Equation" r:id="rId23" imgW="1714500" imgH="495300" progId="Equation.3">
                  <p:embed/>
                </p:oleObj>
              </mc:Choice>
              <mc:Fallback>
                <p:oleObj name="Equation" r:id="rId23" imgW="1714500" imgH="495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2590800"/>
                        <a:ext cx="1772073" cy="51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688879969"/>
              </p:ext>
            </p:extLst>
          </p:nvPr>
        </p:nvGraphicFramePr>
        <p:xfrm>
          <a:off x="1066800" y="5486400"/>
          <a:ext cx="3429000" cy="704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624" name="Equation" r:id="rId25" imgW="1968500" imgH="406400" progId="Equation.3">
                  <p:embed/>
                </p:oleObj>
              </mc:Choice>
              <mc:Fallback>
                <p:oleObj name="Equation" r:id="rId25" imgW="1968500" imgH="4064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5486400"/>
                        <a:ext cx="3429000" cy="7048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3424072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Optics measurement with 3 screens</a:t>
            </a:r>
          </a:p>
        </p:txBody>
      </p:sp>
      <p:sp>
        <p:nvSpPr>
          <p:cNvPr id="66565" name="Rectangle 7"/>
          <p:cNvSpPr>
            <a:spLocks noChangeArrowheads="1"/>
          </p:cNvSpPr>
          <p:nvPr/>
        </p:nvSpPr>
        <p:spPr bwMode="auto">
          <a:xfrm>
            <a:off x="152400" y="838200"/>
            <a:ext cx="8991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Remember how we propagate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Twiss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parameters from s</a:t>
            </a:r>
            <a:r>
              <a:rPr lang="en-US" altLang="en-US" sz="2000" b="0" baseline="-25000" dirty="0">
                <a:solidFill>
                  <a:srgbClr val="000000"/>
                </a:solidFill>
                <a:latin typeface="Arial"/>
                <a:cs typeface="Arial"/>
              </a:rPr>
              <a:t>0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to s</a:t>
            </a:r>
            <a:r>
              <a:rPr lang="en-US" altLang="en-US" sz="2000" b="0" baseline="-250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: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Giving us three simultaneous equations and three unknowns 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</a:rPr>
              <a:t>ε</a:t>
            </a:r>
            <a:r>
              <a:rPr lang="en-US" altLang="en-US" sz="2000" b="0" baseline="-25000" dirty="0">
                <a:solidFill>
                  <a:srgbClr val="000000"/>
                </a:solidFill>
                <a:latin typeface="Arial"/>
                <a:cs typeface="Arial"/>
              </a:rPr>
              <a:t>0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</a:rPr>
              <a:t>α</a:t>
            </a:r>
            <a:r>
              <a:rPr lang="en-US" altLang="en-US" sz="2000" b="0" baseline="-25000" dirty="0">
                <a:solidFill>
                  <a:srgbClr val="000000"/>
                </a:solidFill>
                <a:latin typeface="Arial"/>
                <a:cs typeface="Arial"/>
              </a:rPr>
              <a:t>0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and 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</a:rPr>
              <a:t>β</a:t>
            </a:r>
            <a:r>
              <a:rPr lang="en-US" altLang="en-US" sz="2000" b="0" baseline="-25000" dirty="0">
                <a:solidFill>
                  <a:srgbClr val="000000"/>
                </a:solidFill>
                <a:latin typeface="Arial"/>
                <a:cs typeface="Arial"/>
              </a:rPr>
              <a:t>0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: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 eaLnBrk="1" hangingPunct="1">
              <a:spcBef>
                <a:spcPct val="20000"/>
              </a:spcBef>
              <a:spcAft>
                <a:spcPct val="20000"/>
              </a:spcAft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 eaLnBrk="1" hangingPunct="1">
              <a:spcBef>
                <a:spcPct val="20000"/>
              </a:spcBef>
              <a:spcAft>
                <a:spcPct val="20000"/>
              </a:spcAft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After a bit of algebra… we find: 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aphicFrame>
        <p:nvGraphicFramePr>
          <p:cNvPr id="4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3121554"/>
              </p:ext>
            </p:extLst>
          </p:nvPr>
        </p:nvGraphicFramePr>
        <p:xfrm>
          <a:off x="2362200" y="1295400"/>
          <a:ext cx="4038600" cy="1104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600" name="Equation" r:id="rId3" imgW="3111500" imgH="850900" progId="Equation.3">
                  <p:embed/>
                </p:oleObj>
              </mc:Choice>
              <mc:Fallback>
                <p:oleObj name="Equation" r:id="rId3" imgW="3111500" imgH="850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295400"/>
                        <a:ext cx="4038600" cy="1104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0790922"/>
              </p:ext>
            </p:extLst>
          </p:nvPr>
        </p:nvGraphicFramePr>
        <p:xfrm>
          <a:off x="293694" y="3640388"/>
          <a:ext cx="3516306" cy="450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601" name="Equation" r:id="rId5" imgW="1879600" imgH="241300" progId="Equation.3">
                  <p:embed/>
                </p:oleObj>
              </mc:Choice>
              <mc:Fallback>
                <p:oleObj name="Equation" r:id="rId5" imgW="18796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694" y="3640388"/>
                        <a:ext cx="3516306" cy="4505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2144198"/>
              </p:ext>
            </p:extLst>
          </p:nvPr>
        </p:nvGraphicFramePr>
        <p:xfrm>
          <a:off x="269876" y="4292599"/>
          <a:ext cx="3503612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602" name="Equation" r:id="rId7" imgW="1917700" imgH="241300" progId="Equation.3">
                  <p:embed/>
                </p:oleObj>
              </mc:Choice>
              <mc:Fallback>
                <p:oleObj name="Equation" r:id="rId7" imgW="19177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876" y="4292599"/>
                        <a:ext cx="3503612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7" name="Straight Connector 46"/>
          <p:cNvCxnSpPr>
            <a:cxnSpLocks noChangeShapeType="1"/>
          </p:cNvCxnSpPr>
          <p:nvPr/>
        </p:nvCxnSpPr>
        <p:spPr bwMode="auto">
          <a:xfrm>
            <a:off x="3912936" y="3102976"/>
            <a:ext cx="0" cy="17071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3886200" y="4352924"/>
            <a:ext cx="5826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latin typeface="Zapf Dingbats" charset="2"/>
                <a:sym typeface="Zapf Dingbats" charset="2"/>
              </a:rPr>
              <a:t>✕</a:t>
            </a:r>
            <a:r>
              <a:rPr lang="en-US" altLang="en-US" sz="1800" dirty="0">
                <a:sym typeface="Zapf Dingbats" charset="2"/>
              </a:rPr>
              <a:t> </a:t>
            </a:r>
            <a:r>
              <a:rPr lang="en-US" altLang="en-US" sz="2800" dirty="0">
                <a:latin typeface="Symbol" pitchFamily="18" charset="2"/>
                <a:sym typeface="Zapf Dingbats" charset="2"/>
              </a:rPr>
              <a:t>e</a:t>
            </a:r>
            <a:endParaRPr lang="en-US" altLang="en-US" sz="2800" dirty="0">
              <a:latin typeface="Symbol" pitchFamily="18" charset="2"/>
            </a:endParaRPr>
          </a:p>
        </p:txBody>
      </p:sp>
      <p:graphicFrame>
        <p:nvGraphicFramePr>
          <p:cNvPr id="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0077456"/>
              </p:ext>
            </p:extLst>
          </p:nvPr>
        </p:nvGraphicFramePr>
        <p:xfrm>
          <a:off x="4495800" y="3429000"/>
          <a:ext cx="4429125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603" name="Equation" r:id="rId9" imgW="2463800" imgH="444500" progId="Equation.3">
                  <p:embed/>
                </p:oleObj>
              </mc:Choice>
              <mc:Fallback>
                <p:oleObj name="Equation" r:id="rId9" imgW="24638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3429000"/>
                        <a:ext cx="4429125" cy="798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1248881"/>
              </p:ext>
            </p:extLst>
          </p:nvPr>
        </p:nvGraphicFramePr>
        <p:xfrm>
          <a:off x="4495800" y="4167188"/>
          <a:ext cx="4413250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604" name="Equation" r:id="rId11" imgW="2489200" imgH="444500" progId="Equation.3">
                  <p:embed/>
                </p:oleObj>
              </mc:Choice>
              <mc:Fallback>
                <p:oleObj name="Equation" r:id="rId11" imgW="24892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4167188"/>
                        <a:ext cx="4413250" cy="78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3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3734179539"/>
              </p:ext>
            </p:extLst>
          </p:nvPr>
        </p:nvGraphicFramePr>
        <p:xfrm>
          <a:off x="478398" y="5686510"/>
          <a:ext cx="1502802" cy="777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605" name="Equation" r:id="rId13" imgW="762000" imgH="393700" progId="Equation.3">
                  <p:embed/>
                </p:oleObj>
              </mc:Choice>
              <mc:Fallback>
                <p:oleObj name="Equation" r:id="rId13" imgW="7620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398" y="5686510"/>
                        <a:ext cx="1502802" cy="7771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Line 29"/>
          <p:cNvSpPr>
            <a:spLocks noChangeShapeType="1"/>
          </p:cNvSpPr>
          <p:nvPr/>
        </p:nvSpPr>
        <p:spPr bwMode="auto">
          <a:xfrm>
            <a:off x="3902243" y="3911243"/>
            <a:ext cx="364957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2204446"/>
              </p:ext>
            </p:extLst>
          </p:nvPr>
        </p:nvGraphicFramePr>
        <p:xfrm>
          <a:off x="269875" y="3057524"/>
          <a:ext cx="3587750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606" name="Equation" r:id="rId15" imgW="1917700" imgH="241300" progId="Equation.3">
                  <p:embed/>
                </p:oleObj>
              </mc:Choice>
              <mc:Fallback>
                <p:oleObj name="Equation" r:id="rId15" imgW="19177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875" y="3057524"/>
                        <a:ext cx="3587750" cy="450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Rectangle 30"/>
          <p:cNvSpPr>
            <a:spLocks noChangeArrowheads="1"/>
          </p:cNvSpPr>
          <p:nvPr/>
        </p:nvSpPr>
        <p:spPr bwMode="auto">
          <a:xfrm>
            <a:off x="4419600" y="3048000"/>
            <a:ext cx="4572000" cy="1905000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57" name="Object 3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2134342755"/>
              </p:ext>
            </p:extLst>
          </p:nvPr>
        </p:nvGraphicFramePr>
        <p:xfrm>
          <a:off x="4495800" y="3048000"/>
          <a:ext cx="1058863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607" name="Equation" r:id="rId17" imgW="571500" imgH="241300" progId="Equation.3">
                  <p:embed/>
                </p:oleObj>
              </mc:Choice>
              <mc:Fallback>
                <p:oleObj name="Equation" r:id="rId17" imgW="5715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3048000"/>
                        <a:ext cx="1058863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3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4126442311"/>
              </p:ext>
            </p:extLst>
          </p:nvPr>
        </p:nvGraphicFramePr>
        <p:xfrm>
          <a:off x="2362200" y="5614737"/>
          <a:ext cx="6292317" cy="93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608" name="Equation" r:id="rId19" imgW="3327400" imgH="495300" progId="Equation.3">
                  <p:embed/>
                </p:oleObj>
              </mc:Choice>
              <mc:Fallback>
                <p:oleObj name="Equation" r:id="rId19" imgW="3327400" imgH="495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5614737"/>
                        <a:ext cx="6292317" cy="938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74006822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Optics measurement with 3 screens</a:t>
            </a:r>
          </a:p>
        </p:txBody>
      </p:sp>
      <p:sp>
        <p:nvSpPr>
          <p:cNvPr id="66565" name="Rectangle 7"/>
          <p:cNvSpPr>
            <a:spLocks noChangeArrowheads="1"/>
          </p:cNvSpPr>
          <p:nvPr/>
        </p:nvSpPr>
        <p:spPr bwMode="auto">
          <a:xfrm>
            <a:off x="152400" y="838200"/>
            <a:ext cx="8991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Some (more) algebra with the above equations and we can finally express the beta function at the first screen: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 eaLnBrk="1" hangingPunct="1">
              <a:spcBef>
                <a:spcPct val="20000"/>
              </a:spcBef>
              <a:spcAft>
                <a:spcPct val="20000"/>
              </a:spcAft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And therefore also the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emittance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and the divergence of the beta function: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 eaLnBrk="1" hangingPunct="1">
              <a:spcBef>
                <a:spcPct val="20000"/>
              </a:spcBef>
              <a:spcAft>
                <a:spcPct val="20000"/>
              </a:spcAft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 eaLnBrk="1" hangingPunct="1">
              <a:spcBef>
                <a:spcPct val="20000"/>
              </a:spcBef>
              <a:spcAft>
                <a:spcPct val="20000"/>
              </a:spcAft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Other methods of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emittance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measurement:</a:t>
            </a:r>
          </a:p>
          <a:p>
            <a:pPr lvl="1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Extension of the above method to multiple screens: tomography</a:t>
            </a:r>
          </a:p>
          <a:p>
            <a:pPr lvl="1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Quad scan: same as above but use one screen and change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M</a:t>
            </a:r>
            <a:r>
              <a:rPr lang="en-US" altLang="en-US" sz="2000" b="0" baseline="-25000" dirty="0" err="1">
                <a:solidFill>
                  <a:srgbClr val="000000"/>
                </a:solidFill>
                <a:latin typeface="Arial"/>
                <a:cs typeface="Arial"/>
              </a:rPr>
              <a:t>quad</a:t>
            </a:r>
            <a:r>
              <a:rPr lang="en-US" altLang="en-US" sz="2000" b="0" baseline="-25000" dirty="0" err="1">
                <a:solidFill>
                  <a:srgbClr val="00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altLang="en-US" sz="2000" b="0" baseline="-25000" dirty="0" err="1">
                <a:solidFill>
                  <a:srgbClr val="000000"/>
                </a:solidFill>
                <a:latin typeface="Arial"/>
                <a:cs typeface="Arial"/>
              </a:rPr>
              <a:t>screen</a:t>
            </a:r>
            <a:endParaRPr lang="en-US" altLang="en-US" sz="2000" b="0" baseline="-25000" dirty="0">
              <a:solidFill>
                <a:srgbClr val="000000"/>
              </a:solidFill>
              <a:latin typeface="Arial"/>
              <a:cs typeface="Arial"/>
            </a:endParaRPr>
          </a:p>
          <a:p>
            <a:pPr lvl="1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Direct measurements (lower intensity/energy beams):</a:t>
            </a:r>
          </a:p>
          <a:p>
            <a:pPr lvl="2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slit-grid or pepper-pot, laser “wire” for H- beams</a:t>
            </a:r>
          </a:p>
        </p:txBody>
      </p:sp>
      <p:graphicFrame>
        <p:nvGraphicFramePr>
          <p:cNvPr id="51" name="Object 3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3519425033"/>
              </p:ext>
            </p:extLst>
          </p:nvPr>
        </p:nvGraphicFramePr>
        <p:xfrm>
          <a:off x="1676400" y="1600200"/>
          <a:ext cx="6019800" cy="704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432" name="Equation" r:id="rId3" imgW="3365500" imgH="393700" progId="Equation.3">
                  <p:embed/>
                </p:oleObj>
              </mc:Choice>
              <mc:Fallback>
                <p:oleObj name="Equation" r:id="rId3" imgW="33655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600200"/>
                        <a:ext cx="6019800" cy="7044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  <p:graphicFrame>
        <p:nvGraphicFramePr>
          <p:cNvPr id="19" name="Object 3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601575651"/>
              </p:ext>
            </p:extLst>
          </p:nvPr>
        </p:nvGraphicFramePr>
        <p:xfrm>
          <a:off x="4724400" y="3030624"/>
          <a:ext cx="1302424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433" name="Equation" r:id="rId5" imgW="673100" imgH="393700" progId="Equation.3">
                  <p:embed/>
                </p:oleObj>
              </mc:Choice>
              <mc:Fallback>
                <p:oleObj name="Equation" r:id="rId5" imgW="6731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3030624"/>
                        <a:ext cx="1302424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3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1385387495"/>
              </p:ext>
            </p:extLst>
          </p:nvPr>
        </p:nvGraphicFramePr>
        <p:xfrm>
          <a:off x="2931696" y="2997025"/>
          <a:ext cx="914400" cy="88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434" name="Equation" r:id="rId7" imgW="457200" imgH="444500" progId="Equation.3">
                  <p:embed/>
                </p:oleObj>
              </mc:Choice>
              <mc:Fallback>
                <p:oleObj name="Equation" r:id="rId7" imgW="4572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1696" y="2997025"/>
                        <a:ext cx="914400" cy="889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3664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584779" y="8389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Simplified kicker system schematic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447800" y="47251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5120069" y="8382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21" name="Straight Connector 20"/>
          <p:cNvCxnSpPr/>
          <p:nvPr/>
        </p:nvCxnSpPr>
        <p:spPr bwMode="auto">
          <a:xfrm>
            <a:off x="2362200" y="32766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5359908" y="26677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6350508" y="26677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3137418"/>
              </p:ext>
            </p:extLst>
          </p:nvPr>
        </p:nvGraphicFramePr>
        <p:xfrm>
          <a:off x="330200" y="850900"/>
          <a:ext cx="889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182" name="Equation" r:id="rId4" imgW="444500" imgH="228600" progId="Equation.3">
                  <p:embed/>
                </p:oleObj>
              </mc:Choice>
              <mc:Fallback>
                <p:oleObj name="Equation" r:id="rId4" imgW="4445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0200" y="850900"/>
                        <a:ext cx="8890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108973" y="48006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304800" y="5257800"/>
            <a:ext cx="8534400" cy="1471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At t = </a:t>
            </a:r>
            <a:r>
              <a:rPr lang="en-US" altLang="en-US" dirty="0" err="1">
                <a:latin typeface="Arial"/>
                <a:cs typeface="Arial"/>
              </a:rPr>
              <a:t>τ</a:t>
            </a:r>
            <a:r>
              <a:rPr lang="en-US" altLang="en-US" baseline="-25000" dirty="0" err="1">
                <a:latin typeface="Arial"/>
                <a:cs typeface="Arial"/>
              </a:rPr>
              <a:t>fill</a:t>
            </a:r>
            <a:r>
              <a:rPr lang="en-US" altLang="en-US" dirty="0">
                <a:latin typeface="Arial"/>
                <a:cs typeface="Arial"/>
              </a:rPr>
              <a:t>, the voltage pulse of magnitude V</a:t>
            </a:r>
            <a:r>
              <a:rPr lang="en-US" altLang="en-US" baseline="-25000" dirty="0">
                <a:latin typeface="Arial"/>
                <a:cs typeface="Arial"/>
              </a:rPr>
              <a:t>0</a:t>
            </a:r>
            <a:r>
              <a:rPr lang="en-US" altLang="en-US" dirty="0">
                <a:latin typeface="Arial"/>
                <a:cs typeface="Arial"/>
              </a:rPr>
              <a:t>/2 has propagated through the kicker and nominal field achieved with a current V</a:t>
            </a:r>
            <a:r>
              <a:rPr lang="en-US" altLang="en-US" baseline="-25000" dirty="0">
                <a:latin typeface="Arial"/>
                <a:cs typeface="Arial"/>
              </a:rPr>
              <a:t>0</a:t>
            </a:r>
            <a:r>
              <a:rPr lang="en-US" altLang="en-US" dirty="0">
                <a:latin typeface="Arial"/>
                <a:cs typeface="Arial"/>
              </a:rPr>
              <a:t>/2Z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typically </a:t>
            </a:r>
            <a:r>
              <a:rPr lang="en-US" altLang="en-US" sz="1800" b="0" dirty="0" err="1">
                <a:latin typeface="Arial"/>
                <a:cs typeface="Arial"/>
              </a:rPr>
              <a:t>τ</a:t>
            </a:r>
            <a:r>
              <a:rPr lang="en-US" altLang="en-US" sz="1800" b="0" baseline="-25000" dirty="0" err="1">
                <a:latin typeface="Arial"/>
                <a:cs typeface="Arial"/>
              </a:rPr>
              <a:t>p</a:t>
            </a:r>
            <a:r>
              <a:rPr lang="en-US" altLang="en-US" sz="1800" b="0" baseline="-25000" dirty="0">
                <a:latin typeface="Arial"/>
                <a:cs typeface="Arial"/>
              </a:rPr>
              <a:t> </a:t>
            </a:r>
            <a:r>
              <a:rPr lang="en-US" altLang="en-US" sz="1800" b="0" dirty="0">
                <a:latin typeface="Arial"/>
                <a:cs typeface="Arial"/>
              </a:rPr>
              <a:t>&gt;&gt; </a:t>
            </a:r>
            <a:r>
              <a:rPr lang="en-US" altLang="en-US" sz="1800" b="0" dirty="0" err="1">
                <a:latin typeface="Arial"/>
                <a:cs typeface="Arial"/>
              </a:rPr>
              <a:t>τ</a:t>
            </a:r>
            <a:r>
              <a:rPr lang="en-US" altLang="en-US" sz="1800" b="0" baseline="-25000" dirty="0" err="1">
                <a:latin typeface="Arial"/>
                <a:cs typeface="Arial"/>
              </a:rPr>
              <a:t>fill</a:t>
            </a:r>
            <a:r>
              <a:rPr lang="en-US" altLang="en-US" sz="1800" b="0" baseline="-25000" dirty="0">
                <a:latin typeface="Arial"/>
                <a:cs typeface="Arial"/>
              </a:rPr>
              <a:t> </a:t>
            </a:r>
            <a:r>
              <a:rPr lang="en-US" altLang="en-US" sz="1800" b="0" dirty="0">
                <a:latin typeface="Arial"/>
                <a:cs typeface="Arial"/>
              </a:rPr>
              <a:t>(schematic for illustration purposes)</a:t>
            </a:r>
          </a:p>
          <a:p>
            <a:endParaRPr lang="en-US" altLang="en-US" sz="1800" b="0" dirty="0">
              <a:latin typeface="Arial"/>
              <a:cs typeface="Arial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2355840" y="23954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Rectangle 29"/>
          <p:cNvSpPr/>
          <p:nvPr/>
        </p:nvSpPr>
        <p:spPr bwMode="auto">
          <a:xfrm>
            <a:off x="2362201" y="4191001"/>
            <a:ext cx="1828799" cy="2667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2366433" y="4457700"/>
            <a:ext cx="3983443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 bwMode="auto">
          <a:xfrm flipH="1" flipV="1">
            <a:off x="3703557" y="4329132"/>
            <a:ext cx="506563" cy="868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6362956" y="4594572"/>
            <a:ext cx="466504" cy="2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4543643"/>
              </p:ext>
            </p:extLst>
          </p:nvPr>
        </p:nvGraphicFramePr>
        <p:xfrm>
          <a:off x="6415314" y="4234542"/>
          <a:ext cx="157162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183" name="Equation" r:id="rId6" imgW="203200" imgH="393700" progId="Equation.3">
                  <p:embed/>
                </p:oleObj>
              </mc:Choice>
              <mc:Fallback>
                <p:oleObj name="Equation" r:id="rId6" imgW="2032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415314" y="4234542"/>
                        <a:ext cx="157162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Straight Connector 35"/>
          <p:cNvCxnSpPr/>
          <p:nvPr/>
        </p:nvCxnSpPr>
        <p:spPr bwMode="auto">
          <a:xfrm>
            <a:off x="4564142" y="24276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flipV="1">
            <a:off x="5286340" y="32011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0097389"/>
              </p:ext>
            </p:extLst>
          </p:nvPr>
        </p:nvGraphicFramePr>
        <p:xfrm>
          <a:off x="4953000" y="30487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184" name="Equation" r:id="rId8" imgW="152400" imgH="165100" progId="Equation.3">
                  <p:embed/>
                </p:oleObj>
              </mc:Choice>
              <mc:Fallback>
                <p:oleObj name="Equation" r:id="rId8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53000" y="30487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938375"/>
              </p:ext>
            </p:extLst>
          </p:nvPr>
        </p:nvGraphicFramePr>
        <p:xfrm>
          <a:off x="3605213" y="48768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185" name="Equation" r:id="rId10" imgW="304800" imgH="228600" progId="Equation.3">
                  <p:embed/>
                </p:oleObj>
              </mc:Choice>
              <mc:Fallback>
                <p:oleObj name="Equation" r:id="rId10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605213" y="48768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2" name="Straight Arrow Connector 41"/>
          <p:cNvCxnSpPr/>
          <p:nvPr/>
        </p:nvCxnSpPr>
        <p:spPr bwMode="auto">
          <a:xfrm>
            <a:off x="2362200" y="48768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5359400" y="4457700"/>
            <a:ext cx="996950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3926466"/>
              </p:ext>
            </p:extLst>
          </p:nvPr>
        </p:nvGraphicFramePr>
        <p:xfrm>
          <a:off x="5381172" y="39887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186" name="Equation" r:id="rId12" imgW="177800" imgH="215900" progId="Equation.3">
                  <p:embed/>
                </p:oleObj>
              </mc:Choice>
              <mc:Fallback>
                <p:oleObj name="Equation" r:id="rId12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381172" y="39887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3" name="Straight Connector 52"/>
          <p:cNvCxnSpPr/>
          <p:nvPr/>
        </p:nvCxnSpPr>
        <p:spPr bwMode="auto">
          <a:xfrm flipH="1">
            <a:off x="5334000" y="41910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6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1635356"/>
              </p:ext>
            </p:extLst>
          </p:nvPr>
        </p:nvGraphicFramePr>
        <p:xfrm>
          <a:off x="6816025" y="4343400"/>
          <a:ext cx="363794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187" name="Equation" r:id="rId14" imgW="469900" imgH="393700" progId="Equation.3">
                  <p:embed/>
                </p:oleObj>
              </mc:Choice>
              <mc:Fallback>
                <p:oleObj name="Equation" r:id="rId14" imgW="4699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816025" y="4343400"/>
                        <a:ext cx="363794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Rectangle 59"/>
          <p:cNvSpPr/>
          <p:nvPr/>
        </p:nvSpPr>
        <p:spPr bwMode="auto">
          <a:xfrm>
            <a:off x="4495800" y="2289175"/>
            <a:ext cx="333375" cy="107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1" name="Straight Connector 60"/>
          <p:cNvCxnSpPr/>
          <p:nvPr/>
        </p:nvCxnSpPr>
        <p:spPr bwMode="auto">
          <a:xfrm>
            <a:off x="4495800" y="2409825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flipV="1">
            <a:off x="7237922" y="809186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>
            <a:off x="7056494" y="1952188"/>
            <a:ext cx="19812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7208894" y="1952186"/>
            <a:ext cx="762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 flipV="1">
            <a:off x="7285094" y="1494986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9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351086"/>
              </p:ext>
            </p:extLst>
          </p:nvPr>
        </p:nvGraphicFramePr>
        <p:xfrm>
          <a:off x="8946980" y="2091885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188" name="Equation" r:id="rId16" imgW="101600" imgH="152400" progId="Equation.3">
                  <p:embed/>
                </p:oleObj>
              </mc:Choice>
              <mc:Fallback>
                <p:oleObj name="Equation" r:id="rId16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8946980" y="2091885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TextBox 61"/>
          <p:cNvSpPr txBox="1"/>
          <p:nvPr/>
        </p:nvSpPr>
        <p:spPr>
          <a:xfrm>
            <a:off x="8504294" y="2028386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cxnSp>
        <p:nvCxnSpPr>
          <p:cNvPr id="63" name="Straight Connector 62"/>
          <p:cNvCxnSpPr/>
          <p:nvPr/>
        </p:nvCxnSpPr>
        <p:spPr bwMode="auto">
          <a:xfrm flipH="1">
            <a:off x="7208894" y="1494986"/>
            <a:ext cx="2286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>
            <a:off x="7452008" y="1502243"/>
            <a:ext cx="0" cy="45357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68" name="Object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770962"/>
              </p:ext>
            </p:extLst>
          </p:nvPr>
        </p:nvGraphicFramePr>
        <p:xfrm>
          <a:off x="7270806" y="1952186"/>
          <a:ext cx="242888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189" name="Equation" r:id="rId18" imgW="241300" imgH="228600" progId="Equation.3">
                  <p:embed/>
                </p:oleObj>
              </mc:Choice>
              <mc:Fallback>
                <p:oleObj name="Equation" r:id="rId18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7270806" y="1952186"/>
                        <a:ext cx="242888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" name="Rectangle 32"/>
          <p:cNvSpPr>
            <a:spLocks noChangeArrowheads="1"/>
          </p:cNvSpPr>
          <p:nvPr/>
        </p:nvSpPr>
        <p:spPr bwMode="auto">
          <a:xfrm>
            <a:off x="6705600" y="762000"/>
            <a:ext cx="23622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44" name="Straight Connector 43"/>
          <p:cNvCxnSpPr/>
          <p:nvPr/>
        </p:nvCxnSpPr>
        <p:spPr bwMode="auto">
          <a:xfrm>
            <a:off x="2342158" y="4189462"/>
            <a:ext cx="1848842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4191000" y="4451350"/>
            <a:ext cx="117475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 flipV="1">
            <a:off x="4191000" y="4184650"/>
            <a:ext cx="0" cy="27305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2024753"/>
              </p:ext>
            </p:extLst>
          </p:nvPr>
        </p:nvGraphicFramePr>
        <p:xfrm>
          <a:off x="5714999" y="2666999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190" name="Equation" r:id="rId20" imgW="241300" imgH="228600" progId="Equation.3">
                  <p:embed/>
                </p:oleObj>
              </mc:Choice>
              <mc:Fallback>
                <p:oleObj name="Equation" r:id="rId20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714999" y="2666999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Rectangle 54"/>
          <p:cNvSpPr/>
          <p:nvPr/>
        </p:nvSpPr>
        <p:spPr>
          <a:xfrm>
            <a:off x="6658115" y="718135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3796272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584779" y="8389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Simplified kicker system schematic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447800" y="47251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5120069" y="8382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21" name="Straight Connector 20"/>
          <p:cNvCxnSpPr/>
          <p:nvPr/>
        </p:nvCxnSpPr>
        <p:spPr bwMode="auto">
          <a:xfrm>
            <a:off x="2362200" y="32766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5359908" y="26677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6350508" y="26677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7092349"/>
              </p:ext>
            </p:extLst>
          </p:nvPr>
        </p:nvGraphicFramePr>
        <p:xfrm>
          <a:off x="381000" y="838200"/>
          <a:ext cx="762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696" name="Equation" r:id="rId4" imgW="381000" imgH="228600" progId="Equation.3">
                  <p:embed/>
                </p:oleObj>
              </mc:Choice>
              <mc:Fallback>
                <p:oleObj name="Equation" r:id="rId4" imgW="3810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1000" y="838200"/>
                        <a:ext cx="7620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108973" y="48006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304800" y="5257800"/>
            <a:ext cx="8534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PFN continues to discharge energy into kicker magnet and matched terminating resistor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2355840" y="23954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Rectangle 29"/>
          <p:cNvSpPr/>
          <p:nvPr/>
        </p:nvSpPr>
        <p:spPr bwMode="auto">
          <a:xfrm>
            <a:off x="2362201" y="4191001"/>
            <a:ext cx="76199" cy="2667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2366433" y="4457700"/>
            <a:ext cx="3983443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 bwMode="auto">
          <a:xfrm flipH="1" flipV="1">
            <a:off x="1931837" y="4329132"/>
            <a:ext cx="506563" cy="868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6362956" y="4594572"/>
            <a:ext cx="466504" cy="2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514735"/>
              </p:ext>
            </p:extLst>
          </p:nvPr>
        </p:nvGraphicFramePr>
        <p:xfrm>
          <a:off x="6415314" y="4234542"/>
          <a:ext cx="157162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697" name="Equation" r:id="rId6" imgW="203200" imgH="393700" progId="Equation.3">
                  <p:embed/>
                </p:oleObj>
              </mc:Choice>
              <mc:Fallback>
                <p:oleObj name="Equation" r:id="rId6" imgW="2032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415314" y="4234542"/>
                        <a:ext cx="157162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Straight Connector 35"/>
          <p:cNvCxnSpPr/>
          <p:nvPr/>
        </p:nvCxnSpPr>
        <p:spPr bwMode="auto">
          <a:xfrm>
            <a:off x="4564142" y="24276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flipV="1">
            <a:off x="5286340" y="32011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6783258"/>
              </p:ext>
            </p:extLst>
          </p:nvPr>
        </p:nvGraphicFramePr>
        <p:xfrm>
          <a:off x="4953000" y="30487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698" name="Equation" r:id="rId8" imgW="152400" imgH="165100" progId="Equation.3">
                  <p:embed/>
                </p:oleObj>
              </mc:Choice>
              <mc:Fallback>
                <p:oleObj name="Equation" r:id="rId8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53000" y="30487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2777079"/>
              </p:ext>
            </p:extLst>
          </p:nvPr>
        </p:nvGraphicFramePr>
        <p:xfrm>
          <a:off x="3605213" y="48768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699" name="Equation" r:id="rId10" imgW="304800" imgH="228600" progId="Equation.3">
                  <p:embed/>
                </p:oleObj>
              </mc:Choice>
              <mc:Fallback>
                <p:oleObj name="Equation" r:id="rId10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605213" y="48768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2" name="Straight Arrow Connector 41"/>
          <p:cNvCxnSpPr/>
          <p:nvPr/>
        </p:nvCxnSpPr>
        <p:spPr bwMode="auto">
          <a:xfrm>
            <a:off x="2362200" y="48768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5359400" y="4457700"/>
            <a:ext cx="996950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9005019"/>
              </p:ext>
            </p:extLst>
          </p:nvPr>
        </p:nvGraphicFramePr>
        <p:xfrm>
          <a:off x="5381172" y="39887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700" name="Equation" r:id="rId12" imgW="177800" imgH="215900" progId="Equation.3">
                  <p:embed/>
                </p:oleObj>
              </mc:Choice>
              <mc:Fallback>
                <p:oleObj name="Equation" r:id="rId12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381172" y="39887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3" name="Straight Connector 52"/>
          <p:cNvCxnSpPr/>
          <p:nvPr/>
        </p:nvCxnSpPr>
        <p:spPr bwMode="auto">
          <a:xfrm flipH="1">
            <a:off x="5334000" y="41910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6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5118176"/>
              </p:ext>
            </p:extLst>
          </p:nvPr>
        </p:nvGraphicFramePr>
        <p:xfrm>
          <a:off x="6816025" y="4343400"/>
          <a:ext cx="363794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701" name="Equation" r:id="rId14" imgW="469900" imgH="393700" progId="Equation.3">
                  <p:embed/>
                </p:oleObj>
              </mc:Choice>
              <mc:Fallback>
                <p:oleObj name="Equation" r:id="rId14" imgW="4699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816025" y="4343400"/>
                        <a:ext cx="363794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Rectangle 59"/>
          <p:cNvSpPr/>
          <p:nvPr/>
        </p:nvSpPr>
        <p:spPr bwMode="auto">
          <a:xfrm>
            <a:off x="4495800" y="2289175"/>
            <a:ext cx="333375" cy="107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1" name="Straight Connector 60"/>
          <p:cNvCxnSpPr/>
          <p:nvPr/>
        </p:nvCxnSpPr>
        <p:spPr bwMode="auto">
          <a:xfrm>
            <a:off x="4495800" y="2409825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 flipV="1">
            <a:off x="7237922" y="809186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/>
          <p:nvPr/>
        </p:nvCxnSpPr>
        <p:spPr bwMode="auto">
          <a:xfrm>
            <a:off x="7056494" y="1952188"/>
            <a:ext cx="19812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>
            <a:off x="7208894" y="1952186"/>
            <a:ext cx="762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 flipV="1">
            <a:off x="7285094" y="1494986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64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351086"/>
              </p:ext>
            </p:extLst>
          </p:nvPr>
        </p:nvGraphicFramePr>
        <p:xfrm>
          <a:off x="8946980" y="2091885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702" name="Equation" r:id="rId16" imgW="101600" imgH="152400" progId="Equation.3">
                  <p:embed/>
                </p:oleObj>
              </mc:Choice>
              <mc:Fallback>
                <p:oleObj name="Equation" r:id="rId16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8946980" y="2091885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TextBox 64"/>
          <p:cNvSpPr txBox="1"/>
          <p:nvPr/>
        </p:nvSpPr>
        <p:spPr>
          <a:xfrm>
            <a:off x="8504294" y="2028386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cxnSp>
        <p:nvCxnSpPr>
          <p:cNvPr id="67" name="Straight Connector 66"/>
          <p:cNvCxnSpPr/>
          <p:nvPr/>
        </p:nvCxnSpPr>
        <p:spPr bwMode="auto">
          <a:xfrm>
            <a:off x="7818494" y="1494986"/>
            <a:ext cx="0" cy="45357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Connector 68"/>
          <p:cNvCxnSpPr/>
          <p:nvPr/>
        </p:nvCxnSpPr>
        <p:spPr bwMode="auto">
          <a:xfrm flipH="1">
            <a:off x="7437494" y="1494986"/>
            <a:ext cx="3810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7452008" y="1502243"/>
            <a:ext cx="0" cy="45357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71" name="Objec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893208"/>
              </p:ext>
            </p:extLst>
          </p:nvPr>
        </p:nvGraphicFramePr>
        <p:xfrm>
          <a:off x="7270806" y="1952186"/>
          <a:ext cx="242888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703" name="Equation" r:id="rId18" imgW="241300" imgH="228600" progId="Equation.3">
                  <p:embed/>
                </p:oleObj>
              </mc:Choice>
              <mc:Fallback>
                <p:oleObj name="Equation" r:id="rId18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7270806" y="1952186"/>
                        <a:ext cx="242888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Objec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6345061"/>
              </p:ext>
            </p:extLst>
          </p:nvPr>
        </p:nvGraphicFramePr>
        <p:xfrm>
          <a:off x="7741386" y="1955816"/>
          <a:ext cx="1778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704" name="Equation" r:id="rId20" imgW="177800" imgH="228600" progId="Equation.3">
                  <p:embed/>
                </p:oleObj>
              </mc:Choice>
              <mc:Fallback>
                <p:oleObj name="Equation" r:id="rId20" imgW="177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7741386" y="1955816"/>
                        <a:ext cx="1778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Rectangle 32"/>
          <p:cNvSpPr>
            <a:spLocks noChangeArrowheads="1"/>
          </p:cNvSpPr>
          <p:nvPr/>
        </p:nvSpPr>
        <p:spPr bwMode="auto">
          <a:xfrm>
            <a:off x="6705600" y="762000"/>
            <a:ext cx="23622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44" name="Straight Connector 43"/>
          <p:cNvCxnSpPr/>
          <p:nvPr/>
        </p:nvCxnSpPr>
        <p:spPr bwMode="auto">
          <a:xfrm>
            <a:off x="2342158" y="4189462"/>
            <a:ext cx="96242" cy="153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 flipV="1">
            <a:off x="2442633" y="4451351"/>
            <a:ext cx="2923117" cy="6349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 flipV="1">
            <a:off x="2438400" y="4191000"/>
            <a:ext cx="0" cy="27305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 flipH="1">
            <a:off x="7239000" y="1500170"/>
            <a:ext cx="133592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1980711"/>
              </p:ext>
            </p:extLst>
          </p:nvPr>
        </p:nvGraphicFramePr>
        <p:xfrm>
          <a:off x="8612188" y="1371600"/>
          <a:ext cx="365125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705" name="Equation" r:id="rId22" imgW="469900" imgH="393700" progId="Equation.3">
                  <p:embed/>
                </p:oleObj>
              </mc:Choice>
              <mc:Fallback>
                <p:oleObj name="Equation" r:id="rId22" imgW="4699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8612188" y="1371600"/>
                        <a:ext cx="365125" cy="30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362795"/>
              </p:ext>
            </p:extLst>
          </p:nvPr>
        </p:nvGraphicFramePr>
        <p:xfrm>
          <a:off x="5714999" y="2666999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706" name="Equation" r:id="rId24" imgW="241300" imgH="228600" progId="Equation.3">
                  <p:embed/>
                </p:oleObj>
              </mc:Choice>
              <mc:Fallback>
                <p:oleObj name="Equation" r:id="rId24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714999" y="2666999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Rectangle 56"/>
          <p:cNvSpPr/>
          <p:nvPr/>
        </p:nvSpPr>
        <p:spPr>
          <a:xfrm>
            <a:off x="6658115" y="718135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15035955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584779" y="8389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Simplified kicker system schematic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447800" y="47251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5120069" y="8382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21" name="Straight Connector 20"/>
          <p:cNvCxnSpPr/>
          <p:nvPr/>
        </p:nvCxnSpPr>
        <p:spPr bwMode="auto">
          <a:xfrm>
            <a:off x="2362200" y="32766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5359908" y="26677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6350508" y="26677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485045"/>
              </p:ext>
            </p:extLst>
          </p:nvPr>
        </p:nvGraphicFramePr>
        <p:xfrm>
          <a:off x="381000" y="838200"/>
          <a:ext cx="762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596" name="Equation" r:id="rId4" imgW="381000" imgH="228600" progId="Equation.3">
                  <p:embed/>
                </p:oleObj>
              </mc:Choice>
              <mc:Fallback>
                <p:oleObj name="Equation" r:id="rId4" imgW="3810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1000" y="838200"/>
                        <a:ext cx="7620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108973" y="48006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304800" y="5257800"/>
            <a:ext cx="8534400" cy="190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PFN continues to discharge energy into kicker magnet and matched terminating resistor</a:t>
            </a:r>
          </a:p>
          <a:p>
            <a:r>
              <a:rPr lang="en-US" altLang="en-US" dirty="0">
                <a:latin typeface="Arial"/>
                <a:cs typeface="Arial"/>
              </a:rPr>
              <a:t>At t ≈ </a:t>
            </a:r>
            <a:r>
              <a:rPr lang="en-US" altLang="en-US" dirty="0" err="1">
                <a:latin typeface="Arial"/>
                <a:cs typeface="Arial"/>
              </a:rPr>
              <a:t>τ</a:t>
            </a:r>
            <a:r>
              <a:rPr lang="en-US" altLang="en-US" baseline="-25000" dirty="0" err="1">
                <a:latin typeface="Arial"/>
                <a:cs typeface="Arial"/>
              </a:rPr>
              <a:t>p</a:t>
            </a:r>
            <a:r>
              <a:rPr lang="en-US" altLang="en-US" dirty="0">
                <a:latin typeface="Arial"/>
                <a:cs typeface="Arial"/>
              </a:rPr>
              <a:t> the negative pulse reflects off the open end of the circuit (dump switch) and back towards the kicker</a:t>
            </a:r>
          </a:p>
          <a:p>
            <a:endParaRPr lang="en-US" altLang="en-US" sz="1800" b="0" dirty="0">
              <a:latin typeface="Arial"/>
              <a:cs typeface="Arial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2355840" y="23954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Rectangle 29"/>
          <p:cNvSpPr/>
          <p:nvPr/>
        </p:nvSpPr>
        <p:spPr bwMode="auto">
          <a:xfrm>
            <a:off x="2362201" y="4191001"/>
            <a:ext cx="76199" cy="2667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2366433" y="4457700"/>
            <a:ext cx="3983443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 bwMode="auto">
          <a:xfrm flipH="1" flipV="1">
            <a:off x="1931837" y="4329132"/>
            <a:ext cx="506563" cy="868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6362956" y="4594572"/>
            <a:ext cx="466504" cy="2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9785827"/>
              </p:ext>
            </p:extLst>
          </p:nvPr>
        </p:nvGraphicFramePr>
        <p:xfrm>
          <a:off x="6415314" y="4234542"/>
          <a:ext cx="157162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597" name="Equation" r:id="rId6" imgW="203200" imgH="393700" progId="Equation.3">
                  <p:embed/>
                </p:oleObj>
              </mc:Choice>
              <mc:Fallback>
                <p:oleObj name="Equation" r:id="rId6" imgW="2032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415314" y="4234542"/>
                        <a:ext cx="157162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Straight Connector 35"/>
          <p:cNvCxnSpPr/>
          <p:nvPr/>
        </p:nvCxnSpPr>
        <p:spPr bwMode="auto">
          <a:xfrm>
            <a:off x="4564142" y="24276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flipV="1">
            <a:off x="5286340" y="32011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7768009"/>
              </p:ext>
            </p:extLst>
          </p:nvPr>
        </p:nvGraphicFramePr>
        <p:xfrm>
          <a:off x="4953000" y="30487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598" name="Equation" r:id="rId8" imgW="152400" imgH="165100" progId="Equation.3">
                  <p:embed/>
                </p:oleObj>
              </mc:Choice>
              <mc:Fallback>
                <p:oleObj name="Equation" r:id="rId8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53000" y="30487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8328636"/>
              </p:ext>
            </p:extLst>
          </p:nvPr>
        </p:nvGraphicFramePr>
        <p:xfrm>
          <a:off x="3605213" y="48768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599" name="Equation" r:id="rId10" imgW="304800" imgH="228600" progId="Equation.3">
                  <p:embed/>
                </p:oleObj>
              </mc:Choice>
              <mc:Fallback>
                <p:oleObj name="Equation" r:id="rId10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605213" y="48768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2" name="Straight Arrow Connector 41"/>
          <p:cNvCxnSpPr/>
          <p:nvPr/>
        </p:nvCxnSpPr>
        <p:spPr bwMode="auto">
          <a:xfrm>
            <a:off x="2362200" y="48768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5359400" y="4457700"/>
            <a:ext cx="996950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5187413"/>
              </p:ext>
            </p:extLst>
          </p:nvPr>
        </p:nvGraphicFramePr>
        <p:xfrm>
          <a:off x="5381172" y="39887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600" name="Equation" r:id="rId12" imgW="177800" imgH="215900" progId="Equation.3">
                  <p:embed/>
                </p:oleObj>
              </mc:Choice>
              <mc:Fallback>
                <p:oleObj name="Equation" r:id="rId12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381172" y="39887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3" name="Straight Connector 52"/>
          <p:cNvCxnSpPr/>
          <p:nvPr/>
        </p:nvCxnSpPr>
        <p:spPr bwMode="auto">
          <a:xfrm flipH="1">
            <a:off x="5334000" y="41910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6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1854828"/>
              </p:ext>
            </p:extLst>
          </p:nvPr>
        </p:nvGraphicFramePr>
        <p:xfrm>
          <a:off x="6816025" y="4343400"/>
          <a:ext cx="363794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601" name="Equation" r:id="rId14" imgW="469900" imgH="393700" progId="Equation.3">
                  <p:embed/>
                </p:oleObj>
              </mc:Choice>
              <mc:Fallback>
                <p:oleObj name="Equation" r:id="rId14" imgW="4699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816025" y="4343400"/>
                        <a:ext cx="363794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Rectangle 58"/>
          <p:cNvSpPr/>
          <p:nvPr/>
        </p:nvSpPr>
        <p:spPr bwMode="auto">
          <a:xfrm>
            <a:off x="4495800" y="2289175"/>
            <a:ext cx="333375" cy="107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0" name="Straight Connector 59"/>
          <p:cNvCxnSpPr/>
          <p:nvPr/>
        </p:nvCxnSpPr>
        <p:spPr bwMode="auto">
          <a:xfrm>
            <a:off x="4495800" y="2409825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Arrow Connector 56"/>
          <p:cNvCxnSpPr/>
          <p:nvPr/>
        </p:nvCxnSpPr>
        <p:spPr bwMode="auto">
          <a:xfrm flipV="1">
            <a:off x="7237922" y="809186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1" name="Straight Arrow Connector 60"/>
          <p:cNvCxnSpPr/>
          <p:nvPr/>
        </p:nvCxnSpPr>
        <p:spPr bwMode="auto">
          <a:xfrm>
            <a:off x="7056494" y="1952188"/>
            <a:ext cx="19812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>
            <a:off x="7208894" y="1952186"/>
            <a:ext cx="762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 flipV="1">
            <a:off x="7285094" y="1494986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64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351086"/>
              </p:ext>
            </p:extLst>
          </p:nvPr>
        </p:nvGraphicFramePr>
        <p:xfrm>
          <a:off x="8946980" y="2091885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602" name="Equation" r:id="rId16" imgW="101600" imgH="152400" progId="Equation.3">
                  <p:embed/>
                </p:oleObj>
              </mc:Choice>
              <mc:Fallback>
                <p:oleObj name="Equation" r:id="rId16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8946980" y="2091885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TextBox 64"/>
          <p:cNvSpPr txBox="1"/>
          <p:nvPr/>
        </p:nvSpPr>
        <p:spPr>
          <a:xfrm>
            <a:off x="8504294" y="2028386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cxnSp>
        <p:nvCxnSpPr>
          <p:cNvPr id="67" name="Straight Connector 66"/>
          <p:cNvCxnSpPr/>
          <p:nvPr/>
        </p:nvCxnSpPr>
        <p:spPr bwMode="auto">
          <a:xfrm>
            <a:off x="7818494" y="1494986"/>
            <a:ext cx="0" cy="45357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Connector 68"/>
          <p:cNvCxnSpPr/>
          <p:nvPr/>
        </p:nvCxnSpPr>
        <p:spPr bwMode="auto">
          <a:xfrm flipH="1">
            <a:off x="7437494" y="1494986"/>
            <a:ext cx="3810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7452008" y="1502243"/>
            <a:ext cx="0" cy="45357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71" name="Objec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893208"/>
              </p:ext>
            </p:extLst>
          </p:nvPr>
        </p:nvGraphicFramePr>
        <p:xfrm>
          <a:off x="7270806" y="1952186"/>
          <a:ext cx="242888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603" name="Equation" r:id="rId18" imgW="241300" imgH="228600" progId="Equation.3">
                  <p:embed/>
                </p:oleObj>
              </mc:Choice>
              <mc:Fallback>
                <p:oleObj name="Equation" r:id="rId18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7270806" y="1952186"/>
                        <a:ext cx="242888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Objec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6345061"/>
              </p:ext>
            </p:extLst>
          </p:nvPr>
        </p:nvGraphicFramePr>
        <p:xfrm>
          <a:off x="7741386" y="1955816"/>
          <a:ext cx="1778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604" name="Equation" r:id="rId20" imgW="177800" imgH="228600" progId="Equation.3">
                  <p:embed/>
                </p:oleObj>
              </mc:Choice>
              <mc:Fallback>
                <p:oleObj name="Equation" r:id="rId20" imgW="177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7741386" y="1955816"/>
                        <a:ext cx="1778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Rectangle 32"/>
          <p:cNvSpPr>
            <a:spLocks noChangeArrowheads="1"/>
          </p:cNvSpPr>
          <p:nvPr/>
        </p:nvSpPr>
        <p:spPr bwMode="auto">
          <a:xfrm>
            <a:off x="6705600" y="762000"/>
            <a:ext cx="23622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2342158" y="4189462"/>
            <a:ext cx="96242" cy="153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 flipV="1">
            <a:off x="2442633" y="4451351"/>
            <a:ext cx="2923117" cy="6349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 flipV="1">
            <a:off x="2438400" y="4191000"/>
            <a:ext cx="0" cy="27305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flipH="1">
            <a:off x="7239000" y="1500170"/>
            <a:ext cx="133592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74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1119979"/>
              </p:ext>
            </p:extLst>
          </p:nvPr>
        </p:nvGraphicFramePr>
        <p:xfrm>
          <a:off x="8612188" y="1371600"/>
          <a:ext cx="365125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605" name="Equation" r:id="rId22" imgW="469900" imgH="393700" progId="Equation.3">
                  <p:embed/>
                </p:oleObj>
              </mc:Choice>
              <mc:Fallback>
                <p:oleObj name="Equation" r:id="rId22" imgW="4699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8612188" y="1371600"/>
                        <a:ext cx="365125" cy="30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362795"/>
              </p:ext>
            </p:extLst>
          </p:nvPr>
        </p:nvGraphicFramePr>
        <p:xfrm>
          <a:off x="5714999" y="2666999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606" name="Equation" r:id="rId24" imgW="241300" imgH="228600" progId="Equation.3">
                  <p:embed/>
                </p:oleObj>
              </mc:Choice>
              <mc:Fallback>
                <p:oleObj name="Equation" r:id="rId24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714999" y="2666999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Rectangle 65"/>
          <p:cNvSpPr/>
          <p:nvPr/>
        </p:nvSpPr>
        <p:spPr>
          <a:xfrm>
            <a:off x="6658115" y="718135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</a:p>
        </p:txBody>
      </p:sp>
    </p:spTree>
    <p:extLst>
      <p:ext uri="{BB962C8B-B14F-4D97-AF65-F5344CB8AC3E}">
        <p14:creationId xmlns:p14="http://schemas.microsoft.com/office/powerpoint/2010/main" val="9972496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584779" y="8389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Simplified kicker system schematic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447800" y="47251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5120069" y="8382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21" name="Straight Connector 20"/>
          <p:cNvCxnSpPr/>
          <p:nvPr/>
        </p:nvCxnSpPr>
        <p:spPr bwMode="auto">
          <a:xfrm>
            <a:off x="2362200" y="32766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5359908" y="26677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6350508" y="26677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5191925"/>
              </p:ext>
            </p:extLst>
          </p:nvPr>
        </p:nvGraphicFramePr>
        <p:xfrm>
          <a:off x="381000" y="838200"/>
          <a:ext cx="762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6609" name="Equation" r:id="rId4" imgW="381000" imgH="228600" progId="Equation.3">
                  <p:embed/>
                </p:oleObj>
              </mc:Choice>
              <mc:Fallback>
                <p:oleObj name="Equation" r:id="rId4" imgW="3810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1000" y="838200"/>
                        <a:ext cx="7620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108973" y="48006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2355840" y="23954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Rectangle 30"/>
          <p:cNvSpPr/>
          <p:nvPr/>
        </p:nvSpPr>
        <p:spPr bwMode="auto">
          <a:xfrm>
            <a:off x="2514600" y="4457700"/>
            <a:ext cx="3835276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 bwMode="auto">
          <a:xfrm>
            <a:off x="6362956" y="4594572"/>
            <a:ext cx="466504" cy="2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5622827"/>
              </p:ext>
            </p:extLst>
          </p:nvPr>
        </p:nvGraphicFramePr>
        <p:xfrm>
          <a:off x="6415314" y="4234542"/>
          <a:ext cx="157162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6610" name="Equation" r:id="rId6" imgW="203200" imgH="393700" progId="Equation.3">
                  <p:embed/>
                </p:oleObj>
              </mc:Choice>
              <mc:Fallback>
                <p:oleObj name="Equation" r:id="rId6" imgW="2032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415314" y="4234542"/>
                        <a:ext cx="157162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Straight Connector 35"/>
          <p:cNvCxnSpPr/>
          <p:nvPr/>
        </p:nvCxnSpPr>
        <p:spPr bwMode="auto">
          <a:xfrm>
            <a:off x="4564142" y="24276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flipV="1">
            <a:off x="5286340" y="32011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4444168"/>
              </p:ext>
            </p:extLst>
          </p:nvPr>
        </p:nvGraphicFramePr>
        <p:xfrm>
          <a:off x="4953000" y="30487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6611" name="Equation" r:id="rId8" imgW="152400" imgH="165100" progId="Equation.3">
                  <p:embed/>
                </p:oleObj>
              </mc:Choice>
              <mc:Fallback>
                <p:oleObj name="Equation" r:id="rId8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53000" y="30487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9897179"/>
              </p:ext>
            </p:extLst>
          </p:nvPr>
        </p:nvGraphicFramePr>
        <p:xfrm>
          <a:off x="3605213" y="48768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6612" name="Equation" r:id="rId10" imgW="304800" imgH="228600" progId="Equation.3">
                  <p:embed/>
                </p:oleObj>
              </mc:Choice>
              <mc:Fallback>
                <p:oleObj name="Equation" r:id="rId10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605213" y="48768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2" name="Straight Arrow Connector 41"/>
          <p:cNvCxnSpPr/>
          <p:nvPr/>
        </p:nvCxnSpPr>
        <p:spPr bwMode="auto">
          <a:xfrm>
            <a:off x="2362200" y="48768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5359400" y="4457700"/>
            <a:ext cx="996950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9888730"/>
              </p:ext>
            </p:extLst>
          </p:nvPr>
        </p:nvGraphicFramePr>
        <p:xfrm>
          <a:off x="6816025" y="4343400"/>
          <a:ext cx="363794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6613" name="Equation" r:id="rId12" imgW="469900" imgH="393700" progId="Equation.3">
                  <p:embed/>
                </p:oleObj>
              </mc:Choice>
              <mc:Fallback>
                <p:oleObj name="Equation" r:id="rId12" imgW="4699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816025" y="4343400"/>
                        <a:ext cx="363794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926849"/>
              </p:ext>
            </p:extLst>
          </p:nvPr>
        </p:nvGraphicFramePr>
        <p:xfrm>
          <a:off x="5381172" y="39887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6614" name="Equation" r:id="rId14" imgW="177800" imgH="215900" progId="Equation.3">
                  <p:embed/>
                </p:oleObj>
              </mc:Choice>
              <mc:Fallback>
                <p:oleObj name="Equation" r:id="rId14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381172" y="39887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3" name="Straight Connector 52"/>
          <p:cNvCxnSpPr/>
          <p:nvPr/>
        </p:nvCxnSpPr>
        <p:spPr bwMode="auto">
          <a:xfrm flipH="1">
            <a:off x="5334000" y="41910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>
            <a:off x="2516670" y="4601830"/>
            <a:ext cx="466504" cy="2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304800" y="5257800"/>
            <a:ext cx="8534400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PFN continues to discharge energy into matched terminating resistor</a:t>
            </a:r>
          </a:p>
          <a:p>
            <a:r>
              <a:rPr lang="en-US" altLang="en-US" dirty="0">
                <a:latin typeface="Arial"/>
                <a:cs typeface="Arial"/>
              </a:rPr>
              <a:t>At t ≈ </a:t>
            </a:r>
            <a:r>
              <a:rPr lang="en-US" altLang="en-US" dirty="0" err="1">
                <a:latin typeface="Arial"/>
                <a:cs typeface="Arial"/>
              </a:rPr>
              <a:t>τ</a:t>
            </a:r>
            <a:r>
              <a:rPr lang="en-US" altLang="en-US" baseline="-25000" dirty="0" err="1">
                <a:latin typeface="Arial"/>
                <a:cs typeface="Arial"/>
              </a:rPr>
              <a:t>p</a:t>
            </a:r>
            <a:r>
              <a:rPr lang="en-US" altLang="en-US" dirty="0">
                <a:latin typeface="Arial"/>
                <a:cs typeface="Arial"/>
              </a:rPr>
              <a:t> the negative pulse reflects off the open end of the circuit and back towards the kicker</a:t>
            </a:r>
          </a:p>
          <a:p>
            <a:endParaRPr lang="en-US" altLang="en-US" sz="1800" b="0" dirty="0">
              <a:latin typeface="Arial"/>
              <a:cs typeface="Arial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4495800" y="2289175"/>
            <a:ext cx="333375" cy="107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2" name="Straight Connector 61"/>
          <p:cNvCxnSpPr/>
          <p:nvPr/>
        </p:nvCxnSpPr>
        <p:spPr bwMode="auto">
          <a:xfrm>
            <a:off x="4495800" y="2409825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flipV="1">
            <a:off x="7237922" y="809186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9" name="Straight Arrow Connector 58"/>
          <p:cNvCxnSpPr/>
          <p:nvPr/>
        </p:nvCxnSpPr>
        <p:spPr bwMode="auto">
          <a:xfrm>
            <a:off x="7056494" y="1952188"/>
            <a:ext cx="19812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>
            <a:off x="7208894" y="1952186"/>
            <a:ext cx="762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 flipV="1">
            <a:off x="7285094" y="1494986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65" name="Object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5900519"/>
              </p:ext>
            </p:extLst>
          </p:nvPr>
        </p:nvGraphicFramePr>
        <p:xfrm>
          <a:off x="8946980" y="2091885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6615" name="Equation" r:id="rId16" imgW="101600" imgH="152400" progId="Equation.3">
                  <p:embed/>
                </p:oleObj>
              </mc:Choice>
              <mc:Fallback>
                <p:oleObj name="Equation" r:id="rId16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8946980" y="2091885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TextBox 65"/>
          <p:cNvSpPr txBox="1"/>
          <p:nvPr/>
        </p:nvSpPr>
        <p:spPr>
          <a:xfrm>
            <a:off x="8504294" y="2028386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cxnSp>
        <p:nvCxnSpPr>
          <p:cNvPr id="69" name="Straight Connector 68"/>
          <p:cNvCxnSpPr/>
          <p:nvPr/>
        </p:nvCxnSpPr>
        <p:spPr bwMode="auto">
          <a:xfrm>
            <a:off x="7818494" y="1494986"/>
            <a:ext cx="0" cy="45357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Connector 70"/>
          <p:cNvCxnSpPr/>
          <p:nvPr/>
        </p:nvCxnSpPr>
        <p:spPr bwMode="auto">
          <a:xfrm flipH="1">
            <a:off x="7437494" y="1494986"/>
            <a:ext cx="3810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>
            <a:off x="7452008" y="1502243"/>
            <a:ext cx="0" cy="45357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74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1376824"/>
              </p:ext>
            </p:extLst>
          </p:nvPr>
        </p:nvGraphicFramePr>
        <p:xfrm>
          <a:off x="7270806" y="1952186"/>
          <a:ext cx="242888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6616" name="Equation" r:id="rId18" imgW="241300" imgH="228600" progId="Equation.3">
                  <p:embed/>
                </p:oleObj>
              </mc:Choice>
              <mc:Fallback>
                <p:oleObj name="Equation" r:id="rId18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7270806" y="1952186"/>
                        <a:ext cx="242888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2875604"/>
              </p:ext>
            </p:extLst>
          </p:nvPr>
        </p:nvGraphicFramePr>
        <p:xfrm>
          <a:off x="7741386" y="1955816"/>
          <a:ext cx="1778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6617" name="Equation" r:id="rId20" imgW="177800" imgH="228600" progId="Equation.3">
                  <p:embed/>
                </p:oleObj>
              </mc:Choice>
              <mc:Fallback>
                <p:oleObj name="Equation" r:id="rId20" imgW="177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7741386" y="1955816"/>
                        <a:ext cx="1778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Rectangle 32"/>
          <p:cNvSpPr>
            <a:spLocks noChangeArrowheads="1"/>
          </p:cNvSpPr>
          <p:nvPr/>
        </p:nvSpPr>
        <p:spPr bwMode="auto">
          <a:xfrm>
            <a:off x="6705600" y="762000"/>
            <a:ext cx="23622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45" name="Straight Connector 44"/>
          <p:cNvCxnSpPr/>
          <p:nvPr/>
        </p:nvCxnSpPr>
        <p:spPr bwMode="auto">
          <a:xfrm flipV="1">
            <a:off x="2510367" y="4451352"/>
            <a:ext cx="2855383" cy="211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 flipV="1">
            <a:off x="2518833" y="4453466"/>
            <a:ext cx="0" cy="27305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 flipH="1">
            <a:off x="7239000" y="1500170"/>
            <a:ext cx="133592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1119979"/>
              </p:ext>
            </p:extLst>
          </p:nvPr>
        </p:nvGraphicFramePr>
        <p:xfrm>
          <a:off x="8612188" y="1371600"/>
          <a:ext cx="365125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6618" name="Equation" r:id="rId22" imgW="469900" imgH="393700" progId="Equation.3">
                  <p:embed/>
                </p:oleObj>
              </mc:Choice>
              <mc:Fallback>
                <p:oleObj name="Equation" r:id="rId22" imgW="4699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8612188" y="1371600"/>
                        <a:ext cx="365125" cy="30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362795"/>
              </p:ext>
            </p:extLst>
          </p:nvPr>
        </p:nvGraphicFramePr>
        <p:xfrm>
          <a:off x="5714999" y="2666999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6619" name="Equation" r:id="rId24" imgW="241300" imgH="228600" progId="Equation.3">
                  <p:embed/>
                </p:oleObj>
              </mc:Choice>
              <mc:Fallback>
                <p:oleObj name="Equation" r:id="rId24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714999" y="2666999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Rectangle 54"/>
          <p:cNvSpPr/>
          <p:nvPr/>
        </p:nvSpPr>
        <p:spPr>
          <a:xfrm>
            <a:off x="6658115" y="718135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4096485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584779" y="8389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Simplified kicker system schematic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447800" y="47251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5120069" y="8382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21" name="Straight Connector 20"/>
          <p:cNvCxnSpPr/>
          <p:nvPr/>
        </p:nvCxnSpPr>
        <p:spPr bwMode="auto">
          <a:xfrm>
            <a:off x="2362200" y="32766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5359908" y="26677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6350508" y="26677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6948816"/>
              </p:ext>
            </p:extLst>
          </p:nvPr>
        </p:nvGraphicFramePr>
        <p:xfrm>
          <a:off x="304800" y="838200"/>
          <a:ext cx="914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763" name="Equation" r:id="rId4" imgW="457200" imgH="228600" progId="Equation.3">
                  <p:embed/>
                </p:oleObj>
              </mc:Choice>
              <mc:Fallback>
                <p:oleObj name="Equation" r:id="rId4" imgW="4572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4800" y="838200"/>
                        <a:ext cx="9144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108973" y="48006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2355840" y="23954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Rectangle 30"/>
          <p:cNvSpPr/>
          <p:nvPr/>
        </p:nvSpPr>
        <p:spPr bwMode="auto">
          <a:xfrm>
            <a:off x="5363028" y="4457700"/>
            <a:ext cx="986847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 bwMode="auto">
          <a:xfrm>
            <a:off x="6362956" y="4594572"/>
            <a:ext cx="466504" cy="2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0641747"/>
              </p:ext>
            </p:extLst>
          </p:nvPr>
        </p:nvGraphicFramePr>
        <p:xfrm>
          <a:off x="6415314" y="4234542"/>
          <a:ext cx="157162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764" name="Equation" r:id="rId6" imgW="203200" imgH="393700" progId="Equation.3">
                  <p:embed/>
                </p:oleObj>
              </mc:Choice>
              <mc:Fallback>
                <p:oleObj name="Equation" r:id="rId6" imgW="2032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415314" y="4234542"/>
                        <a:ext cx="157162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Straight Connector 35"/>
          <p:cNvCxnSpPr/>
          <p:nvPr/>
        </p:nvCxnSpPr>
        <p:spPr bwMode="auto">
          <a:xfrm>
            <a:off x="4564142" y="24276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flipV="1">
            <a:off x="5286340" y="32011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7246574"/>
              </p:ext>
            </p:extLst>
          </p:nvPr>
        </p:nvGraphicFramePr>
        <p:xfrm>
          <a:off x="4953000" y="30487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765" name="Equation" r:id="rId8" imgW="152400" imgH="165100" progId="Equation.3">
                  <p:embed/>
                </p:oleObj>
              </mc:Choice>
              <mc:Fallback>
                <p:oleObj name="Equation" r:id="rId8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53000" y="30487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121696"/>
              </p:ext>
            </p:extLst>
          </p:nvPr>
        </p:nvGraphicFramePr>
        <p:xfrm>
          <a:off x="3605213" y="48768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766" name="Equation" r:id="rId10" imgW="304800" imgH="228600" progId="Equation.3">
                  <p:embed/>
                </p:oleObj>
              </mc:Choice>
              <mc:Fallback>
                <p:oleObj name="Equation" r:id="rId10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605213" y="48768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2" name="Straight Arrow Connector 41"/>
          <p:cNvCxnSpPr/>
          <p:nvPr/>
        </p:nvCxnSpPr>
        <p:spPr bwMode="auto">
          <a:xfrm>
            <a:off x="2362200" y="48768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5359400" y="4457700"/>
            <a:ext cx="996950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2027608"/>
              </p:ext>
            </p:extLst>
          </p:nvPr>
        </p:nvGraphicFramePr>
        <p:xfrm>
          <a:off x="6816025" y="4343400"/>
          <a:ext cx="363794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767" name="Equation" r:id="rId12" imgW="469900" imgH="393700" progId="Equation.3">
                  <p:embed/>
                </p:oleObj>
              </mc:Choice>
              <mc:Fallback>
                <p:oleObj name="Equation" r:id="rId12" imgW="4699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816025" y="4343400"/>
                        <a:ext cx="363794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8230887"/>
              </p:ext>
            </p:extLst>
          </p:nvPr>
        </p:nvGraphicFramePr>
        <p:xfrm>
          <a:off x="5381172" y="39887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768" name="Equation" r:id="rId14" imgW="177800" imgH="215900" progId="Equation.3">
                  <p:embed/>
                </p:oleObj>
              </mc:Choice>
              <mc:Fallback>
                <p:oleObj name="Equation" r:id="rId14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381172" y="39887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3" name="Straight Connector 52"/>
          <p:cNvCxnSpPr/>
          <p:nvPr/>
        </p:nvCxnSpPr>
        <p:spPr bwMode="auto">
          <a:xfrm flipH="1">
            <a:off x="5334000" y="41910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>
            <a:off x="5354213" y="4601830"/>
            <a:ext cx="466504" cy="2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304800" y="5257800"/>
            <a:ext cx="8534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At t ≈ 2τ</a:t>
            </a:r>
            <a:r>
              <a:rPr lang="en-US" altLang="en-US" baseline="-25000" dirty="0">
                <a:latin typeface="Arial"/>
                <a:cs typeface="Arial"/>
              </a:rPr>
              <a:t>p</a:t>
            </a:r>
            <a:r>
              <a:rPr lang="en-US" altLang="en-US" dirty="0">
                <a:latin typeface="Arial"/>
                <a:cs typeface="Arial"/>
              </a:rPr>
              <a:t> the pulse arrives at the kicker and field starts to decay</a:t>
            </a:r>
          </a:p>
          <a:p>
            <a:endParaRPr lang="en-US" altLang="en-US" sz="1800" b="0" dirty="0">
              <a:latin typeface="Arial"/>
              <a:cs typeface="Arial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4495800" y="2289175"/>
            <a:ext cx="333375" cy="107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6" name="Straight Connector 65"/>
          <p:cNvCxnSpPr/>
          <p:nvPr/>
        </p:nvCxnSpPr>
        <p:spPr bwMode="auto">
          <a:xfrm>
            <a:off x="4495800" y="2409825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Arrow Connector 56"/>
          <p:cNvCxnSpPr/>
          <p:nvPr/>
        </p:nvCxnSpPr>
        <p:spPr bwMode="auto">
          <a:xfrm flipV="1">
            <a:off x="7237922" y="809186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/>
          <p:nvPr/>
        </p:nvCxnSpPr>
        <p:spPr bwMode="auto">
          <a:xfrm>
            <a:off x="7056494" y="1952188"/>
            <a:ext cx="19812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>
            <a:off x="7208894" y="1952186"/>
            <a:ext cx="762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 flipV="1">
            <a:off x="7285094" y="1494986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68" name="Object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2157251"/>
              </p:ext>
            </p:extLst>
          </p:nvPr>
        </p:nvGraphicFramePr>
        <p:xfrm>
          <a:off x="8946980" y="2091885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769" name="Equation" r:id="rId16" imgW="101600" imgH="152400" progId="Equation.3">
                  <p:embed/>
                </p:oleObj>
              </mc:Choice>
              <mc:Fallback>
                <p:oleObj name="Equation" r:id="rId16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8946980" y="2091885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" name="TextBox 68"/>
          <p:cNvSpPr txBox="1"/>
          <p:nvPr/>
        </p:nvSpPr>
        <p:spPr>
          <a:xfrm>
            <a:off x="8504294" y="2028386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cxnSp>
        <p:nvCxnSpPr>
          <p:cNvPr id="71" name="Straight Connector 70"/>
          <p:cNvCxnSpPr/>
          <p:nvPr/>
        </p:nvCxnSpPr>
        <p:spPr bwMode="auto">
          <a:xfrm flipH="1">
            <a:off x="7818494" y="1494986"/>
            <a:ext cx="3810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>
            <a:off x="7818494" y="1494986"/>
            <a:ext cx="0" cy="45357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Straight Connector 73"/>
          <p:cNvCxnSpPr/>
          <p:nvPr/>
        </p:nvCxnSpPr>
        <p:spPr bwMode="auto">
          <a:xfrm flipH="1">
            <a:off x="7437494" y="1494986"/>
            <a:ext cx="3810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>
            <a:off x="7452008" y="1502243"/>
            <a:ext cx="0" cy="45357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Straight Connector 75"/>
          <p:cNvCxnSpPr/>
          <p:nvPr/>
        </p:nvCxnSpPr>
        <p:spPr bwMode="auto">
          <a:xfrm>
            <a:off x="8195866" y="1509501"/>
            <a:ext cx="0" cy="45357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80" name="Object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2034304"/>
              </p:ext>
            </p:extLst>
          </p:nvPr>
        </p:nvGraphicFramePr>
        <p:xfrm>
          <a:off x="7270806" y="1952186"/>
          <a:ext cx="242888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770" name="Equation" r:id="rId18" imgW="241300" imgH="228600" progId="Equation.3">
                  <p:embed/>
                </p:oleObj>
              </mc:Choice>
              <mc:Fallback>
                <p:oleObj name="Equation" r:id="rId18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7270806" y="1952186"/>
                        <a:ext cx="242888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" name="Object 8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5753448"/>
              </p:ext>
            </p:extLst>
          </p:nvPr>
        </p:nvGraphicFramePr>
        <p:xfrm>
          <a:off x="7741386" y="1955816"/>
          <a:ext cx="1778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771" name="Equation" r:id="rId20" imgW="177800" imgH="228600" progId="Equation.3">
                  <p:embed/>
                </p:oleObj>
              </mc:Choice>
              <mc:Fallback>
                <p:oleObj name="Equation" r:id="rId20" imgW="177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7741386" y="1955816"/>
                        <a:ext cx="1778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" name="Rectangle 32"/>
          <p:cNvSpPr>
            <a:spLocks noChangeArrowheads="1"/>
          </p:cNvSpPr>
          <p:nvPr/>
        </p:nvSpPr>
        <p:spPr bwMode="auto">
          <a:xfrm>
            <a:off x="6705600" y="762000"/>
            <a:ext cx="23622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45" name="Straight Connector 44"/>
          <p:cNvCxnSpPr/>
          <p:nvPr/>
        </p:nvCxnSpPr>
        <p:spPr bwMode="auto">
          <a:xfrm flipV="1">
            <a:off x="2362200" y="4720167"/>
            <a:ext cx="3014133" cy="4234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 flipV="1">
            <a:off x="5363633" y="4453466"/>
            <a:ext cx="0" cy="27305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 flipH="1">
            <a:off x="7239000" y="1500170"/>
            <a:ext cx="133592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1119979"/>
              </p:ext>
            </p:extLst>
          </p:nvPr>
        </p:nvGraphicFramePr>
        <p:xfrm>
          <a:off x="8612188" y="1371600"/>
          <a:ext cx="365125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772" name="Equation" r:id="rId22" imgW="469900" imgH="393700" progId="Equation.3">
                  <p:embed/>
                </p:oleObj>
              </mc:Choice>
              <mc:Fallback>
                <p:oleObj name="Equation" r:id="rId22" imgW="4699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8612188" y="1371600"/>
                        <a:ext cx="365125" cy="30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362795"/>
              </p:ext>
            </p:extLst>
          </p:nvPr>
        </p:nvGraphicFramePr>
        <p:xfrm>
          <a:off x="5714999" y="2666999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773" name="Equation" r:id="rId24" imgW="241300" imgH="228600" progId="Equation.3">
                  <p:embed/>
                </p:oleObj>
              </mc:Choice>
              <mc:Fallback>
                <p:oleObj name="Equation" r:id="rId24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714999" y="2666999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Rectangle 58"/>
          <p:cNvSpPr/>
          <p:nvPr/>
        </p:nvSpPr>
        <p:spPr>
          <a:xfrm>
            <a:off x="6658115" y="718135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29571304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584779" y="8389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Simplified kicker system schematic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447800" y="47251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5120069" y="8382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21" name="Straight Connector 20"/>
          <p:cNvCxnSpPr/>
          <p:nvPr/>
        </p:nvCxnSpPr>
        <p:spPr bwMode="auto">
          <a:xfrm>
            <a:off x="2362200" y="32766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5359908" y="26677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6350508" y="26677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4042014"/>
              </p:ext>
            </p:extLst>
          </p:nvPr>
        </p:nvGraphicFramePr>
        <p:xfrm>
          <a:off x="330200" y="838200"/>
          <a:ext cx="1574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579" name="Equation" r:id="rId4" imgW="787400" imgH="228600" progId="Equation.3">
                  <p:embed/>
                </p:oleObj>
              </mc:Choice>
              <mc:Fallback>
                <p:oleObj name="Equation" r:id="rId4" imgW="7874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0200" y="838200"/>
                        <a:ext cx="15748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108973" y="48006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2355840" y="23954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V="1">
            <a:off x="7237922" y="809186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>
            <a:off x="7056494" y="1952188"/>
            <a:ext cx="19812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7208894" y="1952186"/>
            <a:ext cx="762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flipV="1">
            <a:off x="7285094" y="1494986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4564142" y="24276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flipV="1">
            <a:off x="5286340" y="32011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532722"/>
              </p:ext>
            </p:extLst>
          </p:nvPr>
        </p:nvGraphicFramePr>
        <p:xfrm>
          <a:off x="4953000" y="30487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580" name="Equation" r:id="rId6" imgW="152400" imgH="165100" progId="Equation.3">
                  <p:embed/>
                </p:oleObj>
              </mc:Choice>
              <mc:Fallback>
                <p:oleObj name="Equation" r:id="rId6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953000" y="30487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5603558"/>
              </p:ext>
            </p:extLst>
          </p:nvPr>
        </p:nvGraphicFramePr>
        <p:xfrm>
          <a:off x="3605213" y="48768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581" name="Equation" r:id="rId8" imgW="304800" imgH="228600" progId="Equation.3">
                  <p:embed/>
                </p:oleObj>
              </mc:Choice>
              <mc:Fallback>
                <p:oleObj name="Equation" r:id="rId8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605213" y="48768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2" name="Straight Arrow Connector 41"/>
          <p:cNvCxnSpPr/>
          <p:nvPr/>
        </p:nvCxnSpPr>
        <p:spPr bwMode="auto">
          <a:xfrm>
            <a:off x="2362200" y="48768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9104475"/>
              </p:ext>
            </p:extLst>
          </p:nvPr>
        </p:nvGraphicFramePr>
        <p:xfrm>
          <a:off x="8946980" y="2091885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582" name="Equation" r:id="rId10" imgW="101600" imgH="152400" progId="Equation.3">
                  <p:embed/>
                </p:oleObj>
              </mc:Choice>
              <mc:Fallback>
                <p:oleObj name="Equation" r:id="rId10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946980" y="2091885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8504294" y="2028386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604674"/>
              </p:ext>
            </p:extLst>
          </p:nvPr>
        </p:nvGraphicFramePr>
        <p:xfrm>
          <a:off x="5381172" y="39887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583" name="Equation" r:id="rId12" imgW="177800" imgH="215900" progId="Equation.3">
                  <p:embed/>
                </p:oleObj>
              </mc:Choice>
              <mc:Fallback>
                <p:oleObj name="Equation" r:id="rId12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381172" y="39887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3" name="Straight Connector 52"/>
          <p:cNvCxnSpPr/>
          <p:nvPr/>
        </p:nvCxnSpPr>
        <p:spPr bwMode="auto">
          <a:xfrm flipH="1">
            <a:off x="5334000" y="41910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flipH="1">
            <a:off x="7818494" y="1494986"/>
            <a:ext cx="3810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7818494" y="1494986"/>
            <a:ext cx="0" cy="45357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304800" y="5257800"/>
            <a:ext cx="85344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A kicker pulse of approximately 2τ</a:t>
            </a:r>
            <a:r>
              <a:rPr lang="en-US" altLang="en-US" baseline="-25000" dirty="0">
                <a:latin typeface="Arial"/>
                <a:cs typeface="Arial"/>
              </a:rPr>
              <a:t>p </a:t>
            </a:r>
            <a:r>
              <a:rPr lang="en-US" altLang="en-US" dirty="0">
                <a:latin typeface="Arial"/>
                <a:cs typeface="Arial"/>
              </a:rPr>
              <a:t>is imparted on the beam and all energy has been emptied into the terminating resistor</a:t>
            </a:r>
          </a:p>
          <a:p>
            <a:endParaRPr lang="en-US" altLang="en-US" sz="1800" b="0" dirty="0">
              <a:latin typeface="Arial"/>
              <a:cs typeface="Arial"/>
            </a:endParaRPr>
          </a:p>
        </p:txBody>
      </p:sp>
      <p:cxnSp>
        <p:nvCxnSpPr>
          <p:cNvPr id="47" name="Straight Connector 46"/>
          <p:cNvCxnSpPr/>
          <p:nvPr/>
        </p:nvCxnSpPr>
        <p:spPr bwMode="auto">
          <a:xfrm flipH="1">
            <a:off x="7437494" y="1494986"/>
            <a:ext cx="3810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7452008" y="1502243"/>
            <a:ext cx="0" cy="45357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>
            <a:off x="8195866" y="1509501"/>
            <a:ext cx="0" cy="45357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 flipH="1" flipV="1">
            <a:off x="8199494" y="1494986"/>
            <a:ext cx="152400" cy="45720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8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8021425"/>
              </p:ext>
            </p:extLst>
          </p:nvPr>
        </p:nvGraphicFramePr>
        <p:xfrm>
          <a:off x="7666094" y="1037786"/>
          <a:ext cx="267652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584" name="Equation" r:id="rId14" imgW="266700" imgH="228600" progId="Equation.3">
                  <p:embed/>
                </p:oleObj>
              </mc:Choice>
              <mc:Fallback>
                <p:oleObj name="Equation" r:id="rId14" imgW="2667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7666094" y="1037786"/>
                        <a:ext cx="267652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1" name="Straight Arrow Connector 60"/>
          <p:cNvCxnSpPr/>
          <p:nvPr/>
        </p:nvCxnSpPr>
        <p:spPr bwMode="auto">
          <a:xfrm>
            <a:off x="7285094" y="1342586"/>
            <a:ext cx="1066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aphicFrame>
        <p:nvGraphicFramePr>
          <p:cNvPr id="62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6139334"/>
              </p:ext>
            </p:extLst>
          </p:nvPr>
        </p:nvGraphicFramePr>
        <p:xfrm>
          <a:off x="7270806" y="1952186"/>
          <a:ext cx="242888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585" name="Equation" r:id="rId16" imgW="241300" imgH="228600" progId="Equation.3">
                  <p:embed/>
                </p:oleObj>
              </mc:Choice>
              <mc:Fallback>
                <p:oleObj name="Equation" r:id="rId16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7270806" y="1952186"/>
                        <a:ext cx="242888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4760155"/>
              </p:ext>
            </p:extLst>
          </p:nvPr>
        </p:nvGraphicFramePr>
        <p:xfrm>
          <a:off x="7741386" y="1955816"/>
          <a:ext cx="1778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586" name="Equation" r:id="rId18" imgW="177800" imgH="228600" progId="Equation.3">
                  <p:embed/>
                </p:oleObj>
              </mc:Choice>
              <mc:Fallback>
                <p:oleObj name="Equation" r:id="rId18" imgW="177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7741386" y="1955816"/>
                        <a:ext cx="1778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2204323"/>
              </p:ext>
            </p:extLst>
          </p:nvPr>
        </p:nvGraphicFramePr>
        <p:xfrm>
          <a:off x="8175595" y="1980761"/>
          <a:ext cx="2413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587" name="Equation" r:id="rId20" imgW="241300" imgH="228600" progId="Equation.3">
                  <p:embed/>
                </p:oleObj>
              </mc:Choice>
              <mc:Fallback>
                <p:oleObj name="Equation" r:id="rId20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8175595" y="1980761"/>
                        <a:ext cx="2413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/>
          <p:cNvSpPr/>
          <p:nvPr/>
        </p:nvSpPr>
        <p:spPr bwMode="auto">
          <a:xfrm>
            <a:off x="4495800" y="2289175"/>
            <a:ext cx="333375" cy="107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6" name="Straight Connector 65"/>
          <p:cNvCxnSpPr/>
          <p:nvPr/>
        </p:nvCxnSpPr>
        <p:spPr bwMode="auto">
          <a:xfrm>
            <a:off x="4495800" y="2409825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Rectangle 32"/>
          <p:cNvSpPr>
            <a:spLocks noChangeArrowheads="1"/>
          </p:cNvSpPr>
          <p:nvPr/>
        </p:nvSpPr>
        <p:spPr bwMode="auto">
          <a:xfrm>
            <a:off x="6705600" y="762000"/>
            <a:ext cx="23622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48" name="Straight Connector 47"/>
          <p:cNvCxnSpPr/>
          <p:nvPr/>
        </p:nvCxnSpPr>
        <p:spPr bwMode="auto">
          <a:xfrm>
            <a:off x="5359400" y="4717145"/>
            <a:ext cx="996950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 flipV="1">
            <a:off x="2362200" y="4720167"/>
            <a:ext cx="3014133" cy="4234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 flipH="1">
            <a:off x="7239000" y="1500170"/>
            <a:ext cx="133592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67" name="Object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1119979"/>
              </p:ext>
            </p:extLst>
          </p:nvPr>
        </p:nvGraphicFramePr>
        <p:xfrm>
          <a:off x="8612188" y="1371600"/>
          <a:ext cx="365125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588" name="Equation" r:id="rId22" imgW="469900" imgH="393700" progId="Equation.3">
                  <p:embed/>
                </p:oleObj>
              </mc:Choice>
              <mc:Fallback>
                <p:oleObj name="Equation" r:id="rId22" imgW="4699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8612188" y="1371600"/>
                        <a:ext cx="365125" cy="30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362795"/>
              </p:ext>
            </p:extLst>
          </p:nvPr>
        </p:nvGraphicFramePr>
        <p:xfrm>
          <a:off x="5714999" y="2666999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589" name="Equation" r:id="rId24" imgW="241300" imgH="228600" progId="Equation.3">
                  <p:embed/>
                </p:oleObj>
              </mc:Choice>
              <mc:Fallback>
                <p:oleObj name="Equation" r:id="rId24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714999" y="2666999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Rectangle 67"/>
          <p:cNvSpPr/>
          <p:nvPr/>
        </p:nvSpPr>
        <p:spPr>
          <a:xfrm>
            <a:off x="6658115" y="718135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32262582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584779" y="8389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Simplified kicker system schematic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447800" y="47251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5120069" y="8382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21" name="Straight Connector 20"/>
          <p:cNvCxnSpPr/>
          <p:nvPr/>
        </p:nvCxnSpPr>
        <p:spPr bwMode="auto">
          <a:xfrm>
            <a:off x="2362200" y="32766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5359908" y="26677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6350508" y="26677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4523797"/>
              </p:ext>
            </p:extLst>
          </p:nvPr>
        </p:nvGraphicFramePr>
        <p:xfrm>
          <a:off x="304800" y="838200"/>
          <a:ext cx="914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79" name="Equation" r:id="rId4" imgW="457200" imgH="228600" progId="Equation.3">
                  <p:embed/>
                </p:oleObj>
              </mc:Choice>
              <mc:Fallback>
                <p:oleObj name="Equation" r:id="rId4" imgW="4572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4800" y="838200"/>
                        <a:ext cx="9144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108973" y="48006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2355840" y="23954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V="1">
            <a:off x="7237922" y="809186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>
            <a:off x="7056494" y="1952188"/>
            <a:ext cx="19812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7208894" y="1952186"/>
            <a:ext cx="762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flipV="1">
            <a:off x="7285094" y="1494986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4564142" y="24276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flipV="1">
            <a:off x="5286340" y="32011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4130114"/>
              </p:ext>
            </p:extLst>
          </p:nvPr>
        </p:nvGraphicFramePr>
        <p:xfrm>
          <a:off x="4953000" y="30487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80" name="Equation" r:id="rId6" imgW="152400" imgH="165100" progId="Equation.3">
                  <p:embed/>
                </p:oleObj>
              </mc:Choice>
              <mc:Fallback>
                <p:oleObj name="Equation" r:id="rId6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953000" y="30487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3545485"/>
              </p:ext>
            </p:extLst>
          </p:nvPr>
        </p:nvGraphicFramePr>
        <p:xfrm>
          <a:off x="3605213" y="48768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81" name="Equation" r:id="rId8" imgW="304800" imgH="228600" progId="Equation.3">
                  <p:embed/>
                </p:oleObj>
              </mc:Choice>
              <mc:Fallback>
                <p:oleObj name="Equation" r:id="rId8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605213" y="48768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2" name="Straight Arrow Connector 41"/>
          <p:cNvCxnSpPr/>
          <p:nvPr/>
        </p:nvCxnSpPr>
        <p:spPr bwMode="auto">
          <a:xfrm>
            <a:off x="2362200" y="48768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0772236"/>
              </p:ext>
            </p:extLst>
          </p:nvPr>
        </p:nvGraphicFramePr>
        <p:xfrm>
          <a:off x="8946980" y="2091885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82" name="Equation" r:id="rId10" imgW="101600" imgH="152400" progId="Equation.3">
                  <p:embed/>
                </p:oleObj>
              </mc:Choice>
              <mc:Fallback>
                <p:oleObj name="Equation" r:id="rId10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946980" y="2091885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8504294" y="2028386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0222536"/>
              </p:ext>
            </p:extLst>
          </p:nvPr>
        </p:nvGraphicFramePr>
        <p:xfrm>
          <a:off x="5381172" y="39887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83" name="Equation" r:id="rId12" imgW="177800" imgH="215900" progId="Equation.3">
                  <p:embed/>
                </p:oleObj>
              </mc:Choice>
              <mc:Fallback>
                <p:oleObj name="Equation" r:id="rId12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381172" y="39887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3" name="Straight Connector 52"/>
          <p:cNvCxnSpPr/>
          <p:nvPr/>
        </p:nvCxnSpPr>
        <p:spPr bwMode="auto">
          <a:xfrm flipH="1">
            <a:off x="5334000" y="41910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flipH="1">
            <a:off x="7818494" y="1494986"/>
            <a:ext cx="3810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7818494" y="1494986"/>
            <a:ext cx="0" cy="45357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304800" y="5262229"/>
            <a:ext cx="8534400" cy="1748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Kicker pulse length can be changed by adjusting the relative timing of dump and main switches: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e.g. if the dump and main switches are fired simultaneously the pulse length will be halved and energy shared on dump and terminating resistors</a:t>
            </a:r>
          </a:p>
          <a:p>
            <a:endParaRPr lang="en-US" altLang="en-US" sz="1800" b="0" dirty="0">
              <a:latin typeface="Arial"/>
              <a:cs typeface="Arial"/>
            </a:endParaRPr>
          </a:p>
        </p:txBody>
      </p:sp>
      <p:cxnSp>
        <p:nvCxnSpPr>
          <p:cNvPr id="47" name="Straight Connector 46"/>
          <p:cNvCxnSpPr/>
          <p:nvPr/>
        </p:nvCxnSpPr>
        <p:spPr bwMode="auto">
          <a:xfrm flipH="1">
            <a:off x="7437494" y="1494986"/>
            <a:ext cx="3810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7452008" y="1502243"/>
            <a:ext cx="0" cy="45357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>
            <a:off x="8195866" y="1509501"/>
            <a:ext cx="0" cy="45357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 flipH="1" flipV="1">
            <a:off x="8199494" y="1494986"/>
            <a:ext cx="152400" cy="45720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8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7477404"/>
              </p:ext>
            </p:extLst>
          </p:nvPr>
        </p:nvGraphicFramePr>
        <p:xfrm>
          <a:off x="7666094" y="1037786"/>
          <a:ext cx="267652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84" name="Equation" r:id="rId14" imgW="266700" imgH="228600" progId="Equation.3">
                  <p:embed/>
                </p:oleObj>
              </mc:Choice>
              <mc:Fallback>
                <p:oleObj name="Equation" r:id="rId14" imgW="2667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7666094" y="1037786"/>
                        <a:ext cx="267652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1" name="Straight Arrow Connector 60"/>
          <p:cNvCxnSpPr/>
          <p:nvPr/>
        </p:nvCxnSpPr>
        <p:spPr bwMode="auto">
          <a:xfrm>
            <a:off x="7285094" y="1342586"/>
            <a:ext cx="1066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aphicFrame>
        <p:nvGraphicFramePr>
          <p:cNvPr id="62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5097139"/>
              </p:ext>
            </p:extLst>
          </p:nvPr>
        </p:nvGraphicFramePr>
        <p:xfrm>
          <a:off x="7270806" y="1952186"/>
          <a:ext cx="242888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85" name="Equation" r:id="rId16" imgW="241300" imgH="228600" progId="Equation.3">
                  <p:embed/>
                </p:oleObj>
              </mc:Choice>
              <mc:Fallback>
                <p:oleObj name="Equation" r:id="rId16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7270806" y="1952186"/>
                        <a:ext cx="242888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677257"/>
              </p:ext>
            </p:extLst>
          </p:nvPr>
        </p:nvGraphicFramePr>
        <p:xfrm>
          <a:off x="7741386" y="1955816"/>
          <a:ext cx="1778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86" name="Equation" r:id="rId18" imgW="177800" imgH="228600" progId="Equation.3">
                  <p:embed/>
                </p:oleObj>
              </mc:Choice>
              <mc:Fallback>
                <p:oleObj name="Equation" r:id="rId18" imgW="177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7741386" y="1955816"/>
                        <a:ext cx="1778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/>
          <p:cNvSpPr/>
          <p:nvPr/>
        </p:nvSpPr>
        <p:spPr bwMode="auto">
          <a:xfrm>
            <a:off x="4495800" y="2289175"/>
            <a:ext cx="333375" cy="107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6" name="Straight Connector 65"/>
          <p:cNvCxnSpPr/>
          <p:nvPr/>
        </p:nvCxnSpPr>
        <p:spPr bwMode="auto">
          <a:xfrm>
            <a:off x="4495800" y="2409825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Rectangle 32"/>
          <p:cNvSpPr>
            <a:spLocks noChangeArrowheads="1"/>
          </p:cNvSpPr>
          <p:nvPr/>
        </p:nvSpPr>
        <p:spPr bwMode="auto">
          <a:xfrm>
            <a:off x="6705600" y="762000"/>
            <a:ext cx="23622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48" name="Straight Connector 47"/>
          <p:cNvCxnSpPr/>
          <p:nvPr/>
        </p:nvCxnSpPr>
        <p:spPr bwMode="auto">
          <a:xfrm flipV="1">
            <a:off x="2362200" y="4720167"/>
            <a:ext cx="3014133" cy="4234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5359400" y="4717145"/>
            <a:ext cx="996950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 flipH="1">
            <a:off x="7239000" y="1500170"/>
            <a:ext cx="133592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67" name="Object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1119979"/>
              </p:ext>
            </p:extLst>
          </p:nvPr>
        </p:nvGraphicFramePr>
        <p:xfrm>
          <a:off x="8612188" y="1371600"/>
          <a:ext cx="365125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87" name="Equation" r:id="rId20" imgW="469900" imgH="393700" progId="Equation.3">
                  <p:embed/>
                </p:oleObj>
              </mc:Choice>
              <mc:Fallback>
                <p:oleObj name="Equation" r:id="rId20" imgW="4699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8612188" y="1371600"/>
                        <a:ext cx="365125" cy="30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9930264"/>
              </p:ext>
            </p:extLst>
          </p:nvPr>
        </p:nvGraphicFramePr>
        <p:xfrm>
          <a:off x="8175595" y="1980761"/>
          <a:ext cx="2413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88" name="Equation" r:id="rId22" imgW="241300" imgH="228600" progId="Equation.3">
                  <p:embed/>
                </p:oleObj>
              </mc:Choice>
              <mc:Fallback>
                <p:oleObj name="Equation" r:id="rId22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8175595" y="1980761"/>
                        <a:ext cx="2413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362795"/>
              </p:ext>
            </p:extLst>
          </p:nvPr>
        </p:nvGraphicFramePr>
        <p:xfrm>
          <a:off x="5714999" y="2666999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89" name="Equation" r:id="rId24" imgW="241300" imgH="228600" progId="Equation.3">
                  <p:embed/>
                </p:oleObj>
              </mc:Choice>
              <mc:Fallback>
                <p:oleObj name="Equation" r:id="rId24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714999" y="2666999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Rectangle 67"/>
          <p:cNvSpPr/>
          <p:nvPr/>
        </p:nvSpPr>
        <p:spPr>
          <a:xfrm>
            <a:off x="6658115" y="718135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35546427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 Box 3"/>
          <p:cNvSpPr txBox="1">
            <a:spLocks noChangeArrowheads="1"/>
          </p:cNvSpPr>
          <p:nvPr/>
        </p:nvSpPr>
        <p:spPr bwMode="auto">
          <a:xfrm>
            <a:off x="304800" y="3966388"/>
            <a:ext cx="48006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When the switch is fired the voltage is divided as:</a:t>
            </a:r>
          </a:p>
          <a:p>
            <a:endParaRPr lang="en-US" altLang="en-US" dirty="0">
              <a:latin typeface="Arial"/>
              <a:cs typeface="Arial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Reflections</a:t>
            </a:r>
          </a:p>
        </p:txBody>
      </p:sp>
      <p:pic>
        <p:nvPicPr>
          <p:cNvPr id="48" name="Picture 6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4645028" cy="2052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Text Box 3"/>
          <p:cNvSpPr txBox="1">
            <a:spLocks noChangeArrowheads="1"/>
          </p:cNvSpPr>
          <p:nvPr/>
        </p:nvSpPr>
        <p:spPr bwMode="auto">
          <a:xfrm>
            <a:off x="304800" y="3429000"/>
            <a:ext cx="4648200" cy="400110"/>
          </a:xfrm>
          <a:prstGeom prst="rect">
            <a:avLst/>
          </a:prstGeom>
          <a:noFill/>
          <a:ln w="25400">
            <a:solidFill>
              <a:srgbClr val="000090"/>
            </a:solidFill>
          </a:ln>
          <a:effectLst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en-US" altLang="en-US" dirty="0">
                <a:latin typeface="Arial"/>
                <a:cs typeface="Arial"/>
              </a:rPr>
              <a:t>Match impedances to avoid reflections!</a:t>
            </a:r>
          </a:p>
        </p:txBody>
      </p:sp>
      <p:graphicFrame>
        <p:nvGraphicFramePr>
          <p:cNvPr id="53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6669430"/>
              </p:ext>
            </p:extLst>
          </p:nvPr>
        </p:nvGraphicFramePr>
        <p:xfrm>
          <a:off x="1981200" y="4499788"/>
          <a:ext cx="209516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260" name="Equation" r:id="rId4" imgW="1282700" imgH="419100" progId="Equation.3">
                  <p:embed/>
                </p:oleObj>
              </mc:Choice>
              <mc:Fallback>
                <p:oleObj name="Equation" r:id="rId4" imgW="12827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4499788"/>
                        <a:ext cx="2095167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Text Box 3"/>
          <p:cNvSpPr txBox="1">
            <a:spLocks noChangeArrowheads="1"/>
          </p:cNvSpPr>
          <p:nvPr/>
        </p:nvSpPr>
        <p:spPr bwMode="auto">
          <a:xfrm>
            <a:off x="228600" y="838200"/>
            <a:ext cx="4800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A simplified pulse forming circuit:</a:t>
            </a:r>
            <a:endParaRPr lang="en-US" altLang="en-US" sz="18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20266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Reminder: injection, septum and kicker</a:t>
            </a:r>
          </a:p>
        </p:txBody>
      </p:sp>
      <p:sp>
        <p:nvSpPr>
          <p:cNvPr id="63491" name="Text Box 4"/>
          <p:cNvSpPr txBox="1">
            <a:spLocks noChangeArrowheads="1"/>
          </p:cNvSpPr>
          <p:nvPr/>
        </p:nvSpPr>
        <p:spPr bwMode="auto">
          <a:xfrm flipH="1">
            <a:off x="3281363" y="1758950"/>
            <a:ext cx="1797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Septum magnet</a:t>
            </a:r>
          </a:p>
        </p:txBody>
      </p:sp>
      <p:sp>
        <p:nvSpPr>
          <p:cNvPr id="63492" name="Text Box 5"/>
          <p:cNvSpPr txBox="1">
            <a:spLocks noChangeArrowheads="1"/>
          </p:cNvSpPr>
          <p:nvPr/>
        </p:nvSpPr>
        <p:spPr bwMode="auto">
          <a:xfrm flipH="1">
            <a:off x="6418263" y="4637088"/>
            <a:ext cx="1644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Kicker magnet</a:t>
            </a:r>
          </a:p>
        </p:txBody>
      </p:sp>
      <p:sp>
        <p:nvSpPr>
          <p:cNvPr id="63493" name="Rectangle 7"/>
          <p:cNvSpPr>
            <a:spLocks noChangeArrowheads="1"/>
          </p:cNvSpPr>
          <p:nvPr/>
        </p:nvSpPr>
        <p:spPr bwMode="auto">
          <a:xfrm>
            <a:off x="6556375" y="3709988"/>
            <a:ext cx="1289050" cy="762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3494" name="Rectangle 9"/>
          <p:cNvSpPr>
            <a:spLocks noChangeArrowheads="1"/>
          </p:cNvSpPr>
          <p:nvPr/>
        </p:nvSpPr>
        <p:spPr bwMode="auto">
          <a:xfrm rot="1675916">
            <a:off x="2901950" y="3276600"/>
            <a:ext cx="1139825" cy="1524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3495" name="Rectangle 10"/>
          <p:cNvSpPr>
            <a:spLocks noChangeArrowheads="1"/>
          </p:cNvSpPr>
          <p:nvPr/>
        </p:nvSpPr>
        <p:spPr bwMode="auto">
          <a:xfrm rot="1675636">
            <a:off x="3357563" y="2366963"/>
            <a:ext cx="1138237" cy="379412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3496" name="Rectangle 11"/>
          <p:cNvSpPr>
            <a:spLocks noChangeArrowheads="1"/>
          </p:cNvSpPr>
          <p:nvPr/>
        </p:nvSpPr>
        <p:spPr bwMode="auto">
          <a:xfrm>
            <a:off x="6556375" y="4545013"/>
            <a:ext cx="1289050" cy="762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3497" name="Text Box 13"/>
          <p:cNvSpPr txBox="1">
            <a:spLocks noChangeArrowheads="1"/>
          </p:cNvSpPr>
          <p:nvPr/>
        </p:nvSpPr>
        <p:spPr bwMode="auto">
          <a:xfrm>
            <a:off x="381000" y="5364846"/>
            <a:ext cx="8534400" cy="1200329"/>
          </a:xfrm>
          <a:prstGeom prst="rect">
            <a:avLst/>
          </a:prstGeom>
          <a:noFill/>
          <a:ln w="25400">
            <a:headEnd/>
            <a:tailEnd/>
          </a:ln>
          <a:effectLst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b="0" dirty="0">
                <a:latin typeface="Arial"/>
                <a:cs typeface="Arial"/>
              </a:rPr>
              <a:t>Kickers produce fast pulses, rising their field within the particle-free gap in the circulating beam (</a:t>
            </a:r>
            <a:r>
              <a:rPr lang="en-US" altLang="en-US" dirty="0">
                <a:latin typeface="Arial"/>
                <a:cs typeface="Arial"/>
              </a:rPr>
              <a:t>temporal separation</a:t>
            </a:r>
            <a:r>
              <a:rPr lang="en-US" altLang="en-US" b="0" dirty="0">
                <a:latin typeface="Arial"/>
                <a:cs typeface="Arial"/>
              </a:rPr>
              <a:t>)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b="0" dirty="0">
                <a:latin typeface="Arial"/>
                <a:cs typeface="Arial"/>
              </a:rPr>
              <a:t>Septa compensate for the relatively low kicker strength, and approach closely the circulating beam (</a:t>
            </a:r>
            <a:r>
              <a:rPr lang="en-US" altLang="en-US" dirty="0">
                <a:latin typeface="Arial"/>
                <a:cs typeface="Arial"/>
              </a:rPr>
              <a:t>spatial separation</a:t>
            </a:r>
            <a:r>
              <a:rPr lang="en-US" altLang="en-US" b="0" dirty="0">
                <a:latin typeface="Arial"/>
                <a:cs typeface="Arial"/>
              </a:rPr>
              <a:t>)</a:t>
            </a:r>
          </a:p>
        </p:txBody>
      </p:sp>
      <p:sp>
        <p:nvSpPr>
          <p:cNvPr id="63498" name="Rectangle 17"/>
          <p:cNvSpPr>
            <a:spLocks noChangeArrowheads="1"/>
          </p:cNvSpPr>
          <p:nvPr/>
        </p:nvSpPr>
        <p:spPr bwMode="auto">
          <a:xfrm>
            <a:off x="1430338" y="3533775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3499" name="Text Box 18"/>
          <p:cNvSpPr txBox="1">
            <a:spLocks noChangeArrowheads="1"/>
          </p:cNvSpPr>
          <p:nvPr/>
        </p:nvSpPr>
        <p:spPr bwMode="auto">
          <a:xfrm flipH="1">
            <a:off x="1128713" y="4856163"/>
            <a:ext cx="908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F-quad</a:t>
            </a:r>
          </a:p>
        </p:txBody>
      </p:sp>
      <p:sp>
        <p:nvSpPr>
          <p:cNvPr id="63500" name="Line 6"/>
          <p:cNvSpPr>
            <a:spLocks noChangeShapeType="1"/>
          </p:cNvSpPr>
          <p:nvPr/>
        </p:nvSpPr>
        <p:spPr bwMode="auto">
          <a:xfrm>
            <a:off x="473075" y="4187825"/>
            <a:ext cx="8442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3501" name="Rectangle 15"/>
          <p:cNvSpPr>
            <a:spLocks noChangeArrowheads="1"/>
          </p:cNvSpPr>
          <p:nvPr/>
        </p:nvSpPr>
        <p:spPr bwMode="auto">
          <a:xfrm>
            <a:off x="5407025" y="3505200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63502" name="Group 37"/>
          <p:cNvGrpSpPr>
            <a:grpSpLocks/>
          </p:cNvGrpSpPr>
          <p:nvPr/>
        </p:nvGrpSpPr>
        <p:grpSpPr bwMode="auto">
          <a:xfrm>
            <a:off x="5862638" y="1228725"/>
            <a:ext cx="3035300" cy="2125663"/>
            <a:chOff x="3693" y="630"/>
            <a:chExt cx="1912" cy="1339"/>
          </a:xfrm>
        </p:grpSpPr>
        <p:sp>
          <p:nvSpPr>
            <p:cNvPr id="63509" name="Rectangle 36"/>
            <p:cNvSpPr>
              <a:spLocks noChangeArrowheads="1"/>
            </p:cNvSpPr>
            <p:nvPr/>
          </p:nvSpPr>
          <p:spPr bwMode="auto">
            <a:xfrm>
              <a:off x="4840" y="917"/>
              <a:ext cx="191" cy="239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3510" name="Freeform 20"/>
            <p:cNvSpPr>
              <a:spLocks/>
            </p:cNvSpPr>
            <p:nvPr/>
          </p:nvSpPr>
          <p:spPr bwMode="auto">
            <a:xfrm>
              <a:off x="3836" y="917"/>
              <a:ext cx="1004" cy="239"/>
            </a:xfrm>
            <a:custGeom>
              <a:avLst/>
              <a:gdLst>
                <a:gd name="T0" fmla="*/ 0 w 1004"/>
                <a:gd name="T1" fmla="*/ 239 h 239"/>
                <a:gd name="T2" fmla="*/ 48 w 1004"/>
                <a:gd name="T3" fmla="*/ 239 h 239"/>
                <a:gd name="T4" fmla="*/ 48 w 1004"/>
                <a:gd name="T5" fmla="*/ 0 h 239"/>
                <a:gd name="T6" fmla="*/ 239 w 1004"/>
                <a:gd name="T7" fmla="*/ 0 h 239"/>
                <a:gd name="T8" fmla="*/ 239 w 1004"/>
                <a:gd name="T9" fmla="*/ 239 h 239"/>
                <a:gd name="T10" fmla="*/ 287 w 1004"/>
                <a:gd name="T11" fmla="*/ 239 h 239"/>
                <a:gd name="T12" fmla="*/ 287 w 1004"/>
                <a:gd name="T13" fmla="*/ 0 h 239"/>
                <a:gd name="T14" fmla="*/ 430 w 1004"/>
                <a:gd name="T15" fmla="*/ 0 h 239"/>
                <a:gd name="T16" fmla="*/ 478 w 1004"/>
                <a:gd name="T17" fmla="*/ 0 h 239"/>
                <a:gd name="T18" fmla="*/ 478 w 1004"/>
                <a:gd name="T19" fmla="*/ 239 h 239"/>
                <a:gd name="T20" fmla="*/ 526 w 1004"/>
                <a:gd name="T21" fmla="*/ 239 h 239"/>
                <a:gd name="T22" fmla="*/ 526 w 1004"/>
                <a:gd name="T23" fmla="*/ 0 h 239"/>
                <a:gd name="T24" fmla="*/ 717 w 1004"/>
                <a:gd name="T25" fmla="*/ 0 h 239"/>
                <a:gd name="T26" fmla="*/ 717 w 1004"/>
                <a:gd name="T27" fmla="*/ 239 h 239"/>
                <a:gd name="T28" fmla="*/ 765 w 1004"/>
                <a:gd name="T29" fmla="*/ 239 h 239"/>
                <a:gd name="T30" fmla="*/ 765 w 1004"/>
                <a:gd name="T31" fmla="*/ 0 h 239"/>
                <a:gd name="T32" fmla="*/ 956 w 1004"/>
                <a:gd name="T33" fmla="*/ 0 h 239"/>
                <a:gd name="T34" fmla="*/ 956 w 1004"/>
                <a:gd name="T35" fmla="*/ 239 h 239"/>
                <a:gd name="T36" fmla="*/ 1004 w 1004"/>
                <a:gd name="T37" fmla="*/ 239 h 23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04"/>
                <a:gd name="T58" fmla="*/ 0 h 239"/>
                <a:gd name="T59" fmla="*/ 1004 w 1004"/>
                <a:gd name="T60" fmla="*/ 239 h 23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04" h="239">
                  <a:moveTo>
                    <a:pt x="0" y="239"/>
                  </a:moveTo>
                  <a:lnTo>
                    <a:pt x="48" y="239"/>
                  </a:lnTo>
                  <a:lnTo>
                    <a:pt x="48" y="0"/>
                  </a:lnTo>
                  <a:lnTo>
                    <a:pt x="239" y="0"/>
                  </a:lnTo>
                  <a:lnTo>
                    <a:pt x="239" y="239"/>
                  </a:lnTo>
                  <a:lnTo>
                    <a:pt x="287" y="239"/>
                  </a:lnTo>
                  <a:lnTo>
                    <a:pt x="287" y="0"/>
                  </a:lnTo>
                  <a:lnTo>
                    <a:pt x="430" y="0"/>
                  </a:lnTo>
                  <a:lnTo>
                    <a:pt x="478" y="0"/>
                  </a:lnTo>
                  <a:lnTo>
                    <a:pt x="478" y="239"/>
                  </a:lnTo>
                  <a:lnTo>
                    <a:pt x="526" y="239"/>
                  </a:lnTo>
                  <a:lnTo>
                    <a:pt x="526" y="0"/>
                  </a:lnTo>
                  <a:lnTo>
                    <a:pt x="717" y="0"/>
                  </a:lnTo>
                  <a:lnTo>
                    <a:pt x="717" y="239"/>
                  </a:lnTo>
                  <a:lnTo>
                    <a:pt x="765" y="239"/>
                  </a:lnTo>
                  <a:lnTo>
                    <a:pt x="765" y="0"/>
                  </a:lnTo>
                  <a:lnTo>
                    <a:pt x="956" y="0"/>
                  </a:lnTo>
                  <a:lnTo>
                    <a:pt x="956" y="239"/>
                  </a:lnTo>
                  <a:lnTo>
                    <a:pt x="1004" y="239"/>
                  </a:ln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11" name="Freeform 21"/>
            <p:cNvSpPr>
              <a:spLocks/>
            </p:cNvSpPr>
            <p:nvPr/>
          </p:nvSpPr>
          <p:spPr bwMode="auto">
            <a:xfrm>
              <a:off x="4840" y="917"/>
              <a:ext cx="191" cy="239"/>
            </a:xfrm>
            <a:custGeom>
              <a:avLst/>
              <a:gdLst>
                <a:gd name="T0" fmla="*/ 0 w 191"/>
                <a:gd name="T1" fmla="*/ 239 h 239"/>
                <a:gd name="T2" fmla="*/ 0 w 191"/>
                <a:gd name="T3" fmla="*/ 0 h 239"/>
                <a:gd name="T4" fmla="*/ 191 w 191"/>
                <a:gd name="T5" fmla="*/ 0 h 239"/>
                <a:gd name="T6" fmla="*/ 191 w 191"/>
                <a:gd name="T7" fmla="*/ 239 h 2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1"/>
                <a:gd name="T13" fmla="*/ 0 h 239"/>
                <a:gd name="T14" fmla="*/ 191 w 191"/>
                <a:gd name="T15" fmla="*/ 239 h 2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1" h="239">
                  <a:moveTo>
                    <a:pt x="0" y="239"/>
                  </a:moveTo>
                  <a:lnTo>
                    <a:pt x="0" y="0"/>
                  </a:lnTo>
                  <a:lnTo>
                    <a:pt x="191" y="0"/>
                  </a:lnTo>
                  <a:lnTo>
                    <a:pt x="191" y="239"/>
                  </a:ln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12" name="Line 24"/>
            <p:cNvSpPr>
              <a:spLocks noChangeShapeType="1"/>
            </p:cNvSpPr>
            <p:nvPr/>
          </p:nvSpPr>
          <p:spPr bwMode="auto">
            <a:xfrm>
              <a:off x="5032" y="1156"/>
              <a:ext cx="38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13" name="Freeform 25"/>
            <p:cNvSpPr>
              <a:spLocks/>
            </p:cNvSpPr>
            <p:nvPr/>
          </p:nvSpPr>
          <p:spPr bwMode="auto">
            <a:xfrm>
              <a:off x="3836" y="1395"/>
              <a:ext cx="1578" cy="239"/>
            </a:xfrm>
            <a:custGeom>
              <a:avLst/>
              <a:gdLst>
                <a:gd name="T0" fmla="*/ 0 w 1578"/>
                <a:gd name="T1" fmla="*/ 239 h 239"/>
                <a:gd name="T2" fmla="*/ 956 w 1578"/>
                <a:gd name="T3" fmla="*/ 239 h 239"/>
                <a:gd name="T4" fmla="*/ 1004 w 1578"/>
                <a:gd name="T5" fmla="*/ 0 h 239"/>
                <a:gd name="T6" fmla="*/ 1196 w 1578"/>
                <a:gd name="T7" fmla="*/ 0 h 239"/>
                <a:gd name="T8" fmla="*/ 1243 w 1578"/>
                <a:gd name="T9" fmla="*/ 239 h 239"/>
                <a:gd name="T10" fmla="*/ 1578 w 1578"/>
                <a:gd name="T11" fmla="*/ 239 h 2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78"/>
                <a:gd name="T19" fmla="*/ 0 h 239"/>
                <a:gd name="T20" fmla="*/ 1578 w 1578"/>
                <a:gd name="T21" fmla="*/ 239 h 2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78" h="239">
                  <a:moveTo>
                    <a:pt x="0" y="239"/>
                  </a:moveTo>
                  <a:lnTo>
                    <a:pt x="956" y="239"/>
                  </a:lnTo>
                  <a:lnTo>
                    <a:pt x="1004" y="0"/>
                  </a:lnTo>
                  <a:lnTo>
                    <a:pt x="1196" y="0"/>
                  </a:lnTo>
                  <a:lnTo>
                    <a:pt x="1243" y="239"/>
                  </a:lnTo>
                  <a:lnTo>
                    <a:pt x="1578" y="239"/>
                  </a:ln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14" name="Line 26"/>
            <p:cNvSpPr>
              <a:spLocks noChangeShapeType="1"/>
            </p:cNvSpPr>
            <p:nvPr/>
          </p:nvSpPr>
          <p:spPr bwMode="auto">
            <a:xfrm>
              <a:off x="5079" y="1873"/>
              <a:ext cx="43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15" name="Text Box 27"/>
            <p:cNvSpPr txBox="1">
              <a:spLocks noChangeArrowheads="1"/>
            </p:cNvSpPr>
            <p:nvPr/>
          </p:nvSpPr>
          <p:spPr bwMode="auto">
            <a:xfrm>
              <a:off x="5223" y="1682"/>
              <a:ext cx="14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400"/>
                <a:t>t</a:t>
              </a:r>
            </a:p>
          </p:txBody>
        </p:sp>
        <p:sp>
          <p:nvSpPr>
            <p:cNvPr id="63516" name="Text Box 28"/>
            <p:cNvSpPr txBox="1">
              <a:spLocks noChangeArrowheads="1"/>
            </p:cNvSpPr>
            <p:nvPr/>
          </p:nvSpPr>
          <p:spPr bwMode="auto">
            <a:xfrm>
              <a:off x="3836" y="1443"/>
              <a:ext cx="6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sz="1400"/>
                <a:t>kicker field</a:t>
              </a:r>
            </a:p>
          </p:txBody>
        </p:sp>
        <p:sp>
          <p:nvSpPr>
            <p:cNvPr id="63517" name="Text Box 29"/>
            <p:cNvSpPr txBox="1">
              <a:spLocks noChangeArrowheads="1"/>
            </p:cNvSpPr>
            <p:nvPr/>
          </p:nvSpPr>
          <p:spPr bwMode="auto">
            <a:xfrm>
              <a:off x="3788" y="678"/>
              <a:ext cx="52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sz="1400"/>
                <a:t>intensity</a:t>
              </a:r>
            </a:p>
          </p:txBody>
        </p:sp>
        <p:sp>
          <p:nvSpPr>
            <p:cNvPr id="63518" name="Line 30"/>
            <p:cNvSpPr>
              <a:spLocks noChangeShapeType="1"/>
            </p:cNvSpPr>
            <p:nvPr/>
          </p:nvSpPr>
          <p:spPr bwMode="auto">
            <a:xfrm>
              <a:off x="4792" y="774"/>
              <a:ext cx="0" cy="10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19" name="Line 31"/>
            <p:cNvSpPr>
              <a:spLocks noChangeShapeType="1"/>
            </p:cNvSpPr>
            <p:nvPr/>
          </p:nvSpPr>
          <p:spPr bwMode="auto">
            <a:xfrm>
              <a:off x="4840" y="774"/>
              <a:ext cx="0" cy="10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20" name="Rectangle 32"/>
            <p:cNvSpPr>
              <a:spLocks noChangeArrowheads="1"/>
            </p:cNvSpPr>
            <p:nvPr/>
          </p:nvSpPr>
          <p:spPr bwMode="auto">
            <a:xfrm>
              <a:off x="3693" y="630"/>
              <a:ext cx="1912" cy="1339"/>
            </a:xfrm>
            <a:prstGeom prst="rect">
              <a:avLst/>
            </a:prstGeom>
            <a:noFill/>
            <a:ln w="19050" algn="ctr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3521" name="Text Box 33"/>
            <p:cNvSpPr txBox="1">
              <a:spLocks noChangeArrowheads="1"/>
            </p:cNvSpPr>
            <p:nvPr/>
          </p:nvSpPr>
          <p:spPr bwMode="auto">
            <a:xfrm>
              <a:off x="5031" y="726"/>
              <a:ext cx="53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sz="1400" dirty="0">
                  <a:solidFill>
                    <a:srgbClr val="FF0000"/>
                  </a:solidFill>
                </a:rPr>
                <a:t>injected </a:t>
              </a:r>
            </a:p>
            <a:p>
              <a:pPr algn="l" eaLnBrk="1" hangingPunct="1"/>
              <a:r>
                <a:rPr lang="en-US" altLang="en-US" sz="1400" dirty="0">
                  <a:solidFill>
                    <a:srgbClr val="FF0000"/>
                  </a:solidFill>
                </a:rPr>
                <a:t>beam</a:t>
              </a:r>
            </a:p>
          </p:txBody>
        </p:sp>
        <p:sp>
          <p:nvSpPr>
            <p:cNvPr id="63522" name="Line 34"/>
            <p:cNvSpPr>
              <a:spLocks noChangeShapeType="1"/>
            </p:cNvSpPr>
            <p:nvPr/>
          </p:nvSpPr>
          <p:spPr bwMode="auto">
            <a:xfrm flipV="1">
              <a:off x="3788" y="726"/>
              <a:ext cx="0" cy="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23" name="Line 35"/>
            <p:cNvSpPr>
              <a:spLocks noChangeShapeType="1"/>
            </p:cNvSpPr>
            <p:nvPr/>
          </p:nvSpPr>
          <p:spPr bwMode="auto">
            <a:xfrm flipV="1">
              <a:off x="3788" y="1395"/>
              <a:ext cx="0" cy="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63503" name="Text Box 38"/>
          <p:cNvSpPr txBox="1">
            <a:spLocks noChangeArrowheads="1"/>
          </p:cNvSpPr>
          <p:nvPr/>
        </p:nvSpPr>
        <p:spPr bwMode="auto">
          <a:xfrm>
            <a:off x="6545263" y="923925"/>
            <a:ext cx="16843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/>
              <a:t>‘boxcar’ stacking</a:t>
            </a:r>
          </a:p>
        </p:txBody>
      </p:sp>
      <p:sp>
        <p:nvSpPr>
          <p:cNvPr id="63504" name="Text Box 39"/>
          <p:cNvSpPr txBox="1">
            <a:spLocks noChangeArrowheads="1"/>
          </p:cNvSpPr>
          <p:nvPr/>
        </p:nvSpPr>
        <p:spPr bwMode="auto">
          <a:xfrm rot="21599314" flipH="1">
            <a:off x="1066837" y="776125"/>
            <a:ext cx="161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FF0000"/>
                </a:solidFill>
              </a:rPr>
              <a:t>Injected beam</a:t>
            </a:r>
          </a:p>
        </p:txBody>
      </p:sp>
      <p:sp>
        <p:nvSpPr>
          <p:cNvPr id="63505" name="Text Box 41"/>
          <p:cNvSpPr txBox="1">
            <a:spLocks noChangeArrowheads="1"/>
          </p:cNvSpPr>
          <p:nvPr/>
        </p:nvSpPr>
        <p:spPr bwMode="auto">
          <a:xfrm flipH="1">
            <a:off x="2066925" y="3808413"/>
            <a:ext cx="1898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Circulating beam</a:t>
            </a:r>
          </a:p>
        </p:txBody>
      </p:sp>
      <p:sp>
        <p:nvSpPr>
          <p:cNvPr id="63506" name="Freeform 42"/>
          <p:cNvSpPr>
            <a:spLocks/>
          </p:cNvSpPr>
          <p:nvPr/>
        </p:nvSpPr>
        <p:spPr bwMode="auto">
          <a:xfrm>
            <a:off x="2152650" y="1228725"/>
            <a:ext cx="6846888" cy="2959100"/>
          </a:xfrm>
          <a:custGeom>
            <a:avLst/>
            <a:gdLst>
              <a:gd name="T0" fmla="*/ 0 w 4313"/>
              <a:gd name="T1" fmla="*/ 0 h 1864"/>
              <a:gd name="T2" fmla="*/ 2147483647 w 4313"/>
              <a:gd name="T3" fmla="*/ 2147483647 h 1864"/>
              <a:gd name="T4" fmla="*/ 2147483647 w 4313"/>
              <a:gd name="T5" fmla="*/ 2147483647 h 1864"/>
              <a:gd name="T6" fmla="*/ 2147483647 w 4313"/>
              <a:gd name="T7" fmla="*/ 2147483647 h 1864"/>
              <a:gd name="T8" fmla="*/ 2147483647 w 4313"/>
              <a:gd name="T9" fmla="*/ 2147483647 h 18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3"/>
              <a:gd name="T16" fmla="*/ 0 h 1864"/>
              <a:gd name="T17" fmla="*/ 4313 w 4313"/>
              <a:gd name="T18" fmla="*/ 1864 h 18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3" h="1864">
                <a:moveTo>
                  <a:pt x="0" y="0"/>
                </a:moveTo>
                <a:lnTo>
                  <a:pt x="950" y="1195"/>
                </a:lnTo>
                <a:lnTo>
                  <a:pt x="2145" y="1673"/>
                </a:lnTo>
                <a:lnTo>
                  <a:pt x="3245" y="1864"/>
                </a:lnTo>
                <a:lnTo>
                  <a:pt x="4313" y="1863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3507" name="Text Box 43"/>
          <p:cNvSpPr txBox="1">
            <a:spLocks noChangeArrowheads="1"/>
          </p:cNvSpPr>
          <p:nvPr/>
        </p:nvSpPr>
        <p:spPr bwMode="auto">
          <a:xfrm flipH="1">
            <a:off x="5049838" y="4875213"/>
            <a:ext cx="933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D-quad</a:t>
            </a:r>
          </a:p>
        </p:txBody>
      </p:sp>
      <p:sp>
        <p:nvSpPr>
          <p:cNvPr id="63508" name="Line 44"/>
          <p:cNvSpPr>
            <a:spLocks noChangeShapeType="1"/>
          </p:cNvSpPr>
          <p:nvPr/>
        </p:nvSpPr>
        <p:spPr bwMode="auto">
          <a:xfrm>
            <a:off x="473075" y="4187825"/>
            <a:ext cx="58451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5705172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 Box 3"/>
          <p:cNvSpPr txBox="1">
            <a:spLocks noChangeArrowheads="1"/>
          </p:cNvSpPr>
          <p:nvPr/>
        </p:nvSpPr>
        <p:spPr bwMode="auto">
          <a:xfrm>
            <a:off x="304800" y="3966388"/>
            <a:ext cx="4800600" cy="2739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When the switch is fired the voltage is divided as:</a:t>
            </a:r>
          </a:p>
          <a:p>
            <a:endParaRPr lang="en-US" altLang="en-US" dirty="0">
              <a:latin typeface="Arial"/>
              <a:cs typeface="Arial"/>
            </a:endParaRPr>
          </a:p>
          <a:p>
            <a:r>
              <a:rPr lang="en-US" altLang="en-US" sz="1800" dirty="0">
                <a:latin typeface="Arial"/>
                <a:cs typeface="Arial"/>
              </a:rPr>
              <a:t>In the matched case:</a:t>
            </a:r>
          </a:p>
          <a:p>
            <a:endParaRPr lang="en-US" altLang="en-US" sz="1800" dirty="0">
              <a:latin typeface="Arial"/>
              <a:cs typeface="Arial"/>
            </a:endParaRPr>
          </a:p>
          <a:p>
            <a:r>
              <a:rPr lang="en-US" altLang="en-US" sz="1800" dirty="0">
                <a:latin typeface="Arial"/>
                <a:cs typeface="Arial"/>
              </a:rPr>
              <a:t>Mismatches will ring in the circuit causing ripples on the pulse, or post-pulse.</a:t>
            </a:r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Reflections</a:t>
            </a:r>
          </a:p>
        </p:txBody>
      </p:sp>
      <p:grpSp>
        <p:nvGrpSpPr>
          <p:cNvPr id="3" name="Group 71"/>
          <p:cNvGrpSpPr>
            <a:grpSpLocks/>
          </p:cNvGrpSpPr>
          <p:nvPr/>
        </p:nvGrpSpPr>
        <p:grpSpPr bwMode="auto">
          <a:xfrm>
            <a:off x="5257540" y="1143000"/>
            <a:ext cx="3389290" cy="4038600"/>
            <a:chOff x="2902" y="576"/>
            <a:chExt cx="2504" cy="2826"/>
          </a:xfrm>
        </p:grpSpPr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2902" y="1263"/>
              <a:ext cx="231" cy="1905"/>
              <a:chOff x="2322" y="1541"/>
              <a:chExt cx="231" cy="1905"/>
            </a:xfrm>
          </p:grpSpPr>
          <p:sp>
            <p:nvSpPr>
              <p:cNvPr id="40" name="Line 8"/>
              <p:cNvSpPr>
                <a:spLocks noChangeShapeType="1"/>
              </p:cNvSpPr>
              <p:nvPr/>
            </p:nvSpPr>
            <p:spPr bwMode="auto">
              <a:xfrm>
                <a:off x="2553" y="1541"/>
                <a:ext cx="0" cy="190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" name="Text Box 9"/>
              <p:cNvSpPr txBox="1">
                <a:spLocks noChangeArrowheads="1"/>
              </p:cNvSpPr>
              <p:nvPr/>
            </p:nvSpPr>
            <p:spPr bwMode="auto">
              <a:xfrm rot="16200000">
                <a:off x="2188" y="2312"/>
                <a:ext cx="499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 dirty="0"/>
                  <a:t>Time</a:t>
                </a:r>
              </a:p>
            </p:txBody>
          </p:sp>
        </p:grpSp>
        <p:sp>
          <p:nvSpPr>
            <p:cNvPr id="7" name="Text Box 10"/>
            <p:cNvSpPr txBox="1">
              <a:spLocks noChangeArrowheads="1"/>
            </p:cNvSpPr>
            <p:nvPr/>
          </p:nvSpPr>
          <p:spPr bwMode="auto">
            <a:xfrm>
              <a:off x="3086" y="576"/>
              <a:ext cx="907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400" b="1">
                  <a:solidFill>
                    <a:srgbClr val="FF0000"/>
                  </a:solidFill>
                </a:rPr>
                <a:t>Charging end of line</a:t>
              </a:r>
            </a:p>
          </p:txBody>
        </p:sp>
        <p:sp>
          <p:nvSpPr>
            <p:cNvPr id="8" name="Text Box 11"/>
            <p:cNvSpPr txBox="1">
              <a:spLocks noChangeArrowheads="1"/>
            </p:cNvSpPr>
            <p:nvPr/>
          </p:nvSpPr>
          <p:spPr bwMode="auto">
            <a:xfrm>
              <a:off x="4635" y="576"/>
              <a:ext cx="771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400" b="1">
                  <a:solidFill>
                    <a:srgbClr val="FF0000"/>
                  </a:solidFill>
                </a:rPr>
                <a:t>Load end of line</a:t>
              </a:r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3470" y="984"/>
              <a:ext cx="0" cy="241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Line 14"/>
            <p:cNvSpPr>
              <a:spLocks noChangeShapeType="1"/>
            </p:cNvSpPr>
            <p:nvPr/>
          </p:nvSpPr>
          <p:spPr bwMode="auto">
            <a:xfrm rot="21000000" flipH="1">
              <a:off x="3465" y="1270"/>
              <a:ext cx="157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 rot="600000" flipH="1">
              <a:off x="3465" y="1544"/>
              <a:ext cx="157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Line 16"/>
            <p:cNvSpPr>
              <a:spLocks noChangeShapeType="1"/>
            </p:cNvSpPr>
            <p:nvPr/>
          </p:nvSpPr>
          <p:spPr bwMode="auto">
            <a:xfrm rot="21000000" flipH="1">
              <a:off x="4167" y="1270"/>
              <a:ext cx="21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 rot="11400000" flipH="1">
              <a:off x="4167" y="1548"/>
              <a:ext cx="21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graphicFrame>
          <p:nvGraphicFramePr>
            <p:cNvPr id="14" name="Object 18"/>
            <p:cNvGraphicFramePr>
              <a:graphicFrameLocks noChangeAspect="1"/>
            </p:cNvGraphicFramePr>
            <p:nvPr/>
          </p:nvGraphicFramePr>
          <p:xfrm>
            <a:off x="3774" y="1152"/>
            <a:ext cx="408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7374" name="Equation" r:id="rId3" imgW="571252" imgH="253890" progId="Equation.DSMT4">
                    <p:embed/>
                  </p:oleObj>
                </mc:Choice>
                <mc:Fallback>
                  <p:oleObj name="Equation" r:id="rId3" imgW="571252" imgH="25389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74" y="1152"/>
                          <a:ext cx="408" cy="1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9147551"/>
                </p:ext>
              </p:extLst>
            </p:nvPr>
          </p:nvGraphicFramePr>
          <p:xfrm>
            <a:off x="4161" y="1352"/>
            <a:ext cx="408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7375" name="Equation" r:id="rId5" imgW="571252" imgH="253890" progId="Equation.3">
                    <p:embed/>
                  </p:oleObj>
                </mc:Choice>
                <mc:Fallback>
                  <p:oleObj name="Equation" r:id="rId5" imgW="571252" imgH="25389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61" y="1352"/>
                          <a:ext cx="408" cy="1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28"/>
            <p:cNvGraphicFramePr>
              <a:graphicFrameLocks noChangeAspect="1"/>
            </p:cNvGraphicFramePr>
            <p:nvPr/>
          </p:nvGraphicFramePr>
          <p:xfrm>
            <a:off x="3308" y="1271"/>
            <a:ext cx="177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7376" name="Equation" r:id="rId6" imgW="177646" imgH="241091" progId="Equation.DSMT4">
                    <p:embed/>
                  </p:oleObj>
                </mc:Choice>
                <mc:Fallback>
                  <p:oleObj name="Equation" r:id="rId6" imgW="177646" imgH="241091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08" y="1271"/>
                          <a:ext cx="177" cy="2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Line 13"/>
            <p:cNvSpPr>
              <a:spLocks noChangeShapeType="1"/>
            </p:cNvSpPr>
            <p:nvPr/>
          </p:nvSpPr>
          <p:spPr bwMode="auto">
            <a:xfrm>
              <a:off x="5026" y="984"/>
              <a:ext cx="0" cy="241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graphicFrame>
          <p:nvGraphicFramePr>
            <p:cNvPr id="28" name="Object 24"/>
            <p:cNvGraphicFramePr>
              <a:graphicFrameLocks noChangeAspect="1"/>
            </p:cNvGraphicFramePr>
            <p:nvPr/>
          </p:nvGraphicFramePr>
          <p:xfrm>
            <a:off x="5038" y="1056"/>
            <a:ext cx="173" cy="1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7377" name="Equation" r:id="rId8" imgW="253670" imgH="177569" progId="Equation.DSMT4">
                    <p:embed/>
                  </p:oleObj>
                </mc:Choice>
                <mc:Fallback>
                  <p:oleObj name="Equation" r:id="rId8" imgW="253670" imgH="177569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38" y="1056"/>
                          <a:ext cx="173" cy="1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48" name="Picture 65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4645028" cy="2052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Text Box 3"/>
          <p:cNvSpPr txBox="1">
            <a:spLocks noChangeArrowheads="1"/>
          </p:cNvSpPr>
          <p:nvPr/>
        </p:nvSpPr>
        <p:spPr bwMode="auto">
          <a:xfrm>
            <a:off x="304800" y="3429000"/>
            <a:ext cx="4648200" cy="400110"/>
          </a:xfrm>
          <a:prstGeom prst="rect">
            <a:avLst/>
          </a:prstGeom>
          <a:noFill/>
          <a:ln w="25400">
            <a:solidFill>
              <a:srgbClr val="000090"/>
            </a:solidFill>
          </a:ln>
          <a:effectLst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en-US" altLang="en-US" dirty="0">
                <a:latin typeface="Arial"/>
                <a:cs typeface="Arial"/>
              </a:rPr>
              <a:t>Match impedances to avoid reflections!</a:t>
            </a:r>
          </a:p>
        </p:txBody>
      </p:sp>
      <p:graphicFrame>
        <p:nvGraphicFramePr>
          <p:cNvPr id="53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0061796"/>
              </p:ext>
            </p:extLst>
          </p:nvPr>
        </p:nvGraphicFramePr>
        <p:xfrm>
          <a:off x="1981200" y="4499788"/>
          <a:ext cx="209516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7378" name="Equation" r:id="rId11" imgW="1282700" imgH="419100" progId="Equation.3">
                  <p:embed/>
                </p:oleObj>
              </mc:Choice>
              <mc:Fallback>
                <p:oleObj name="Equation" r:id="rId11" imgW="12827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4499788"/>
                        <a:ext cx="2095167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5540600"/>
              </p:ext>
            </p:extLst>
          </p:nvPr>
        </p:nvGraphicFramePr>
        <p:xfrm>
          <a:off x="5715000" y="5791200"/>
          <a:ext cx="533400" cy="254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7379" name="Equation" r:id="rId13" imgW="292100" imgH="139700" progId="Equation.3">
                  <p:embed/>
                </p:oleObj>
              </mc:Choice>
              <mc:Fallback>
                <p:oleObj name="Equation" r:id="rId13" imgW="292100" imgH="139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5791200"/>
                        <a:ext cx="533400" cy="2545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9" name="Straight Arrow Connector 48"/>
          <p:cNvCxnSpPr/>
          <p:nvPr/>
        </p:nvCxnSpPr>
        <p:spPr bwMode="auto">
          <a:xfrm flipV="1">
            <a:off x="6019800" y="5257800"/>
            <a:ext cx="0" cy="4572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graphicFrame>
        <p:nvGraphicFramePr>
          <p:cNvPr id="55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7140099"/>
              </p:ext>
            </p:extLst>
          </p:nvPr>
        </p:nvGraphicFramePr>
        <p:xfrm>
          <a:off x="6311900" y="3255962"/>
          <a:ext cx="1516063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7380" name="Equation" r:id="rId15" imgW="927100" imgH="431800" progId="Equation.3">
                  <p:embed/>
                </p:oleObj>
              </mc:Choice>
              <mc:Fallback>
                <p:oleObj name="Equation" r:id="rId15" imgW="9271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1900" y="3255962"/>
                        <a:ext cx="1516063" cy="706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7512475"/>
              </p:ext>
            </p:extLst>
          </p:nvPr>
        </p:nvGraphicFramePr>
        <p:xfrm>
          <a:off x="2895600" y="5490388"/>
          <a:ext cx="122092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7381" name="Equation" r:id="rId17" imgW="685800" imgH="342900" progId="Equation.3">
                  <p:embed/>
                </p:oleObj>
              </mc:Choice>
              <mc:Fallback>
                <p:oleObj name="Equation" r:id="rId17" imgW="6858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5490388"/>
                        <a:ext cx="1220925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6067386"/>
              </p:ext>
            </p:extLst>
          </p:nvPr>
        </p:nvGraphicFramePr>
        <p:xfrm>
          <a:off x="1524000" y="5642788"/>
          <a:ext cx="7461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7382" name="Equation" r:id="rId19" imgW="419100" imgH="215900" progId="Equation.3">
                  <p:embed/>
                </p:oleObj>
              </mc:Choice>
              <mc:Fallback>
                <p:oleObj name="Equation" r:id="rId19" imgW="4191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5642788"/>
                        <a:ext cx="746125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Text Box 3"/>
          <p:cNvSpPr txBox="1">
            <a:spLocks noChangeArrowheads="1"/>
          </p:cNvSpPr>
          <p:nvPr/>
        </p:nvSpPr>
        <p:spPr bwMode="auto">
          <a:xfrm>
            <a:off x="228600" y="838200"/>
            <a:ext cx="4800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A simplified pulse forming circuit:</a:t>
            </a:r>
            <a:endParaRPr lang="en-US" altLang="en-US" sz="1800" dirty="0"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00800" y="2819400"/>
            <a:ext cx="1415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If matched:</a:t>
            </a:r>
          </a:p>
        </p:txBody>
      </p:sp>
      <p:graphicFrame>
        <p:nvGraphicFramePr>
          <p:cNvPr id="57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2661158"/>
              </p:ext>
            </p:extLst>
          </p:nvPr>
        </p:nvGraphicFramePr>
        <p:xfrm>
          <a:off x="8174980" y="2597783"/>
          <a:ext cx="395288" cy="227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7383" name="Equation" r:id="rId21" imgW="546100" imgH="292100" progId="Equation.3">
                  <p:embed/>
                </p:oleObj>
              </mc:Choice>
              <mc:Fallback>
                <p:oleObj name="Equation" r:id="rId21" imgW="5461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4980" y="2597783"/>
                        <a:ext cx="395288" cy="227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2" name="Straight Arrow Connector 31"/>
          <p:cNvCxnSpPr/>
          <p:nvPr/>
        </p:nvCxnSpPr>
        <p:spPr bwMode="auto">
          <a:xfrm flipV="1">
            <a:off x="8134240" y="5257800"/>
            <a:ext cx="0" cy="4572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0820956"/>
              </p:ext>
            </p:extLst>
          </p:nvPr>
        </p:nvGraphicFramePr>
        <p:xfrm>
          <a:off x="7239000" y="5791200"/>
          <a:ext cx="1643146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7384" name="Equation" r:id="rId23" imgW="1002865" imgH="418918" progId="Equation.3">
                  <p:embed/>
                </p:oleObj>
              </mc:Choice>
              <mc:Fallback>
                <p:oleObj name="Equation" r:id="rId23" imgW="1002865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5791200"/>
                        <a:ext cx="1643146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13418722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 Box 3"/>
          <p:cNvSpPr txBox="1">
            <a:spLocks noChangeArrowheads="1"/>
          </p:cNvSpPr>
          <p:nvPr/>
        </p:nvSpPr>
        <p:spPr bwMode="auto">
          <a:xfrm>
            <a:off x="304800" y="3966388"/>
            <a:ext cx="4800600" cy="2739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When the switch is fired the voltage is divided as:</a:t>
            </a:r>
          </a:p>
          <a:p>
            <a:endParaRPr lang="en-US" altLang="en-US" dirty="0">
              <a:latin typeface="Arial"/>
              <a:cs typeface="Arial"/>
            </a:endParaRPr>
          </a:p>
          <a:p>
            <a:r>
              <a:rPr lang="en-US" altLang="en-US" sz="1800" dirty="0">
                <a:latin typeface="Arial"/>
                <a:cs typeface="Arial"/>
              </a:rPr>
              <a:t>In the matched case:</a:t>
            </a:r>
          </a:p>
          <a:p>
            <a:endParaRPr lang="en-US" altLang="en-US" sz="1800" dirty="0">
              <a:latin typeface="Arial"/>
              <a:cs typeface="Arial"/>
            </a:endParaRPr>
          </a:p>
          <a:p>
            <a:r>
              <a:rPr lang="en-US" altLang="en-US" sz="1800" dirty="0">
                <a:latin typeface="Arial"/>
                <a:cs typeface="Arial"/>
              </a:rPr>
              <a:t>Mismatches will ring in the circuit causing ripples on the pulse, or post-pulse.</a:t>
            </a:r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Reflections</a:t>
            </a:r>
          </a:p>
        </p:txBody>
      </p:sp>
      <p:grpSp>
        <p:nvGrpSpPr>
          <p:cNvPr id="3" name="Group 71"/>
          <p:cNvGrpSpPr>
            <a:grpSpLocks/>
          </p:cNvGrpSpPr>
          <p:nvPr/>
        </p:nvGrpSpPr>
        <p:grpSpPr bwMode="auto">
          <a:xfrm>
            <a:off x="5257540" y="1143000"/>
            <a:ext cx="3764223" cy="4038600"/>
            <a:chOff x="2902" y="576"/>
            <a:chExt cx="2781" cy="2826"/>
          </a:xfrm>
        </p:grpSpPr>
        <p:graphicFrame>
          <p:nvGraphicFramePr>
            <p:cNvPr id="4" name="Object 59"/>
            <p:cNvGraphicFramePr>
              <a:graphicFrameLocks noChangeAspect="1"/>
            </p:cNvGraphicFramePr>
            <p:nvPr/>
          </p:nvGraphicFramePr>
          <p:xfrm>
            <a:off x="5038" y="2165"/>
            <a:ext cx="610" cy="1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3786" name="Equation" r:id="rId3" imgW="1117115" imgH="253890" progId="Equation.DSMT4">
                    <p:embed/>
                  </p:oleObj>
                </mc:Choice>
                <mc:Fallback>
                  <p:oleObj name="Equation" r:id="rId3" imgW="1117115" imgH="25389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38" y="2165"/>
                          <a:ext cx="610" cy="1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2902" y="1263"/>
              <a:ext cx="231" cy="1905"/>
              <a:chOff x="2322" y="1541"/>
              <a:chExt cx="231" cy="1905"/>
            </a:xfrm>
          </p:grpSpPr>
          <p:sp>
            <p:nvSpPr>
              <p:cNvPr id="40" name="Line 8"/>
              <p:cNvSpPr>
                <a:spLocks noChangeShapeType="1"/>
              </p:cNvSpPr>
              <p:nvPr/>
            </p:nvSpPr>
            <p:spPr bwMode="auto">
              <a:xfrm>
                <a:off x="2553" y="1541"/>
                <a:ext cx="0" cy="190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" name="Text Box 9"/>
              <p:cNvSpPr txBox="1">
                <a:spLocks noChangeArrowheads="1"/>
              </p:cNvSpPr>
              <p:nvPr/>
            </p:nvSpPr>
            <p:spPr bwMode="auto">
              <a:xfrm rot="16200000">
                <a:off x="2188" y="2312"/>
                <a:ext cx="499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 dirty="0"/>
                  <a:t>Time</a:t>
                </a:r>
              </a:p>
            </p:txBody>
          </p:sp>
        </p:grpSp>
        <p:sp>
          <p:nvSpPr>
            <p:cNvPr id="7" name="Text Box 10"/>
            <p:cNvSpPr txBox="1">
              <a:spLocks noChangeArrowheads="1"/>
            </p:cNvSpPr>
            <p:nvPr/>
          </p:nvSpPr>
          <p:spPr bwMode="auto">
            <a:xfrm>
              <a:off x="3086" y="576"/>
              <a:ext cx="907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400" b="1">
                  <a:solidFill>
                    <a:srgbClr val="FF0000"/>
                  </a:solidFill>
                </a:rPr>
                <a:t>Charging end of line</a:t>
              </a:r>
            </a:p>
          </p:txBody>
        </p:sp>
        <p:sp>
          <p:nvSpPr>
            <p:cNvPr id="8" name="Text Box 11"/>
            <p:cNvSpPr txBox="1">
              <a:spLocks noChangeArrowheads="1"/>
            </p:cNvSpPr>
            <p:nvPr/>
          </p:nvSpPr>
          <p:spPr bwMode="auto">
            <a:xfrm>
              <a:off x="4635" y="576"/>
              <a:ext cx="771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400" b="1">
                  <a:solidFill>
                    <a:srgbClr val="FF0000"/>
                  </a:solidFill>
                </a:rPr>
                <a:t>Load end of line</a:t>
              </a:r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3470" y="984"/>
              <a:ext cx="0" cy="241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Line 14"/>
            <p:cNvSpPr>
              <a:spLocks noChangeShapeType="1"/>
            </p:cNvSpPr>
            <p:nvPr/>
          </p:nvSpPr>
          <p:spPr bwMode="auto">
            <a:xfrm rot="21000000" flipH="1">
              <a:off x="3465" y="1270"/>
              <a:ext cx="157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 rot="600000" flipH="1">
              <a:off x="3465" y="1544"/>
              <a:ext cx="157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Line 16"/>
            <p:cNvSpPr>
              <a:spLocks noChangeShapeType="1"/>
            </p:cNvSpPr>
            <p:nvPr/>
          </p:nvSpPr>
          <p:spPr bwMode="auto">
            <a:xfrm rot="21000000" flipH="1">
              <a:off x="4167" y="1270"/>
              <a:ext cx="21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 rot="11400000" flipH="1">
              <a:off x="4167" y="1548"/>
              <a:ext cx="21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graphicFrame>
          <p:nvGraphicFramePr>
            <p:cNvPr id="14" name="Object 18"/>
            <p:cNvGraphicFramePr>
              <a:graphicFrameLocks noChangeAspect="1"/>
            </p:cNvGraphicFramePr>
            <p:nvPr/>
          </p:nvGraphicFramePr>
          <p:xfrm>
            <a:off x="3774" y="1152"/>
            <a:ext cx="408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3787" name="Equation" r:id="rId5" imgW="571252" imgH="253890" progId="Equation.DSMT4">
                    <p:embed/>
                  </p:oleObj>
                </mc:Choice>
                <mc:Fallback>
                  <p:oleObj name="Equation" r:id="rId5" imgW="571252" imgH="25389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74" y="1152"/>
                          <a:ext cx="408" cy="1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9"/>
            <p:cNvGraphicFramePr>
              <a:graphicFrameLocks noChangeAspect="1"/>
            </p:cNvGraphicFramePr>
            <p:nvPr/>
          </p:nvGraphicFramePr>
          <p:xfrm>
            <a:off x="4161" y="1352"/>
            <a:ext cx="408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3788" name="Equation" r:id="rId7" imgW="571252" imgH="253890" progId="Equation.DSMT4">
                    <p:embed/>
                  </p:oleObj>
                </mc:Choice>
                <mc:Fallback>
                  <p:oleObj name="Equation" r:id="rId7" imgW="571252" imgH="25389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61" y="1352"/>
                          <a:ext cx="408" cy="1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20"/>
            <p:cNvGraphicFramePr>
              <a:graphicFrameLocks noChangeAspect="1"/>
            </p:cNvGraphicFramePr>
            <p:nvPr/>
          </p:nvGraphicFramePr>
          <p:xfrm>
            <a:off x="3772" y="1632"/>
            <a:ext cx="565" cy="2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3789" name="Equation" r:id="rId8" imgW="698197" imgH="253890" progId="Equation.DSMT4">
                    <p:embed/>
                  </p:oleObj>
                </mc:Choice>
                <mc:Fallback>
                  <p:oleObj name="Equation" r:id="rId8" imgW="698197" imgH="25389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72" y="1632"/>
                          <a:ext cx="565" cy="2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21"/>
            <p:cNvGraphicFramePr>
              <a:graphicFrameLocks noChangeAspect="1"/>
            </p:cNvGraphicFramePr>
            <p:nvPr/>
          </p:nvGraphicFramePr>
          <p:xfrm>
            <a:off x="3696" y="2064"/>
            <a:ext cx="566" cy="2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3790" name="Equation" r:id="rId10" imgW="698197" imgH="253890" progId="Equation.3">
                    <p:embed/>
                  </p:oleObj>
                </mc:Choice>
                <mc:Fallback>
                  <p:oleObj name="Equation" r:id="rId10" imgW="698197" imgH="25389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96" y="2064"/>
                          <a:ext cx="566" cy="2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04636124"/>
                </p:ext>
              </p:extLst>
            </p:nvPr>
          </p:nvGraphicFramePr>
          <p:xfrm>
            <a:off x="4253" y="2389"/>
            <a:ext cx="617" cy="2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3791" name="Equation" r:id="rId12" imgW="761669" imgH="253890" progId="Equation.DSMT4">
                    <p:embed/>
                  </p:oleObj>
                </mc:Choice>
                <mc:Fallback>
                  <p:oleObj name="Equation" r:id="rId12" imgW="761669" imgH="25389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53" y="2389"/>
                          <a:ext cx="617" cy="2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23"/>
            <p:cNvGraphicFramePr>
              <a:graphicFrameLocks noChangeAspect="1"/>
            </p:cNvGraphicFramePr>
            <p:nvPr/>
          </p:nvGraphicFramePr>
          <p:xfrm>
            <a:off x="3792" y="2640"/>
            <a:ext cx="617" cy="2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3792" name="Equation" r:id="rId14" imgW="761669" imgH="253890" progId="Equation.DSMT4">
                    <p:embed/>
                  </p:oleObj>
                </mc:Choice>
                <mc:Fallback>
                  <p:oleObj name="Equation" r:id="rId14" imgW="761669" imgH="25389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92" y="2640"/>
                          <a:ext cx="617" cy="2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28"/>
            <p:cNvGraphicFramePr>
              <a:graphicFrameLocks noChangeAspect="1"/>
            </p:cNvGraphicFramePr>
            <p:nvPr/>
          </p:nvGraphicFramePr>
          <p:xfrm>
            <a:off x="3308" y="1271"/>
            <a:ext cx="177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3793" name="Equation" r:id="rId16" imgW="177646" imgH="241091" progId="Equation.DSMT4">
                    <p:embed/>
                  </p:oleObj>
                </mc:Choice>
                <mc:Fallback>
                  <p:oleObj name="Equation" r:id="rId16" imgW="177646" imgH="241091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08" y="1271"/>
                          <a:ext cx="177" cy="2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ject 29"/>
            <p:cNvGraphicFramePr>
              <a:graphicFrameLocks noChangeAspect="1"/>
            </p:cNvGraphicFramePr>
            <p:nvPr/>
          </p:nvGraphicFramePr>
          <p:xfrm>
            <a:off x="3225" y="1824"/>
            <a:ext cx="241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3794" name="Equation" r:id="rId18" imgW="241195" imgH="241195" progId="Equation.DSMT4">
                    <p:embed/>
                  </p:oleObj>
                </mc:Choice>
                <mc:Fallback>
                  <p:oleObj name="Equation" r:id="rId18" imgW="241195" imgH="241195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25" y="1824"/>
                          <a:ext cx="241" cy="2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30"/>
            <p:cNvGraphicFramePr>
              <a:graphicFrameLocks noChangeAspect="1"/>
            </p:cNvGraphicFramePr>
            <p:nvPr/>
          </p:nvGraphicFramePr>
          <p:xfrm>
            <a:off x="3213" y="2396"/>
            <a:ext cx="241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3795" name="Equation" r:id="rId20" imgW="241195" imgH="241195" progId="Equation.DSMT4">
                    <p:embed/>
                  </p:oleObj>
                </mc:Choice>
                <mc:Fallback>
                  <p:oleObj name="Equation" r:id="rId20" imgW="241195" imgH="241195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13" y="2396"/>
                          <a:ext cx="241" cy="2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3" name="Group 31"/>
            <p:cNvGrpSpPr>
              <a:grpSpLocks/>
            </p:cNvGrpSpPr>
            <p:nvPr/>
          </p:nvGrpSpPr>
          <p:grpSpPr bwMode="auto">
            <a:xfrm>
              <a:off x="3465" y="1824"/>
              <a:ext cx="1579" cy="278"/>
              <a:chOff x="3456" y="1270"/>
              <a:chExt cx="1579" cy="278"/>
            </a:xfrm>
          </p:grpSpPr>
          <p:sp>
            <p:nvSpPr>
              <p:cNvPr id="36" name="Line 32"/>
              <p:cNvSpPr>
                <a:spLocks noChangeShapeType="1"/>
              </p:cNvSpPr>
              <p:nvPr/>
            </p:nvSpPr>
            <p:spPr bwMode="auto">
              <a:xfrm rot="21000000" flipH="1">
                <a:off x="3456" y="1270"/>
                <a:ext cx="1579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" name="Line 33"/>
              <p:cNvSpPr>
                <a:spLocks noChangeShapeType="1"/>
              </p:cNvSpPr>
              <p:nvPr/>
            </p:nvSpPr>
            <p:spPr bwMode="auto">
              <a:xfrm rot="600000" flipH="1">
                <a:off x="3456" y="1544"/>
                <a:ext cx="1579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" name="Line 34"/>
              <p:cNvSpPr>
                <a:spLocks noChangeShapeType="1"/>
              </p:cNvSpPr>
              <p:nvPr/>
            </p:nvSpPr>
            <p:spPr bwMode="auto">
              <a:xfrm rot="21000000" flipH="1">
                <a:off x="4158" y="1270"/>
                <a:ext cx="21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lg" len="lg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" name="Line 35"/>
              <p:cNvSpPr>
                <a:spLocks noChangeShapeType="1"/>
              </p:cNvSpPr>
              <p:nvPr/>
            </p:nvSpPr>
            <p:spPr bwMode="auto">
              <a:xfrm rot="11400000" flipH="1">
                <a:off x="4158" y="1548"/>
                <a:ext cx="21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lg" len="lg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4" name="Group 36"/>
            <p:cNvGrpSpPr>
              <a:grpSpLocks/>
            </p:cNvGrpSpPr>
            <p:nvPr/>
          </p:nvGrpSpPr>
          <p:grpSpPr bwMode="auto">
            <a:xfrm>
              <a:off x="3465" y="2362"/>
              <a:ext cx="1579" cy="278"/>
              <a:chOff x="3456" y="1270"/>
              <a:chExt cx="1579" cy="278"/>
            </a:xfrm>
          </p:grpSpPr>
          <p:sp>
            <p:nvSpPr>
              <p:cNvPr id="32" name="Line 37"/>
              <p:cNvSpPr>
                <a:spLocks noChangeShapeType="1"/>
              </p:cNvSpPr>
              <p:nvPr/>
            </p:nvSpPr>
            <p:spPr bwMode="auto">
              <a:xfrm rot="21000000" flipH="1">
                <a:off x="3456" y="1270"/>
                <a:ext cx="1579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" name="Line 38"/>
              <p:cNvSpPr>
                <a:spLocks noChangeShapeType="1"/>
              </p:cNvSpPr>
              <p:nvPr/>
            </p:nvSpPr>
            <p:spPr bwMode="auto">
              <a:xfrm rot="600000" flipH="1">
                <a:off x="3456" y="1544"/>
                <a:ext cx="1579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" name="Line 39"/>
              <p:cNvSpPr>
                <a:spLocks noChangeShapeType="1"/>
              </p:cNvSpPr>
              <p:nvPr/>
            </p:nvSpPr>
            <p:spPr bwMode="auto">
              <a:xfrm rot="21000000" flipH="1">
                <a:off x="4158" y="1270"/>
                <a:ext cx="21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lg" len="lg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5" name="Line 40"/>
              <p:cNvSpPr>
                <a:spLocks noChangeShapeType="1"/>
              </p:cNvSpPr>
              <p:nvPr/>
            </p:nvSpPr>
            <p:spPr bwMode="auto">
              <a:xfrm rot="11400000" flipH="1">
                <a:off x="4158" y="1548"/>
                <a:ext cx="21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lg" len="lg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5" name="Line 41"/>
            <p:cNvSpPr>
              <a:spLocks noChangeShapeType="1"/>
            </p:cNvSpPr>
            <p:nvPr/>
          </p:nvSpPr>
          <p:spPr bwMode="auto">
            <a:xfrm rot="-600000" flipH="1" flipV="1">
              <a:off x="3750" y="2880"/>
              <a:ext cx="1295" cy="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Line 42"/>
            <p:cNvSpPr>
              <a:spLocks noChangeShapeType="1"/>
            </p:cNvSpPr>
            <p:nvPr/>
          </p:nvSpPr>
          <p:spPr bwMode="auto">
            <a:xfrm rot="21000000" flipH="1">
              <a:off x="4172" y="2907"/>
              <a:ext cx="21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Line 13"/>
            <p:cNvSpPr>
              <a:spLocks noChangeShapeType="1"/>
            </p:cNvSpPr>
            <p:nvPr/>
          </p:nvSpPr>
          <p:spPr bwMode="auto">
            <a:xfrm>
              <a:off x="5026" y="984"/>
              <a:ext cx="0" cy="241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graphicFrame>
          <p:nvGraphicFramePr>
            <p:cNvPr id="28" name="Object 24"/>
            <p:cNvGraphicFramePr>
              <a:graphicFrameLocks noChangeAspect="1"/>
            </p:cNvGraphicFramePr>
            <p:nvPr/>
          </p:nvGraphicFramePr>
          <p:xfrm>
            <a:off x="5038" y="1056"/>
            <a:ext cx="173" cy="1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3796" name="Equation" r:id="rId22" imgW="253670" imgH="177569" progId="Equation.DSMT4">
                    <p:embed/>
                  </p:oleObj>
                </mc:Choice>
                <mc:Fallback>
                  <p:oleObj name="Equation" r:id="rId22" imgW="253670" imgH="177569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38" y="1056"/>
                          <a:ext cx="173" cy="1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ject 25"/>
            <p:cNvGraphicFramePr>
              <a:graphicFrameLocks noChangeAspect="1"/>
            </p:cNvGraphicFramePr>
            <p:nvPr/>
          </p:nvGraphicFramePr>
          <p:xfrm>
            <a:off x="5038" y="1613"/>
            <a:ext cx="530" cy="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3797" name="Equation" r:id="rId24" imgW="990170" imgH="253890" progId="Equation.3">
                    <p:embed/>
                  </p:oleObj>
                </mc:Choice>
                <mc:Fallback>
                  <p:oleObj name="Equation" r:id="rId24" imgW="990170" imgH="25389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38" y="1613"/>
                          <a:ext cx="530" cy="1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61"/>
            <p:cNvGraphicFramePr>
              <a:graphicFrameLocks noChangeAspect="1"/>
            </p:cNvGraphicFramePr>
            <p:nvPr/>
          </p:nvGraphicFramePr>
          <p:xfrm>
            <a:off x="5038" y="2688"/>
            <a:ext cx="645" cy="1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3798" name="Equation" r:id="rId26" imgW="1180588" imgH="253890" progId="Equation.DSMT4">
                    <p:embed/>
                  </p:oleObj>
                </mc:Choice>
                <mc:Fallback>
                  <p:oleObj name="Equation" r:id="rId26" imgW="1180588" imgH="25389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38" y="2688"/>
                          <a:ext cx="645" cy="1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67"/>
            <p:cNvGraphicFramePr>
              <a:graphicFrameLocks noChangeAspect="1"/>
            </p:cNvGraphicFramePr>
            <p:nvPr/>
          </p:nvGraphicFramePr>
          <p:xfrm>
            <a:off x="4085" y="2961"/>
            <a:ext cx="611" cy="2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3799" name="Equation" r:id="rId28" imgW="748975" imgH="253890" progId="Equation.DSMT4">
                    <p:embed/>
                  </p:oleObj>
                </mc:Choice>
                <mc:Fallback>
                  <p:oleObj name="Equation" r:id="rId28" imgW="748975" imgH="25389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85" y="2961"/>
                          <a:ext cx="611" cy="20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48" name="Picture 65"/>
          <p:cNvPicPr>
            <a:picLocks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4645028" cy="2052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Text Box 3"/>
          <p:cNvSpPr txBox="1">
            <a:spLocks noChangeArrowheads="1"/>
          </p:cNvSpPr>
          <p:nvPr/>
        </p:nvSpPr>
        <p:spPr bwMode="auto">
          <a:xfrm>
            <a:off x="304800" y="3429000"/>
            <a:ext cx="4648200" cy="400110"/>
          </a:xfrm>
          <a:prstGeom prst="rect">
            <a:avLst/>
          </a:prstGeom>
          <a:noFill/>
          <a:ln w="25400">
            <a:solidFill>
              <a:srgbClr val="000090"/>
            </a:solidFill>
          </a:ln>
          <a:effectLst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en-US" altLang="en-US" dirty="0">
                <a:latin typeface="Arial"/>
                <a:cs typeface="Arial"/>
              </a:rPr>
              <a:t>Match impedances to avoid reflections!</a:t>
            </a:r>
          </a:p>
        </p:txBody>
      </p:sp>
      <p:graphicFrame>
        <p:nvGraphicFramePr>
          <p:cNvPr id="53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1581276"/>
              </p:ext>
            </p:extLst>
          </p:nvPr>
        </p:nvGraphicFramePr>
        <p:xfrm>
          <a:off x="1981200" y="4499788"/>
          <a:ext cx="209516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3800" name="Equation" r:id="rId31" imgW="1282700" imgH="419100" progId="Equation.3">
                  <p:embed/>
                </p:oleObj>
              </mc:Choice>
              <mc:Fallback>
                <p:oleObj name="Equation" r:id="rId31" imgW="12827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4499788"/>
                        <a:ext cx="2095167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2899387"/>
              </p:ext>
            </p:extLst>
          </p:nvPr>
        </p:nvGraphicFramePr>
        <p:xfrm>
          <a:off x="5715000" y="5791200"/>
          <a:ext cx="533400" cy="254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3801" name="Equation" r:id="rId33" imgW="292100" imgH="139700" progId="Equation.3">
                  <p:embed/>
                </p:oleObj>
              </mc:Choice>
              <mc:Fallback>
                <p:oleObj name="Equation" r:id="rId33" imgW="292100" imgH="139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5791200"/>
                        <a:ext cx="533400" cy="2545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9" name="Straight Arrow Connector 48"/>
          <p:cNvCxnSpPr/>
          <p:nvPr/>
        </p:nvCxnSpPr>
        <p:spPr bwMode="auto">
          <a:xfrm flipV="1">
            <a:off x="6019800" y="5257800"/>
            <a:ext cx="0" cy="4572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graphicFrame>
        <p:nvGraphicFramePr>
          <p:cNvPr id="55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157068"/>
              </p:ext>
            </p:extLst>
          </p:nvPr>
        </p:nvGraphicFramePr>
        <p:xfrm>
          <a:off x="7239000" y="5791200"/>
          <a:ext cx="1643146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3802" name="Equation" r:id="rId35" imgW="1002865" imgH="418918" progId="Equation.3">
                  <p:embed/>
                </p:oleObj>
              </mc:Choice>
              <mc:Fallback>
                <p:oleObj name="Equation" r:id="rId35" imgW="1002865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5791200"/>
                        <a:ext cx="1643146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8" name="Straight Arrow Connector 57"/>
          <p:cNvCxnSpPr/>
          <p:nvPr/>
        </p:nvCxnSpPr>
        <p:spPr bwMode="auto">
          <a:xfrm flipV="1">
            <a:off x="8134240" y="5257800"/>
            <a:ext cx="0" cy="4572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graphicFrame>
        <p:nvGraphicFramePr>
          <p:cNvPr id="70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06473"/>
              </p:ext>
            </p:extLst>
          </p:nvPr>
        </p:nvGraphicFramePr>
        <p:xfrm>
          <a:off x="1524000" y="5642788"/>
          <a:ext cx="7461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3803" name="Equation" r:id="rId37" imgW="419100" imgH="215900" progId="Equation.3">
                  <p:embed/>
                </p:oleObj>
              </mc:Choice>
              <mc:Fallback>
                <p:oleObj name="Equation" r:id="rId37" imgW="4191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5642788"/>
                        <a:ext cx="746125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Text Box 3"/>
          <p:cNvSpPr txBox="1">
            <a:spLocks noChangeArrowheads="1"/>
          </p:cNvSpPr>
          <p:nvPr/>
        </p:nvSpPr>
        <p:spPr bwMode="auto">
          <a:xfrm>
            <a:off x="228600" y="838200"/>
            <a:ext cx="4800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A simplified pulse forming circuit:</a:t>
            </a:r>
            <a:endParaRPr lang="en-US" altLang="en-US" sz="1800" dirty="0">
              <a:latin typeface="Arial"/>
              <a:cs typeface="Arial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6161847" y="4953000"/>
            <a:ext cx="18391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dirty="0">
                <a:latin typeface="Arial"/>
                <a:cs typeface="Arial"/>
              </a:rPr>
              <a:t>In general</a:t>
            </a:r>
          </a:p>
          <a:p>
            <a:pPr algn="ctr"/>
            <a:r>
              <a:rPr lang="en-US" altLang="en-US" dirty="0">
                <a:latin typeface="Arial"/>
                <a:cs typeface="Arial"/>
              </a:rPr>
              <a:t>(</a:t>
            </a:r>
            <a:r>
              <a:rPr lang="en-US" altLang="en-US" dirty="0" err="1">
                <a:latin typeface="Arial"/>
                <a:cs typeface="Arial"/>
              </a:rPr>
              <a:t>mis</a:t>
            </a:r>
            <a:r>
              <a:rPr lang="en-US" altLang="en-US" dirty="0">
                <a:latin typeface="Arial"/>
                <a:cs typeface="Arial"/>
              </a:rPr>
              <a:t>-matched):</a:t>
            </a:r>
          </a:p>
        </p:txBody>
      </p:sp>
      <p:graphicFrame>
        <p:nvGraphicFramePr>
          <p:cNvPr id="59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3042048"/>
              </p:ext>
            </p:extLst>
          </p:nvPr>
        </p:nvGraphicFramePr>
        <p:xfrm>
          <a:off x="2895600" y="5490388"/>
          <a:ext cx="122092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3804" name="Equation" r:id="rId39" imgW="685800" imgH="342900" progId="Equation.3">
                  <p:embed/>
                </p:oleObj>
              </mc:Choice>
              <mc:Fallback>
                <p:oleObj name="Equation" r:id="rId39" imgW="6858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5490388"/>
                        <a:ext cx="1220925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TextBox 56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8540694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52624"/>
          <a:stretch/>
        </p:blipFill>
        <p:spPr>
          <a:xfrm>
            <a:off x="4800600" y="838200"/>
            <a:ext cx="4266041" cy="15748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An example of reflections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498" t="2152" r="816" b="1010"/>
          <a:stretch/>
        </p:blipFill>
        <p:spPr>
          <a:xfrm>
            <a:off x="152400" y="762000"/>
            <a:ext cx="4648200" cy="26875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r="655"/>
          <a:stretch/>
        </p:blipFill>
        <p:spPr>
          <a:xfrm>
            <a:off x="5486400" y="3581400"/>
            <a:ext cx="3486191" cy="205740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1219200" y="990600"/>
            <a:ext cx="876300" cy="5181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>
            <a:stCxn id="8" idx="4"/>
          </p:cNvCxnSpPr>
          <p:nvPr/>
        </p:nvCxnSpPr>
        <p:spPr>
          <a:xfrm>
            <a:off x="1657350" y="1508760"/>
            <a:ext cx="4743450" cy="237744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715000" y="5791200"/>
            <a:ext cx="32766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FF"/>
                </a:solidFill>
              </a:rPr>
              <a:t>C</a:t>
            </a:r>
            <a:r>
              <a:rPr lang="en" sz="1200" dirty="0">
                <a:solidFill>
                  <a:srgbClr val="0000FF"/>
                </a:solidFill>
              </a:rPr>
              <a:t>urrent loop measurement (L. Sermeus)</a:t>
            </a:r>
          </a:p>
          <a:p>
            <a:r>
              <a:rPr lang="en" sz="1200" dirty="0">
                <a:solidFill>
                  <a:srgbClr val="EC08D1"/>
                </a:solidFill>
              </a:rPr>
              <a:t>Beam-based measurement (I=200e10 ppb)</a:t>
            </a:r>
          </a:p>
        </p:txBody>
      </p:sp>
      <p:sp>
        <p:nvSpPr>
          <p:cNvPr id="13" name="Oval 12"/>
          <p:cNvSpPr/>
          <p:nvPr/>
        </p:nvSpPr>
        <p:spPr>
          <a:xfrm>
            <a:off x="6776155" y="1219200"/>
            <a:ext cx="609600" cy="21336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4800600" y="2438400"/>
            <a:ext cx="419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600" dirty="0">
                <a:solidFill>
                  <a:srgbClr val="808080"/>
                </a:solidFill>
              </a:rPr>
              <a:t>Recombination kicker KFA.20 deflects </a:t>
            </a:r>
          </a:p>
          <a:p>
            <a:pPr algn="ctr"/>
            <a:r>
              <a:rPr lang="en-US" altLang="en-US" sz="1600" dirty="0">
                <a:solidFill>
                  <a:srgbClr val="808080"/>
                </a:solidFill>
              </a:rPr>
              <a:t>PS booster rings 1 and 2 vertically into plane of PS at CERN</a:t>
            </a:r>
          </a:p>
        </p:txBody>
      </p:sp>
      <p:pic>
        <p:nvPicPr>
          <p:cNvPr id="4" name="Picture 3" descr="Screen Shot 2016-09-26 at 13.09.4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697069"/>
            <a:ext cx="4953000" cy="229980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85800" y="5906869"/>
            <a:ext cx="367145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600" dirty="0">
                <a:solidFill>
                  <a:srgbClr val="808080"/>
                </a:solidFill>
              </a:rPr>
              <a:t>BT.KFA20 circuit schematic: operates in “virtual” short-circuit</a:t>
            </a:r>
          </a:p>
        </p:txBody>
      </p:sp>
      <p:sp>
        <p:nvSpPr>
          <p:cNvPr id="5" name="TextBox 4"/>
          <p:cNvSpPr txBox="1"/>
          <p:nvPr/>
        </p:nvSpPr>
        <p:spPr>
          <a:xfrm rot="16200000">
            <a:off x="-1037386" y="1962214"/>
            <a:ext cx="265657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0" dirty="0"/>
              <a:t>Field and measured kick [</a:t>
            </a:r>
            <a:r>
              <a:rPr lang="en-US" sz="1200" b="0" dirty="0" err="1"/>
              <a:t>arb</a:t>
            </a:r>
            <a:r>
              <a:rPr lang="en-US" sz="1200" b="0" dirty="0"/>
              <a:t>. units]</a:t>
            </a:r>
          </a:p>
        </p:txBody>
      </p:sp>
      <p:sp>
        <p:nvSpPr>
          <p:cNvPr id="16" name="TextBox 15"/>
          <p:cNvSpPr txBox="1"/>
          <p:nvPr/>
        </p:nvSpPr>
        <p:spPr>
          <a:xfrm rot="16200000">
            <a:off x="3991817" y="4618787"/>
            <a:ext cx="265657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0" dirty="0"/>
              <a:t>Field and measured kick [</a:t>
            </a:r>
            <a:r>
              <a:rPr lang="en-US" sz="1200" b="0" dirty="0" err="1"/>
              <a:t>arb</a:t>
            </a:r>
            <a:r>
              <a:rPr lang="en-US" sz="1200" b="0" dirty="0"/>
              <a:t>. units]</a:t>
            </a: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8153400" y="4038600"/>
            <a:ext cx="0" cy="3810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8001000" y="3669268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~ few %</a:t>
            </a:r>
          </a:p>
        </p:txBody>
      </p:sp>
      <p:sp>
        <p:nvSpPr>
          <p:cNvPr id="24" name="Content Placeholder 1"/>
          <p:cNvSpPr txBox="1">
            <a:spLocks/>
          </p:cNvSpPr>
          <p:nvPr/>
        </p:nvSpPr>
        <p:spPr>
          <a:xfrm>
            <a:off x="4885267" y="6329522"/>
            <a:ext cx="4258733" cy="50380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Beam-based kicker measurements at higher intensities, V. Forte BT + PS injection kicker meeting, CERN (15</a:t>
            </a:r>
            <a:r>
              <a:rPr lang="en-GB" sz="12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August 2016) </a:t>
            </a:r>
          </a:p>
        </p:txBody>
      </p:sp>
      <p:pic>
        <p:nvPicPr>
          <p:cNvPr id="25" name="Picture 3" descr="pscomplex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2" t="52428" r="18287" b="7082"/>
          <a:stretch/>
        </p:blipFill>
        <p:spPr bwMode="auto">
          <a:xfrm>
            <a:off x="7740650" y="838200"/>
            <a:ext cx="1326608" cy="6021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8001000" y="1581150"/>
            <a:ext cx="492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0" dirty="0"/>
              <a:t>PS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5594350" y="762000"/>
            <a:ext cx="6465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0" dirty="0"/>
              <a:t>PSB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6980219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Magnets – transmission line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6200" y="914400"/>
            <a:ext cx="8991600" cy="1372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Today’s fast (rise-times of &lt; few hundred ns) kicker magnets are generally </a:t>
            </a:r>
            <a:r>
              <a:rPr lang="en-US" altLang="en-US" b="1" dirty="0">
                <a:latin typeface="Arial"/>
                <a:cs typeface="Arial"/>
              </a:rPr>
              <a:t>ferrite loaded </a:t>
            </a:r>
            <a:r>
              <a:rPr lang="en-US" altLang="en-US" dirty="0">
                <a:latin typeface="Arial"/>
                <a:cs typeface="Arial"/>
              </a:rPr>
              <a:t>transmission lines: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Ferrite C-cores are sandwiched between HV plates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Grounded plates are interleaved to form a capacitor to ground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15822587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 bwMode="auto">
          <a:xfrm rot="10800000">
            <a:off x="4042230" y="2743197"/>
            <a:ext cx="682170" cy="396240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 rot="16200000">
            <a:off x="1753477" y="1142123"/>
            <a:ext cx="760248" cy="396240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 rot="10800000">
            <a:off x="152400" y="3352800"/>
            <a:ext cx="762000" cy="31242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 rot="5400000">
            <a:off x="2057400" y="4038600"/>
            <a:ext cx="762000" cy="457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Magnets – transmission line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6200" y="914400"/>
            <a:ext cx="8991600" cy="1372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Today’s fast (rise-times of &lt; few hundred ns) kicker magnets are generally </a:t>
            </a:r>
            <a:r>
              <a:rPr lang="en-US" altLang="en-US" b="1" dirty="0">
                <a:latin typeface="Arial"/>
                <a:cs typeface="Arial"/>
              </a:rPr>
              <a:t>ferrite loaded </a:t>
            </a:r>
            <a:r>
              <a:rPr lang="en-US" altLang="en-US" dirty="0">
                <a:latin typeface="Arial"/>
                <a:cs typeface="Arial"/>
              </a:rPr>
              <a:t>transmission lines: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Ferrite C-cores are sandwiched between HV plates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Grounded plates are interleaved to form a capacitor to ground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1600200" y="4267200"/>
            <a:ext cx="381000" cy="914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1636485" y="4822372"/>
            <a:ext cx="304800" cy="304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5" name="Straight Connector 44"/>
          <p:cNvCxnSpPr>
            <a:stCxn id="4" idx="1"/>
            <a:endCxn id="4" idx="5"/>
          </p:cNvCxnSpPr>
          <p:nvPr/>
        </p:nvCxnSpPr>
        <p:spPr bwMode="auto">
          <a:xfrm>
            <a:off x="1681122" y="4867009"/>
            <a:ext cx="215526" cy="21552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>
            <a:stCxn id="4" idx="3"/>
            <a:endCxn id="4" idx="7"/>
          </p:cNvCxnSpPr>
          <p:nvPr/>
        </p:nvCxnSpPr>
        <p:spPr bwMode="auto">
          <a:xfrm flipV="1">
            <a:off x="1681122" y="4867009"/>
            <a:ext cx="215526" cy="21552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Rectangle 54"/>
          <p:cNvSpPr/>
          <p:nvPr/>
        </p:nvSpPr>
        <p:spPr bwMode="auto">
          <a:xfrm>
            <a:off x="3657600" y="4386945"/>
            <a:ext cx="381000" cy="68580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Oval 55"/>
          <p:cNvSpPr/>
          <p:nvPr/>
        </p:nvSpPr>
        <p:spPr bwMode="auto">
          <a:xfrm>
            <a:off x="3697513" y="4720774"/>
            <a:ext cx="304800" cy="304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Oval 56"/>
          <p:cNvSpPr/>
          <p:nvPr/>
        </p:nvSpPr>
        <p:spPr bwMode="auto">
          <a:xfrm>
            <a:off x="3814233" y="4835679"/>
            <a:ext cx="76200" cy="762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Rectangle 65"/>
          <p:cNvSpPr/>
          <p:nvPr/>
        </p:nvSpPr>
        <p:spPr bwMode="auto">
          <a:xfrm>
            <a:off x="5608887" y="4267200"/>
            <a:ext cx="440826" cy="914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28600" y="2819400"/>
            <a:ext cx="2364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Grounded end plate</a:t>
            </a:r>
            <a:endParaRPr lang="en-US" dirty="0"/>
          </a:p>
        </p:txBody>
      </p:sp>
      <p:sp>
        <p:nvSpPr>
          <p:cNvPr id="69" name="Rectangle 68"/>
          <p:cNvSpPr/>
          <p:nvPr/>
        </p:nvSpPr>
        <p:spPr>
          <a:xfrm>
            <a:off x="3962400" y="3276600"/>
            <a:ext cx="1697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 conductor</a:t>
            </a:r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114800" y="5562600"/>
            <a:ext cx="13131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dirty="0">
                <a:latin typeface="Arial"/>
                <a:cs typeface="Arial"/>
              </a:rPr>
              <a:t>Return</a:t>
            </a:r>
          </a:p>
          <a:p>
            <a:pPr algn="ctr"/>
            <a:r>
              <a:rPr lang="en-US" altLang="en-US" dirty="0">
                <a:latin typeface="Arial"/>
                <a:cs typeface="Arial"/>
              </a:rPr>
              <a:t>conductor</a:t>
            </a:r>
            <a:endParaRPr lang="en-US" dirty="0"/>
          </a:p>
        </p:txBody>
      </p:sp>
      <p:sp>
        <p:nvSpPr>
          <p:cNvPr id="74" name="Rectangle 73"/>
          <p:cNvSpPr/>
          <p:nvPr/>
        </p:nvSpPr>
        <p:spPr>
          <a:xfrm>
            <a:off x="1529262" y="422340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</a:t>
            </a:r>
            <a:endParaRPr lang="en-US" dirty="0"/>
          </a:p>
        </p:txBody>
      </p:sp>
      <p:cxnSp>
        <p:nvCxnSpPr>
          <p:cNvPr id="75" name="Straight Arrow Connector 74"/>
          <p:cNvCxnSpPr>
            <a:stCxn id="70" idx="0"/>
          </p:cNvCxnSpPr>
          <p:nvPr/>
        </p:nvCxnSpPr>
        <p:spPr bwMode="auto">
          <a:xfrm flipH="1" flipV="1">
            <a:off x="3886200" y="4572000"/>
            <a:ext cx="885190" cy="9906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4" name="Straight Arrow Connector 93"/>
          <p:cNvCxnSpPr>
            <a:stCxn id="69" idx="2"/>
          </p:cNvCxnSpPr>
          <p:nvPr/>
        </p:nvCxnSpPr>
        <p:spPr bwMode="auto">
          <a:xfrm flipH="1">
            <a:off x="1828801" y="3645932"/>
            <a:ext cx="2982562" cy="100226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5638800" y="2737945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Arrow Connector 80"/>
          <p:cNvCxnSpPr>
            <a:stCxn id="69" idx="2"/>
            <a:endCxn id="66" idx="0"/>
          </p:cNvCxnSpPr>
          <p:nvPr/>
        </p:nvCxnSpPr>
        <p:spPr bwMode="auto">
          <a:xfrm>
            <a:off x="4811363" y="3645932"/>
            <a:ext cx="1017937" cy="62126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0" name="Rectangle 39"/>
          <p:cNvSpPr/>
          <p:nvPr/>
        </p:nvSpPr>
        <p:spPr>
          <a:xfrm>
            <a:off x="1600200" y="2209800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End View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7183492" y="2209800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Side View</a:t>
            </a:r>
            <a:endParaRPr lang="en-US" dirty="0"/>
          </a:p>
        </p:txBody>
      </p:sp>
      <p:sp>
        <p:nvSpPr>
          <p:cNvPr id="65" name="Rectangle 64"/>
          <p:cNvSpPr/>
          <p:nvPr/>
        </p:nvSpPr>
        <p:spPr bwMode="auto">
          <a:xfrm>
            <a:off x="5562600" y="4388069"/>
            <a:ext cx="489607" cy="68580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8" name="Straight Arrow Connector 77"/>
          <p:cNvCxnSpPr>
            <a:stCxn id="70" idx="0"/>
          </p:cNvCxnSpPr>
          <p:nvPr/>
        </p:nvCxnSpPr>
        <p:spPr bwMode="auto">
          <a:xfrm flipV="1">
            <a:off x="4771390" y="4876800"/>
            <a:ext cx="1019810" cy="6858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274965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01"/>
          <p:cNvSpPr/>
          <p:nvPr/>
        </p:nvSpPr>
        <p:spPr bwMode="auto">
          <a:xfrm rot="10800000">
            <a:off x="4042230" y="2743197"/>
            <a:ext cx="682170" cy="396240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Rectangle 102"/>
          <p:cNvSpPr/>
          <p:nvPr/>
        </p:nvSpPr>
        <p:spPr bwMode="auto">
          <a:xfrm rot="16200000">
            <a:off x="1753477" y="1142123"/>
            <a:ext cx="760248" cy="396240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4" name="Rectangle 103"/>
          <p:cNvSpPr/>
          <p:nvPr/>
        </p:nvSpPr>
        <p:spPr bwMode="auto">
          <a:xfrm rot="5400000">
            <a:off x="2057400" y="4038600"/>
            <a:ext cx="762000" cy="457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Magnets – transmission line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1600200" y="4267200"/>
            <a:ext cx="381000" cy="914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1636485" y="4822372"/>
            <a:ext cx="304800" cy="304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5" name="Straight Connector 44"/>
          <p:cNvCxnSpPr>
            <a:stCxn id="4" idx="1"/>
            <a:endCxn id="4" idx="5"/>
          </p:cNvCxnSpPr>
          <p:nvPr/>
        </p:nvCxnSpPr>
        <p:spPr bwMode="auto">
          <a:xfrm>
            <a:off x="1681122" y="4867009"/>
            <a:ext cx="215526" cy="21552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>
            <a:stCxn id="4" idx="3"/>
            <a:endCxn id="4" idx="7"/>
          </p:cNvCxnSpPr>
          <p:nvPr/>
        </p:nvCxnSpPr>
        <p:spPr bwMode="auto">
          <a:xfrm flipV="1">
            <a:off x="1681122" y="4867009"/>
            <a:ext cx="215526" cy="21552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Rectangle 54"/>
          <p:cNvSpPr/>
          <p:nvPr/>
        </p:nvSpPr>
        <p:spPr bwMode="auto">
          <a:xfrm>
            <a:off x="3657600" y="4386945"/>
            <a:ext cx="381000" cy="68580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Oval 55"/>
          <p:cNvSpPr/>
          <p:nvPr/>
        </p:nvSpPr>
        <p:spPr bwMode="auto">
          <a:xfrm>
            <a:off x="3697513" y="4720774"/>
            <a:ext cx="304800" cy="304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Oval 56"/>
          <p:cNvSpPr/>
          <p:nvPr/>
        </p:nvSpPr>
        <p:spPr bwMode="auto">
          <a:xfrm>
            <a:off x="3814233" y="4835679"/>
            <a:ext cx="76200" cy="762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152400" y="2743200"/>
            <a:ext cx="3200400" cy="3962399"/>
            <a:chOff x="609600" y="2743200"/>
            <a:chExt cx="2743200" cy="3962399"/>
          </a:xfrm>
        </p:grpSpPr>
        <p:sp>
          <p:nvSpPr>
            <p:cNvPr id="59" name="Rectangle 58"/>
            <p:cNvSpPr/>
            <p:nvPr/>
          </p:nvSpPr>
          <p:spPr bwMode="auto">
            <a:xfrm rot="5400000">
              <a:off x="1221013" y="4573813"/>
              <a:ext cx="1520373" cy="27432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609600" y="2971800"/>
              <a:ext cx="1240971" cy="34290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 rot="5400000">
              <a:off x="1219200" y="2133600"/>
              <a:ext cx="1524000" cy="27432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63" name="Straight Connector 62"/>
          <p:cNvCxnSpPr/>
          <p:nvPr/>
        </p:nvCxnSpPr>
        <p:spPr bwMode="auto">
          <a:xfrm>
            <a:off x="6019800" y="2743200"/>
            <a:ext cx="0" cy="39624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Rectangle 65"/>
          <p:cNvSpPr/>
          <p:nvPr/>
        </p:nvSpPr>
        <p:spPr bwMode="auto">
          <a:xfrm>
            <a:off x="5608887" y="4267200"/>
            <a:ext cx="440826" cy="914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28600" y="2819400"/>
            <a:ext cx="1108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 plate</a:t>
            </a:r>
            <a:endParaRPr lang="en-US" dirty="0"/>
          </a:p>
        </p:txBody>
      </p:sp>
      <p:sp>
        <p:nvSpPr>
          <p:cNvPr id="69" name="Rectangle 68"/>
          <p:cNvSpPr/>
          <p:nvPr/>
        </p:nvSpPr>
        <p:spPr>
          <a:xfrm>
            <a:off x="3962400" y="3276600"/>
            <a:ext cx="1697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 conductor</a:t>
            </a:r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114800" y="5562600"/>
            <a:ext cx="13131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dirty="0">
                <a:latin typeface="Arial"/>
                <a:cs typeface="Arial"/>
              </a:rPr>
              <a:t>Return</a:t>
            </a:r>
          </a:p>
          <a:p>
            <a:pPr algn="ctr"/>
            <a:r>
              <a:rPr lang="en-US" altLang="en-US" dirty="0">
                <a:latin typeface="Arial"/>
                <a:cs typeface="Arial"/>
              </a:rPr>
              <a:t>conductor</a:t>
            </a:r>
            <a:endParaRPr lang="en-US" dirty="0"/>
          </a:p>
        </p:txBody>
      </p:sp>
      <p:sp>
        <p:nvSpPr>
          <p:cNvPr id="74" name="Rectangle 73"/>
          <p:cNvSpPr/>
          <p:nvPr/>
        </p:nvSpPr>
        <p:spPr>
          <a:xfrm>
            <a:off x="1529262" y="422340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</a:t>
            </a:r>
            <a:endParaRPr lang="en-US" dirty="0"/>
          </a:p>
        </p:txBody>
      </p:sp>
      <p:cxnSp>
        <p:nvCxnSpPr>
          <p:cNvPr id="75" name="Straight Arrow Connector 74"/>
          <p:cNvCxnSpPr>
            <a:stCxn id="70" idx="0"/>
          </p:cNvCxnSpPr>
          <p:nvPr/>
        </p:nvCxnSpPr>
        <p:spPr bwMode="auto">
          <a:xfrm flipH="1" flipV="1">
            <a:off x="3886200" y="4572000"/>
            <a:ext cx="885190" cy="9906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4" name="Straight Arrow Connector 93"/>
          <p:cNvCxnSpPr>
            <a:stCxn id="69" idx="2"/>
          </p:cNvCxnSpPr>
          <p:nvPr/>
        </p:nvCxnSpPr>
        <p:spPr bwMode="auto">
          <a:xfrm flipH="1">
            <a:off x="1828801" y="3645932"/>
            <a:ext cx="2982562" cy="100226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1" name="Straight Connector 100"/>
          <p:cNvCxnSpPr/>
          <p:nvPr/>
        </p:nvCxnSpPr>
        <p:spPr bwMode="auto">
          <a:xfrm>
            <a:off x="5638800" y="2737945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Arrow Connector 80"/>
          <p:cNvCxnSpPr>
            <a:stCxn id="69" idx="2"/>
            <a:endCxn id="66" idx="0"/>
          </p:cNvCxnSpPr>
          <p:nvPr/>
        </p:nvCxnSpPr>
        <p:spPr bwMode="auto">
          <a:xfrm>
            <a:off x="4811363" y="3645932"/>
            <a:ext cx="1017937" cy="62126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2" name="Text Box 3"/>
          <p:cNvSpPr txBox="1">
            <a:spLocks noChangeArrowheads="1"/>
          </p:cNvSpPr>
          <p:nvPr/>
        </p:nvSpPr>
        <p:spPr bwMode="auto">
          <a:xfrm>
            <a:off x="76200" y="914400"/>
            <a:ext cx="8991600" cy="1372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Today’s fast (rise-times of &lt; few hundred ns) kicker magnets are generally </a:t>
            </a:r>
            <a:r>
              <a:rPr lang="en-US" altLang="en-US" b="1" dirty="0">
                <a:latin typeface="Arial"/>
                <a:cs typeface="Arial"/>
              </a:rPr>
              <a:t>ferrite loaded </a:t>
            </a:r>
            <a:r>
              <a:rPr lang="en-US" altLang="en-US" dirty="0">
                <a:latin typeface="Arial"/>
                <a:cs typeface="Arial"/>
              </a:rPr>
              <a:t>transmission lines: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Ferrite C-cores are sandwiched between HV plates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Grounded plates are interleaved to form a capacitor to ground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600200" y="2209800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End View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183492" y="2209800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Side View</a:t>
            </a:r>
            <a:endParaRPr lang="en-US" dirty="0"/>
          </a:p>
        </p:txBody>
      </p:sp>
      <p:sp>
        <p:nvSpPr>
          <p:cNvPr id="65" name="Rectangle 64"/>
          <p:cNvSpPr/>
          <p:nvPr/>
        </p:nvSpPr>
        <p:spPr bwMode="auto">
          <a:xfrm>
            <a:off x="5562600" y="4388069"/>
            <a:ext cx="489607" cy="68580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8" name="Straight Arrow Connector 77"/>
          <p:cNvCxnSpPr>
            <a:stCxn id="70" idx="0"/>
          </p:cNvCxnSpPr>
          <p:nvPr/>
        </p:nvCxnSpPr>
        <p:spPr bwMode="auto">
          <a:xfrm flipV="1">
            <a:off x="4771390" y="4876800"/>
            <a:ext cx="1019810" cy="6858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0256346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 bwMode="auto">
          <a:xfrm rot="10800000">
            <a:off x="4042230" y="2743197"/>
            <a:ext cx="682170" cy="396240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1" name="Rectangle 90"/>
          <p:cNvSpPr/>
          <p:nvPr/>
        </p:nvSpPr>
        <p:spPr bwMode="auto">
          <a:xfrm rot="16200000">
            <a:off x="1753477" y="1142123"/>
            <a:ext cx="760248" cy="396240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 rot="5400000">
            <a:off x="2057400" y="4038600"/>
            <a:ext cx="762000" cy="457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Magnets – transmission line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3657600" y="4386945"/>
            <a:ext cx="381000" cy="68580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3697513" y="4720774"/>
            <a:ext cx="304800" cy="304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3814233" y="4835679"/>
            <a:ext cx="76200" cy="762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152400" y="2743200"/>
            <a:ext cx="3200400" cy="3962399"/>
            <a:chOff x="609600" y="2743200"/>
            <a:chExt cx="2743200" cy="3962399"/>
          </a:xfrm>
        </p:grpSpPr>
        <p:sp>
          <p:nvSpPr>
            <p:cNvPr id="59" name="Rectangle 58"/>
            <p:cNvSpPr/>
            <p:nvPr/>
          </p:nvSpPr>
          <p:spPr bwMode="auto">
            <a:xfrm rot="5400000">
              <a:off x="1221013" y="4573813"/>
              <a:ext cx="1520373" cy="27432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609600" y="2971800"/>
              <a:ext cx="990600" cy="34290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 rot="5400000">
              <a:off x="1219200" y="2133600"/>
              <a:ext cx="1524000" cy="27432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2" name="Rectangle 61"/>
          <p:cNvSpPr/>
          <p:nvPr/>
        </p:nvSpPr>
        <p:spPr bwMode="auto">
          <a:xfrm>
            <a:off x="1600200" y="4267200"/>
            <a:ext cx="381000" cy="914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Oval 62"/>
          <p:cNvSpPr/>
          <p:nvPr/>
        </p:nvSpPr>
        <p:spPr bwMode="auto">
          <a:xfrm>
            <a:off x="1636485" y="4822372"/>
            <a:ext cx="304800" cy="304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4" name="Straight Connector 63"/>
          <p:cNvCxnSpPr>
            <a:stCxn id="63" idx="1"/>
            <a:endCxn id="63" idx="5"/>
          </p:cNvCxnSpPr>
          <p:nvPr/>
        </p:nvCxnSpPr>
        <p:spPr bwMode="auto">
          <a:xfrm>
            <a:off x="1681122" y="4867009"/>
            <a:ext cx="215526" cy="21552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Straight Connector 64"/>
          <p:cNvCxnSpPr>
            <a:stCxn id="63" idx="3"/>
            <a:endCxn id="63" idx="7"/>
          </p:cNvCxnSpPr>
          <p:nvPr/>
        </p:nvCxnSpPr>
        <p:spPr bwMode="auto">
          <a:xfrm flipV="1">
            <a:off x="1681122" y="4867009"/>
            <a:ext cx="215526" cy="21552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Rectangle 65"/>
          <p:cNvSpPr/>
          <p:nvPr/>
        </p:nvSpPr>
        <p:spPr bwMode="auto">
          <a:xfrm>
            <a:off x="914400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 rot="5400000">
            <a:off x="1752600" y="2667000"/>
            <a:ext cx="7620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 rot="5400000">
            <a:off x="1752600" y="4343400"/>
            <a:ext cx="7620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1" name="Straight Connector 70"/>
          <p:cNvCxnSpPr/>
          <p:nvPr/>
        </p:nvCxnSpPr>
        <p:spPr bwMode="auto">
          <a:xfrm>
            <a:off x="6019800" y="2743200"/>
            <a:ext cx="0" cy="39624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2" name="Rectangle 71"/>
          <p:cNvSpPr/>
          <p:nvPr/>
        </p:nvSpPr>
        <p:spPr bwMode="auto">
          <a:xfrm>
            <a:off x="6052457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5608886" y="4267200"/>
            <a:ext cx="1135251" cy="914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6" name="Straight Arrow Connector 75"/>
          <p:cNvCxnSpPr/>
          <p:nvPr/>
        </p:nvCxnSpPr>
        <p:spPr bwMode="auto">
          <a:xfrm>
            <a:off x="2362200" y="4267200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>
            <a:off x="2895600" y="4267200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0" name="Rectangle 79"/>
          <p:cNvSpPr/>
          <p:nvPr/>
        </p:nvSpPr>
        <p:spPr>
          <a:xfrm>
            <a:off x="228600" y="2819400"/>
            <a:ext cx="1108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 plate</a:t>
            </a:r>
            <a:endParaRPr lang="en-US" dirty="0"/>
          </a:p>
        </p:txBody>
      </p:sp>
      <p:sp>
        <p:nvSpPr>
          <p:cNvPr id="81" name="Rectangle 80"/>
          <p:cNvSpPr/>
          <p:nvPr/>
        </p:nvSpPr>
        <p:spPr>
          <a:xfrm>
            <a:off x="3962400" y="3276600"/>
            <a:ext cx="1697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 conductor</a:t>
            </a:r>
            <a:endParaRPr lang="en-US" dirty="0"/>
          </a:p>
        </p:txBody>
      </p:sp>
      <p:sp>
        <p:nvSpPr>
          <p:cNvPr id="82" name="Rectangle 81"/>
          <p:cNvSpPr/>
          <p:nvPr/>
        </p:nvSpPr>
        <p:spPr>
          <a:xfrm>
            <a:off x="4114800" y="5562600"/>
            <a:ext cx="13131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dirty="0">
                <a:latin typeface="Arial"/>
                <a:cs typeface="Arial"/>
              </a:rPr>
              <a:t>Return</a:t>
            </a:r>
          </a:p>
          <a:p>
            <a:pPr algn="ctr"/>
            <a:r>
              <a:rPr lang="en-US" altLang="en-US" dirty="0">
                <a:latin typeface="Arial"/>
                <a:cs typeface="Arial"/>
              </a:rPr>
              <a:t>conductor</a:t>
            </a:r>
            <a:endParaRPr lang="en-US" dirty="0"/>
          </a:p>
        </p:txBody>
      </p:sp>
      <p:sp>
        <p:nvSpPr>
          <p:cNvPr id="83" name="Rectangle 82"/>
          <p:cNvSpPr/>
          <p:nvPr/>
        </p:nvSpPr>
        <p:spPr>
          <a:xfrm>
            <a:off x="1529262" y="422340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</a:t>
            </a:r>
            <a:endParaRPr lang="en-US" dirty="0"/>
          </a:p>
        </p:txBody>
      </p:sp>
      <p:cxnSp>
        <p:nvCxnSpPr>
          <p:cNvPr id="84" name="Straight Arrow Connector 83"/>
          <p:cNvCxnSpPr>
            <a:stCxn id="82" idx="0"/>
          </p:cNvCxnSpPr>
          <p:nvPr/>
        </p:nvCxnSpPr>
        <p:spPr bwMode="auto">
          <a:xfrm flipH="1" flipV="1">
            <a:off x="3886200" y="4572000"/>
            <a:ext cx="885190" cy="9906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7" name="Straight Arrow Connector 86"/>
          <p:cNvCxnSpPr>
            <a:stCxn id="81" idx="2"/>
          </p:cNvCxnSpPr>
          <p:nvPr/>
        </p:nvCxnSpPr>
        <p:spPr bwMode="auto">
          <a:xfrm flipH="1">
            <a:off x="1828801" y="3645932"/>
            <a:ext cx="2982562" cy="100226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8" name="Rectangle 87"/>
          <p:cNvSpPr/>
          <p:nvPr/>
        </p:nvSpPr>
        <p:spPr>
          <a:xfrm>
            <a:off x="914400" y="3505200"/>
            <a:ext cx="903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Ferrite</a:t>
            </a:r>
            <a:endParaRPr lang="en-US" dirty="0"/>
          </a:p>
        </p:txBody>
      </p:sp>
      <p:cxnSp>
        <p:nvCxnSpPr>
          <p:cNvPr id="89" name="Straight Connector 88"/>
          <p:cNvCxnSpPr/>
          <p:nvPr/>
        </p:nvCxnSpPr>
        <p:spPr bwMode="auto">
          <a:xfrm>
            <a:off x="5638800" y="2737945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Arrow Connector 85"/>
          <p:cNvCxnSpPr>
            <a:stCxn id="81" idx="2"/>
          </p:cNvCxnSpPr>
          <p:nvPr/>
        </p:nvCxnSpPr>
        <p:spPr bwMode="auto">
          <a:xfrm>
            <a:off x="4811363" y="3645932"/>
            <a:ext cx="1017937" cy="62126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76200" y="914400"/>
            <a:ext cx="8991600" cy="1372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Today’s fast (rise-times of &lt; few hundred ns) kicker magnets are generally </a:t>
            </a:r>
            <a:r>
              <a:rPr lang="en-US" altLang="en-US" b="1" dirty="0">
                <a:latin typeface="Arial"/>
                <a:cs typeface="Arial"/>
              </a:rPr>
              <a:t>ferrite loaded </a:t>
            </a:r>
            <a:r>
              <a:rPr lang="en-US" altLang="en-US" dirty="0">
                <a:latin typeface="Arial"/>
                <a:cs typeface="Arial"/>
              </a:rPr>
              <a:t>transmission lines: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Ferrite C-cores are sandwiched between HV plates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Grounded plates are interleaved to form a capacitor to ground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600200" y="2209800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End View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2468034" y="4812268"/>
            <a:ext cx="351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B</a:t>
            </a:r>
            <a:endParaRPr lang="en-US" dirty="0"/>
          </a:p>
        </p:txBody>
      </p:sp>
      <p:sp>
        <p:nvSpPr>
          <p:cNvPr id="2" name="Oval 1"/>
          <p:cNvSpPr/>
          <p:nvPr/>
        </p:nvSpPr>
        <p:spPr bwMode="auto">
          <a:xfrm>
            <a:off x="2326965" y="4572000"/>
            <a:ext cx="609600" cy="228600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5334000" y="4724400"/>
            <a:ext cx="3657600" cy="0"/>
          </a:xfrm>
          <a:prstGeom prst="straightConnector1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4" name="Rectangle 73"/>
          <p:cNvSpPr/>
          <p:nvPr/>
        </p:nvSpPr>
        <p:spPr bwMode="auto">
          <a:xfrm>
            <a:off x="5562600" y="4388069"/>
            <a:ext cx="1181538" cy="68580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348178" y="4267200"/>
            <a:ext cx="787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008000"/>
                </a:solidFill>
                <a:latin typeface="Arial"/>
                <a:cs typeface="Arial"/>
              </a:rPr>
              <a:t>beam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85" name="Straight Arrow Connector 84"/>
          <p:cNvCxnSpPr>
            <a:stCxn id="82" idx="0"/>
          </p:cNvCxnSpPr>
          <p:nvPr/>
        </p:nvCxnSpPr>
        <p:spPr bwMode="auto">
          <a:xfrm flipV="1">
            <a:off x="4771390" y="4876800"/>
            <a:ext cx="1019810" cy="6858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7" name="Rectangle 46"/>
          <p:cNvSpPr/>
          <p:nvPr/>
        </p:nvSpPr>
        <p:spPr>
          <a:xfrm>
            <a:off x="7183492" y="2209800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Side 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7142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Magnets – transmission line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3657600" y="4386945"/>
            <a:ext cx="381000" cy="68580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3697513" y="4720774"/>
            <a:ext cx="304800" cy="304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3814233" y="4835679"/>
            <a:ext cx="76200" cy="762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Rectangle 57"/>
          <p:cNvSpPr/>
          <p:nvPr/>
        </p:nvSpPr>
        <p:spPr bwMode="auto">
          <a:xfrm rot="10800000">
            <a:off x="4042230" y="2743197"/>
            <a:ext cx="682170" cy="396240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52400" y="2743200"/>
            <a:ext cx="3200400" cy="3962399"/>
            <a:chOff x="609600" y="2743200"/>
            <a:chExt cx="2743200" cy="3962399"/>
          </a:xfrm>
        </p:grpSpPr>
        <p:sp>
          <p:nvSpPr>
            <p:cNvPr id="60" name="Rectangle 59"/>
            <p:cNvSpPr/>
            <p:nvPr/>
          </p:nvSpPr>
          <p:spPr bwMode="auto">
            <a:xfrm rot="5400000">
              <a:off x="1221013" y="4573813"/>
              <a:ext cx="1520373" cy="27432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609600" y="2971800"/>
              <a:ext cx="990600" cy="34290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 rot="5400000">
              <a:off x="1219200" y="2133600"/>
              <a:ext cx="1524000" cy="27432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3" name="Rectangle 62"/>
          <p:cNvSpPr/>
          <p:nvPr/>
        </p:nvSpPr>
        <p:spPr bwMode="auto">
          <a:xfrm>
            <a:off x="1600200" y="4267200"/>
            <a:ext cx="381000" cy="914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1636485" y="4822372"/>
            <a:ext cx="304800" cy="304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5" name="Straight Connector 64"/>
          <p:cNvCxnSpPr>
            <a:stCxn id="64" idx="1"/>
            <a:endCxn id="64" idx="5"/>
          </p:cNvCxnSpPr>
          <p:nvPr/>
        </p:nvCxnSpPr>
        <p:spPr bwMode="auto">
          <a:xfrm>
            <a:off x="1681122" y="4867009"/>
            <a:ext cx="215526" cy="21552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>
            <a:stCxn id="64" idx="3"/>
            <a:endCxn id="64" idx="7"/>
          </p:cNvCxnSpPr>
          <p:nvPr/>
        </p:nvCxnSpPr>
        <p:spPr bwMode="auto">
          <a:xfrm flipV="1">
            <a:off x="1681122" y="4867009"/>
            <a:ext cx="215526" cy="21552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Rectangle 66"/>
          <p:cNvSpPr/>
          <p:nvPr/>
        </p:nvSpPr>
        <p:spPr bwMode="auto">
          <a:xfrm>
            <a:off x="914400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 rot="5400000">
            <a:off x="1752600" y="2667000"/>
            <a:ext cx="7620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Rectangle 68"/>
          <p:cNvSpPr/>
          <p:nvPr/>
        </p:nvSpPr>
        <p:spPr bwMode="auto">
          <a:xfrm rot="5400000">
            <a:off x="1752600" y="4343400"/>
            <a:ext cx="7620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0" name="Rectangle 69"/>
          <p:cNvSpPr/>
          <p:nvPr/>
        </p:nvSpPr>
        <p:spPr bwMode="auto">
          <a:xfrm rot="16200000">
            <a:off x="1753477" y="1142123"/>
            <a:ext cx="760248" cy="396240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Rectangle 70"/>
          <p:cNvSpPr/>
          <p:nvPr/>
        </p:nvSpPr>
        <p:spPr bwMode="auto">
          <a:xfrm rot="10800000">
            <a:off x="152400" y="3352800"/>
            <a:ext cx="762000" cy="31242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 rot="5400000">
            <a:off x="2057400" y="4038600"/>
            <a:ext cx="762000" cy="457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4" name="Straight Connector 73"/>
          <p:cNvCxnSpPr/>
          <p:nvPr/>
        </p:nvCxnSpPr>
        <p:spPr bwMode="auto">
          <a:xfrm>
            <a:off x="6019800" y="2743200"/>
            <a:ext cx="0" cy="39624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Rectangle 74"/>
          <p:cNvSpPr/>
          <p:nvPr/>
        </p:nvSpPr>
        <p:spPr bwMode="auto">
          <a:xfrm>
            <a:off x="6052457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5608886" y="4267200"/>
            <a:ext cx="1135251" cy="914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6" name="Straight Connector 75"/>
          <p:cNvCxnSpPr/>
          <p:nvPr/>
        </p:nvCxnSpPr>
        <p:spPr bwMode="auto">
          <a:xfrm>
            <a:off x="6400800" y="2737945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Rectangle 80"/>
          <p:cNvSpPr/>
          <p:nvPr/>
        </p:nvSpPr>
        <p:spPr>
          <a:xfrm>
            <a:off x="228600" y="2819400"/>
            <a:ext cx="1620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Ground plate</a:t>
            </a:r>
            <a:endParaRPr lang="en-US" dirty="0"/>
          </a:p>
        </p:txBody>
      </p:sp>
      <p:sp>
        <p:nvSpPr>
          <p:cNvPr id="82" name="Rectangle 81"/>
          <p:cNvSpPr/>
          <p:nvPr/>
        </p:nvSpPr>
        <p:spPr>
          <a:xfrm>
            <a:off x="3962400" y="3276600"/>
            <a:ext cx="1697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 conductor</a:t>
            </a:r>
            <a:endParaRPr lang="en-US" dirty="0"/>
          </a:p>
        </p:txBody>
      </p:sp>
      <p:sp>
        <p:nvSpPr>
          <p:cNvPr id="83" name="Rectangle 82"/>
          <p:cNvSpPr/>
          <p:nvPr/>
        </p:nvSpPr>
        <p:spPr>
          <a:xfrm>
            <a:off x="4114800" y="5562600"/>
            <a:ext cx="13131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dirty="0">
                <a:latin typeface="Arial"/>
                <a:cs typeface="Arial"/>
              </a:rPr>
              <a:t>Return</a:t>
            </a:r>
          </a:p>
          <a:p>
            <a:pPr algn="ctr"/>
            <a:r>
              <a:rPr lang="en-US" altLang="en-US" dirty="0">
                <a:latin typeface="Arial"/>
                <a:cs typeface="Arial"/>
              </a:rPr>
              <a:t>conductor</a:t>
            </a:r>
            <a:endParaRPr lang="en-US" dirty="0"/>
          </a:p>
        </p:txBody>
      </p:sp>
      <p:cxnSp>
        <p:nvCxnSpPr>
          <p:cNvPr id="84" name="Straight Arrow Connector 83"/>
          <p:cNvCxnSpPr>
            <a:stCxn id="83" idx="0"/>
          </p:cNvCxnSpPr>
          <p:nvPr/>
        </p:nvCxnSpPr>
        <p:spPr bwMode="auto">
          <a:xfrm flipH="1" flipV="1">
            <a:off x="3886200" y="4572000"/>
            <a:ext cx="885190" cy="9906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7" name="Straight Arrow Connector 86"/>
          <p:cNvCxnSpPr>
            <a:stCxn id="82" idx="2"/>
          </p:cNvCxnSpPr>
          <p:nvPr/>
        </p:nvCxnSpPr>
        <p:spPr bwMode="auto">
          <a:xfrm flipH="1">
            <a:off x="1828801" y="3645932"/>
            <a:ext cx="2982562" cy="100226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8" name="Rectangle 87"/>
          <p:cNvSpPr/>
          <p:nvPr/>
        </p:nvSpPr>
        <p:spPr>
          <a:xfrm>
            <a:off x="914400" y="3505200"/>
            <a:ext cx="903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Ferrite</a:t>
            </a:r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1529262" y="422340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</a:t>
            </a:r>
            <a:endParaRPr lang="en-US" dirty="0"/>
          </a:p>
        </p:txBody>
      </p:sp>
      <p:cxnSp>
        <p:nvCxnSpPr>
          <p:cNvPr id="90" name="Straight Arrow Connector 89"/>
          <p:cNvCxnSpPr/>
          <p:nvPr/>
        </p:nvCxnSpPr>
        <p:spPr bwMode="auto">
          <a:xfrm>
            <a:off x="2362200" y="4267200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1" name="Straight Arrow Connector 90"/>
          <p:cNvCxnSpPr/>
          <p:nvPr/>
        </p:nvCxnSpPr>
        <p:spPr bwMode="auto">
          <a:xfrm>
            <a:off x="2895600" y="4267200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3" name="Straight Connector 92"/>
          <p:cNvCxnSpPr/>
          <p:nvPr/>
        </p:nvCxnSpPr>
        <p:spPr bwMode="auto">
          <a:xfrm>
            <a:off x="5638800" y="2737945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Arrow Connector 85"/>
          <p:cNvCxnSpPr>
            <a:stCxn id="82" idx="2"/>
          </p:cNvCxnSpPr>
          <p:nvPr/>
        </p:nvCxnSpPr>
        <p:spPr bwMode="auto">
          <a:xfrm>
            <a:off x="4811363" y="3645932"/>
            <a:ext cx="1017937" cy="62126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2" name="Text Box 3"/>
          <p:cNvSpPr txBox="1">
            <a:spLocks noChangeArrowheads="1"/>
          </p:cNvSpPr>
          <p:nvPr/>
        </p:nvSpPr>
        <p:spPr bwMode="auto">
          <a:xfrm>
            <a:off x="76200" y="914400"/>
            <a:ext cx="8991600" cy="1372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Today’s fast (rise-times of &lt; few hundred ns) kicker magnets are generally </a:t>
            </a:r>
            <a:r>
              <a:rPr lang="en-US" altLang="en-US" b="1" dirty="0">
                <a:latin typeface="Arial"/>
                <a:cs typeface="Arial"/>
              </a:rPr>
              <a:t>ferrite loaded </a:t>
            </a:r>
            <a:r>
              <a:rPr lang="en-US" altLang="en-US" dirty="0">
                <a:latin typeface="Arial"/>
                <a:cs typeface="Arial"/>
              </a:rPr>
              <a:t>transmission lines: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Ferrite C-cores are sandwiched between HV plates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Grounded plates are interleaved to form a capacitor to ground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600200" y="2209800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End View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2468034" y="4812268"/>
            <a:ext cx="351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B</a:t>
            </a:r>
            <a:endParaRPr lang="en-US" dirty="0"/>
          </a:p>
        </p:txBody>
      </p:sp>
      <p:sp>
        <p:nvSpPr>
          <p:cNvPr id="47" name="Oval 46"/>
          <p:cNvSpPr/>
          <p:nvPr/>
        </p:nvSpPr>
        <p:spPr bwMode="auto">
          <a:xfrm>
            <a:off x="2326965" y="4572000"/>
            <a:ext cx="609600" cy="228600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0" name="Straight Arrow Connector 49"/>
          <p:cNvCxnSpPr/>
          <p:nvPr/>
        </p:nvCxnSpPr>
        <p:spPr bwMode="auto">
          <a:xfrm>
            <a:off x="5334000" y="4724400"/>
            <a:ext cx="3657600" cy="0"/>
          </a:xfrm>
          <a:prstGeom prst="straightConnector1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1" name="Rectangle 50"/>
          <p:cNvSpPr/>
          <p:nvPr/>
        </p:nvSpPr>
        <p:spPr>
          <a:xfrm>
            <a:off x="8348178" y="4267200"/>
            <a:ext cx="787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008000"/>
                </a:solidFill>
                <a:latin typeface="Arial"/>
                <a:cs typeface="Arial"/>
              </a:rPr>
              <a:t>beam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79" name="Rectangle 78"/>
          <p:cNvSpPr/>
          <p:nvPr/>
        </p:nvSpPr>
        <p:spPr bwMode="auto">
          <a:xfrm>
            <a:off x="5562600" y="4388069"/>
            <a:ext cx="1181538" cy="68580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5" name="Straight Arrow Connector 84"/>
          <p:cNvCxnSpPr>
            <a:stCxn id="83" idx="0"/>
          </p:cNvCxnSpPr>
          <p:nvPr/>
        </p:nvCxnSpPr>
        <p:spPr bwMode="auto">
          <a:xfrm flipV="1">
            <a:off x="4771390" y="4876800"/>
            <a:ext cx="1019810" cy="6858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2" name="Rectangle 51"/>
          <p:cNvSpPr/>
          <p:nvPr/>
        </p:nvSpPr>
        <p:spPr>
          <a:xfrm>
            <a:off x="7183492" y="2209800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Side 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4536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Magnets – transmission line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3657600" y="4386945"/>
            <a:ext cx="381000" cy="68580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3697513" y="4720774"/>
            <a:ext cx="304800" cy="304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3814233" y="4835679"/>
            <a:ext cx="76200" cy="762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Rectangle 57"/>
          <p:cNvSpPr/>
          <p:nvPr/>
        </p:nvSpPr>
        <p:spPr bwMode="auto">
          <a:xfrm rot="10800000">
            <a:off x="4042230" y="2743197"/>
            <a:ext cx="682170" cy="396240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52400" y="2743200"/>
            <a:ext cx="3200400" cy="3962399"/>
            <a:chOff x="609600" y="2743200"/>
            <a:chExt cx="2743200" cy="3962399"/>
          </a:xfrm>
        </p:grpSpPr>
        <p:sp>
          <p:nvSpPr>
            <p:cNvPr id="60" name="Rectangle 59"/>
            <p:cNvSpPr/>
            <p:nvPr/>
          </p:nvSpPr>
          <p:spPr bwMode="auto">
            <a:xfrm rot="5400000">
              <a:off x="1221013" y="4573813"/>
              <a:ext cx="1520373" cy="27432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609600" y="2971800"/>
              <a:ext cx="990600" cy="34290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 rot="5400000">
              <a:off x="1219200" y="2133600"/>
              <a:ext cx="1524000" cy="27432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3" name="Rectangle 62"/>
          <p:cNvSpPr/>
          <p:nvPr/>
        </p:nvSpPr>
        <p:spPr bwMode="auto">
          <a:xfrm>
            <a:off x="1600200" y="4267200"/>
            <a:ext cx="381000" cy="914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1636485" y="4822372"/>
            <a:ext cx="304800" cy="304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5" name="Straight Connector 64"/>
          <p:cNvCxnSpPr>
            <a:stCxn id="64" idx="1"/>
            <a:endCxn id="64" idx="5"/>
          </p:cNvCxnSpPr>
          <p:nvPr/>
        </p:nvCxnSpPr>
        <p:spPr bwMode="auto">
          <a:xfrm>
            <a:off x="1681122" y="4867009"/>
            <a:ext cx="215526" cy="21552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>
            <a:stCxn id="64" idx="3"/>
            <a:endCxn id="64" idx="7"/>
          </p:cNvCxnSpPr>
          <p:nvPr/>
        </p:nvCxnSpPr>
        <p:spPr bwMode="auto">
          <a:xfrm flipV="1">
            <a:off x="1681122" y="4867009"/>
            <a:ext cx="215526" cy="21552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Rectangle 69"/>
          <p:cNvSpPr/>
          <p:nvPr/>
        </p:nvSpPr>
        <p:spPr bwMode="auto">
          <a:xfrm rot="16200000">
            <a:off x="1753477" y="1142123"/>
            <a:ext cx="760248" cy="396240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Rectangle 70"/>
          <p:cNvSpPr/>
          <p:nvPr/>
        </p:nvSpPr>
        <p:spPr bwMode="auto">
          <a:xfrm rot="10800000">
            <a:off x="152400" y="3352800"/>
            <a:ext cx="762000" cy="31242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 rot="5400000">
            <a:off x="2057400" y="4038600"/>
            <a:ext cx="762000" cy="457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4" name="Straight Connector 73"/>
          <p:cNvCxnSpPr/>
          <p:nvPr/>
        </p:nvCxnSpPr>
        <p:spPr bwMode="auto">
          <a:xfrm>
            <a:off x="6019800" y="2743200"/>
            <a:ext cx="0" cy="39624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Rectangle 74"/>
          <p:cNvSpPr/>
          <p:nvPr/>
        </p:nvSpPr>
        <p:spPr bwMode="auto">
          <a:xfrm>
            <a:off x="6052457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914400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 rot="5400000">
            <a:off x="1752600" y="2667000"/>
            <a:ext cx="7620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Rectangle 68"/>
          <p:cNvSpPr/>
          <p:nvPr/>
        </p:nvSpPr>
        <p:spPr bwMode="auto">
          <a:xfrm rot="5400000">
            <a:off x="1752600" y="4343400"/>
            <a:ext cx="7620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152400" y="2743200"/>
            <a:ext cx="3200400" cy="3962399"/>
            <a:chOff x="609600" y="2743200"/>
            <a:chExt cx="2743200" cy="3962399"/>
          </a:xfrm>
        </p:grpSpPr>
        <p:sp>
          <p:nvSpPr>
            <p:cNvPr id="41" name="Rectangle 40"/>
            <p:cNvSpPr/>
            <p:nvPr/>
          </p:nvSpPr>
          <p:spPr bwMode="auto">
            <a:xfrm rot="5400000">
              <a:off x="1221013" y="4573813"/>
              <a:ext cx="1520373" cy="27432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609600" y="2971800"/>
              <a:ext cx="1240971" cy="34290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 rot="5400000">
              <a:off x="1219200" y="2133600"/>
              <a:ext cx="1524000" cy="27432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50" name="Straight Connector 49"/>
          <p:cNvCxnSpPr/>
          <p:nvPr/>
        </p:nvCxnSpPr>
        <p:spPr bwMode="auto">
          <a:xfrm>
            <a:off x="6771289" y="2731813"/>
            <a:ext cx="0" cy="39624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Rectangle 77"/>
          <p:cNvSpPr/>
          <p:nvPr/>
        </p:nvSpPr>
        <p:spPr bwMode="auto">
          <a:xfrm>
            <a:off x="5608886" y="4267200"/>
            <a:ext cx="1196562" cy="914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6" name="Straight Connector 75"/>
          <p:cNvCxnSpPr/>
          <p:nvPr/>
        </p:nvCxnSpPr>
        <p:spPr bwMode="auto">
          <a:xfrm>
            <a:off x="6400800" y="2737945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Rectangle 50"/>
          <p:cNvSpPr/>
          <p:nvPr/>
        </p:nvSpPr>
        <p:spPr>
          <a:xfrm>
            <a:off x="3962400" y="3276600"/>
            <a:ext cx="1697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 conductor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4114800" y="5562600"/>
            <a:ext cx="13131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dirty="0">
                <a:latin typeface="Arial"/>
                <a:cs typeface="Arial"/>
              </a:rPr>
              <a:t>Return</a:t>
            </a:r>
          </a:p>
          <a:p>
            <a:pPr algn="ctr"/>
            <a:r>
              <a:rPr lang="en-US" altLang="en-US" dirty="0">
                <a:latin typeface="Arial"/>
                <a:cs typeface="Arial"/>
              </a:rPr>
              <a:t>conductor</a:t>
            </a:r>
            <a:endParaRPr lang="en-US" dirty="0"/>
          </a:p>
        </p:txBody>
      </p:sp>
      <p:cxnSp>
        <p:nvCxnSpPr>
          <p:cNvPr id="53" name="Straight Arrow Connector 52"/>
          <p:cNvCxnSpPr>
            <a:stCxn id="52" idx="0"/>
          </p:cNvCxnSpPr>
          <p:nvPr/>
        </p:nvCxnSpPr>
        <p:spPr bwMode="auto">
          <a:xfrm flipH="1" flipV="1">
            <a:off x="3886200" y="4572000"/>
            <a:ext cx="885190" cy="9906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6" name="Straight Arrow Connector 55"/>
          <p:cNvCxnSpPr>
            <a:stCxn id="51" idx="2"/>
          </p:cNvCxnSpPr>
          <p:nvPr/>
        </p:nvCxnSpPr>
        <p:spPr bwMode="auto">
          <a:xfrm flipH="1">
            <a:off x="1828801" y="3645932"/>
            <a:ext cx="2982562" cy="100226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3" name="Rectangle 72"/>
          <p:cNvSpPr/>
          <p:nvPr/>
        </p:nvSpPr>
        <p:spPr>
          <a:xfrm>
            <a:off x="228600" y="2819400"/>
            <a:ext cx="1108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 plate</a:t>
            </a:r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1529262" y="422340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</a:t>
            </a:r>
            <a:endParaRPr lang="en-US" dirty="0"/>
          </a:p>
        </p:txBody>
      </p:sp>
      <p:cxnSp>
        <p:nvCxnSpPr>
          <p:cNvPr id="80" name="Straight Arrow Connector 79"/>
          <p:cNvCxnSpPr/>
          <p:nvPr/>
        </p:nvCxnSpPr>
        <p:spPr bwMode="auto">
          <a:xfrm>
            <a:off x="2362200" y="4267200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1" name="Straight Arrow Connector 80"/>
          <p:cNvCxnSpPr/>
          <p:nvPr/>
        </p:nvCxnSpPr>
        <p:spPr bwMode="auto">
          <a:xfrm>
            <a:off x="2895600" y="4267200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5638800" y="2737945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Arrow Connector 54"/>
          <p:cNvCxnSpPr>
            <a:stCxn id="51" idx="2"/>
          </p:cNvCxnSpPr>
          <p:nvPr/>
        </p:nvCxnSpPr>
        <p:spPr bwMode="auto">
          <a:xfrm>
            <a:off x="4811363" y="3645932"/>
            <a:ext cx="1017937" cy="62126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6" name="Text Box 3"/>
          <p:cNvSpPr txBox="1">
            <a:spLocks noChangeArrowheads="1"/>
          </p:cNvSpPr>
          <p:nvPr/>
        </p:nvSpPr>
        <p:spPr bwMode="auto">
          <a:xfrm>
            <a:off x="76200" y="914400"/>
            <a:ext cx="8991600" cy="1372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Today’s fast (rise-times of &lt; few hundred ns) kicker magnets are generally </a:t>
            </a:r>
            <a:r>
              <a:rPr lang="en-US" altLang="en-US" b="1" dirty="0">
                <a:latin typeface="Arial"/>
                <a:cs typeface="Arial"/>
              </a:rPr>
              <a:t>ferrite loaded </a:t>
            </a:r>
            <a:r>
              <a:rPr lang="en-US" altLang="en-US" dirty="0">
                <a:latin typeface="Arial"/>
                <a:cs typeface="Arial"/>
              </a:rPr>
              <a:t>transmission lines: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Ferrite C-cores are sandwiched between HV plates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Grounded plates are interleaved to form a capacitor to ground</a:t>
            </a:r>
          </a:p>
        </p:txBody>
      </p:sp>
      <p:sp>
        <p:nvSpPr>
          <p:cNvPr id="47" name="Rectangle 46"/>
          <p:cNvSpPr/>
          <p:nvPr/>
        </p:nvSpPr>
        <p:spPr>
          <a:xfrm>
            <a:off x="1600200" y="2209800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End View</a:t>
            </a:r>
            <a:endParaRPr lang="en-US" dirty="0"/>
          </a:p>
        </p:txBody>
      </p:sp>
      <p:sp>
        <p:nvSpPr>
          <p:cNvPr id="84" name="Rectangle 83"/>
          <p:cNvSpPr/>
          <p:nvPr/>
        </p:nvSpPr>
        <p:spPr>
          <a:xfrm>
            <a:off x="2468034" y="4812268"/>
            <a:ext cx="351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B</a:t>
            </a:r>
            <a:endParaRPr lang="en-US" dirty="0"/>
          </a:p>
        </p:txBody>
      </p:sp>
      <p:sp>
        <p:nvSpPr>
          <p:cNvPr id="85" name="Oval 84"/>
          <p:cNvSpPr/>
          <p:nvPr/>
        </p:nvSpPr>
        <p:spPr bwMode="auto">
          <a:xfrm>
            <a:off x="2326965" y="4572000"/>
            <a:ext cx="609600" cy="228600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6" name="Straight Arrow Connector 85"/>
          <p:cNvCxnSpPr/>
          <p:nvPr/>
        </p:nvCxnSpPr>
        <p:spPr bwMode="auto">
          <a:xfrm>
            <a:off x="5334000" y="4724400"/>
            <a:ext cx="3657600" cy="0"/>
          </a:xfrm>
          <a:prstGeom prst="straightConnector1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7" name="Rectangle 86"/>
          <p:cNvSpPr/>
          <p:nvPr/>
        </p:nvSpPr>
        <p:spPr>
          <a:xfrm>
            <a:off x="8348178" y="4267200"/>
            <a:ext cx="787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008000"/>
                </a:solidFill>
                <a:latin typeface="Arial"/>
                <a:cs typeface="Arial"/>
              </a:rPr>
              <a:t>beam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79" name="Rectangle 78"/>
          <p:cNvSpPr/>
          <p:nvPr/>
        </p:nvSpPr>
        <p:spPr bwMode="auto">
          <a:xfrm>
            <a:off x="5562600" y="4388069"/>
            <a:ext cx="1234090" cy="68580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4" name="Straight Arrow Connector 53"/>
          <p:cNvCxnSpPr>
            <a:stCxn id="52" idx="0"/>
          </p:cNvCxnSpPr>
          <p:nvPr/>
        </p:nvCxnSpPr>
        <p:spPr bwMode="auto">
          <a:xfrm flipV="1">
            <a:off x="4771390" y="4876800"/>
            <a:ext cx="1019810" cy="6858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2" name="Rectangle 81"/>
          <p:cNvSpPr/>
          <p:nvPr/>
        </p:nvSpPr>
        <p:spPr>
          <a:xfrm>
            <a:off x="7183492" y="2209800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Side 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3750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Magnets – transmission line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3657600" y="4386945"/>
            <a:ext cx="381000" cy="68580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3697513" y="4720774"/>
            <a:ext cx="304800" cy="304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3814233" y="4835679"/>
            <a:ext cx="76200" cy="762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Rectangle 57"/>
          <p:cNvSpPr/>
          <p:nvPr/>
        </p:nvSpPr>
        <p:spPr bwMode="auto">
          <a:xfrm rot="10800000">
            <a:off x="4042230" y="2743197"/>
            <a:ext cx="682170" cy="396240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52400" y="2743200"/>
            <a:ext cx="3200400" cy="3962399"/>
            <a:chOff x="609600" y="2743200"/>
            <a:chExt cx="2743200" cy="3962399"/>
          </a:xfrm>
        </p:grpSpPr>
        <p:sp>
          <p:nvSpPr>
            <p:cNvPr id="60" name="Rectangle 59"/>
            <p:cNvSpPr/>
            <p:nvPr/>
          </p:nvSpPr>
          <p:spPr bwMode="auto">
            <a:xfrm rot="5400000">
              <a:off x="1221013" y="4573813"/>
              <a:ext cx="1520373" cy="27432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609600" y="2971800"/>
              <a:ext cx="990600" cy="34290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 rot="5400000">
              <a:off x="1219200" y="2133600"/>
              <a:ext cx="1524000" cy="27432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3" name="Rectangle 62"/>
          <p:cNvSpPr/>
          <p:nvPr/>
        </p:nvSpPr>
        <p:spPr bwMode="auto">
          <a:xfrm>
            <a:off x="1600200" y="4267200"/>
            <a:ext cx="381000" cy="914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1636485" y="4822372"/>
            <a:ext cx="304800" cy="304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5" name="Straight Connector 64"/>
          <p:cNvCxnSpPr>
            <a:stCxn id="64" idx="1"/>
            <a:endCxn id="64" idx="5"/>
          </p:cNvCxnSpPr>
          <p:nvPr/>
        </p:nvCxnSpPr>
        <p:spPr bwMode="auto">
          <a:xfrm>
            <a:off x="1681122" y="4867009"/>
            <a:ext cx="215526" cy="21552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>
            <a:stCxn id="64" idx="3"/>
            <a:endCxn id="64" idx="7"/>
          </p:cNvCxnSpPr>
          <p:nvPr/>
        </p:nvCxnSpPr>
        <p:spPr bwMode="auto">
          <a:xfrm flipV="1">
            <a:off x="1681122" y="4867009"/>
            <a:ext cx="215526" cy="21552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Rectangle 69"/>
          <p:cNvSpPr/>
          <p:nvPr/>
        </p:nvSpPr>
        <p:spPr bwMode="auto">
          <a:xfrm rot="16200000">
            <a:off x="1753477" y="1142123"/>
            <a:ext cx="760248" cy="396240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Rectangle 70"/>
          <p:cNvSpPr/>
          <p:nvPr/>
        </p:nvSpPr>
        <p:spPr bwMode="auto">
          <a:xfrm rot="10800000">
            <a:off x="152400" y="3352800"/>
            <a:ext cx="762000" cy="31242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 rot="5400000">
            <a:off x="2057400" y="4038600"/>
            <a:ext cx="762000" cy="457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914400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 rot="5400000">
            <a:off x="1752600" y="2667000"/>
            <a:ext cx="7620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Rectangle 68"/>
          <p:cNvSpPr/>
          <p:nvPr/>
        </p:nvSpPr>
        <p:spPr bwMode="auto">
          <a:xfrm rot="5400000">
            <a:off x="1752600" y="4343400"/>
            <a:ext cx="7620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4" name="Straight Connector 53"/>
          <p:cNvCxnSpPr/>
          <p:nvPr/>
        </p:nvCxnSpPr>
        <p:spPr bwMode="auto">
          <a:xfrm>
            <a:off x="6019800" y="2743200"/>
            <a:ext cx="0" cy="39624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Rectangle 54"/>
          <p:cNvSpPr/>
          <p:nvPr/>
        </p:nvSpPr>
        <p:spPr bwMode="auto">
          <a:xfrm>
            <a:off x="6052457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6" name="Straight Connector 55"/>
          <p:cNvCxnSpPr/>
          <p:nvPr/>
        </p:nvCxnSpPr>
        <p:spPr bwMode="auto">
          <a:xfrm>
            <a:off x="6771289" y="2731813"/>
            <a:ext cx="0" cy="39624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56"/>
          <p:cNvSpPr/>
          <p:nvPr/>
        </p:nvSpPr>
        <p:spPr bwMode="auto">
          <a:xfrm>
            <a:off x="6805448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5608886" y="4267200"/>
            <a:ext cx="1879735" cy="914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0" name="Straight Connector 79"/>
          <p:cNvCxnSpPr/>
          <p:nvPr/>
        </p:nvCxnSpPr>
        <p:spPr bwMode="auto">
          <a:xfrm>
            <a:off x="6400800" y="2737945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/>
          <p:nvPr/>
        </p:nvCxnSpPr>
        <p:spPr bwMode="auto">
          <a:xfrm>
            <a:off x="7147910" y="2734442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Rectangle 82"/>
          <p:cNvSpPr/>
          <p:nvPr/>
        </p:nvSpPr>
        <p:spPr>
          <a:xfrm>
            <a:off x="3962400" y="3276600"/>
            <a:ext cx="1697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 conductor</a:t>
            </a:r>
            <a:endParaRPr lang="en-US" dirty="0"/>
          </a:p>
        </p:txBody>
      </p:sp>
      <p:sp>
        <p:nvSpPr>
          <p:cNvPr id="84" name="Rectangle 83"/>
          <p:cNvSpPr/>
          <p:nvPr/>
        </p:nvSpPr>
        <p:spPr>
          <a:xfrm>
            <a:off x="4114800" y="5562600"/>
            <a:ext cx="13131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dirty="0">
                <a:latin typeface="Arial"/>
                <a:cs typeface="Arial"/>
              </a:rPr>
              <a:t>Return</a:t>
            </a:r>
          </a:p>
          <a:p>
            <a:pPr algn="ctr"/>
            <a:r>
              <a:rPr lang="en-US" altLang="en-US" dirty="0">
                <a:latin typeface="Arial"/>
                <a:cs typeface="Arial"/>
              </a:rPr>
              <a:t>conductor</a:t>
            </a:r>
            <a:endParaRPr lang="en-US" dirty="0"/>
          </a:p>
        </p:txBody>
      </p:sp>
      <p:cxnSp>
        <p:nvCxnSpPr>
          <p:cNvPr id="85" name="Straight Arrow Connector 84"/>
          <p:cNvCxnSpPr>
            <a:stCxn id="84" idx="0"/>
          </p:cNvCxnSpPr>
          <p:nvPr/>
        </p:nvCxnSpPr>
        <p:spPr bwMode="auto">
          <a:xfrm flipH="1" flipV="1">
            <a:off x="3886200" y="4572000"/>
            <a:ext cx="885190" cy="9906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8" name="Straight Arrow Connector 87"/>
          <p:cNvCxnSpPr>
            <a:stCxn id="83" idx="2"/>
          </p:cNvCxnSpPr>
          <p:nvPr/>
        </p:nvCxnSpPr>
        <p:spPr bwMode="auto">
          <a:xfrm flipH="1">
            <a:off x="1828801" y="3645932"/>
            <a:ext cx="2982562" cy="100226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9" name="Rectangle 88"/>
          <p:cNvSpPr/>
          <p:nvPr/>
        </p:nvSpPr>
        <p:spPr>
          <a:xfrm>
            <a:off x="914400" y="3505200"/>
            <a:ext cx="903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Ferrite</a:t>
            </a:r>
            <a:endParaRPr lang="en-US" dirty="0"/>
          </a:p>
        </p:txBody>
      </p:sp>
      <p:sp>
        <p:nvSpPr>
          <p:cNvPr id="90" name="Rectangle 89"/>
          <p:cNvSpPr/>
          <p:nvPr/>
        </p:nvSpPr>
        <p:spPr>
          <a:xfrm>
            <a:off x="1529262" y="422340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</a:t>
            </a:r>
            <a:endParaRPr lang="en-US" dirty="0"/>
          </a:p>
        </p:txBody>
      </p:sp>
      <p:cxnSp>
        <p:nvCxnSpPr>
          <p:cNvPr id="91" name="Straight Arrow Connector 90"/>
          <p:cNvCxnSpPr/>
          <p:nvPr/>
        </p:nvCxnSpPr>
        <p:spPr bwMode="auto">
          <a:xfrm>
            <a:off x="2362200" y="4267200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2" name="Straight Arrow Connector 91"/>
          <p:cNvCxnSpPr/>
          <p:nvPr/>
        </p:nvCxnSpPr>
        <p:spPr bwMode="auto">
          <a:xfrm>
            <a:off x="2895600" y="4267200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94" name="Rectangle 93"/>
          <p:cNvSpPr/>
          <p:nvPr/>
        </p:nvSpPr>
        <p:spPr>
          <a:xfrm>
            <a:off x="228600" y="2819400"/>
            <a:ext cx="1620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Ground plate</a:t>
            </a:r>
            <a:endParaRPr lang="en-US" dirty="0"/>
          </a:p>
        </p:txBody>
      </p:sp>
      <p:cxnSp>
        <p:nvCxnSpPr>
          <p:cNvPr id="95" name="Straight Connector 94"/>
          <p:cNvCxnSpPr/>
          <p:nvPr/>
        </p:nvCxnSpPr>
        <p:spPr bwMode="auto">
          <a:xfrm>
            <a:off x="5638800" y="2737945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Straight Arrow Connector 86"/>
          <p:cNvCxnSpPr>
            <a:stCxn id="83" idx="2"/>
          </p:cNvCxnSpPr>
          <p:nvPr/>
        </p:nvCxnSpPr>
        <p:spPr bwMode="auto">
          <a:xfrm>
            <a:off x="4811363" y="3645932"/>
            <a:ext cx="1017937" cy="62126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0" name="Text Box 3"/>
          <p:cNvSpPr txBox="1">
            <a:spLocks noChangeArrowheads="1"/>
          </p:cNvSpPr>
          <p:nvPr/>
        </p:nvSpPr>
        <p:spPr bwMode="auto">
          <a:xfrm>
            <a:off x="76200" y="914400"/>
            <a:ext cx="8991600" cy="1372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Today’s fast (rise-times of &lt; few hundred ns) kicker magnets are generally </a:t>
            </a:r>
            <a:r>
              <a:rPr lang="en-US" altLang="en-US" b="1" dirty="0">
                <a:latin typeface="Arial"/>
                <a:cs typeface="Arial"/>
              </a:rPr>
              <a:t>ferrite loaded </a:t>
            </a:r>
            <a:r>
              <a:rPr lang="en-US" altLang="en-US" dirty="0">
                <a:latin typeface="Arial"/>
                <a:cs typeface="Arial"/>
              </a:rPr>
              <a:t>transmission lines: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Ferrite C-cores are sandwiched between HV plates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Grounded plates are interleaved to form a capacitor to ground</a:t>
            </a:r>
          </a:p>
        </p:txBody>
      </p:sp>
      <p:sp>
        <p:nvSpPr>
          <p:cNvPr id="51" name="Rectangle 50"/>
          <p:cNvSpPr/>
          <p:nvPr/>
        </p:nvSpPr>
        <p:spPr>
          <a:xfrm>
            <a:off x="1600200" y="2209800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End View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2468034" y="4812268"/>
            <a:ext cx="351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B</a:t>
            </a:r>
            <a:endParaRPr lang="en-US" dirty="0"/>
          </a:p>
        </p:txBody>
      </p:sp>
      <p:sp>
        <p:nvSpPr>
          <p:cNvPr id="46" name="Oval 45"/>
          <p:cNvSpPr/>
          <p:nvPr/>
        </p:nvSpPr>
        <p:spPr bwMode="auto">
          <a:xfrm>
            <a:off x="2326965" y="4572000"/>
            <a:ext cx="609600" cy="228600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 bwMode="auto">
          <a:xfrm>
            <a:off x="5334000" y="4724400"/>
            <a:ext cx="3657600" cy="0"/>
          </a:xfrm>
          <a:prstGeom prst="straightConnector1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3" name="Rectangle 52"/>
          <p:cNvSpPr/>
          <p:nvPr/>
        </p:nvSpPr>
        <p:spPr>
          <a:xfrm>
            <a:off x="8348178" y="4267200"/>
            <a:ext cx="787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008000"/>
                </a:solidFill>
                <a:latin typeface="Arial"/>
                <a:cs typeface="Arial"/>
              </a:rPr>
              <a:t>beam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5562599" y="4388069"/>
            <a:ext cx="1934779" cy="68580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6" name="Straight Arrow Connector 85"/>
          <p:cNvCxnSpPr>
            <a:stCxn id="84" idx="0"/>
          </p:cNvCxnSpPr>
          <p:nvPr/>
        </p:nvCxnSpPr>
        <p:spPr bwMode="auto">
          <a:xfrm flipV="1">
            <a:off x="4771390" y="4876800"/>
            <a:ext cx="1019810" cy="6858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4" name="Rectangle 73"/>
          <p:cNvSpPr/>
          <p:nvPr/>
        </p:nvSpPr>
        <p:spPr>
          <a:xfrm>
            <a:off x="7183492" y="2209800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Side 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161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Reminder: extraction, septum and kicker</a:t>
            </a:r>
            <a:endParaRPr lang="en-US" altLang="en-US" dirty="0"/>
          </a:p>
        </p:txBody>
      </p:sp>
      <p:sp>
        <p:nvSpPr>
          <p:cNvPr id="36" name="Rectangle 36"/>
          <p:cNvSpPr>
            <a:spLocks noChangeArrowheads="1"/>
          </p:cNvSpPr>
          <p:nvPr/>
        </p:nvSpPr>
        <p:spPr bwMode="auto">
          <a:xfrm>
            <a:off x="8442645" y="1683415"/>
            <a:ext cx="303214" cy="379413"/>
          </a:xfrm>
          <a:prstGeom prst="rect">
            <a:avLst/>
          </a:prstGeom>
          <a:pattFill prst="ltUpDiag">
            <a:fgClr>
              <a:srgbClr val="FF0000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" name="Line 3"/>
          <p:cNvSpPr>
            <a:spLocks noChangeShapeType="1"/>
          </p:cNvSpPr>
          <p:nvPr/>
        </p:nvSpPr>
        <p:spPr bwMode="auto">
          <a:xfrm>
            <a:off x="457200" y="4177345"/>
            <a:ext cx="8442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8" name="Text Box 35"/>
          <p:cNvSpPr txBox="1">
            <a:spLocks noChangeArrowheads="1"/>
          </p:cNvSpPr>
          <p:nvPr/>
        </p:nvSpPr>
        <p:spPr bwMode="auto">
          <a:xfrm flipH="1">
            <a:off x="2286000" y="4863432"/>
            <a:ext cx="22806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+mj-lt"/>
              </a:rPr>
              <a:t>Closed orbit bumpers</a:t>
            </a:r>
          </a:p>
        </p:txBody>
      </p:sp>
      <p:sp>
        <p:nvSpPr>
          <p:cNvPr id="49" name="Freeform 37"/>
          <p:cNvSpPr>
            <a:spLocks/>
          </p:cNvSpPr>
          <p:nvPr/>
        </p:nvSpPr>
        <p:spPr bwMode="auto">
          <a:xfrm>
            <a:off x="635000" y="3581400"/>
            <a:ext cx="8261350" cy="600075"/>
          </a:xfrm>
          <a:custGeom>
            <a:avLst/>
            <a:gdLst>
              <a:gd name="T0" fmla="*/ 2147483647 w 5204"/>
              <a:gd name="T1" fmla="*/ 937498219 h 378"/>
              <a:gd name="T2" fmla="*/ 2147483647 w 5204"/>
              <a:gd name="T3" fmla="*/ 937498219 h 378"/>
              <a:gd name="T4" fmla="*/ 2147483647 w 5204"/>
              <a:gd name="T5" fmla="*/ 0 h 378"/>
              <a:gd name="T6" fmla="*/ 1471771095 w 5204"/>
              <a:gd name="T7" fmla="*/ 952619152 h 378"/>
              <a:gd name="T8" fmla="*/ 0 w 5204"/>
              <a:gd name="T9" fmla="*/ 952619152 h 3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04"/>
              <a:gd name="T16" fmla="*/ 0 h 378"/>
              <a:gd name="T17" fmla="*/ 5204 w 5204"/>
              <a:gd name="T18" fmla="*/ 378 h 3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04" h="378">
                <a:moveTo>
                  <a:pt x="5204" y="372"/>
                </a:moveTo>
                <a:lnTo>
                  <a:pt x="3080" y="372"/>
                </a:lnTo>
                <a:lnTo>
                  <a:pt x="1472" y="0"/>
                </a:lnTo>
                <a:lnTo>
                  <a:pt x="584" y="378"/>
                </a:lnTo>
                <a:lnTo>
                  <a:pt x="0" y="378"/>
                </a:ln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" name="Text Box 39"/>
          <p:cNvSpPr txBox="1">
            <a:spLocks noChangeArrowheads="1"/>
          </p:cNvSpPr>
          <p:nvPr/>
        </p:nvSpPr>
        <p:spPr bwMode="auto">
          <a:xfrm rot="21599314" flipH="1">
            <a:off x="170127" y="1076436"/>
            <a:ext cx="18012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FF0000"/>
                </a:solidFill>
              </a:rPr>
              <a:t>Extracted beam</a:t>
            </a:r>
          </a:p>
        </p:txBody>
      </p:sp>
      <p:sp>
        <p:nvSpPr>
          <p:cNvPr id="53" name="Rectangle 36"/>
          <p:cNvSpPr>
            <a:spLocks noChangeArrowheads="1"/>
          </p:cNvSpPr>
          <p:nvPr/>
        </p:nvSpPr>
        <p:spPr bwMode="auto">
          <a:xfrm>
            <a:off x="7683695" y="1683415"/>
            <a:ext cx="303214" cy="379413"/>
          </a:xfrm>
          <a:prstGeom prst="rect">
            <a:avLst/>
          </a:prstGeom>
          <a:pattFill prst="ltUpDiag">
            <a:fgClr>
              <a:srgbClr val="FF0000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" name="Freeform 20"/>
          <p:cNvSpPr>
            <a:spLocks/>
          </p:cNvSpPr>
          <p:nvPr/>
        </p:nvSpPr>
        <p:spPr bwMode="auto">
          <a:xfrm>
            <a:off x="6089692" y="1684338"/>
            <a:ext cx="1593860" cy="379413"/>
          </a:xfrm>
          <a:custGeom>
            <a:avLst/>
            <a:gdLst>
              <a:gd name="T0" fmla="*/ 0 w 1004"/>
              <a:gd name="T1" fmla="*/ 239 h 239"/>
              <a:gd name="T2" fmla="*/ 48 w 1004"/>
              <a:gd name="T3" fmla="*/ 239 h 239"/>
              <a:gd name="T4" fmla="*/ 48 w 1004"/>
              <a:gd name="T5" fmla="*/ 0 h 239"/>
              <a:gd name="T6" fmla="*/ 239 w 1004"/>
              <a:gd name="T7" fmla="*/ 0 h 239"/>
              <a:gd name="T8" fmla="*/ 239 w 1004"/>
              <a:gd name="T9" fmla="*/ 239 h 239"/>
              <a:gd name="T10" fmla="*/ 287 w 1004"/>
              <a:gd name="T11" fmla="*/ 239 h 239"/>
              <a:gd name="T12" fmla="*/ 287 w 1004"/>
              <a:gd name="T13" fmla="*/ 0 h 239"/>
              <a:gd name="T14" fmla="*/ 430 w 1004"/>
              <a:gd name="T15" fmla="*/ 0 h 239"/>
              <a:gd name="T16" fmla="*/ 478 w 1004"/>
              <a:gd name="T17" fmla="*/ 0 h 239"/>
              <a:gd name="T18" fmla="*/ 478 w 1004"/>
              <a:gd name="T19" fmla="*/ 239 h 239"/>
              <a:gd name="T20" fmla="*/ 526 w 1004"/>
              <a:gd name="T21" fmla="*/ 239 h 239"/>
              <a:gd name="T22" fmla="*/ 526 w 1004"/>
              <a:gd name="T23" fmla="*/ 0 h 239"/>
              <a:gd name="T24" fmla="*/ 717 w 1004"/>
              <a:gd name="T25" fmla="*/ 0 h 239"/>
              <a:gd name="T26" fmla="*/ 717 w 1004"/>
              <a:gd name="T27" fmla="*/ 239 h 239"/>
              <a:gd name="T28" fmla="*/ 765 w 1004"/>
              <a:gd name="T29" fmla="*/ 239 h 239"/>
              <a:gd name="T30" fmla="*/ 765 w 1004"/>
              <a:gd name="T31" fmla="*/ 0 h 239"/>
              <a:gd name="T32" fmla="*/ 956 w 1004"/>
              <a:gd name="T33" fmla="*/ 0 h 239"/>
              <a:gd name="T34" fmla="*/ 956 w 1004"/>
              <a:gd name="T35" fmla="*/ 239 h 239"/>
              <a:gd name="T36" fmla="*/ 1004 w 1004"/>
              <a:gd name="T37" fmla="*/ 239 h 23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004"/>
              <a:gd name="T58" fmla="*/ 0 h 239"/>
              <a:gd name="T59" fmla="*/ 1004 w 1004"/>
              <a:gd name="T60" fmla="*/ 239 h 23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004" h="239">
                <a:moveTo>
                  <a:pt x="0" y="239"/>
                </a:moveTo>
                <a:lnTo>
                  <a:pt x="48" y="239"/>
                </a:lnTo>
                <a:lnTo>
                  <a:pt x="48" y="0"/>
                </a:lnTo>
                <a:lnTo>
                  <a:pt x="239" y="0"/>
                </a:lnTo>
                <a:lnTo>
                  <a:pt x="239" y="239"/>
                </a:lnTo>
                <a:lnTo>
                  <a:pt x="287" y="239"/>
                </a:lnTo>
                <a:lnTo>
                  <a:pt x="287" y="0"/>
                </a:lnTo>
                <a:lnTo>
                  <a:pt x="430" y="0"/>
                </a:lnTo>
                <a:lnTo>
                  <a:pt x="478" y="0"/>
                </a:lnTo>
                <a:lnTo>
                  <a:pt x="478" y="239"/>
                </a:lnTo>
                <a:lnTo>
                  <a:pt x="526" y="239"/>
                </a:lnTo>
                <a:lnTo>
                  <a:pt x="526" y="0"/>
                </a:lnTo>
                <a:lnTo>
                  <a:pt x="717" y="0"/>
                </a:lnTo>
                <a:lnTo>
                  <a:pt x="717" y="239"/>
                </a:lnTo>
                <a:lnTo>
                  <a:pt x="765" y="239"/>
                </a:lnTo>
                <a:lnTo>
                  <a:pt x="765" y="0"/>
                </a:lnTo>
                <a:lnTo>
                  <a:pt x="956" y="0"/>
                </a:lnTo>
                <a:lnTo>
                  <a:pt x="956" y="239"/>
                </a:lnTo>
                <a:lnTo>
                  <a:pt x="1004" y="239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" name="Freeform 21"/>
          <p:cNvSpPr>
            <a:spLocks/>
          </p:cNvSpPr>
          <p:nvPr/>
        </p:nvSpPr>
        <p:spPr bwMode="auto">
          <a:xfrm>
            <a:off x="7683552" y="1684338"/>
            <a:ext cx="303214" cy="379413"/>
          </a:xfrm>
          <a:custGeom>
            <a:avLst/>
            <a:gdLst>
              <a:gd name="T0" fmla="*/ 0 w 191"/>
              <a:gd name="T1" fmla="*/ 239 h 239"/>
              <a:gd name="T2" fmla="*/ 0 w 191"/>
              <a:gd name="T3" fmla="*/ 0 h 239"/>
              <a:gd name="T4" fmla="*/ 191 w 191"/>
              <a:gd name="T5" fmla="*/ 0 h 239"/>
              <a:gd name="T6" fmla="*/ 191 w 191"/>
              <a:gd name="T7" fmla="*/ 239 h 239"/>
              <a:gd name="T8" fmla="*/ 0 60000 65536"/>
              <a:gd name="T9" fmla="*/ 0 60000 65536"/>
              <a:gd name="T10" fmla="*/ 0 60000 65536"/>
              <a:gd name="T11" fmla="*/ 0 60000 65536"/>
              <a:gd name="T12" fmla="*/ 0 w 191"/>
              <a:gd name="T13" fmla="*/ 0 h 239"/>
              <a:gd name="T14" fmla="*/ 191 w 191"/>
              <a:gd name="T15" fmla="*/ 239 h 2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1" h="239">
                <a:moveTo>
                  <a:pt x="0" y="239"/>
                </a:moveTo>
                <a:lnTo>
                  <a:pt x="0" y="0"/>
                </a:lnTo>
                <a:lnTo>
                  <a:pt x="191" y="0"/>
                </a:lnTo>
                <a:lnTo>
                  <a:pt x="191" y="239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" name="Line 24"/>
          <p:cNvSpPr>
            <a:spLocks noChangeShapeType="1"/>
          </p:cNvSpPr>
          <p:nvPr/>
        </p:nvSpPr>
        <p:spPr bwMode="auto">
          <a:xfrm>
            <a:off x="7988354" y="2063750"/>
            <a:ext cx="60642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7" name="Freeform 25"/>
          <p:cNvSpPr>
            <a:spLocks/>
          </p:cNvSpPr>
          <p:nvPr/>
        </p:nvSpPr>
        <p:spPr bwMode="auto">
          <a:xfrm>
            <a:off x="6089693" y="2443163"/>
            <a:ext cx="2540162" cy="379413"/>
          </a:xfrm>
          <a:custGeom>
            <a:avLst/>
            <a:gdLst>
              <a:gd name="T0" fmla="*/ 0 w 1578"/>
              <a:gd name="T1" fmla="*/ 239 h 239"/>
              <a:gd name="T2" fmla="*/ 956 w 1578"/>
              <a:gd name="T3" fmla="*/ 239 h 239"/>
              <a:gd name="T4" fmla="*/ 1004 w 1578"/>
              <a:gd name="T5" fmla="*/ 0 h 239"/>
              <a:gd name="T6" fmla="*/ 1196 w 1578"/>
              <a:gd name="T7" fmla="*/ 0 h 239"/>
              <a:gd name="T8" fmla="*/ 1243 w 1578"/>
              <a:gd name="T9" fmla="*/ 239 h 239"/>
              <a:gd name="T10" fmla="*/ 1578 w 1578"/>
              <a:gd name="T11" fmla="*/ 239 h 2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78"/>
              <a:gd name="T19" fmla="*/ 0 h 239"/>
              <a:gd name="T20" fmla="*/ 1578 w 1578"/>
              <a:gd name="T21" fmla="*/ 239 h 239"/>
              <a:gd name="connsiteX0" fmla="*/ 0 w 10000"/>
              <a:gd name="connsiteY0" fmla="*/ 10000 h 10000"/>
              <a:gd name="connsiteX1" fmla="*/ 6058 w 10000"/>
              <a:gd name="connsiteY1" fmla="*/ 10000 h 10000"/>
              <a:gd name="connsiteX2" fmla="*/ 6362 w 10000"/>
              <a:gd name="connsiteY2" fmla="*/ 0 h 10000"/>
              <a:gd name="connsiteX3" fmla="*/ 7579 w 10000"/>
              <a:gd name="connsiteY3" fmla="*/ 0 h 10000"/>
              <a:gd name="connsiteX4" fmla="*/ 8257 w 10000"/>
              <a:gd name="connsiteY4" fmla="*/ 126 h 10000"/>
              <a:gd name="connsiteX5" fmla="*/ 10000 w 10000"/>
              <a:gd name="connsiteY5" fmla="*/ 10000 h 10000"/>
              <a:gd name="connsiteX0" fmla="*/ 0 w 10127"/>
              <a:gd name="connsiteY0" fmla="*/ 10000 h 10000"/>
              <a:gd name="connsiteX1" fmla="*/ 6058 w 10127"/>
              <a:gd name="connsiteY1" fmla="*/ 10000 h 10000"/>
              <a:gd name="connsiteX2" fmla="*/ 6362 w 10127"/>
              <a:gd name="connsiteY2" fmla="*/ 0 h 10000"/>
              <a:gd name="connsiteX3" fmla="*/ 7579 w 10127"/>
              <a:gd name="connsiteY3" fmla="*/ 0 h 10000"/>
              <a:gd name="connsiteX4" fmla="*/ 8257 w 10127"/>
              <a:gd name="connsiteY4" fmla="*/ 126 h 10000"/>
              <a:gd name="connsiteX5" fmla="*/ 10127 w 10127"/>
              <a:gd name="connsiteY5" fmla="*/ 126 h 10000"/>
              <a:gd name="connsiteX0" fmla="*/ 0 w 10127"/>
              <a:gd name="connsiteY0" fmla="*/ 10000 h 10000"/>
              <a:gd name="connsiteX1" fmla="*/ 6058 w 10127"/>
              <a:gd name="connsiteY1" fmla="*/ 10000 h 10000"/>
              <a:gd name="connsiteX2" fmla="*/ 6362 w 10127"/>
              <a:gd name="connsiteY2" fmla="*/ 0 h 10000"/>
              <a:gd name="connsiteX3" fmla="*/ 7579 w 10127"/>
              <a:gd name="connsiteY3" fmla="*/ 0 h 10000"/>
              <a:gd name="connsiteX4" fmla="*/ 8232 w 10127"/>
              <a:gd name="connsiteY4" fmla="*/ 42 h 10000"/>
              <a:gd name="connsiteX5" fmla="*/ 10127 w 10127"/>
              <a:gd name="connsiteY5" fmla="*/ 126 h 10000"/>
              <a:gd name="connsiteX0" fmla="*/ 0 w 10127"/>
              <a:gd name="connsiteY0" fmla="*/ 10041 h 10041"/>
              <a:gd name="connsiteX1" fmla="*/ 6058 w 10127"/>
              <a:gd name="connsiteY1" fmla="*/ 10041 h 10041"/>
              <a:gd name="connsiteX2" fmla="*/ 6362 w 10127"/>
              <a:gd name="connsiteY2" fmla="*/ 41 h 10041"/>
              <a:gd name="connsiteX3" fmla="*/ 7579 w 10127"/>
              <a:gd name="connsiteY3" fmla="*/ 41 h 10041"/>
              <a:gd name="connsiteX4" fmla="*/ 8232 w 10127"/>
              <a:gd name="connsiteY4" fmla="*/ 83 h 10041"/>
              <a:gd name="connsiteX5" fmla="*/ 10127 w 10127"/>
              <a:gd name="connsiteY5" fmla="*/ 0 h 10041"/>
              <a:gd name="connsiteX0" fmla="*/ 0 w 10127"/>
              <a:gd name="connsiteY0" fmla="*/ 10041 h 10041"/>
              <a:gd name="connsiteX1" fmla="*/ 6058 w 10127"/>
              <a:gd name="connsiteY1" fmla="*/ 10041 h 10041"/>
              <a:gd name="connsiteX2" fmla="*/ 6362 w 10127"/>
              <a:gd name="connsiteY2" fmla="*/ 41 h 10041"/>
              <a:gd name="connsiteX3" fmla="*/ 7579 w 10127"/>
              <a:gd name="connsiteY3" fmla="*/ 41 h 10041"/>
              <a:gd name="connsiteX4" fmla="*/ 8232 w 10127"/>
              <a:gd name="connsiteY4" fmla="*/ 83 h 10041"/>
              <a:gd name="connsiteX5" fmla="*/ 10127 w 10127"/>
              <a:gd name="connsiteY5" fmla="*/ 0 h 10041"/>
              <a:gd name="connsiteX0" fmla="*/ 0 w 10140"/>
              <a:gd name="connsiteY0" fmla="*/ 10000 h 10000"/>
              <a:gd name="connsiteX1" fmla="*/ 6058 w 10140"/>
              <a:gd name="connsiteY1" fmla="*/ 10000 h 10000"/>
              <a:gd name="connsiteX2" fmla="*/ 6362 w 10140"/>
              <a:gd name="connsiteY2" fmla="*/ 0 h 10000"/>
              <a:gd name="connsiteX3" fmla="*/ 7579 w 10140"/>
              <a:gd name="connsiteY3" fmla="*/ 0 h 10000"/>
              <a:gd name="connsiteX4" fmla="*/ 8232 w 10140"/>
              <a:gd name="connsiteY4" fmla="*/ 42 h 10000"/>
              <a:gd name="connsiteX5" fmla="*/ 10140 w 10140"/>
              <a:gd name="connsiteY5" fmla="*/ 4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140" h="10000">
                <a:moveTo>
                  <a:pt x="0" y="10000"/>
                </a:moveTo>
                <a:lnTo>
                  <a:pt x="6058" y="10000"/>
                </a:lnTo>
                <a:cubicBezTo>
                  <a:pt x="6159" y="6667"/>
                  <a:pt x="6261" y="3333"/>
                  <a:pt x="6362" y="0"/>
                </a:cubicBezTo>
                <a:lnTo>
                  <a:pt x="7579" y="0"/>
                </a:lnTo>
                <a:lnTo>
                  <a:pt x="8232" y="42"/>
                </a:lnTo>
                <a:lnTo>
                  <a:pt x="10140" y="43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8" name="Line 26"/>
          <p:cNvSpPr>
            <a:spLocks noChangeShapeType="1"/>
          </p:cNvSpPr>
          <p:nvPr/>
        </p:nvSpPr>
        <p:spPr bwMode="auto">
          <a:xfrm>
            <a:off x="8062967" y="3201988"/>
            <a:ext cx="68262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9" name="Text Box 27"/>
          <p:cNvSpPr txBox="1">
            <a:spLocks noChangeArrowheads="1"/>
          </p:cNvSpPr>
          <p:nvPr/>
        </p:nvSpPr>
        <p:spPr bwMode="auto">
          <a:xfrm>
            <a:off x="8291568" y="2898775"/>
            <a:ext cx="233364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t</a:t>
            </a:r>
          </a:p>
        </p:txBody>
      </p:sp>
      <p:sp>
        <p:nvSpPr>
          <p:cNvPr id="60" name="Text Box 28"/>
          <p:cNvSpPr txBox="1">
            <a:spLocks noChangeArrowheads="1"/>
          </p:cNvSpPr>
          <p:nvPr/>
        </p:nvSpPr>
        <p:spPr bwMode="auto">
          <a:xfrm>
            <a:off x="6089692" y="2519363"/>
            <a:ext cx="1022356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400"/>
              <a:t>kicker field</a:t>
            </a:r>
          </a:p>
        </p:txBody>
      </p:sp>
      <p:sp>
        <p:nvSpPr>
          <p:cNvPr id="61" name="Text Box 29"/>
          <p:cNvSpPr txBox="1">
            <a:spLocks noChangeArrowheads="1"/>
          </p:cNvSpPr>
          <p:nvPr/>
        </p:nvSpPr>
        <p:spPr bwMode="auto">
          <a:xfrm>
            <a:off x="6013491" y="1304925"/>
            <a:ext cx="83503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400"/>
              <a:t>intensity</a:t>
            </a:r>
          </a:p>
        </p:txBody>
      </p:sp>
      <p:sp>
        <p:nvSpPr>
          <p:cNvPr id="62" name="Line 30"/>
          <p:cNvSpPr>
            <a:spLocks noChangeShapeType="1"/>
          </p:cNvSpPr>
          <p:nvPr/>
        </p:nvSpPr>
        <p:spPr bwMode="auto">
          <a:xfrm>
            <a:off x="7607351" y="1457325"/>
            <a:ext cx="0" cy="1668463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3" name="Line 31"/>
          <p:cNvSpPr>
            <a:spLocks noChangeShapeType="1"/>
          </p:cNvSpPr>
          <p:nvPr/>
        </p:nvSpPr>
        <p:spPr bwMode="auto">
          <a:xfrm>
            <a:off x="7683552" y="1457325"/>
            <a:ext cx="0" cy="1668463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4" name="Rectangle 32"/>
          <p:cNvSpPr>
            <a:spLocks noChangeArrowheads="1"/>
          </p:cNvSpPr>
          <p:nvPr/>
        </p:nvSpPr>
        <p:spPr bwMode="auto">
          <a:xfrm>
            <a:off x="5862678" y="1228725"/>
            <a:ext cx="3035319" cy="2125663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5" name="Text Box 33"/>
          <p:cNvSpPr txBox="1">
            <a:spLocks noChangeArrowheads="1"/>
          </p:cNvSpPr>
          <p:nvPr/>
        </p:nvSpPr>
        <p:spPr bwMode="auto">
          <a:xfrm>
            <a:off x="7391400" y="1223848"/>
            <a:ext cx="20246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400" dirty="0">
                <a:solidFill>
                  <a:srgbClr val="FF0000"/>
                </a:solidFill>
              </a:rPr>
              <a:t>extracted beam</a:t>
            </a:r>
          </a:p>
        </p:txBody>
      </p:sp>
      <p:sp>
        <p:nvSpPr>
          <p:cNvPr id="66" name="Line 34"/>
          <p:cNvSpPr>
            <a:spLocks noChangeShapeType="1"/>
          </p:cNvSpPr>
          <p:nvPr/>
        </p:nvSpPr>
        <p:spPr bwMode="auto">
          <a:xfrm flipV="1">
            <a:off x="6013491" y="1381125"/>
            <a:ext cx="0" cy="303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7" name="Line 35"/>
          <p:cNvSpPr>
            <a:spLocks noChangeShapeType="1"/>
          </p:cNvSpPr>
          <p:nvPr/>
        </p:nvSpPr>
        <p:spPr bwMode="auto">
          <a:xfrm flipV="1">
            <a:off x="6013491" y="2443163"/>
            <a:ext cx="0" cy="303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8" name="Rectangle 36"/>
          <p:cNvSpPr>
            <a:spLocks noChangeArrowheads="1"/>
          </p:cNvSpPr>
          <p:nvPr/>
        </p:nvSpPr>
        <p:spPr bwMode="auto">
          <a:xfrm>
            <a:off x="8063170" y="1683415"/>
            <a:ext cx="303214" cy="379413"/>
          </a:xfrm>
          <a:prstGeom prst="rect">
            <a:avLst/>
          </a:prstGeom>
          <a:pattFill prst="ltUpDiag">
            <a:fgClr>
              <a:srgbClr val="FF0000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9" name="Freeform 21"/>
          <p:cNvSpPr>
            <a:spLocks/>
          </p:cNvSpPr>
          <p:nvPr/>
        </p:nvSpPr>
        <p:spPr bwMode="auto">
          <a:xfrm>
            <a:off x="8063170" y="1683415"/>
            <a:ext cx="303214" cy="379413"/>
          </a:xfrm>
          <a:custGeom>
            <a:avLst/>
            <a:gdLst>
              <a:gd name="T0" fmla="*/ 0 w 191"/>
              <a:gd name="T1" fmla="*/ 239 h 239"/>
              <a:gd name="T2" fmla="*/ 0 w 191"/>
              <a:gd name="T3" fmla="*/ 0 h 239"/>
              <a:gd name="T4" fmla="*/ 191 w 191"/>
              <a:gd name="T5" fmla="*/ 0 h 239"/>
              <a:gd name="T6" fmla="*/ 191 w 191"/>
              <a:gd name="T7" fmla="*/ 239 h 239"/>
              <a:gd name="T8" fmla="*/ 0 60000 65536"/>
              <a:gd name="T9" fmla="*/ 0 60000 65536"/>
              <a:gd name="T10" fmla="*/ 0 60000 65536"/>
              <a:gd name="T11" fmla="*/ 0 60000 65536"/>
              <a:gd name="T12" fmla="*/ 0 w 191"/>
              <a:gd name="T13" fmla="*/ 0 h 239"/>
              <a:gd name="T14" fmla="*/ 191 w 191"/>
              <a:gd name="T15" fmla="*/ 239 h 2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1" h="239">
                <a:moveTo>
                  <a:pt x="0" y="239"/>
                </a:moveTo>
                <a:lnTo>
                  <a:pt x="0" y="0"/>
                </a:lnTo>
                <a:lnTo>
                  <a:pt x="191" y="0"/>
                </a:lnTo>
                <a:lnTo>
                  <a:pt x="191" y="239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0" name="Freeform 21"/>
          <p:cNvSpPr>
            <a:spLocks/>
          </p:cNvSpPr>
          <p:nvPr/>
        </p:nvSpPr>
        <p:spPr bwMode="auto">
          <a:xfrm>
            <a:off x="8442645" y="1683415"/>
            <a:ext cx="303214" cy="379413"/>
          </a:xfrm>
          <a:custGeom>
            <a:avLst/>
            <a:gdLst>
              <a:gd name="T0" fmla="*/ 0 w 191"/>
              <a:gd name="T1" fmla="*/ 239 h 239"/>
              <a:gd name="T2" fmla="*/ 0 w 191"/>
              <a:gd name="T3" fmla="*/ 0 h 239"/>
              <a:gd name="T4" fmla="*/ 191 w 191"/>
              <a:gd name="T5" fmla="*/ 0 h 239"/>
              <a:gd name="T6" fmla="*/ 191 w 191"/>
              <a:gd name="T7" fmla="*/ 239 h 239"/>
              <a:gd name="T8" fmla="*/ 0 60000 65536"/>
              <a:gd name="T9" fmla="*/ 0 60000 65536"/>
              <a:gd name="T10" fmla="*/ 0 60000 65536"/>
              <a:gd name="T11" fmla="*/ 0 60000 65536"/>
              <a:gd name="T12" fmla="*/ 0 w 191"/>
              <a:gd name="T13" fmla="*/ 0 h 239"/>
              <a:gd name="T14" fmla="*/ 191 w 191"/>
              <a:gd name="T15" fmla="*/ 239 h 2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1" h="239">
                <a:moveTo>
                  <a:pt x="0" y="239"/>
                </a:moveTo>
                <a:lnTo>
                  <a:pt x="0" y="0"/>
                </a:lnTo>
                <a:lnTo>
                  <a:pt x="191" y="0"/>
                </a:lnTo>
                <a:lnTo>
                  <a:pt x="191" y="239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" name="Text Box 4"/>
          <p:cNvSpPr txBox="1">
            <a:spLocks noChangeArrowheads="1"/>
          </p:cNvSpPr>
          <p:nvPr/>
        </p:nvSpPr>
        <p:spPr bwMode="auto">
          <a:xfrm flipH="1">
            <a:off x="3281363" y="1758950"/>
            <a:ext cx="1797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Septum magnet</a:t>
            </a:r>
          </a:p>
        </p:txBody>
      </p:sp>
      <p:sp>
        <p:nvSpPr>
          <p:cNvPr id="71" name="Text Box 5"/>
          <p:cNvSpPr txBox="1">
            <a:spLocks noChangeArrowheads="1"/>
          </p:cNvSpPr>
          <p:nvPr/>
        </p:nvSpPr>
        <p:spPr bwMode="auto">
          <a:xfrm flipH="1">
            <a:off x="6418263" y="4637088"/>
            <a:ext cx="1644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Kicker magnet</a:t>
            </a:r>
          </a:p>
        </p:txBody>
      </p:sp>
      <p:sp>
        <p:nvSpPr>
          <p:cNvPr id="72" name="Rectangle 7"/>
          <p:cNvSpPr>
            <a:spLocks noChangeArrowheads="1"/>
          </p:cNvSpPr>
          <p:nvPr/>
        </p:nvSpPr>
        <p:spPr bwMode="auto">
          <a:xfrm>
            <a:off x="6556375" y="3709988"/>
            <a:ext cx="1289050" cy="762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3" name="Rectangle 9"/>
          <p:cNvSpPr>
            <a:spLocks noChangeArrowheads="1"/>
          </p:cNvSpPr>
          <p:nvPr/>
        </p:nvSpPr>
        <p:spPr bwMode="auto">
          <a:xfrm rot="1675916">
            <a:off x="2901950" y="3276600"/>
            <a:ext cx="1139825" cy="1524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4" name="Rectangle 10"/>
          <p:cNvSpPr>
            <a:spLocks noChangeArrowheads="1"/>
          </p:cNvSpPr>
          <p:nvPr/>
        </p:nvSpPr>
        <p:spPr bwMode="auto">
          <a:xfrm rot="1675636">
            <a:off x="3357563" y="2366963"/>
            <a:ext cx="1138237" cy="379412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5" name="Rectangle 11"/>
          <p:cNvSpPr>
            <a:spLocks noChangeArrowheads="1"/>
          </p:cNvSpPr>
          <p:nvPr/>
        </p:nvSpPr>
        <p:spPr bwMode="auto">
          <a:xfrm>
            <a:off x="6556375" y="4545013"/>
            <a:ext cx="1289050" cy="762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6" name="Rectangle 17"/>
          <p:cNvSpPr>
            <a:spLocks noChangeArrowheads="1"/>
          </p:cNvSpPr>
          <p:nvPr/>
        </p:nvSpPr>
        <p:spPr bwMode="auto">
          <a:xfrm>
            <a:off x="1430338" y="3533775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7" name="Text Box 18"/>
          <p:cNvSpPr txBox="1">
            <a:spLocks noChangeArrowheads="1"/>
          </p:cNvSpPr>
          <p:nvPr/>
        </p:nvSpPr>
        <p:spPr bwMode="auto">
          <a:xfrm flipH="1">
            <a:off x="1128713" y="4856163"/>
            <a:ext cx="908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F-quad</a:t>
            </a:r>
          </a:p>
        </p:txBody>
      </p:sp>
      <p:sp>
        <p:nvSpPr>
          <p:cNvPr id="78" name="Rectangle 15"/>
          <p:cNvSpPr>
            <a:spLocks noChangeArrowheads="1"/>
          </p:cNvSpPr>
          <p:nvPr/>
        </p:nvSpPr>
        <p:spPr bwMode="auto">
          <a:xfrm>
            <a:off x="5407025" y="3505200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0" name="Text Box 41"/>
          <p:cNvSpPr txBox="1">
            <a:spLocks noChangeArrowheads="1"/>
          </p:cNvSpPr>
          <p:nvPr/>
        </p:nvSpPr>
        <p:spPr bwMode="auto">
          <a:xfrm flipH="1">
            <a:off x="57576" y="3505200"/>
            <a:ext cx="139022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/>
              <a:t>Circulating</a:t>
            </a:r>
          </a:p>
          <a:p>
            <a:pPr eaLnBrk="1" hangingPunct="1"/>
            <a:r>
              <a:rPr lang="en-US" altLang="en-US" dirty="0"/>
              <a:t>beam</a:t>
            </a:r>
          </a:p>
        </p:txBody>
      </p:sp>
      <p:sp>
        <p:nvSpPr>
          <p:cNvPr id="81" name="Text Box 43"/>
          <p:cNvSpPr txBox="1">
            <a:spLocks noChangeArrowheads="1"/>
          </p:cNvSpPr>
          <p:nvPr/>
        </p:nvSpPr>
        <p:spPr bwMode="auto">
          <a:xfrm flipH="1">
            <a:off x="5049838" y="4875213"/>
            <a:ext cx="933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D-quad</a:t>
            </a:r>
          </a:p>
        </p:txBody>
      </p:sp>
      <p:sp>
        <p:nvSpPr>
          <p:cNvPr id="82" name="Freeform 36"/>
          <p:cNvSpPr>
            <a:spLocks/>
          </p:cNvSpPr>
          <p:nvPr/>
        </p:nvSpPr>
        <p:spPr bwMode="auto">
          <a:xfrm>
            <a:off x="1609725" y="1725290"/>
            <a:ext cx="7286625" cy="2438400"/>
          </a:xfrm>
          <a:custGeom>
            <a:avLst/>
            <a:gdLst>
              <a:gd name="T0" fmla="*/ 2147483647 w 4590"/>
              <a:gd name="T1" fmla="*/ 2147483647 h 1536"/>
              <a:gd name="T2" fmla="*/ 2147483647 w 4590"/>
              <a:gd name="T3" fmla="*/ 2147483647 h 1536"/>
              <a:gd name="T4" fmla="*/ 2147483647 w 4590"/>
              <a:gd name="T5" fmla="*/ 2147483647 h 1536"/>
              <a:gd name="T6" fmla="*/ 2147483647 w 4590"/>
              <a:gd name="T7" fmla="*/ 2147483647 h 1536"/>
              <a:gd name="T8" fmla="*/ 0 w 4590"/>
              <a:gd name="T9" fmla="*/ 0 h 1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90"/>
              <a:gd name="T16" fmla="*/ 0 h 1536"/>
              <a:gd name="T17" fmla="*/ 4590 w 4590"/>
              <a:gd name="T18" fmla="*/ 1536 h 1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90" h="1536">
                <a:moveTo>
                  <a:pt x="4590" y="1536"/>
                </a:moveTo>
                <a:lnTo>
                  <a:pt x="3528" y="1536"/>
                </a:lnTo>
                <a:lnTo>
                  <a:pt x="2472" y="1356"/>
                </a:lnTo>
                <a:lnTo>
                  <a:pt x="1296" y="888"/>
                </a:lnTo>
                <a:lnTo>
                  <a:pt x="0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" name="Rectangle 17"/>
          <p:cNvSpPr>
            <a:spLocks noChangeArrowheads="1"/>
          </p:cNvSpPr>
          <p:nvPr/>
        </p:nvSpPr>
        <p:spPr bwMode="auto">
          <a:xfrm>
            <a:off x="2826001" y="3581400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  <p:sp>
        <p:nvSpPr>
          <p:cNvPr id="43" name="Text Box 13"/>
          <p:cNvSpPr txBox="1">
            <a:spLocks noChangeArrowheads="1"/>
          </p:cNvSpPr>
          <p:nvPr/>
        </p:nvSpPr>
        <p:spPr bwMode="auto">
          <a:xfrm>
            <a:off x="381000" y="5364846"/>
            <a:ext cx="8534400" cy="1200329"/>
          </a:xfrm>
          <a:prstGeom prst="rect">
            <a:avLst/>
          </a:prstGeom>
          <a:noFill/>
          <a:ln w="25400">
            <a:headEnd/>
            <a:tailEnd/>
          </a:ln>
          <a:effectLst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b="0" dirty="0">
                <a:latin typeface="Arial"/>
                <a:cs typeface="Arial"/>
              </a:rPr>
              <a:t>Kickers produce fast pulses, rising their field within the particle-free gap in the circulating beam (</a:t>
            </a:r>
            <a:r>
              <a:rPr lang="en-US" altLang="en-US" dirty="0">
                <a:latin typeface="Arial"/>
                <a:cs typeface="Arial"/>
              </a:rPr>
              <a:t>temporal separation</a:t>
            </a:r>
            <a:r>
              <a:rPr lang="en-US" altLang="en-US" b="0" dirty="0">
                <a:latin typeface="Arial"/>
                <a:cs typeface="Arial"/>
              </a:rPr>
              <a:t>)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b="0" dirty="0">
                <a:latin typeface="Arial"/>
                <a:cs typeface="Arial"/>
              </a:rPr>
              <a:t>Septa compensate for the relatively low kicker strength, and approach closely the circulating beam (</a:t>
            </a:r>
            <a:r>
              <a:rPr lang="en-US" altLang="en-US" dirty="0">
                <a:latin typeface="Arial"/>
                <a:cs typeface="Arial"/>
              </a:rPr>
              <a:t>spatial separation</a:t>
            </a:r>
            <a:r>
              <a:rPr lang="en-US" altLang="en-US" b="0" dirty="0">
                <a:latin typeface="Arial"/>
                <a:cs typeface="Arial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34121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Magnets – transmission line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3657600" y="4386945"/>
            <a:ext cx="381000" cy="68580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3697513" y="4720774"/>
            <a:ext cx="304800" cy="304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3814233" y="4835679"/>
            <a:ext cx="76200" cy="762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Rectangle 57"/>
          <p:cNvSpPr/>
          <p:nvPr/>
        </p:nvSpPr>
        <p:spPr bwMode="auto">
          <a:xfrm rot="10800000">
            <a:off x="4042230" y="2743197"/>
            <a:ext cx="682170" cy="396240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52400" y="2743200"/>
            <a:ext cx="3200400" cy="3962399"/>
            <a:chOff x="609600" y="2743200"/>
            <a:chExt cx="2743200" cy="3962399"/>
          </a:xfrm>
        </p:grpSpPr>
        <p:sp>
          <p:nvSpPr>
            <p:cNvPr id="60" name="Rectangle 59"/>
            <p:cNvSpPr/>
            <p:nvPr/>
          </p:nvSpPr>
          <p:spPr bwMode="auto">
            <a:xfrm rot="5400000">
              <a:off x="1221013" y="4573813"/>
              <a:ext cx="1520373" cy="27432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609600" y="2971800"/>
              <a:ext cx="990600" cy="34290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 rot="5400000">
              <a:off x="1219200" y="2133600"/>
              <a:ext cx="1524000" cy="27432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3" name="Rectangle 62"/>
          <p:cNvSpPr/>
          <p:nvPr/>
        </p:nvSpPr>
        <p:spPr bwMode="auto">
          <a:xfrm>
            <a:off x="1600200" y="4267200"/>
            <a:ext cx="381000" cy="914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1636485" y="4822372"/>
            <a:ext cx="304800" cy="304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5" name="Straight Connector 64"/>
          <p:cNvCxnSpPr>
            <a:stCxn id="64" idx="1"/>
            <a:endCxn id="64" idx="5"/>
          </p:cNvCxnSpPr>
          <p:nvPr/>
        </p:nvCxnSpPr>
        <p:spPr bwMode="auto">
          <a:xfrm>
            <a:off x="1681122" y="4867009"/>
            <a:ext cx="215526" cy="21552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>
            <a:stCxn id="64" idx="3"/>
            <a:endCxn id="64" idx="7"/>
          </p:cNvCxnSpPr>
          <p:nvPr/>
        </p:nvCxnSpPr>
        <p:spPr bwMode="auto">
          <a:xfrm flipV="1">
            <a:off x="1681122" y="4867009"/>
            <a:ext cx="215526" cy="21552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Rectangle 66"/>
          <p:cNvSpPr/>
          <p:nvPr/>
        </p:nvSpPr>
        <p:spPr bwMode="auto">
          <a:xfrm>
            <a:off x="914400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 rot="5400000">
            <a:off x="1752600" y="2667000"/>
            <a:ext cx="7620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Rectangle 68"/>
          <p:cNvSpPr/>
          <p:nvPr/>
        </p:nvSpPr>
        <p:spPr bwMode="auto">
          <a:xfrm rot="5400000">
            <a:off x="1752600" y="4343400"/>
            <a:ext cx="7620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0" name="Rectangle 69"/>
          <p:cNvSpPr/>
          <p:nvPr/>
        </p:nvSpPr>
        <p:spPr bwMode="auto">
          <a:xfrm rot="16200000">
            <a:off x="1753477" y="1142123"/>
            <a:ext cx="760248" cy="396240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Rectangle 70"/>
          <p:cNvSpPr/>
          <p:nvPr/>
        </p:nvSpPr>
        <p:spPr bwMode="auto">
          <a:xfrm rot="10800000">
            <a:off x="152400" y="3352800"/>
            <a:ext cx="762000" cy="31242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 rot="5400000">
            <a:off x="2057400" y="4038600"/>
            <a:ext cx="762000" cy="457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4" name="Straight Connector 73"/>
          <p:cNvCxnSpPr/>
          <p:nvPr/>
        </p:nvCxnSpPr>
        <p:spPr bwMode="auto">
          <a:xfrm>
            <a:off x="6019800" y="2743200"/>
            <a:ext cx="0" cy="39624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Rectangle 74"/>
          <p:cNvSpPr/>
          <p:nvPr/>
        </p:nvSpPr>
        <p:spPr bwMode="auto">
          <a:xfrm>
            <a:off x="6052457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2" name="Straight Connector 31"/>
          <p:cNvCxnSpPr/>
          <p:nvPr/>
        </p:nvCxnSpPr>
        <p:spPr bwMode="auto">
          <a:xfrm>
            <a:off x="6771289" y="2731813"/>
            <a:ext cx="0" cy="39624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Rectangle 32"/>
          <p:cNvSpPr/>
          <p:nvPr/>
        </p:nvSpPr>
        <p:spPr bwMode="auto">
          <a:xfrm>
            <a:off x="6805448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5608886" y="4267200"/>
            <a:ext cx="1879735" cy="914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6" name="Straight Connector 75"/>
          <p:cNvCxnSpPr/>
          <p:nvPr/>
        </p:nvCxnSpPr>
        <p:spPr bwMode="auto">
          <a:xfrm>
            <a:off x="6400800" y="2737945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>
            <a:off x="7147910" y="2734442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5"/>
          <p:cNvSpPr/>
          <p:nvPr/>
        </p:nvSpPr>
        <p:spPr>
          <a:xfrm>
            <a:off x="3962400" y="3276600"/>
            <a:ext cx="1697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 conductor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4114800" y="5562600"/>
            <a:ext cx="13131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dirty="0">
                <a:latin typeface="Arial"/>
                <a:cs typeface="Arial"/>
              </a:rPr>
              <a:t>Return</a:t>
            </a:r>
          </a:p>
          <a:p>
            <a:pPr algn="ctr"/>
            <a:r>
              <a:rPr lang="en-US" altLang="en-US" dirty="0">
                <a:latin typeface="Arial"/>
                <a:cs typeface="Arial"/>
              </a:rPr>
              <a:t>conductor</a:t>
            </a:r>
            <a:endParaRPr lang="en-US" dirty="0"/>
          </a:p>
        </p:txBody>
      </p:sp>
      <p:cxnSp>
        <p:nvCxnSpPr>
          <p:cNvPr id="38" name="Straight Arrow Connector 37"/>
          <p:cNvCxnSpPr>
            <a:stCxn id="37" idx="0"/>
          </p:cNvCxnSpPr>
          <p:nvPr/>
        </p:nvCxnSpPr>
        <p:spPr bwMode="auto">
          <a:xfrm flipH="1" flipV="1">
            <a:off x="3886200" y="4572000"/>
            <a:ext cx="885190" cy="9906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1" name="Straight Arrow Connector 40"/>
          <p:cNvCxnSpPr>
            <a:stCxn id="36" idx="2"/>
          </p:cNvCxnSpPr>
          <p:nvPr/>
        </p:nvCxnSpPr>
        <p:spPr bwMode="auto">
          <a:xfrm flipH="1">
            <a:off x="1828801" y="3645932"/>
            <a:ext cx="2982562" cy="100226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2" name="Rectangle 41"/>
          <p:cNvSpPr/>
          <p:nvPr/>
        </p:nvSpPr>
        <p:spPr>
          <a:xfrm>
            <a:off x="914400" y="3505200"/>
            <a:ext cx="903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Ferrite</a:t>
            </a:r>
            <a:endParaRPr lang="en-US" dirty="0"/>
          </a:p>
        </p:txBody>
      </p:sp>
      <p:cxnSp>
        <p:nvCxnSpPr>
          <p:cNvPr id="44" name="Straight Arrow Connector 43"/>
          <p:cNvCxnSpPr/>
          <p:nvPr/>
        </p:nvCxnSpPr>
        <p:spPr bwMode="auto">
          <a:xfrm>
            <a:off x="2362200" y="4267200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>
            <a:off x="2895600" y="4267200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7" name="Rectangle 46"/>
          <p:cNvSpPr/>
          <p:nvPr/>
        </p:nvSpPr>
        <p:spPr>
          <a:xfrm>
            <a:off x="1529262" y="422340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228600" y="2819400"/>
            <a:ext cx="1620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Ground plate</a:t>
            </a:r>
            <a:endParaRPr lang="en-US" dirty="0"/>
          </a:p>
        </p:txBody>
      </p:sp>
      <p:cxnSp>
        <p:nvCxnSpPr>
          <p:cNvPr id="53" name="Straight Connector 52"/>
          <p:cNvCxnSpPr/>
          <p:nvPr/>
        </p:nvCxnSpPr>
        <p:spPr bwMode="auto">
          <a:xfrm>
            <a:off x="5638800" y="2737945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Arrow Connector 39"/>
          <p:cNvCxnSpPr>
            <a:stCxn id="36" idx="2"/>
          </p:cNvCxnSpPr>
          <p:nvPr/>
        </p:nvCxnSpPr>
        <p:spPr bwMode="auto">
          <a:xfrm>
            <a:off x="4811363" y="3645932"/>
            <a:ext cx="1017937" cy="62126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7" name="Text Box 3"/>
          <p:cNvSpPr txBox="1">
            <a:spLocks noChangeArrowheads="1"/>
          </p:cNvSpPr>
          <p:nvPr/>
        </p:nvSpPr>
        <p:spPr bwMode="auto">
          <a:xfrm>
            <a:off x="76200" y="914400"/>
            <a:ext cx="8991600" cy="1372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Today’s fast (rise-times of &lt; few hundred ns) kicker magnets are generally </a:t>
            </a:r>
            <a:r>
              <a:rPr lang="en-US" altLang="en-US" b="1" dirty="0">
                <a:latin typeface="Arial"/>
                <a:cs typeface="Arial"/>
              </a:rPr>
              <a:t>ferrite loaded </a:t>
            </a:r>
            <a:r>
              <a:rPr lang="en-US" altLang="en-US" dirty="0">
                <a:latin typeface="Arial"/>
                <a:cs typeface="Arial"/>
              </a:rPr>
              <a:t>transmission lines: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Ferrite C-cores are sandwiched between HV plates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Grounded plates are interleaved to form a capacitor to ground</a:t>
            </a:r>
          </a:p>
        </p:txBody>
      </p:sp>
      <p:sp>
        <p:nvSpPr>
          <p:cNvPr id="80" name="Rectangle 79"/>
          <p:cNvSpPr/>
          <p:nvPr/>
        </p:nvSpPr>
        <p:spPr>
          <a:xfrm>
            <a:off x="1600200" y="2209800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End View</a:t>
            </a:r>
            <a:endParaRPr lang="en-US" dirty="0"/>
          </a:p>
        </p:txBody>
      </p:sp>
      <p:sp>
        <p:nvSpPr>
          <p:cNvPr id="81" name="Rectangle 80"/>
          <p:cNvSpPr/>
          <p:nvPr/>
        </p:nvSpPr>
        <p:spPr>
          <a:xfrm>
            <a:off x="7183492" y="2209800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Side View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6503255" y="2307402"/>
            <a:ext cx="56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cell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468034" y="4812268"/>
            <a:ext cx="351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B</a:t>
            </a:r>
            <a:endParaRPr lang="en-US" dirty="0"/>
          </a:p>
        </p:txBody>
      </p:sp>
      <p:sp>
        <p:nvSpPr>
          <p:cNvPr id="54" name="Oval 53"/>
          <p:cNvSpPr/>
          <p:nvPr/>
        </p:nvSpPr>
        <p:spPr bwMode="auto">
          <a:xfrm>
            <a:off x="2326965" y="4572000"/>
            <a:ext cx="609600" cy="228600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5" name="Straight Arrow Connector 54"/>
          <p:cNvCxnSpPr/>
          <p:nvPr/>
        </p:nvCxnSpPr>
        <p:spPr bwMode="auto">
          <a:xfrm>
            <a:off x="5334000" y="4724400"/>
            <a:ext cx="3657600" cy="0"/>
          </a:xfrm>
          <a:prstGeom prst="straightConnector1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6" name="Rectangle 55"/>
          <p:cNvSpPr/>
          <p:nvPr/>
        </p:nvSpPr>
        <p:spPr>
          <a:xfrm>
            <a:off x="8348178" y="4267200"/>
            <a:ext cx="787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008000"/>
                </a:solidFill>
                <a:latin typeface="Arial"/>
                <a:cs typeface="Arial"/>
              </a:rPr>
              <a:t>beam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79" name="Rectangle 78"/>
          <p:cNvSpPr/>
          <p:nvPr/>
        </p:nvSpPr>
        <p:spPr bwMode="auto">
          <a:xfrm>
            <a:off x="5562599" y="4388069"/>
            <a:ext cx="1934779" cy="68580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6400799" y="2646886"/>
            <a:ext cx="741027" cy="413854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9" name="Straight Arrow Connector 38"/>
          <p:cNvCxnSpPr>
            <a:stCxn id="37" idx="0"/>
          </p:cNvCxnSpPr>
          <p:nvPr/>
        </p:nvCxnSpPr>
        <p:spPr bwMode="auto">
          <a:xfrm flipV="1">
            <a:off x="4771390" y="4876800"/>
            <a:ext cx="1019810" cy="6858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4909081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Magnets – transmission line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3657600" y="4386945"/>
            <a:ext cx="381000" cy="68580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3697513" y="4720774"/>
            <a:ext cx="304800" cy="304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3814233" y="4835679"/>
            <a:ext cx="76200" cy="762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Rectangle 57"/>
          <p:cNvSpPr/>
          <p:nvPr/>
        </p:nvSpPr>
        <p:spPr bwMode="auto">
          <a:xfrm rot="10800000">
            <a:off x="4042230" y="2743197"/>
            <a:ext cx="682170" cy="396240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52400" y="2743200"/>
            <a:ext cx="3200400" cy="3962399"/>
            <a:chOff x="609600" y="2743200"/>
            <a:chExt cx="2743200" cy="3962399"/>
          </a:xfrm>
        </p:grpSpPr>
        <p:sp>
          <p:nvSpPr>
            <p:cNvPr id="60" name="Rectangle 59"/>
            <p:cNvSpPr/>
            <p:nvPr/>
          </p:nvSpPr>
          <p:spPr bwMode="auto">
            <a:xfrm rot="5400000">
              <a:off x="1221013" y="4573813"/>
              <a:ext cx="1520373" cy="27432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609600" y="2971800"/>
              <a:ext cx="990600" cy="34290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 rot="5400000">
              <a:off x="1219200" y="2133600"/>
              <a:ext cx="1524000" cy="27432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3" name="Rectangle 62"/>
          <p:cNvSpPr/>
          <p:nvPr/>
        </p:nvSpPr>
        <p:spPr bwMode="auto">
          <a:xfrm>
            <a:off x="1600200" y="4267200"/>
            <a:ext cx="381000" cy="914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1636485" y="4822372"/>
            <a:ext cx="304800" cy="304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5" name="Straight Connector 64"/>
          <p:cNvCxnSpPr>
            <a:stCxn id="64" idx="1"/>
            <a:endCxn id="64" idx="5"/>
          </p:cNvCxnSpPr>
          <p:nvPr/>
        </p:nvCxnSpPr>
        <p:spPr bwMode="auto">
          <a:xfrm>
            <a:off x="1681122" y="4867009"/>
            <a:ext cx="215526" cy="21552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>
            <a:stCxn id="64" idx="3"/>
            <a:endCxn id="64" idx="7"/>
          </p:cNvCxnSpPr>
          <p:nvPr/>
        </p:nvCxnSpPr>
        <p:spPr bwMode="auto">
          <a:xfrm flipV="1">
            <a:off x="1681122" y="4867009"/>
            <a:ext cx="215526" cy="21552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Rectangle 69"/>
          <p:cNvSpPr/>
          <p:nvPr/>
        </p:nvSpPr>
        <p:spPr bwMode="auto">
          <a:xfrm rot="16200000">
            <a:off x="1753477" y="1142123"/>
            <a:ext cx="760248" cy="396240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Rectangle 70"/>
          <p:cNvSpPr/>
          <p:nvPr/>
        </p:nvSpPr>
        <p:spPr bwMode="auto">
          <a:xfrm rot="10800000">
            <a:off x="152400" y="3352800"/>
            <a:ext cx="762000" cy="31242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 rot="5400000">
            <a:off x="2057400" y="4038600"/>
            <a:ext cx="762000" cy="457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914400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 rot="5400000">
            <a:off x="1752600" y="2667000"/>
            <a:ext cx="7620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Rectangle 68"/>
          <p:cNvSpPr/>
          <p:nvPr/>
        </p:nvSpPr>
        <p:spPr bwMode="auto">
          <a:xfrm rot="5400000">
            <a:off x="1752600" y="4343400"/>
            <a:ext cx="7620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4" name="Straight Connector 53"/>
          <p:cNvCxnSpPr/>
          <p:nvPr/>
        </p:nvCxnSpPr>
        <p:spPr bwMode="auto">
          <a:xfrm>
            <a:off x="6019800" y="2743200"/>
            <a:ext cx="0" cy="39624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Rectangle 54"/>
          <p:cNvSpPr/>
          <p:nvPr/>
        </p:nvSpPr>
        <p:spPr bwMode="auto">
          <a:xfrm>
            <a:off x="6052457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6" name="Straight Connector 55"/>
          <p:cNvCxnSpPr/>
          <p:nvPr/>
        </p:nvCxnSpPr>
        <p:spPr bwMode="auto">
          <a:xfrm>
            <a:off x="6771289" y="2731813"/>
            <a:ext cx="0" cy="39624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56"/>
          <p:cNvSpPr/>
          <p:nvPr/>
        </p:nvSpPr>
        <p:spPr bwMode="auto">
          <a:xfrm>
            <a:off x="6805448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7522779" y="2731813"/>
            <a:ext cx="0" cy="39624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5"/>
          <p:cNvSpPr/>
          <p:nvPr/>
        </p:nvSpPr>
        <p:spPr bwMode="auto">
          <a:xfrm>
            <a:off x="7556938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5608885" y="4267200"/>
            <a:ext cx="2620715" cy="914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0" name="Straight Connector 79"/>
          <p:cNvCxnSpPr/>
          <p:nvPr/>
        </p:nvCxnSpPr>
        <p:spPr bwMode="auto">
          <a:xfrm>
            <a:off x="6400800" y="2737945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/>
          <p:nvPr/>
        </p:nvCxnSpPr>
        <p:spPr bwMode="auto">
          <a:xfrm>
            <a:off x="7147910" y="2734442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7899400" y="2734442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2362200" y="4267200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>
            <a:off x="2895600" y="4267200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7" name="Rectangle 86"/>
          <p:cNvSpPr/>
          <p:nvPr/>
        </p:nvSpPr>
        <p:spPr>
          <a:xfrm>
            <a:off x="228600" y="2819400"/>
            <a:ext cx="1620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Ground plate</a:t>
            </a:r>
            <a:endParaRPr lang="en-US" dirty="0"/>
          </a:p>
        </p:txBody>
      </p:sp>
      <p:sp>
        <p:nvSpPr>
          <p:cNvPr id="88" name="Rectangle 87"/>
          <p:cNvSpPr/>
          <p:nvPr/>
        </p:nvSpPr>
        <p:spPr>
          <a:xfrm>
            <a:off x="3962400" y="3276600"/>
            <a:ext cx="1697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 conductor</a:t>
            </a:r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114800" y="5562600"/>
            <a:ext cx="13131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dirty="0">
                <a:latin typeface="Arial"/>
                <a:cs typeface="Arial"/>
              </a:rPr>
              <a:t>Return</a:t>
            </a:r>
          </a:p>
          <a:p>
            <a:pPr algn="ctr"/>
            <a:r>
              <a:rPr lang="en-US" altLang="en-US" dirty="0">
                <a:latin typeface="Arial"/>
                <a:cs typeface="Arial"/>
              </a:rPr>
              <a:t>conductor</a:t>
            </a:r>
            <a:endParaRPr lang="en-US" dirty="0"/>
          </a:p>
        </p:txBody>
      </p:sp>
      <p:cxnSp>
        <p:nvCxnSpPr>
          <p:cNvPr id="90" name="Straight Arrow Connector 89"/>
          <p:cNvCxnSpPr>
            <a:stCxn id="89" idx="0"/>
          </p:cNvCxnSpPr>
          <p:nvPr/>
        </p:nvCxnSpPr>
        <p:spPr bwMode="auto">
          <a:xfrm flipH="1" flipV="1">
            <a:off x="3886200" y="4572000"/>
            <a:ext cx="885190" cy="9906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3" name="Straight Arrow Connector 92"/>
          <p:cNvCxnSpPr>
            <a:stCxn id="88" idx="2"/>
          </p:cNvCxnSpPr>
          <p:nvPr/>
        </p:nvCxnSpPr>
        <p:spPr bwMode="auto">
          <a:xfrm flipH="1">
            <a:off x="1828801" y="3645932"/>
            <a:ext cx="2982562" cy="100226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94" name="Rectangle 93"/>
          <p:cNvSpPr/>
          <p:nvPr/>
        </p:nvSpPr>
        <p:spPr>
          <a:xfrm>
            <a:off x="914400" y="3505200"/>
            <a:ext cx="903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Ferrite</a:t>
            </a:r>
            <a:endParaRPr lang="en-US" dirty="0"/>
          </a:p>
        </p:txBody>
      </p:sp>
      <p:sp>
        <p:nvSpPr>
          <p:cNvPr id="95" name="Rectangle 94"/>
          <p:cNvSpPr/>
          <p:nvPr/>
        </p:nvSpPr>
        <p:spPr>
          <a:xfrm>
            <a:off x="1529262" y="422340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</a:t>
            </a:r>
            <a:endParaRPr lang="en-US" dirty="0"/>
          </a:p>
        </p:txBody>
      </p:sp>
      <p:cxnSp>
        <p:nvCxnSpPr>
          <p:cNvPr id="74" name="Straight Connector 73"/>
          <p:cNvCxnSpPr/>
          <p:nvPr/>
        </p:nvCxnSpPr>
        <p:spPr bwMode="auto">
          <a:xfrm>
            <a:off x="5638800" y="2737945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Straight Arrow Connector 91"/>
          <p:cNvCxnSpPr>
            <a:stCxn id="88" idx="2"/>
          </p:cNvCxnSpPr>
          <p:nvPr/>
        </p:nvCxnSpPr>
        <p:spPr bwMode="auto">
          <a:xfrm>
            <a:off x="4811363" y="3645932"/>
            <a:ext cx="1017937" cy="62126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0" name="Text Box 3"/>
          <p:cNvSpPr txBox="1">
            <a:spLocks noChangeArrowheads="1"/>
          </p:cNvSpPr>
          <p:nvPr/>
        </p:nvSpPr>
        <p:spPr bwMode="auto">
          <a:xfrm>
            <a:off x="76200" y="914400"/>
            <a:ext cx="8991600" cy="1372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Today’s fast (rise-times of &lt; few hundred ns) kicker magnets are generally </a:t>
            </a:r>
            <a:r>
              <a:rPr lang="en-US" altLang="en-US" b="1" dirty="0">
                <a:latin typeface="Arial"/>
                <a:cs typeface="Arial"/>
              </a:rPr>
              <a:t>ferrite loaded </a:t>
            </a:r>
            <a:r>
              <a:rPr lang="en-US" altLang="en-US" dirty="0">
                <a:latin typeface="Arial"/>
                <a:cs typeface="Arial"/>
              </a:rPr>
              <a:t>transmission lines: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Ferrite C-cores are sandwiched between HV plates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Grounded plates are interleaved to form a capacitor to ground</a:t>
            </a:r>
          </a:p>
        </p:txBody>
      </p:sp>
      <p:sp>
        <p:nvSpPr>
          <p:cNvPr id="51" name="Rectangle 50"/>
          <p:cNvSpPr/>
          <p:nvPr/>
        </p:nvSpPr>
        <p:spPr>
          <a:xfrm>
            <a:off x="1600200" y="2209800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End View</a:t>
            </a:r>
            <a:endParaRPr lang="en-US" dirty="0"/>
          </a:p>
        </p:txBody>
      </p:sp>
      <p:sp>
        <p:nvSpPr>
          <p:cNvPr id="75" name="Rectangle 74"/>
          <p:cNvSpPr/>
          <p:nvPr/>
        </p:nvSpPr>
        <p:spPr>
          <a:xfrm>
            <a:off x="2468034" y="4812268"/>
            <a:ext cx="351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B</a:t>
            </a:r>
            <a:endParaRPr lang="en-US" dirty="0"/>
          </a:p>
        </p:txBody>
      </p:sp>
      <p:sp>
        <p:nvSpPr>
          <p:cNvPr id="76" name="Oval 75"/>
          <p:cNvSpPr/>
          <p:nvPr/>
        </p:nvSpPr>
        <p:spPr bwMode="auto">
          <a:xfrm>
            <a:off x="2326965" y="4572000"/>
            <a:ext cx="609600" cy="228600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8" name="Straight Arrow Connector 77"/>
          <p:cNvCxnSpPr/>
          <p:nvPr/>
        </p:nvCxnSpPr>
        <p:spPr bwMode="auto">
          <a:xfrm>
            <a:off x="5334000" y="4724400"/>
            <a:ext cx="3657600" cy="0"/>
          </a:xfrm>
          <a:prstGeom prst="straightConnector1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2" name="Rectangle 81"/>
          <p:cNvSpPr/>
          <p:nvPr/>
        </p:nvSpPr>
        <p:spPr>
          <a:xfrm>
            <a:off x="8348178" y="4267200"/>
            <a:ext cx="787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008000"/>
                </a:solidFill>
                <a:latin typeface="Arial"/>
                <a:cs typeface="Arial"/>
              </a:rPr>
              <a:t>beam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5562599" y="4388069"/>
            <a:ext cx="2688022" cy="68580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6400799" y="2646886"/>
            <a:ext cx="741027" cy="413854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7183492" y="2209800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Side View</a:t>
            </a:r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6503255" y="2307402"/>
            <a:ext cx="56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cell</a:t>
            </a:r>
          </a:p>
        </p:txBody>
      </p:sp>
      <p:cxnSp>
        <p:nvCxnSpPr>
          <p:cNvPr id="91" name="Straight Arrow Connector 90"/>
          <p:cNvCxnSpPr>
            <a:stCxn id="89" idx="0"/>
          </p:cNvCxnSpPr>
          <p:nvPr/>
        </p:nvCxnSpPr>
        <p:spPr bwMode="auto">
          <a:xfrm flipV="1">
            <a:off x="4771390" y="4876800"/>
            <a:ext cx="1019810" cy="6858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42722809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Magnets – transmission line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6200" y="914400"/>
            <a:ext cx="8991600" cy="1372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Today’s fast (rise-times of &lt; few hundred ns) kicker magnets are generally </a:t>
            </a:r>
            <a:r>
              <a:rPr lang="en-US" altLang="en-US" b="1" dirty="0">
                <a:latin typeface="Arial"/>
                <a:cs typeface="Arial"/>
              </a:rPr>
              <a:t>ferrite loaded </a:t>
            </a:r>
            <a:r>
              <a:rPr lang="en-US" altLang="en-US" dirty="0">
                <a:latin typeface="Arial"/>
                <a:cs typeface="Arial"/>
              </a:rPr>
              <a:t>transmission lines: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Ferrite C-cores are sandwiched between HV plates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Grounded plates are interleaved to form a capacitor to ground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3657600" y="4386945"/>
            <a:ext cx="381000" cy="68580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3697513" y="4720774"/>
            <a:ext cx="304800" cy="304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3814233" y="4835679"/>
            <a:ext cx="76200" cy="762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Rectangle 57"/>
          <p:cNvSpPr/>
          <p:nvPr/>
        </p:nvSpPr>
        <p:spPr bwMode="auto">
          <a:xfrm rot="10800000">
            <a:off x="4042230" y="2743197"/>
            <a:ext cx="682170" cy="396240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52400" y="2743200"/>
            <a:ext cx="3200400" cy="3962399"/>
            <a:chOff x="609600" y="2743200"/>
            <a:chExt cx="2743200" cy="3962399"/>
          </a:xfrm>
        </p:grpSpPr>
        <p:sp>
          <p:nvSpPr>
            <p:cNvPr id="60" name="Rectangle 59"/>
            <p:cNvSpPr/>
            <p:nvPr/>
          </p:nvSpPr>
          <p:spPr bwMode="auto">
            <a:xfrm rot="5400000">
              <a:off x="1221013" y="4573813"/>
              <a:ext cx="1520373" cy="27432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609600" y="2971800"/>
              <a:ext cx="990600" cy="34290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 rot="5400000">
              <a:off x="1219200" y="2133600"/>
              <a:ext cx="1524000" cy="27432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3" name="Rectangle 62"/>
          <p:cNvSpPr/>
          <p:nvPr/>
        </p:nvSpPr>
        <p:spPr bwMode="auto">
          <a:xfrm>
            <a:off x="1600200" y="4267200"/>
            <a:ext cx="381000" cy="914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1636485" y="4822372"/>
            <a:ext cx="304800" cy="304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5" name="Straight Connector 64"/>
          <p:cNvCxnSpPr>
            <a:stCxn id="64" idx="1"/>
            <a:endCxn id="64" idx="5"/>
          </p:cNvCxnSpPr>
          <p:nvPr/>
        </p:nvCxnSpPr>
        <p:spPr bwMode="auto">
          <a:xfrm>
            <a:off x="1681122" y="4867009"/>
            <a:ext cx="215526" cy="21552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>
            <a:stCxn id="64" idx="3"/>
            <a:endCxn id="64" idx="7"/>
          </p:cNvCxnSpPr>
          <p:nvPr/>
        </p:nvCxnSpPr>
        <p:spPr bwMode="auto">
          <a:xfrm flipV="1">
            <a:off x="1681122" y="4867009"/>
            <a:ext cx="215526" cy="21552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Rectangle 69"/>
          <p:cNvSpPr/>
          <p:nvPr/>
        </p:nvSpPr>
        <p:spPr bwMode="auto">
          <a:xfrm rot="16200000">
            <a:off x="1753477" y="1142123"/>
            <a:ext cx="760248" cy="396240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Rectangle 70"/>
          <p:cNvSpPr/>
          <p:nvPr/>
        </p:nvSpPr>
        <p:spPr bwMode="auto">
          <a:xfrm rot="10800000">
            <a:off x="152400" y="3352800"/>
            <a:ext cx="762000" cy="31242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 rot="5400000">
            <a:off x="2057400" y="4038600"/>
            <a:ext cx="762000" cy="457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914400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 rot="5400000">
            <a:off x="1752600" y="2667000"/>
            <a:ext cx="7620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Rectangle 68"/>
          <p:cNvSpPr/>
          <p:nvPr/>
        </p:nvSpPr>
        <p:spPr bwMode="auto">
          <a:xfrm rot="5400000">
            <a:off x="1752600" y="4343400"/>
            <a:ext cx="7620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4" name="Straight Connector 53"/>
          <p:cNvCxnSpPr/>
          <p:nvPr/>
        </p:nvCxnSpPr>
        <p:spPr bwMode="auto">
          <a:xfrm>
            <a:off x="6019800" y="2743200"/>
            <a:ext cx="0" cy="39624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Rectangle 54"/>
          <p:cNvSpPr/>
          <p:nvPr/>
        </p:nvSpPr>
        <p:spPr bwMode="auto">
          <a:xfrm>
            <a:off x="6052457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6" name="Straight Connector 55"/>
          <p:cNvCxnSpPr/>
          <p:nvPr/>
        </p:nvCxnSpPr>
        <p:spPr bwMode="auto">
          <a:xfrm>
            <a:off x="6771289" y="2731813"/>
            <a:ext cx="0" cy="39624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56"/>
          <p:cNvSpPr/>
          <p:nvPr/>
        </p:nvSpPr>
        <p:spPr bwMode="auto">
          <a:xfrm>
            <a:off x="6805448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7522779" y="2731813"/>
            <a:ext cx="0" cy="39624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5"/>
          <p:cNvSpPr/>
          <p:nvPr/>
        </p:nvSpPr>
        <p:spPr bwMode="auto">
          <a:xfrm>
            <a:off x="7556938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5608885" y="4267200"/>
            <a:ext cx="2620715" cy="914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0" name="Straight Connector 79"/>
          <p:cNvCxnSpPr/>
          <p:nvPr/>
        </p:nvCxnSpPr>
        <p:spPr bwMode="auto">
          <a:xfrm>
            <a:off x="6400800" y="2737945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/>
          <p:nvPr/>
        </p:nvCxnSpPr>
        <p:spPr bwMode="auto">
          <a:xfrm>
            <a:off x="7147910" y="2734442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7899400" y="2734442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2362200" y="4267200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>
            <a:off x="2895600" y="4267200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1" name="Rectangle 40"/>
          <p:cNvSpPr/>
          <p:nvPr/>
        </p:nvSpPr>
        <p:spPr>
          <a:xfrm>
            <a:off x="2468034" y="4812268"/>
            <a:ext cx="351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B</a:t>
            </a:r>
            <a:endParaRPr lang="en-US" dirty="0"/>
          </a:p>
        </p:txBody>
      </p:sp>
      <p:sp>
        <p:nvSpPr>
          <p:cNvPr id="87" name="Rectangle 86"/>
          <p:cNvSpPr/>
          <p:nvPr/>
        </p:nvSpPr>
        <p:spPr>
          <a:xfrm>
            <a:off x="228600" y="2819400"/>
            <a:ext cx="1620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Ground plate</a:t>
            </a:r>
            <a:endParaRPr lang="en-US" dirty="0"/>
          </a:p>
        </p:txBody>
      </p:sp>
      <p:sp>
        <p:nvSpPr>
          <p:cNvPr id="88" name="Rectangle 87"/>
          <p:cNvSpPr/>
          <p:nvPr/>
        </p:nvSpPr>
        <p:spPr>
          <a:xfrm>
            <a:off x="3962400" y="3276600"/>
            <a:ext cx="1697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 conductor</a:t>
            </a:r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114800" y="5562600"/>
            <a:ext cx="13131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dirty="0">
                <a:latin typeface="Arial"/>
                <a:cs typeface="Arial"/>
              </a:rPr>
              <a:t>Return</a:t>
            </a:r>
          </a:p>
          <a:p>
            <a:pPr algn="ctr"/>
            <a:r>
              <a:rPr lang="en-US" altLang="en-US" dirty="0">
                <a:latin typeface="Arial"/>
                <a:cs typeface="Arial"/>
              </a:rPr>
              <a:t>conductor</a:t>
            </a:r>
            <a:endParaRPr lang="en-US" dirty="0"/>
          </a:p>
        </p:txBody>
      </p:sp>
      <p:cxnSp>
        <p:nvCxnSpPr>
          <p:cNvPr id="90" name="Straight Arrow Connector 89"/>
          <p:cNvCxnSpPr>
            <a:stCxn id="89" idx="0"/>
          </p:cNvCxnSpPr>
          <p:nvPr/>
        </p:nvCxnSpPr>
        <p:spPr bwMode="auto">
          <a:xfrm flipH="1" flipV="1">
            <a:off x="3886200" y="4572000"/>
            <a:ext cx="885190" cy="9906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3" name="Straight Arrow Connector 92"/>
          <p:cNvCxnSpPr>
            <a:stCxn id="88" idx="2"/>
          </p:cNvCxnSpPr>
          <p:nvPr/>
        </p:nvCxnSpPr>
        <p:spPr bwMode="auto">
          <a:xfrm flipH="1">
            <a:off x="1828801" y="3645932"/>
            <a:ext cx="2982562" cy="100226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94" name="Rectangle 93"/>
          <p:cNvSpPr/>
          <p:nvPr/>
        </p:nvSpPr>
        <p:spPr>
          <a:xfrm>
            <a:off x="914400" y="3505200"/>
            <a:ext cx="903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Ferrite</a:t>
            </a:r>
            <a:endParaRPr lang="en-US" dirty="0"/>
          </a:p>
        </p:txBody>
      </p:sp>
      <p:sp>
        <p:nvSpPr>
          <p:cNvPr id="95" name="Rectangle 94"/>
          <p:cNvSpPr/>
          <p:nvPr/>
        </p:nvSpPr>
        <p:spPr>
          <a:xfrm>
            <a:off x="1529262" y="422340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</a:t>
            </a:r>
            <a:endParaRPr lang="en-US" dirty="0"/>
          </a:p>
        </p:txBody>
      </p:sp>
      <p:sp>
        <p:nvSpPr>
          <p:cNvPr id="101" name="Rectangle 100"/>
          <p:cNvSpPr/>
          <p:nvPr/>
        </p:nvSpPr>
        <p:spPr bwMode="auto">
          <a:xfrm>
            <a:off x="8305800" y="3505200"/>
            <a:ext cx="685800" cy="2438400"/>
          </a:xfrm>
          <a:prstGeom prst="rect">
            <a:avLst/>
          </a:prstGeom>
          <a:solidFill>
            <a:srgbClr val="0000FF">
              <a:alpha val="20000"/>
            </a:srgbClr>
          </a:solidFill>
          <a:ln w="9525" cap="flat" cmpd="sng" algn="ctr">
            <a:solidFill>
              <a:schemeClr val="tx1">
                <a:alpha val="2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" name="Rectangle 101"/>
          <p:cNvSpPr/>
          <p:nvPr/>
        </p:nvSpPr>
        <p:spPr bwMode="auto">
          <a:xfrm>
            <a:off x="8238359" y="4388797"/>
            <a:ext cx="838200" cy="685800"/>
          </a:xfrm>
          <a:prstGeom prst="rect">
            <a:avLst/>
          </a:prstGeom>
          <a:solidFill>
            <a:schemeClr val="bg2">
              <a:alpha val="80000"/>
            </a:schemeClr>
          </a:solidFill>
          <a:ln w="9525" cap="flat" cmpd="sng" algn="ctr">
            <a:solidFill>
              <a:schemeClr val="tx1">
                <a:alpha val="2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Rectangle 102"/>
          <p:cNvSpPr/>
          <p:nvPr/>
        </p:nvSpPr>
        <p:spPr bwMode="auto">
          <a:xfrm>
            <a:off x="8305800" y="4267200"/>
            <a:ext cx="762000" cy="914400"/>
          </a:xfrm>
          <a:prstGeom prst="rect">
            <a:avLst/>
          </a:prstGeom>
          <a:solidFill>
            <a:srgbClr val="FF0000">
              <a:alpha val="20000"/>
            </a:srgbClr>
          </a:solidFill>
          <a:ln w="9525" cap="flat" cmpd="sng" algn="ctr">
            <a:solidFill>
              <a:schemeClr val="tx1">
                <a:alpha val="2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4" name="Straight Connector 103"/>
          <p:cNvCxnSpPr/>
          <p:nvPr/>
        </p:nvCxnSpPr>
        <p:spPr bwMode="auto">
          <a:xfrm>
            <a:off x="8272079" y="2736046"/>
            <a:ext cx="0" cy="3962400"/>
          </a:xfrm>
          <a:prstGeom prst="line">
            <a:avLst/>
          </a:prstGeom>
          <a:noFill/>
          <a:ln w="63500" cap="flat" cmpd="sng" algn="ctr">
            <a:solidFill>
              <a:srgbClr val="FF0000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04"/>
          <p:cNvCxnSpPr/>
          <p:nvPr/>
        </p:nvCxnSpPr>
        <p:spPr bwMode="auto">
          <a:xfrm>
            <a:off x="8642350" y="2740792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>
            <a:off x="5638800" y="2737945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Straight Arrow Connector 91"/>
          <p:cNvCxnSpPr>
            <a:stCxn id="88" idx="2"/>
          </p:cNvCxnSpPr>
          <p:nvPr/>
        </p:nvCxnSpPr>
        <p:spPr bwMode="auto">
          <a:xfrm>
            <a:off x="4811363" y="3645932"/>
            <a:ext cx="1017937" cy="62126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5" name="Rectangle 74"/>
          <p:cNvSpPr/>
          <p:nvPr/>
        </p:nvSpPr>
        <p:spPr>
          <a:xfrm>
            <a:off x="1600200" y="2209800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End View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8123510" y="2495907"/>
            <a:ext cx="10652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and so on…</a:t>
            </a:r>
          </a:p>
        </p:txBody>
      </p:sp>
      <p:sp>
        <p:nvSpPr>
          <p:cNvPr id="79" name="Oval 78"/>
          <p:cNvSpPr/>
          <p:nvPr/>
        </p:nvSpPr>
        <p:spPr bwMode="auto">
          <a:xfrm>
            <a:off x="2326965" y="4572000"/>
            <a:ext cx="609600" cy="228600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2" name="Straight Arrow Connector 81"/>
          <p:cNvCxnSpPr/>
          <p:nvPr/>
        </p:nvCxnSpPr>
        <p:spPr bwMode="auto">
          <a:xfrm>
            <a:off x="5334000" y="4724400"/>
            <a:ext cx="3657600" cy="0"/>
          </a:xfrm>
          <a:prstGeom prst="straightConnector1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3" name="Rectangle 82"/>
          <p:cNvSpPr/>
          <p:nvPr/>
        </p:nvSpPr>
        <p:spPr>
          <a:xfrm>
            <a:off x="8348178" y="4267200"/>
            <a:ext cx="787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008000"/>
                </a:solidFill>
                <a:latin typeface="Arial"/>
                <a:cs typeface="Arial"/>
              </a:rPr>
              <a:t>beam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5562599" y="4388069"/>
            <a:ext cx="2688022" cy="68580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6400799" y="2646886"/>
            <a:ext cx="741027" cy="413854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7183492" y="2209800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Side View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6503255" y="2307402"/>
            <a:ext cx="56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cell</a:t>
            </a:r>
          </a:p>
        </p:txBody>
      </p:sp>
      <p:cxnSp>
        <p:nvCxnSpPr>
          <p:cNvPr id="91" name="Straight Arrow Connector 90"/>
          <p:cNvCxnSpPr>
            <a:stCxn id="89" idx="0"/>
          </p:cNvCxnSpPr>
          <p:nvPr/>
        </p:nvCxnSpPr>
        <p:spPr bwMode="auto">
          <a:xfrm flipV="1">
            <a:off x="4771390" y="4876800"/>
            <a:ext cx="1019810" cy="6858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1709798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Magnets – transmission line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6200" y="914400"/>
            <a:ext cx="8991600" cy="1317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Today’s fast (rise-times of &lt; few hundred ns) kicker magnets are generally </a:t>
            </a:r>
            <a:r>
              <a:rPr lang="en-US" altLang="en-US" b="1" dirty="0">
                <a:latin typeface="Arial"/>
                <a:cs typeface="Arial"/>
              </a:rPr>
              <a:t>ferrite loaded </a:t>
            </a:r>
            <a:r>
              <a:rPr lang="en-US" altLang="en-US" dirty="0">
                <a:latin typeface="Arial"/>
                <a:cs typeface="Arial"/>
              </a:rPr>
              <a:t>transmission lines: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Kicker magnets consists of many, relatively short, cells to approximate a broadband coaxial cable</a:t>
            </a:r>
          </a:p>
        </p:txBody>
      </p:sp>
      <p:pic>
        <p:nvPicPr>
          <p:cNvPr id="29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678" y="5334000"/>
            <a:ext cx="4412703" cy="140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4" name="Straight Connector 53"/>
          <p:cNvCxnSpPr/>
          <p:nvPr/>
        </p:nvCxnSpPr>
        <p:spPr bwMode="auto">
          <a:xfrm>
            <a:off x="6019800" y="2743200"/>
            <a:ext cx="0" cy="39624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Rectangle 54"/>
          <p:cNvSpPr/>
          <p:nvPr/>
        </p:nvSpPr>
        <p:spPr bwMode="auto">
          <a:xfrm>
            <a:off x="6052457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6" name="Straight Connector 55"/>
          <p:cNvCxnSpPr/>
          <p:nvPr/>
        </p:nvCxnSpPr>
        <p:spPr bwMode="auto">
          <a:xfrm>
            <a:off x="6771289" y="2731813"/>
            <a:ext cx="0" cy="39624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56"/>
          <p:cNvSpPr/>
          <p:nvPr/>
        </p:nvSpPr>
        <p:spPr bwMode="auto">
          <a:xfrm>
            <a:off x="6805448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7522779" y="2731813"/>
            <a:ext cx="0" cy="39624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5"/>
          <p:cNvSpPr/>
          <p:nvPr/>
        </p:nvSpPr>
        <p:spPr bwMode="auto">
          <a:xfrm>
            <a:off x="7556938" y="35052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5608885" y="4267200"/>
            <a:ext cx="2620715" cy="914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0" name="Straight Connector 79"/>
          <p:cNvCxnSpPr/>
          <p:nvPr/>
        </p:nvCxnSpPr>
        <p:spPr bwMode="auto">
          <a:xfrm>
            <a:off x="6400800" y="2737945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/>
          <p:nvPr/>
        </p:nvCxnSpPr>
        <p:spPr bwMode="auto">
          <a:xfrm>
            <a:off x="7147910" y="2734442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7899400" y="2734442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1" name="Rectangle 100"/>
          <p:cNvSpPr/>
          <p:nvPr/>
        </p:nvSpPr>
        <p:spPr bwMode="auto">
          <a:xfrm>
            <a:off x="8305800" y="3505200"/>
            <a:ext cx="685800" cy="2438400"/>
          </a:xfrm>
          <a:prstGeom prst="rect">
            <a:avLst/>
          </a:prstGeom>
          <a:solidFill>
            <a:srgbClr val="0000FF">
              <a:alpha val="20000"/>
            </a:srgbClr>
          </a:solidFill>
          <a:ln w="9525" cap="flat" cmpd="sng" algn="ctr">
            <a:solidFill>
              <a:schemeClr val="tx1">
                <a:alpha val="2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" name="Rectangle 101"/>
          <p:cNvSpPr/>
          <p:nvPr/>
        </p:nvSpPr>
        <p:spPr bwMode="auto">
          <a:xfrm>
            <a:off x="8238359" y="4388797"/>
            <a:ext cx="838200" cy="685800"/>
          </a:xfrm>
          <a:prstGeom prst="rect">
            <a:avLst/>
          </a:prstGeom>
          <a:solidFill>
            <a:schemeClr val="bg2">
              <a:alpha val="80000"/>
            </a:schemeClr>
          </a:solidFill>
          <a:ln w="9525" cap="flat" cmpd="sng" algn="ctr">
            <a:solidFill>
              <a:schemeClr val="tx1">
                <a:alpha val="2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Rectangle 102"/>
          <p:cNvSpPr/>
          <p:nvPr/>
        </p:nvSpPr>
        <p:spPr bwMode="auto">
          <a:xfrm>
            <a:off x="8305800" y="4267200"/>
            <a:ext cx="762000" cy="914400"/>
          </a:xfrm>
          <a:prstGeom prst="rect">
            <a:avLst/>
          </a:prstGeom>
          <a:solidFill>
            <a:srgbClr val="FF0000">
              <a:alpha val="20000"/>
            </a:srgbClr>
          </a:solidFill>
          <a:ln w="9525" cap="flat" cmpd="sng" algn="ctr">
            <a:solidFill>
              <a:schemeClr val="tx1">
                <a:alpha val="2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4" name="Straight Connector 103"/>
          <p:cNvCxnSpPr/>
          <p:nvPr/>
        </p:nvCxnSpPr>
        <p:spPr bwMode="auto">
          <a:xfrm>
            <a:off x="8272079" y="2736046"/>
            <a:ext cx="0" cy="3962400"/>
          </a:xfrm>
          <a:prstGeom prst="line">
            <a:avLst/>
          </a:prstGeom>
          <a:noFill/>
          <a:ln w="63500" cap="flat" cmpd="sng" algn="ctr">
            <a:solidFill>
              <a:srgbClr val="FF0000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04"/>
          <p:cNvCxnSpPr/>
          <p:nvPr/>
        </p:nvCxnSpPr>
        <p:spPr bwMode="auto">
          <a:xfrm>
            <a:off x="8642350" y="2740792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>
            <a:off x="5638800" y="2737945"/>
            <a:ext cx="0" cy="3962400"/>
          </a:xfrm>
          <a:prstGeom prst="line">
            <a:avLst/>
          </a:prstGeom>
          <a:noFill/>
          <a:ln w="635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74" name="Picture 3" descr="labelkicke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7"/>
          <a:stretch/>
        </p:blipFill>
        <p:spPr bwMode="auto">
          <a:xfrm>
            <a:off x="600842" y="2235760"/>
            <a:ext cx="2904358" cy="3098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Rectangle 75"/>
          <p:cNvSpPr/>
          <p:nvPr/>
        </p:nvSpPr>
        <p:spPr bwMode="auto">
          <a:xfrm>
            <a:off x="2923862" y="5372249"/>
            <a:ext cx="1078700" cy="139177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545113" y="5029200"/>
            <a:ext cx="56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cell</a:t>
            </a:r>
          </a:p>
        </p:txBody>
      </p:sp>
      <p:cxnSp>
        <p:nvCxnSpPr>
          <p:cNvPr id="79" name="Straight Arrow Connector 78"/>
          <p:cNvCxnSpPr/>
          <p:nvPr/>
        </p:nvCxnSpPr>
        <p:spPr bwMode="auto">
          <a:xfrm flipH="1" flipV="1">
            <a:off x="3581400" y="3962400"/>
            <a:ext cx="1676402" cy="7620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2" name="TextBox 81"/>
          <p:cNvSpPr txBox="1"/>
          <p:nvPr/>
        </p:nvSpPr>
        <p:spPr>
          <a:xfrm>
            <a:off x="1143000" y="5638800"/>
            <a:ext cx="355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#1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2209800" y="5638800"/>
            <a:ext cx="355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#2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200400" y="5638800"/>
            <a:ext cx="663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#(n-1)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343400" y="5638800"/>
            <a:ext cx="3642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#n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581401" y="2932093"/>
            <a:ext cx="21335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b="0" dirty="0">
                <a:latin typeface="Arial"/>
                <a:cs typeface="Arial"/>
              </a:rPr>
              <a:t>A real kicker…</a:t>
            </a:r>
          </a:p>
          <a:p>
            <a:endParaRPr lang="en-US" altLang="en-US" sz="1400" b="0" dirty="0">
              <a:latin typeface="Arial"/>
              <a:cs typeface="Arial"/>
            </a:endParaRPr>
          </a:p>
          <a:p>
            <a:r>
              <a:rPr lang="en-US" altLang="en-US" sz="1400" b="0" dirty="0">
                <a:latin typeface="Arial"/>
                <a:cs typeface="Arial"/>
              </a:rPr>
              <a:t>Prototype for AGS injection kicker upgrade</a:t>
            </a:r>
          </a:p>
        </p:txBody>
      </p:sp>
      <p:cxnSp>
        <p:nvCxnSpPr>
          <p:cNvPr id="40" name="Straight Arrow Connector 39"/>
          <p:cNvCxnSpPr/>
          <p:nvPr/>
        </p:nvCxnSpPr>
        <p:spPr bwMode="auto">
          <a:xfrm>
            <a:off x="5334000" y="4724400"/>
            <a:ext cx="3657600" cy="0"/>
          </a:xfrm>
          <a:prstGeom prst="straightConnector1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1" name="Rectangle 40"/>
          <p:cNvSpPr/>
          <p:nvPr/>
        </p:nvSpPr>
        <p:spPr>
          <a:xfrm>
            <a:off x="8348178" y="4267200"/>
            <a:ext cx="787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008000"/>
                </a:solidFill>
                <a:latin typeface="Arial"/>
                <a:cs typeface="Arial"/>
              </a:rPr>
              <a:t>beam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5562599" y="4388069"/>
            <a:ext cx="2688022" cy="68580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123510" y="2495907"/>
            <a:ext cx="10652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and so on…</a:t>
            </a:r>
          </a:p>
        </p:txBody>
      </p:sp>
      <p:sp>
        <p:nvSpPr>
          <p:cNvPr id="42" name="Rectangle 41"/>
          <p:cNvSpPr/>
          <p:nvPr/>
        </p:nvSpPr>
        <p:spPr>
          <a:xfrm>
            <a:off x="7183492" y="2209800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Side View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6503255" y="2307402"/>
            <a:ext cx="56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cell</a:t>
            </a:r>
          </a:p>
        </p:txBody>
      </p:sp>
      <p:sp>
        <p:nvSpPr>
          <p:cNvPr id="44" name="Rectangle 43"/>
          <p:cNvSpPr/>
          <p:nvPr/>
        </p:nvSpPr>
        <p:spPr bwMode="auto">
          <a:xfrm>
            <a:off x="6400799" y="2646886"/>
            <a:ext cx="741027" cy="413854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5861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HPMW035f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816570"/>
            <a:ext cx="6934200" cy="4965230"/>
          </a:xfrm>
          <a:prstGeom prst="rect">
            <a:avLst/>
          </a:prstGeom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Magnets – lumped inductance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6200" y="914400"/>
            <a:ext cx="8991600" cy="1040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Lumped inductance kicker magnets are robust and reliable, and suitable for applications where the rise-time is typically &gt; 1 </a:t>
            </a:r>
            <a:r>
              <a:rPr lang="en-US" altLang="en-US" dirty="0" err="1">
                <a:latin typeface="Arial"/>
                <a:cs typeface="Arial"/>
              </a:rPr>
              <a:t>μs</a:t>
            </a:r>
            <a:r>
              <a:rPr lang="en-US" altLang="en-US" dirty="0">
                <a:latin typeface="Arial"/>
                <a:cs typeface="Arial"/>
              </a:rPr>
              <a:t>: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e.g. LHC beam dump extraction and dilution kicker magnets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27830998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Magnets – lumped inductance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6200" y="914400"/>
            <a:ext cx="8991600" cy="1040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Lumped inductance kicker magnets are robust and reliable, and suitable for applications where the rise-time is typically &gt; 1 </a:t>
            </a:r>
            <a:r>
              <a:rPr lang="en-US" altLang="en-US" dirty="0" err="1">
                <a:latin typeface="Arial"/>
                <a:cs typeface="Arial"/>
              </a:rPr>
              <a:t>μs</a:t>
            </a:r>
            <a:r>
              <a:rPr lang="en-US" altLang="en-US" dirty="0">
                <a:latin typeface="Arial"/>
                <a:cs typeface="Arial"/>
              </a:rPr>
              <a:t>: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e.g. LHC beam dump extraction and dilution kicker magnets</a:t>
            </a:r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8" b="49796"/>
          <a:stretch/>
        </p:blipFill>
        <p:spPr bwMode="auto">
          <a:xfrm>
            <a:off x="-82590" y="2057400"/>
            <a:ext cx="5187990" cy="1952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0" t="2930" r="3874" b="14323"/>
          <a:stretch>
            <a:fillRect/>
          </a:stretch>
        </p:blipFill>
        <p:spPr bwMode="auto">
          <a:xfrm>
            <a:off x="1285875" y="4126468"/>
            <a:ext cx="2819400" cy="1795319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 bwMode="auto">
          <a:xfrm flipV="1">
            <a:off x="1133475" y="3962400"/>
            <a:ext cx="0" cy="206906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3002125"/>
              </p:ext>
            </p:extLst>
          </p:nvPr>
        </p:nvGraphicFramePr>
        <p:xfrm>
          <a:off x="838200" y="4139168"/>
          <a:ext cx="2286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303" name="Equation" r:id="rId5" imgW="114300" imgH="152400" progId="Equation.3">
                  <p:embed/>
                </p:oleObj>
              </mc:Choice>
              <mc:Fallback>
                <p:oleObj name="Equation" r:id="rId5" imgW="1143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38200" y="4139168"/>
                        <a:ext cx="228600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Straight Arrow Connector 17"/>
          <p:cNvCxnSpPr/>
          <p:nvPr/>
        </p:nvCxnSpPr>
        <p:spPr bwMode="auto">
          <a:xfrm>
            <a:off x="1590675" y="6031468"/>
            <a:ext cx="251460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triangle" w="med" len="lg"/>
            <a:tailEnd type="triangle" w="med" len="lg"/>
          </a:ln>
          <a:effectLst/>
        </p:spPr>
      </p:cxnSp>
      <p:sp>
        <p:nvSpPr>
          <p:cNvPr id="19" name="Rectangle 18"/>
          <p:cNvSpPr/>
          <p:nvPr/>
        </p:nvSpPr>
        <p:spPr>
          <a:xfrm>
            <a:off x="2428875" y="6031468"/>
            <a:ext cx="974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dirty="0">
                <a:latin typeface="Arial"/>
                <a:cs typeface="Arial"/>
              </a:rPr>
              <a:t>~ 90 </a:t>
            </a:r>
            <a:r>
              <a:rPr lang="en-US" altLang="en-US" dirty="0" err="1">
                <a:latin typeface="Arial"/>
                <a:cs typeface="Arial"/>
              </a:rPr>
              <a:t>μs</a:t>
            </a:r>
            <a:endParaRPr lang="en-US" baseline="-25000" dirty="0"/>
          </a:p>
        </p:txBody>
      </p:sp>
      <p:sp>
        <p:nvSpPr>
          <p:cNvPr id="20" name="Rectangle 19"/>
          <p:cNvSpPr/>
          <p:nvPr/>
        </p:nvSpPr>
        <p:spPr>
          <a:xfrm>
            <a:off x="3038475" y="4122003"/>
            <a:ext cx="9369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sz="1200" dirty="0">
                <a:latin typeface="Arial"/>
                <a:cs typeface="Arial"/>
              </a:rPr>
              <a:t>Horizontal</a:t>
            </a:r>
          </a:p>
          <a:p>
            <a:pPr algn="ctr"/>
            <a:r>
              <a:rPr lang="en-US" altLang="en-US" sz="1200" dirty="0">
                <a:latin typeface="Arial"/>
                <a:cs typeface="Arial"/>
              </a:rPr>
              <a:t>dilution</a:t>
            </a:r>
            <a:endParaRPr lang="en-US" sz="1200" dirty="0"/>
          </a:p>
        </p:txBody>
      </p:sp>
      <p:cxnSp>
        <p:nvCxnSpPr>
          <p:cNvPr id="25" name="Straight Arrow Connector 24"/>
          <p:cNvCxnSpPr>
            <a:stCxn id="20" idx="2"/>
          </p:cNvCxnSpPr>
          <p:nvPr/>
        </p:nvCxnSpPr>
        <p:spPr bwMode="auto">
          <a:xfrm flipH="1">
            <a:off x="2962275" y="4583668"/>
            <a:ext cx="544688" cy="140732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9" name="Rectangle 28"/>
          <p:cNvSpPr/>
          <p:nvPr/>
        </p:nvSpPr>
        <p:spPr>
          <a:xfrm>
            <a:off x="1285875" y="5421868"/>
            <a:ext cx="740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sz="1200" dirty="0">
                <a:latin typeface="Arial"/>
                <a:cs typeface="Arial"/>
              </a:rPr>
              <a:t>Vertical</a:t>
            </a:r>
          </a:p>
          <a:p>
            <a:pPr algn="ctr"/>
            <a:r>
              <a:rPr lang="en-US" altLang="en-US" sz="1200" dirty="0">
                <a:latin typeface="Arial"/>
                <a:cs typeface="Arial"/>
              </a:rPr>
              <a:t>dilution</a:t>
            </a:r>
            <a:endParaRPr lang="en-US" sz="1200" dirty="0"/>
          </a:p>
        </p:txBody>
      </p:sp>
      <p:cxnSp>
        <p:nvCxnSpPr>
          <p:cNvPr id="30" name="Straight Arrow Connector 29"/>
          <p:cNvCxnSpPr/>
          <p:nvPr/>
        </p:nvCxnSpPr>
        <p:spPr bwMode="auto">
          <a:xfrm flipV="1">
            <a:off x="1971675" y="5498069"/>
            <a:ext cx="762000" cy="152399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pic>
        <p:nvPicPr>
          <p:cNvPr id="44" name="Picture 13" descr="MKBH-SECTI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3" t="19778" r="29897" b="30075"/>
          <a:stretch>
            <a:fillRect/>
          </a:stretch>
        </p:blipFill>
        <p:spPr bwMode="auto">
          <a:xfrm>
            <a:off x="5334000" y="3352800"/>
            <a:ext cx="3657600" cy="28965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Straight Arrow Connector 44"/>
          <p:cNvCxnSpPr/>
          <p:nvPr/>
        </p:nvCxnSpPr>
        <p:spPr bwMode="auto">
          <a:xfrm flipH="1" flipV="1">
            <a:off x="5029200" y="3036788"/>
            <a:ext cx="685800" cy="1001812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7" name="Rectangle 46"/>
          <p:cNvSpPr/>
          <p:nvPr/>
        </p:nvSpPr>
        <p:spPr>
          <a:xfrm>
            <a:off x="6019800" y="6248400"/>
            <a:ext cx="22106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sz="1200" dirty="0">
                <a:latin typeface="Arial"/>
                <a:cs typeface="Arial"/>
              </a:rPr>
              <a:t>Cross-section of MKBH</a:t>
            </a:r>
          </a:p>
          <a:p>
            <a:pPr algn="ctr"/>
            <a:r>
              <a:rPr lang="en-US" altLang="en-US" sz="1200" dirty="0">
                <a:latin typeface="Arial"/>
                <a:cs typeface="Arial"/>
              </a:rPr>
              <a:t>(horizontal dilution magnet)</a:t>
            </a:r>
            <a:endParaRPr lang="en-US" sz="1200" dirty="0"/>
          </a:p>
        </p:txBody>
      </p:sp>
      <p:cxnSp>
        <p:nvCxnSpPr>
          <p:cNvPr id="53" name="Straight Arrow Connector 52"/>
          <p:cNvCxnSpPr/>
          <p:nvPr/>
        </p:nvCxnSpPr>
        <p:spPr bwMode="auto">
          <a:xfrm flipH="1">
            <a:off x="6248400" y="2590800"/>
            <a:ext cx="76200" cy="13716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7" name="Rectangle 56"/>
          <p:cNvSpPr/>
          <p:nvPr/>
        </p:nvSpPr>
        <p:spPr>
          <a:xfrm>
            <a:off x="5562600" y="2286000"/>
            <a:ext cx="19672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sz="1200" dirty="0">
                <a:latin typeface="Arial"/>
                <a:cs typeface="Arial"/>
              </a:rPr>
              <a:t>2x C-cores back-to-back</a:t>
            </a:r>
          </a:p>
        </p:txBody>
      </p:sp>
      <p:cxnSp>
        <p:nvCxnSpPr>
          <p:cNvPr id="58" name="Straight Arrow Connector 57"/>
          <p:cNvCxnSpPr>
            <a:stCxn id="59" idx="2"/>
          </p:cNvCxnSpPr>
          <p:nvPr/>
        </p:nvCxnSpPr>
        <p:spPr bwMode="auto">
          <a:xfrm flipH="1">
            <a:off x="6400800" y="2943999"/>
            <a:ext cx="952875" cy="178040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9" name="Rectangle 58"/>
          <p:cNvSpPr/>
          <p:nvPr/>
        </p:nvSpPr>
        <p:spPr>
          <a:xfrm>
            <a:off x="6714129" y="2667000"/>
            <a:ext cx="12790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sz="1200" dirty="0">
                <a:latin typeface="Arial"/>
                <a:cs typeface="Arial"/>
              </a:rPr>
              <a:t>single turn coil</a:t>
            </a:r>
          </a:p>
        </p:txBody>
      </p:sp>
      <p:cxnSp>
        <p:nvCxnSpPr>
          <p:cNvPr id="62" name="Straight Arrow Connector 61"/>
          <p:cNvCxnSpPr/>
          <p:nvPr/>
        </p:nvCxnSpPr>
        <p:spPr bwMode="auto">
          <a:xfrm flipH="1">
            <a:off x="8077200" y="3276600"/>
            <a:ext cx="304800" cy="10668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63" name="Rectangle 62"/>
          <p:cNvSpPr/>
          <p:nvPr/>
        </p:nvSpPr>
        <p:spPr>
          <a:xfrm>
            <a:off x="8080248" y="2895600"/>
            <a:ext cx="9113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sz="1200" dirty="0">
                <a:latin typeface="Arial"/>
                <a:cs typeface="Arial"/>
              </a:rPr>
              <a:t>insulation</a:t>
            </a:r>
          </a:p>
        </p:txBody>
      </p:sp>
      <p:sp>
        <p:nvSpPr>
          <p:cNvPr id="71" name="Content Placeholder 1"/>
          <p:cNvSpPr txBox="1">
            <a:spLocks/>
          </p:cNvSpPr>
          <p:nvPr/>
        </p:nvSpPr>
        <p:spPr>
          <a:xfrm>
            <a:off x="152400" y="6355446"/>
            <a:ext cx="5181600" cy="50380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A damped series RLC circuit (switch closed after capacitor charged)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27671449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Magnets – lumped inductance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6200" y="914400"/>
            <a:ext cx="8991600" cy="1040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Lumped inductance kicker magnets are robust and reliable, and suitable for applications where the rise-time is typically &gt; 1 </a:t>
            </a:r>
            <a:r>
              <a:rPr lang="en-US" altLang="en-US" dirty="0" err="1">
                <a:latin typeface="Arial"/>
                <a:cs typeface="Arial"/>
              </a:rPr>
              <a:t>μs</a:t>
            </a:r>
            <a:r>
              <a:rPr lang="en-US" altLang="en-US" dirty="0">
                <a:latin typeface="Arial"/>
                <a:cs typeface="Arial"/>
              </a:rPr>
              <a:t>: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e.g. LHC beam dump extraction and dilution kicker magnets</a:t>
            </a:r>
          </a:p>
        </p:txBody>
      </p:sp>
      <p:pic>
        <p:nvPicPr>
          <p:cNvPr id="4" name="Picture 3" descr="BTVDD_pattern_b2_dump_2016-07-22_17h_01_load_fill_patt_mea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338160"/>
            <a:ext cx="5486400" cy="4291240"/>
          </a:xfrm>
          <a:prstGeom prst="rect">
            <a:avLst/>
          </a:prstGeom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2438400" y="2109560"/>
            <a:ext cx="3886200" cy="50380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Beam dump event at 6.5 </a:t>
            </a:r>
            <a:r>
              <a:rPr lang="en-GB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TeV</a:t>
            </a: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on 22</a:t>
            </a:r>
            <a:r>
              <a:rPr lang="en-GB" sz="1200" i="1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nd</a:t>
            </a: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July 2016</a:t>
            </a:r>
          </a:p>
        </p:txBody>
      </p:sp>
      <p:sp>
        <p:nvSpPr>
          <p:cNvPr id="3" name="Rectangle 2"/>
          <p:cNvSpPr/>
          <p:nvPr/>
        </p:nvSpPr>
        <p:spPr>
          <a:xfrm>
            <a:off x="6400800" y="2057400"/>
            <a:ext cx="21347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0" dirty="0">
                <a:latin typeface="Arial"/>
                <a:cs typeface="Arial"/>
              </a:rPr>
              <a:t>Relative intensity [</a:t>
            </a:r>
            <a:r>
              <a:rPr lang="en-US" altLang="en-US" sz="1200" b="0" dirty="0" err="1">
                <a:latin typeface="Arial"/>
                <a:cs typeface="Arial"/>
              </a:rPr>
              <a:t>arb</a:t>
            </a:r>
            <a:r>
              <a:rPr lang="en-US" altLang="en-US" sz="1200" b="0" dirty="0">
                <a:latin typeface="Arial"/>
                <a:cs typeface="Arial"/>
              </a:rPr>
              <a:t>. Units]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40835560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Magnets – lumped inductance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6200" y="914400"/>
            <a:ext cx="8991600" cy="1040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Lumped inductance kicker magnets are robust and reliable, and suitable for applications where the rise-time is typically &gt; 1 </a:t>
            </a:r>
            <a:r>
              <a:rPr lang="en-US" altLang="en-US" dirty="0" err="1">
                <a:latin typeface="Arial"/>
                <a:cs typeface="Arial"/>
              </a:rPr>
              <a:t>μs</a:t>
            </a:r>
            <a:r>
              <a:rPr lang="en-US" altLang="en-US" dirty="0">
                <a:latin typeface="Arial"/>
                <a:cs typeface="Arial"/>
              </a:rPr>
              <a:t>:</a:t>
            </a:r>
          </a:p>
          <a:p>
            <a:pPr lvl="1"/>
            <a:r>
              <a:rPr lang="en-US" altLang="en-US" sz="1800" b="0" dirty="0">
                <a:latin typeface="Arial"/>
                <a:cs typeface="Arial"/>
              </a:rPr>
              <a:t>e.g. LHC beam dump extraction and dilution kicker magnets</a:t>
            </a:r>
          </a:p>
        </p:txBody>
      </p:sp>
      <p:pic>
        <p:nvPicPr>
          <p:cNvPr id="15" name="Picture 4" descr="LHC MKDB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9" t="-228" r="10819" b="-416"/>
          <a:stretch/>
        </p:blipFill>
        <p:spPr bwMode="auto">
          <a:xfrm>
            <a:off x="457200" y="2280311"/>
            <a:ext cx="3286223" cy="3727694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05637" y="6019800"/>
            <a:ext cx="30972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b="0" dirty="0">
                <a:latin typeface="Arial"/>
                <a:cs typeface="Arial"/>
              </a:rPr>
              <a:t>Generators nearby in gallery</a:t>
            </a:r>
          </a:p>
          <a:p>
            <a:pPr algn="ctr"/>
            <a:r>
              <a:rPr lang="en-US" altLang="en-US" b="0" dirty="0">
                <a:latin typeface="Arial"/>
                <a:cs typeface="Arial"/>
              </a:rPr>
              <a:t>next to LHC tunnel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273627" y="6096000"/>
            <a:ext cx="4277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b="0" dirty="0">
                <a:latin typeface="Arial"/>
                <a:cs typeface="Arial"/>
              </a:rPr>
              <a:t>MKB dilution magnets in the LHC tunnel</a:t>
            </a:r>
            <a:endParaRPr lang="en-US" dirty="0"/>
          </a:p>
        </p:txBody>
      </p:sp>
      <p:pic>
        <p:nvPicPr>
          <p:cNvPr id="4" name="Picture 3" descr="Screen Shot 2016-10-04 at 09.45.53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8" r="11333" b="10311"/>
          <a:stretch/>
        </p:blipFill>
        <p:spPr>
          <a:xfrm>
            <a:off x="4191000" y="2330116"/>
            <a:ext cx="4547936" cy="3689684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39013515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Magnetic parameters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5562600" y="2253345"/>
            <a:ext cx="381000" cy="68580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5602513" y="2587174"/>
            <a:ext cx="304800" cy="304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5715000" y="2702079"/>
            <a:ext cx="76200" cy="762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Rectangle 62"/>
          <p:cNvSpPr/>
          <p:nvPr/>
        </p:nvSpPr>
        <p:spPr bwMode="auto">
          <a:xfrm>
            <a:off x="3505200" y="2133600"/>
            <a:ext cx="381000" cy="914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3541485" y="2688772"/>
            <a:ext cx="304800" cy="304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5" name="Straight Connector 64"/>
          <p:cNvCxnSpPr>
            <a:stCxn id="64" idx="1"/>
            <a:endCxn id="64" idx="5"/>
          </p:cNvCxnSpPr>
          <p:nvPr/>
        </p:nvCxnSpPr>
        <p:spPr bwMode="auto">
          <a:xfrm>
            <a:off x="3586122" y="2733409"/>
            <a:ext cx="215526" cy="21552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>
            <a:stCxn id="64" idx="3"/>
            <a:endCxn id="64" idx="7"/>
          </p:cNvCxnSpPr>
          <p:nvPr/>
        </p:nvCxnSpPr>
        <p:spPr bwMode="auto">
          <a:xfrm flipV="1">
            <a:off x="3586122" y="2733409"/>
            <a:ext cx="215526" cy="21552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Rectangle 66"/>
          <p:cNvSpPr/>
          <p:nvPr/>
        </p:nvSpPr>
        <p:spPr bwMode="auto">
          <a:xfrm>
            <a:off x="2819400" y="137160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 rot="5400000">
            <a:off x="3657600" y="533400"/>
            <a:ext cx="7620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Rectangle 68"/>
          <p:cNvSpPr/>
          <p:nvPr/>
        </p:nvSpPr>
        <p:spPr bwMode="auto">
          <a:xfrm rot="5400000">
            <a:off x="3657600" y="2209800"/>
            <a:ext cx="7620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9" name="Straight Arrow Connector 38"/>
          <p:cNvCxnSpPr/>
          <p:nvPr/>
        </p:nvCxnSpPr>
        <p:spPr bwMode="auto">
          <a:xfrm>
            <a:off x="4267200" y="2133600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>
            <a:off x="4800600" y="2133600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1" name="Rectangle 40"/>
          <p:cNvSpPr/>
          <p:nvPr/>
        </p:nvSpPr>
        <p:spPr>
          <a:xfrm>
            <a:off x="4373034" y="2362200"/>
            <a:ext cx="351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B</a:t>
            </a:r>
            <a:endParaRPr lang="en-US" dirty="0"/>
          </a:p>
        </p:txBody>
      </p:sp>
      <p:sp>
        <p:nvSpPr>
          <p:cNvPr id="88" name="Rectangle 87"/>
          <p:cNvSpPr/>
          <p:nvPr/>
        </p:nvSpPr>
        <p:spPr>
          <a:xfrm>
            <a:off x="457200" y="838200"/>
            <a:ext cx="1697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 conductor</a:t>
            </a:r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0" y="2362200"/>
            <a:ext cx="2545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dirty="0">
                <a:latin typeface="Arial"/>
                <a:cs typeface="Arial"/>
              </a:rPr>
              <a:t>Vertical aperture, </a:t>
            </a:r>
            <a:r>
              <a:rPr lang="en-US" altLang="en-US" dirty="0" err="1">
                <a:latin typeface="Arial"/>
                <a:cs typeface="Arial"/>
              </a:rPr>
              <a:t>V</a:t>
            </a:r>
            <a:r>
              <a:rPr lang="en-US" altLang="en-US" baseline="-25000" dirty="0" err="1">
                <a:latin typeface="Arial"/>
                <a:cs typeface="Arial"/>
              </a:rPr>
              <a:t>ap</a:t>
            </a:r>
            <a:endParaRPr lang="en-US" baseline="-25000" dirty="0"/>
          </a:p>
        </p:txBody>
      </p:sp>
      <p:cxnSp>
        <p:nvCxnSpPr>
          <p:cNvPr id="93" name="Straight Arrow Connector 92"/>
          <p:cNvCxnSpPr>
            <a:stCxn id="88" idx="2"/>
          </p:cNvCxnSpPr>
          <p:nvPr/>
        </p:nvCxnSpPr>
        <p:spPr bwMode="auto">
          <a:xfrm>
            <a:off x="1306163" y="1207532"/>
            <a:ext cx="2351437" cy="130706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94" name="Rectangle 93"/>
          <p:cNvSpPr/>
          <p:nvPr/>
        </p:nvSpPr>
        <p:spPr>
          <a:xfrm>
            <a:off x="2819400" y="1371600"/>
            <a:ext cx="903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Ferrite</a:t>
            </a:r>
            <a:endParaRPr lang="en-US" dirty="0"/>
          </a:p>
        </p:txBody>
      </p:sp>
      <p:sp>
        <p:nvSpPr>
          <p:cNvPr id="95" name="Rectangle 94"/>
          <p:cNvSpPr/>
          <p:nvPr/>
        </p:nvSpPr>
        <p:spPr>
          <a:xfrm>
            <a:off x="3434262" y="208980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</a:t>
            </a:r>
            <a:endParaRPr lang="en-US" dirty="0"/>
          </a:p>
        </p:txBody>
      </p:sp>
      <p:cxnSp>
        <p:nvCxnSpPr>
          <p:cNvPr id="91" name="Straight Arrow Connector 90"/>
          <p:cNvCxnSpPr>
            <a:stCxn id="86" idx="3"/>
          </p:cNvCxnSpPr>
          <p:nvPr/>
        </p:nvCxnSpPr>
        <p:spPr bwMode="auto">
          <a:xfrm>
            <a:off x="5397693" y="1034534"/>
            <a:ext cx="241107" cy="132766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grpSp>
        <p:nvGrpSpPr>
          <p:cNvPr id="2" name="Group 1"/>
          <p:cNvGrpSpPr/>
          <p:nvPr/>
        </p:nvGrpSpPr>
        <p:grpSpPr>
          <a:xfrm>
            <a:off x="6658263" y="1295400"/>
            <a:ext cx="1611313" cy="990600"/>
            <a:chOff x="457200" y="5540829"/>
            <a:chExt cx="1306513" cy="838200"/>
          </a:xfrm>
        </p:grpSpPr>
        <p:sp>
          <p:nvSpPr>
            <p:cNvPr id="79" name="TextBox 78"/>
            <p:cNvSpPr txBox="1"/>
            <p:nvPr/>
          </p:nvSpPr>
          <p:spPr>
            <a:xfrm>
              <a:off x="457200" y="5540829"/>
              <a:ext cx="1295400" cy="838200"/>
            </a:xfrm>
            <a:prstGeom prst="rect">
              <a:avLst/>
            </a:prstGeom>
            <a:solidFill>
              <a:schemeClr val="bg1"/>
            </a:solidFill>
            <a:ln w="25400"/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endParaRPr lang="en-GB" sz="2000" b="0" dirty="0">
                <a:latin typeface="+mj-lt"/>
              </a:endParaRPr>
            </a:p>
          </p:txBody>
        </p:sp>
        <p:graphicFrame>
          <p:nvGraphicFramePr>
            <p:cNvPr id="78" name="Object 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39521341"/>
                </p:ext>
              </p:extLst>
            </p:nvPr>
          </p:nvGraphicFramePr>
          <p:xfrm>
            <a:off x="457200" y="5562600"/>
            <a:ext cx="1306513" cy="768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244" name="Equation" r:id="rId3" imgW="800100" imgH="469900" progId="Equation.3">
                    <p:embed/>
                  </p:oleObj>
                </mc:Choice>
                <mc:Fallback>
                  <p:oleObj name="Equation" r:id="rId3" imgW="800100" imgH="4699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200" y="5562600"/>
                          <a:ext cx="1306513" cy="7683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6" name="Straight Connector 5"/>
          <p:cNvCxnSpPr/>
          <p:nvPr/>
        </p:nvCxnSpPr>
        <p:spPr bwMode="auto">
          <a:xfrm flipH="1">
            <a:off x="2438400" y="2133600"/>
            <a:ext cx="9906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 flipH="1">
            <a:off x="2438400" y="3048000"/>
            <a:ext cx="9906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>
            <a:off x="3886200" y="3048000"/>
            <a:ext cx="0" cy="1295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5562600" y="3048000"/>
            <a:ext cx="0" cy="1295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6" name="Rectangle 85"/>
          <p:cNvSpPr/>
          <p:nvPr/>
        </p:nvSpPr>
        <p:spPr>
          <a:xfrm>
            <a:off x="3276600" y="849868"/>
            <a:ext cx="2121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Return conductor</a:t>
            </a:r>
            <a:endParaRPr lang="en-US" dirty="0"/>
          </a:p>
        </p:txBody>
      </p:sp>
      <p:cxnSp>
        <p:nvCxnSpPr>
          <p:cNvPr id="96" name="Straight Arrow Connector 95"/>
          <p:cNvCxnSpPr/>
          <p:nvPr/>
        </p:nvCxnSpPr>
        <p:spPr bwMode="auto">
          <a:xfrm>
            <a:off x="2604911" y="2150534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triangle" w="med" len="lg"/>
            <a:tailEnd type="triangle" w="med" len="lg"/>
          </a:ln>
          <a:effectLst/>
        </p:spPr>
      </p:cxnSp>
      <p:cxnSp>
        <p:nvCxnSpPr>
          <p:cNvPr id="97" name="Straight Arrow Connector 96"/>
          <p:cNvCxnSpPr/>
          <p:nvPr/>
        </p:nvCxnSpPr>
        <p:spPr bwMode="auto">
          <a:xfrm>
            <a:off x="3886200" y="4191000"/>
            <a:ext cx="167640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triangle" w="med" len="lg"/>
            <a:tailEnd type="triangle" w="med" len="lg"/>
          </a:ln>
          <a:effectLst/>
        </p:spPr>
      </p:cxnSp>
      <p:sp>
        <p:nvSpPr>
          <p:cNvPr id="98" name="Rectangle 97"/>
          <p:cNvSpPr/>
          <p:nvPr/>
        </p:nvSpPr>
        <p:spPr>
          <a:xfrm>
            <a:off x="3962400" y="4191000"/>
            <a:ext cx="15828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dirty="0">
                <a:latin typeface="Arial"/>
                <a:cs typeface="Arial"/>
              </a:rPr>
              <a:t>Horizontal</a:t>
            </a:r>
          </a:p>
          <a:p>
            <a:pPr algn="ctr"/>
            <a:r>
              <a:rPr lang="en-US" altLang="en-US" dirty="0">
                <a:latin typeface="Arial"/>
                <a:cs typeface="Arial"/>
              </a:rPr>
              <a:t>aperture, H</a:t>
            </a:r>
            <a:r>
              <a:rPr lang="en-US" altLang="en-US" baseline="-25000" dirty="0">
                <a:latin typeface="Arial"/>
                <a:cs typeface="Arial"/>
              </a:rPr>
              <a:t>ap</a:t>
            </a:r>
            <a:endParaRPr lang="en-US" baseline="-25000" dirty="0"/>
          </a:p>
        </p:txBody>
      </p:sp>
      <p:sp>
        <p:nvSpPr>
          <p:cNvPr id="99" name="Rectangle 98"/>
          <p:cNvSpPr/>
          <p:nvPr/>
        </p:nvSpPr>
        <p:spPr>
          <a:xfrm>
            <a:off x="6658263" y="838200"/>
            <a:ext cx="1723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Magnetic field</a:t>
            </a:r>
            <a:endParaRPr lang="en-US" dirty="0"/>
          </a:p>
        </p:txBody>
      </p:sp>
      <p:sp>
        <p:nvSpPr>
          <p:cNvPr id="100" name="Content Placeholder 1"/>
          <p:cNvSpPr txBox="1">
            <a:spLocks/>
          </p:cNvSpPr>
          <p:nvPr/>
        </p:nvSpPr>
        <p:spPr>
          <a:xfrm>
            <a:off x="6324600" y="2286000"/>
            <a:ext cx="2590800" cy="50380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Derivation: remember Ampère’s Law:</a:t>
            </a:r>
          </a:p>
          <a:p>
            <a:pPr marL="0" indent="0">
              <a:buNone/>
            </a:pPr>
            <a:endParaRPr lang="en-GB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5097493"/>
              </p:ext>
            </p:extLst>
          </p:nvPr>
        </p:nvGraphicFramePr>
        <p:xfrm>
          <a:off x="7010400" y="2514600"/>
          <a:ext cx="9525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45" name="Equation" r:id="rId5" imgW="952500" imgH="368300" progId="Equation.3">
                  <p:embed/>
                </p:oleObj>
              </mc:Choice>
              <mc:Fallback>
                <p:oleObj name="Equation" r:id="rId5" imgW="952500" imgH="368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010400" y="2514600"/>
                        <a:ext cx="952500" cy="368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6" name="Group 105"/>
          <p:cNvGrpSpPr/>
          <p:nvPr/>
        </p:nvGrpSpPr>
        <p:grpSpPr>
          <a:xfrm>
            <a:off x="6324599" y="3505202"/>
            <a:ext cx="2362201" cy="990603"/>
            <a:chOff x="148270" y="5540827"/>
            <a:chExt cx="1915361" cy="838202"/>
          </a:xfrm>
        </p:grpSpPr>
        <p:sp>
          <p:nvSpPr>
            <p:cNvPr id="107" name="TextBox 106"/>
            <p:cNvSpPr txBox="1"/>
            <p:nvPr/>
          </p:nvSpPr>
          <p:spPr>
            <a:xfrm>
              <a:off x="148271" y="5540829"/>
              <a:ext cx="1915360" cy="838200"/>
            </a:xfrm>
            <a:prstGeom prst="rect">
              <a:avLst/>
            </a:prstGeom>
            <a:solidFill>
              <a:schemeClr val="bg1"/>
            </a:solidFill>
            <a:ln w="25400"/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endParaRPr lang="en-GB" sz="2000" b="0" dirty="0">
                <a:latin typeface="+mj-lt"/>
              </a:endParaRPr>
            </a:p>
          </p:txBody>
        </p:sp>
        <p:graphicFrame>
          <p:nvGraphicFramePr>
            <p:cNvPr id="108" name="Object 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21463737"/>
                </p:ext>
              </p:extLst>
            </p:nvPr>
          </p:nvGraphicFramePr>
          <p:xfrm>
            <a:off x="148270" y="5540827"/>
            <a:ext cx="1887042" cy="7898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246" name="Equation" r:id="rId7" imgW="1155700" imgH="482600" progId="Equation.3">
                    <p:embed/>
                  </p:oleObj>
                </mc:Choice>
                <mc:Fallback>
                  <p:oleObj name="Equation" r:id="rId7" imgW="1155700" imgH="482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270" y="5540827"/>
                          <a:ext cx="1887042" cy="78984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0" name="Rectangle 109"/>
          <p:cNvSpPr/>
          <p:nvPr/>
        </p:nvSpPr>
        <p:spPr>
          <a:xfrm>
            <a:off x="6335368" y="2819400"/>
            <a:ext cx="22752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dirty="0">
                <a:latin typeface="Arial"/>
                <a:cs typeface="Arial"/>
              </a:rPr>
              <a:t>Magnet inductance</a:t>
            </a:r>
          </a:p>
          <a:p>
            <a:pPr algn="ctr"/>
            <a:r>
              <a:rPr lang="en-US" altLang="en-US" dirty="0">
                <a:latin typeface="Arial"/>
                <a:cs typeface="Arial"/>
              </a:rPr>
              <a:t>[per unit length]</a:t>
            </a:r>
            <a:endParaRPr lang="en-US" dirty="0"/>
          </a:p>
        </p:txBody>
      </p:sp>
      <p:sp>
        <p:nvSpPr>
          <p:cNvPr id="111" name="Content Placeholder 1"/>
          <p:cNvSpPr txBox="1">
            <a:spLocks/>
          </p:cNvSpPr>
          <p:nvPr/>
        </p:nvSpPr>
        <p:spPr>
          <a:xfrm>
            <a:off x="6206067" y="4495800"/>
            <a:ext cx="2590800" cy="50380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Derivation: remember Faraday’s Law: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                       and</a:t>
            </a:r>
          </a:p>
        </p:txBody>
      </p:sp>
      <p:graphicFrame>
        <p:nvGraphicFramePr>
          <p:cNvPr id="112" name="Object 1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6600881"/>
              </p:ext>
            </p:extLst>
          </p:nvPr>
        </p:nvGraphicFramePr>
        <p:xfrm>
          <a:off x="6477000" y="4724400"/>
          <a:ext cx="7493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47" name="Equation" r:id="rId9" imgW="749300" imgH="279400" progId="Equation.3">
                  <p:embed/>
                </p:oleObj>
              </mc:Choice>
              <mc:Fallback>
                <p:oleObj name="Equation" r:id="rId9" imgW="7493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477000" y="4724400"/>
                        <a:ext cx="749300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" name="Text Box 3"/>
          <p:cNvSpPr txBox="1">
            <a:spLocks noChangeArrowheads="1"/>
          </p:cNvSpPr>
          <p:nvPr/>
        </p:nvSpPr>
        <p:spPr bwMode="auto">
          <a:xfrm>
            <a:off x="228600" y="5014317"/>
            <a:ext cx="8763000" cy="1538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sz="1600" dirty="0">
                <a:latin typeface="Arial"/>
                <a:cs typeface="Arial"/>
              </a:rPr>
              <a:t>Dimensions H</a:t>
            </a:r>
            <a:r>
              <a:rPr lang="en-US" altLang="en-US" sz="1600" baseline="-25000" dirty="0">
                <a:latin typeface="Arial"/>
                <a:cs typeface="Arial"/>
              </a:rPr>
              <a:t>ap</a:t>
            </a:r>
            <a:r>
              <a:rPr lang="en-US" altLang="en-US" sz="1600" dirty="0">
                <a:latin typeface="Arial"/>
                <a:cs typeface="Arial"/>
              </a:rPr>
              <a:t> and </a:t>
            </a:r>
            <a:r>
              <a:rPr lang="en-US" altLang="en-US" sz="1600" dirty="0" err="1">
                <a:latin typeface="Arial"/>
                <a:cs typeface="Arial"/>
              </a:rPr>
              <a:t>V</a:t>
            </a:r>
            <a:r>
              <a:rPr lang="en-US" altLang="en-US" sz="1600" baseline="-25000" dirty="0" err="1">
                <a:latin typeface="Arial"/>
                <a:cs typeface="Arial"/>
              </a:rPr>
              <a:t>ap</a:t>
            </a:r>
            <a:r>
              <a:rPr lang="en-US" altLang="en-US" sz="1600" dirty="0">
                <a:latin typeface="Arial"/>
                <a:cs typeface="Arial"/>
              </a:rPr>
              <a:t> specified by beam parameters at kicker location</a:t>
            </a:r>
          </a:p>
          <a:p>
            <a:r>
              <a:rPr lang="en-US" altLang="en-US" sz="1600" dirty="0">
                <a:latin typeface="Arial"/>
                <a:cs typeface="Arial"/>
              </a:rPr>
              <a:t>Ferrite (</a:t>
            </a:r>
            <a:r>
              <a:rPr lang="en-US" altLang="en-US" sz="1600" dirty="0" err="1">
                <a:latin typeface="Arial"/>
                <a:cs typeface="Arial"/>
              </a:rPr>
              <a:t>μ</a:t>
            </a:r>
            <a:r>
              <a:rPr lang="en-US" altLang="en-US" sz="1600" baseline="-25000" dirty="0" err="1">
                <a:latin typeface="Arial"/>
                <a:cs typeface="Arial"/>
              </a:rPr>
              <a:t>r</a:t>
            </a:r>
            <a:r>
              <a:rPr lang="en-US" altLang="en-US" sz="1600" baseline="-25000" dirty="0">
                <a:latin typeface="Arial"/>
                <a:cs typeface="Arial"/>
              </a:rPr>
              <a:t> </a:t>
            </a:r>
            <a:r>
              <a:rPr lang="en-US" altLang="en-US" sz="1600" dirty="0">
                <a:latin typeface="Arial"/>
                <a:cs typeface="Arial"/>
              </a:rPr>
              <a:t>≈ 1000) reinforces magnetic circuit and uniformity of the field in the gap</a:t>
            </a:r>
          </a:p>
          <a:p>
            <a:r>
              <a:rPr lang="en-US" altLang="en-US" sz="1600" dirty="0">
                <a:latin typeface="Arial"/>
                <a:cs typeface="Arial"/>
              </a:rPr>
              <a:t>For fast rise-times the inductance must be </a:t>
            </a:r>
            <a:r>
              <a:rPr lang="en-US" altLang="en-US" sz="1600" dirty="0" err="1">
                <a:latin typeface="Arial"/>
                <a:cs typeface="Arial"/>
              </a:rPr>
              <a:t>minimised</a:t>
            </a:r>
            <a:r>
              <a:rPr lang="en-US" altLang="en-US" sz="1600" dirty="0">
                <a:latin typeface="Arial"/>
                <a:cs typeface="Arial"/>
              </a:rPr>
              <a:t>: </a:t>
            </a:r>
            <a:r>
              <a:rPr lang="en-US" altLang="en-US" sz="1600" b="0" dirty="0">
                <a:latin typeface="Arial"/>
                <a:cs typeface="Arial"/>
              </a:rPr>
              <a:t>typically the number of turns, </a:t>
            </a:r>
            <a:r>
              <a:rPr lang="en-US" altLang="en-US" sz="1600" b="0" i="1" dirty="0">
                <a:latin typeface="Arial"/>
                <a:cs typeface="Arial"/>
              </a:rPr>
              <a:t>N</a:t>
            </a:r>
            <a:r>
              <a:rPr lang="en-US" altLang="en-US" sz="1600" b="0" dirty="0">
                <a:latin typeface="Arial"/>
                <a:cs typeface="Arial"/>
              </a:rPr>
              <a:t> = 1</a:t>
            </a:r>
          </a:p>
          <a:p>
            <a:r>
              <a:rPr lang="en-US" altLang="en-US" sz="1600" b="0" dirty="0">
                <a:latin typeface="Arial"/>
                <a:cs typeface="Arial"/>
              </a:rPr>
              <a:t>Kickers are often split into several magnet units, powered independently</a:t>
            </a:r>
            <a:endParaRPr lang="en-US" altLang="en-US" sz="1600" b="0" baseline="-25000" dirty="0">
              <a:latin typeface="Arial"/>
              <a:cs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920910" y="2971800"/>
            <a:ext cx="3857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 err="1">
                <a:latin typeface="Arial"/>
                <a:cs typeface="Arial"/>
              </a:rPr>
              <a:t>μ</a:t>
            </a:r>
            <a:r>
              <a:rPr lang="en-US" altLang="en-US" baseline="-25000" dirty="0" err="1">
                <a:latin typeface="Arial"/>
                <a:cs typeface="Arial"/>
              </a:rPr>
              <a:t>r</a:t>
            </a:r>
            <a:endParaRPr lang="en-US" dirty="0"/>
          </a:p>
        </p:txBody>
      </p:sp>
      <p:sp>
        <p:nvSpPr>
          <p:cNvPr id="114" name="Rectangle 113"/>
          <p:cNvSpPr/>
          <p:nvPr/>
        </p:nvSpPr>
        <p:spPr>
          <a:xfrm>
            <a:off x="4922522" y="2667000"/>
            <a:ext cx="4114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μ</a:t>
            </a:r>
            <a:r>
              <a:rPr lang="en-US" altLang="en-US" baseline="-25000" dirty="0">
                <a:latin typeface="Arial"/>
                <a:cs typeface="Arial"/>
              </a:rPr>
              <a:t>0</a:t>
            </a:r>
            <a:endParaRPr lang="en-US" dirty="0"/>
          </a:p>
        </p:txBody>
      </p:sp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0329341"/>
              </p:ext>
            </p:extLst>
          </p:nvPr>
        </p:nvGraphicFramePr>
        <p:xfrm>
          <a:off x="7755469" y="4758267"/>
          <a:ext cx="7366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9312" name="Equation" r:id="rId11" imgW="736600" imgH="203200" progId="Equation.3">
                  <p:embed/>
                </p:oleObj>
              </mc:Choice>
              <mc:Fallback>
                <p:oleObj name="Equation" r:id="rId11" imgW="7366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755469" y="4758267"/>
                        <a:ext cx="7366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Rectangle 45"/>
          <p:cNvSpPr/>
          <p:nvPr/>
        </p:nvSpPr>
        <p:spPr>
          <a:xfrm>
            <a:off x="152400" y="3886200"/>
            <a:ext cx="29295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A C-core geometry,</a:t>
            </a:r>
          </a:p>
          <a:p>
            <a:r>
              <a:rPr lang="en-US" altLang="en-US" dirty="0">
                <a:latin typeface="Arial"/>
                <a:cs typeface="Arial"/>
              </a:rPr>
              <a:t>commonly used at CERN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117634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PFL/PFN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783595"/>
            <a:ext cx="41910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dirty="0">
                <a:latin typeface="Arial"/>
                <a:cs typeface="Arial"/>
              </a:rPr>
              <a:t>Pulse Forming Line (PFL)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>
                <a:latin typeface="Arial"/>
                <a:cs typeface="Arial"/>
              </a:rPr>
              <a:t>Low-loss coaxial cable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>
                <a:latin typeface="Arial"/>
                <a:cs typeface="Arial"/>
              </a:rPr>
              <a:t>Fast and ripple-free pulses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>
                <a:latin typeface="Arial"/>
                <a:cs typeface="Arial"/>
                <a:sym typeface="Wingdings" panose="05000000000000000000" pitchFamily="2" charset="2"/>
              </a:rPr>
              <a:t>Attenuation (droop ~1%) becomes problematic for pulses &gt;</a:t>
            </a:r>
            <a:r>
              <a:rPr lang="en-GB" b="0" dirty="0">
                <a:latin typeface="Arial"/>
                <a:cs typeface="Arial"/>
              </a:rPr>
              <a:t> 3 </a:t>
            </a:r>
            <a:r>
              <a:rPr lang="el-GR" b="0" dirty="0">
                <a:latin typeface="Arial"/>
                <a:cs typeface="Arial"/>
              </a:rPr>
              <a:t>μ</a:t>
            </a:r>
            <a:r>
              <a:rPr lang="en-GB" b="0" dirty="0">
                <a:latin typeface="Arial"/>
                <a:cs typeface="Arial"/>
              </a:rPr>
              <a:t>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>
                <a:latin typeface="Arial"/>
                <a:cs typeface="Arial"/>
                <a:sym typeface="Wingdings" panose="05000000000000000000" pitchFamily="2" charset="2"/>
              </a:rPr>
              <a:t>Above 50 kV SF6 pressurized PE tape cables are used</a:t>
            </a:r>
            <a:endParaRPr lang="en-GB" b="0" dirty="0">
              <a:latin typeface="Arial"/>
              <a:cs typeface="Arial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>
                <a:latin typeface="Arial"/>
                <a:cs typeface="Arial"/>
                <a:sym typeface="Wingdings" panose="05000000000000000000" pitchFamily="2" charset="2"/>
              </a:rPr>
              <a:t>Bulky: 3 </a:t>
            </a:r>
            <a:r>
              <a:rPr lang="el-GR" b="0" dirty="0">
                <a:latin typeface="Arial"/>
                <a:cs typeface="Arial"/>
              </a:rPr>
              <a:t>μ</a:t>
            </a:r>
            <a:r>
              <a:rPr lang="en-GB" b="0" dirty="0">
                <a:latin typeface="Arial"/>
                <a:cs typeface="Arial"/>
              </a:rPr>
              <a:t>s pulse ~ 300 m of cable</a:t>
            </a:r>
            <a:endParaRPr lang="en-GB" b="0" dirty="0">
              <a:latin typeface="Arial"/>
              <a:cs typeface="Arial"/>
              <a:sym typeface="Wingdings" panose="05000000000000000000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b="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797235"/>
            <a:ext cx="4419600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dirty="0">
                <a:latin typeface="Arial"/>
                <a:cs typeface="Arial"/>
              </a:rPr>
              <a:t>Pulse Forming Network (PFN)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>
                <a:latin typeface="Arial"/>
                <a:cs typeface="Arial"/>
              </a:rPr>
              <a:t>Artificial coaxial cable made of lumped elements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>
                <a:latin typeface="Arial"/>
                <a:cs typeface="Arial"/>
              </a:rPr>
              <a:t>For low droop and long pulses &gt; 3</a:t>
            </a:r>
            <a:r>
              <a:rPr lang="el-GR" b="0" dirty="0">
                <a:latin typeface="Arial"/>
                <a:cs typeface="Arial"/>
              </a:rPr>
              <a:t> μ</a:t>
            </a:r>
            <a:r>
              <a:rPr lang="en-GB" b="0" dirty="0">
                <a:latin typeface="Arial"/>
                <a:cs typeface="Arial"/>
              </a:rPr>
              <a:t>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>
                <a:latin typeface="Arial"/>
                <a:cs typeface="Arial"/>
              </a:rPr>
              <a:t>Each cell individually adjustable: adjustment of pulse flat-top difficult and time consuming.</a:t>
            </a:r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-76664" y="3581400"/>
            <a:ext cx="5105864" cy="3101014"/>
            <a:chOff x="22" y="480"/>
            <a:chExt cx="2835" cy="1763"/>
          </a:xfrm>
        </p:grpSpPr>
        <p:pic>
          <p:nvPicPr>
            <p:cNvPr id="8" name="Picture 5" descr="CableReels_760319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480"/>
              <a:ext cx="2303" cy="1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Line 6"/>
            <p:cNvSpPr>
              <a:spLocks noChangeShapeType="1"/>
            </p:cNvSpPr>
            <p:nvPr/>
          </p:nvSpPr>
          <p:spPr bwMode="auto">
            <a:xfrm flipV="1">
              <a:off x="1517" y="1790"/>
              <a:ext cx="144" cy="288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22" y="2073"/>
              <a:ext cx="2835" cy="1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200" dirty="0">
                  <a:solidFill>
                    <a:schemeClr val="bg2"/>
                  </a:solidFill>
                </a:rPr>
                <a:t>Reels of PFL used at the PS complex (as old as the photograph!)</a:t>
              </a:r>
            </a:p>
          </p:txBody>
        </p:sp>
      </p:grpSp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3000" y="3352800"/>
            <a:ext cx="3962400" cy="2958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4267200" y="6400800"/>
            <a:ext cx="51058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200" dirty="0">
                <a:solidFill>
                  <a:schemeClr val="bg2"/>
                </a:solidFill>
              </a:rPr>
              <a:t>SPS extraction kicker (MKE) PFN (17 cells)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2822557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1447800"/>
            <a:ext cx="7772400" cy="14700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en-US" kern="0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0"/>
            <a:ext cx="82296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kern="0" dirty="0">
                <a:solidFill>
                  <a:schemeClr val="tx1"/>
                </a:solidFill>
                <a:latin typeface="Arial"/>
                <a:cs typeface="Arial"/>
              </a:rPr>
              <a:t>Kickers</a:t>
            </a:r>
          </a:p>
        </p:txBody>
      </p:sp>
      <p:pic>
        <p:nvPicPr>
          <p:cNvPr id="2" name="Picture 1" descr="Screen Shot 2016-10-04 at 09.44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997770"/>
            <a:ext cx="8336855" cy="550939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477000" y="4191000"/>
            <a:ext cx="2081947" cy="646331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en-US" b="0" dirty="0">
                <a:latin typeface="Arial"/>
                <a:cs typeface="Arial"/>
              </a:rPr>
              <a:t>LHC beam dump</a:t>
            </a:r>
          </a:p>
          <a:p>
            <a:pPr algn="ctr"/>
            <a:r>
              <a:rPr lang="en-US" altLang="en-US" b="0" dirty="0">
                <a:latin typeface="Arial"/>
                <a:cs typeface="Arial"/>
              </a:rPr>
              <a:t>kickers (MKD)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371869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228600" y="2741979"/>
            <a:ext cx="4267200" cy="3554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dirty="0">
                <a:latin typeface="Arial"/>
                <a:cs typeface="Arial"/>
              </a:rPr>
              <a:t>Power semiconductor switches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>
                <a:latin typeface="Arial"/>
                <a:cs typeface="Arial"/>
              </a:rPr>
              <a:t>Suitable for scenarios where erratic turn-on is not allowed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>
                <a:latin typeface="Arial"/>
                <a:cs typeface="Arial"/>
              </a:rPr>
              <a:t>For example, LHC beam dump kickers held at nominal voltage throughout operation (&gt;10h) ready to fire and safely abort at any moment.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>
                <a:latin typeface="Arial"/>
                <a:cs typeface="Arial"/>
              </a:rPr>
              <a:t>Hold off up to 30 kV and switch up to 18 kA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Arial"/>
                <a:cs typeface="Arial"/>
              </a:rPr>
              <a:t>Slower switching </a:t>
            </a:r>
            <a:r>
              <a:rPr lang="en-GB" b="0" dirty="0">
                <a:latin typeface="Arial"/>
                <a:cs typeface="Arial"/>
              </a:rPr>
              <a:t>&gt; </a:t>
            </a:r>
            <a:r>
              <a:rPr lang="en-GB" b="0" dirty="0"/>
              <a:t>1 </a:t>
            </a:r>
            <a:r>
              <a:rPr lang="el-GR" b="0" dirty="0"/>
              <a:t>μ</a:t>
            </a:r>
            <a:r>
              <a:rPr lang="en-GB" b="0" dirty="0"/>
              <a:t>s (~18kA/</a:t>
            </a:r>
            <a:r>
              <a:rPr lang="el-GR" b="0" dirty="0"/>
              <a:t>μ</a:t>
            </a:r>
            <a:r>
              <a:rPr lang="en-GB" b="0" dirty="0"/>
              <a:t>s)</a:t>
            </a:r>
            <a:endParaRPr lang="en-GB" b="0" dirty="0">
              <a:latin typeface="Arial"/>
              <a:cs typeface="Arial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>
                <a:latin typeface="Arial"/>
                <a:cs typeface="Arial"/>
              </a:rPr>
              <a:t>Low maintenance</a:t>
            </a:r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Switches</a:t>
            </a:r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6400797" y="838200"/>
            <a:ext cx="2742393" cy="5562600"/>
            <a:chOff x="3600" y="672"/>
            <a:chExt cx="1586" cy="3217"/>
          </a:xfrm>
        </p:grpSpPr>
        <p:pic>
          <p:nvPicPr>
            <p:cNvPr id="4" name="Picture 5" descr="thyratron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14" r="11343"/>
            <a:stretch/>
          </p:blipFill>
          <p:spPr bwMode="auto">
            <a:xfrm>
              <a:off x="3600" y="672"/>
              <a:ext cx="1252" cy="3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Line 6"/>
            <p:cNvSpPr>
              <a:spLocks noChangeShapeType="1"/>
            </p:cNvSpPr>
            <p:nvPr/>
          </p:nvSpPr>
          <p:spPr bwMode="auto">
            <a:xfrm flipV="1">
              <a:off x="4986" y="1083"/>
              <a:ext cx="0" cy="22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 rot="16200000">
              <a:off x="4638" y="1995"/>
              <a:ext cx="86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dirty="0">
                  <a:latin typeface="Arial"/>
                  <a:cs typeface="Arial"/>
                </a:rPr>
                <a:t>~ 340 mm </a:t>
              </a:r>
            </a:p>
          </p:txBody>
        </p:sp>
      </p:grpSp>
      <p:pic>
        <p:nvPicPr>
          <p:cNvPr id="17" name="Picture 6" descr="Swiass37_croppex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5" t="9622" r="32554"/>
          <a:stretch/>
        </p:blipFill>
        <p:spPr bwMode="auto">
          <a:xfrm>
            <a:off x="4729320" y="2715176"/>
            <a:ext cx="1253791" cy="3533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28600" y="783595"/>
            <a:ext cx="6172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dirty="0" err="1">
                <a:latin typeface="Arial"/>
                <a:cs typeface="Arial"/>
              </a:rPr>
              <a:t>Thyratrons</a:t>
            </a:r>
            <a:endParaRPr lang="en-GB" sz="2000" dirty="0">
              <a:latin typeface="Arial"/>
              <a:cs typeface="Arial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>
                <a:latin typeface="Arial"/>
                <a:cs typeface="Arial"/>
              </a:rPr>
              <a:t>Deuterium gas </a:t>
            </a:r>
            <a:r>
              <a:rPr lang="en-GB" b="0" dirty="0" err="1">
                <a:latin typeface="Arial"/>
                <a:cs typeface="Arial"/>
              </a:rPr>
              <a:t>thyratrons</a:t>
            </a:r>
            <a:r>
              <a:rPr lang="en-GB" b="0" dirty="0">
                <a:latin typeface="Arial"/>
                <a:cs typeface="Arial"/>
              </a:rPr>
              <a:t> are commonly used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>
                <a:latin typeface="Arial"/>
                <a:cs typeface="Arial"/>
              </a:rPr>
              <a:t>Hold off 80 kV and switch up to 6 kA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Arial"/>
                <a:cs typeface="Arial"/>
              </a:rPr>
              <a:t>Fast switching</a:t>
            </a:r>
            <a:r>
              <a:rPr lang="en-GB" b="0" dirty="0">
                <a:latin typeface="Arial"/>
                <a:cs typeface="Arial"/>
              </a:rPr>
              <a:t> ~ 30 ns (~</a:t>
            </a:r>
            <a:r>
              <a:rPr lang="en-GB" b="0" dirty="0"/>
              <a:t>150 kA/</a:t>
            </a:r>
            <a:r>
              <a:rPr lang="el-GR" b="0" dirty="0"/>
              <a:t>μ</a:t>
            </a:r>
            <a:r>
              <a:rPr lang="en-GB" b="0" dirty="0"/>
              <a:t>s)</a:t>
            </a:r>
            <a:endParaRPr lang="en-GB" b="0" dirty="0">
              <a:latin typeface="Arial"/>
              <a:cs typeface="Arial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>
                <a:latin typeface="Arial"/>
                <a:cs typeface="Arial"/>
              </a:rPr>
              <a:t>Erratic turn-on: use with RCPS to reduce hold-off time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6324600" y="6400800"/>
            <a:ext cx="2362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200" dirty="0" err="1">
                <a:solidFill>
                  <a:schemeClr val="bg2"/>
                </a:solidFill>
              </a:rPr>
              <a:t>Thyratron</a:t>
            </a:r>
            <a:endParaRPr lang="en-GB" altLang="en-US" sz="1200" dirty="0">
              <a:solidFill>
                <a:schemeClr val="bg2"/>
              </a:solidFill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3962400" y="6243935"/>
            <a:ext cx="2743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200" dirty="0">
                <a:solidFill>
                  <a:schemeClr val="bg2"/>
                </a:solidFill>
              </a:rPr>
              <a:t>Stack of high-power semiconductor switches (GTOs)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194507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Terminated vs. short circuit</a:t>
            </a: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381000" y="838200"/>
            <a:ext cx="853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Short-circuiting the termination offers twice the kick (for a given kicker magnet):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Fill time of kicker magnet is doubled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Diode as dump switch provides solution for fixed pulse length 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432379" y="22867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Straight Arrow Connector 14"/>
          <p:cNvCxnSpPr/>
          <p:nvPr/>
        </p:nvCxnSpPr>
        <p:spPr bwMode="auto">
          <a:xfrm>
            <a:off x="1295400" y="61729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6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4967669" y="22860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17" name="Straight Connector 16"/>
          <p:cNvCxnSpPr/>
          <p:nvPr/>
        </p:nvCxnSpPr>
        <p:spPr bwMode="auto">
          <a:xfrm>
            <a:off x="2209800" y="47244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5207508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6198108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Rectangle 20"/>
          <p:cNvSpPr/>
          <p:nvPr/>
        </p:nvSpPr>
        <p:spPr bwMode="auto">
          <a:xfrm>
            <a:off x="2209799" y="5639550"/>
            <a:ext cx="2924607" cy="533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5133940" y="46489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2353712"/>
              </p:ext>
            </p:extLst>
          </p:nvPr>
        </p:nvGraphicFramePr>
        <p:xfrm>
          <a:off x="4800600" y="44965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540" name="Equation" r:id="rId4" imgW="152400" imgH="165100" progId="Equation.3">
                  <p:embed/>
                </p:oleObj>
              </mc:Choice>
              <mc:Fallback>
                <p:oleObj name="Equation" r:id="rId4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00600" y="44965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6956573" y="62484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2203440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7863238"/>
              </p:ext>
            </p:extLst>
          </p:nvPr>
        </p:nvGraphicFramePr>
        <p:xfrm>
          <a:off x="304800" y="2362200"/>
          <a:ext cx="6350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541" name="Equation" r:id="rId6" imgW="317500" imgH="165100" progId="Equation.3">
                  <p:embed/>
                </p:oleObj>
              </mc:Choice>
              <mc:Fallback>
                <p:oleObj name="Equation" r:id="rId6" imgW="3175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04800" y="2362200"/>
                        <a:ext cx="6350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Straight Connector 28"/>
          <p:cNvCxnSpPr/>
          <p:nvPr/>
        </p:nvCxnSpPr>
        <p:spPr bwMode="auto">
          <a:xfrm>
            <a:off x="4411742" y="38754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3353415"/>
              </p:ext>
            </p:extLst>
          </p:nvPr>
        </p:nvGraphicFramePr>
        <p:xfrm>
          <a:off x="5228772" y="54365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542" name="Equation" r:id="rId8" imgW="177800" imgH="215900" progId="Equation.3">
                  <p:embed/>
                </p:oleObj>
              </mc:Choice>
              <mc:Fallback>
                <p:oleObj name="Equation" r:id="rId8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228772" y="54365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1" name="Straight Connector 30"/>
          <p:cNvCxnSpPr/>
          <p:nvPr/>
        </p:nvCxnSpPr>
        <p:spPr bwMode="auto">
          <a:xfrm flipH="1">
            <a:off x="5181600" y="56388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tangle 62"/>
          <p:cNvSpPr/>
          <p:nvPr/>
        </p:nvSpPr>
        <p:spPr bwMode="auto">
          <a:xfrm>
            <a:off x="6324600" y="4191000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4" name="Straight Connector 63"/>
          <p:cNvCxnSpPr/>
          <p:nvPr/>
        </p:nvCxnSpPr>
        <p:spPr bwMode="auto">
          <a:xfrm>
            <a:off x="6578600" y="4419600"/>
            <a:ext cx="0" cy="3175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Rectangle 68"/>
          <p:cNvSpPr/>
          <p:nvPr/>
        </p:nvSpPr>
        <p:spPr>
          <a:xfrm>
            <a:off x="6629400" y="4038600"/>
            <a:ext cx="118494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Short Circuit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80" name="Rectangle 79"/>
          <p:cNvSpPr/>
          <p:nvPr/>
        </p:nvSpPr>
        <p:spPr bwMode="auto">
          <a:xfrm>
            <a:off x="1219200" y="3302604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1858279" y="3849158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9" name="Rectangle 78"/>
          <p:cNvSpPr/>
          <p:nvPr/>
        </p:nvSpPr>
        <p:spPr>
          <a:xfrm>
            <a:off x="1371600" y="3352800"/>
            <a:ext cx="118375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Dump Diode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72" name="Isosceles Triangle 71"/>
          <p:cNvSpPr/>
          <p:nvPr/>
        </p:nvSpPr>
        <p:spPr bwMode="auto">
          <a:xfrm rot="5400000">
            <a:off x="1849967" y="3776134"/>
            <a:ext cx="185057" cy="13788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4" name="Straight Connector 73"/>
          <p:cNvCxnSpPr/>
          <p:nvPr/>
        </p:nvCxnSpPr>
        <p:spPr bwMode="auto">
          <a:xfrm flipV="1">
            <a:off x="2019300" y="3738034"/>
            <a:ext cx="1" cy="2159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391954"/>
              </p:ext>
            </p:extLst>
          </p:nvPr>
        </p:nvGraphicFramePr>
        <p:xfrm>
          <a:off x="3429000" y="47244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543" name="Equation" r:id="rId10" imgW="304800" imgH="228600" progId="Equation.3">
                  <p:embed/>
                </p:oleObj>
              </mc:Choice>
              <mc:Fallback>
                <p:oleObj name="Equation" r:id="rId10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429000" y="47244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7" name="Straight Arrow Connector 36"/>
          <p:cNvCxnSpPr/>
          <p:nvPr/>
        </p:nvCxnSpPr>
        <p:spPr bwMode="auto">
          <a:xfrm>
            <a:off x="2209645" y="51054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flipV="1">
            <a:off x="6963073" y="2209800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6781645" y="3352802"/>
            <a:ext cx="2209955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Rectangle 39"/>
          <p:cNvSpPr/>
          <p:nvPr/>
        </p:nvSpPr>
        <p:spPr>
          <a:xfrm>
            <a:off x="6347681" y="2095656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  <a:endParaRPr lang="en-US" sz="1200" dirty="0"/>
          </a:p>
        </p:txBody>
      </p:sp>
      <p:cxnSp>
        <p:nvCxnSpPr>
          <p:cNvPr id="41" name="Straight Connector 40"/>
          <p:cNvCxnSpPr/>
          <p:nvPr/>
        </p:nvCxnSpPr>
        <p:spPr bwMode="auto">
          <a:xfrm>
            <a:off x="6857845" y="3352800"/>
            <a:ext cx="1524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Rectangle 32"/>
          <p:cNvSpPr>
            <a:spLocks noChangeArrowheads="1"/>
          </p:cNvSpPr>
          <p:nvPr/>
        </p:nvSpPr>
        <p:spPr bwMode="auto">
          <a:xfrm>
            <a:off x="6400800" y="2133600"/>
            <a:ext cx="26670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3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246894"/>
              </p:ext>
            </p:extLst>
          </p:nvPr>
        </p:nvGraphicFramePr>
        <p:xfrm>
          <a:off x="8824686" y="3416299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544" name="Equation" r:id="rId12" imgW="101600" imgH="152400" progId="Equation.3">
                  <p:embed/>
                </p:oleObj>
              </mc:Choice>
              <mc:Fallback>
                <p:oleObj name="Equation" r:id="rId12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824686" y="3416299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TextBox 53"/>
          <p:cNvSpPr txBox="1"/>
          <p:nvPr/>
        </p:nvSpPr>
        <p:spPr>
          <a:xfrm>
            <a:off x="8397259" y="3352800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cxnSp>
        <p:nvCxnSpPr>
          <p:cNvPr id="56" name="Straight Connector 55"/>
          <p:cNvCxnSpPr/>
          <p:nvPr/>
        </p:nvCxnSpPr>
        <p:spPr bwMode="auto">
          <a:xfrm flipV="1">
            <a:off x="2209800" y="5638800"/>
            <a:ext cx="2940050" cy="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6578600" y="4114800"/>
            <a:ext cx="0" cy="3048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5025266"/>
              </p:ext>
            </p:extLst>
          </p:nvPr>
        </p:nvGraphicFramePr>
        <p:xfrm>
          <a:off x="5494195" y="4114800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545" name="Equation" r:id="rId14" imgW="241300" imgH="228600" progId="Equation.3">
                  <p:embed/>
                </p:oleObj>
              </mc:Choice>
              <mc:Fallback>
                <p:oleObj name="Equation" r:id="rId14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494195" y="4114800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188945063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Terminated vs. short circuit</a:t>
            </a: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381000" y="838200"/>
            <a:ext cx="853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Short-circuiting the termination offers twice the kick (for a given kicker magnet):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Fill time of kicker magnet is doubled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Diode as dump switch provides solution for fixed pulse length 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6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432224" y="22867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4" name="Straight Arrow Connector 63"/>
          <p:cNvCxnSpPr/>
          <p:nvPr/>
        </p:nvCxnSpPr>
        <p:spPr bwMode="auto">
          <a:xfrm>
            <a:off x="1295245" y="61729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5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4967514" y="22860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66" name="Straight Connector 65"/>
          <p:cNvCxnSpPr/>
          <p:nvPr/>
        </p:nvCxnSpPr>
        <p:spPr bwMode="auto">
          <a:xfrm>
            <a:off x="2209645" y="47244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>
            <a:off x="52073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/>
          <p:nvPr/>
        </p:nvCxnSpPr>
        <p:spPr bwMode="auto">
          <a:xfrm>
            <a:off x="61979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69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635446"/>
              </p:ext>
            </p:extLst>
          </p:nvPr>
        </p:nvGraphicFramePr>
        <p:xfrm>
          <a:off x="304800" y="2336800"/>
          <a:ext cx="6604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0617" name="Equation" r:id="rId4" imgW="330200" imgH="165100" progId="Equation.3">
                  <p:embed/>
                </p:oleObj>
              </mc:Choice>
              <mc:Fallback>
                <p:oleObj name="Equation" r:id="rId4" imgW="3302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4800" y="2336800"/>
                        <a:ext cx="6604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" name="TextBox 69"/>
          <p:cNvSpPr txBox="1"/>
          <p:nvPr/>
        </p:nvSpPr>
        <p:spPr>
          <a:xfrm>
            <a:off x="6956418" y="62484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cxnSp>
        <p:nvCxnSpPr>
          <p:cNvPr id="71" name="Straight Connector 70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Rectangle 72"/>
          <p:cNvSpPr/>
          <p:nvPr/>
        </p:nvSpPr>
        <p:spPr bwMode="auto">
          <a:xfrm>
            <a:off x="2213878" y="5905500"/>
            <a:ext cx="2991721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9" name="Straight Arrow Connector 78"/>
          <p:cNvCxnSpPr/>
          <p:nvPr/>
        </p:nvCxnSpPr>
        <p:spPr bwMode="auto">
          <a:xfrm>
            <a:off x="5202850" y="6042372"/>
            <a:ext cx="466504" cy="2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80" name="Object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9734800"/>
              </p:ext>
            </p:extLst>
          </p:nvPr>
        </p:nvGraphicFramePr>
        <p:xfrm>
          <a:off x="5333845" y="5638800"/>
          <a:ext cx="363794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0618" name="Equation" r:id="rId6" imgW="469900" imgH="393700" progId="Equation.3">
                  <p:embed/>
                </p:oleObj>
              </mc:Choice>
              <mc:Fallback>
                <p:oleObj name="Equation" r:id="rId6" imgW="4699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333845" y="5638800"/>
                        <a:ext cx="363794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1" name="Straight Connector 80"/>
          <p:cNvCxnSpPr/>
          <p:nvPr/>
        </p:nvCxnSpPr>
        <p:spPr bwMode="auto">
          <a:xfrm>
            <a:off x="4411587" y="38754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Arrow Connector 81"/>
          <p:cNvCxnSpPr/>
          <p:nvPr/>
        </p:nvCxnSpPr>
        <p:spPr bwMode="auto">
          <a:xfrm flipV="1">
            <a:off x="5133785" y="46489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83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4495600"/>
              </p:ext>
            </p:extLst>
          </p:nvPr>
        </p:nvGraphicFramePr>
        <p:xfrm>
          <a:off x="4800445" y="44965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0619" name="Equation" r:id="rId8" imgW="152400" imgH="165100" progId="Equation.3">
                  <p:embed/>
                </p:oleObj>
              </mc:Choice>
              <mc:Fallback>
                <p:oleObj name="Equation" r:id="rId8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800445" y="44965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" name="Object 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072750"/>
              </p:ext>
            </p:extLst>
          </p:nvPr>
        </p:nvGraphicFramePr>
        <p:xfrm>
          <a:off x="5228617" y="54365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0620" name="Equation" r:id="rId10" imgW="177800" imgH="215900" progId="Equation.3">
                  <p:embed/>
                </p:oleObj>
              </mc:Choice>
              <mc:Fallback>
                <p:oleObj name="Equation" r:id="rId10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228617" y="54365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7" name="Straight Connector 86"/>
          <p:cNvCxnSpPr/>
          <p:nvPr/>
        </p:nvCxnSpPr>
        <p:spPr bwMode="auto">
          <a:xfrm flipH="1">
            <a:off x="5181445" y="56388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4343245" y="3736975"/>
            <a:ext cx="333375" cy="107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9" name="Straight Connector 88"/>
          <p:cNvCxnSpPr/>
          <p:nvPr/>
        </p:nvCxnSpPr>
        <p:spPr bwMode="auto">
          <a:xfrm>
            <a:off x="4343245" y="3857625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Straight Connector 90"/>
          <p:cNvCxnSpPr/>
          <p:nvPr/>
        </p:nvCxnSpPr>
        <p:spPr bwMode="auto">
          <a:xfrm>
            <a:off x="2203440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Rectangle 91"/>
          <p:cNvSpPr/>
          <p:nvPr/>
        </p:nvSpPr>
        <p:spPr bwMode="auto">
          <a:xfrm>
            <a:off x="1219200" y="3302604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3" name="Straight Connector 92"/>
          <p:cNvCxnSpPr/>
          <p:nvPr/>
        </p:nvCxnSpPr>
        <p:spPr bwMode="auto">
          <a:xfrm>
            <a:off x="1858279" y="3849158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4" name="Rectangle 93"/>
          <p:cNvSpPr/>
          <p:nvPr/>
        </p:nvSpPr>
        <p:spPr>
          <a:xfrm>
            <a:off x="1371600" y="3352800"/>
            <a:ext cx="118375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Dump Diode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95" name="Isosceles Triangle 94"/>
          <p:cNvSpPr/>
          <p:nvPr/>
        </p:nvSpPr>
        <p:spPr bwMode="auto">
          <a:xfrm rot="5400000">
            <a:off x="1849967" y="3776134"/>
            <a:ext cx="185057" cy="13788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6" name="Straight Connector 95"/>
          <p:cNvCxnSpPr/>
          <p:nvPr/>
        </p:nvCxnSpPr>
        <p:spPr bwMode="auto">
          <a:xfrm flipV="1">
            <a:off x="2019300" y="3738034"/>
            <a:ext cx="1" cy="2159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1" name="Rectangle 100"/>
          <p:cNvSpPr/>
          <p:nvPr/>
        </p:nvSpPr>
        <p:spPr bwMode="auto">
          <a:xfrm>
            <a:off x="6324600" y="4191000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2" name="Straight Connector 101"/>
          <p:cNvCxnSpPr/>
          <p:nvPr/>
        </p:nvCxnSpPr>
        <p:spPr bwMode="auto">
          <a:xfrm>
            <a:off x="6578600" y="4114800"/>
            <a:ext cx="0" cy="6223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Rectangle 103"/>
          <p:cNvSpPr/>
          <p:nvPr/>
        </p:nvSpPr>
        <p:spPr>
          <a:xfrm>
            <a:off x="6629400" y="4038600"/>
            <a:ext cx="118494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Short Circuit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106" name="Rectangle 105"/>
          <p:cNvSpPr/>
          <p:nvPr/>
        </p:nvSpPr>
        <p:spPr bwMode="auto">
          <a:xfrm>
            <a:off x="2209646" y="5638801"/>
            <a:ext cx="2846124" cy="2667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7" name="Straight Arrow Connector 106"/>
          <p:cNvCxnSpPr>
            <a:stCxn id="106" idx="3"/>
          </p:cNvCxnSpPr>
          <p:nvPr/>
        </p:nvCxnSpPr>
        <p:spPr bwMode="auto">
          <a:xfrm flipH="1">
            <a:off x="4534938" y="5772151"/>
            <a:ext cx="520832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7625469"/>
              </p:ext>
            </p:extLst>
          </p:nvPr>
        </p:nvGraphicFramePr>
        <p:xfrm>
          <a:off x="3429000" y="47244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0621" name="Equation" r:id="rId12" imgW="304800" imgH="228600" progId="Equation.3">
                  <p:embed/>
                </p:oleObj>
              </mc:Choice>
              <mc:Fallback>
                <p:oleObj name="Equation" r:id="rId12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429000" y="47244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2" name="Straight Arrow Connector 41"/>
          <p:cNvCxnSpPr/>
          <p:nvPr/>
        </p:nvCxnSpPr>
        <p:spPr bwMode="auto">
          <a:xfrm>
            <a:off x="2209645" y="51054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 flipV="1">
            <a:off x="6963073" y="2209800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>
            <a:off x="6781645" y="3352802"/>
            <a:ext cx="2209955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6857845" y="3352800"/>
            <a:ext cx="1524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32"/>
          <p:cNvSpPr>
            <a:spLocks noChangeArrowheads="1"/>
          </p:cNvSpPr>
          <p:nvPr/>
        </p:nvSpPr>
        <p:spPr bwMode="auto">
          <a:xfrm>
            <a:off x="6400800" y="2133600"/>
            <a:ext cx="26670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8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768693"/>
              </p:ext>
            </p:extLst>
          </p:nvPr>
        </p:nvGraphicFramePr>
        <p:xfrm>
          <a:off x="8824686" y="3416299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0622" name="Equation" r:id="rId14" imgW="101600" imgH="152400" progId="Equation.3">
                  <p:embed/>
                </p:oleObj>
              </mc:Choice>
              <mc:Fallback>
                <p:oleObj name="Equation" r:id="rId14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8824686" y="3416299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TextBox 58"/>
          <p:cNvSpPr txBox="1"/>
          <p:nvPr/>
        </p:nvSpPr>
        <p:spPr>
          <a:xfrm>
            <a:off x="8397259" y="3352800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cxnSp>
        <p:nvCxnSpPr>
          <p:cNvPr id="61" name="Straight Connector 60"/>
          <p:cNvCxnSpPr/>
          <p:nvPr/>
        </p:nvCxnSpPr>
        <p:spPr bwMode="auto">
          <a:xfrm flipV="1">
            <a:off x="2209800" y="5638800"/>
            <a:ext cx="2851150" cy="2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 flipV="1">
            <a:off x="5049157" y="5634265"/>
            <a:ext cx="3629" cy="279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 flipV="1">
            <a:off x="5207907" y="5900965"/>
            <a:ext cx="3629" cy="279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/>
          <p:cNvCxnSpPr/>
          <p:nvPr/>
        </p:nvCxnSpPr>
        <p:spPr bwMode="auto">
          <a:xfrm>
            <a:off x="5036457" y="5907315"/>
            <a:ext cx="183243" cy="241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Rectangle 46"/>
          <p:cNvSpPr/>
          <p:nvPr/>
        </p:nvSpPr>
        <p:spPr>
          <a:xfrm>
            <a:off x="6347681" y="2095656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  <a:endParaRPr lang="en-US" sz="1200" dirty="0"/>
          </a:p>
        </p:txBody>
      </p:sp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5025266"/>
              </p:ext>
            </p:extLst>
          </p:nvPr>
        </p:nvGraphicFramePr>
        <p:xfrm>
          <a:off x="5494195" y="4114800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0623" name="Equation" r:id="rId16" imgW="241300" imgH="228600" progId="Equation.3">
                  <p:embed/>
                </p:oleObj>
              </mc:Choice>
              <mc:Fallback>
                <p:oleObj name="Equation" r:id="rId16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494195" y="4114800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297925426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Terminated vs. short circuit</a:t>
            </a: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381000" y="838200"/>
            <a:ext cx="853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Short-circuiting the termination offers twice the kick (for a given kicker magnet):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Fill time of kicker magnet is doubled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Diode as dump switch provides solution for fixed pulse length 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6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432224" y="22867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4" name="Straight Arrow Connector 63"/>
          <p:cNvCxnSpPr/>
          <p:nvPr/>
        </p:nvCxnSpPr>
        <p:spPr bwMode="auto">
          <a:xfrm>
            <a:off x="1295245" y="61729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5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4967514" y="22860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66" name="Straight Connector 65"/>
          <p:cNvCxnSpPr/>
          <p:nvPr/>
        </p:nvCxnSpPr>
        <p:spPr bwMode="auto">
          <a:xfrm>
            <a:off x="2209645" y="47244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>
            <a:off x="52073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/>
          <p:nvPr/>
        </p:nvCxnSpPr>
        <p:spPr bwMode="auto">
          <a:xfrm>
            <a:off x="61979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69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8516042"/>
              </p:ext>
            </p:extLst>
          </p:nvPr>
        </p:nvGraphicFramePr>
        <p:xfrm>
          <a:off x="266700" y="2311400"/>
          <a:ext cx="889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090" name="Equation" r:id="rId4" imgW="444500" imgH="228600" progId="Equation.3">
                  <p:embed/>
                </p:oleObj>
              </mc:Choice>
              <mc:Fallback>
                <p:oleObj name="Equation" r:id="rId4" imgW="4445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6700" y="2311400"/>
                        <a:ext cx="8890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" name="TextBox 69"/>
          <p:cNvSpPr txBox="1"/>
          <p:nvPr/>
        </p:nvSpPr>
        <p:spPr>
          <a:xfrm>
            <a:off x="6956418" y="62484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cxnSp>
        <p:nvCxnSpPr>
          <p:cNvPr id="71" name="Straight Connector 70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Rectangle 72"/>
          <p:cNvSpPr/>
          <p:nvPr/>
        </p:nvSpPr>
        <p:spPr bwMode="auto">
          <a:xfrm>
            <a:off x="2213878" y="5905500"/>
            <a:ext cx="3983722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4411587" y="38754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Arrow Connector 81"/>
          <p:cNvCxnSpPr/>
          <p:nvPr/>
        </p:nvCxnSpPr>
        <p:spPr bwMode="auto">
          <a:xfrm flipV="1">
            <a:off x="5133785" y="46489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83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8801015"/>
              </p:ext>
            </p:extLst>
          </p:nvPr>
        </p:nvGraphicFramePr>
        <p:xfrm>
          <a:off x="4800445" y="44965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091" name="Equation" r:id="rId6" imgW="152400" imgH="165100" progId="Equation.3">
                  <p:embed/>
                </p:oleObj>
              </mc:Choice>
              <mc:Fallback>
                <p:oleObj name="Equation" r:id="rId6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800445" y="44965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" name="Object 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879165"/>
              </p:ext>
            </p:extLst>
          </p:nvPr>
        </p:nvGraphicFramePr>
        <p:xfrm>
          <a:off x="5228617" y="54365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092" name="Equation" r:id="rId8" imgW="177800" imgH="215900" progId="Equation.3">
                  <p:embed/>
                </p:oleObj>
              </mc:Choice>
              <mc:Fallback>
                <p:oleObj name="Equation" r:id="rId8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228617" y="54365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7" name="Straight Connector 86"/>
          <p:cNvCxnSpPr/>
          <p:nvPr/>
        </p:nvCxnSpPr>
        <p:spPr bwMode="auto">
          <a:xfrm flipH="1">
            <a:off x="5181445" y="56388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4343245" y="3736975"/>
            <a:ext cx="333375" cy="107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9" name="Straight Connector 88"/>
          <p:cNvCxnSpPr/>
          <p:nvPr/>
        </p:nvCxnSpPr>
        <p:spPr bwMode="auto">
          <a:xfrm>
            <a:off x="4343245" y="3857625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1032345"/>
              </p:ext>
            </p:extLst>
          </p:nvPr>
        </p:nvGraphicFramePr>
        <p:xfrm>
          <a:off x="7017535" y="3402738"/>
          <a:ext cx="223837" cy="207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093" name="Equation" r:id="rId10" imgW="241300" imgH="228600" progId="Equation.3">
                  <p:embed/>
                </p:oleObj>
              </mc:Choice>
              <mc:Fallback>
                <p:oleObj name="Equation" r:id="rId10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017535" y="3402738"/>
                        <a:ext cx="223837" cy="207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6" name="Straight Connector 45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2203440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ectangle 47"/>
          <p:cNvSpPr/>
          <p:nvPr/>
        </p:nvSpPr>
        <p:spPr bwMode="auto">
          <a:xfrm>
            <a:off x="1219200" y="3302604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1858279" y="3849158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>
          <a:xfrm>
            <a:off x="1371600" y="3352800"/>
            <a:ext cx="118375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Dump Diode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 rot="5400000">
            <a:off x="1849967" y="3776134"/>
            <a:ext cx="185057" cy="13788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2" name="Straight Connector 51"/>
          <p:cNvCxnSpPr/>
          <p:nvPr/>
        </p:nvCxnSpPr>
        <p:spPr bwMode="auto">
          <a:xfrm flipV="1">
            <a:off x="2019300" y="3738034"/>
            <a:ext cx="1" cy="2159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6203299" y="6046000"/>
            <a:ext cx="466504" cy="2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5954762"/>
              </p:ext>
            </p:extLst>
          </p:nvPr>
        </p:nvGraphicFramePr>
        <p:xfrm>
          <a:off x="6248400" y="5638800"/>
          <a:ext cx="38417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094" name="Equation" r:id="rId12" imgW="495300" imgH="393700" progId="Equation.3">
                  <p:embed/>
                </p:oleObj>
              </mc:Choice>
              <mc:Fallback>
                <p:oleObj name="Equation" r:id="rId12" imgW="4953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48400" y="5638800"/>
                        <a:ext cx="384175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5" name="Straight Connector 54"/>
          <p:cNvCxnSpPr/>
          <p:nvPr/>
        </p:nvCxnSpPr>
        <p:spPr bwMode="auto">
          <a:xfrm>
            <a:off x="5199743" y="5909128"/>
            <a:ext cx="996950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6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0243701"/>
              </p:ext>
            </p:extLst>
          </p:nvPr>
        </p:nvGraphicFramePr>
        <p:xfrm>
          <a:off x="6656368" y="5794828"/>
          <a:ext cx="363794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095" name="Equation" r:id="rId14" imgW="469900" imgH="393700" progId="Equation.3">
                  <p:embed/>
                </p:oleObj>
              </mc:Choice>
              <mc:Fallback>
                <p:oleObj name="Equation" r:id="rId14" imgW="4699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656368" y="5794828"/>
                        <a:ext cx="363794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Rectangle 56"/>
          <p:cNvSpPr/>
          <p:nvPr/>
        </p:nvSpPr>
        <p:spPr bwMode="auto">
          <a:xfrm>
            <a:off x="6324600" y="4191000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629400" y="4038600"/>
            <a:ext cx="118494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Short Circuit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2209646" y="5638801"/>
            <a:ext cx="1828954" cy="2667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2" name="Straight Arrow Connector 61"/>
          <p:cNvCxnSpPr>
            <a:stCxn id="61" idx="3"/>
          </p:cNvCxnSpPr>
          <p:nvPr/>
        </p:nvCxnSpPr>
        <p:spPr bwMode="auto">
          <a:xfrm flipH="1">
            <a:off x="3581400" y="5772151"/>
            <a:ext cx="457200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72" name="Objec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0405511"/>
              </p:ext>
            </p:extLst>
          </p:nvPr>
        </p:nvGraphicFramePr>
        <p:xfrm>
          <a:off x="3429000" y="47244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096" name="Equation" r:id="rId16" imgW="304800" imgH="228600" progId="Equation.3">
                  <p:embed/>
                </p:oleObj>
              </mc:Choice>
              <mc:Fallback>
                <p:oleObj name="Equation" r:id="rId16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429000" y="47244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8" name="Straight Arrow Connector 77"/>
          <p:cNvCxnSpPr/>
          <p:nvPr/>
        </p:nvCxnSpPr>
        <p:spPr bwMode="auto">
          <a:xfrm>
            <a:off x="2209645" y="51054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79" name="Straight Arrow Connector 78"/>
          <p:cNvCxnSpPr/>
          <p:nvPr/>
        </p:nvCxnSpPr>
        <p:spPr bwMode="auto">
          <a:xfrm flipV="1">
            <a:off x="6963073" y="2209800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0" name="Straight Arrow Connector 79"/>
          <p:cNvCxnSpPr/>
          <p:nvPr/>
        </p:nvCxnSpPr>
        <p:spPr bwMode="auto">
          <a:xfrm>
            <a:off x="6781645" y="3352802"/>
            <a:ext cx="2209955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6857845" y="3352800"/>
            <a:ext cx="1524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Straight Connector 89"/>
          <p:cNvCxnSpPr/>
          <p:nvPr/>
        </p:nvCxnSpPr>
        <p:spPr bwMode="auto">
          <a:xfrm flipV="1">
            <a:off x="7024688" y="2895600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Straight Connector 91"/>
          <p:cNvCxnSpPr/>
          <p:nvPr/>
        </p:nvCxnSpPr>
        <p:spPr bwMode="auto">
          <a:xfrm>
            <a:off x="7193341" y="2895600"/>
            <a:ext cx="1" cy="46143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00" name="Rectangle 32"/>
          <p:cNvSpPr>
            <a:spLocks noChangeArrowheads="1"/>
          </p:cNvSpPr>
          <p:nvPr/>
        </p:nvSpPr>
        <p:spPr bwMode="auto">
          <a:xfrm>
            <a:off x="6400800" y="2133600"/>
            <a:ext cx="26670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01" name="Object 10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768693"/>
              </p:ext>
            </p:extLst>
          </p:nvPr>
        </p:nvGraphicFramePr>
        <p:xfrm>
          <a:off x="8824686" y="3416299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097" name="Equation" r:id="rId18" imgW="101600" imgH="152400" progId="Equation.3">
                  <p:embed/>
                </p:oleObj>
              </mc:Choice>
              <mc:Fallback>
                <p:oleObj name="Equation" r:id="rId18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8824686" y="3416299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" name="TextBox 101"/>
          <p:cNvSpPr txBox="1"/>
          <p:nvPr/>
        </p:nvSpPr>
        <p:spPr>
          <a:xfrm>
            <a:off x="8397259" y="3352800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7086600" y="5181600"/>
            <a:ext cx="1905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dirty="0">
                <a:solidFill>
                  <a:srgbClr val="000000"/>
                </a:solidFill>
                <a:latin typeface="Arial"/>
                <a:cs typeface="Arial"/>
              </a:rPr>
              <a:t>Boundary condition at short-circuit:</a:t>
            </a:r>
          </a:p>
          <a:p>
            <a:r>
              <a:rPr lang="en-US" altLang="en-US" sz="1400" dirty="0">
                <a:solidFill>
                  <a:srgbClr val="000000"/>
                </a:solidFill>
                <a:latin typeface="Arial"/>
                <a:cs typeface="Arial"/>
              </a:rPr>
              <a:t>V = 0</a:t>
            </a:r>
            <a:r>
              <a:rPr lang="en-US" altLang="en-US" sz="1400" dirty="0">
                <a:latin typeface="Arial"/>
                <a:cs typeface="Arial"/>
              </a:rPr>
              <a:t>, doubling I</a:t>
            </a:r>
            <a:endParaRPr lang="en-US" alt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06" name="Straight Connector 105"/>
          <p:cNvCxnSpPr/>
          <p:nvPr/>
        </p:nvCxnSpPr>
        <p:spPr bwMode="auto">
          <a:xfrm>
            <a:off x="2209800" y="5638802"/>
            <a:ext cx="18288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Straight Connector 106"/>
          <p:cNvCxnSpPr/>
          <p:nvPr/>
        </p:nvCxnSpPr>
        <p:spPr bwMode="auto">
          <a:xfrm flipV="1">
            <a:off x="4039507" y="5627915"/>
            <a:ext cx="3629" cy="279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Straight Connector 107"/>
          <p:cNvCxnSpPr/>
          <p:nvPr/>
        </p:nvCxnSpPr>
        <p:spPr bwMode="auto">
          <a:xfrm>
            <a:off x="4032250" y="5899152"/>
            <a:ext cx="1187450" cy="634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9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9228523"/>
              </p:ext>
            </p:extLst>
          </p:nvPr>
        </p:nvGraphicFramePr>
        <p:xfrm>
          <a:off x="5494195" y="4114800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098" name="Equation" r:id="rId20" imgW="241300" imgH="228600" progId="Equation.3">
                  <p:embed/>
                </p:oleObj>
              </mc:Choice>
              <mc:Fallback>
                <p:oleObj name="Equation" r:id="rId20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494195" y="4114800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4" name="Straight Connector 73"/>
          <p:cNvCxnSpPr/>
          <p:nvPr/>
        </p:nvCxnSpPr>
        <p:spPr bwMode="auto">
          <a:xfrm>
            <a:off x="6578600" y="4114800"/>
            <a:ext cx="0" cy="6223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Rectangle 74"/>
          <p:cNvSpPr/>
          <p:nvPr/>
        </p:nvSpPr>
        <p:spPr>
          <a:xfrm>
            <a:off x="6347681" y="2095656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  <a:endParaRPr lang="en-US" sz="1200" dirty="0"/>
          </a:p>
        </p:txBody>
      </p:sp>
      <p:sp>
        <p:nvSpPr>
          <p:cNvPr id="58" name="TextBox 57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117909659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Terminated vs. short circuit</a:t>
            </a: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381000" y="838200"/>
            <a:ext cx="853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Short-circuiting the termination offers twice the kick (for a given kicker magnet):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Fill time of kicker magnet is doubled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Diode as dump switch provides solution for fixed pulse length 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6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432224" y="22867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4" name="Straight Arrow Connector 63"/>
          <p:cNvCxnSpPr/>
          <p:nvPr/>
        </p:nvCxnSpPr>
        <p:spPr bwMode="auto">
          <a:xfrm>
            <a:off x="1295245" y="61729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5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4967514" y="22860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66" name="Straight Connector 65"/>
          <p:cNvCxnSpPr/>
          <p:nvPr/>
        </p:nvCxnSpPr>
        <p:spPr bwMode="auto">
          <a:xfrm>
            <a:off x="2209645" y="47244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>
            <a:off x="52073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/>
          <p:nvPr/>
        </p:nvCxnSpPr>
        <p:spPr bwMode="auto">
          <a:xfrm>
            <a:off x="61979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69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4080506"/>
              </p:ext>
            </p:extLst>
          </p:nvPr>
        </p:nvGraphicFramePr>
        <p:xfrm>
          <a:off x="203200" y="2133600"/>
          <a:ext cx="10922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810" name="Equation" r:id="rId4" imgW="546100" imgH="406400" progId="Equation.3">
                  <p:embed/>
                </p:oleObj>
              </mc:Choice>
              <mc:Fallback>
                <p:oleObj name="Equation" r:id="rId4" imgW="5461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3200" y="2133600"/>
                        <a:ext cx="1092200" cy="81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" name="TextBox 69"/>
          <p:cNvSpPr txBox="1"/>
          <p:nvPr/>
        </p:nvSpPr>
        <p:spPr>
          <a:xfrm>
            <a:off x="6956418" y="62484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cxnSp>
        <p:nvCxnSpPr>
          <p:cNvPr id="71" name="Straight Connector 70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Rectangle 72"/>
          <p:cNvSpPr/>
          <p:nvPr/>
        </p:nvSpPr>
        <p:spPr bwMode="auto">
          <a:xfrm>
            <a:off x="2213878" y="5905500"/>
            <a:ext cx="3501122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4411587" y="38754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Arrow Connector 81"/>
          <p:cNvCxnSpPr/>
          <p:nvPr/>
        </p:nvCxnSpPr>
        <p:spPr bwMode="auto">
          <a:xfrm flipV="1">
            <a:off x="5133785" y="46489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83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4924957"/>
              </p:ext>
            </p:extLst>
          </p:nvPr>
        </p:nvGraphicFramePr>
        <p:xfrm>
          <a:off x="4800445" y="44965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811" name="Equation" r:id="rId6" imgW="152400" imgH="165100" progId="Equation.3">
                  <p:embed/>
                </p:oleObj>
              </mc:Choice>
              <mc:Fallback>
                <p:oleObj name="Equation" r:id="rId6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800445" y="44965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" name="Object 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4843418"/>
              </p:ext>
            </p:extLst>
          </p:nvPr>
        </p:nvGraphicFramePr>
        <p:xfrm>
          <a:off x="5228617" y="54365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812" name="Equation" r:id="rId8" imgW="177800" imgH="215900" progId="Equation.3">
                  <p:embed/>
                </p:oleObj>
              </mc:Choice>
              <mc:Fallback>
                <p:oleObj name="Equation" r:id="rId8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228617" y="54365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7" name="Straight Connector 86"/>
          <p:cNvCxnSpPr/>
          <p:nvPr/>
        </p:nvCxnSpPr>
        <p:spPr bwMode="auto">
          <a:xfrm flipH="1">
            <a:off x="5181445" y="56388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4343245" y="3736975"/>
            <a:ext cx="333375" cy="107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9" name="Straight Connector 88"/>
          <p:cNvCxnSpPr/>
          <p:nvPr/>
        </p:nvCxnSpPr>
        <p:spPr bwMode="auto">
          <a:xfrm>
            <a:off x="4343245" y="3857625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2203440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ectangle 47"/>
          <p:cNvSpPr/>
          <p:nvPr/>
        </p:nvSpPr>
        <p:spPr bwMode="auto">
          <a:xfrm>
            <a:off x="1219200" y="3302604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1858279" y="3849158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>
          <a:xfrm>
            <a:off x="1371600" y="3352800"/>
            <a:ext cx="118375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Dump Diode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 rot="5400000">
            <a:off x="1849967" y="3776134"/>
            <a:ext cx="185057" cy="13788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2" name="Straight Connector 51"/>
          <p:cNvCxnSpPr/>
          <p:nvPr/>
        </p:nvCxnSpPr>
        <p:spPr bwMode="auto">
          <a:xfrm flipV="1">
            <a:off x="2019300" y="3738034"/>
            <a:ext cx="1" cy="2159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 flipH="1">
            <a:off x="5257800" y="6310086"/>
            <a:ext cx="457200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1393098"/>
              </p:ext>
            </p:extLst>
          </p:nvPr>
        </p:nvGraphicFramePr>
        <p:xfrm>
          <a:off x="5805714" y="5967413"/>
          <a:ext cx="285750" cy="128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813" name="Equation" r:id="rId10" imgW="368300" imgH="165100" progId="Equation.3">
                  <p:embed/>
                </p:oleObj>
              </mc:Choice>
              <mc:Fallback>
                <p:oleObj name="Equation" r:id="rId10" imgW="368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805714" y="5967413"/>
                        <a:ext cx="285750" cy="128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5" name="Straight Connector 54"/>
          <p:cNvCxnSpPr/>
          <p:nvPr/>
        </p:nvCxnSpPr>
        <p:spPr bwMode="auto">
          <a:xfrm>
            <a:off x="5199743" y="5909128"/>
            <a:ext cx="515257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6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379231"/>
              </p:ext>
            </p:extLst>
          </p:nvPr>
        </p:nvGraphicFramePr>
        <p:xfrm>
          <a:off x="5715000" y="6480175"/>
          <a:ext cx="401638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814" name="Equation" r:id="rId12" imgW="520700" imgH="393700" progId="Equation.3">
                  <p:embed/>
                </p:oleObj>
              </mc:Choice>
              <mc:Fallback>
                <p:oleObj name="Equation" r:id="rId12" imgW="520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715000" y="6480175"/>
                        <a:ext cx="401638" cy="30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Rectangle 56"/>
          <p:cNvSpPr/>
          <p:nvPr/>
        </p:nvSpPr>
        <p:spPr bwMode="auto">
          <a:xfrm>
            <a:off x="6324600" y="4191000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8" name="Straight Connector 57"/>
          <p:cNvCxnSpPr/>
          <p:nvPr/>
        </p:nvCxnSpPr>
        <p:spPr bwMode="auto">
          <a:xfrm>
            <a:off x="6578600" y="4419600"/>
            <a:ext cx="0" cy="3175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tangle 59"/>
          <p:cNvSpPr/>
          <p:nvPr/>
        </p:nvSpPr>
        <p:spPr>
          <a:xfrm>
            <a:off x="6629400" y="4038600"/>
            <a:ext cx="118494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Short Circuit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5714999" y="6172200"/>
            <a:ext cx="482601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0" name="Rectangle 89"/>
          <p:cNvSpPr/>
          <p:nvPr/>
        </p:nvSpPr>
        <p:spPr bwMode="auto">
          <a:xfrm>
            <a:off x="5715000" y="5901267"/>
            <a:ext cx="482753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91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6841970"/>
              </p:ext>
            </p:extLst>
          </p:nvPr>
        </p:nvGraphicFramePr>
        <p:xfrm>
          <a:off x="6225645" y="6324600"/>
          <a:ext cx="236537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815" name="Equation" r:id="rId14" imgW="304800" imgH="393700" progId="Equation.3">
                  <p:embed/>
                </p:oleObj>
              </mc:Choice>
              <mc:Fallback>
                <p:oleObj name="Equation" r:id="rId14" imgW="3048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225645" y="6324600"/>
                        <a:ext cx="236537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9" name="Straight Connector 78"/>
          <p:cNvCxnSpPr/>
          <p:nvPr/>
        </p:nvCxnSpPr>
        <p:spPr bwMode="auto">
          <a:xfrm>
            <a:off x="5715000" y="6172200"/>
            <a:ext cx="482600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Straight Arrow Connector 91"/>
          <p:cNvCxnSpPr/>
          <p:nvPr/>
        </p:nvCxnSpPr>
        <p:spPr bwMode="auto">
          <a:xfrm>
            <a:off x="6172200" y="6019800"/>
            <a:ext cx="466504" cy="2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 flipV="1">
            <a:off x="5715000" y="5905500"/>
            <a:ext cx="0" cy="26670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95" name="Object 9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9919085"/>
              </p:ext>
            </p:extLst>
          </p:nvPr>
        </p:nvGraphicFramePr>
        <p:xfrm>
          <a:off x="6534150" y="5716588"/>
          <a:ext cx="401638" cy="30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816" name="Equation" r:id="rId16" imgW="520700" imgH="393700" progId="Equation.3">
                  <p:embed/>
                </p:oleObj>
              </mc:Choice>
              <mc:Fallback>
                <p:oleObj name="Equation" r:id="rId16" imgW="520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6534150" y="5716588"/>
                        <a:ext cx="401638" cy="303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" name="Rectangle 95"/>
          <p:cNvSpPr/>
          <p:nvPr/>
        </p:nvSpPr>
        <p:spPr bwMode="auto">
          <a:xfrm>
            <a:off x="2209646" y="5638801"/>
            <a:ext cx="1371754" cy="2667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7" name="Straight Arrow Connector 96"/>
          <p:cNvCxnSpPr/>
          <p:nvPr/>
        </p:nvCxnSpPr>
        <p:spPr bwMode="auto">
          <a:xfrm flipH="1">
            <a:off x="3124200" y="5772151"/>
            <a:ext cx="457200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98" name="Object 9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0020160"/>
              </p:ext>
            </p:extLst>
          </p:nvPr>
        </p:nvGraphicFramePr>
        <p:xfrm>
          <a:off x="5770563" y="5564188"/>
          <a:ext cx="325437" cy="30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817" name="Equation" r:id="rId18" imgW="419100" imgH="393700" progId="Equation.3">
                  <p:embed/>
                </p:oleObj>
              </mc:Choice>
              <mc:Fallback>
                <p:oleObj name="Equation" r:id="rId18" imgW="419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770563" y="5564188"/>
                        <a:ext cx="325437" cy="303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Objec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1097220"/>
              </p:ext>
            </p:extLst>
          </p:nvPr>
        </p:nvGraphicFramePr>
        <p:xfrm>
          <a:off x="3429000" y="47244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818" name="Equation" r:id="rId20" imgW="304800" imgH="228600" progId="Equation.3">
                  <p:embed/>
                </p:oleObj>
              </mc:Choice>
              <mc:Fallback>
                <p:oleObj name="Equation" r:id="rId20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3429000" y="47244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8" name="Straight Arrow Connector 77"/>
          <p:cNvCxnSpPr/>
          <p:nvPr/>
        </p:nvCxnSpPr>
        <p:spPr bwMode="auto">
          <a:xfrm>
            <a:off x="2209645" y="51054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80" name="Straight Arrow Connector 79"/>
          <p:cNvCxnSpPr/>
          <p:nvPr/>
        </p:nvCxnSpPr>
        <p:spPr bwMode="auto">
          <a:xfrm flipV="1">
            <a:off x="6963073" y="2209800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4" name="Straight Arrow Connector 83"/>
          <p:cNvCxnSpPr/>
          <p:nvPr/>
        </p:nvCxnSpPr>
        <p:spPr bwMode="auto">
          <a:xfrm>
            <a:off x="6781645" y="3352802"/>
            <a:ext cx="2209955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Connector 92"/>
          <p:cNvCxnSpPr/>
          <p:nvPr/>
        </p:nvCxnSpPr>
        <p:spPr bwMode="auto">
          <a:xfrm>
            <a:off x="6857845" y="3352800"/>
            <a:ext cx="1524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/>
          <p:nvPr/>
        </p:nvCxnSpPr>
        <p:spPr bwMode="auto">
          <a:xfrm flipV="1">
            <a:off x="7024688" y="2895600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Straight Connector 99"/>
          <p:cNvCxnSpPr/>
          <p:nvPr/>
        </p:nvCxnSpPr>
        <p:spPr bwMode="auto">
          <a:xfrm flipH="1">
            <a:off x="6944258" y="2637367"/>
            <a:ext cx="337075" cy="242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Straight Connector 100"/>
          <p:cNvCxnSpPr/>
          <p:nvPr/>
        </p:nvCxnSpPr>
        <p:spPr bwMode="auto">
          <a:xfrm flipH="1">
            <a:off x="7263192" y="2628900"/>
            <a:ext cx="1208" cy="74083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02" name="Object 10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548323"/>
              </p:ext>
            </p:extLst>
          </p:nvPr>
        </p:nvGraphicFramePr>
        <p:xfrm>
          <a:off x="7023100" y="3429000"/>
          <a:ext cx="444500" cy="20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819" name="Equation" r:id="rId22" imgW="482600" imgH="228600" progId="Equation.3">
                  <p:embed/>
                </p:oleObj>
              </mc:Choice>
              <mc:Fallback>
                <p:oleObj name="Equation" r:id="rId22" imgW="4826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7023100" y="3429000"/>
                        <a:ext cx="444500" cy="207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3" name="Straight Connector 102"/>
          <p:cNvCxnSpPr/>
          <p:nvPr/>
        </p:nvCxnSpPr>
        <p:spPr bwMode="auto">
          <a:xfrm flipV="1">
            <a:off x="7177088" y="2628900"/>
            <a:ext cx="91545" cy="27396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9" name="Rectangle 32"/>
          <p:cNvSpPr>
            <a:spLocks noChangeArrowheads="1"/>
          </p:cNvSpPr>
          <p:nvPr/>
        </p:nvSpPr>
        <p:spPr bwMode="auto">
          <a:xfrm>
            <a:off x="6400800" y="2133600"/>
            <a:ext cx="26670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10" name="Object 10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3232026"/>
              </p:ext>
            </p:extLst>
          </p:nvPr>
        </p:nvGraphicFramePr>
        <p:xfrm>
          <a:off x="8824686" y="3416299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820" name="Equation" r:id="rId24" imgW="101600" imgH="152400" progId="Equation.3">
                  <p:embed/>
                </p:oleObj>
              </mc:Choice>
              <mc:Fallback>
                <p:oleObj name="Equation" r:id="rId24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8824686" y="3416299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" name="TextBox 110"/>
          <p:cNvSpPr txBox="1"/>
          <p:nvPr/>
        </p:nvSpPr>
        <p:spPr>
          <a:xfrm>
            <a:off x="8397259" y="3352800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cxnSp>
        <p:nvCxnSpPr>
          <p:cNvPr id="113" name="Straight Connector 112"/>
          <p:cNvCxnSpPr/>
          <p:nvPr/>
        </p:nvCxnSpPr>
        <p:spPr bwMode="auto">
          <a:xfrm>
            <a:off x="6578600" y="4114800"/>
            <a:ext cx="0" cy="6223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4" name="Rectangle 113"/>
          <p:cNvSpPr/>
          <p:nvPr/>
        </p:nvSpPr>
        <p:spPr>
          <a:xfrm>
            <a:off x="7086600" y="5181600"/>
            <a:ext cx="1905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dirty="0">
                <a:solidFill>
                  <a:srgbClr val="000000"/>
                </a:solidFill>
                <a:latin typeface="Arial"/>
                <a:cs typeface="Arial"/>
              </a:rPr>
              <a:t>Boundary condition at short-circuit:</a:t>
            </a:r>
          </a:p>
          <a:p>
            <a:r>
              <a:rPr lang="en-US" altLang="en-US" sz="1400" dirty="0">
                <a:solidFill>
                  <a:srgbClr val="000000"/>
                </a:solidFill>
                <a:latin typeface="Arial"/>
                <a:cs typeface="Arial"/>
              </a:rPr>
              <a:t>V = 0</a:t>
            </a:r>
            <a:r>
              <a:rPr lang="en-US" altLang="en-US" sz="1400" dirty="0">
                <a:latin typeface="Arial"/>
                <a:cs typeface="Arial"/>
              </a:rPr>
              <a:t>, doubling I</a:t>
            </a:r>
            <a:endParaRPr lang="en-US" alt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16" name="Straight Connector 115"/>
          <p:cNvCxnSpPr/>
          <p:nvPr/>
        </p:nvCxnSpPr>
        <p:spPr bwMode="auto">
          <a:xfrm>
            <a:off x="2209800" y="5638802"/>
            <a:ext cx="13716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Straight Connector 116"/>
          <p:cNvCxnSpPr/>
          <p:nvPr/>
        </p:nvCxnSpPr>
        <p:spPr bwMode="auto">
          <a:xfrm>
            <a:off x="3581400" y="5905500"/>
            <a:ext cx="16383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Straight Connector 117"/>
          <p:cNvCxnSpPr/>
          <p:nvPr/>
        </p:nvCxnSpPr>
        <p:spPr bwMode="auto">
          <a:xfrm flipV="1">
            <a:off x="3574291" y="5627915"/>
            <a:ext cx="2726" cy="279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74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9300003"/>
              </p:ext>
            </p:extLst>
          </p:nvPr>
        </p:nvGraphicFramePr>
        <p:xfrm>
          <a:off x="5494195" y="4114800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821" name="Equation" r:id="rId26" imgW="241300" imgH="228600" progId="Equation.3">
                  <p:embed/>
                </p:oleObj>
              </mc:Choice>
              <mc:Fallback>
                <p:oleObj name="Equation" r:id="rId26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5494195" y="4114800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Rectangle 74"/>
          <p:cNvSpPr/>
          <p:nvPr/>
        </p:nvSpPr>
        <p:spPr>
          <a:xfrm>
            <a:off x="6347681" y="2095656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  <a:endParaRPr lang="en-US" sz="1200" dirty="0"/>
          </a:p>
        </p:txBody>
      </p:sp>
      <p:sp>
        <p:nvSpPr>
          <p:cNvPr id="76" name="TextBox 75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216632812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Terminated vs. short circuit</a:t>
            </a: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381000" y="838200"/>
            <a:ext cx="853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Short-circuiting the termination offers twice the kick (for a given kicker magnet):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Fill time of kicker magnet is doubled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Diode as dump switch provides solution for fixed pulse length 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6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432224" y="22867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4" name="Straight Arrow Connector 63"/>
          <p:cNvCxnSpPr/>
          <p:nvPr/>
        </p:nvCxnSpPr>
        <p:spPr bwMode="auto">
          <a:xfrm>
            <a:off x="1295245" y="61729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5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4967514" y="22860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66" name="Straight Connector 65"/>
          <p:cNvCxnSpPr/>
          <p:nvPr/>
        </p:nvCxnSpPr>
        <p:spPr bwMode="auto">
          <a:xfrm>
            <a:off x="2209645" y="47244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>
            <a:off x="52073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/>
          <p:nvPr/>
        </p:nvCxnSpPr>
        <p:spPr bwMode="auto">
          <a:xfrm>
            <a:off x="61979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6956418" y="62484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cxnSp>
        <p:nvCxnSpPr>
          <p:cNvPr id="71" name="Straight Connector 70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Rectangle 72"/>
          <p:cNvSpPr/>
          <p:nvPr/>
        </p:nvSpPr>
        <p:spPr bwMode="auto">
          <a:xfrm>
            <a:off x="2213878" y="5905500"/>
            <a:ext cx="2993122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4411587" y="38754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Arrow Connector 81"/>
          <p:cNvCxnSpPr/>
          <p:nvPr/>
        </p:nvCxnSpPr>
        <p:spPr bwMode="auto">
          <a:xfrm flipV="1">
            <a:off x="5133785" y="46489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83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8620954"/>
              </p:ext>
            </p:extLst>
          </p:nvPr>
        </p:nvGraphicFramePr>
        <p:xfrm>
          <a:off x="4800445" y="44965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606" name="Equation" r:id="rId4" imgW="152400" imgH="165100" progId="Equation.3">
                  <p:embed/>
                </p:oleObj>
              </mc:Choice>
              <mc:Fallback>
                <p:oleObj name="Equation" r:id="rId4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00445" y="44965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bject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4306811"/>
              </p:ext>
            </p:extLst>
          </p:nvPr>
        </p:nvGraphicFramePr>
        <p:xfrm>
          <a:off x="3429000" y="47244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607" name="Equation" r:id="rId6" imgW="304800" imgH="228600" progId="Equation.3">
                  <p:embed/>
                </p:oleObj>
              </mc:Choice>
              <mc:Fallback>
                <p:oleObj name="Equation" r:id="rId6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429000" y="47244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5" name="Straight Arrow Connector 84"/>
          <p:cNvCxnSpPr/>
          <p:nvPr/>
        </p:nvCxnSpPr>
        <p:spPr bwMode="auto">
          <a:xfrm>
            <a:off x="2209645" y="51054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aphicFrame>
        <p:nvGraphicFramePr>
          <p:cNvPr id="86" name="Object 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5603574"/>
              </p:ext>
            </p:extLst>
          </p:nvPr>
        </p:nvGraphicFramePr>
        <p:xfrm>
          <a:off x="5228617" y="54365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608" name="Equation" r:id="rId8" imgW="177800" imgH="215900" progId="Equation.3">
                  <p:embed/>
                </p:oleObj>
              </mc:Choice>
              <mc:Fallback>
                <p:oleObj name="Equation" r:id="rId8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228617" y="54365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7" name="Straight Connector 86"/>
          <p:cNvCxnSpPr/>
          <p:nvPr/>
        </p:nvCxnSpPr>
        <p:spPr bwMode="auto">
          <a:xfrm flipH="1">
            <a:off x="5181445" y="56388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4343245" y="3736975"/>
            <a:ext cx="333375" cy="107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9" name="Straight Connector 88"/>
          <p:cNvCxnSpPr/>
          <p:nvPr/>
        </p:nvCxnSpPr>
        <p:spPr bwMode="auto">
          <a:xfrm>
            <a:off x="4343245" y="3857625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2203440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ectangle 47"/>
          <p:cNvSpPr/>
          <p:nvPr/>
        </p:nvSpPr>
        <p:spPr bwMode="auto">
          <a:xfrm>
            <a:off x="1219200" y="3302604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1858279" y="3849158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>
          <a:xfrm>
            <a:off x="1371600" y="3352800"/>
            <a:ext cx="118375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Dump Diode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 rot="5400000">
            <a:off x="1849967" y="3776134"/>
            <a:ext cx="185057" cy="13788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2" name="Straight Connector 51"/>
          <p:cNvCxnSpPr/>
          <p:nvPr/>
        </p:nvCxnSpPr>
        <p:spPr bwMode="auto">
          <a:xfrm flipV="1">
            <a:off x="2019300" y="3738034"/>
            <a:ext cx="1" cy="2159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6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0107523"/>
              </p:ext>
            </p:extLst>
          </p:nvPr>
        </p:nvGraphicFramePr>
        <p:xfrm>
          <a:off x="5412266" y="5181600"/>
          <a:ext cx="683734" cy="637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609" name="Equation" r:id="rId10" imgW="419100" imgH="393700" progId="Equation.3">
                  <p:embed/>
                </p:oleObj>
              </mc:Choice>
              <mc:Fallback>
                <p:oleObj name="Equation" r:id="rId10" imgW="419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12266" y="5181600"/>
                        <a:ext cx="683734" cy="637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Rectangle 56"/>
          <p:cNvSpPr/>
          <p:nvPr/>
        </p:nvSpPr>
        <p:spPr bwMode="auto">
          <a:xfrm>
            <a:off x="6324600" y="4191000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8" name="Straight Connector 57"/>
          <p:cNvCxnSpPr/>
          <p:nvPr/>
        </p:nvCxnSpPr>
        <p:spPr bwMode="auto">
          <a:xfrm>
            <a:off x="6578600" y="4419600"/>
            <a:ext cx="0" cy="3175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tangle 59"/>
          <p:cNvSpPr/>
          <p:nvPr/>
        </p:nvSpPr>
        <p:spPr>
          <a:xfrm>
            <a:off x="6629400" y="4038600"/>
            <a:ext cx="118494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Short Circuit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5210175" y="6172200"/>
            <a:ext cx="987425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0" name="Rectangle 89"/>
          <p:cNvSpPr/>
          <p:nvPr/>
        </p:nvSpPr>
        <p:spPr bwMode="auto">
          <a:xfrm>
            <a:off x="5203372" y="5901267"/>
            <a:ext cx="994382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91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0017915"/>
              </p:ext>
            </p:extLst>
          </p:nvPr>
        </p:nvGraphicFramePr>
        <p:xfrm>
          <a:off x="6225645" y="6324600"/>
          <a:ext cx="236537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610" name="Equation" r:id="rId12" imgW="304800" imgH="393700" progId="Equation.3">
                  <p:embed/>
                </p:oleObj>
              </mc:Choice>
              <mc:Fallback>
                <p:oleObj name="Equation" r:id="rId12" imgW="3048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25645" y="6324600"/>
                        <a:ext cx="236537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9" name="Straight Connector 78"/>
          <p:cNvCxnSpPr/>
          <p:nvPr/>
        </p:nvCxnSpPr>
        <p:spPr bwMode="auto">
          <a:xfrm flipV="1">
            <a:off x="5200650" y="6172200"/>
            <a:ext cx="996950" cy="3175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80" name="Object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696485"/>
              </p:ext>
            </p:extLst>
          </p:nvPr>
        </p:nvGraphicFramePr>
        <p:xfrm>
          <a:off x="5548086" y="5958114"/>
          <a:ext cx="285750" cy="128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611" name="Equation" r:id="rId14" imgW="368300" imgH="165100" progId="Equation.3">
                  <p:embed/>
                </p:oleObj>
              </mc:Choice>
              <mc:Fallback>
                <p:oleObj name="Equation" r:id="rId14" imgW="368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548086" y="5958114"/>
                        <a:ext cx="285750" cy="128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" name="Rectangle 94"/>
          <p:cNvSpPr/>
          <p:nvPr/>
        </p:nvSpPr>
        <p:spPr bwMode="auto">
          <a:xfrm>
            <a:off x="2209646" y="5638801"/>
            <a:ext cx="910925" cy="2667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6" name="Straight Arrow Connector 95"/>
          <p:cNvCxnSpPr/>
          <p:nvPr/>
        </p:nvCxnSpPr>
        <p:spPr bwMode="auto">
          <a:xfrm flipH="1">
            <a:off x="2667000" y="5772151"/>
            <a:ext cx="457200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/>
          <p:nvPr/>
        </p:nvCxnSpPr>
        <p:spPr bwMode="auto">
          <a:xfrm>
            <a:off x="6172200" y="6019800"/>
            <a:ext cx="466504" cy="2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98" name="Object 9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3784678"/>
              </p:ext>
            </p:extLst>
          </p:nvPr>
        </p:nvGraphicFramePr>
        <p:xfrm>
          <a:off x="6534150" y="5716588"/>
          <a:ext cx="401638" cy="30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612" name="Equation" r:id="rId16" imgW="520700" imgH="393700" progId="Equation.3">
                  <p:embed/>
                </p:oleObj>
              </mc:Choice>
              <mc:Fallback>
                <p:oleObj name="Equation" r:id="rId16" imgW="520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6534150" y="5716588"/>
                        <a:ext cx="401638" cy="303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9" name="Straight Arrow Connector 98"/>
          <p:cNvCxnSpPr/>
          <p:nvPr/>
        </p:nvCxnSpPr>
        <p:spPr bwMode="auto">
          <a:xfrm flipH="1">
            <a:off x="4742543" y="6310086"/>
            <a:ext cx="457200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00" name="Object 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8846064"/>
              </p:ext>
            </p:extLst>
          </p:nvPr>
        </p:nvGraphicFramePr>
        <p:xfrm>
          <a:off x="4572000" y="6400800"/>
          <a:ext cx="401638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613" name="Equation" r:id="rId18" imgW="520700" imgH="393700" progId="Equation.3">
                  <p:embed/>
                </p:oleObj>
              </mc:Choice>
              <mc:Fallback>
                <p:oleObj name="Equation" r:id="rId18" imgW="520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572000" y="6400800"/>
                        <a:ext cx="401638" cy="30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2" name="Straight Connector 101"/>
          <p:cNvCxnSpPr/>
          <p:nvPr/>
        </p:nvCxnSpPr>
        <p:spPr bwMode="auto">
          <a:xfrm flipV="1">
            <a:off x="5207907" y="5892800"/>
            <a:ext cx="2721" cy="29709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61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3721103"/>
              </p:ext>
            </p:extLst>
          </p:nvPr>
        </p:nvGraphicFramePr>
        <p:xfrm>
          <a:off x="228600" y="2311400"/>
          <a:ext cx="1041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614" name="Equation" r:id="rId20" imgW="520700" imgH="228600" progId="Equation.3">
                  <p:embed/>
                </p:oleObj>
              </mc:Choice>
              <mc:Fallback>
                <p:oleObj name="Equation" r:id="rId20" imgW="5207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228600" y="2311400"/>
                        <a:ext cx="10414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9" name="Straight Arrow Connector 68"/>
          <p:cNvCxnSpPr/>
          <p:nvPr/>
        </p:nvCxnSpPr>
        <p:spPr bwMode="auto">
          <a:xfrm flipV="1">
            <a:off x="6963073" y="2209800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2" name="Straight Arrow Connector 71"/>
          <p:cNvCxnSpPr/>
          <p:nvPr/>
        </p:nvCxnSpPr>
        <p:spPr bwMode="auto">
          <a:xfrm>
            <a:off x="6781645" y="3352802"/>
            <a:ext cx="2209955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Connector 91"/>
          <p:cNvCxnSpPr/>
          <p:nvPr/>
        </p:nvCxnSpPr>
        <p:spPr bwMode="auto">
          <a:xfrm>
            <a:off x="6857845" y="3352800"/>
            <a:ext cx="1524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Straight Connector 93"/>
          <p:cNvCxnSpPr/>
          <p:nvPr/>
        </p:nvCxnSpPr>
        <p:spPr bwMode="auto">
          <a:xfrm flipV="1">
            <a:off x="7024688" y="2895600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 flipH="1">
            <a:off x="6944256" y="2470456"/>
            <a:ext cx="166634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/>
          <p:cNvCxnSpPr/>
          <p:nvPr/>
        </p:nvCxnSpPr>
        <p:spPr bwMode="auto">
          <a:xfrm flipH="1">
            <a:off x="7326691" y="2460171"/>
            <a:ext cx="5443" cy="90956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05" name="Object 10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1163380"/>
              </p:ext>
            </p:extLst>
          </p:nvPr>
        </p:nvGraphicFramePr>
        <p:xfrm>
          <a:off x="7029450" y="3429000"/>
          <a:ext cx="304800" cy="20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615" name="Equation" r:id="rId22" imgW="330200" imgH="228600" progId="Equation.3">
                  <p:embed/>
                </p:oleObj>
              </mc:Choice>
              <mc:Fallback>
                <p:oleObj name="Equation" r:id="rId22" imgW="3302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7029450" y="3429000"/>
                        <a:ext cx="304800" cy="207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6" name="Straight Connector 105"/>
          <p:cNvCxnSpPr/>
          <p:nvPr/>
        </p:nvCxnSpPr>
        <p:spPr bwMode="auto">
          <a:xfrm flipV="1">
            <a:off x="7177088" y="2445657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2" name="Rectangle 32"/>
          <p:cNvSpPr>
            <a:spLocks noChangeArrowheads="1"/>
          </p:cNvSpPr>
          <p:nvPr/>
        </p:nvSpPr>
        <p:spPr bwMode="auto">
          <a:xfrm>
            <a:off x="6400800" y="2133600"/>
            <a:ext cx="26670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13" name="Object 1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1335469"/>
              </p:ext>
            </p:extLst>
          </p:nvPr>
        </p:nvGraphicFramePr>
        <p:xfrm>
          <a:off x="8824686" y="3416299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616" name="Equation" r:id="rId24" imgW="101600" imgH="152400" progId="Equation.3">
                  <p:embed/>
                </p:oleObj>
              </mc:Choice>
              <mc:Fallback>
                <p:oleObj name="Equation" r:id="rId24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8824686" y="3416299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4" name="TextBox 113"/>
          <p:cNvSpPr txBox="1"/>
          <p:nvPr/>
        </p:nvSpPr>
        <p:spPr>
          <a:xfrm>
            <a:off x="8397259" y="3352800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cxnSp>
        <p:nvCxnSpPr>
          <p:cNvPr id="116" name="Straight Connector 115"/>
          <p:cNvCxnSpPr/>
          <p:nvPr/>
        </p:nvCxnSpPr>
        <p:spPr bwMode="auto">
          <a:xfrm>
            <a:off x="6578600" y="4114800"/>
            <a:ext cx="0" cy="6223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7" name="Rectangle 116"/>
          <p:cNvSpPr/>
          <p:nvPr/>
        </p:nvSpPr>
        <p:spPr>
          <a:xfrm>
            <a:off x="7086600" y="5181600"/>
            <a:ext cx="1905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dirty="0">
                <a:solidFill>
                  <a:srgbClr val="000000"/>
                </a:solidFill>
                <a:latin typeface="Arial"/>
                <a:cs typeface="Arial"/>
              </a:rPr>
              <a:t>Boundary condition at short-circuit:</a:t>
            </a:r>
          </a:p>
          <a:p>
            <a:r>
              <a:rPr lang="en-US" altLang="en-US" sz="1400" dirty="0">
                <a:solidFill>
                  <a:srgbClr val="000000"/>
                </a:solidFill>
                <a:latin typeface="Arial"/>
                <a:cs typeface="Arial"/>
              </a:rPr>
              <a:t>V = 0</a:t>
            </a:r>
            <a:r>
              <a:rPr lang="en-US" altLang="en-US" sz="1400" dirty="0">
                <a:latin typeface="Arial"/>
                <a:cs typeface="Arial"/>
              </a:rPr>
              <a:t>, doubling I</a:t>
            </a:r>
            <a:endParaRPr lang="en-US" alt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18" name="Straight Connector 117"/>
          <p:cNvCxnSpPr/>
          <p:nvPr/>
        </p:nvCxnSpPr>
        <p:spPr bwMode="auto">
          <a:xfrm>
            <a:off x="2209800" y="5638802"/>
            <a:ext cx="9144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Straight Connector 118"/>
          <p:cNvCxnSpPr/>
          <p:nvPr/>
        </p:nvCxnSpPr>
        <p:spPr bwMode="auto">
          <a:xfrm>
            <a:off x="3124200" y="5905500"/>
            <a:ext cx="20955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Straight Connector 119"/>
          <p:cNvCxnSpPr/>
          <p:nvPr/>
        </p:nvCxnSpPr>
        <p:spPr bwMode="auto">
          <a:xfrm flipV="1">
            <a:off x="3124200" y="5632450"/>
            <a:ext cx="2726" cy="279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74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6709632"/>
              </p:ext>
            </p:extLst>
          </p:nvPr>
        </p:nvGraphicFramePr>
        <p:xfrm>
          <a:off x="8666162" y="2309813"/>
          <a:ext cx="325438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617" name="Equation" r:id="rId26" imgW="419100" imgH="393700" progId="Equation.3">
                  <p:embed/>
                </p:oleObj>
              </mc:Choice>
              <mc:Fallback>
                <p:oleObj name="Equation" r:id="rId26" imgW="419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8666162" y="2309813"/>
                        <a:ext cx="325438" cy="30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9300003"/>
              </p:ext>
            </p:extLst>
          </p:nvPr>
        </p:nvGraphicFramePr>
        <p:xfrm>
          <a:off x="5494195" y="4114800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618" name="Equation" r:id="rId28" imgW="241300" imgH="228600" progId="Equation.3">
                  <p:embed/>
                </p:oleObj>
              </mc:Choice>
              <mc:Fallback>
                <p:oleObj name="Equation" r:id="rId28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5494195" y="4114800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" name="Rectangle 75"/>
          <p:cNvSpPr/>
          <p:nvPr/>
        </p:nvSpPr>
        <p:spPr>
          <a:xfrm>
            <a:off x="6347681" y="2095656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  <a:endParaRPr lang="en-US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361729515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Terminated vs. short circuit</a:t>
            </a: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381000" y="838200"/>
            <a:ext cx="853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Short-circuiting the termination offers twice the kick (for a given kicker magnet):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Fill time of kicker magnet is doubled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Diode as dump switch provides solution for fixed pulse length 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6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432224" y="22867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4" name="Straight Arrow Connector 63"/>
          <p:cNvCxnSpPr/>
          <p:nvPr/>
        </p:nvCxnSpPr>
        <p:spPr bwMode="auto">
          <a:xfrm>
            <a:off x="1295245" y="61729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5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4967514" y="22860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66" name="Straight Connector 65"/>
          <p:cNvCxnSpPr/>
          <p:nvPr/>
        </p:nvCxnSpPr>
        <p:spPr bwMode="auto">
          <a:xfrm>
            <a:off x="2209645" y="47244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>
            <a:off x="52073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/>
          <p:nvPr/>
        </p:nvCxnSpPr>
        <p:spPr bwMode="auto">
          <a:xfrm>
            <a:off x="61979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6956418" y="62484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cxnSp>
        <p:nvCxnSpPr>
          <p:cNvPr id="71" name="Straight Connector 70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Rectangle 72"/>
          <p:cNvSpPr/>
          <p:nvPr/>
        </p:nvSpPr>
        <p:spPr bwMode="auto">
          <a:xfrm>
            <a:off x="2213878" y="5905500"/>
            <a:ext cx="3983722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4411587" y="38754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Arrow Connector 81"/>
          <p:cNvCxnSpPr/>
          <p:nvPr/>
        </p:nvCxnSpPr>
        <p:spPr bwMode="auto">
          <a:xfrm flipV="1">
            <a:off x="5133785" y="46489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83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9756005"/>
              </p:ext>
            </p:extLst>
          </p:nvPr>
        </p:nvGraphicFramePr>
        <p:xfrm>
          <a:off x="4800445" y="44965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629" name="Equation" r:id="rId4" imgW="152400" imgH="165100" progId="Equation.3">
                  <p:embed/>
                </p:oleObj>
              </mc:Choice>
              <mc:Fallback>
                <p:oleObj name="Equation" r:id="rId4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00445" y="44965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bject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4137745"/>
              </p:ext>
            </p:extLst>
          </p:nvPr>
        </p:nvGraphicFramePr>
        <p:xfrm>
          <a:off x="3429000" y="47244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630" name="Equation" r:id="rId6" imgW="304800" imgH="228600" progId="Equation.3">
                  <p:embed/>
                </p:oleObj>
              </mc:Choice>
              <mc:Fallback>
                <p:oleObj name="Equation" r:id="rId6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429000" y="47244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5" name="Straight Arrow Connector 84"/>
          <p:cNvCxnSpPr/>
          <p:nvPr/>
        </p:nvCxnSpPr>
        <p:spPr bwMode="auto">
          <a:xfrm>
            <a:off x="2209645" y="51054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aphicFrame>
        <p:nvGraphicFramePr>
          <p:cNvPr id="86" name="Object 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3367618"/>
              </p:ext>
            </p:extLst>
          </p:nvPr>
        </p:nvGraphicFramePr>
        <p:xfrm>
          <a:off x="5228617" y="54365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631" name="Equation" r:id="rId8" imgW="177800" imgH="215900" progId="Equation.3">
                  <p:embed/>
                </p:oleObj>
              </mc:Choice>
              <mc:Fallback>
                <p:oleObj name="Equation" r:id="rId8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228617" y="54365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7" name="Straight Connector 86"/>
          <p:cNvCxnSpPr/>
          <p:nvPr/>
        </p:nvCxnSpPr>
        <p:spPr bwMode="auto">
          <a:xfrm flipH="1">
            <a:off x="5181445" y="56388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4343245" y="3736975"/>
            <a:ext cx="333375" cy="107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9" name="Straight Connector 88"/>
          <p:cNvCxnSpPr/>
          <p:nvPr/>
        </p:nvCxnSpPr>
        <p:spPr bwMode="auto">
          <a:xfrm>
            <a:off x="4343245" y="3857625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2203440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ectangle 47"/>
          <p:cNvSpPr/>
          <p:nvPr/>
        </p:nvSpPr>
        <p:spPr bwMode="auto">
          <a:xfrm>
            <a:off x="1219200" y="3302604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1858279" y="3849158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>
          <a:xfrm>
            <a:off x="1371600" y="3352800"/>
            <a:ext cx="118375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Dump Diode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 rot="5400000">
            <a:off x="1849967" y="3776134"/>
            <a:ext cx="185057" cy="13788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2" name="Straight Connector 51"/>
          <p:cNvCxnSpPr/>
          <p:nvPr/>
        </p:nvCxnSpPr>
        <p:spPr bwMode="auto">
          <a:xfrm flipV="1">
            <a:off x="2019300" y="3738034"/>
            <a:ext cx="1" cy="2159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56"/>
          <p:cNvSpPr/>
          <p:nvPr/>
        </p:nvSpPr>
        <p:spPr bwMode="auto">
          <a:xfrm>
            <a:off x="6324600" y="4191000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8" name="Straight Connector 57"/>
          <p:cNvCxnSpPr/>
          <p:nvPr/>
        </p:nvCxnSpPr>
        <p:spPr bwMode="auto">
          <a:xfrm>
            <a:off x="6578600" y="4419600"/>
            <a:ext cx="0" cy="3175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tangle 59"/>
          <p:cNvSpPr/>
          <p:nvPr/>
        </p:nvSpPr>
        <p:spPr>
          <a:xfrm>
            <a:off x="6629400" y="4038600"/>
            <a:ext cx="118494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Short Circuit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4495801" y="6172200"/>
            <a:ext cx="1701800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91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4399420"/>
              </p:ext>
            </p:extLst>
          </p:nvPr>
        </p:nvGraphicFramePr>
        <p:xfrm>
          <a:off x="6225645" y="6324600"/>
          <a:ext cx="236537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632" name="Equation" r:id="rId10" imgW="304800" imgH="393700" progId="Equation.3">
                  <p:embed/>
                </p:oleObj>
              </mc:Choice>
              <mc:Fallback>
                <p:oleObj name="Equation" r:id="rId10" imgW="3048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225645" y="6324600"/>
                        <a:ext cx="236537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9" name="Straight Connector 78"/>
          <p:cNvCxnSpPr/>
          <p:nvPr/>
        </p:nvCxnSpPr>
        <p:spPr bwMode="auto">
          <a:xfrm flipV="1">
            <a:off x="5200650" y="6172200"/>
            <a:ext cx="996950" cy="3175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5" name="Rectangle 94"/>
          <p:cNvSpPr/>
          <p:nvPr/>
        </p:nvSpPr>
        <p:spPr bwMode="auto">
          <a:xfrm>
            <a:off x="2209647" y="5638801"/>
            <a:ext cx="76354" cy="2667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6" name="Straight Arrow Connector 95"/>
          <p:cNvCxnSpPr/>
          <p:nvPr/>
        </p:nvCxnSpPr>
        <p:spPr bwMode="auto">
          <a:xfrm flipH="1">
            <a:off x="1828800" y="5772151"/>
            <a:ext cx="457200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/>
          <p:nvPr/>
        </p:nvCxnSpPr>
        <p:spPr bwMode="auto">
          <a:xfrm>
            <a:off x="6172200" y="6019800"/>
            <a:ext cx="466504" cy="2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98" name="Object 9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3931642"/>
              </p:ext>
            </p:extLst>
          </p:nvPr>
        </p:nvGraphicFramePr>
        <p:xfrm>
          <a:off x="6534150" y="5716588"/>
          <a:ext cx="401638" cy="30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633" name="Equation" r:id="rId12" imgW="520700" imgH="393700" progId="Equation.3">
                  <p:embed/>
                </p:oleObj>
              </mc:Choice>
              <mc:Fallback>
                <p:oleObj name="Equation" r:id="rId12" imgW="520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534150" y="5716588"/>
                        <a:ext cx="401638" cy="303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9" name="Straight Arrow Connector 98"/>
          <p:cNvCxnSpPr/>
          <p:nvPr/>
        </p:nvCxnSpPr>
        <p:spPr bwMode="auto">
          <a:xfrm flipH="1">
            <a:off x="4038600" y="6310086"/>
            <a:ext cx="457200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00" name="Object 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3776939"/>
              </p:ext>
            </p:extLst>
          </p:nvPr>
        </p:nvGraphicFramePr>
        <p:xfrm>
          <a:off x="3733800" y="6400800"/>
          <a:ext cx="401638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634" name="Equation" r:id="rId14" imgW="520700" imgH="393700" progId="Equation.3">
                  <p:embed/>
                </p:oleObj>
              </mc:Choice>
              <mc:Fallback>
                <p:oleObj name="Equation" r:id="rId14" imgW="520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733800" y="6400800"/>
                        <a:ext cx="401638" cy="30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" name="Rectangle 77"/>
          <p:cNvSpPr/>
          <p:nvPr/>
        </p:nvSpPr>
        <p:spPr>
          <a:xfrm>
            <a:off x="152400" y="5334000"/>
            <a:ext cx="2057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dirty="0">
                <a:solidFill>
                  <a:srgbClr val="000000"/>
                </a:solidFill>
                <a:latin typeface="Calibri"/>
              </a:rPr>
              <a:t>Initial pulse reflects of the diode</a:t>
            </a:r>
          </a:p>
        </p:txBody>
      </p:sp>
      <p:cxnSp>
        <p:nvCxnSpPr>
          <p:cNvPr id="94" name="Straight Connector 93"/>
          <p:cNvCxnSpPr/>
          <p:nvPr/>
        </p:nvCxnSpPr>
        <p:spPr bwMode="auto">
          <a:xfrm>
            <a:off x="4495800" y="6172200"/>
            <a:ext cx="700314" cy="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03" name="Object 10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7525315"/>
              </p:ext>
            </p:extLst>
          </p:nvPr>
        </p:nvGraphicFramePr>
        <p:xfrm>
          <a:off x="5548086" y="5958114"/>
          <a:ext cx="285750" cy="128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635" name="Equation" r:id="rId16" imgW="368300" imgH="165100" progId="Equation.3">
                  <p:embed/>
                </p:oleObj>
              </mc:Choice>
              <mc:Fallback>
                <p:oleObj name="Equation" r:id="rId16" imgW="368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548086" y="5958114"/>
                        <a:ext cx="285750" cy="128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7515638"/>
              </p:ext>
            </p:extLst>
          </p:nvPr>
        </p:nvGraphicFramePr>
        <p:xfrm>
          <a:off x="368300" y="2311400"/>
          <a:ext cx="762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636" name="Equation" r:id="rId18" imgW="381000" imgH="228600" progId="Equation.3">
                  <p:embed/>
                </p:oleObj>
              </mc:Choice>
              <mc:Fallback>
                <p:oleObj name="Equation" r:id="rId18" imgW="3810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68300" y="2311400"/>
                        <a:ext cx="7620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9" name="Straight Arrow Connector 68"/>
          <p:cNvCxnSpPr/>
          <p:nvPr/>
        </p:nvCxnSpPr>
        <p:spPr bwMode="auto">
          <a:xfrm flipV="1">
            <a:off x="6963073" y="2209800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0" name="Straight Arrow Connector 79"/>
          <p:cNvCxnSpPr/>
          <p:nvPr/>
        </p:nvCxnSpPr>
        <p:spPr bwMode="auto">
          <a:xfrm>
            <a:off x="6781645" y="3352802"/>
            <a:ext cx="2209955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2" name="Straight Connector 101"/>
          <p:cNvCxnSpPr/>
          <p:nvPr/>
        </p:nvCxnSpPr>
        <p:spPr bwMode="auto">
          <a:xfrm>
            <a:off x="6857845" y="3352800"/>
            <a:ext cx="1524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/>
          <p:cNvCxnSpPr/>
          <p:nvPr/>
        </p:nvCxnSpPr>
        <p:spPr bwMode="auto">
          <a:xfrm flipV="1">
            <a:off x="7024688" y="2895600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07" name="Object 10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2837150"/>
              </p:ext>
            </p:extLst>
          </p:nvPr>
        </p:nvGraphicFramePr>
        <p:xfrm>
          <a:off x="7532687" y="3429000"/>
          <a:ext cx="163513" cy="20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637" name="Equation" r:id="rId20" imgW="177800" imgH="228600" progId="Equation.3">
                  <p:embed/>
                </p:oleObj>
              </mc:Choice>
              <mc:Fallback>
                <p:oleObj name="Equation" r:id="rId20" imgW="177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7532687" y="3429000"/>
                        <a:ext cx="163513" cy="207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8" name="Straight Connector 107"/>
          <p:cNvCxnSpPr/>
          <p:nvPr/>
        </p:nvCxnSpPr>
        <p:spPr bwMode="auto">
          <a:xfrm flipV="1">
            <a:off x="7177088" y="2445657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 flipV="1">
            <a:off x="7329559" y="2460172"/>
            <a:ext cx="290441" cy="1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4" name="Rectangle 32"/>
          <p:cNvSpPr>
            <a:spLocks noChangeArrowheads="1"/>
          </p:cNvSpPr>
          <p:nvPr/>
        </p:nvSpPr>
        <p:spPr bwMode="auto">
          <a:xfrm>
            <a:off x="6400800" y="2133600"/>
            <a:ext cx="26670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15" name="Object 1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1398606"/>
              </p:ext>
            </p:extLst>
          </p:nvPr>
        </p:nvGraphicFramePr>
        <p:xfrm>
          <a:off x="8824686" y="3416299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638" name="Equation" r:id="rId22" imgW="101600" imgH="152400" progId="Equation.3">
                  <p:embed/>
                </p:oleObj>
              </mc:Choice>
              <mc:Fallback>
                <p:oleObj name="Equation" r:id="rId22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8824686" y="3416299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6" name="TextBox 115"/>
          <p:cNvSpPr txBox="1"/>
          <p:nvPr/>
        </p:nvSpPr>
        <p:spPr>
          <a:xfrm>
            <a:off x="8397259" y="3352800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cxnSp>
        <p:nvCxnSpPr>
          <p:cNvPr id="118" name="Straight Connector 117"/>
          <p:cNvCxnSpPr/>
          <p:nvPr/>
        </p:nvCxnSpPr>
        <p:spPr bwMode="auto">
          <a:xfrm flipH="1">
            <a:off x="7620000" y="2439260"/>
            <a:ext cx="5443" cy="90956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Straight Connector 118"/>
          <p:cNvCxnSpPr/>
          <p:nvPr/>
        </p:nvCxnSpPr>
        <p:spPr bwMode="auto">
          <a:xfrm>
            <a:off x="6578600" y="4114800"/>
            <a:ext cx="0" cy="6223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0" name="Rectangle 119"/>
          <p:cNvSpPr/>
          <p:nvPr/>
        </p:nvSpPr>
        <p:spPr>
          <a:xfrm>
            <a:off x="7086600" y="5181600"/>
            <a:ext cx="1905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dirty="0">
                <a:solidFill>
                  <a:srgbClr val="000000"/>
                </a:solidFill>
                <a:latin typeface="Arial"/>
                <a:cs typeface="Arial"/>
              </a:rPr>
              <a:t>Boundary condition at short-circuit:</a:t>
            </a:r>
          </a:p>
          <a:p>
            <a:r>
              <a:rPr lang="en-US" altLang="en-US" sz="1400" dirty="0">
                <a:solidFill>
                  <a:srgbClr val="000000"/>
                </a:solidFill>
                <a:latin typeface="Arial"/>
                <a:cs typeface="Arial"/>
              </a:rPr>
              <a:t>V = 0</a:t>
            </a:r>
            <a:r>
              <a:rPr lang="en-US" altLang="en-US" sz="1400" dirty="0">
                <a:latin typeface="Arial"/>
                <a:cs typeface="Arial"/>
              </a:rPr>
              <a:t>, doubling I</a:t>
            </a:r>
            <a:endParaRPr lang="en-US" alt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22" name="Straight Connector 121"/>
          <p:cNvCxnSpPr/>
          <p:nvPr/>
        </p:nvCxnSpPr>
        <p:spPr bwMode="auto">
          <a:xfrm flipV="1">
            <a:off x="2209800" y="5638800"/>
            <a:ext cx="98425" cy="4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Straight Connector 122"/>
          <p:cNvCxnSpPr/>
          <p:nvPr/>
        </p:nvCxnSpPr>
        <p:spPr bwMode="auto">
          <a:xfrm>
            <a:off x="2286000" y="5905500"/>
            <a:ext cx="22098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 flipV="1">
            <a:off x="2286000" y="5638800"/>
            <a:ext cx="2726" cy="279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Straight Connector 124"/>
          <p:cNvCxnSpPr/>
          <p:nvPr/>
        </p:nvCxnSpPr>
        <p:spPr bwMode="auto">
          <a:xfrm flipV="1">
            <a:off x="4495800" y="5897031"/>
            <a:ext cx="2726" cy="279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26" name="Object 1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8694378"/>
              </p:ext>
            </p:extLst>
          </p:nvPr>
        </p:nvGraphicFramePr>
        <p:xfrm>
          <a:off x="5412266" y="5181600"/>
          <a:ext cx="683734" cy="637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639" name="Equation" r:id="rId24" imgW="419100" imgH="393700" progId="Equation.3">
                  <p:embed/>
                </p:oleObj>
              </mc:Choice>
              <mc:Fallback>
                <p:oleObj name="Equation" r:id="rId24" imgW="419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5412266" y="5181600"/>
                        <a:ext cx="683734" cy="637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5" name="Straight Connector 74"/>
          <p:cNvCxnSpPr/>
          <p:nvPr/>
        </p:nvCxnSpPr>
        <p:spPr bwMode="auto">
          <a:xfrm flipH="1">
            <a:off x="6944256" y="2470456"/>
            <a:ext cx="166634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76" name="Objec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9892207"/>
              </p:ext>
            </p:extLst>
          </p:nvPr>
        </p:nvGraphicFramePr>
        <p:xfrm>
          <a:off x="8666162" y="2309813"/>
          <a:ext cx="325438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640" name="Equation" r:id="rId26" imgW="419100" imgH="393700" progId="Equation.3">
                  <p:embed/>
                </p:oleObj>
              </mc:Choice>
              <mc:Fallback>
                <p:oleObj name="Equation" r:id="rId26" imgW="419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8666162" y="2309813"/>
                        <a:ext cx="325438" cy="30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Objec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9300003"/>
              </p:ext>
            </p:extLst>
          </p:nvPr>
        </p:nvGraphicFramePr>
        <p:xfrm>
          <a:off x="5494195" y="4114800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641" name="Equation" r:id="rId28" imgW="241300" imgH="228600" progId="Equation.3">
                  <p:embed/>
                </p:oleObj>
              </mc:Choice>
              <mc:Fallback>
                <p:oleObj name="Equation" r:id="rId28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5494195" y="4114800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" name="Rectangle 73"/>
          <p:cNvSpPr/>
          <p:nvPr/>
        </p:nvSpPr>
        <p:spPr>
          <a:xfrm>
            <a:off x="6347681" y="2095656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  <a:endParaRPr lang="en-US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26058067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Terminated vs. short circuit</a:t>
            </a: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381000" y="838200"/>
            <a:ext cx="853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Short-circuiting the termination offers twice the kick (for a given kicker magnet):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Fill time of kicker magnet is doubled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Diode as dump switch provides solution for fixed pulse length 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6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432224" y="22867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4" name="Straight Arrow Connector 63"/>
          <p:cNvCxnSpPr/>
          <p:nvPr/>
        </p:nvCxnSpPr>
        <p:spPr bwMode="auto">
          <a:xfrm>
            <a:off x="1295245" y="61729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5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4967514" y="22860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66" name="Straight Connector 65"/>
          <p:cNvCxnSpPr/>
          <p:nvPr/>
        </p:nvCxnSpPr>
        <p:spPr bwMode="auto">
          <a:xfrm>
            <a:off x="2209645" y="47244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>
            <a:off x="52073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/>
          <p:nvPr/>
        </p:nvCxnSpPr>
        <p:spPr bwMode="auto">
          <a:xfrm>
            <a:off x="61979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6956418" y="62484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cxnSp>
        <p:nvCxnSpPr>
          <p:cNvPr id="71" name="Straight Connector 70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Rectangle 72"/>
          <p:cNvSpPr/>
          <p:nvPr/>
        </p:nvSpPr>
        <p:spPr bwMode="auto">
          <a:xfrm>
            <a:off x="2286000" y="5905500"/>
            <a:ext cx="2057400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4411587" y="38754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Arrow Connector 81"/>
          <p:cNvCxnSpPr/>
          <p:nvPr/>
        </p:nvCxnSpPr>
        <p:spPr bwMode="auto">
          <a:xfrm flipV="1">
            <a:off x="5133785" y="46489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83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6970814"/>
              </p:ext>
            </p:extLst>
          </p:nvPr>
        </p:nvGraphicFramePr>
        <p:xfrm>
          <a:off x="4800445" y="44965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825" name="Equation" r:id="rId4" imgW="152400" imgH="165100" progId="Equation.3">
                  <p:embed/>
                </p:oleObj>
              </mc:Choice>
              <mc:Fallback>
                <p:oleObj name="Equation" r:id="rId4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00445" y="44965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bject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5572133"/>
              </p:ext>
            </p:extLst>
          </p:nvPr>
        </p:nvGraphicFramePr>
        <p:xfrm>
          <a:off x="3429000" y="47244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826" name="Equation" r:id="rId6" imgW="304800" imgH="228600" progId="Equation.3">
                  <p:embed/>
                </p:oleObj>
              </mc:Choice>
              <mc:Fallback>
                <p:oleObj name="Equation" r:id="rId6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429000" y="47244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5" name="Straight Arrow Connector 84"/>
          <p:cNvCxnSpPr/>
          <p:nvPr/>
        </p:nvCxnSpPr>
        <p:spPr bwMode="auto">
          <a:xfrm>
            <a:off x="2209645" y="51054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aphicFrame>
        <p:nvGraphicFramePr>
          <p:cNvPr id="86" name="Object 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8933147"/>
              </p:ext>
            </p:extLst>
          </p:nvPr>
        </p:nvGraphicFramePr>
        <p:xfrm>
          <a:off x="5228617" y="54365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827" name="Equation" r:id="rId8" imgW="177800" imgH="215900" progId="Equation.3">
                  <p:embed/>
                </p:oleObj>
              </mc:Choice>
              <mc:Fallback>
                <p:oleObj name="Equation" r:id="rId8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228617" y="54365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7" name="Straight Connector 86"/>
          <p:cNvCxnSpPr/>
          <p:nvPr/>
        </p:nvCxnSpPr>
        <p:spPr bwMode="auto">
          <a:xfrm flipH="1">
            <a:off x="5181445" y="56388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4343245" y="3736975"/>
            <a:ext cx="333375" cy="107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9" name="Straight Connector 88"/>
          <p:cNvCxnSpPr/>
          <p:nvPr/>
        </p:nvCxnSpPr>
        <p:spPr bwMode="auto">
          <a:xfrm>
            <a:off x="4343245" y="3857625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2203440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ectangle 47"/>
          <p:cNvSpPr/>
          <p:nvPr/>
        </p:nvSpPr>
        <p:spPr bwMode="auto">
          <a:xfrm>
            <a:off x="1219200" y="3302604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1858279" y="3849158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>
          <a:xfrm>
            <a:off x="1371600" y="3352800"/>
            <a:ext cx="118375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Dump Diode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 rot="5400000">
            <a:off x="1849967" y="3776134"/>
            <a:ext cx="185057" cy="13788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2" name="Straight Connector 51"/>
          <p:cNvCxnSpPr/>
          <p:nvPr/>
        </p:nvCxnSpPr>
        <p:spPr bwMode="auto">
          <a:xfrm flipV="1">
            <a:off x="2019300" y="3738034"/>
            <a:ext cx="1" cy="2159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56"/>
          <p:cNvSpPr/>
          <p:nvPr/>
        </p:nvSpPr>
        <p:spPr bwMode="auto">
          <a:xfrm>
            <a:off x="6324600" y="4191000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8" name="Straight Connector 57"/>
          <p:cNvCxnSpPr/>
          <p:nvPr/>
        </p:nvCxnSpPr>
        <p:spPr bwMode="auto">
          <a:xfrm>
            <a:off x="6578600" y="4419600"/>
            <a:ext cx="0" cy="3175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tangle 59"/>
          <p:cNvSpPr/>
          <p:nvPr/>
        </p:nvSpPr>
        <p:spPr>
          <a:xfrm>
            <a:off x="6629400" y="4038600"/>
            <a:ext cx="118494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Short Circuit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4343400" y="6172200"/>
            <a:ext cx="1854201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0" name="Rectangle 89"/>
          <p:cNvSpPr/>
          <p:nvPr/>
        </p:nvSpPr>
        <p:spPr bwMode="auto">
          <a:xfrm>
            <a:off x="4343400" y="5901267"/>
            <a:ext cx="1854354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91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6019546"/>
              </p:ext>
            </p:extLst>
          </p:nvPr>
        </p:nvGraphicFramePr>
        <p:xfrm>
          <a:off x="6225645" y="6324600"/>
          <a:ext cx="236537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828" name="Equation" r:id="rId10" imgW="304800" imgH="393700" progId="Equation.3">
                  <p:embed/>
                </p:oleObj>
              </mc:Choice>
              <mc:Fallback>
                <p:oleObj name="Equation" r:id="rId10" imgW="3048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225645" y="6324600"/>
                        <a:ext cx="236537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9" name="Straight Connector 78"/>
          <p:cNvCxnSpPr/>
          <p:nvPr/>
        </p:nvCxnSpPr>
        <p:spPr bwMode="auto">
          <a:xfrm flipV="1">
            <a:off x="5200650" y="6172200"/>
            <a:ext cx="996950" cy="3175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Arrow Connector 96"/>
          <p:cNvCxnSpPr/>
          <p:nvPr/>
        </p:nvCxnSpPr>
        <p:spPr bwMode="auto">
          <a:xfrm>
            <a:off x="6172200" y="6019800"/>
            <a:ext cx="466504" cy="2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98" name="Object 9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8247285"/>
              </p:ext>
            </p:extLst>
          </p:nvPr>
        </p:nvGraphicFramePr>
        <p:xfrm>
          <a:off x="6534150" y="5716588"/>
          <a:ext cx="401638" cy="30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829" name="Equation" r:id="rId12" imgW="520700" imgH="393700" progId="Equation.3">
                  <p:embed/>
                </p:oleObj>
              </mc:Choice>
              <mc:Fallback>
                <p:oleObj name="Equation" r:id="rId12" imgW="520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534150" y="5716588"/>
                        <a:ext cx="401638" cy="303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9" name="Straight Arrow Connector 98"/>
          <p:cNvCxnSpPr/>
          <p:nvPr/>
        </p:nvCxnSpPr>
        <p:spPr bwMode="auto">
          <a:xfrm flipH="1">
            <a:off x="3886200" y="6324600"/>
            <a:ext cx="457200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00" name="Object 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3759836"/>
              </p:ext>
            </p:extLst>
          </p:nvPr>
        </p:nvGraphicFramePr>
        <p:xfrm>
          <a:off x="3733800" y="6400800"/>
          <a:ext cx="401638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830" name="Equation" r:id="rId14" imgW="520700" imgH="393700" progId="Equation.3">
                  <p:embed/>
                </p:oleObj>
              </mc:Choice>
              <mc:Fallback>
                <p:oleObj name="Equation" r:id="rId14" imgW="520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733800" y="6400800"/>
                        <a:ext cx="401638" cy="30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2" name="Straight Arrow Connector 71"/>
          <p:cNvCxnSpPr/>
          <p:nvPr/>
        </p:nvCxnSpPr>
        <p:spPr bwMode="auto">
          <a:xfrm>
            <a:off x="2286000" y="6019800"/>
            <a:ext cx="466504" cy="2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4" name="Straight Connector 93"/>
          <p:cNvCxnSpPr/>
          <p:nvPr/>
        </p:nvCxnSpPr>
        <p:spPr bwMode="auto">
          <a:xfrm>
            <a:off x="4343400" y="6172201"/>
            <a:ext cx="85271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Straight Connector 94"/>
          <p:cNvCxnSpPr/>
          <p:nvPr/>
        </p:nvCxnSpPr>
        <p:spPr bwMode="auto">
          <a:xfrm flipV="1">
            <a:off x="4350657" y="5907315"/>
            <a:ext cx="3629" cy="279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96" name="Object 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4687108"/>
              </p:ext>
            </p:extLst>
          </p:nvPr>
        </p:nvGraphicFramePr>
        <p:xfrm>
          <a:off x="5548086" y="5958114"/>
          <a:ext cx="285750" cy="128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831" name="Equation" r:id="rId16" imgW="368300" imgH="165100" progId="Equation.3">
                  <p:embed/>
                </p:oleObj>
              </mc:Choice>
              <mc:Fallback>
                <p:oleObj name="Equation" r:id="rId16" imgW="368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548086" y="5958114"/>
                        <a:ext cx="285750" cy="128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4723307"/>
              </p:ext>
            </p:extLst>
          </p:nvPr>
        </p:nvGraphicFramePr>
        <p:xfrm>
          <a:off x="368300" y="2311400"/>
          <a:ext cx="762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832" name="Equation" r:id="rId18" imgW="381000" imgH="228600" progId="Equation.3">
                  <p:embed/>
                </p:oleObj>
              </mc:Choice>
              <mc:Fallback>
                <p:oleObj name="Equation" r:id="rId18" imgW="3810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68300" y="2311400"/>
                        <a:ext cx="7620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9" name="Straight Arrow Connector 68"/>
          <p:cNvCxnSpPr/>
          <p:nvPr/>
        </p:nvCxnSpPr>
        <p:spPr bwMode="auto">
          <a:xfrm flipV="1">
            <a:off x="6963073" y="2209800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0" name="Straight Arrow Connector 79"/>
          <p:cNvCxnSpPr/>
          <p:nvPr/>
        </p:nvCxnSpPr>
        <p:spPr bwMode="auto">
          <a:xfrm>
            <a:off x="6781645" y="3352802"/>
            <a:ext cx="2209955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2" name="Straight Connector 101"/>
          <p:cNvCxnSpPr/>
          <p:nvPr/>
        </p:nvCxnSpPr>
        <p:spPr bwMode="auto">
          <a:xfrm>
            <a:off x="6857845" y="3352800"/>
            <a:ext cx="1524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 flipV="1">
            <a:off x="7024688" y="2895600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Straight Connector 106"/>
          <p:cNvCxnSpPr/>
          <p:nvPr/>
        </p:nvCxnSpPr>
        <p:spPr bwMode="auto">
          <a:xfrm flipV="1">
            <a:off x="7177088" y="2445657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9" name="Rectangle 32"/>
          <p:cNvSpPr>
            <a:spLocks noChangeArrowheads="1"/>
          </p:cNvSpPr>
          <p:nvPr/>
        </p:nvSpPr>
        <p:spPr bwMode="auto">
          <a:xfrm>
            <a:off x="6400800" y="2133600"/>
            <a:ext cx="26670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10" name="Object 10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9035359"/>
              </p:ext>
            </p:extLst>
          </p:nvPr>
        </p:nvGraphicFramePr>
        <p:xfrm>
          <a:off x="8824686" y="3416299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833" name="Equation" r:id="rId20" imgW="101600" imgH="152400" progId="Equation.3">
                  <p:embed/>
                </p:oleObj>
              </mc:Choice>
              <mc:Fallback>
                <p:oleObj name="Equation" r:id="rId20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8824686" y="3416299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" name="TextBox 110"/>
          <p:cNvSpPr txBox="1"/>
          <p:nvPr/>
        </p:nvSpPr>
        <p:spPr>
          <a:xfrm>
            <a:off x="8397259" y="3352800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graphicFrame>
        <p:nvGraphicFramePr>
          <p:cNvPr id="112" name="Object 1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1955320"/>
              </p:ext>
            </p:extLst>
          </p:nvPr>
        </p:nvGraphicFramePr>
        <p:xfrm>
          <a:off x="7532687" y="3429000"/>
          <a:ext cx="163513" cy="20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834" name="Equation" r:id="rId22" imgW="177800" imgH="228600" progId="Equation.3">
                  <p:embed/>
                </p:oleObj>
              </mc:Choice>
              <mc:Fallback>
                <p:oleObj name="Equation" r:id="rId22" imgW="177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7532687" y="3429000"/>
                        <a:ext cx="163513" cy="207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3" name="Straight Connector 112"/>
          <p:cNvCxnSpPr/>
          <p:nvPr/>
        </p:nvCxnSpPr>
        <p:spPr bwMode="auto">
          <a:xfrm flipV="1">
            <a:off x="7329559" y="2460172"/>
            <a:ext cx="290441" cy="1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Straight Connector 113"/>
          <p:cNvCxnSpPr/>
          <p:nvPr/>
        </p:nvCxnSpPr>
        <p:spPr bwMode="auto">
          <a:xfrm flipH="1">
            <a:off x="7620000" y="2439260"/>
            <a:ext cx="5443" cy="90956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Straight Connector 114"/>
          <p:cNvCxnSpPr/>
          <p:nvPr/>
        </p:nvCxnSpPr>
        <p:spPr bwMode="auto">
          <a:xfrm>
            <a:off x="6578600" y="4114800"/>
            <a:ext cx="0" cy="6223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Straight Connector 115"/>
          <p:cNvCxnSpPr/>
          <p:nvPr/>
        </p:nvCxnSpPr>
        <p:spPr bwMode="auto">
          <a:xfrm>
            <a:off x="2286000" y="5905500"/>
            <a:ext cx="20574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Straight Connector 116"/>
          <p:cNvCxnSpPr/>
          <p:nvPr/>
        </p:nvCxnSpPr>
        <p:spPr bwMode="auto">
          <a:xfrm flipV="1">
            <a:off x="2286000" y="5892800"/>
            <a:ext cx="2726" cy="279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18" name="Object 1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8694378"/>
              </p:ext>
            </p:extLst>
          </p:nvPr>
        </p:nvGraphicFramePr>
        <p:xfrm>
          <a:off x="5412266" y="5181600"/>
          <a:ext cx="683734" cy="637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835" name="Equation" r:id="rId24" imgW="419100" imgH="393700" progId="Equation.3">
                  <p:embed/>
                </p:oleObj>
              </mc:Choice>
              <mc:Fallback>
                <p:oleObj name="Equation" r:id="rId24" imgW="419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5412266" y="5181600"/>
                        <a:ext cx="683734" cy="637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9" name="Rectangle 118"/>
          <p:cNvSpPr/>
          <p:nvPr/>
        </p:nvSpPr>
        <p:spPr>
          <a:xfrm>
            <a:off x="7086600" y="5181600"/>
            <a:ext cx="1905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dirty="0">
                <a:solidFill>
                  <a:srgbClr val="000000"/>
                </a:solidFill>
                <a:latin typeface="Arial"/>
                <a:cs typeface="Arial"/>
              </a:rPr>
              <a:t>Boundary condition at short-circuit:</a:t>
            </a:r>
          </a:p>
          <a:p>
            <a:r>
              <a:rPr lang="en-US" altLang="en-US" sz="1400" dirty="0">
                <a:solidFill>
                  <a:srgbClr val="000000"/>
                </a:solidFill>
                <a:latin typeface="Arial"/>
                <a:cs typeface="Arial"/>
              </a:rPr>
              <a:t>V = 0</a:t>
            </a:r>
            <a:r>
              <a:rPr lang="en-US" altLang="en-US" sz="1400" dirty="0">
                <a:latin typeface="Arial"/>
                <a:cs typeface="Arial"/>
              </a:rPr>
              <a:t>, doubling I</a:t>
            </a:r>
            <a:endParaRPr lang="en-US" alt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74" name="Straight Connector 73"/>
          <p:cNvCxnSpPr/>
          <p:nvPr/>
        </p:nvCxnSpPr>
        <p:spPr bwMode="auto">
          <a:xfrm flipH="1">
            <a:off x="6944256" y="2470456"/>
            <a:ext cx="166634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75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9892207"/>
              </p:ext>
            </p:extLst>
          </p:nvPr>
        </p:nvGraphicFramePr>
        <p:xfrm>
          <a:off x="8666162" y="2309813"/>
          <a:ext cx="325438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836" name="Equation" r:id="rId26" imgW="419100" imgH="393700" progId="Equation.3">
                  <p:embed/>
                </p:oleObj>
              </mc:Choice>
              <mc:Fallback>
                <p:oleObj name="Equation" r:id="rId26" imgW="419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8666162" y="2309813"/>
                        <a:ext cx="325438" cy="30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Objec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9300003"/>
              </p:ext>
            </p:extLst>
          </p:nvPr>
        </p:nvGraphicFramePr>
        <p:xfrm>
          <a:off x="5494195" y="4114800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837" name="Equation" r:id="rId28" imgW="241300" imgH="228600" progId="Equation.3">
                  <p:embed/>
                </p:oleObj>
              </mc:Choice>
              <mc:Fallback>
                <p:oleObj name="Equation" r:id="rId28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5494195" y="4114800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Rectangle 76"/>
          <p:cNvSpPr/>
          <p:nvPr/>
        </p:nvSpPr>
        <p:spPr>
          <a:xfrm>
            <a:off x="152400" y="5334000"/>
            <a:ext cx="2057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dirty="0">
                <a:solidFill>
                  <a:srgbClr val="000000"/>
                </a:solidFill>
                <a:latin typeface="Calibri"/>
              </a:rPr>
              <a:t>Initial pulse reflects of the diode</a:t>
            </a:r>
          </a:p>
        </p:txBody>
      </p:sp>
      <p:sp>
        <p:nvSpPr>
          <p:cNvPr id="78" name="Rectangle 77"/>
          <p:cNvSpPr/>
          <p:nvPr/>
        </p:nvSpPr>
        <p:spPr>
          <a:xfrm>
            <a:off x="6347681" y="2095656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  <a:endParaRPr lang="en-US" sz="1200" dirty="0"/>
          </a:p>
        </p:txBody>
      </p:sp>
      <p:sp>
        <p:nvSpPr>
          <p:cNvPr id="92" name="TextBox 91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184795830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Terminated vs. short circuit</a:t>
            </a: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381000" y="838200"/>
            <a:ext cx="853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Short-circuiting the termination offers twice the kick (for a given kicker magnet):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Fill time of kicker magnet is doubled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Diode as dump switch provides solution for fixed pulse length 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6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432224" y="22867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4" name="Straight Arrow Connector 63"/>
          <p:cNvCxnSpPr/>
          <p:nvPr/>
        </p:nvCxnSpPr>
        <p:spPr bwMode="auto">
          <a:xfrm>
            <a:off x="1295245" y="61729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5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4967514" y="22860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66" name="Straight Connector 65"/>
          <p:cNvCxnSpPr/>
          <p:nvPr/>
        </p:nvCxnSpPr>
        <p:spPr bwMode="auto">
          <a:xfrm>
            <a:off x="2209645" y="47244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>
            <a:off x="52073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/>
          <p:nvPr/>
        </p:nvCxnSpPr>
        <p:spPr bwMode="auto">
          <a:xfrm>
            <a:off x="61979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69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9429322"/>
              </p:ext>
            </p:extLst>
          </p:nvPr>
        </p:nvGraphicFramePr>
        <p:xfrm>
          <a:off x="228600" y="2298700"/>
          <a:ext cx="914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3772" name="Equation" r:id="rId4" imgW="457200" imgH="228600" progId="Equation.3">
                  <p:embed/>
                </p:oleObj>
              </mc:Choice>
              <mc:Fallback>
                <p:oleObj name="Equation" r:id="rId4" imgW="4572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8600" y="2298700"/>
                        <a:ext cx="9144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" name="TextBox 69"/>
          <p:cNvSpPr txBox="1"/>
          <p:nvPr/>
        </p:nvSpPr>
        <p:spPr>
          <a:xfrm>
            <a:off x="6956418" y="62484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cxnSp>
        <p:nvCxnSpPr>
          <p:cNvPr id="71" name="Straight Connector 70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/>
          <p:nvPr/>
        </p:nvCxnSpPr>
        <p:spPr bwMode="auto">
          <a:xfrm>
            <a:off x="4411587" y="38754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Arrow Connector 81"/>
          <p:cNvCxnSpPr/>
          <p:nvPr/>
        </p:nvCxnSpPr>
        <p:spPr bwMode="auto">
          <a:xfrm flipV="1">
            <a:off x="5133785" y="46489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83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89327"/>
              </p:ext>
            </p:extLst>
          </p:nvPr>
        </p:nvGraphicFramePr>
        <p:xfrm>
          <a:off x="4800445" y="44965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3773" name="Equation" r:id="rId6" imgW="152400" imgH="165100" progId="Equation.3">
                  <p:embed/>
                </p:oleObj>
              </mc:Choice>
              <mc:Fallback>
                <p:oleObj name="Equation" r:id="rId6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800445" y="44965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bject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9916354"/>
              </p:ext>
            </p:extLst>
          </p:nvPr>
        </p:nvGraphicFramePr>
        <p:xfrm>
          <a:off x="3429000" y="47244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3774" name="Equation" r:id="rId8" imgW="304800" imgH="228600" progId="Equation.3">
                  <p:embed/>
                </p:oleObj>
              </mc:Choice>
              <mc:Fallback>
                <p:oleObj name="Equation" r:id="rId8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429000" y="47244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5" name="Straight Arrow Connector 84"/>
          <p:cNvCxnSpPr/>
          <p:nvPr/>
        </p:nvCxnSpPr>
        <p:spPr bwMode="auto">
          <a:xfrm>
            <a:off x="2209645" y="51054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aphicFrame>
        <p:nvGraphicFramePr>
          <p:cNvPr id="86" name="Object 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2831346"/>
              </p:ext>
            </p:extLst>
          </p:nvPr>
        </p:nvGraphicFramePr>
        <p:xfrm>
          <a:off x="5228617" y="54365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3775" name="Equation" r:id="rId10" imgW="177800" imgH="215900" progId="Equation.3">
                  <p:embed/>
                </p:oleObj>
              </mc:Choice>
              <mc:Fallback>
                <p:oleObj name="Equation" r:id="rId10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228617" y="54365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7" name="Straight Connector 86"/>
          <p:cNvCxnSpPr/>
          <p:nvPr/>
        </p:nvCxnSpPr>
        <p:spPr bwMode="auto">
          <a:xfrm flipH="1">
            <a:off x="5181445" y="56388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4343245" y="3736975"/>
            <a:ext cx="333375" cy="107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9" name="Straight Connector 88"/>
          <p:cNvCxnSpPr/>
          <p:nvPr/>
        </p:nvCxnSpPr>
        <p:spPr bwMode="auto">
          <a:xfrm>
            <a:off x="4343245" y="3857625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2203440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ectangle 47"/>
          <p:cNvSpPr/>
          <p:nvPr/>
        </p:nvSpPr>
        <p:spPr bwMode="auto">
          <a:xfrm>
            <a:off x="1219200" y="3302604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1858279" y="3849158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>
          <a:xfrm>
            <a:off x="1371600" y="3352800"/>
            <a:ext cx="118375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Dump Diode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 rot="5400000">
            <a:off x="1849967" y="3776134"/>
            <a:ext cx="185057" cy="13788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2" name="Straight Connector 51"/>
          <p:cNvCxnSpPr/>
          <p:nvPr/>
        </p:nvCxnSpPr>
        <p:spPr bwMode="auto">
          <a:xfrm flipV="1">
            <a:off x="2019300" y="3738034"/>
            <a:ext cx="1" cy="2159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56"/>
          <p:cNvSpPr/>
          <p:nvPr/>
        </p:nvSpPr>
        <p:spPr bwMode="auto">
          <a:xfrm>
            <a:off x="6324600" y="4191000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8" name="Straight Connector 57"/>
          <p:cNvCxnSpPr/>
          <p:nvPr/>
        </p:nvCxnSpPr>
        <p:spPr bwMode="auto">
          <a:xfrm>
            <a:off x="6578600" y="4419600"/>
            <a:ext cx="0" cy="3175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tangle 59"/>
          <p:cNvSpPr/>
          <p:nvPr/>
        </p:nvSpPr>
        <p:spPr>
          <a:xfrm>
            <a:off x="6629400" y="4038600"/>
            <a:ext cx="118494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Short Circuit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2209800" y="6172200"/>
            <a:ext cx="3987801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0" name="Rectangle 89"/>
          <p:cNvSpPr/>
          <p:nvPr/>
        </p:nvSpPr>
        <p:spPr bwMode="auto">
          <a:xfrm>
            <a:off x="4419600" y="5901267"/>
            <a:ext cx="1778154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91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5897124"/>
              </p:ext>
            </p:extLst>
          </p:nvPr>
        </p:nvGraphicFramePr>
        <p:xfrm>
          <a:off x="6225645" y="6324600"/>
          <a:ext cx="236537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3776" name="Equation" r:id="rId12" imgW="304800" imgH="393700" progId="Equation.3">
                  <p:embed/>
                </p:oleObj>
              </mc:Choice>
              <mc:Fallback>
                <p:oleObj name="Equation" r:id="rId12" imgW="3048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25645" y="6324600"/>
                        <a:ext cx="236537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9" name="Straight Connector 78"/>
          <p:cNvCxnSpPr/>
          <p:nvPr/>
        </p:nvCxnSpPr>
        <p:spPr bwMode="auto">
          <a:xfrm flipV="1">
            <a:off x="5200650" y="6172200"/>
            <a:ext cx="996950" cy="3175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Arrow Connector 96"/>
          <p:cNvCxnSpPr/>
          <p:nvPr/>
        </p:nvCxnSpPr>
        <p:spPr bwMode="auto">
          <a:xfrm>
            <a:off x="6172200" y="6019800"/>
            <a:ext cx="466504" cy="2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98" name="Object 9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6506192"/>
              </p:ext>
            </p:extLst>
          </p:nvPr>
        </p:nvGraphicFramePr>
        <p:xfrm>
          <a:off x="6534150" y="5716588"/>
          <a:ext cx="401638" cy="30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3777" name="Equation" r:id="rId14" imgW="520700" imgH="393700" progId="Equation.3">
                  <p:embed/>
                </p:oleObj>
              </mc:Choice>
              <mc:Fallback>
                <p:oleObj name="Equation" r:id="rId14" imgW="520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534150" y="5716588"/>
                        <a:ext cx="401638" cy="303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9" name="Straight Arrow Connector 98"/>
          <p:cNvCxnSpPr/>
          <p:nvPr/>
        </p:nvCxnSpPr>
        <p:spPr bwMode="auto">
          <a:xfrm flipH="1">
            <a:off x="1752600" y="6324600"/>
            <a:ext cx="457200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00" name="Object 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2846307"/>
              </p:ext>
            </p:extLst>
          </p:nvPr>
        </p:nvGraphicFramePr>
        <p:xfrm>
          <a:off x="1371600" y="6324600"/>
          <a:ext cx="401638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3778" name="Equation" r:id="rId16" imgW="520700" imgH="393700" progId="Equation.3">
                  <p:embed/>
                </p:oleObj>
              </mc:Choice>
              <mc:Fallback>
                <p:oleObj name="Equation" r:id="rId16" imgW="520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371600" y="6324600"/>
                        <a:ext cx="401638" cy="30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4" name="Straight Connector 93"/>
          <p:cNvCxnSpPr/>
          <p:nvPr/>
        </p:nvCxnSpPr>
        <p:spPr bwMode="auto">
          <a:xfrm>
            <a:off x="2209800" y="6447972"/>
            <a:ext cx="22098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Straight Connector 94"/>
          <p:cNvCxnSpPr/>
          <p:nvPr/>
        </p:nvCxnSpPr>
        <p:spPr bwMode="auto">
          <a:xfrm flipV="1">
            <a:off x="4419600" y="6172200"/>
            <a:ext cx="3629" cy="279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96" name="Object 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433007"/>
              </p:ext>
            </p:extLst>
          </p:nvPr>
        </p:nvGraphicFramePr>
        <p:xfrm>
          <a:off x="5548086" y="5958114"/>
          <a:ext cx="285750" cy="128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3779" name="Equation" r:id="rId18" imgW="368300" imgH="165100" progId="Equation.3">
                  <p:embed/>
                </p:oleObj>
              </mc:Choice>
              <mc:Fallback>
                <p:oleObj name="Equation" r:id="rId18" imgW="368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548086" y="5958114"/>
                        <a:ext cx="285750" cy="128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0" name="Straight Connector 79"/>
          <p:cNvCxnSpPr/>
          <p:nvPr/>
        </p:nvCxnSpPr>
        <p:spPr bwMode="auto">
          <a:xfrm>
            <a:off x="4419600" y="6172200"/>
            <a:ext cx="76562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Straight Arrow Connector 100"/>
          <p:cNvCxnSpPr/>
          <p:nvPr/>
        </p:nvCxnSpPr>
        <p:spPr bwMode="auto">
          <a:xfrm>
            <a:off x="4419600" y="6019800"/>
            <a:ext cx="466504" cy="2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1" name="Straight Arrow Connector 60"/>
          <p:cNvCxnSpPr/>
          <p:nvPr/>
        </p:nvCxnSpPr>
        <p:spPr bwMode="auto">
          <a:xfrm flipV="1">
            <a:off x="6963073" y="2209800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2" name="Straight Arrow Connector 71"/>
          <p:cNvCxnSpPr/>
          <p:nvPr/>
        </p:nvCxnSpPr>
        <p:spPr bwMode="auto">
          <a:xfrm>
            <a:off x="6781645" y="3352802"/>
            <a:ext cx="2209955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2" name="Straight Connector 101"/>
          <p:cNvCxnSpPr/>
          <p:nvPr/>
        </p:nvCxnSpPr>
        <p:spPr bwMode="auto">
          <a:xfrm>
            <a:off x="6857845" y="3352800"/>
            <a:ext cx="1524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 flipV="1">
            <a:off x="7024688" y="2895600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04"/>
          <p:cNvCxnSpPr/>
          <p:nvPr/>
        </p:nvCxnSpPr>
        <p:spPr bwMode="auto">
          <a:xfrm flipV="1">
            <a:off x="7177088" y="2445657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6" name="Rectangle 32"/>
          <p:cNvSpPr>
            <a:spLocks noChangeArrowheads="1"/>
          </p:cNvSpPr>
          <p:nvPr/>
        </p:nvSpPr>
        <p:spPr bwMode="auto">
          <a:xfrm>
            <a:off x="6400800" y="2133600"/>
            <a:ext cx="26670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07" name="Object 10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5273918"/>
              </p:ext>
            </p:extLst>
          </p:nvPr>
        </p:nvGraphicFramePr>
        <p:xfrm>
          <a:off x="8824686" y="3416299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3780" name="Equation" r:id="rId20" imgW="101600" imgH="152400" progId="Equation.3">
                  <p:embed/>
                </p:oleObj>
              </mc:Choice>
              <mc:Fallback>
                <p:oleObj name="Equation" r:id="rId20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8824686" y="3416299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" name="TextBox 107"/>
          <p:cNvSpPr txBox="1"/>
          <p:nvPr/>
        </p:nvSpPr>
        <p:spPr>
          <a:xfrm>
            <a:off x="8397259" y="3352800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cxnSp>
        <p:nvCxnSpPr>
          <p:cNvPr id="110" name="Straight Connector 109"/>
          <p:cNvCxnSpPr/>
          <p:nvPr/>
        </p:nvCxnSpPr>
        <p:spPr bwMode="auto">
          <a:xfrm flipV="1">
            <a:off x="7329559" y="2460174"/>
            <a:ext cx="671441" cy="1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Straight Connector 111"/>
          <p:cNvCxnSpPr/>
          <p:nvPr/>
        </p:nvCxnSpPr>
        <p:spPr bwMode="auto">
          <a:xfrm>
            <a:off x="6578600" y="4114800"/>
            <a:ext cx="0" cy="6223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13" name="Object 1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8694378"/>
              </p:ext>
            </p:extLst>
          </p:nvPr>
        </p:nvGraphicFramePr>
        <p:xfrm>
          <a:off x="5412266" y="5181600"/>
          <a:ext cx="683734" cy="637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3781" name="Equation" r:id="rId22" imgW="419100" imgH="393700" progId="Equation.3">
                  <p:embed/>
                </p:oleObj>
              </mc:Choice>
              <mc:Fallback>
                <p:oleObj name="Equation" r:id="rId22" imgW="419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5412266" y="5181600"/>
                        <a:ext cx="683734" cy="637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4" name="Rectangle 113"/>
          <p:cNvSpPr/>
          <p:nvPr/>
        </p:nvSpPr>
        <p:spPr>
          <a:xfrm>
            <a:off x="7086600" y="5181600"/>
            <a:ext cx="1905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dirty="0">
                <a:solidFill>
                  <a:srgbClr val="000000"/>
                </a:solidFill>
                <a:latin typeface="Arial"/>
                <a:cs typeface="Arial"/>
              </a:rPr>
              <a:t>Boundary condition at short-circuit:</a:t>
            </a:r>
          </a:p>
          <a:p>
            <a:r>
              <a:rPr lang="en-US" altLang="en-US" sz="1400" dirty="0">
                <a:solidFill>
                  <a:srgbClr val="000000"/>
                </a:solidFill>
                <a:latin typeface="Arial"/>
                <a:cs typeface="Arial"/>
              </a:rPr>
              <a:t>V = 0</a:t>
            </a:r>
            <a:r>
              <a:rPr lang="en-US" altLang="en-US" sz="1400" dirty="0">
                <a:latin typeface="Arial"/>
                <a:cs typeface="Arial"/>
              </a:rPr>
              <a:t>, doubling I</a:t>
            </a:r>
            <a:endParaRPr lang="en-US" alt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0" y="5281136"/>
            <a:ext cx="236220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300" dirty="0">
                <a:solidFill>
                  <a:srgbClr val="000000"/>
                </a:solidFill>
                <a:latin typeface="Arial"/>
                <a:cs typeface="Arial"/>
              </a:rPr>
              <a:t>Diode conducts as voltage flips sign and match dump resistor absorbs energy</a:t>
            </a:r>
          </a:p>
        </p:txBody>
      </p:sp>
      <p:cxnSp>
        <p:nvCxnSpPr>
          <p:cNvPr id="74" name="Straight Connector 73"/>
          <p:cNvCxnSpPr/>
          <p:nvPr/>
        </p:nvCxnSpPr>
        <p:spPr bwMode="auto">
          <a:xfrm flipH="1">
            <a:off x="6944256" y="2470456"/>
            <a:ext cx="166634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75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9892207"/>
              </p:ext>
            </p:extLst>
          </p:nvPr>
        </p:nvGraphicFramePr>
        <p:xfrm>
          <a:off x="8666162" y="2309813"/>
          <a:ext cx="325438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3782" name="Equation" r:id="rId24" imgW="419100" imgH="393700" progId="Equation.3">
                  <p:embed/>
                </p:oleObj>
              </mc:Choice>
              <mc:Fallback>
                <p:oleObj name="Equation" r:id="rId24" imgW="419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8666162" y="2309813"/>
                        <a:ext cx="325438" cy="30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Objec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9300003"/>
              </p:ext>
            </p:extLst>
          </p:nvPr>
        </p:nvGraphicFramePr>
        <p:xfrm>
          <a:off x="5494195" y="4114800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3783" name="Equation" r:id="rId26" imgW="241300" imgH="228600" progId="Equation.3">
                  <p:embed/>
                </p:oleObj>
              </mc:Choice>
              <mc:Fallback>
                <p:oleObj name="Equation" r:id="rId26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5494195" y="4114800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Rectangle 76"/>
          <p:cNvSpPr/>
          <p:nvPr/>
        </p:nvSpPr>
        <p:spPr>
          <a:xfrm>
            <a:off x="6347681" y="2095656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  <a:endParaRPr lang="en-US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276809933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Terminated vs. short circuit</a:t>
            </a: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381000" y="838200"/>
            <a:ext cx="853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Short-circuiting the termination offers twice the kick (for a given kicker magnet):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Fill time of kicker magnet is doubled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Diode as dump switch provides solution for fixed pulse length 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6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432224" y="22867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4" name="Straight Arrow Connector 63"/>
          <p:cNvCxnSpPr/>
          <p:nvPr/>
        </p:nvCxnSpPr>
        <p:spPr bwMode="auto">
          <a:xfrm>
            <a:off x="1295245" y="61729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5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4967514" y="22860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66" name="Straight Connector 65"/>
          <p:cNvCxnSpPr/>
          <p:nvPr/>
        </p:nvCxnSpPr>
        <p:spPr bwMode="auto">
          <a:xfrm>
            <a:off x="2209645" y="47244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>
            <a:off x="52073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/>
          <p:nvPr/>
        </p:nvCxnSpPr>
        <p:spPr bwMode="auto">
          <a:xfrm>
            <a:off x="61979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6956418" y="62484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cxnSp>
        <p:nvCxnSpPr>
          <p:cNvPr id="71" name="Straight Connector 70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/>
          <p:nvPr/>
        </p:nvCxnSpPr>
        <p:spPr bwMode="auto">
          <a:xfrm>
            <a:off x="4411587" y="38754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Arrow Connector 81"/>
          <p:cNvCxnSpPr/>
          <p:nvPr/>
        </p:nvCxnSpPr>
        <p:spPr bwMode="auto">
          <a:xfrm flipV="1">
            <a:off x="5133785" y="46489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83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5086611"/>
              </p:ext>
            </p:extLst>
          </p:nvPr>
        </p:nvGraphicFramePr>
        <p:xfrm>
          <a:off x="4800445" y="44965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583" name="Equation" r:id="rId4" imgW="152400" imgH="165100" progId="Equation.3">
                  <p:embed/>
                </p:oleObj>
              </mc:Choice>
              <mc:Fallback>
                <p:oleObj name="Equation" r:id="rId4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00445" y="44965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bject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7790608"/>
              </p:ext>
            </p:extLst>
          </p:nvPr>
        </p:nvGraphicFramePr>
        <p:xfrm>
          <a:off x="3429000" y="47244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584" name="Equation" r:id="rId6" imgW="304800" imgH="228600" progId="Equation.3">
                  <p:embed/>
                </p:oleObj>
              </mc:Choice>
              <mc:Fallback>
                <p:oleObj name="Equation" r:id="rId6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429000" y="47244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5" name="Straight Arrow Connector 84"/>
          <p:cNvCxnSpPr/>
          <p:nvPr/>
        </p:nvCxnSpPr>
        <p:spPr bwMode="auto">
          <a:xfrm>
            <a:off x="2209645" y="51054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aphicFrame>
        <p:nvGraphicFramePr>
          <p:cNvPr id="86" name="Object 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9173048"/>
              </p:ext>
            </p:extLst>
          </p:nvPr>
        </p:nvGraphicFramePr>
        <p:xfrm>
          <a:off x="5228617" y="54365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585" name="Equation" r:id="rId8" imgW="177800" imgH="215900" progId="Equation.3">
                  <p:embed/>
                </p:oleObj>
              </mc:Choice>
              <mc:Fallback>
                <p:oleObj name="Equation" r:id="rId8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228617" y="54365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7" name="Straight Connector 86"/>
          <p:cNvCxnSpPr/>
          <p:nvPr/>
        </p:nvCxnSpPr>
        <p:spPr bwMode="auto">
          <a:xfrm flipH="1">
            <a:off x="5181445" y="56388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4343245" y="3736975"/>
            <a:ext cx="333375" cy="107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9" name="Straight Connector 88"/>
          <p:cNvCxnSpPr/>
          <p:nvPr/>
        </p:nvCxnSpPr>
        <p:spPr bwMode="auto">
          <a:xfrm>
            <a:off x="4343245" y="3857625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2203440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ectangle 47"/>
          <p:cNvSpPr/>
          <p:nvPr/>
        </p:nvSpPr>
        <p:spPr bwMode="auto">
          <a:xfrm>
            <a:off x="1219200" y="3302604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1858279" y="3849158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>
          <a:xfrm>
            <a:off x="1371600" y="3352800"/>
            <a:ext cx="118375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Dump Diode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 rot="5400000">
            <a:off x="1849967" y="3776134"/>
            <a:ext cx="185057" cy="13788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2" name="Straight Connector 51"/>
          <p:cNvCxnSpPr/>
          <p:nvPr/>
        </p:nvCxnSpPr>
        <p:spPr bwMode="auto">
          <a:xfrm flipV="1">
            <a:off x="2019300" y="3738034"/>
            <a:ext cx="1" cy="2159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56"/>
          <p:cNvSpPr/>
          <p:nvPr/>
        </p:nvSpPr>
        <p:spPr bwMode="auto">
          <a:xfrm>
            <a:off x="6324600" y="4191000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8" name="Straight Connector 57"/>
          <p:cNvCxnSpPr/>
          <p:nvPr/>
        </p:nvCxnSpPr>
        <p:spPr bwMode="auto">
          <a:xfrm>
            <a:off x="6578600" y="4419600"/>
            <a:ext cx="0" cy="3175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tangle 59"/>
          <p:cNvSpPr/>
          <p:nvPr/>
        </p:nvSpPr>
        <p:spPr>
          <a:xfrm>
            <a:off x="6629400" y="4038600"/>
            <a:ext cx="118494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Short Circuit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2209800" y="6172200"/>
            <a:ext cx="3987801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0" name="Rectangle 89"/>
          <p:cNvSpPr/>
          <p:nvPr/>
        </p:nvSpPr>
        <p:spPr bwMode="auto">
          <a:xfrm>
            <a:off x="5210628" y="5901267"/>
            <a:ext cx="987125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91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0487507"/>
              </p:ext>
            </p:extLst>
          </p:nvPr>
        </p:nvGraphicFramePr>
        <p:xfrm>
          <a:off x="6225645" y="6324600"/>
          <a:ext cx="236537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586" name="Equation" r:id="rId10" imgW="304800" imgH="393700" progId="Equation.3">
                  <p:embed/>
                </p:oleObj>
              </mc:Choice>
              <mc:Fallback>
                <p:oleObj name="Equation" r:id="rId10" imgW="3048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225645" y="6324600"/>
                        <a:ext cx="236537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9" name="Straight Connector 78"/>
          <p:cNvCxnSpPr/>
          <p:nvPr/>
        </p:nvCxnSpPr>
        <p:spPr bwMode="auto">
          <a:xfrm flipV="1">
            <a:off x="5200650" y="6172200"/>
            <a:ext cx="996950" cy="3175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Arrow Connector 96"/>
          <p:cNvCxnSpPr/>
          <p:nvPr/>
        </p:nvCxnSpPr>
        <p:spPr bwMode="auto">
          <a:xfrm>
            <a:off x="6172200" y="6019800"/>
            <a:ext cx="466504" cy="2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98" name="Object 9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055501"/>
              </p:ext>
            </p:extLst>
          </p:nvPr>
        </p:nvGraphicFramePr>
        <p:xfrm>
          <a:off x="6534150" y="5716588"/>
          <a:ext cx="401638" cy="30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587" name="Equation" r:id="rId12" imgW="520700" imgH="393700" progId="Equation.3">
                  <p:embed/>
                </p:oleObj>
              </mc:Choice>
              <mc:Fallback>
                <p:oleObj name="Equation" r:id="rId12" imgW="520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534150" y="5716588"/>
                        <a:ext cx="401638" cy="303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9" name="Straight Arrow Connector 98"/>
          <p:cNvCxnSpPr/>
          <p:nvPr/>
        </p:nvCxnSpPr>
        <p:spPr bwMode="auto">
          <a:xfrm flipH="1">
            <a:off x="1752600" y="6324600"/>
            <a:ext cx="457200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4" name="Straight Connector 93"/>
          <p:cNvCxnSpPr/>
          <p:nvPr/>
        </p:nvCxnSpPr>
        <p:spPr bwMode="auto">
          <a:xfrm>
            <a:off x="2209800" y="6447972"/>
            <a:ext cx="3008086" cy="362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Straight Connector 94"/>
          <p:cNvCxnSpPr/>
          <p:nvPr/>
        </p:nvCxnSpPr>
        <p:spPr bwMode="auto">
          <a:xfrm flipV="1">
            <a:off x="5210628" y="6172200"/>
            <a:ext cx="3629" cy="279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Straight Arrow Connector 100"/>
          <p:cNvCxnSpPr/>
          <p:nvPr/>
        </p:nvCxnSpPr>
        <p:spPr bwMode="auto">
          <a:xfrm>
            <a:off x="5228772" y="6019800"/>
            <a:ext cx="466504" cy="2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 flipV="1">
            <a:off x="2209800" y="6172200"/>
            <a:ext cx="3629" cy="279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80" name="Object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8443372"/>
              </p:ext>
            </p:extLst>
          </p:nvPr>
        </p:nvGraphicFramePr>
        <p:xfrm>
          <a:off x="228600" y="2298700"/>
          <a:ext cx="914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588" name="Equation" r:id="rId14" imgW="457200" imgH="228600" progId="Equation.3">
                  <p:embed/>
                </p:oleObj>
              </mc:Choice>
              <mc:Fallback>
                <p:oleObj name="Equation" r:id="rId14" imgW="4572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8600" y="2298700"/>
                        <a:ext cx="9144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6" name="Straight Arrow Connector 95"/>
          <p:cNvCxnSpPr/>
          <p:nvPr/>
        </p:nvCxnSpPr>
        <p:spPr bwMode="auto">
          <a:xfrm flipV="1">
            <a:off x="6963073" y="2209800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3" name="Straight Arrow Connector 102"/>
          <p:cNvCxnSpPr/>
          <p:nvPr/>
        </p:nvCxnSpPr>
        <p:spPr bwMode="auto">
          <a:xfrm>
            <a:off x="6781645" y="3352802"/>
            <a:ext cx="2209955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5" name="Straight Connector 104"/>
          <p:cNvCxnSpPr/>
          <p:nvPr/>
        </p:nvCxnSpPr>
        <p:spPr bwMode="auto">
          <a:xfrm>
            <a:off x="6857845" y="3352800"/>
            <a:ext cx="1524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Straight Connector 105"/>
          <p:cNvCxnSpPr/>
          <p:nvPr/>
        </p:nvCxnSpPr>
        <p:spPr bwMode="auto">
          <a:xfrm flipV="1">
            <a:off x="7024688" y="2895600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Straight Connector 107"/>
          <p:cNvCxnSpPr/>
          <p:nvPr/>
        </p:nvCxnSpPr>
        <p:spPr bwMode="auto">
          <a:xfrm flipV="1">
            <a:off x="7177088" y="2445657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9" name="Rectangle 32"/>
          <p:cNvSpPr>
            <a:spLocks noChangeArrowheads="1"/>
          </p:cNvSpPr>
          <p:nvPr/>
        </p:nvSpPr>
        <p:spPr bwMode="auto">
          <a:xfrm>
            <a:off x="6400800" y="2133600"/>
            <a:ext cx="26670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10" name="Object 10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713407"/>
              </p:ext>
            </p:extLst>
          </p:nvPr>
        </p:nvGraphicFramePr>
        <p:xfrm>
          <a:off x="8824686" y="3416299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589" name="Equation" r:id="rId16" imgW="101600" imgH="152400" progId="Equation.3">
                  <p:embed/>
                </p:oleObj>
              </mc:Choice>
              <mc:Fallback>
                <p:oleObj name="Equation" r:id="rId16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8824686" y="3416299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" name="TextBox 110"/>
          <p:cNvSpPr txBox="1"/>
          <p:nvPr/>
        </p:nvSpPr>
        <p:spPr>
          <a:xfrm>
            <a:off x="8397259" y="3352800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cxnSp>
        <p:nvCxnSpPr>
          <p:cNvPr id="115" name="Straight Connector 114"/>
          <p:cNvCxnSpPr/>
          <p:nvPr/>
        </p:nvCxnSpPr>
        <p:spPr bwMode="auto">
          <a:xfrm>
            <a:off x="6578600" y="4114800"/>
            <a:ext cx="0" cy="6223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 flipV="1">
            <a:off x="7329559" y="2460175"/>
            <a:ext cx="823841" cy="1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16" name="Object 1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8694378"/>
              </p:ext>
            </p:extLst>
          </p:nvPr>
        </p:nvGraphicFramePr>
        <p:xfrm>
          <a:off x="5412266" y="5181600"/>
          <a:ext cx="683734" cy="637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590" name="Equation" r:id="rId18" imgW="419100" imgH="393700" progId="Equation.3">
                  <p:embed/>
                </p:oleObj>
              </mc:Choice>
              <mc:Fallback>
                <p:oleObj name="Equation" r:id="rId18" imgW="419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412266" y="5181600"/>
                        <a:ext cx="683734" cy="637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" name="Rectangle 116"/>
          <p:cNvSpPr/>
          <p:nvPr/>
        </p:nvSpPr>
        <p:spPr>
          <a:xfrm>
            <a:off x="7086600" y="5181600"/>
            <a:ext cx="1905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dirty="0">
                <a:solidFill>
                  <a:srgbClr val="000000"/>
                </a:solidFill>
                <a:latin typeface="Arial"/>
                <a:cs typeface="Arial"/>
              </a:rPr>
              <a:t>Boundary condition at short-circuit:</a:t>
            </a:r>
          </a:p>
          <a:p>
            <a:r>
              <a:rPr lang="en-US" altLang="en-US" sz="1400" dirty="0">
                <a:solidFill>
                  <a:srgbClr val="000000"/>
                </a:solidFill>
                <a:latin typeface="Arial"/>
                <a:cs typeface="Arial"/>
              </a:rPr>
              <a:t>V = 0</a:t>
            </a:r>
            <a:r>
              <a:rPr lang="en-US" altLang="en-US" sz="1400" dirty="0">
                <a:latin typeface="Arial"/>
                <a:cs typeface="Arial"/>
              </a:rPr>
              <a:t>, doubling I</a:t>
            </a:r>
            <a:endParaRPr lang="en-US" alt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0" y="5281136"/>
            <a:ext cx="236220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300" dirty="0">
                <a:solidFill>
                  <a:srgbClr val="000000"/>
                </a:solidFill>
                <a:latin typeface="Arial"/>
                <a:cs typeface="Arial"/>
              </a:rPr>
              <a:t>Diode conducts as voltage flips sign and match dump resistor absorbs energy</a:t>
            </a:r>
          </a:p>
        </p:txBody>
      </p:sp>
      <p:cxnSp>
        <p:nvCxnSpPr>
          <p:cNvPr id="73" name="Straight Connector 72"/>
          <p:cNvCxnSpPr/>
          <p:nvPr/>
        </p:nvCxnSpPr>
        <p:spPr bwMode="auto">
          <a:xfrm flipH="1">
            <a:off x="6944256" y="2470456"/>
            <a:ext cx="166634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74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9892207"/>
              </p:ext>
            </p:extLst>
          </p:nvPr>
        </p:nvGraphicFramePr>
        <p:xfrm>
          <a:off x="8666162" y="2309813"/>
          <a:ext cx="325438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591" name="Equation" r:id="rId20" imgW="419100" imgH="393700" progId="Equation.3">
                  <p:embed/>
                </p:oleObj>
              </mc:Choice>
              <mc:Fallback>
                <p:oleObj name="Equation" r:id="rId20" imgW="419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8666162" y="2309813"/>
                        <a:ext cx="325438" cy="30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9300003"/>
              </p:ext>
            </p:extLst>
          </p:nvPr>
        </p:nvGraphicFramePr>
        <p:xfrm>
          <a:off x="5494195" y="4114800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592" name="Equation" r:id="rId22" imgW="241300" imgH="228600" progId="Equation.3">
                  <p:embed/>
                </p:oleObj>
              </mc:Choice>
              <mc:Fallback>
                <p:oleObj name="Equation" r:id="rId22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5494195" y="4114800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2922149"/>
              </p:ext>
            </p:extLst>
          </p:nvPr>
        </p:nvGraphicFramePr>
        <p:xfrm>
          <a:off x="8026400" y="3429000"/>
          <a:ext cx="244475" cy="20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593" name="Equation" r:id="rId24" imgW="266700" imgH="228600" progId="Equation.3">
                  <p:embed/>
                </p:oleObj>
              </mc:Choice>
              <mc:Fallback>
                <p:oleObj name="Equation" r:id="rId24" imgW="2667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8026400" y="3429000"/>
                        <a:ext cx="244475" cy="207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5" name="Straight Connector 74"/>
          <p:cNvCxnSpPr/>
          <p:nvPr/>
        </p:nvCxnSpPr>
        <p:spPr bwMode="auto">
          <a:xfrm flipH="1">
            <a:off x="8153400" y="2439260"/>
            <a:ext cx="5443" cy="90956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Rectangle 75"/>
          <p:cNvSpPr/>
          <p:nvPr/>
        </p:nvSpPr>
        <p:spPr>
          <a:xfrm>
            <a:off x="6347681" y="2095656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  <a:endParaRPr lang="en-US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  <p:graphicFrame>
        <p:nvGraphicFramePr>
          <p:cNvPr id="78" name="Object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3058436"/>
              </p:ext>
            </p:extLst>
          </p:nvPr>
        </p:nvGraphicFramePr>
        <p:xfrm>
          <a:off x="1371600" y="6324600"/>
          <a:ext cx="401638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594" name="Equation" r:id="rId26" imgW="520700" imgH="393700" progId="Equation.3">
                  <p:embed/>
                </p:oleObj>
              </mc:Choice>
              <mc:Fallback>
                <p:oleObj name="Equation" r:id="rId26" imgW="520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371600" y="6324600"/>
                        <a:ext cx="401638" cy="30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3210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Magnets – design options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9375" y="914400"/>
            <a:ext cx="8991600" cy="363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Type: “lumped inductance”</a:t>
            </a:r>
          </a:p>
          <a:p>
            <a:endParaRPr lang="en-US" altLang="en-US" dirty="0">
              <a:latin typeface="Arial"/>
              <a:cs typeface="Arial"/>
            </a:endParaRPr>
          </a:p>
          <a:p>
            <a:endParaRPr lang="en-US" altLang="en-US" dirty="0">
              <a:latin typeface="Arial"/>
              <a:cs typeface="Arial"/>
            </a:endParaRPr>
          </a:p>
          <a:p>
            <a:endParaRPr lang="en-US" altLang="en-US" dirty="0">
              <a:latin typeface="Arial"/>
              <a:cs typeface="Arial"/>
            </a:endParaRPr>
          </a:p>
          <a:p>
            <a:endParaRPr lang="en-US" altLang="en-US" dirty="0">
              <a:latin typeface="Arial"/>
              <a:cs typeface="Arial"/>
            </a:endParaRPr>
          </a:p>
          <a:p>
            <a:pPr marL="0" indent="0">
              <a:buNone/>
            </a:pPr>
            <a:endParaRPr lang="en-US" altLang="en-US" dirty="0">
              <a:latin typeface="Arial"/>
              <a:cs typeface="Arial"/>
            </a:endParaRPr>
          </a:p>
          <a:p>
            <a:endParaRPr lang="en-US" altLang="en-US" dirty="0">
              <a:latin typeface="Arial"/>
              <a:cs typeface="Arial"/>
            </a:endParaRPr>
          </a:p>
          <a:p>
            <a:pPr marL="0" indent="0">
              <a:buNone/>
            </a:pPr>
            <a:endParaRPr lang="en-US" altLang="en-US" dirty="0">
              <a:latin typeface="Arial"/>
              <a:cs typeface="Arial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1524000" y="1864035"/>
            <a:ext cx="4572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Rectangle 4"/>
          <p:cNvSpPr/>
          <p:nvPr/>
        </p:nvSpPr>
        <p:spPr bwMode="auto">
          <a:xfrm>
            <a:off x="1981200" y="1787835"/>
            <a:ext cx="457200" cy="152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2438400" y="1864035"/>
            <a:ext cx="304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2743200" y="1864035"/>
            <a:ext cx="685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3429000" y="1864035"/>
            <a:ext cx="0" cy="685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4" name="Picture 23" descr="Screen Shot 2016-09-26 at 14.32.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206" y="1763332"/>
            <a:ext cx="566594" cy="282736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 bwMode="auto">
          <a:xfrm flipH="1">
            <a:off x="3362325" y="2556176"/>
            <a:ext cx="152399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 flipH="1">
            <a:off x="3397253" y="2585819"/>
            <a:ext cx="82546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flipH="1">
            <a:off x="3415437" y="2617569"/>
            <a:ext cx="46178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V="1">
            <a:off x="1295400" y="1864035"/>
            <a:ext cx="0" cy="6858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6975453"/>
              </p:ext>
            </p:extLst>
          </p:nvPr>
        </p:nvGraphicFramePr>
        <p:xfrm>
          <a:off x="990600" y="1711635"/>
          <a:ext cx="21101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2563" name="Equation" r:id="rId4" imgW="152400" imgH="165100" progId="Equation.3">
                  <p:embed/>
                </p:oleObj>
              </mc:Choice>
              <mc:Fallback>
                <p:oleObj name="Equation" r:id="rId4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90600" y="1711635"/>
                        <a:ext cx="211015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0040579"/>
              </p:ext>
            </p:extLst>
          </p:nvPr>
        </p:nvGraphicFramePr>
        <p:xfrm>
          <a:off x="2128837" y="1505260"/>
          <a:ext cx="211138" cy="211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2564" name="Equation" r:id="rId6" imgW="152400" imgH="152400" progId="Equation.3">
                  <p:embed/>
                </p:oleObj>
              </mc:Choice>
              <mc:Fallback>
                <p:oleObj name="Equation" r:id="rId6" imgW="1524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28837" y="1505260"/>
                        <a:ext cx="211138" cy="211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7700434"/>
              </p:ext>
            </p:extLst>
          </p:nvPr>
        </p:nvGraphicFramePr>
        <p:xfrm>
          <a:off x="2890838" y="1457635"/>
          <a:ext cx="404812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2565" name="Equation" r:id="rId8" imgW="292100" imgH="228600" progId="Equation.3">
                  <p:embed/>
                </p:oleObj>
              </mc:Choice>
              <mc:Fallback>
                <p:oleObj name="Equation" r:id="rId8" imgW="2921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890838" y="1457635"/>
                        <a:ext cx="404812" cy="315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97200" y="1412480"/>
            <a:ext cx="12490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0" dirty="0">
                <a:latin typeface="Arial"/>
                <a:cs typeface="Arial"/>
              </a:rPr>
              <a:t>From generator</a:t>
            </a:r>
          </a:p>
          <a:p>
            <a:r>
              <a:rPr lang="en-US" altLang="en-US" sz="1200" b="0" dirty="0">
                <a:latin typeface="Arial"/>
                <a:cs typeface="Arial"/>
              </a:rPr>
              <a:t>(e.g. PFN)</a:t>
            </a:r>
            <a:endParaRPr lang="en-US" sz="1200" dirty="0"/>
          </a:p>
        </p:txBody>
      </p:sp>
      <p:sp>
        <p:nvSpPr>
          <p:cNvPr id="61" name="Rectangle 60"/>
          <p:cNvSpPr/>
          <p:nvPr/>
        </p:nvSpPr>
        <p:spPr>
          <a:xfrm>
            <a:off x="76200" y="2626035"/>
            <a:ext cx="4419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/>
              <a:buChar char="•"/>
            </a:pPr>
            <a:r>
              <a:rPr lang="en-US" altLang="en-US" b="0" dirty="0">
                <a:latin typeface="Arial"/>
                <a:cs typeface="Arial"/>
              </a:rPr>
              <a:t>simple magnet design</a:t>
            </a:r>
          </a:p>
          <a:p>
            <a:pPr marL="742950" lvl="1" indent="-285750">
              <a:buFont typeface="Arial"/>
              <a:buChar char="•"/>
            </a:pPr>
            <a:r>
              <a:rPr lang="en-US" altLang="en-US" b="0" dirty="0">
                <a:latin typeface="Arial"/>
                <a:cs typeface="Arial"/>
              </a:rPr>
              <a:t>magnet must be nearby the generator to </a:t>
            </a:r>
            <a:r>
              <a:rPr lang="en-US" altLang="en-US" b="0" dirty="0" err="1">
                <a:latin typeface="Arial"/>
                <a:cs typeface="Arial"/>
              </a:rPr>
              <a:t>minimise</a:t>
            </a:r>
            <a:r>
              <a:rPr lang="en-US" altLang="en-US" b="0" dirty="0">
                <a:latin typeface="Arial"/>
                <a:cs typeface="Arial"/>
              </a:rPr>
              <a:t> inductance</a:t>
            </a:r>
          </a:p>
          <a:p>
            <a:pPr marL="742950" lvl="1" indent="-285750">
              <a:buFont typeface="Arial"/>
              <a:buChar char="•"/>
            </a:pPr>
            <a:r>
              <a:rPr lang="en-US" altLang="en-US" b="0" dirty="0">
                <a:latin typeface="Arial"/>
                <a:cs typeface="Arial"/>
              </a:rPr>
              <a:t>exponential field rise-time:</a:t>
            </a:r>
          </a:p>
          <a:p>
            <a:pPr marL="742950" lvl="1" indent="-285750">
              <a:buFont typeface="Arial"/>
              <a:buChar char="•"/>
            </a:pPr>
            <a:endParaRPr lang="en-US" altLang="en-US" b="0" dirty="0">
              <a:latin typeface="Arial"/>
              <a:cs typeface="Arial"/>
            </a:endParaRPr>
          </a:p>
          <a:p>
            <a:pPr lvl="1"/>
            <a:endParaRPr lang="en-US" altLang="en-US" b="0" dirty="0">
              <a:latin typeface="Arial"/>
              <a:cs typeface="Arial"/>
            </a:endParaRPr>
          </a:p>
          <a:p>
            <a:pPr lvl="1"/>
            <a:endParaRPr lang="en-US" altLang="en-US" b="0" dirty="0">
              <a:latin typeface="Arial"/>
              <a:cs typeface="Arial"/>
            </a:endParaRPr>
          </a:p>
          <a:p>
            <a:pPr marL="742950" lvl="1" indent="-285750">
              <a:buFont typeface="Arial"/>
              <a:buChar char="•"/>
            </a:pPr>
            <a:r>
              <a:rPr lang="en-US" altLang="en-US" b="0" dirty="0">
                <a:latin typeface="Arial"/>
                <a:cs typeface="Arial"/>
              </a:rPr>
              <a:t>slow: rise-times ~ 1 </a:t>
            </a:r>
            <a:r>
              <a:rPr lang="en-US" altLang="en-US" b="0" dirty="0" err="1">
                <a:latin typeface="Arial"/>
                <a:cs typeface="Arial"/>
              </a:rPr>
              <a:t>μs</a:t>
            </a:r>
            <a:endParaRPr lang="en-US" altLang="en-US" b="0" dirty="0">
              <a:latin typeface="Arial"/>
              <a:cs typeface="Arial"/>
            </a:endParaRPr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582365"/>
              </p:ext>
            </p:extLst>
          </p:nvPr>
        </p:nvGraphicFramePr>
        <p:xfrm>
          <a:off x="976489" y="3816726"/>
          <a:ext cx="1524000" cy="6461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2566" name="Equation" r:id="rId10" imgW="927100" imgH="393700" progId="Equation.3">
                  <p:embed/>
                </p:oleObj>
              </mc:Choice>
              <mc:Fallback>
                <p:oleObj name="Equation" r:id="rId10" imgW="927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976489" y="3816726"/>
                        <a:ext cx="1524000" cy="6461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0112097"/>
              </p:ext>
            </p:extLst>
          </p:nvPr>
        </p:nvGraphicFramePr>
        <p:xfrm>
          <a:off x="2805289" y="3849752"/>
          <a:ext cx="914400" cy="680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2567" name="Equation" r:id="rId12" imgW="546100" imgH="406400" progId="Equation.3">
                  <p:embed/>
                </p:oleObj>
              </mc:Choice>
              <mc:Fallback>
                <p:oleObj name="Equation" r:id="rId12" imgW="5461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805289" y="3849752"/>
                        <a:ext cx="914400" cy="680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8" name="Straight Arrow Connector 107"/>
          <p:cNvCxnSpPr/>
          <p:nvPr/>
        </p:nvCxnSpPr>
        <p:spPr bwMode="auto">
          <a:xfrm flipV="1">
            <a:off x="1540934" y="1865042"/>
            <a:ext cx="152399" cy="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273894762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Terminated vs. short circuit</a:t>
            </a: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381000" y="838200"/>
            <a:ext cx="853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Short-circuiting the termination offers twice the kick (for a given kicker magnet):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Fill time of kicker magnet is doubled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Diode as dump switch provides solution for fixed pulse length 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6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432224" y="22867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4" name="Straight Arrow Connector 63"/>
          <p:cNvCxnSpPr/>
          <p:nvPr/>
        </p:nvCxnSpPr>
        <p:spPr bwMode="auto">
          <a:xfrm>
            <a:off x="1295245" y="61729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5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4967514" y="22860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66" name="Straight Connector 65"/>
          <p:cNvCxnSpPr/>
          <p:nvPr/>
        </p:nvCxnSpPr>
        <p:spPr bwMode="auto">
          <a:xfrm>
            <a:off x="2209645" y="47244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>
            <a:off x="52073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/>
          <p:nvPr/>
        </p:nvCxnSpPr>
        <p:spPr bwMode="auto">
          <a:xfrm>
            <a:off x="61979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6956418" y="62484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cxnSp>
        <p:nvCxnSpPr>
          <p:cNvPr id="71" name="Straight Connector 70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/>
          <p:nvPr/>
        </p:nvCxnSpPr>
        <p:spPr bwMode="auto">
          <a:xfrm>
            <a:off x="4411587" y="38754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Arrow Connector 81"/>
          <p:cNvCxnSpPr/>
          <p:nvPr/>
        </p:nvCxnSpPr>
        <p:spPr bwMode="auto">
          <a:xfrm flipV="1">
            <a:off x="5133785" y="46489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83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0980317"/>
              </p:ext>
            </p:extLst>
          </p:nvPr>
        </p:nvGraphicFramePr>
        <p:xfrm>
          <a:off x="4800445" y="44965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607" name="Equation" r:id="rId4" imgW="152400" imgH="165100" progId="Equation.3">
                  <p:embed/>
                </p:oleObj>
              </mc:Choice>
              <mc:Fallback>
                <p:oleObj name="Equation" r:id="rId4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00445" y="44965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bject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6125598"/>
              </p:ext>
            </p:extLst>
          </p:nvPr>
        </p:nvGraphicFramePr>
        <p:xfrm>
          <a:off x="3429000" y="47244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608" name="Equation" r:id="rId6" imgW="304800" imgH="228600" progId="Equation.3">
                  <p:embed/>
                </p:oleObj>
              </mc:Choice>
              <mc:Fallback>
                <p:oleObj name="Equation" r:id="rId6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429000" y="47244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5" name="Straight Arrow Connector 84"/>
          <p:cNvCxnSpPr/>
          <p:nvPr/>
        </p:nvCxnSpPr>
        <p:spPr bwMode="auto">
          <a:xfrm>
            <a:off x="2209645" y="51054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aphicFrame>
        <p:nvGraphicFramePr>
          <p:cNvPr id="86" name="Object 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1124422"/>
              </p:ext>
            </p:extLst>
          </p:nvPr>
        </p:nvGraphicFramePr>
        <p:xfrm>
          <a:off x="5228617" y="54365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609" name="Equation" r:id="rId8" imgW="177800" imgH="215900" progId="Equation.3">
                  <p:embed/>
                </p:oleObj>
              </mc:Choice>
              <mc:Fallback>
                <p:oleObj name="Equation" r:id="rId8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228617" y="54365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7" name="Straight Connector 86"/>
          <p:cNvCxnSpPr/>
          <p:nvPr/>
        </p:nvCxnSpPr>
        <p:spPr bwMode="auto">
          <a:xfrm flipH="1">
            <a:off x="5181445" y="56388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4343245" y="3736975"/>
            <a:ext cx="333375" cy="107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9" name="Straight Connector 88"/>
          <p:cNvCxnSpPr/>
          <p:nvPr/>
        </p:nvCxnSpPr>
        <p:spPr bwMode="auto">
          <a:xfrm>
            <a:off x="4343245" y="3857625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2203440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ectangle 47"/>
          <p:cNvSpPr/>
          <p:nvPr/>
        </p:nvSpPr>
        <p:spPr bwMode="auto">
          <a:xfrm>
            <a:off x="1219200" y="3302604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1858279" y="3849158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>
          <a:xfrm>
            <a:off x="1371600" y="3352800"/>
            <a:ext cx="118375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Dump Diode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 rot="5400000">
            <a:off x="1849967" y="3776134"/>
            <a:ext cx="185057" cy="13788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2" name="Straight Connector 51"/>
          <p:cNvCxnSpPr/>
          <p:nvPr/>
        </p:nvCxnSpPr>
        <p:spPr bwMode="auto">
          <a:xfrm flipV="1">
            <a:off x="2019300" y="3738034"/>
            <a:ext cx="1" cy="2159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56"/>
          <p:cNvSpPr/>
          <p:nvPr/>
        </p:nvSpPr>
        <p:spPr bwMode="auto">
          <a:xfrm>
            <a:off x="6324600" y="4191000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8" name="Straight Connector 57"/>
          <p:cNvCxnSpPr/>
          <p:nvPr/>
        </p:nvCxnSpPr>
        <p:spPr bwMode="auto">
          <a:xfrm>
            <a:off x="6578600" y="4419600"/>
            <a:ext cx="0" cy="3175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tangle 59"/>
          <p:cNvSpPr/>
          <p:nvPr/>
        </p:nvSpPr>
        <p:spPr>
          <a:xfrm>
            <a:off x="6629400" y="4038600"/>
            <a:ext cx="118494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Short Circuit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2209800" y="6172200"/>
            <a:ext cx="3987801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91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5223488"/>
              </p:ext>
            </p:extLst>
          </p:nvPr>
        </p:nvGraphicFramePr>
        <p:xfrm>
          <a:off x="6225645" y="6324600"/>
          <a:ext cx="236537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610" name="Equation" r:id="rId10" imgW="304800" imgH="393700" progId="Equation.3">
                  <p:embed/>
                </p:oleObj>
              </mc:Choice>
              <mc:Fallback>
                <p:oleObj name="Equation" r:id="rId10" imgW="3048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225645" y="6324600"/>
                        <a:ext cx="236537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7" name="Straight Arrow Connector 96"/>
          <p:cNvCxnSpPr/>
          <p:nvPr/>
        </p:nvCxnSpPr>
        <p:spPr bwMode="auto">
          <a:xfrm>
            <a:off x="6172200" y="6019800"/>
            <a:ext cx="466504" cy="2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98" name="Object 9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3007964"/>
              </p:ext>
            </p:extLst>
          </p:nvPr>
        </p:nvGraphicFramePr>
        <p:xfrm>
          <a:off x="6534150" y="5716588"/>
          <a:ext cx="401638" cy="30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611" name="Equation" r:id="rId12" imgW="520700" imgH="393700" progId="Equation.3">
                  <p:embed/>
                </p:oleObj>
              </mc:Choice>
              <mc:Fallback>
                <p:oleObj name="Equation" r:id="rId12" imgW="520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534150" y="5716588"/>
                        <a:ext cx="401638" cy="303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9" name="Straight Arrow Connector 98"/>
          <p:cNvCxnSpPr/>
          <p:nvPr/>
        </p:nvCxnSpPr>
        <p:spPr bwMode="auto">
          <a:xfrm flipH="1">
            <a:off x="1752600" y="6324600"/>
            <a:ext cx="457200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4" name="Straight Connector 93"/>
          <p:cNvCxnSpPr/>
          <p:nvPr/>
        </p:nvCxnSpPr>
        <p:spPr bwMode="auto">
          <a:xfrm flipV="1">
            <a:off x="2209800" y="6444343"/>
            <a:ext cx="4002314" cy="3629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 flipV="1">
            <a:off x="2209800" y="6172200"/>
            <a:ext cx="3629" cy="279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/>
          <p:cNvCxnSpPr/>
          <p:nvPr/>
        </p:nvCxnSpPr>
        <p:spPr bwMode="auto">
          <a:xfrm flipV="1">
            <a:off x="5215165" y="6440712"/>
            <a:ext cx="996950" cy="3175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Rectangle 60"/>
          <p:cNvSpPr/>
          <p:nvPr/>
        </p:nvSpPr>
        <p:spPr>
          <a:xfrm>
            <a:off x="0" y="5281136"/>
            <a:ext cx="236220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300" dirty="0">
                <a:solidFill>
                  <a:srgbClr val="000000"/>
                </a:solidFill>
                <a:latin typeface="Arial"/>
                <a:cs typeface="Arial"/>
              </a:rPr>
              <a:t>Diode conducts as voltage flips sign and match dump resistor absorbs energy</a:t>
            </a:r>
          </a:p>
        </p:txBody>
      </p:sp>
      <p:cxnSp>
        <p:nvCxnSpPr>
          <p:cNvPr id="90" name="Straight Arrow Connector 89"/>
          <p:cNvCxnSpPr/>
          <p:nvPr/>
        </p:nvCxnSpPr>
        <p:spPr bwMode="auto">
          <a:xfrm flipV="1">
            <a:off x="6963073" y="2209800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5" name="Straight Arrow Connector 94"/>
          <p:cNvCxnSpPr/>
          <p:nvPr/>
        </p:nvCxnSpPr>
        <p:spPr bwMode="auto">
          <a:xfrm>
            <a:off x="6781645" y="3352802"/>
            <a:ext cx="2209955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1" name="Straight Connector 100"/>
          <p:cNvCxnSpPr/>
          <p:nvPr/>
        </p:nvCxnSpPr>
        <p:spPr bwMode="auto">
          <a:xfrm>
            <a:off x="6857845" y="3352800"/>
            <a:ext cx="1524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 flipV="1">
            <a:off x="7024688" y="2895600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04"/>
          <p:cNvCxnSpPr/>
          <p:nvPr/>
        </p:nvCxnSpPr>
        <p:spPr bwMode="auto">
          <a:xfrm flipV="1">
            <a:off x="7177088" y="2445657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6" name="Rectangle 32"/>
          <p:cNvSpPr>
            <a:spLocks noChangeArrowheads="1"/>
          </p:cNvSpPr>
          <p:nvPr/>
        </p:nvSpPr>
        <p:spPr bwMode="auto">
          <a:xfrm>
            <a:off x="6400800" y="2133600"/>
            <a:ext cx="26670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07" name="Object 10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713407"/>
              </p:ext>
            </p:extLst>
          </p:nvPr>
        </p:nvGraphicFramePr>
        <p:xfrm>
          <a:off x="8824686" y="3416299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612" name="Equation" r:id="rId14" imgW="101600" imgH="152400" progId="Equation.3">
                  <p:embed/>
                </p:oleObj>
              </mc:Choice>
              <mc:Fallback>
                <p:oleObj name="Equation" r:id="rId14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8824686" y="3416299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" name="TextBox 107"/>
          <p:cNvSpPr txBox="1"/>
          <p:nvPr/>
        </p:nvSpPr>
        <p:spPr>
          <a:xfrm>
            <a:off x="8397259" y="3352800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cxnSp>
        <p:nvCxnSpPr>
          <p:cNvPr id="110" name="Straight Connector 109"/>
          <p:cNvCxnSpPr/>
          <p:nvPr/>
        </p:nvCxnSpPr>
        <p:spPr bwMode="auto">
          <a:xfrm flipV="1">
            <a:off x="7329559" y="2460174"/>
            <a:ext cx="671441" cy="1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 flipH="1" flipV="1">
            <a:off x="8155194" y="2453160"/>
            <a:ext cx="168439" cy="471715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14" name="Object 1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0206059"/>
              </p:ext>
            </p:extLst>
          </p:nvPr>
        </p:nvGraphicFramePr>
        <p:xfrm>
          <a:off x="228600" y="2298700"/>
          <a:ext cx="1600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613" name="Equation" r:id="rId16" imgW="800100" imgH="228600" progId="Equation.3">
                  <p:embed/>
                </p:oleObj>
              </mc:Choice>
              <mc:Fallback>
                <p:oleObj name="Equation" r:id="rId16" imgW="8001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28600" y="2298700"/>
                        <a:ext cx="16002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5" name="Straight Connector 114"/>
          <p:cNvCxnSpPr/>
          <p:nvPr/>
        </p:nvCxnSpPr>
        <p:spPr bwMode="auto">
          <a:xfrm>
            <a:off x="6578600" y="4114800"/>
            <a:ext cx="0" cy="6223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16" name="Object 1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8694378"/>
              </p:ext>
            </p:extLst>
          </p:nvPr>
        </p:nvGraphicFramePr>
        <p:xfrm>
          <a:off x="5412266" y="5181600"/>
          <a:ext cx="683734" cy="637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614" name="Equation" r:id="rId18" imgW="419100" imgH="393700" progId="Equation.3">
                  <p:embed/>
                </p:oleObj>
              </mc:Choice>
              <mc:Fallback>
                <p:oleObj name="Equation" r:id="rId18" imgW="419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412266" y="5181600"/>
                        <a:ext cx="683734" cy="637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" name="Rectangle 116"/>
          <p:cNvSpPr/>
          <p:nvPr/>
        </p:nvSpPr>
        <p:spPr>
          <a:xfrm>
            <a:off x="7086600" y="5181600"/>
            <a:ext cx="1905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dirty="0">
                <a:solidFill>
                  <a:srgbClr val="000000"/>
                </a:solidFill>
                <a:latin typeface="Arial"/>
                <a:cs typeface="Arial"/>
              </a:rPr>
              <a:t>Boundary condition at short-circuit:</a:t>
            </a:r>
          </a:p>
          <a:p>
            <a:r>
              <a:rPr lang="en-US" altLang="en-US" sz="1400" dirty="0">
                <a:solidFill>
                  <a:srgbClr val="000000"/>
                </a:solidFill>
                <a:latin typeface="Arial"/>
                <a:cs typeface="Arial"/>
              </a:rPr>
              <a:t>V = 0</a:t>
            </a:r>
            <a:r>
              <a:rPr lang="en-US" altLang="en-US" sz="1400" dirty="0">
                <a:latin typeface="Arial"/>
                <a:cs typeface="Arial"/>
              </a:rPr>
              <a:t>, doubling I</a:t>
            </a:r>
            <a:endParaRPr lang="en-US" alt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59" name="Straight Connector 58"/>
          <p:cNvCxnSpPr/>
          <p:nvPr/>
        </p:nvCxnSpPr>
        <p:spPr bwMode="auto">
          <a:xfrm flipH="1">
            <a:off x="6944256" y="2470456"/>
            <a:ext cx="166634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69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9892207"/>
              </p:ext>
            </p:extLst>
          </p:nvPr>
        </p:nvGraphicFramePr>
        <p:xfrm>
          <a:off x="8666162" y="2309813"/>
          <a:ext cx="325438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615" name="Equation" r:id="rId20" imgW="419100" imgH="393700" progId="Equation.3">
                  <p:embed/>
                </p:oleObj>
              </mc:Choice>
              <mc:Fallback>
                <p:oleObj name="Equation" r:id="rId20" imgW="419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8666162" y="2309813"/>
                        <a:ext cx="325438" cy="30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bject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0913206"/>
              </p:ext>
            </p:extLst>
          </p:nvPr>
        </p:nvGraphicFramePr>
        <p:xfrm>
          <a:off x="5494195" y="4114800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616" name="Equation" r:id="rId22" imgW="241300" imgH="228600" progId="Equation.3">
                  <p:embed/>
                </p:oleObj>
              </mc:Choice>
              <mc:Fallback>
                <p:oleObj name="Equation" r:id="rId22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5494195" y="4114800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5" name="Straight Connector 74"/>
          <p:cNvCxnSpPr/>
          <p:nvPr/>
        </p:nvCxnSpPr>
        <p:spPr bwMode="auto">
          <a:xfrm flipV="1">
            <a:off x="7329559" y="2460175"/>
            <a:ext cx="823841" cy="1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78" name="Object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0924203"/>
              </p:ext>
            </p:extLst>
          </p:nvPr>
        </p:nvGraphicFramePr>
        <p:xfrm>
          <a:off x="7835638" y="3407598"/>
          <a:ext cx="546100" cy="20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617" name="Equation" r:id="rId24" imgW="596900" imgH="228600" progId="Equation.3">
                  <p:embed/>
                </p:oleObj>
              </mc:Choice>
              <mc:Fallback>
                <p:oleObj name="Equation" r:id="rId24" imgW="5969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7835638" y="3407598"/>
                        <a:ext cx="546100" cy="207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0" name="Straight Connector 79"/>
          <p:cNvCxnSpPr/>
          <p:nvPr/>
        </p:nvCxnSpPr>
        <p:spPr bwMode="auto">
          <a:xfrm>
            <a:off x="8320069" y="2895600"/>
            <a:ext cx="1" cy="46293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Rectangle 73"/>
          <p:cNvSpPr/>
          <p:nvPr/>
        </p:nvSpPr>
        <p:spPr>
          <a:xfrm>
            <a:off x="6347681" y="2095656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  <a:endParaRPr lang="en-US" sz="1200" dirty="0"/>
          </a:p>
        </p:txBody>
      </p:sp>
      <p:graphicFrame>
        <p:nvGraphicFramePr>
          <p:cNvPr id="76" name="Objec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3058436"/>
              </p:ext>
            </p:extLst>
          </p:nvPr>
        </p:nvGraphicFramePr>
        <p:xfrm>
          <a:off x="1371600" y="6324600"/>
          <a:ext cx="401638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618" name="Equation" r:id="rId26" imgW="520700" imgH="393700" progId="Equation.3">
                  <p:embed/>
                </p:oleObj>
              </mc:Choice>
              <mc:Fallback>
                <p:oleObj name="Equation" r:id="rId26" imgW="520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371600" y="6324600"/>
                        <a:ext cx="401638" cy="30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TextBox 76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301003953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Terminated vs. short circuit</a:t>
            </a: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381000" y="838200"/>
            <a:ext cx="853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Short-circuiting the termination offers twice the kick (for a given kicker magnet):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Fill time of kicker magnet is doubled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Diode as dump switch provides solution for fixed pulse length 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6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432224" y="22867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4" name="Straight Arrow Connector 63"/>
          <p:cNvCxnSpPr/>
          <p:nvPr/>
        </p:nvCxnSpPr>
        <p:spPr bwMode="auto">
          <a:xfrm>
            <a:off x="1295245" y="61729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5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4967514" y="22860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66" name="Straight Connector 65"/>
          <p:cNvCxnSpPr/>
          <p:nvPr/>
        </p:nvCxnSpPr>
        <p:spPr bwMode="auto">
          <a:xfrm>
            <a:off x="2209645" y="47244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>
            <a:off x="52073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/>
          <p:nvPr/>
        </p:nvCxnSpPr>
        <p:spPr bwMode="auto">
          <a:xfrm>
            <a:off x="61979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6956418" y="62484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cxnSp>
        <p:nvCxnSpPr>
          <p:cNvPr id="71" name="Straight Connector 70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/>
          <p:nvPr/>
        </p:nvCxnSpPr>
        <p:spPr bwMode="auto">
          <a:xfrm>
            <a:off x="4411587" y="38754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Arrow Connector 81"/>
          <p:cNvCxnSpPr/>
          <p:nvPr/>
        </p:nvCxnSpPr>
        <p:spPr bwMode="auto">
          <a:xfrm flipV="1">
            <a:off x="5133785" y="46489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83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9227064"/>
              </p:ext>
            </p:extLst>
          </p:nvPr>
        </p:nvGraphicFramePr>
        <p:xfrm>
          <a:off x="4800445" y="44965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332" name="Equation" r:id="rId4" imgW="152400" imgH="165100" progId="Equation.3">
                  <p:embed/>
                </p:oleObj>
              </mc:Choice>
              <mc:Fallback>
                <p:oleObj name="Equation" r:id="rId4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00445" y="44965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bject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0764459"/>
              </p:ext>
            </p:extLst>
          </p:nvPr>
        </p:nvGraphicFramePr>
        <p:xfrm>
          <a:off x="3429000" y="47244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333" name="Equation" r:id="rId6" imgW="304800" imgH="228600" progId="Equation.3">
                  <p:embed/>
                </p:oleObj>
              </mc:Choice>
              <mc:Fallback>
                <p:oleObj name="Equation" r:id="rId6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429000" y="47244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5" name="Straight Arrow Connector 84"/>
          <p:cNvCxnSpPr/>
          <p:nvPr/>
        </p:nvCxnSpPr>
        <p:spPr bwMode="auto">
          <a:xfrm>
            <a:off x="2209645" y="51054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aphicFrame>
        <p:nvGraphicFramePr>
          <p:cNvPr id="86" name="Object 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7683736"/>
              </p:ext>
            </p:extLst>
          </p:nvPr>
        </p:nvGraphicFramePr>
        <p:xfrm>
          <a:off x="5228617" y="54365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334" name="Equation" r:id="rId8" imgW="177800" imgH="215900" progId="Equation.3">
                  <p:embed/>
                </p:oleObj>
              </mc:Choice>
              <mc:Fallback>
                <p:oleObj name="Equation" r:id="rId8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228617" y="54365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7" name="Straight Connector 86"/>
          <p:cNvCxnSpPr/>
          <p:nvPr/>
        </p:nvCxnSpPr>
        <p:spPr bwMode="auto">
          <a:xfrm flipH="1">
            <a:off x="5181445" y="56388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4343245" y="3736975"/>
            <a:ext cx="333375" cy="107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9" name="Straight Connector 88"/>
          <p:cNvCxnSpPr/>
          <p:nvPr/>
        </p:nvCxnSpPr>
        <p:spPr bwMode="auto">
          <a:xfrm>
            <a:off x="4343245" y="3857625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2203440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ectangle 47"/>
          <p:cNvSpPr/>
          <p:nvPr/>
        </p:nvSpPr>
        <p:spPr bwMode="auto">
          <a:xfrm>
            <a:off x="1219200" y="3302604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1858279" y="3849158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>
          <a:xfrm>
            <a:off x="1371600" y="3352800"/>
            <a:ext cx="118375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Dump Diode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 rot="5400000">
            <a:off x="1849967" y="3776134"/>
            <a:ext cx="185057" cy="13788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2" name="Straight Connector 51"/>
          <p:cNvCxnSpPr/>
          <p:nvPr/>
        </p:nvCxnSpPr>
        <p:spPr bwMode="auto">
          <a:xfrm flipV="1">
            <a:off x="2019300" y="3738034"/>
            <a:ext cx="1" cy="2159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56"/>
          <p:cNvSpPr/>
          <p:nvPr/>
        </p:nvSpPr>
        <p:spPr bwMode="auto">
          <a:xfrm>
            <a:off x="6324600" y="4191000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8" name="Straight Connector 57"/>
          <p:cNvCxnSpPr/>
          <p:nvPr/>
        </p:nvCxnSpPr>
        <p:spPr bwMode="auto">
          <a:xfrm>
            <a:off x="6578600" y="4419600"/>
            <a:ext cx="0" cy="3175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tangle 59"/>
          <p:cNvSpPr/>
          <p:nvPr/>
        </p:nvSpPr>
        <p:spPr>
          <a:xfrm>
            <a:off x="6629400" y="4038600"/>
            <a:ext cx="118494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Short Circuit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2209801" y="6172200"/>
            <a:ext cx="3008086" cy="2709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91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3630167"/>
              </p:ext>
            </p:extLst>
          </p:nvPr>
        </p:nvGraphicFramePr>
        <p:xfrm>
          <a:off x="5260445" y="6288315"/>
          <a:ext cx="236537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335" name="Equation" r:id="rId10" imgW="304800" imgH="393700" progId="Equation.3">
                  <p:embed/>
                </p:oleObj>
              </mc:Choice>
              <mc:Fallback>
                <p:oleObj name="Equation" r:id="rId10" imgW="3048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260445" y="6288315"/>
                        <a:ext cx="236537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9" name="Straight Arrow Connector 98"/>
          <p:cNvCxnSpPr/>
          <p:nvPr/>
        </p:nvCxnSpPr>
        <p:spPr bwMode="auto">
          <a:xfrm flipH="1">
            <a:off x="1752600" y="6324600"/>
            <a:ext cx="457200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4" name="Straight Connector 93"/>
          <p:cNvCxnSpPr/>
          <p:nvPr/>
        </p:nvCxnSpPr>
        <p:spPr bwMode="auto">
          <a:xfrm flipV="1">
            <a:off x="2209800" y="6447367"/>
            <a:ext cx="3005667" cy="609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 flipV="1">
            <a:off x="2209800" y="6172200"/>
            <a:ext cx="3629" cy="279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/>
          <p:cNvCxnSpPr/>
          <p:nvPr/>
        </p:nvCxnSpPr>
        <p:spPr bwMode="auto">
          <a:xfrm flipV="1">
            <a:off x="5215165" y="6172200"/>
            <a:ext cx="996950" cy="3175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Straight Connector 89"/>
          <p:cNvCxnSpPr/>
          <p:nvPr/>
        </p:nvCxnSpPr>
        <p:spPr bwMode="auto">
          <a:xfrm flipV="1">
            <a:off x="5207000" y="6157686"/>
            <a:ext cx="3629" cy="279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Arrow Connector 60"/>
          <p:cNvCxnSpPr/>
          <p:nvPr/>
        </p:nvCxnSpPr>
        <p:spPr bwMode="auto">
          <a:xfrm flipV="1">
            <a:off x="6963073" y="2209800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6" name="Straight Arrow Connector 95"/>
          <p:cNvCxnSpPr/>
          <p:nvPr/>
        </p:nvCxnSpPr>
        <p:spPr bwMode="auto">
          <a:xfrm>
            <a:off x="6781645" y="3352802"/>
            <a:ext cx="2209955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8" name="Straight Connector 97"/>
          <p:cNvCxnSpPr/>
          <p:nvPr/>
        </p:nvCxnSpPr>
        <p:spPr bwMode="auto">
          <a:xfrm>
            <a:off x="6857845" y="3352800"/>
            <a:ext cx="1524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Straight Connector 100"/>
          <p:cNvCxnSpPr/>
          <p:nvPr/>
        </p:nvCxnSpPr>
        <p:spPr bwMode="auto">
          <a:xfrm flipV="1">
            <a:off x="7024688" y="2895600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/>
          <p:cNvCxnSpPr/>
          <p:nvPr/>
        </p:nvCxnSpPr>
        <p:spPr bwMode="auto">
          <a:xfrm flipV="1">
            <a:off x="7177088" y="2445657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5" name="Rectangle 32"/>
          <p:cNvSpPr>
            <a:spLocks noChangeArrowheads="1"/>
          </p:cNvSpPr>
          <p:nvPr/>
        </p:nvSpPr>
        <p:spPr bwMode="auto">
          <a:xfrm>
            <a:off x="6400800" y="2133600"/>
            <a:ext cx="26670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06" name="Object 10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2555371"/>
              </p:ext>
            </p:extLst>
          </p:nvPr>
        </p:nvGraphicFramePr>
        <p:xfrm>
          <a:off x="8824686" y="3416299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336" name="Equation" r:id="rId12" imgW="101600" imgH="152400" progId="Equation.3">
                  <p:embed/>
                </p:oleObj>
              </mc:Choice>
              <mc:Fallback>
                <p:oleObj name="Equation" r:id="rId12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824686" y="3416299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7" name="TextBox 106"/>
          <p:cNvSpPr txBox="1"/>
          <p:nvPr/>
        </p:nvSpPr>
        <p:spPr>
          <a:xfrm>
            <a:off x="8397259" y="3352800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graphicFrame>
        <p:nvGraphicFramePr>
          <p:cNvPr id="113" name="Object 1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7391939"/>
              </p:ext>
            </p:extLst>
          </p:nvPr>
        </p:nvGraphicFramePr>
        <p:xfrm>
          <a:off x="228600" y="2298700"/>
          <a:ext cx="1828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337" name="Equation" r:id="rId14" imgW="914400" imgH="228600" progId="Equation.3">
                  <p:embed/>
                </p:oleObj>
              </mc:Choice>
              <mc:Fallback>
                <p:oleObj name="Equation" r:id="rId14" imgW="9144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8600" y="2298700"/>
                        <a:ext cx="18288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6" name="Straight Connector 115"/>
          <p:cNvCxnSpPr/>
          <p:nvPr/>
        </p:nvCxnSpPr>
        <p:spPr bwMode="auto">
          <a:xfrm>
            <a:off x="6578600" y="4114800"/>
            <a:ext cx="0" cy="6223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7" name="Rectangle 116"/>
          <p:cNvSpPr/>
          <p:nvPr/>
        </p:nvSpPr>
        <p:spPr>
          <a:xfrm>
            <a:off x="7086600" y="5181600"/>
            <a:ext cx="1905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dirty="0">
                <a:solidFill>
                  <a:srgbClr val="000000"/>
                </a:solidFill>
                <a:latin typeface="Arial"/>
                <a:cs typeface="Arial"/>
              </a:rPr>
              <a:t>Boundary condition at short-circuit:</a:t>
            </a:r>
          </a:p>
          <a:p>
            <a:r>
              <a:rPr lang="en-US" altLang="en-US" sz="1400" dirty="0">
                <a:solidFill>
                  <a:srgbClr val="000000"/>
                </a:solidFill>
                <a:latin typeface="Arial"/>
                <a:cs typeface="Arial"/>
              </a:rPr>
              <a:t>V = 0</a:t>
            </a:r>
            <a:r>
              <a:rPr lang="en-US" altLang="en-US" sz="1400" dirty="0">
                <a:latin typeface="Arial"/>
                <a:cs typeface="Arial"/>
              </a:rPr>
              <a:t>, doubling I</a:t>
            </a:r>
            <a:endParaRPr lang="en-US" alt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0" y="5281136"/>
            <a:ext cx="236220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300" dirty="0">
                <a:solidFill>
                  <a:srgbClr val="000000"/>
                </a:solidFill>
                <a:latin typeface="Arial"/>
                <a:cs typeface="Arial"/>
              </a:rPr>
              <a:t>Diode conducts as voltage flips sign and match dump resistor absorbs energy</a:t>
            </a:r>
          </a:p>
        </p:txBody>
      </p:sp>
      <p:cxnSp>
        <p:nvCxnSpPr>
          <p:cNvPr id="59" name="Straight Connector 58"/>
          <p:cNvCxnSpPr/>
          <p:nvPr/>
        </p:nvCxnSpPr>
        <p:spPr bwMode="auto">
          <a:xfrm flipH="1">
            <a:off x="6944256" y="2470456"/>
            <a:ext cx="166634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69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9892207"/>
              </p:ext>
            </p:extLst>
          </p:nvPr>
        </p:nvGraphicFramePr>
        <p:xfrm>
          <a:off x="8666162" y="2309813"/>
          <a:ext cx="325438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338" name="Equation" r:id="rId16" imgW="419100" imgH="393700" progId="Equation.3">
                  <p:embed/>
                </p:oleObj>
              </mc:Choice>
              <mc:Fallback>
                <p:oleObj name="Equation" r:id="rId16" imgW="419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8666162" y="2309813"/>
                        <a:ext cx="325438" cy="30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Objec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3354483"/>
              </p:ext>
            </p:extLst>
          </p:nvPr>
        </p:nvGraphicFramePr>
        <p:xfrm>
          <a:off x="7772400" y="3421101"/>
          <a:ext cx="655638" cy="20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339" name="Equation" r:id="rId18" imgW="711200" imgH="228600" progId="Equation.3">
                  <p:embed/>
                </p:oleObj>
              </mc:Choice>
              <mc:Fallback>
                <p:oleObj name="Equation" r:id="rId18" imgW="7112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7772400" y="3421101"/>
                        <a:ext cx="655638" cy="207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bject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9300003"/>
              </p:ext>
            </p:extLst>
          </p:nvPr>
        </p:nvGraphicFramePr>
        <p:xfrm>
          <a:off x="5494195" y="4114800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340" name="Equation" r:id="rId20" imgW="241300" imgH="228600" progId="Equation.3">
                  <p:embed/>
                </p:oleObj>
              </mc:Choice>
              <mc:Fallback>
                <p:oleObj name="Equation" r:id="rId20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494195" y="4114800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4" name="Straight Connector 73"/>
          <p:cNvCxnSpPr/>
          <p:nvPr/>
        </p:nvCxnSpPr>
        <p:spPr bwMode="auto">
          <a:xfrm flipH="1" flipV="1">
            <a:off x="8155194" y="2453160"/>
            <a:ext cx="168439" cy="471715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/>
          <p:cNvCxnSpPr/>
          <p:nvPr/>
        </p:nvCxnSpPr>
        <p:spPr bwMode="auto">
          <a:xfrm flipV="1">
            <a:off x="7329559" y="2460175"/>
            <a:ext cx="823841" cy="1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Straight Connector 91"/>
          <p:cNvCxnSpPr/>
          <p:nvPr/>
        </p:nvCxnSpPr>
        <p:spPr bwMode="auto">
          <a:xfrm flipH="1" flipV="1">
            <a:off x="8312935" y="2895600"/>
            <a:ext cx="168439" cy="471715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Straight Connector 94"/>
          <p:cNvCxnSpPr/>
          <p:nvPr/>
        </p:nvCxnSpPr>
        <p:spPr bwMode="auto">
          <a:xfrm flipH="1">
            <a:off x="8481595" y="2446394"/>
            <a:ext cx="5443" cy="90956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Rectangle 74"/>
          <p:cNvSpPr/>
          <p:nvPr/>
        </p:nvSpPr>
        <p:spPr>
          <a:xfrm>
            <a:off x="6347681" y="2095656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  <a:endParaRPr lang="en-US" sz="1200" dirty="0"/>
          </a:p>
        </p:txBody>
      </p:sp>
      <p:graphicFrame>
        <p:nvGraphicFramePr>
          <p:cNvPr id="77" name="Object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3058436"/>
              </p:ext>
            </p:extLst>
          </p:nvPr>
        </p:nvGraphicFramePr>
        <p:xfrm>
          <a:off x="1371600" y="6324600"/>
          <a:ext cx="401638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341" name="Equation" r:id="rId22" imgW="520700" imgH="393700" progId="Equation.3">
                  <p:embed/>
                </p:oleObj>
              </mc:Choice>
              <mc:Fallback>
                <p:oleObj name="Equation" r:id="rId22" imgW="520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371600" y="6324600"/>
                        <a:ext cx="401638" cy="30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" name="TextBox 77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3541973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Terminated vs. short circuit</a:t>
            </a: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381000" y="838200"/>
            <a:ext cx="853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Short-circuiting the termination offers twice the kick (for a given kicker magnet):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Fill time of kicker magnet is doubled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Diode as dump switch provides solution for fixed pulse length 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6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432224" y="22867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4" name="Straight Arrow Connector 63"/>
          <p:cNvCxnSpPr/>
          <p:nvPr/>
        </p:nvCxnSpPr>
        <p:spPr bwMode="auto">
          <a:xfrm>
            <a:off x="1295245" y="61729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5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4967514" y="22860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66" name="Straight Connector 65"/>
          <p:cNvCxnSpPr/>
          <p:nvPr/>
        </p:nvCxnSpPr>
        <p:spPr bwMode="auto">
          <a:xfrm>
            <a:off x="2209645" y="47244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>
            <a:off x="52073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/>
          <p:nvPr/>
        </p:nvCxnSpPr>
        <p:spPr bwMode="auto">
          <a:xfrm>
            <a:off x="61979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6956418" y="62484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cxnSp>
        <p:nvCxnSpPr>
          <p:cNvPr id="71" name="Straight Connector 70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/>
          <p:nvPr/>
        </p:nvCxnSpPr>
        <p:spPr bwMode="auto">
          <a:xfrm>
            <a:off x="4411587" y="38754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Arrow Connector 81"/>
          <p:cNvCxnSpPr/>
          <p:nvPr/>
        </p:nvCxnSpPr>
        <p:spPr bwMode="auto">
          <a:xfrm flipV="1">
            <a:off x="5133785" y="46489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83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6870956"/>
              </p:ext>
            </p:extLst>
          </p:nvPr>
        </p:nvGraphicFramePr>
        <p:xfrm>
          <a:off x="4800445" y="44965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947" name="Equation" r:id="rId4" imgW="152400" imgH="165100" progId="Equation.3">
                  <p:embed/>
                </p:oleObj>
              </mc:Choice>
              <mc:Fallback>
                <p:oleObj name="Equation" r:id="rId4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00445" y="44965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bject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7204720"/>
              </p:ext>
            </p:extLst>
          </p:nvPr>
        </p:nvGraphicFramePr>
        <p:xfrm>
          <a:off x="3429000" y="47244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948" name="Equation" r:id="rId6" imgW="304800" imgH="228600" progId="Equation.3">
                  <p:embed/>
                </p:oleObj>
              </mc:Choice>
              <mc:Fallback>
                <p:oleObj name="Equation" r:id="rId6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429000" y="47244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5" name="Straight Arrow Connector 84"/>
          <p:cNvCxnSpPr/>
          <p:nvPr/>
        </p:nvCxnSpPr>
        <p:spPr bwMode="auto">
          <a:xfrm>
            <a:off x="2209645" y="51054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aphicFrame>
        <p:nvGraphicFramePr>
          <p:cNvPr id="86" name="Object 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2821921"/>
              </p:ext>
            </p:extLst>
          </p:nvPr>
        </p:nvGraphicFramePr>
        <p:xfrm>
          <a:off x="5228617" y="54365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949" name="Equation" r:id="rId8" imgW="177800" imgH="215900" progId="Equation.3">
                  <p:embed/>
                </p:oleObj>
              </mc:Choice>
              <mc:Fallback>
                <p:oleObj name="Equation" r:id="rId8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228617" y="54365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7" name="Straight Connector 86"/>
          <p:cNvCxnSpPr/>
          <p:nvPr/>
        </p:nvCxnSpPr>
        <p:spPr bwMode="auto">
          <a:xfrm flipH="1">
            <a:off x="5181445" y="56388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4343245" y="3736975"/>
            <a:ext cx="333375" cy="107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9" name="Straight Connector 88"/>
          <p:cNvCxnSpPr/>
          <p:nvPr/>
        </p:nvCxnSpPr>
        <p:spPr bwMode="auto">
          <a:xfrm>
            <a:off x="4343245" y="3857625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2203440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ectangle 47"/>
          <p:cNvSpPr/>
          <p:nvPr/>
        </p:nvSpPr>
        <p:spPr bwMode="auto">
          <a:xfrm>
            <a:off x="1219200" y="3302604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1858279" y="3849158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>
          <a:xfrm>
            <a:off x="1371600" y="3352800"/>
            <a:ext cx="118375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Dump Diode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 rot="5400000">
            <a:off x="1849967" y="3776134"/>
            <a:ext cx="185057" cy="13788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2" name="Straight Connector 51"/>
          <p:cNvCxnSpPr/>
          <p:nvPr/>
        </p:nvCxnSpPr>
        <p:spPr bwMode="auto">
          <a:xfrm flipV="1">
            <a:off x="2019300" y="3738034"/>
            <a:ext cx="1" cy="2159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56"/>
          <p:cNvSpPr/>
          <p:nvPr/>
        </p:nvSpPr>
        <p:spPr bwMode="auto">
          <a:xfrm>
            <a:off x="6324600" y="4191000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8" name="Straight Connector 57"/>
          <p:cNvCxnSpPr/>
          <p:nvPr/>
        </p:nvCxnSpPr>
        <p:spPr bwMode="auto">
          <a:xfrm>
            <a:off x="6578600" y="4419600"/>
            <a:ext cx="0" cy="3175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tangle 59"/>
          <p:cNvSpPr/>
          <p:nvPr/>
        </p:nvSpPr>
        <p:spPr>
          <a:xfrm>
            <a:off x="6629400" y="4038600"/>
            <a:ext cx="118494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Short Circuit</a:t>
            </a:r>
            <a:endParaRPr lang="en-US" sz="1500" dirty="0">
              <a:latin typeface="Times New Roman"/>
              <a:cs typeface="Times New Roman"/>
            </a:endParaRPr>
          </a:p>
        </p:txBody>
      </p:sp>
      <p:cxnSp>
        <p:nvCxnSpPr>
          <p:cNvPr id="99" name="Straight Arrow Connector 98"/>
          <p:cNvCxnSpPr/>
          <p:nvPr/>
        </p:nvCxnSpPr>
        <p:spPr bwMode="auto">
          <a:xfrm flipH="1">
            <a:off x="1752600" y="6324600"/>
            <a:ext cx="457200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4" name="Straight Connector 93"/>
          <p:cNvCxnSpPr/>
          <p:nvPr/>
        </p:nvCxnSpPr>
        <p:spPr bwMode="auto">
          <a:xfrm flipV="1">
            <a:off x="2209800" y="6443132"/>
            <a:ext cx="1504044" cy="484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 flipV="1">
            <a:off x="2209800" y="6172200"/>
            <a:ext cx="3629" cy="279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/>
          <p:cNvCxnSpPr/>
          <p:nvPr/>
        </p:nvCxnSpPr>
        <p:spPr bwMode="auto">
          <a:xfrm flipV="1">
            <a:off x="5215165" y="6172200"/>
            <a:ext cx="996950" cy="3175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Straight Connector 89"/>
          <p:cNvCxnSpPr/>
          <p:nvPr/>
        </p:nvCxnSpPr>
        <p:spPr bwMode="auto">
          <a:xfrm flipV="1">
            <a:off x="3712220" y="6172200"/>
            <a:ext cx="3629" cy="279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Arrow Connector 112"/>
          <p:cNvCxnSpPr/>
          <p:nvPr/>
        </p:nvCxnSpPr>
        <p:spPr bwMode="auto">
          <a:xfrm flipV="1">
            <a:off x="6963073" y="2209800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4" name="Straight Arrow Connector 113"/>
          <p:cNvCxnSpPr/>
          <p:nvPr/>
        </p:nvCxnSpPr>
        <p:spPr bwMode="auto">
          <a:xfrm>
            <a:off x="6781645" y="3352802"/>
            <a:ext cx="2209955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6" name="Straight Connector 115"/>
          <p:cNvCxnSpPr/>
          <p:nvPr/>
        </p:nvCxnSpPr>
        <p:spPr bwMode="auto">
          <a:xfrm>
            <a:off x="6857845" y="3352800"/>
            <a:ext cx="1524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Straight Connector 116"/>
          <p:cNvCxnSpPr/>
          <p:nvPr/>
        </p:nvCxnSpPr>
        <p:spPr bwMode="auto">
          <a:xfrm flipV="1">
            <a:off x="7024688" y="2895600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Straight Connector 118"/>
          <p:cNvCxnSpPr/>
          <p:nvPr/>
        </p:nvCxnSpPr>
        <p:spPr bwMode="auto">
          <a:xfrm flipV="1">
            <a:off x="7177088" y="2445657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0" name="Rectangle 32"/>
          <p:cNvSpPr>
            <a:spLocks noChangeArrowheads="1"/>
          </p:cNvSpPr>
          <p:nvPr/>
        </p:nvSpPr>
        <p:spPr bwMode="auto">
          <a:xfrm>
            <a:off x="6400800" y="2133600"/>
            <a:ext cx="26670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21" name="Object 1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7693275"/>
              </p:ext>
            </p:extLst>
          </p:nvPr>
        </p:nvGraphicFramePr>
        <p:xfrm>
          <a:off x="8824686" y="3416299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950" name="Equation" r:id="rId10" imgW="101600" imgH="152400" progId="Equation.3">
                  <p:embed/>
                </p:oleObj>
              </mc:Choice>
              <mc:Fallback>
                <p:oleObj name="Equation" r:id="rId10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824686" y="3416299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" name="TextBox 121"/>
          <p:cNvSpPr txBox="1"/>
          <p:nvPr/>
        </p:nvSpPr>
        <p:spPr>
          <a:xfrm>
            <a:off x="8397259" y="3352800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cxnSp>
        <p:nvCxnSpPr>
          <p:cNvPr id="124" name="Straight Connector 123"/>
          <p:cNvCxnSpPr/>
          <p:nvPr/>
        </p:nvCxnSpPr>
        <p:spPr bwMode="auto">
          <a:xfrm flipV="1">
            <a:off x="7329559" y="2460175"/>
            <a:ext cx="823841" cy="1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/>
          <p:cNvCxnSpPr/>
          <p:nvPr/>
        </p:nvCxnSpPr>
        <p:spPr bwMode="auto">
          <a:xfrm flipV="1">
            <a:off x="8474755" y="3352800"/>
            <a:ext cx="288600" cy="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30" name="Object 1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6334892"/>
              </p:ext>
            </p:extLst>
          </p:nvPr>
        </p:nvGraphicFramePr>
        <p:xfrm>
          <a:off x="228600" y="2298700"/>
          <a:ext cx="914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951" name="Equation" r:id="rId12" imgW="457200" imgH="228600" progId="Equation.3">
                  <p:embed/>
                </p:oleObj>
              </mc:Choice>
              <mc:Fallback>
                <p:oleObj name="Equation" r:id="rId12" imgW="4572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28600" y="2298700"/>
                        <a:ext cx="9144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3" name="Straight Connector 132"/>
          <p:cNvCxnSpPr/>
          <p:nvPr/>
        </p:nvCxnSpPr>
        <p:spPr bwMode="auto">
          <a:xfrm>
            <a:off x="6578600" y="4114800"/>
            <a:ext cx="0" cy="6223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4" name="Straight Connector 133"/>
          <p:cNvCxnSpPr/>
          <p:nvPr/>
        </p:nvCxnSpPr>
        <p:spPr bwMode="auto">
          <a:xfrm flipV="1">
            <a:off x="3700430" y="6172241"/>
            <a:ext cx="1504044" cy="484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5" name="Rectangle 134"/>
          <p:cNvSpPr/>
          <p:nvPr/>
        </p:nvSpPr>
        <p:spPr>
          <a:xfrm>
            <a:off x="7086600" y="5181600"/>
            <a:ext cx="1905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dirty="0">
                <a:solidFill>
                  <a:srgbClr val="000000"/>
                </a:solidFill>
                <a:latin typeface="Arial"/>
                <a:cs typeface="Arial"/>
              </a:rPr>
              <a:t>Boundary condition at short-circuit:</a:t>
            </a:r>
          </a:p>
          <a:p>
            <a:r>
              <a:rPr lang="en-US" altLang="en-US" sz="1400" dirty="0">
                <a:solidFill>
                  <a:srgbClr val="000000"/>
                </a:solidFill>
                <a:latin typeface="Arial"/>
                <a:cs typeface="Arial"/>
              </a:rPr>
              <a:t>V = 0</a:t>
            </a:r>
            <a:r>
              <a:rPr lang="en-US" altLang="en-US" sz="1400" dirty="0">
                <a:latin typeface="Arial"/>
                <a:cs typeface="Arial"/>
              </a:rPr>
              <a:t>, doubling I</a:t>
            </a:r>
            <a:endParaRPr lang="en-US" alt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0" y="5281136"/>
            <a:ext cx="236220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300" dirty="0">
                <a:solidFill>
                  <a:srgbClr val="000000"/>
                </a:solidFill>
                <a:latin typeface="Arial"/>
                <a:cs typeface="Arial"/>
              </a:rPr>
              <a:t>Diode conducts as voltage flips sign and match dump resistor absorbs energy</a:t>
            </a:r>
          </a:p>
        </p:txBody>
      </p:sp>
      <p:cxnSp>
        <p:nvCxnSpPr>
          <p:cNvPr id="59" name="Straight Connector 58"/>
          <p:cNvCxnSpPr/>
          <p:nvPr/>
        </p:nvCxnSpPr>
        <p:spPr bwMode="auto">
          <a:xfrm flipH="1">
            <a:off x="6944256" y="2470456"/>
            <a:ext cx="166634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61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9892207"/>
              </p:ext>
            </p:extLst>
          </p:nvPr>
        </p:nvGraphicFramePr>
        <p:xfrm>
          <a:off x="8666162" y="2309813"/>
          <a:ext cx="325438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952" name="Equation" r:id="rId14" imgW="419100" imgH="393700" progId="Equation.3">
                  <p:embed/>
                </p:oleObj>
              </mc:Choice>
              <mc:Fallback>
                <p:oleObj name="Equation" r:id="rId14" imgW="419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8666162" y="2309813"/>
                        <a:ext cx="325438" cy="30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9300003"/>
              </p:ext>
            </p:extLst>
          </p:nvPr>
        </p:nvGraphicFramePr>
        <p:xfrm>
          <a:off x="5494195" y="4114800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953" name="Equation" r:id="rId16" imgW="241300" imgH="228600" progId="Equation.3">
                  <p:embed/>
                </p:oleObj>
              </mc:Choice>
              <mc:Fallback>
                <p:oleObj name="Equation" r:id="rId16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494195" y="4114800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9" name="Straight Connector 68"/>
          <p:cNvCxnSpPr/>
          <p:nvPr/>
        </p:nvCxnSpPr>
        <p:spPr bwMode="auto">
          <a:xfrm flipH="1" flipV="1">
            <a:off x="8155194" y="2453160"/>
            <a:ext cx="168439" cy="471715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Connector 72"/>
          <p:cNvCxnSpPr/>
          <p:nvPr/>
        </p:nvCxnSpPr>
        <p:spPr bwMode="auto">
          <a:xfrm flipH="1" flipV="1">
            <a:off x="8312935" y="2895600"/>
            <a:ext cx="168439" cy="471715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74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3954172"/>
              </p:ext>
            </p:extLst>
          </p:nvPr>
        </p:nvGraphicFramePr>
        <p:xfrm>
          <a:off x="8686800" y="3076536"/>
          <a:ext cx="231775" cy="20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954" name="Equation" r:id="rId18" imgW="254000" imgH="228600" progId="Equation.3">
                  <p:embed/>
                </p:oleObj>
              </mc:Choice>
              <mc:Fallback>
                <p:oleObj name="Equation" r:id="rId18" imgW="2540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8686800" y="3076536"/>
                        <a:ext cx="231775" cy="207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Rectangle 74"/>
          <p:cNvSpPr/>
          <p:nvPr/>
        </p:nvSpPr>
        <p:spPr>
          <a:xfrm>
            <a:off x="6347681" y="2095656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  <a:endParaRPr lang="en-US" sz="1200" dirty="0"/>
          </a:p>
        </p:txBody>
      </p:sp>
      <p:graphicFrame>
        <p:nvGraphicFramePr>
          <p:cNvPr id="76" name="Objec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3058436"/>
              </p:ext>
            </p:extLst>
          </p:nvPr>
        </p:nvGraphicFramePr>
        <p:xfrm>
          <a:off x="1371600" y="6324600"/>
          <a:ext cx="401638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955" name="Equation" r:id="rId20" imgW="520700" imgH="393700" progId="Equation.3">
                  <p:embed/>
                </p:oleObj>
              </mc:Choice>
              <mc:Fallback>
                <p:oleObj name="Equation" r:id="rId20" imgW="520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371600" y="6324600"/>
                        <a:ext cx="401638" cy="30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TextBox 76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58310583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Terminated vs. short circuit</a:t>
            </a: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381000" y="838200"/>
            <a:ext cx="853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Short-circuiting the termination offers twice the kick (for a given kicker magnet):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Fill time of kicker magnet is doubled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Diode as dump switch provides solution for fixed pulse length 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6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432224" y="22867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4" name="Straight Arrow Connector 63"/>
          <p:cNvCxnSpPr/>
          <p:nvPr/>
        </p:nvCxnSpPr>
        <p:spPr bwMode="auto">
          <a:xfrm>
            <a:off x="1295245" y="61729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5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4967514" y="22860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66" name="Straight Connector 65"/>
          <p:cNvCxnSpPr/>
          <p:nvPr/>
        </p:nvCxnSpPr>
        <p:spPr bwMode="auto">
          <a:xfrm>
            <a:off x="2209645" y="47244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>
            <a:off x="52073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/>
          <p:nvPr/>
        </p:nvCxnSpPr>
        <p:spPr bwMode="auto">
          <a:xfrm>
            <a:off x="61979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6956418" y="62484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cxnSp>
        <p:nvCxnSpPr>
          <p:cNvPr id="71" name="Straight Connector 70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/>
          <p:nvPr/>
        </p:nvCxnSpPr>
        <p:spPr bwMode="auto">
          <a:xfrm>
            <a:off x="4411587" y="38754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Arrow Connector 81"/>
          <p:cNvCxnSpPr/>
          <p:nvPr/>
        </p:nvCxnSpPr>
        <p:spPr bwMode="auto">
          <a:xfrm flipV="1">
            <a:off x="5133785" y="46489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83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0701355"/>
              </p:ext>
            </p:extLst>
          </p:nvPr>
        </p:nvGraphicFramePr>
        <p:xfrm>
          <a:off x="4800445" y="44965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43" name="Equation" r:id="rId4" imgW="152400" imgH="165100" progId="Equation.3">
                  <p:embed/>
                </p:oleObj>
              </mc:Choice>
              <mc:Fallback>
                <p:oleObj name="Equation" r:id="rId4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00445" y="44965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bject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8840627"/>
              </p:ext>
            </p:extLst>
          </p:nvPr>
        </p:nvGraphicFramePr>
        <p:xfrm>
          <a:off x="3429000" y="47244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44" name="Equation" r:id="rId6" imgW="304800" imgH="228600" progId="Equation.3">
                  <p:embed/>
                </p:oleObj>
              </mc:Choice>
              <mc:Fallback>
                <p:oleObj name="Equation" r:id="rId6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429000" y="47244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5" name="Straight Arrow Connector 84"/>
          <p:cNvCxnSpPr/>
          <p:nvPr/>
        </p:nvCxnSpPr>
        <p:spPr bwMode="auto">
          <a:xfrm>
            <a:off x="2209645" y="51054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aphicFrame>
        <p:nvGraphicFramePr>
          <p:cNvPr id="86" name="Object 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3491855"/>
              </p:ext>
            </p:extLst>
          </p:nvPr>
        </p:nvGraphicFramePr>
        <p:xfrm>
          <a:off x="5228617" y="54365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45" name="Equation" r:id="rId8" imgW="177800" imgH="215900" progId="Equation.3">
                  <p:embed/>
                </p:oleObj>
              </mc:Choice>
              <mc:Fallback>
                <p:oleObj name="Equation" r:id="rId8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228617" y="54365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7" name="Straight Connector 86"/>
          <p:cNvCxnSpPr/>
          <p:nvPr/>
        </p:nvCxnSpPr>
        <p:spPr bwMode="auto">
          <a:xfrm flipH="1">
            <a:off x="5181445" y="56388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4343245" y="3736975"/>
            <a:ext cx="333375" cy="107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9" name="Straight Connector 88"/>
          <p:cNvCxnSpPr/>
          <p:nvPr/>
        </p:nvCxnSpPr>
        <p:spPr bwMode="auto">
          <a:xfrm>
            <a:off x="4343245" y="3857625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2203440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ectangle 47"/>
          <p:cNvSpPr/>
          <p:nvPr/>
        </p:nvSpPr>
        <p:spPr bwMode="auto">
          <a:xfrm>
            <a:off x="1219200" y="3302604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1858279" y="3849158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>
          <a:xfrm>
            <a:off x="1371600" y="3352800"/>
            <a:ext cx="118375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Dump Diode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 rot="5400000">
            <a:off x="1849967" y="3776134"/>
            <a:ext cx="185057" cy="13788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2" name="Straight Connector 51"/>
          <p:cNvCxnSpPr/>
          <p:nvPr/>
        </p:nvCxnSpPr>
        <p:spPr bwMode="auto">
          <a:xfrm flipV="1">
            <a:off x="2019300" y="3738034"/>
            <a:ext cx="1" cy="2159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56"/>
          <p:cNvSpPr/>
          <p:nvPr/>
        </p:nvSpPr>
        <p:spPr bwMode="auto">
          <a:xfrm>
            <a:off x="6324600" y="4191000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8" name="Straight Connector 57"/>
          <p:cNvCxnSpPr/>
          <p:nvPr/>
        </p:nvCxnSpPr>
        <p:spPr bwMode="auto">
          <a:xfrm>
            <a:off x="6578600" y="4419600"/>
            <a:ext cx="0" cy="3175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tangle 59"/>
          <p:cNvSpPr/>
          <p:nvPr/>
        </p:nvSpPr>
        <p:spPr>
          <a:xfrm>
            <a:off x="6629400" y="4038600"/>
            <a:ext cx="118494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Short Circuit</a:t>
            </a:r>
            <a:endParaRPr lang="en-US" sz="1500" dirty="0">
              <a:latin typeface="Times New Roman"/>
              <a:cs typeface="Times New Roman"/>
            </a:endParaRPr>
          </a:p>
        </p:txBody>
      </p:sp>
      <p:cxnSp>
        <p:nvCxnSpPr>
          <p:cNvPr id="99" name="Straight Arrow Connector 98"/>
          <p:cNvCxnSpPr/>
          <p:nvPr/>
        </p:nvCxnSpPr>
        <p:spPr bwMode="auto">
          <a:xfrm flipH="1">
            <a:off x="1752600" y="6324600"/>
            <a:ext cx="457200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 flipV="1">
            <a:off x="2209800" y="6172200"/>
            <a:ext cx="3629" cy="279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/>
          <p:cNvCxnSpPr/>
          <p:nvPr/>
        </p:nvCxnSpPr>
        <p:spPr bwMode="auto">
          <a:xfrm flipV="1">
            <a:off x="5215165" y="6172200"/>
            <a:ext cx="996950" cy="3175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3759390"/>
              </p:ext>
            </p:extLst>
          </p:nvPr>
        </p:nvGraphicFramePr>
        <p:xfrm>
          <a:off x="177800" y="2298700"/>
          <a:ext cx="1727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46" name="Equation" r:id="rId10" imgW="863600" imgH="228600" progId="Equation.3">
                  <p:embed/>
                </p:oleObj>
              </mc:Choice>
              <mc:Fallback>
                <p:oleObj name="Equation" r:id="rId10" imgW="8636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77800" y="2298700"/>
                        <a:ext cx="17272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5" name="Straight Arrow Connector 54"/>
          <p:cNvCxnSpPr/>
          <p:nvPr/>
        </p:nvCxnSpPr>
        <p:spPr bwMode="auto">
          <a:xfrm flipV="1">
            <a:off x="6963073" y="2209800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/>
          <p:nvPr/>
        </p:nvCxnSpPr>
        <p:spPr bwMode="auto">
          <a:xfrm>
            <a:off x="6781645" y="3352802"/>
            <a:ext cx="2209955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>
            <a:off x="6857845" y="3352800"/>
            <a:ext cx="1524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Straight Connector 89"/>
          <p:cNvCxnSpPr/>
          <p:nvPr/>
        </p:nvCxnSpPr>
        <p:spPr bwMode="auto">
          <a:xfrm flipV="1">
            <a:off x="7024688" y="2895600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Straight Connector 90"/>
          <p:cNvCxnSpPr/>
          <p:nvPr/>
        </p:nvCxnSpPr>
        <p:spPr bwMode="auto">
          <a:xfrm flipV="1">
            <a:off x="7177088" y="2445657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4" name="Rectangle 32"/>
          <p:cNvSpPr>
            <a:spLocks noChangeArrowheads="1"/>
          </p:cNvSpPr>
          <p:nvPr/>
        </p:nvSpPr>
        <p:spPr bwMode="auto">
          <a:xfrm>
            <a:off x="6400800" y="2133600"/>
            <a:ext cx="26670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96" name="Object 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7642590"/>
              </p:ext>
            </p:extLst>
          </p:nvPr>
        </p:nvGraphicFramePr>
        <p:xfrm>
          <a:off x="8824686" y="3416299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47" name="Equation" r:id="rId12" imgW="101600" imgH="152400" progId="Equation.3">
                  <p:embed/>
                </p:oleObj>
              </mc:Choice>
              <mc:Fallback>
                <p:oleObj name="Equation" r:id="rId12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824686" y="3416299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" name="TextBox 96"/>
          <p:cNvSpPr txBox="1"/>
          <p:nvPr/>
        </p:nvSpPr>
        <p:spPr>
          <a:xfrm>
            <a:off x="8397259" y="3352800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cxnSp>
        <p:nvCxnSpPr>
          <p:cNvPr id="98" name="Straight Connector 97"/>
          <p:cNvCxnSpPr/>
          <p:nvPr/>
        </p:nvCxnSpPr>
        <p:spPr bwMode="auto">
          <a:xfrm flipV="1">
            <a:off x="7329559" y="2460175"/>
            <a:ext cx="823841" cy="1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Straight Connector 107"/>
          <p:cNvCxnSpPr/>
          <p:nvPr/>
        </p:nvCxnSpPr>
        <p:spPr bwMode="auto">
          <a:xfrm>
            <a:off x="6578600" y="4114800"/>
            <a:ext cx="0" cy="6223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 flipV="1">
            <a:off x="2209800" y="6177045"/>
            <a:ext cx="2971800" cy="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0" name="Rectangle 109"/>
          <p:cNvSpPr/>
          <p:nvPr/>
        </p:nvSpPr>
        <p:spPr>
          <a:xfrm>
            <a:off x="7086600" y="5181600"/>
            <a:ext cx="1905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dirty="0">
                <a:solidFill>
                  <a:srgbClr val="000000"/>
                </a:solidFill>
                <a:latin typeface="Arial"/>
                <a:cs typeface="Arial"/>
              </a:rPr>
              <a:t>Boundary condition at short-circuit:</a:t>
            </a:r>
          </a:p>
          <a:p>
            <a:r>
              <a:rPr lang="en-US" altLang="en-US" sz="1400" dirty="0">
                <a:solidFill>
                  <a:srgbClr val="000000"/>
                </a:solidFill>
                <a:latin typeface="Arial"/>
                <a:cs typeface="Arial"/>
              </a:rPr>
              <a:t>V = 0</a:t>
            </a:r>
            <a:r>
              <a:rPr lang="en-US" altLang="en-US" sz="1400" dirty="0">
                <a:latin typeface="Arial"/>
                <a:cs typeface="Arial"/>
              </a:rPr>
              <a:t>, doubling I</a:t>
            </a:r>
            <a:endParaRPr lang="en-US" alt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0" y="5281136"/>
            <a:ext cx="236220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300" dirty="0">
                <a:solidFill>
                  <a:srgbClr val="000000"/>
                </a:solidFill>
                <a:latin typeface="Arial"/>
                <a:cs typeface="Arial"/>
              </a:rPr>
              <a:t>Diode conducts as voltage flips sign and match dump resistor absorbs energy</a:t>
            </a:r>
          </a:p>
        </p:txBody>
      </p:sp>
      <p:cxnSp>
        <p:nvCxnSpPr>
          <p:cNvPr id="73" name="Straight Connector 72"/>
          <p:cNvCxnSpPr/>
          <p:nvPr/>
        </p:nvCxnSpPr>
        <p:spPr bwMode="auto">
          <a:xfrm flipH="1">
            <a:off x="6944256" y="2470456"/>
            <a:ext cx="166634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74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2902594"/>
              </p:ext>
            </p:extLst>
          </p:nvPr>
        </p:nvGraphicFramePr>
        <p:xfrm>
          <a:off x="8666162" y="2309813"/>
          <a:ext cx="325438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48" name="Equation" r:id="rId14" imgW="419100" imgH="393700" progId="Equation.3">
                  <p:embed/>
                </p:oleObj>
              </mc:Choice>
              <mc:Fallback>
                <p:oleObj name="Equation" r:id="rId14" imgW="419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8666162" y="2309813"/>
                        <a:ext cx="325438" cy="30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9300003"/>
              </p:ext>
            </p:extLst>
          </p:nvPr>
        </p:nvGraphicFramePr>
        <p:xfrm>
          <a:off x="5494195" y="4114800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49" name="Equation" r:id="rId16" imgW="241300" imgH="228600" progId="Equation.3">
                  <p:embed/>
                </p:oleObj>
              </mc:Choice>
              <mc:Fallback>
                <p:oleObj name="Equation" r:id="rId16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494195" y="4114800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6" name="Straight Connector 75"/>
          <p:cNvCxnSpPr/>
          <p:nvPr/>
        </p:nvCxnSpPr>
        <p:spPr bwMode="auto">
          <a:xfrm>
            <a:off x="8474755" y="3352802"/>
            <a:ext cx="593045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/>
          <p:cNvCxnSpPr/>
          <p:nvPr/>
        </p:nvCxnSpPr>
        <p:spPr bwMode="auto">
          <a:xfrm flipH="1" flipV="1">
            <a:off x="8155194" y="2453160"/>
            <a:ext cx="168439" cy="471715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/>
          <p:cNvCxnSpPr/>
          <p:nvPr/>
        </p:nvCxnSpPr>
        <p:spPr bwMode="auto">
          <a:xfrm flipH="1" flipV="1">
            <a:off x="8312935" y="2895600"/>
            <a:ext cx="168439" cy="471715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Rectangle 58"/>
          <p:cNvSpPr/>
          <p:nvPr/>
        </p:nvSpPr>
        <p:spPr>
          <a:xfrm>
            <a:off x="6347681" y="2095656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  <a:endParaRPr lang="en-US" sz="1200" dirty="0"/>
          </a:p>
        </p:txBody>
      </p:sp>
      <p:graphicFrame>
        <p:nvGraphicFramePr>
          <p:cNvPr id="61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3058436"/>
              </p:ext>
            </p:extLst>
          </p:nvPr>
        </p:nvGraphicFramePr>
        <p:xfrm>
          <a:off x="1371600" y="6324600"/>
          <a:ext cx="401638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50" name="Equation" r:id="rId18" imgW="520700" imgH="393700" progId="Equation.3">
                  <p:embed/>
                </p:oleObj>
              </mc:Choice>
              <mc:Fallback>
                <p:oleObj name="Equation" r:id="rId18" imgW="520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371600" y="6324600"/>
                        <a:ext cx="401638" cy="30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" name="TextBox 68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349978761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Terminated vs. short circuit</a:t>
            </a: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381000" y="838200"/>
            <a:ext cx="853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Short-circuiting the termination offers twice the kick (for a given kicker magnet):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Fill time of kicker magnet is doubled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Diode as dump switch provides solution for fixed pulse length 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6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432224" y="22867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4" name="Straight Arrow Connector 63"/>
          <p:cNvCxnSpPr/>
          <p:nvPr/>
        </p:nvCxnSpPr>
        <p:spPr bwMode="auto">
          <a:xfrm>
            <a:off x="1295245" y="6172950"/>
            <a:ext cx="64008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5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4967514" y="22860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66" name="Straight Connector 65"/>
          <p:cNvCxnSpPr/>
          <p:nvPr/>
        </p:nvCxnSpPr>
        <p:spPr bwMode="auto">
          <a:xfrm>
            <a:off x="2209645" y="4724400"/>
            <a:ext cx="0" cy="1676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>
            <a:off x="52073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/>
          <p:nvPr/>
        </p:nvCxnSpPr>
        <p:spPr bwMode="auto">
          <a:xfrm>
            <a:off x="6197953" y="4115550"/>
            <a:ext cx="0" cy="2057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6956418" y="6248400"/>
            <a:ext cx="104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distance</a:t>
            </a:r>
          </a:p>
        </p:txBody>
      </p:sp>
      <p:cxnSp>
        <p:nvCxnSpPr>
          <p:cNvPr id="71" name="Straight Connector 70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Straight Arrow Connector 73"/>
          <p:cNvCxnSpPr/>
          <p:nvPr/>
        </p:nvCxnSpPr>
        <p:spPr bwMode="auto">
          <a:xfrm flipV="1">
            <a:off x="6963073" y="2209800"/>
            <a:ext cx="0" cy="129540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5" name="Straight Arrow Connector 74"/>
          <p:cNvCxnSpPr/>
          <p:nvPr/>
        </p:nvCxnSpPr>
        <p:spPr bwMode="auto">
          <a:xfrm>
            <a:off x="6781645" y="3352802"/>
            <a:ext cx="2209955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7" name="Straight Connector 76"/>
          <p:cNvCxnSpPr/>
          <p:nvPr/>
        </p:nvCxnSpPr>
        <p:spPr bwMode="auto">
          <a:xfrm>
            <a:off x="6857845" y="3352800"/>
            <a:ext cx="152400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/>
          <p:nvPr/>
        </p:nvCxnSpPr>
        <p:spPr bwMode="auto">
          <a:xfrm>
            <a:off x="4411587" y="3875493"/>
            <a:ext cx="693658" cy="16871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Arrow Connector 81"/>
          <p:cNvCxnSpPr/>
          <p:nvPr/>
        </p:nvCxnSpPr>
        <p:spPr bwMode="auto">
          <a:xfrm flipV="1">
            <a:off x="5133785" y="4648950"/>
            <a:ext cx="0" cy="1752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83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382844"/>
              </p:ext>
            </p:extLst>
          </p:nvPr>
        </p:nvGraphicFramePr>
        <p:xfrm>
          <a:off x="4800445" y="4496550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793" name="Equation" r:id="rId4" imgW="152400" imgH="165100" progId="Equation.3">
                  <p:embed/>
                </p:oleObj>
              </mc:Choice>
              <mc:Fallback>
                <p:oleObj name="Equation" r:id="rId4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00445" y="4496550"/>
                        <a:ext cx="304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bject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6089485"/>
              </p:ext>
            </p:extLst>
          </p:nvPr>
        </p:nvGraphicFramePr>
        <p:xfrm>
          <a:off x="3429000" y="4724400"/>
          <a:ext cx="509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794" name="Equation" r:id="rId6" imgW="304800" imgH="228600" progId="Equation.3">
                  <p:embed/>
                </p:oleObj>
              </mc:Choice>
              <mc:Fallback>
                <p:oleObj name="Equation" r:id="rId6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429000" y="4724400"/>
                        <a:ext cx="50958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5" name="Straight Arrow Connector 84"/>
          <p:cNvCxnSpPr/>
          <p:nvPr/>
        </p:nvCxnSpPr>
        <p:spPr bwMode="auto">
          <a:xfrm>
            <a:off x="2209645" y="5105400"/>
            <a:ext cx="2924607" cy="3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aphicFrame>
        <p:nvGraphicFramePr>
          <p:cNvPr id="86" name="Object 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5873715"/>
              </p:ext>
            </p:extLst>
          </p:nvPr>
        </p:nvGraphicFramePr>
        <p:xfrm>
          <a:off x="5228617" y="5436508"/>
          <a:ext cx="192436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795" name="Equation" r:id="rId8" imgW="177800" imgH="215900" progId="Equation.3">
                  <p:embed/>
                </p:oleObj>
              </mc:Choice>
              <mc:Fallback>
                <p:oleObj name="Equation" r:id="rId8" imgW="177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228617" y="5436508"/>
                        <a:ext cx="192436" cy="23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7" name="Straight Connector 86"/>
          <p:cNvCxnSpPr/>
          <p:nvPr/>
        </p:nvCxnSpPr>
        <p:spPr bwMode="auto">
          <a:xfrm flipH="1">
            <a:off x="5181445" y="5638800"/>
            <a:ext cx="76200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4343245" y="3736975"/>
            <a:ext cx="333375" cy="1079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9" name="Straight Connector 88"/>
          <p:cNvCxnSpPr/>
          <p:nvPr/>
        </p:nvCxnSpPr>
        <p:spPr bwMode="auto">
          <a:xfrm>
            <a:off x="4343245" y="3857625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flipV="1">
            <a:off x="7024688" y="2895600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2203285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2203440" y="3843224"/>
            <a:ext cx="0" cy="4239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ectangle 47"/>
          <p:cNvSpPr/>
          <p:nvPr/>
        </p:nvSpPr>
        <p:spPr bwMode="auto">
          <a:xfrm>
            <a:off x="1219200" y="3302604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1858279" y="3849158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>
          <a:xfrm>
            <a:off x="1371600" y="3352800"/>
            <a:ext cx="118375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Dump Diode</a:t>
            </a:r>
            <a:endParaRPr lang="en-US" sz="1500" dirty="0">
              <a:latin typeface="Times New Roman"/>
              <a:cs typeface="Times New Roman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 rot="5400000">
            <a:off x="1849967" y="3776134"/>
            <a:ext cx="185057" cy="13788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2" name="Straight Connector 51"/>
          <p:cNvCxnSpPr/>
          <p:nvPr/>
        </p:nvCxnSpPr>
        <p:spPr bwMode="auto">
          <a:xfrm flipV="1">
            <a:off x="2019300" y="3738034"/>
            <a:ext cx="1" cy="2159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56"/>
          <p:cNvSpPr/>
          <p:nvPr/>
        </p:nvSpPr>
        <p:spPr bwMode="auto">
          <a:xfrm>
            <a:off x="6324600" y="4191000"/>
            <a:ext cx="12954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8" name="Straight Connector 57"/>
          <p:cNvCxnSpPr/>
          <p:nvPr/>
        </p:nvCxnSpPr>
        <p:spPr bwMode="auto">
          <a:xfrm>
            <a:off x="6578600" y="4419600"/>
            <a:ext cx="0" cy="3175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tangle 59"/>
          <p:cNvSpPr/>
          <p:nvPr/>
        </p:nvSpPr>
        <p:spPr>
          <a:xfrm>
            <a:off x="6629400" y="4038600"/>
            <a:ext cx="118494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b="0" dirty="0">
                <a:solidFill>
                  <a:srgbClr val="000000"/>
                </a:solidFill>
                <a:latin typeface="Times New Roman"/>
                <a:cs typeface="Times New Roman"/>
              </a:rPr>
              <a:t>Short Circuit</a:t>
            </a:r>
            <a:endParaRPr lang="en-US" sz="1500" dirty="0">
              <a:latin typeface="Times New Roman"/>
              <a:cs typeface="Times New Roman"/>
            </a:endParaRPr>
          </a:p>
        </p:txBody>
      </p:sp>
      <p:cxnSp>
        <p:nvCxnSpPr>
          <p:cNvPr id="93" name="Straight Connector 92"/>
          <p:cNvCxnSpPr/>
          <p:nvPr/>
        </p:nvCxnSpPr>
        <p:spPr bwMode="auto">
          <a:xfrm flipV="1">
            <a:off x="7177088" y="2445657"/>
            <a:ext cx="152400" cy="457202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Connector 72"/>
          <p:cNvCxnSpPr/>
          <p:nvPr/>
        </p:nvCxnSpPr>
        <p:spPr bwMode="auto">
          <a:xfrm>
            <a:off x="7329559" y="2460171"/>
            <a:ext cx="823841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/>
          <p:cNvCxnSpPr/>
          <p:nvPr/>
        </p:nvCxnSpPr>
        <p:spPr bwMode="auto">
          <a:xfrm flipV="1">
            <a:off x="5215165" y="6172200"/>
            <a:ext cx="996950" cy="3175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6" name="Rectangle 32"/>
          <p:cNvSpPr>
            <a:spLocks noChangeArrowheads="1"/>
          </p:cNvSpPr>
          <p:nvPr/>
        </p:nvSpPr>
        <p:spPr bwMode="auto">
          <a:xfrm>
            <a:off x="6400800" y="2133600"/>
            <a:ext cx="2667000" cy="155131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07" name="Object 10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1623697"/>
              </p:ext>
            </p:extLst>
          </p:nvPr>
        </p:nvGraphicFramePr>
        <p:xfrm>
          <a:off x="8824686" y="3416299"/>
          <a:ext cx="119743" cy="17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796" name="Equation" r:id="rId10" imgW="101600" imgH="152400" progId="Equation.3">
                  <p:embed/>
                </p:oleObj>
              </mc:Choice>
              <mc:Fallback>
                <p:oleObj name="Equation" r:id="rId10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824686" y="3416299"/>
                        <a:ext cx="119743" cy="17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" name="TextBox 107"/>
          <p:cNvSpPr txBox="1"/>
          <p:nvPr/>
        </p:nvSpPr>
        <p:spPr>
          <a:xfrm>
            <a:off x="8397259" y="3352800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time,</a:t>
            </a:r>
          </a:p>
        </p:txBody>
      </p:sp>
      <p:cxnSp>
        <p:nvCxnSpPr>
          <p:cNvPr id="112" name="Straight Connector 111"/>
          <p:cNvCxnSpPr/>
          <p:nvPr/>
        </p:nvCxnSpPr>
        <p:spPr bwMode="auto">
          <a:xfrm>
            <a:off x="6578600" y="4114800"/>
            <a:ext cx="0" cy="6223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Straight Connector 114"/>
          <p:cNvCxnSpPr/>
          <p:nvPr/>
        </p:nvCxnSpPr>
        <p:spPr bwMode="auto">
          <a:xfrm flipV="1">
            <a:off x="2209800" y="6177045"/>
            <a:ext cx="2971800" cy="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2902594"/>
              </p:ext>
            </p:extLst>
          </p:nvPr>
        </p:nvGraphicFramePr>
        <p:xfrm>
          <a:off x="8666162" y="2309813"/>
          <a:ext cx="325438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797" name="Equation" r:id="rId12" imgW="419100" imgH="393700" progId="Equation.3">
                  <p:embed/>
                </p:oleObj>
              </mc:Choice>
              <mc:Fallback>
                <p:oleObj name="Equation" r:id="rId12" imgW="419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666162" y="2309813"/>
                        <a:ext cx="325438" cy="30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9300003"/>
              </p:ext>
            </p:extLst>
          </p:nvPr>
        </p:nvGraphicFramePr>
        <p:xfrm>
          <a:off x="5494195" y="4114800"/>
          <a:ext cx="297005" cy="27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798" name="Equation" r:id="rId14" imgW="241300" imgH="228600" progId="Equation.3">
                  <p:embed/>
                </p:oleObj>
              </mc:Choice>
              <mc:Fallback>
                <p:oleObj name="Equation" r:id="rId14" imgW="241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494195" y="4114800"/>
                        <a:ext cx="297005" cy="279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4887722"/>
              </p:ext>
            </p:extLst>
          </p:nvPr>
        </p:nvGraphicFramePr>
        <p:xfrm>
          <a:off x="177800" y="2298700"/>
          <a:ext cx="1727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799" name="Equation" r:id="rId16" imgW="863600" imgH="228600" progId="Equation.3">
                  <p:embed/>
                </p:oleObj>
              </mc:Choice>
              <mc:Fallback>
                <p:oleObj name="Equation" r:id="rId16" imgW="8636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77800" y="2298700"/>
                        <a:ext cx="17272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9" name="Straight Connector 68"/>
          <p:cNvCxnSpPr/>
          <p:nvPr/>
        </p:nvCxnSpPr>
        <p:spPr bwMode="auto">
          <a:xfrm>
            <a:off x="8474755" y="3352802"/>
            <a:ext cx="593045" cy="0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 flipH="1" flipV="1">
            <a:off x="8155194" y="2453160"/>
            <a:ext cx="168439" cy="471715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/>
          <p:cNvCxnSpPr/>
          <p:nvPr/>
        </p:nvCxnSpPr>
        <p:spPr bwMode="auto">
          <a:xfrm flipH="1" flipV="1">
            <a:off x="8312935" y="2895600"/>
            <a:ext cx="168439" cy="471715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Straight Connector 89"/>
          <p:cNvCxnSpPr/>
          <p:nvPr/>
        </p:nvCxnSpPr>
        <p:spPr bwMode="auto">
          <a:xfrm flipH="1">
            <a:off x="6944256" y="2470456"/>
            <a:ext cx="166634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Rectangle 52"/>
          <p:cNvSpPr/>
          <p:nvPr/>
        </p:nvSpPr>
        <p:spPr>
          <a:xfrm>
            <a:off x="6347681" y="2095656"/>
            <a:ext cx="586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latin typeface="Arial"/>
                <a:cs typeface="Arial"/>
              </a:rPr>
              <a:t>int.</a:t>
            </a:r>
          </a:p>
          <a:p>
            <a:r>
              <a:rPr lang="en-US" sz="1200" b="0" dirty="0">
                <a:latin typeface="Arial"/>
                <a:cs typeface="Arial"/>
              </a:rPr>
              <a:t>kicker</a:t>
            </a:r>
          </a:p>
          <a:p>
            <a:r>
              <a:rPr lang="en-US" sz="1200" b="0" dirty="0">
                <a:latin typeface="Arial"/>
                <a:cs typeface="Arial"/>
              </a:rPr>
              <a:t>field</a:t>
            </a:r>
            <a:endParaRPr lang="en-US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64439852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Other topics and considerations</a:t>
            </a:r>
          </a:p>
        </p:txBody>
      </p:sp>
      <p:sp>
        <p:nvSpPr>
          <p:cNvPr id="33" name="Rectangle 6"/>
          <p:cNvSpPr txBox="1">
            <a:spLocks noChangeArrowheads="1"/>
          </p:cNvSpPr>
          <p:nvPr/>
        </p:nvSpPr>
        <p:spPr>
          <a:xfrm>
            <a:off x="304800" y="838200"/>
            <a:ext cx="8534400" cy="4343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Ripple: </a:t>
            </a: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cells of a transmission line kicker have a cut-off frequency that introduces dispersion in pulse: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Cut-off frequency: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endParaRPr lang="en-US" altLang="en-US" b="0" dirty="0">
              <a:latin typeface="Arial"/>
              <a:ea typeface="ＭＳ Ｐゴシック" pitchFamily="34" charset="-128"/>
              <a:cs typeface="Arial"/>
            </a:endParaRP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endParaRPr lang="en-US" altLang="en-US" b="0" dirty="0">
              <a:latin typeface="Arial"/>
              <a:ea typeface="ＭＳ Ｐゴシック" pitchFamily="34" charset="-128"/>
              <a:cs typeface="Arial"/>
            </a:endParaRP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endParaRPr lang="en-US" altLang="en-US" b="0" dirty="0">
              <a:latin typeface="Arial"/>
              <a:ea typeface="ＭＳ Ｐゴシック" pitchFamily="34" charset="-128"/>
              <a:cs typeface="Arial"/>
            </a:endParaRP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endParaRPr lang="en-US" altLang="en-US" b="0" dirty="0">
              <a:latin typeface="Arial"/>
              <a:ea typeface="ＭＳ Ｐゴシック" pitchFamily="34" charset="-128"/>
              <a:cs typeface="Arial"/>
            </a:endParaRP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In vacuum: </a:t>
            </a: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aperture dimensions (H</a:t>
            </a:r>
            <a:r>
              <a:rPr lang="en-US" altLang="en-US" b="0" baseline="-25000" dirty="0">
                <a:latin typeface="Arial"/>
                <a:ea typeface="ＭＳ Ｐゴシック" pitchFamily="34" charset="-128"/>
                <a:cs typeface="Arial"/>
              </a:rPr>
              <a:t>ap</a:t>
            </a: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 and </a:t>
            </a:r>
            <a:r>
              <a:rPr lang="en-US" altLang="en-US" b="0" dirty="0" err="1">
                <a:latin typeface="Arial"/>
                <a:ea typeface="ＭＳ Ｐゴシック" pitchFamily="34" charset="-128"/>
                <a:cs typeface="Arial"/>
              </a:rPr>
              <a:t>V</a:t>
            </a:r>
            <a:r>
              <a:rPr lang="en-US" altLang="en-US" b="0" baseline="-25000" dirty="0" err="1">
                <a:latin typeface="Arial"/>
                <a:ea typeface="ＭＳ Ｐゴシック" pitchFamily="34" charset="-128"/>
                <a:cs typeface="Arial"/>
              </a:rPr>
              <a:t>ap</a:t>
            </a: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) </a:t>
            </a:r>
            <a:r>
              <a:rPr lang="en-US" altLang="en-US" b="0" dirty="0" err="1">
                <a:latin typeface="Arial"/>
                <a:ea typeface="ＭＳ Ｐゴシック" pitchFamily="34" charset="-128"/>
                <a:cs typeface="Arial"/>
              </a:rPr>
              <a:t>minimised</a:t>
            </a: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 if in vacuum: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For given B, lower I and L can be achieved with smaller H</a:t>
            </a:r>
            <a:r>
              <a:rPr lang="en-US" altLang="en-US" b="0" baseline="-25000" dirty="0">
                <a:latin typeface="Arial"/>
                <a:ea typeface="ＭＳ Ｐゴシック" pitchFamily="34" charset="-128"/>
                <a:cs typeface="Arial"/>
              </a:rPr>
              <a:t>ap</a:t>
            </a: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 and </a:t>
            </a:r>
            <a:r>
              <a:rPr lang="en-US" altLang="en-US" b="0" dirty="0" err="1">
                <a:latin typeface="Arial"/>
                <a:ea typeface="ＭＳ Ｐゴシック" pitchFamily="34" charset="-128"/>
                <a:cs typeface="Arial"/>
              </a:rPr>
              <a:t>V</a:t>
            </a:r>
            <a:r>
              <a:rPr lang="en-US" altLang="en-US" b="0" baseline="-25000" dirty="0" err="1">
                <a:latin typeface="Arial"/>
                <a:ea typeface="ＭＳ Ｐゴシック" pitchFamily="34" charset="-128"/>
                <a:cs typeface="Arial"/>
              </a:rPr>
              <a:t>ap</a:t>
            </a:r>
            <a:endParaRPr lang="en-US" altLang="en-US" b="0" dirty="0">
              <a:latin typeface="Arial"/>
              <a:ea typeface="ＭＳ Ｐゴシック" pitchFamily="34" charset="-128"/>
              <a:cs typeface="Arial"/>
            </a:endParaRP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Machine vacuum is a reliable dielectric, recovers after flashover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Costly and time consuming to construct/maintain (cleanliness, bake-out)</a:t>
            </a:r>
            <a:endParaRPr lang="en-US" altLang="en-US" dirty="0">
              <a:latin typeface="Arial"/>
              <a:ea typeface="ＭＳ Ｐゴシック" pitchFamily="34" charset="-128"/>
              <a:cs typeface="Arial"/>
            </a:endParaRP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Beam coupling impedance: </a:t>
            </a: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kickers are a source of beam impedance in accelerators (</a:t>
            </a:r>
            <a:r>
              <a:rPr lang="en-US" altLang="en-US" b="0" dirty="0" err="1">
                <a:latin typeface="Arial"/>
                <a:ea typeface="ＭＳ Ｐゴシック" pitchFamily="34" charset="-128"/>
                <a:cs typeface="Arial"/>
              </a:rPr>
              <a:t>wakefields</a:t>
            </a: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 and beam instabilities)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Ferrite is shielded from beam with beam screens or serigraphy by permitting a smooth conducting path for beam induced image charges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Beam induced heating of ferrite yoke can heat it above the Curie temp.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endParaRPr lang="en-US" altLang="en-US" b="0" dirty="0">
              <a:latin typeface="Arial"/>
              <a:ea typeface="ＭＳ Ｐゴシック" pitchFamily="34" charset="-128"/>
              <a:cs typeface="Arial"/>
            </a:endParaRPr>
          </a:p>
        </p:txBody>
      </p:sp>
      <p:pic>
        <p:nvPicPr>
          <p:cNvPr id="2" name="Picture 1" descr="Screen Shot 2016-10-01 at 22.52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281493"/>
            <a:ext cx="3544726" cy="214750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165065" y="1205293"/>
            <a:ext cx="33527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200" b="0" dirty="0">
                <a:latin typeface="Arial"/>
                <a:cs typeface="Arial"/>
              </a:rPr>
              <a:t>Measurements on AGS kicker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199321" y="2205277"/>
                <a:ext cx="2427524" cy="6973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0" i="1" smtClean="0"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en-US" sz="1900" b="0" i="1"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𝜔</m:t>
                          </m:r>
                        </m:e>
                        <m:sub>
                          <m:r>
                            <a:rPr lang="en-US" sz="1900" b="0" i="1" smtClean="0"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𝑐</m:t>
                          </m:r>
                        </m:sub>
                      </m:sSub>
                      <m:r>
                        <a:rPr lang="en-US" sz="1900" b="0" i="1" smtClean="0"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=</m:t>
                      </m:r>
                      <m:f>
                        <m:fPr>
                          <m:ctrlPr>
                            <a:rPr lang="mr-IN" sz="1900" b="0" i="1" smtClean="0"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fPr>
                        <m:num>
                          <m:r>
                            <a:rPr lang="en-US" sz="1900" b="0" i="1" smtClean="0"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2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mr-IN" sz="1900" b="0" i="1" smtClean="0">
                                  <a:latin typeface="Cambria Math" panose="02040503050406030204" pitchFamily="18" charset="0"/>
                                  <a:ea typeface="Times New Roman" charset="0"/>
                                  <a:cs typeface="Times New Roman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900" b="0" i="1" smtClean="0">
                                      <a:latin typeface="Cambria Math" panose="02040503050406030204" pitchFamily="18" charset="0"/>
                                      <a:ea typeface="Times New Roman" charset="0"/>
                                      <a:cs typeface="Times New Roman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900" b="0" i="1" smtClean="0">
                                      <a:latin typeface="Cambria Math" charset="0"/>
                                      <a:ea typeface="Times New Roman" charset="0"/>
                                      <a:cs typeface="Times New Roman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900" b="0" i="1" smtClean="0">
                                      <a:latin typeface="Cambria Math" charset="0"/>
                                      <a:ea typeface="Times New Roman" charset="0"/>
                                      <a:cs typeface="Times New Roman" charset="0"/>
                                    </a:rPr>
                                    <m:t>𝑐𝑒𝑙𝑙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900" b="0" i="1" smtClean="0">
                                      <a:latin typeface="Cambria Math" panose="02040503050406030204" pitchFamily="18" charset="0"/>
                                      <a:ea typeface="Times New Roman" charset="0"/>
                                      <a:cs typeface="Times New Roman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900" b="0" i="1" smtClean="0">
                                      <a:latin typeface="Cambria Math" charset="0"/>
                                      <a:ea typeface="Times New Roman" charset="0"/>
                                      <a:cs typeface="Times New Roman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900" b="0" i="1" smtClean="0">
                                      <a:latin typeface="Cambria Math" charset="0"/>
                                      <a:ea typeface="Times New Roman" charset="0"/>
                                      <a:cs typeface="Times New Roman" charset="0"/>
                                    </a:rPr>
                                    <m:t>𝑐𝑒𝑙𝑙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sz="1900" b="0" i="1" smtClean="0"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=</m:t>
                      </m:r>
                      <m:f>
                        <m:fPr>
                          <m:ctrlPr>
                            <a:rPr lang="mr-IN" sz="1900" b="0" i="1" smtClean="0"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fPr>
                        <m:num>
                          <m:r>
                            <a:rPr lang="en-US" sz="1900" b="0" i="1" smtClean="0"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𝑍</m:t>
                          </m:r>
                        </m:num>
                        <m:den>
                          <m:sSub>
                            <m:sSubPr>
                              <m:ctrlPr>
                                <a:rPr lang="en-US" sz="1900" b="0" i="1" smtClean="0">
                                  <a:latin typeface="Cambria Math" panose="02040503050406030204" pitchFamily="18" charset="0"/>
                                  <a:ea typeface="Times New Roman" charset="0"/>
                                  <a:cs typeface="Times New Roman" charset="0"/>
                                </a:rPr>
                              </m:ctrlPr>
                            </m:sSubPr>
                            <m:e>
                              <m:r>
                                <a:rPr lang="en-US" sz="1900" b="0" i="1" smtClean="0"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1900" b="0" i="1" smtClean="0"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𝑐𝑒𝑙𝑙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900" b="0" i="1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9321" y="2205277"/>
                <a:ext cx="2427524" cy="6973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1888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4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80"/>
          <a:stretch/>
        </p:blipFill>
        <p:spPr bwMode="auto">
          <a:xfrm>
            <a:off x="361324" y="1143000"/>
            <a:ext cx="8464508" cy="5334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0"/>
            <a:ext cx="82296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>
                <a:solidFill>
                  <a:schemeClr val="tx1"/>
                </a:solidFill>
                <a:latin typeface="Arial"/>
                <a:cs typeface="Arial"/>
              </a:rPr>
              <a:t>Septa</a:t>
            </a:r>
            <a:endParaRPr lang="en-GB" altLang="en-US" b="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23853" y="4419600"/>
            <a:ext cx="2081947" cy="646331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en-US" b="0" dirty="0">
                <a:latin typeface="Arial"/>
                <a:cs typeface="Arial"/>
              </a:rPr>
              <a:t>LHC beam dump</a:t>
            </a:r>
          </a:p>
          <a:p>
            <a:pPr algn="ctr"/>
            <a:r>
              <a:rPr lang="en-US" altLang="en-US" b="0" dirty="0">
                <a:latin typeface="Arial"/>
                <a:cs typeface="Arial"/>
              </a:rPr>
              <a:t>septa (MSD)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196298016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 eaLnBrk="1" hangingPunct="1"/>
            <a:r>
              <a:rPr lang="en-GB" altLang="en-US" dirty="0">
                <a:solidFill>
                  <a:schemeClr val="tx1"/>
                </a:solidFill>
                <a:latin typeface="Arial"/>
                <a:cs typeface="Arial"/>
              </a:rPr>
              <a:t>Septa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2400" dirty="0">
                <a:latin typeface="Arial"/>
                <a:cs typeface="Arial"/>
              </a:rPr>
              <a:t>Two main types: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000" dirty="0">
                <a:latin typeface="Arial"/>
                <a:cs typeface="Arial"/>
              </a:rPr>
              <a:t>Electrostatic septa (DC)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000" dirty="0">
                <a:latin typeface="Arial"/>
                <a:cs typeface="Arial"/>
              </a:rPr>
              <a:t>Magnetic septa (DC and pulsed): </a:t>
            </a:r>
          </a:p>
          <a:p>
            <a:pPr lvl="2" eaLnBrk="1" hangingPunct="1">
              <a:lnSpc>
                <a:spcPct val="90000"/>
              </a:lnSpc>
            </a:pPr>
            <a:r>
              <a:rPr lang="en-GB" altLang="en-US" dirty="0">
                <a:latin typeface="Arial"/>
                <a:cs typeface="Arial"/>
              </a:rPr>
              <a:t>Direct drive septum</a:t>
            </a:r>
          </a:p>
          <a:p>
            <a:pPr lvl="2" eaLnBrk="1" hangingPunct="1">
              <a:lnSpc>
                <a:spcPct val="90000"/>
              </a:lnSpc>
            </a:pPr>
            <a:r>
              <a:rPr lang="en-GB" altLang="en-US" dirty="0">
                <a:latin typeface="Arial"/>
                <a:cs typeface="Arial"/>
              </a:rPr>
              <a:t>Eddy current septum (pulsed only)</a:t>
            </a:r>
          </a:p>
          <a:p>
            <a:pPr lvl="2" eaLnBrk="1" hangingPunct="1">
              <a:lnSpc>
                <a:spcPct val="90000"/>
              </a:lnSpc>
            </a:pPr>
            <a:r>
              <a:rPr lang="en-GB" altLang="en-US" dirty="0" err="1">
                <a:latin typeface="Arial"/>
                <a:cs typeface="Arial"/>
              </a:rPr>
              <a:t>Lambertson</a:t>
            </a:r>
            <a:r>
              <a:rPr lang="en-GB" altLang="en-US" dirty="0">
                <a:latin typeface="Arial"/>
                <a:cs typeface="Arial"/>
              </a:rPr>
              <a:t> septum (deflection parallel to septum)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1066800" y="3581400"/>
            <a:ext cx="6858000" cy="2743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4191000" y="3581400"/>
            <a:ext cx="609600" cy="2743200"/>
          </a:xfrm>
          <a:prstGeom prst="rect">
            <a:avLst/>
          </a:prstGeom>
          <a:solidFill>
            <a:schemeClr val="bg2">
              <a:alpha val="5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5400000">
            <a:off x="3979712" y="4724451"/>
            <a:ext cx="1096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septum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66800" y="3581400"/>
            <a:ext cx="3124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Region A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Field free region</a:t>
            </a:r>
          </a:p>
          <a:p>
            <a:pPr algn="ctr"/>
            <a:r>
              <a:rPr lang="en-US" sz="2000" dirty="0"/>
              <a:t>(E</a:t>
            </a:r>
            <a:r>
              <a:rPr lang="en-US" sz="2000" baseline="-25000" dirty="0"/>
              <a:t>A</a:t>
            </a:r>
            <a:r>
              <a:rPr lang="en-US" sz="2000" dirty="0"/>
              <a:t> = 0 and B</a:t>
            </a:r>
            <a:r>
              <a:rPr lang="en-US" sz="2000" baseline="-25000" dirty="0"/>
              <a:t>A</a:t>
            </a:r>
            <a:r>
              <a:rPr lang="en-US" sz="2000" dirty="0"/>
              <a:t> = 0)</a:t>
            </a:r>
          </a:p>
          <a:p>
            <a:pPr algn="ctr"/>
            <a:endParaRPr lang="en-US" sz="2000" dirty="0"/>
          </a:p>
          <a:p>
            <a:pPr algn="ctr"/>
            <a:endParaRPr lang="en-US" b="0" dirty="0"/>
          </a:p>
          <a:p>
            <a:pPr algn="ctr"/>
            <a:r>
              <a:rPr lang="en-US" sz="1200" b="0" dirty="0"/>
              <a:t>unperturbed circulating beam</a:t>
            </a:r>
          </a:p>
          <a:p>
            <a:pPr algn="ctr"/>
            <a:endParaRPr lang="en-US" sz="1200" b="0" dirty="0"/>
          </a:p>
          <a:p>
            <a:pPr algn="ctr"/>
            <a:r>
              <a:rPr lang="en-US" b="0" dirty="0"/>
              <a:t>Challenge: low leakage field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2313310" y="5138440"/>
            <a:ext cx="609600" cy="228600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00600" y="3581400"/>
            <a:ext cx="31242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Region B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Uniform field region</a:t>
            </a:r>
          </a:p>
          <a:p>
            <a:pPr algn="ctr"/>
            <a:r>
              <a:rPr lang="en-US" sz="2000" dirty="0"/>
              <a:t>(E</a:t>
            </a:r>
            <a:r>
              <a:rPr lang="en-US" sz="2000" baseline="-25000" dirty="0"/>
              <a:t>A</a:t>
            </a:r>
            <a:r>
              <a:rPr lang="en-US" sz="2000" dirty="0"/>
              <a:t> ≠ 0 or B</a:t>
            </a:r>
            <a:r>
              <a:rPr lang="en-US" sz="2000" baseline="-25000" dirty="0"/>
              <a:t>A</a:t>
            </a:r>
            <a:r>
              <a:rPr lang="en-US" sz="2000" dirty="0"/>
              <a:t> ≠ 0)</a:t>
            </a:r>
          </a:p>
          <a:p>
            <a:pPr algn="ctr"/>
            <a:endParaRPr lang="en-US" sz="2000" dirty="0"/>
          </a:p>
          <a:p>
            <a:pPr algn="ctr"/>
            <a:endParaRPr lang="en-US" b="0" dirty="0"/>
          </a:p>
          <a:p>
            <a:pPr algn="ctr"/>
            <a:r>
              <a:rPr lang="en-US" sz="1200" b="0" dirty="0"/>
              <a:t>deflected extracted beam</a:t>
            </a:r>
          </a:p>
          <a:p>
            <a:pPr algn="ctr"/>
            <a:endParaRPr lang="en-US" sz="1200" b="0" dirty="0"/>
          </a:p>
          <a:p>
            <a:pPr algn="ctr"/>
            <a:r>
              <a:rPr lang="en-US" b="0" dirty="0"/>
              <a:t>Challenge: field uniformity</a:t>
            </a:r>
          </a:p>
          <a:p>
            <a:pPr algn="ctr"/>
            <a:endParaRPr lang="en-US" sz="1200" b="0" dirty="0"/>
          </a:p>
        </p:txBody>
      </p:sp>
      <p:sp>
        <p:nvSpPr>
          <p:cNvPr id="12" name="Oval 11"/>
          <p:cNvSpPr/>
          <p:nvPr/>
        </p:nvSpPr>
        <p:spPr bwMode="auto">
          <a:xfrm>
            <a:off x="6047109" y="5152091"/>
            <a:ext cx="609600" cy="228600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6400800" y="5257800"/>
            <a:ext cx="685800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Rectangle 14"/>
          <p:cNvSpPr/>
          <p:nvPr/>
        </p:nvSpPr>
        <p:spPr>
          <a:xfrm>
            <a:off x="6781800" y="4876800"/>
            <a:ext cx="4699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0" dirty="0" err="1"/>
              <a:t>Δx</a:t>
            </a:r>
            <a:r>
              <a:rPr lang="en-US" sz="1600" b="0" dirty="0"/>
              <a:t>’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396297460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>
                <a:solidFill>
                  <a:schemeClr val="tx1"/>
                </a:solidFill>
                <a:latin typeface="Arial"/>
                <a:cs typeface="Arial"/>
              </a:rPr>
              <a:t>Electrostatic septum</a:t>
            </a:r>
          </a:p>
        </p:txBody>
      </p:sp>
      <p:sp>
        <p:nvSpPr>
          <p:cNvPr id="18440" name="Text Box 6"/>
          <p:cNvSpPr txBox="1">
            <a:spLocks noChangeArrowheads="1"/>
          </p:cNvSpPr>
          <p:nvPr/>
        </p:nvSpPr>
        <p:spPr bwMode="auto">
          <a:xfrm>
            <a:off x="228600" y="4817409"/>
            <a:ext cx="8915400" cy="182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spcBef>
                <a:spcPct val="40000"/>
              </a:spcBef>
            </a:pPr>
            <a:r>
              <a:rPr lang="en-GB" altLang="en-US" sz="2000" b="0" dirty="0"/>
              <a:t>Thin septum ~ 0.1 mm needed for high extraction efficiency:</a:t>
            </a:r>
          </a:p>
          <a:p>
            <a:pPr marL="1028700" lvl="1" eaLnBrk="1" hangingPunct="1">
              <a:spcBef>
                <a:spcPct val="40000"/>
              </a:spcBef>
            </a:pPr>
            <a:r>
              <a:rPr lang="en-GB" altLang="en-US" sz="1600" b="0" dirty="0"/>
              <a:t>Foils typically used</a:t>
            </a:r>
          </a:p>
          <a:p>
            <a:pPr marL="1028700" lvl="1" eaLnBrk="1" hangingPunct="1">
              <a:spcBef>
                <a:spcPct val="40000"/>
              </a:spcBef>
            </a:pPr>
            <a:r>
              <a:rPr lang="en-GB" altLang="en-US" sz="1600" b="0" dirty="0"/>
              <a:t>Stretched wire arrays provide thinner septa and lower effective density</a:t>
            </a:r>
          </a:p>
          <a:p>
            <a:pPr marL="285750" indent="-285750" eaLnBrk="1" hangingPunct="1">
              <a:spcBef>
                <a:spcPct val="40000"/>
              </a:spcBef>
            </a:pPr>
            <a:r>
              <a:rPr lang="en-GB" altLang="en-US" sz="2000" b="0" dirty="0"/>
              <a:t>Challenges include conditioning and preparation of HV surfaces, vacuum in range of 10</a:t>
            </a:r>
            <a:r>
              <a:rPr lang="en-GB" altLang="en-US" sz="2000" b="0" baseline="30000" dirty="0"/>
              <a:t>-9  </a:t>
            </a:r>
            <a:r>
              <a:rPr lang="en-GB" altLang="en-US" sz="2000" b="0" dirty="0"/>
              <a:t>– 10</a:t>
            </a:r>
            <a:r>
              <a:rPr lang="en-GB" altLang="en-US" sz="2000" b="0" baseline="30000" dirty="0"/>
              <a:t>-12</a:t>
            </a:r>
            <a:r>
              <a:rPr lang="en-GB" altLang="en-US" sz="2000" b="0" dirty="0"/>
              <a:t> mbar and in-vacuum precision position alignment</a:t>
            </a:r>
          </a:p>
        </p:txBody>
      </p:sp>
      <p:grpSp>
        <p:nvGrpSpPr>
          <p:cNvPr id="18441" name="Group 60"/>
          <p:cNvGrpSpPr>
            <a:grpSpLocks/>
          </p:cNvGrpSpPr>
          <p:nvPr/>
        </p:nvGrpSpPr>
        <p:grpSpPr bwMode="auto">
          <a:xfrm>
            <a:off x="228600" y="1128963"/>
            <a:ext cx="4595814" cy="3529013"/>
            <a:chOff x="144" y="849"/>
            <a:chExt cx="2895" cy="2223"/>
          </a:xfrm>
        </p:grpSpPr>
        <p:grpSp>
          <p:nvGrpSpPr>
            <p:cNvPr id="18444" name="Group 19"/>
            <p:cNvGrpSpPr>
              <a:grpSpLocks/>
            </p:cNvGrpSpPr>
            <p:nvPr/>
          </p:nvGrpSpPr>
          <p:grpSpPr bwMode="auto">
            <a:xfrm>
              <a:off x="144" y="849"/>
              <a:ext cx="2895" cy="2220"/>
              <a:chOff x="384" y="1034"/>
              <a:chExt cx="2655" cy="2037"/>
            </a:xfrm>
          </p:grpSpPr>
          <p:grpSp>
            <p:nvGrpSpPr>
              <p:cNvPr id="18446" name="Group 20"/>
              <p:cNvGrpSpPr>
                <a:grpSpLocks/>
              </p:cNvGrpSpPr>
              <p:nvPr/>
            </p:nvGrpSpPr>
            <p:grpSpPr bwMode="auto">
              <a:xfrm>
                <a:off x="384" y="1086"/>
                <a:ext cx="2510" cy="1985"/>
                <a:chOff x="384" y="1086"/>
                <a:chExt cx="2510" cy="1985"/>
              </a:xfrm>
            </p:grpSpPr>
            <p:sp>
              <p:nvSpPr>
                <p:cNvPr id="18468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648" y="2564"/>
                  <a:ext cx="925" cy="32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000" dirty="0"/>
                    <a:t>E</a:t>
                  </a:r>
                </a:p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000" dirty="0"/>
                    <a:t>(up to 10 MV/m</a:t>
                  </a:r>
                </a:p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000" dirty="0"/>
                    <a:t>in UHV)</a:t>
                  </a:r>
                </a:p>
              </p:txBody>
            </p:sp>
            <p:grpSp>
              <p:nvGrpSpPr>
                <p:cNvPr id="18455" name="Group 21"/>
                <p:cNvGrpSpPr>
                  <a:grpSpLocks/>
                </p:cNvGrpSpPr>
                <p:nvPr/>
              </p:nvGrpSpPr>
              <p:grpSpPr bwMode="auto">
                <a:xfrm>
                  <a:off x="384" y="2484"/>
                  <a:ext cx="626" cy="587"/>
                  <a:chOff x="480" y="2832"/>
                  <a:chExt cx="626" cy="587"/>
                </a:xfrm>
              </p:grpSpPr>
              <p:sp>
                <p:nvSpPr>
                  <p:cNvPr id="18479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607" y="3261"/>
                    <a:ext cx="374" cy="0"/>
                  </a:xfrm>
                  <a:prstGeom prst="line">
                    <a:avLst/>
                  </a:prstGeom>
                  <a:noFill/>
                  <a:ln w="22225">
                    <a:solidFill>
                      <a:schemeClr val="tx1"/>
                    </a:solidFill>
                    <a:round/>
                    <a:headEnd/>
                    <a:tailEnd type="triangle" w="lg" len="med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8480" name="Line 23"/>
                  <p:cNvSpPr>
                    <a:spLocks noChangeShapeType="1"/>
                  </p:cNvSpPr>
                  <p:nvPr/>
                </p:nvSpPr>
                <p:spPr bwMode="auto">
                  <a:xfrm rot="-5400000">
                    <a:off x="473" y="3127"/>
                    <a:ext cx="268" cy="0"/>
                  </a:xfrm>
                  <a:prstGeom prst="line">
                    <a:avLst/>
                  </a:prstGeom>
                  <a:noFill/>
                  <a:ln w="22225">
                    <a:solidFill>
                      <a:schemeClr val="tx1"/>
                    </a:solidFill>
                    <a:round/>
                    <a:headEnd/>
                    <a:tailEnd type="triangle" w="lg" len="med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8481" name="Text Box 2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39" y="3207"/>
                    <a:ext cx="167" cy="21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>
                    <a:lvl1pPr algn="l"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algn="l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algn="l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algn="l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algn="l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US" altLang="en-US" sz="1800"/>
                      <a:t>x</a:t>
                    </a:r>
                  </a:p>
                </p:txBody>
              </p:sp>
              <p:sp>
                <p:nvSpPr>
                  <p:cNvPr id="18482" name="Text Box 2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0" y="2832"/>
                    <a:ext cx="168" cy="21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>
                    <a:lvl1pPr algn="l"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algn="l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algn="l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algn="l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algn="l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US" altLang="en-US" sz="1800"/>
                      <a:t>y</a:t>
                    </a:r>
                  </a:p>
                </p:txBody>
              </p:sp>
              <p:sp>
                <p:nvSpPr>
                  <p:cNvPr id="18483" name="Line 2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07" y="3053"/>
                    <a:ext cx="291" cy="20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8484" name="Text Box 2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55" y="2969"/>
                    <a:ext cx="167" cy="21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>
                    <a:lvl1pPr algn="l"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algn="l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algn="l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algn="l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algn="l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US" altLang="en-US" sz="1800"/>
                      <a:t>z</a:t>
                    </a:r>
                  </a:p>
                </p:txBody>
              </p:sp>
            </p:grpSp>
            <p:sp>
              <p:nvSpPr>
                <p:cNvPr id="18456" name="Freeform 28"/>
                <p:cNvSpPr>
                  <a:spLocks/>
                </p:cNvSpPr>
                <p:nvPr/>
              </p:nvSpPr>
              <p:spPr bwMode="auto">
                <a:xfrm>
                  <a:off x="866" y="2244"/>
                  <a:ext cx="1020" cy="170"/>
                </a:xfrm>
                <a:custGeom>
                  <a:avLst/>
                  <a:gdLst>
                    <a:gd name="T0" fmla="*/ 0 w 1020"/>
                    <a:gd name="T1" fmla="*/ 170 h 170"/>
                    <a:gd name="T2" fmla="*/ 907 w 1020"/>
                    <a:gd name="T3" fmla="*/ 170 h 170"/>
                    <a:gd name="T4" fmla="*/ 1020 w 1020"/>
                    <a:gd name="T5" fmla="*/ 57 h 170"/>
                    <a:gd name="T6" fmla="*/ 1020 w 1020"/>
                    <a:gd name="T7" fmla="*/ 0 h 170"/>
                    <a:gd name="T8" fmla="*/ 907 w 1020"/>
                    <a:gd name="T9" fmla="*/ 113 h 170"/>
                    <a:gd name="T10" fmla="*/ 0 w 1020"/>
                    <a:gd name="T11" fmla="*/ 113 h 170"/>
                    <a:gd name="T12" fmla="*/ 0 w 1020"/>
                    <a:gd name="T13" fmla="*/ 170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020" h="170">
                      <a:moveTo>
                        <a:pt x="0" y="170"/>
                      </a:moveTo>
                      <a:lnTo>
                        <a:pt x="907" y="170"/>
                      </a:lnTo>
                      <a:lnTo>
                        <a:pt x="1020" y="57"/>
                      </a:lnTo>
                      <a:lnTo>
                        <a:pt x="1020" y="0"/>
                      </a:lnTo>
                      <a:lnTo>
                        <a:pt x="907" y="113"/>
                      </a:lnTo>
                      <a:lnTo>
                        <a:pt x="0" y="113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57" name="Freeform 29"/>
                <p:cNvSpPr>
                  <a:spLocks/>
                </p:cNvSpPr>
                <p:nvPr/>
              </p:nvSpPr>
              <p:spPr bwMode="auto">
                <a:xfrm>
                  <a:off x="866" y="1507"/>
                  <a:ext cx="1020" cy="170"/>
                </a:xfrm>
                <a:custGeom>
                  <a:avLst/>
                  <a:gdLst>
                    <a:gd name="T0" fmla="*/ 0 w 1020"/>
                    <a:gd name="T1" fmla="*/ 0 h 170"/>
                    <a:gd name="T2" fmla="*/ 907 w 1020"/>
                    <a:gd name="T3" fmla="*/ 0 h 170"/>
                    <a:gd name="T4" fmla="*/ 1020 w 1020"/>
                    <a:gd name="T5" fmla="*/ 113 h 170"/>
                    <a:gd name="T6" fmla="*/ 1020 w 1020"/>
                    <a:gd name="T7" fmla="*/ 170 h 170"/>
                    <a:gd name="T8" fmla="*/ 907 w 1020"/>
                    <a:gd name="T9" fmla="*/ 57 h 170"/>
                    <a:gd name="T10" fmla="*/ 0 w 1020"/>
                    <a:gd name="T11" fmla="*/ 57 h 170"/>
                    <a:gd name="T12" fmla="*/ 0 w 1020"/>
                    <a:gd name="T13" fmla="*/ 0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020" h="170">
                      <a:moveTo>
                        <a:pt x="0" y="0"/>
                      </a:moveTo>
                      <a:lnTo>
                        <a:pt x="907" y="0"/>
                      </a:lnTo>
                      <a:lnTo>
                        <a:pt x="1020" y="113"/>
                      </a:lnTo>
                      <a:lnTo>
                        <a:pt x="1020" y="170"/>
                      </a:lnTo>
                      <a:lnTo>
                        <a:pt x="907" y="57"/>
                      </a:lnTo>
                      <a:lnTo>
                        <a:pt x="0" y="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58" name="AutoShape 30"/>
                <p:cNvSpPr>
                  <a:spLocks noChangeArrowheads="1"/>
                </p:cNvSpPr>
                <p:nvPr/>
              </p:nvSpPr>
              <p:spPr bwMode="auto">
                <a:xfrm rot="-5400000">
                  <a:off x="440" y="1507"/>
                  <a:ext cx="907" cy="90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29 w 21600"/>
                    <a:gd name="T13" fmla="*/ 0 h 21600"/>
                    <a:gd name="T14" fmla="*/ 21171 w 21600"/>
                    <a:gd name="T15" fmla="*/ 1338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428" y="10709"/>
                      </a:moveTo>
                      <a:cubicBezTo>
                        <a:pt x="1478" y="5568"/>
                        <a:pt x="5659" y="1427"/>
                        <a:pt x="10800" y="1428"/>
                      </a:cubicBezTo>
                      <a:cubicBezTo>
                        <a:pt x="15940" y="1428"/>
                        <a:pt x="20121" y="5568"/>
                        <a:pt x="20171" y="10709"/>
                      </a:cubicBezTo>
                      <a:lnTo>
                        <a:pt x="21599" y="10695"/>
                      </a:lnTo>
                      <a:cubicBezTo>
                        <a:pt x="21541" y="4771"/>
                        <a:pt x="16723" y="-1"/>
                        <a:pt x="10799" y="0"/>
                      </a:cubicBezTo>
                      <a:cubicBezTo>
                        <a:pt x="4876" y="0"/>
                        <a:pt x="58" y="4771"/>
                        <a:pt x="0" y="10695"/>
                      </a:cubicBezTo>
                      <a:lnTo>
                        <a:pt x="1428" y="10709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8459" name="Line 31"/>
                <p:cNvSpPr>
                  <a:spLocks noChangeShapeType="1"/>
                </p:cNvSpPr>
                <p:nvPr/>
              </p:nvSpPr>
              <p:spPr bwMode="auto">
                <a:xfrm>
                  <a:off x="1886" y="1620"/>
                  <a:ext cx="0" cy="68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60" name="AutoShape 32"/>
                <p:cNvSpPr>
                  <a:spLocks noChangeArrowheads="1"/>
                </p:cNvSpPr>
                <p:nvPr/>
              </p:nvSpPr>
              <p:spPr bwMode="auto">
                <a:xfrm>
                  <a:off x="2113" y="1649"/>
                  <a:ext cx="57" cy="6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8461" name="Oval 33" descr="Divot"/>
                <p:cNvSpPr>
                  <a:spLocks noChangeArrowheads="1"/>
                </p:cNvSpPr>
                <p:nvPr/>
              </p:nvSpPr>
              <p:spPr bwMode="auto">
                <a:xfrm>
                  <a:off x="1915" y="1932"/>
                  <a:ext cx="170" cy="57"/>
                </a:xfrm>
                <a:prstGeom prst="ellipse">
                  <a:avLst/>
                </a:prstGeom>
                <a:pattFill prst="divot">
                  <a:fgClr>
                    <a:schemeClr val="accent1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8462" name="Oval 34" descr="Divot"/>
                <p:cNvSpPr>
                  <a:spLocks noChangeArrowheads="1"/>
                </p:cNvSpPr>
                <p:nvPr/>
              </p:nvSpPr>
              <p:spPr bwMode="auto">
                <a:xfrm>
                  <a:off x="1291" y="1875"/>
                  <a:ext cx="482" cy="170"/>
                </a:xfrm>
                <a:prstGeom prst="ellipse">
                  <a:avLst/>
                </a:prstGeom>
                <a:pattFill prst="divot">
                  <a:fgClr>
                    <a:schemeClr val="accent1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8463" name="Line 35"/>
                <p:cNvSpPr>
                  <a:spLocks noChangeShapeType="1"/>
                </p:cNvSpPr>
                <p:nvPr/>
              </p:nvSpPr>
              <p:spPr bwMode="auto">
                <a:xfrm>
                  <a:off x="1574" y="2937"/>
                  <a:ext cx="709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64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1574" y="2654"/>
                  <a:ext cx="0" cy="283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65" name="Line 37"/>
                <p:cNvSpPr>
                  <a:spLocks noChangeShapeType="1"/>
                </p:cNvSpPr>
                <p:nvPr/>
              </p:nvSpPr>
              <p:spPr bwMode="auto">
                <a:xfrm>
                  <a:off x="1886" y="2301"/>
                  <a:ext cx="0" cy="636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66" name="Line 38"/>
                <p:cNvSpPr>
                  <a:spLocks noChangeShapeType="1"/>
                </p:cNvSpPr>
                <p:nvPr/>
              </p:nvSpPr>
              <p:spPr bwMode="auto">
                <a:xfrm>
                  <a:off x="2113" y="2285"/>
                  <a:ext cx="0" cy="426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67" name="Freeform 39"/>
                <p:cNvSpPr>
                  <a:spLocks/>
                </p:cNvSpPr>
                <p:nvPr/>
              </p:nvSpPr>
              <p:spPr bwMode="auto">
                <a:xfrm>
                  <a:off x="1688" y="2711"/>
                  <a:ext cx="538" cy="226"/>
                </a:xfrm>
                <a:custGeom>
                  <a:avLst/>
                  <a:gdLst>
                    <a:gd name="T0" fmla="*/ 0 w 538"/>
                    <a:gd name="T1" fmla="*/ 226 h 226"/>
                    <a:gd name="T2" fmla="*/ 198 w 538"/>
                    <a:gd name="T3" fmla="*/ 226 h 226"/>
                    <a:gd name="T4" fmla="*/ 198 w 538"/>
                    <a:gd name="T5" fmla="*/ 0 h 226"/>
                    <a:gd name="T6" fmla="*/ 425 w 538"/>
                    <a:gd name="T7" fmla="*/ 0 h 226"/>
                    <a:gd name="T8" fmla="*/ 425 w 538"/>
                    <a:gd name="T9" fmla="*/ 226 h 226"/>
                    <a:gd name="T10" fmla="*/ 538 w 538"/>
                    <a:gd name="T11" fmla="*/ 226 h 22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538" h="226">
                      <a:moveTo>
                        <a:pt x="0" y="226"/>
                      </a:moveTo>
                      <a:lnTo>
                        <a:pt x="198" y="226"/>
                      </a:lnTo>
                      <a:lnTo>
                        <a:pt x="198" y="0"/>
                      </a:lnTo>
                      <a:lnTo>
                        <a:pt x="425" y="0"/>
                      </a:lnTo>
                      <a:lnTo>
                        <a:pt x="425" y="226"/>
                      </a:lnTo>
                      <a:lnTo>
                        <a:pt x="538" y="226"/>
                      </a:lnTo>
                    </a:path>
                  </a:pathLst>
                </a:cu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69" name="Line 41"/>
                <p:cNvSpPr>
                  <a:spLocks noChangeShapeType="1"/>
                </p:cNvSpPr>
                <p:nvPr/>
              </p:nvSpPr>
              <p:spPr bwMode="auto">
                <a:xfrm>
                  <a:off x="1886" y="1236"/>
                  <a:ext cx="0" cy="397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70" name="Line 42"/>
                <p:cNvSpPr>
                  <a:spLocks noChangeShapeType="1"/>
                </p:cNvSpPr>
                <p:nvPr/>
              </p:nvSpPr>
              <p:spPr bwMode="auto">
                <a:xfrm>
                  <a:off x="2113" y="1236"/>
                  <a:ext cx="0" cy="426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71" name="Line 43"/>
                <p:cNvSpPr>
                  <a:spLocks noChangeShapeType="1"/>
                </p:cNvSpPr>
                <p:nvPr/>
              </p:nvSpPr>
              <p:spPr bwMode="auto">
                <a:xfrm>
                  <a:off x="1886" y="1265"/>
                  <a:ext cx="22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72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1336" y="1086"/>
                  <a:ext cx="1541" cy="1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000" dirty="0"/>
                    <a:t>d (typically 10 to 35 mm)</a:t>
                  </a:r>
                </a:p>
              </p:txBody>
            </p:sp>
            <p:sp>
              <p:nvSpPr>
                <p:cNvPr id="18473" name="Line 45"/>
                <p:cNvSpPr>
                  <a:spLocks noChangeShapeType="1"/>
                </p:cNvSpPr>
                <p:nvPr/>
              </p:nvSpPr>
              <p:spPr bwMode="auto">
                <a:xfrm>
                  <a:off x="1092" y="2414"/>
                  <a:ext cx="0" cy="7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74" name="Line 46"/>
                <p:cNvSpPr>
                  <a:spLocks noChangeShapeType="1"/>
                </p:cNvSpPr>
                <p:nvPr/>
              </p:nvSpPr>
              <p:spPr bwMode="auto">
                <a:xfrm>
                  <a:off x="1036" y="2512"/>
                  <a:ext cx="113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75" name="Line 47"/>
                <p:cNvSpPr>
                  <a:spLocks noChangeShapeType="1"/>
                </p:cNvSpPr>
                <p:nvPr/>
              </p:nvSpPr>
              <p:spPr bwMode="auto">
                <a:xfrm>
                  <a:off x="1064" y="2540"/>
                  <a:ext cx="5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76" name="Line 48"/>
                <p:cNvSpPr>
                  <a:spLocks noChangeShapeType="1"/>
                </p:cNvSpPr>
                <p:nvPr/>
              </p:nvSpPr>
              <p:spPr bwMode="auto">
                <a:xfrm>
                  <a:off x="1007" y="2484"/>
                  <a:ext cx="170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77" name="Freeform 49"/>
                <p:cNvSpPr>
                  <a:spLocks/>
                </p:cNvSpPr>
                <p:nvPr/>
              </p:nvSpPr>
              <p:spPr bwMode="auto">
                <a:xfrm>
                  <a:off x="2170" y="1860"/>
                  <a:ext cx="141" cy="113"/>
                </a:xfrm>
                <a:custGeom>
                  <a:avLst/>
                  <a:gdLst>
                    <a:gd name="T0" fmla="*/ 0 w 141"/>
                    <a:gd name="T1" fmla="*/ 113 h 113"/>
                    <a:gd name="T2" fmla="*/ 141 w 141"/>
                    <a:gd name="T3" fmla="*/ 113 h 113"/>
                    <a:gd name="T4" fmla="*/ 141 w 141"/>
                    <a:gd name="T5" fmla="*/ 0 h 11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41" h="113">
                      <a:moveTo>
                        <a:pt x="0" y="113"/>
                      </a:moveTo>
                      <a:lnTo>
                        <a:pt x="141" y="113"/>
                      </a:lnTo>
                      <a:lnTo>
                        <a:pt x="141" y="0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78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2119" y="1690"/>
                  <a:ext cx="775" cy="1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000" dirty="0"/>
                    <a:t>V (up to 300 kV)</a:t>
                  </a:r>
                </a:p>
              </p:txBody>
            </p:sp>
          </p:grpSp>
          <p:sp>
            <p:nvSpPr>
              <p:cNvPr id="18447" name="Text Box 51"/>
              <p:cNvSpPr txBox="1">
                <a:spLocks noChangeArrowheads="1"/>
              </p:cNvSpPr>
              <p:nvPr/>
            </p:nvSpPr>
            <p:spPr bwMode="auto">
              <a:xfrm>
                <a:off x="788" y="1034"/>
                <a:ext cx="1049" cy="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600" dirty="0"/>
                  <a:t>circulating beam</a:t>
                </a:r>
              </a:p>
            </p:txBody>
          </p:sp>
          <p:sp>
            <p:nvSpPr>
              <p:cNvPr id="18448" name="Line 52"/>
              <p:cNvSpPr>
                <a:spLocks noChangeShapeType="1"/>
              </p:cNvSpPr>
              <p:nvPr/>
            </p:nvSpPr>
            <p:spPr bwMode="auto">
              <a:xfrm>
                <a:off x="1235" y="1236"/>
                <a:ext cx="199" cy="6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449" name="Text Box 53"/>
              <p:cNvSpPr txBox="1">
                <a:spLocks noChangeArrowheads="1"/>
              </p:cNvSpPr>
              <p:nvPr/>
            </p:nvSpPr>
            <p:spPr bwMode="auto">
              <a:xfrm>
                <a:off x="2392" y="2730"/>
                <a:ext cx="634" cy="3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600" dirty="0"/>
                  <a:t>extracted 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600" dirty="0"/>
                  <a:t>beam</a:t>
                </a:r>
              </a:p>
            </p:txBody>
          </p:sp>
          <p:sp>
            <p:nvSpPr>
              <p:cNvPr id="18450" name="Line 54"/>
              <p:cNvSpPr>
                <a:spLocks noChangeShapeType="1"/>
              </p:cNvSpPr>
              <p:nvPr/>
            </p:nvSpPr>
            <p:spPr bwMode="auto">
              <a:xfrm flipH="1" flipV="1">
                <a:off x="2014" y="2047"/>
                <a:ext cx="396" cy="8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451" name="Text Box 55"/>
              <p:cNvSpPr txBox="1">
                <a:spLocks noChangeArrowheads="1"/>
              </p:cNvSpPr>
              <p:nvPr/>
            </p:nvSpPr>
            <p:spPr bwMode="auto">
              <a:xfrm>
                <a:off x="2013" y="1265"/>
                <a:ext cx="1026" cy="3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600" dirty="0"/>
                  <a:t>septum foil</a:t>
                </a:r>
              </a:p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600" dirty="0"/>
                  <a:t>(Mo or Z-Re)</a:t>
                </a:r>
              </a:p>
            </p:txBody>
          </p:sp>
          <p:sp>
            <p:nvSpPr>
              <p:cNvPr id="18452" name="Line 56"/>
              <p:cNvSpPr>
                <a:spLocks noChangeShapeType="1"/>
              </p:cNvSpPr>
              <p:nvPr/>
            </p:nvSpPr>
            <p:spPr bwMode="auto">
              <a:xfrm flipH="1">
                <a:off x="1886" y="1430"/>
                <a:ext cx="391" cy="3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453" name="Text Box 57"/>
              <p:cNvSpPr txBox="1">
                <a:spLocks noChangeArrowheads="1"/>
              </p:cNvSpPr>
              <p:nvPr/>
            </p:nvSpPr>
            <p:spPr bwMode="auto">
              <a:xfrm>
                <a:off x="2013" y="2142"/>
                <a:ext cx="969" cy="3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600" dirty="0">
                    <a:solidFill>
                      <a:srgbClr val="FF0000"/>
                    </a:solidFill>
                  </a:rPr>
                  <a:t>electrode</a:t>
                </a:r>
              </a:p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600" dirty="0">
                    <a:solidFill>
                      <a:srgbClr val="FF0000"/>
                    </a:solidFill>
                  </a:rPr>
                  <a:t>(Al, Ti, SS)</a:t>
                </a:r>
              </a:p>
            </p:txBody>
          </p:sp>
          <p:sp>
            <p:nvSpPr>
              <p:cNvPr id="18454" name="Line 58"/>
              <p:cNvSpPr>
                <a:spLocks noChangeShapeType="1"/>
              </p:cNvSpPr>
              <p:nvPr/>
            </p:nvSpPr>
            <p:spPr bwMode="auto">
              <a:xfrm flipH="1" flipV="1">
                <a:off x="2170" y="2103"/>
                <a:ext cx="171" cy="8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8445" name="Rectangle 59"/>
            <p:cNvSpPr>
              <a:spLocks noChangeArrowheads="1"/>
            </p:cNvSpPr>
            <p:nvPr/>
          </p:nvSpPr>
          <p:spPr bwMode="auto">
            <a:xfrm>
              <a:off x="144" y="864"/>
              <a:ext cx="2880" cy="220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18442" name="Text Box 55"/>
          <p:cNvSpPr txBox="1">
            <a:spLocks noChangeArrowheads="1"/>
          </p:cNvSpPr>
          <p:nvPr/>
        </p:nvSpPr>
        <p:spPr bwMode="auto">
          <a:xfrm>
            <a:off x="349083" y="1406575"/>
            <a:ext cx="94829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/>
              <a:t>support</a:t>
            </a:r>
          </a:p>
        </p:txBody>
      </p:sp>
      <p:sp>
        <p:nvSpPr>
          <p:cNvPr id="18443" name="Line 52"/>
          <p:cNvSpPr>
            <a:spLocks noChangeShapeType="1"/>
          </p:cNvSpPr>
          <p:nvPr/>
        </p:nvSpPr>
        <p:spPr bwMode="auto">
          <a:xfrm>
            <a:off x="914400" y="1738564"/>
            <a:ext cx="107495" cy="20874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49" name="Picture 6" descr="Pic000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76800" y="1281363"/>
            <a:ext cx="4114800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0" name="Group 19"/>
          <p:cNvGrpSpPr>
            <a:grpSpLocks/>
          </p:cNvGrpSpPr>
          <p:nvPr/>
        </p:nvGrpSpPr>
        <p:grpSpPr bwMode="auto">
          <a:xfrm>
            <a:off x="5410200" y="810508"/>
            <a:ext cx="3810000" cy="4191000"/>
            <a:chOff x="528" y="960"/>
            <a:chExt cx="2400" cy="2640"/>
          </a:xfrm>
        </p:grpSpPr>
        <p:sp>
          <p:nvSpPr>
            <p:cNvPr id="51" name="Line 7"/>
            <p:cNvSpPr>
              <a:spLocks noChangeShapeType="1"/>
            </p:cNvSpPr>
            <p:nvPr/>
          </p:nvSpPr>
          <p:spPr bwMode="auto">
            <a:xfrm flipH="1">
              <a:off x="1056" y="1200"/>
              <a:ext cx="288" cy="105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2" name="Text Box 8"/>
            <p:cNvSpPr txBox="1">
              <a:spLocks noChangeArrowheads="1"/>
            </p:cNvSpPr>
            <p:nvPr/>
          </p:nvSpPr>
          <p:spPr bwMode="auto">
            <a:xfrm>
              <a:off x="528" y="960"/>
              <a:ext cx="1632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400" dirty="0">
                  <a:solidFill>
                    <a:srgbClr val="FF0000"/>
                  </a:solidFill>
                </a:rPr>
                <a:t>Grounded support</a:t>
              </a:r>
            </a:p>
          </p:txBody>
        </p:sp>
        <p:sp>
          <p:nvSpPr>
            <p:cNvPr id="53" name="Line 9"/>
            <p:cNvSpPr>
              <a:spLocks noChangeShapeType="1"/>
            </p:cNvSpPr>
            <p:nvPr/>
          </p:nvSpPr>
          <p:spPr bwMode="auto">
            <a:xfrm flipH="1" flipV="1">
              <a:off x="1968" y="2784"/>
              <a:ext cx="336" cy="67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4" name="Text Box 10"/>
            <p:cNvSpPr txBox="1">
              <a:spLocks noChangeArrowheads="1"/>
            </p:cNvSpPr>
            <p:nvPr/>
          </p:nvSpPr>
          <p:spPr bwMode="auto">
            <a:xfrm>
              <a:off x="1776" y="3408"/>
              <a:ext cx="10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400" dirty="0">
                  <a:solidFill>
                    <a:srgbClr val="FF0000"/>
                  </a:solidFill>
                </a:rPr>
                <a:t>Electrode (HV)</a:t>
              </a:r>
            </a:p>
          </p:txBody>
        </p:sp>
        <p:sp>
          <p:nvSpPr>
            <p:cNvPr id="55" name="Line 11"/>
            <p:cNvSpPr>
              <a:spLocks noChangeShapeType="1"/>
            </p:cNvSpPr>
            <p:nvPr/>
          </p:nvSpPr>
          <p:spPr bwMode="auto">
            <a:xfrm flipV="1">
              <a:off x="1344" y="2640"/>
              <a:ext cx="384" cy="72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6" name="Text Box 12"/>
            <p:cNvSpPr txBox="1">
              <a:spLocks noChangeArrowheads="1"/>
            </p:cNvSpPr>
            <p:nvPr/>
          </p:nvSpPr>
          <p:spPr bwMode="auto">
            <a:xfrm>
              <a:off x="768" y="3360"/>
              <a:ext cx="10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400" dirty="0">
                  <a:solidFill>
                    <a:srgbClr val="FF0000"/>
                  </a:solidFill>
                </a:rPr>
                <a:t>Foil</a:t>
              </a:r>
            </a:p>
          </p:txBody>
        </p:sp>
        <p:sp>
          <p:nvSpPr>
            <p:cNvPr id="57" name="Line 13"/>
            <p:cNvSpPr>
              <a:spLocks noChangeShapeType="1"/>
            </p:cNvSpPr>
            <p:nvPr/>
          </p:nvSpPr>
          <p:spPr bwMode="auto">
            <a:xfrm flipH="1">
              <a:off x="1632" y="1152"/>
              <a:ext cx="816" cy="105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8" name="Text Box 14"/>
            <p:cNvSpPr txBox="1">
              <a:spLocks noChangeArrowheads="1"/>
            </p:cNvSpPr>
            <p:nvPr/>
          </p:nvSpPr>
          <p:spPr bwMode="auto">
            <a:xfrm>
              <a:off x="1872" y="960"/>
              <a:ext cx="10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400" dirty="0">
                  <a:solidFill>
                    <a:srgbClr val="FF0000"/>
                  </a:solidFill>
                </a:rPr>
                <a:t>Foil Tensioners</a:t>
              </a:r>
            </a:p>
          </p:txBody>
        </p:sp>
      </p:grpSp>
      <p:sp>
        <p:nvSpPr>
          <p:cNvPr id="61" name="Line 7"/>
          <p:cNvSpPr>
            <a:spLocks noChangeShapeType="1"/>
          </p:cNvSpPr>
          <p:nvPr/>
        </p:nvSpPr>
        <p:spPr bwMode="auto">
          <a:xfrm>
            <a:off x="5181600" y="1039108"/>
            <a:ext cx="457200" cy="609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" name="Text Box 8"/>
          <p:cNvSpPr txBox="1">
            <a:spLocks noChangeArrowheads="1"/>
          </p:cNvSpPr>
          <p:nvPr/>
        </p:nvSpPr>
        <p:spPr bwMode="auto">
          <a:xfrm>
            <a:off x="2819400" y="762000"/>
            <a:ext cx="25908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400" dirty="0">
                <a:solidFill>
                  <a:srgbClr val="FF0000"/>
                </a:solidFill>
              </a:rPr>
              <a:t>Bake-out lamps for UHV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376864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 eaLnBrk="1" hangingPunct="1"/>
            <a:r>
              <a:rPr lang="en-GB" altLang="en-US" dirty="0">
                <a:solidFill>
                  <a:schemeClr val="tx1"/>
                </a:solidFill>
                <a:latin typeface="Arial"/>
                <a:cs typeface="Arial"/>
              </a:rPr>
              <a:t>Electrostatic septum</a:t>
            </a:r>
          </a:p>
        </p:txBody>
      </p:sp>
      <p:pic>
        <p:nvPicPr>
          <p:cNvPr id="17" name="Picture 34" descr="z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80"/>
          <a:stretch/>
        </p:blipFill>
        <p:spPr>
          <a:xfrm>
            <a:off x="1219200" y="1905000"/>
            <a:ext cx="6553200" cy="45256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8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838200"/>
            <a:ext cx="8686800" cy="5029200"/>
          </a:xfrm>
        </p:spPr>
        <p:txBody>
          <a:bodyPr/>
          <a:lstStyle/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GB" altLang="en-US" dirty="0">
                <a:latin typeface="Arial"/>
                <a:cs typeface="Arial"/>
              </a:rPr>
              <a:t>At SPS we slow-extract 400 </a:t>
            </a:r>
            <a:r>
              <a:rPr lang="en-GB" altLang="en-US" dirty="0" err="1">
                <a:latin typeface="Arial"/>
                <a:cs typeface="Arial"/>
              </a:rPr>
              <a:t>GeV</a:t>
            </a:r>
            <a:r>
              <a:rPr lang="en-GB" altLang="en-US" dirty="0">
                <a:latin typeface="Arial"/>
                <a:cs typeface="Arial"/>
              </a:rPr>
              <a:t> protons using approximately 15 m of septum split into 5 separate vacuum tanks each over 3 m long:</a:t>
            </a:r>
          </a:p>
          <a:p>
            <a:pPr marL="742950" lvl="2" indent="-342900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latin typeface="Arial"/>
                <a:cs typeface="Arial"/>
              </a:rPr>
              <a:t>Alignment of the 60 - 100 </a:t>
            </a:r>
            <a:r>
              <a:rPr lang="en-GB" altLang="en-US" dirty="0" err="1">
                <a:latin typeface="Arial"/>
                <a:cs typeface="Arial"/>
              </a:rPr>
              <a:t>μm</a:t>
            </a:r>
            <a:r>
              <a:rPr lang="en-GB" altLang="en-US" dirty="0">
                <a:latin typeface="Arial"/>
                <a:cs typeface="Arial"/>
              </a:rPr>
              <a:t> wire array over 15 m is challenging!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1500867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Magnets – design options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9375" y="914400"/>
            <a:ext cx="8991600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Type: “lumped inductance”  or “distributed inductance” (</a:t>
            </a:r>
            <a:r>
              <a:rPr lang="en-US" altLang="en-US" b="1" dirty="0">
                <a:latin typeface="Arial"/>
                <a:cs typeface="Arial"/>
              </a:rPr>
              <a:t>transmission line</a:t>
            </a:r>
            <a:r>
              <a:rPr lang="en-US" altLang="en-US" dirty="0">
                <a:latin typeface="Arial"/>
                <a:cs typeface="Arial"/>
              </a:rPr>
              <a:t>)</a:t>
            </a:r>
          </a:p>
          <a:p>
            <a:pPr marL="0" indent="0">
              <a:buNone/>
            </a:pPr>
            <a:endParaRPr lang="en-US" altLang="en-US" dirty="0">
              <a:latin typeface="Arial"/>
              <a:cs typeface="Arial"/>
            </a:endParaRPr>
          </a:p>
          <a:p>
            <a:endParaRPr lang="en-US" altLang="en-US" dirty="0">
              <a:latin typeface="Arial"/>
              <a:cs typeface="Arial"/>
            </a:endParaRPr>
          </a:p>
          <a:p>
            <a:endParaRPr lang="en-US" altLang="en-US" dirty="0">
              <a:latin typeface="Arial"/>
              <a:cs typeface="Arial"/>
            </a:endParaRPr>
          </a:p>
          <a:p>
            <a:endParaRPr lang="en-US" altLang="en-US" dirty="0">
              <a:latin typeface="Arial"/>
              <a:cs typeface="Arial"/>
            </a:endParaRPr>
          </a:p>
          <a:p>
            <a:endParaRPr lang="en-US" altLang="en-US" dirty="0">
              <a:latin typeface="Arial"/>
              <a:cs typeface="Arial"/>
            </a:endParaRPr>
          </a:p>
          <a:p>
            <a:pPr marL="0" indent="0">
              <a:buNone/>
            </a:pPr>
            <a:endParaRPr lang="en-US" altLang="en-US" dirty="0">
              <a:latin typeface="Arial"/>
              <a:cs typeface="Arial"/>
            </a:endParaRPr>
          </a:p>
          <a:p>
            <a:endParaRPr lang="en-US" altLang="en-US" dirty="0">
              <a:latin typeface="Arial"/>
              <a:cs typeface="Arial"/>
            </a:endParaRPr>
          </a:p>
          <a:p>
            <a:pPr marL="0" indent="0">
              <a:buNone/>
            </a:pPr>
            <a:endParaRPr lang="en-US" altLang="en-US" dirty="0">
              <a:latin typeface="Arial"/>
              <a:cs typeface="Arial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1524000" y="1864035"/>
            <a:ext cx="4572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Rectangle 4"/>
          <p:cNvSpPr/>
          <p:nvPr/>
        </p:nvSpPr>
        <p:spPr bwMode="auto">
          <a:xfrm>
            <a:off x="1981200" y="1787835"/>
            <a:ext cx="457200" cy="152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2438400" y="1864035"/>
            <a:ext cx="304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2743200" y="1864035"/>
            <a:ext cx="685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3429000" y="1864035"/>
            <a:ext cx="0" cy="685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4" name="Picture 23" descr="Screen Shot 2016-09-26 at 14.32.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206" y="1763332"/>
            <a:ext cx="566594" cy="282736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 bwMode="auto">
          <a:xfrm flipH="1">
            <a:off x="3362325" y="2556176"/>
            <a:ext cx="152399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 flipH="1">
            <a:off x="3397253" y="2585819"/>
            <a:ext cx="82546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flipH="1">
            <a:off x="3415437" y="2617569"/>
            <a:ext cx="46178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V="1">
            <a:off x="1295400" y="1864035"/>
            <a:ext cx="0" cy="6858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5173938"/>
              </p:ext>
            </p:extLst>
          </p:nvPr>
        </p:nvGraphicFramePr>
        <p:xfrm>
          <a:off x="990600" y="1711635"/>
          <a:ext cx="21101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159" name="Equation" r:id="rId4" imgW="152400" imgH="165100" progId="Equation.3">
                  <p:embed/>
                </p:oleObj>
              </mc:Choice>
              <mc:Fallback>
                <p:oleObj name="Equation" r:id="rId4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90600" y="1711635"/>
                        <a:ext cx="211015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0585281"/>
              </p:ext>
            </p:extLst>
          </p:nvPr>
        </p:nvGraphicFramePr>
        <p:xfrm>
          <a:off x="2128837" y="1505260"/>
          <a:ext cx="211138" cy="211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160" name="Equation" r:id="rId6" imgW="152400" imgH="152400" progId="Equation.3">
                  <p:embed/>
                </p:oleObj>
              </mc:Choice>
              <mc:Fallback>
                <p:oleObj name="Equation" r:id="rId6" imgW="1524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28837" y="1505260"/>
                        <a:ext cx="211138" cy="211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9283598"/>
              </p:ext>
            </p:extLst>
          </p:nvPr>
        </p:nvGraphicFramePr>
        <p:xfrm>
          <a:off x="2890838" y="1457635"/>
          <a:ext cx="404812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161" name="Equation" r:id="rId8" imgW="292100" imgH="228600" progId="Equation.3">
                  <p:embed/>
                </p:oleObj>
              </mc:Choice>
              <mc:Fallback>
                <p:oleObj name="Equation" r:id="rId8" imgW="2921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890838" y="1457635"/>
                        <a:ext cx="404812" cy="315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97200" y="1412480"/>
            <a:ext cx="12490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0" dirty="0">
                <a:latin typeface="Arial"/>
                <a:cs typeface="Arial"/>
              </a:rPr>
              <a:t>From generator</a:t>
            </a:r>
          </a:p>
          <a:p>
            <a:r>
              <a:rPr lang="en-US" altLang="en-US" sz="1200" b="0" dirty="0">
                <a:latin typeface="Arial"/>
                <a:cs typeface="Arial"/>
              </a:rPr>
              <a:t>(e.g. PFN)</a:t>
            </a:r>
            <a:endParaRPr lang="en-US" sz="1200" dirty="0"/>
          </a:p>
        </p:txBody>
      </p:sp>
      <p:cxnSp>
        <p:nvCxnSpPr>
          <p:cNvPr id="34" name="Straight Connector 33"/>
          <p:cNvCxnSpPr/>
          <p:nvPr/>
        </p:nvCxnSpPr>
        <p:spPr bwMode="auto">
          <a:xfrm>
            <a:off x="4867274" y="1864035"/>
            <a:ext cx="4572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flipV="1">
            <a:off x="4648200" y="1864035"/>
            <a:ext cx="0" cy="6858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1143257"/>
              </p:ext>
            </p:extLst>
          </p:nvPr>
        </p:nvGraphicFramePr>
        <p:xfrm>
          <a:off x="4343400" y="1711635"/>
          <a:ext cx="21101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162" name="Equation" r:id="rId10" imgW="152400" imgH="165100" progId="Equation.3">
                  <p:embed/>
                </p:oleObj>
              </mc:Choice>
              <mc:Fallback>
                <p:oleObj name="Equation" r:id="rId10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43400" y="1711635"/>
                        <a:ext cx="211015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2895254"/>
              </p:ext>
            </p:extLst>
          </p:nvPr>
        </p:nvGraphicFramePr>
        <p:xfrm>
          <a:off x="7916068" y="1864035"/>
          <a:ext cx="931863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163" name="Equation" r:id="rId11" imgW="673100" imgH="469900" progId="Equation.3">
                  <p:embed/>
                </p:oleObj>
              </mc:Choice>
              <mc:Fallback>
                <p:oleObj name="Equation" r:id="rId11" imgW="6731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916068" y="1864035"/>
                        <a:ext cx="931863" cy="650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Rectangle 60"/>
          <p:cNvSpPr/>
          <p:nvPr/>
        </p:nvSpPr>
        <p:spPr>
          <a:xfrm>
            <a:off x="76200" y="2626035"/>
            <a:ext cx="4419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/>
              <a:buChar char="•"/>
            </a:pPr>
            <a:r>
              <a:rPr lang="en-US" altLang="en-US" b="0" dirty="0">
                <a:latin typeface="Arial"/>
                <a:cs typeface="Arial"/>
              </a:rPr>
              <a:t>simple magnet design</a:t>
            </a:r>
          </a:p>
          <a:p>
            <a:pPr marL="742950" lvl="1" indent="-285750">
              <a:buFont typeface="Arial"/>
              <a:buChar char="•"/>
            </a:pPr>
            <a:r>
              <a:rPr lang="en-US" altLang="en-US" b="0" dirty="0">
                <a:latin typeface="Arial"/>
                <a:cs typeface="Arial"/>
              </a:rPr>
              <a:t>magnet must be nearby the generator to </a:t>
            </a:r>
            <a:r>
              <a:rPr lang="en-US" altLang="en-US" b="0" dirty="0" err="1">
                <a:latin typeface="Arial"/>
                <a:cs typeface="Arial"/>
              </a:rPr>
              <a:t>minimise</a:t>
            </a:r>
            <a:r>
              <a:rPr lang="en-US" altLang="en-US" b="0" dirty="0">
                <a:latin typeface="Arial"/>
                <a:cs typeface="Arial"/>
              </a:rPr>
              <a:t> inductance</a:t>
            </a:r>
          </a:p>
          <a:p>
            <a:pPr marL="742950" lvl="1" indent="-285750">
              <a:buFont typeface="Arial"/>
              <a:buChar char="•"/>
            </a:pPr>
            <a:r>
              <a:rPr lang="en-US" altLang="en-US" b="0" dirty="0">
                <a:latin typeface="Arial"/>
                <a:cs typeface="Arial"/>
              </a:rPr>
              <a:t>exponential field rise-time:</a:t>
            </a:r>
          </a:p>
          <a:p>
            <a:pPr marL="742950" lvl="1" indent="-285750">
              <a:buFont typeface="Arial"/>
              <a:buChar char="•"/>
            </a:pPr>
            <a:endParaRPr lang="en-US" altLang="en-US" b="0" dirty="0">
              <a:latin typeface="Arial"/>
              <a:cs typeface="Arial"/>
            </a:endParaRPr>
          </a:p>
          <a:p>
            <a:pPr lvl="1"/>
            <a:endParaRPr lang="en-US" altLang="en-US" b="0" dirty="0">
              <a:latin typeface="Arial"/>
              <a:cs typeface="Arial"/>
            </a:endParaRPr>
          </a:p>
          <a:p>
            <a:pPr lvl="1"/>
            <a:endParaRPr lang="en-US" altLang="en-US" b="0" dirty="0">
              <a:latin typeface="Arial"/>
              <a:cs typeface="Arial"/>
            </a:endParaRPr>
          </a:p>
          <a:p>
            <a:pPr marL="742950" lvl="1" indent="-285750">
              <a:buFont typeface="Arial"/>
              <a:buChar char="•"/>
            </a:pPr>
            <a:r>
              <a:rPr lang="en-US" altLang="en-US" b="0" dirty="0">
                <a:latin typeface="Arial"/>
                <a:cs typeface="Arial"/>
              </a:rPr>
              <a:t>slow: rise-times ~ 1 </a:t>
            </a:r>
            <a:r>
              <a:rPr lang="en-US" altLang="en-US" b="0" dirty="0" err="1">
                <a:latin typeface="Arial"/>
                <a:cs typeface="Arial"/>
              </a:rPr>
              <a:t>μs</a:t>
            </a:r>
            <a:endParaRPr lang="en-US" altLang="en-US" b="0" dirty="0">
              <a:latin typeface="Arial"/>
              <a:cs typeface="Arial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027311" y="3083235"/>
            <a:ext cx="5105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/>
              <a:buChar char="•"/>
            </a:pPr>
            <a:r>
              <a:rPr lang="en-US" altLang="en-US" b="0" dirty="0">
                <a:latin typeface="Arial"/>
                <a:cs typeface="Arial"/>
              </a:rPr>
              <a:t>complicated magnet design</a:t>
            </a:r>
          </a:p>
          <a:p>
            <a:pPr marL="742950" lvl="1" indent="-285750">
              <a:buFont typeface="Arial"/>
              <a:buChar char="•"/>
            </a:pPr>
            <a:r>
              <a:rPr lang="en-US" altLang="en-US" b="0" dirty="0">
                <a:latin typeface="Arial"/>
                <a:cs typeface="Arial"/>
              </a:rPr>
              <a:t>impedance matching important</a:t>
            </a:r>
          </a:p>
          <a:p>
            <a:pPr marL="742950" lvl="1" indent="-285750">
              <a:buFont typeface="Arial"/>
              <a:buChar char="•"/>
            </a:pPr>
            <a:r>
              <a:rPr lang="en-US" altLang="en-US" b="0" dirty="0">
                <a:latin typeface="Arial"/>
                <a:cs typeface="Arial"/>
              </a:rPr>
              <a:t>field rise-time depends on propagation time of pulse through magnet:</a:t>
            </a:r>
          </a:p>
          <a:p>
            <a:pPr marL="742950" lvl="1" indent="-285750">
              <a:buFont typeface="Arial"/>
              <a:buChar char="•"/>
            </a:pPr>
            <a:endParaRPr lang="en-US" altLang="en-US" b="0" dirty="0">
              <a:latin typeface="Arial"/>
              <a:cs typeface="Arial"/>
            </a:endParaRPr>
          </a:p>
          <a:p>
            <a:pPr lvl="1"/>
            <a:endParaRPr lang="en-US" altLang="en-US" dirty="0">
              <a:latin typeface="Arial"/>
              <a:cs typeface="Arial"/>
            </a:endParaRPr>
          </a:p>
          <a:p>
            <a:pPr marL="742950" lvl="1" indent="-285750">
              <a:buFont typeface="Arial"/>
              <a:buChar char="•"/>
            </a:pPr>
            <a:r>
              <a:rPr lang="en-US" altLang="en-US" dirty="0">
                <a:latin typeface="Arial"/>
                <a:cs typeface="Arial"/>
              </a:rPr>
              <a:t>fast: rise-times &lt;&lt; 1 </a:t>
            </a:r>
            <a:r>
              <a:rPr lang="en-US" altLang="en-US" dirty="0" err="1">
                <a:latin typeface="Arial"/>
                <a:cs typeface="Arial"/>
              </a:rPr>
              <a:t>μs</a:t>
            </a:r>
            <a:endParaRPr lang="en-US" altLang="en-US" dirty="0">
              <a:latin typeface="Arial"/>
              <a:cs typeface="Arial"/>
            </a:endParaRPr>
          </a:p>
        </p:txBody>
      </p:sp>
      <p:cxnSp>
        <p:nvCxnSpPr>
          <p:cNvPr id="39" name="Straight Connector 38"/>
          <p:cNvCxnSpPr/>
          <p:nvPr/>
        </p:nvCxnSpPr>
        <p:spPr bwMode="auto">
          <a:xfrm>
            <a:off x="5019674" y="1864035"/>
            <a:ext cx="304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64" name="Group 63"/>
          <p:cNvGrpSpPr/>
          <p:nvPr/>
        </p:nvGrpSpPr>
        <p:grpSpPr>
          <a:xfrm>
            <a:off x="5546724" y="1857690"/>
            <a:ext cx="152401" cy="747193"/>
            <a:chOff x="7391400" y="2133600"/>
            <a:chExt cx="152401" cy="747193"/>
          </a:xfrm>
        </p:grpSpPr>
        <p:cxnSp>
          <p:nvCxnSpPr>
            <p:cNvPr id="54" name="Straight Connector 53"/>
            <p:cNvCxnSpPr/>
            <p:nvPr/>
          </p:nvCxnSpPr>
          <p:spPr bwMode="auto">
            <a:xfrm>
              <a:off x="7464425" y="21336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 flipH="1">
              <a:off x="7391400" y="2438400"/>
              <a:ext cx="152401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/>
            <p:cNvCxnSpPr/>
            <p:nvPr/>
          </p:nvCxnSpPr>
          <p:spPr bwMode="auto">
            <a:xfrm flipH="1">
              <a:off x="7391400" y="2514600"/>
              <a:ext cx="1524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/>
            <p:cNvCxnSpPr/>
            <p:nvPr/>
          </p:nvCxnSpPr>
          <p:spPr bwMode="auto">
            <a:xfrm>
              <a:off x="7467600" y="25146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/>
            <p:cNvCxnSpPr/>
            <p:nvPr/>
          </p:nvCxnSpPr>
          <p:spPr bwMode="auto">
            <a:xfrm flipH="1">
              <a:off x="7391402" y="2819400"/>
              <a:ext cx="152398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 flipH="1">
              <a:off x="7426329" y="2849043"/>
              <a:ext cx="82546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 flipH="1">
              <a:off x="7444513" y="2880793"/>
              <a:ext cx="46178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62" name="Picture 61" descr="Screen Shot 2016-09-26 at 14.32.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147" y="1737035"/>
            <a:ext cx="461427" cy="338663"/>
          </a:xfrm>
          <a:prstGeom prst="rect">
            <a:avLst/>
          </a:prstGeom>
        </p:spPr>
      </p:pic>
      <p:grpSp>
        <p:nvGrpSpPr>
          <p:cNvPr id="65" name="Group 64"/>
          <p:cNvGrpSpPr/>
          <p:nvPr/>
        </p:nvGrpSpPr>
        <p:grpSpPr>
          <a:xfrm>
            <a:off x="5089524" y="1857690"/>
            <a:ext cx="152401" cy="747193"/>
            <a:chOff x="7391400" y="2133600"/>
            <a:chExt cx="152401" cy="747193"/>
          </a:xfrm>
        </p:grpSpPr>
        <p:cxnSp>
          <p:nvCxnSpPr>
            <p:cNvPr id="66" name="Straight Connector 65"/>
            <p:cNvCxnSpPr/>
            <p:nvPr/>
          </p:nvCxnSpPr>
          <p:spPr bwMode="auto">
            <a:xfrm>
              <a:off x="7464425" y="21336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/>
            <p:cNvCxnSpPr/>
            <p:nvPr/>
          </p:nvCxnSpPr>
          <p:spPr bwMode="auto">
            <a:xfrm flipH="1">
              <a:off x="7391400" y="2438400"/>
              <a:ext cx="152401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/>
            <p:cNvCxnSpPr/>
            <p:nvPr/>
          </p:nvCxnSpPr>
          <p:spPr bwMode="auto">
            <a:xfrm flipH="1">
              <a:off x="7391400" y="2514600"/>
              <a:ext cx="1524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>
              <a:off x="7467600" y="25146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 bwMode="auto">
            <a:xfrm flipH="1">
              <a:off x="7391402" y="2819400"/>
              <a:ext cx="152398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 flipH="1">
              <a:off x="7426329" y="2849043"/>
              <a:ext cx="82546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 flipH="1">
              <a:off x="7444513" y="2880793"/>
              <a:ext cx="46178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3" name="Group 72"/>
          <p:cNvGrpSpPr/>
          <p:nvPr/>
        </p:nvGrpSpPr>
        <p:grpSpPr>
          <a:xfrm>
            <a:off x="5743574" y="1857690"/>
            <a:ext cx="152401" cy="747193"/>
            <a:chOff x="7391400" y="2133600"/>
            <a:chExt cx="152401" cy="747193"/>
          </a:xfrm>
        </p:grpSpPr>
        <p:cxnSp>
          <p:nvCxnSpPr>
            <p:cNvPr id="74" name="Straight Connector 73"/>
            <p:cNvCxnSpPr/>
            <p:nvPr/>
          </p:nvCxnSpPr>
          <p:spPr bwMode="auto">
            <a:xfrm>
              <a:off x="7464425" y="21336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/>
            <p:cNvCxnSpPr/>
            <p:nvPr/>
          </p:nvCxnSpPr>
          <p:spPr bwMode="auto">
            <a:xfrm flipH="1">
              <a:off x="7391400" y="2438400"/>
              <a:ext cx="152401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/>
            <p:cNvCxnSpPr/>
            <p:nvPr/>
          </p:nvCxnSpPr>
          <p:spPr bwMode="auto">
            <a:xfrm flipH="1">
              <a:off x="7391400" y="2514600"/>
              <a:ext cx="1524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/>
            <p:cNvCxnSpPr/>
            <p:nvPr/>
          </p:nvCxnSpPr>
          <p:spPr bwMode="auto">
            <a:xfrm>
              <a:off x="7467600" y="25146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 bwMode="auto">
            <a:xfrm flipH="1">
              <a:off x="7391402" y="2819400"/>
              <a:ext cx="152398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 flipH="1">
              <a:off x="7426329" y="2849043"/>
              <a:ext cx="82546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 flipH="1">
              <a:off x="7444513" y="2880793"/>
              <a:ext cx="46178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84" name="Straight Connector 83"/>
          <p:cNvCxnSpPr/>
          <p:nvPr/>
        </p:nvCxnSpPr>
        <p:spPr bwMode="auto">
          <a:xfrm>
            <a:off x="5629274" y="1864035"/>
            <a:ext cx="304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1" name="Picture 80" descr="Screen Shot 2016-09-26 at 14.32.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547" y="1737035"/>
            <a:ext cx="461427" cy="338663"/>
          </a:xfrm>
          <a:prstGeom prst="rect">
            <a:avLst/>
          </a:prstGeom>
        </p:spPr>
      </p:pic>
      <p:grpSp>
        <p:nvGrpSpPr>
          <p:cNvPr id="87" name="Group 86"/>
          <p:cNvGrpSpPr/>
          <p:nvPr/>
        </p:nvGrpSpPr>
        <p:grpSpPr>
          <a:xfrm>
            <a:off x="6203949" y="1857690"/>
            <a:ext cx="152401" cy="747193"/>
            <a:chOff x="7391400" y="2133600"/>
            <a:chExt cx="152401" cy="747193"/>
          </a:xfrm>
        </p:grpSpPr>
        <p:cxnSp>
          <p:nvCxnSpPr>
            <p:cNvPr id="88" name="Straight Connector 87"/>
            <p:cNvCxnSpPr/>
            <p:nvPr/>
          </p:nvCxnSpPr>
          <p:spPr bwMode="auto">
            <a:xfrm>
              <a:off x="7464425" y="21336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9" name="Straight Connector 88"/>
            <p:cNvCxnSpPr/>
            <p:nvPr/>
          </p:nvCxnSpPr>
          <p:spPr bwMode="auto">
            <a:xfrm flipH="1">
              <a:off x="7391400" y="2438400"/>
              <a:ext cx="152401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0" name="Straight Connector 89"/>
            <p:cNvCxnSpPr/>
            <p:nvPr/>
          </p:nvCxnSpPr>
          <p:spPr bwMode="auto">
            <a:xfrm flipH="1">
              <a:off x="7391400" y="2514600"/>
              <a:ext cx="1524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/>
            <p:cNvCxnSpPr/>
            <p:nvPr/>
          </p:nvCxnSpPr>
          <p:spPr bwMode="auto">
            <a:xfrm>
              <a:off x="7467600" y="25146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 bwMode="auto">
            <a:xfrm flipH="1">
              <a:off x="7391402" y="2819400"/>
              <a:ext cx="152398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3" name="Straight Connector 92"/>
            <p:cNvCxnSpPr/>
            <p:nvPr/>
          </p:nvCxnSpPr>
          <p:spPr bwMode="auto">
            <a:xfrm flipH="1">
              <a:off x="7426329" y="2849043"/>
              <a:ext cx="82546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Straight Connector 93"/>
            <p:cNvCxnSpPr/>
            <p:nvPr/>
          </p:nvCxnSpPr>
          <p:spPr bwMode="auto">
            <a:xfrm flipH="1">
              <a:off x="7444513" y="2880793"/>
              <a:ext cx="46178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1" name="Group 120"/>
          <p:cNvGrpSpPr/>
          <p:nvPr/>
        </p:nvGrpSpPr>
        <p:grpSpPr>
          <a:xfrm>
            <a:off x="6705600" y="1737035"/>
            <a:ext cx="615951" cy="867848"/>
            <a:chOff x="7239000" y="2006600"/>
            <a:chExt cx="615951" cy="867848"/>
          </a:xfrm>
        </p:grpSpPr>
        <p:grpSp>
          <p:nvGrpSpPr>
            <p:cNvPr id="95" name="Group 94"/>
            <p:cNvGrpSpPr/>
            <p:nvPr/>
          </p:nvGrpSpPr>
          <p:grpSpPr>
            <a:xfrm>
              <a:off x="7239000" y="2127255"/>
              <a:ext cx="152401" cy="747193"/>
              <a:chOff x="7391400" y="2133600"/>
              <a:chExt cx="152401" cy="747193"/>
            </a:xfrm>
          </p:grpSpPr>
          <p:cxnSp>
            <p:nvCxnSpPr>
              <p:cNvPr id="96" name="Straight Connector 95"/>
              <p:cNvCxnSpPr/>
              <p:nvPr/>
            </p:nvCxnSpPr>
            <p:spPr bwMode="auto">
              <a:xfrm>
                <a:off x="7464425" y="2133600"/>
                <a:ext cx="0" cy="3048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7" name="Straight Connector 96"/>
              <p:cNvCxnSpPr/>
              <p:nvPr/>
            </p:nvCxnSpPr>
            <p:spPr bwMode="auto">
              <a:xfrm flipH="1">
                <a:off x="7391400" y="2438400"/>
                <a:ext cx="152401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Straight Connector 97"/>
              <p:cNvCxnSpPr/>
              <p:nvPr/>
            </p:nvCxnSpPr>
            <p:spPr bwMode="auto">
              <a:xfrm flipH="1">
                <a:off x="7391400" y="2514600"/>
                <a:ext cx="1524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9" name="Straight Connector 98"/>
              <p:cNvCxnSpPr/>
              <p:nvPr/>
            </p:nvCxnSpPr>
            <p:spPr bwMode="auto">
              <a:xfrm>
                <a:off x="7467600" y="2514600"/>
                <a:ext cx="0" cy="3048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0" name="Straight Connector 99"/>
              <p:cNvCxnSpPr/>
              <p:nvPr/>
            </p:nvCxnSpPr>
            <p:spPr bwMode="auto">
              <a:xfrm flipH="1">
                <a:off x="7391402" y="2819400"/>
                <a:ext cx="152398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1" name="Straight Connector 100"/>
              <p:cNvCxnSpPr/>
              <p:nvPr/>
            </p:nvCxnSpPr>
            <p:spPr bwMode="auto">
              <a:xfrm flipH="1">
                <a:off x="7426329" y="2849043"/>
                <a:ext cx="82546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2" name="Straight Connector 101"/>
              <p:cNvCxnSpPr/>
              <p:nvPr/>
            </p:nvCxnSpPr>
            <p:spPr bwMode="auto">
              <a:xfrm flipH="1">
                <a:off x="7444513" y="2880793"/>
                <a:ext cx="46178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13" name="Group 112"/>
            <p:cNvGrpSpPr/>
            <p:nvPr/>
          </p:nvGrpSpPr>
          <p:grpSpPr>
            <a:xfrm>
              <a:off x="7702550" y="2120905"/>
              <a:ext cx="152401" cy="747193"/>
              <a:chOff x="7391400" y="2133600"/>
              <a:chExt cx="152401" cy="747193"/>
            </a:xfrm>
          </p:grpSpPr>
          <p:cxnSp>
            <p:nvCxnSpPr>
              <p:cNvPr id="114" name="Straight Connector 113"/>
              <p:cNvCxnSpPr/>
              <p:nvPr/>
            </p:nvCxnSpPr>
            <p:spPr bwMode="auto">
              <a:xfrm>
                <a:off x="7464425" y="2133600"/>
                <a:ext cx="0" cy="3048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5" name="Straight Connector 114"/>
              <p:cNvCxnSpPr/>
              <p:nvPr/>
            </p:nvCxnSpPr>
            <p:spPr bwMode="auto">
              <a:xfrm flipH="1">
                <a:off x="7391400" y="2438400"/>
                <a:ext cx="152401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6" name="Straight Connector 115"/>
              <p:cNvCxnSpPr/>
              <p:nvPr/>
            </p:nvCxnSpPr>
            <p:spPr bwMode="auto">
              <a:xfrm flipH="1">
                <a:off x="7391400" y="2514600"/>
                <a:ext cx="1524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7" name="Straight Connector 116"/>
              <p:cNvCxnSpPr/>
              <p:nvPr/>
            </p:nvCxnSpPr>
            <p:spPr bwMode="auto">
              <a:xfrm>
                <a:off x="7467600" y="2514600"/>
                <a:ext cx="0" cy="3048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8" name="Straight Connector 117"/>
              <p:cNvCxnSpPr/>
              <p:nvPr/>
            </p:nvCxnSpPr>
            <p:spPr bwMode="auto">
              <a:xfrm flipH="1">
                <a:off x="7391402" y="2819400"/>
                <a:ext cx="152398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9" name="Straight Connector 118"/>
              <p:cNvCxnSpPr/>
              <p:nvPr/>
            </p:nvCxnSpPr>
            <p:spPr bwMode="auto">
              <a:xfrm flipH="1">
                <a:off x="7426329" y="2849043"/>
                <a:ext cx="82546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0" name="Straight Connector 119"/>
              <p:cNvCxnSpPr/>
              <p:nvPr/>
            </p:nvCxnSpPr>
            <p:spPr bwMode="auto">
              <a:xfrm flipH="1">
                <a:off x="7444513" y="2880793"/>
                <a:ext cx="46178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112" name="Picture 111" descr="Screen Shot 2016-09-26 at 14.32.07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4148" y="2006600"/>
              <a:ext cx="461427" cy="338663"/>
            </a:xfrm>
            <a:prstGeom prst="rect">
              <a:avLst/>
            </a:prstGeom>
          </p:spPr>
        </p:pic>
      </p:grpSp>
      <p:cxnSp>
        <p:nvCxnSpPr>
          <p:cNvPr id="122" name="Straight Connector 121"/>
          <p:cNvCxnSpPr/>
          <p:nvPr/>
        </p:nvCxnSpPr>
        <p:spPr bwMode="auto">
          <a:xfrm>
            <a:off x="6248400" y="1864035"/>
            <a:ext cx="685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7239000" y="1864035"/>
            <a:ext cx="4572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27" name="Group 126"/>
          <p:cNvGrpSpPr/>
          <p:nvPr/>
        </p:nvGrpSpPr>
        <p:grpSpPr>
          <a:xfrm>
            <a:off x="7620000" y="1864035"/>
            <a:ext cx="152400" cy="747193"/>
            <a:chOff x="8458200" y="2133600"/>
            <a:chExt cx="152400" cy="747193"/>
          </a:xfrm>
        </p:grpSpPr>
        <p:sp>
          <p:nvSpPr>
            <p:cNvPr id="35" name="Rectangle 34"/>
            <p:cNvSpPr/>
            <p:nvPr/>
          </p:nvSpPr>
          <p:spPr bwMode="auto">
            <a:xfrm rot="5400000">
              <a:off x="8343900" y="2400300"/>
              <a:ext cx="381000" cy="1524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04" name="Straight Connector 103"/>
            <p:cNvCxnSpPr/>
            <p:nvPr/>
          </p:nvCxnSpPr>
          <p:spPr bwMode="auto">
            <a:xfrm>
              <a:off x="8534400" y="2667000"/>
              <a:ext cx="0" cy="1524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5" name="Straight Connector 104"/>
            <p:cNvCxnSpPr/>
            <p:nvPr/>
          </p:nvCxnSpPr>
          <p:spPr bwMode="auto">
            <a:xfrm flipH="1">
              <a:off x="8458202" y="2819400"/>
              <a:ext cx="152398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6" name="Straight Connector 105"/>
            <p:cNvCxnSpPr/>
            <p:nvPr/>
          </p:nvCxnSpPr>
          <p:spPr bwMode="auto">
            <a:xfrm flipH="1">
              <a:off x="8493129" y="2849043"/>
              <a:ext cx="82546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7" name="Straight Connector 106"/>
            <p:cNvCxnSpPr/>
            <p:nvPr/>
          </p:nvCxnSpPr>
          <p:spPr bwMode="auto">
            <a:xfrm flipH="1">
              <a:off x="8511313" y="2880793"/>
              <a:ext cx="46178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5" name="Straight Connector 124"/>
            <p:cNvCxnSpPr/>
            <p:nvPr/>
          </p:nvCxnSpPr>
          <p:spPr bwMode="auto">
            <a:xfrm>
              <a:off x="8534400" y="2133600"/>
              <a:ext cx="0" cy="1524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aphicFrame>
        <p:nvGraphicFramePr>
          <p:cNvPr id="129" name="Object 1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3410210"/>
              </p:ext>
            </p:extLst>
          </p:nvPr>
        </p:nvGraphicFramePr>
        <p:xfrm>
          <a:off x="6305550" y="1883085"/>
          <a:ext cx="196031" cy="24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164" name="Equation" r:id="rId13" imgW="317500" imgH="393700" progId="Equation.3">
                  <p:embed/>
                </p:oleObj>
              </mc:Choice>
              <mc:Fallback>
                <p:oleObj name="Equation" r:id="rId13" imgW="3175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305550" y="1883085"/>
                        <a:ext cx="196031" cy="242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0" name="Rectangle 129"/>
          <p:cNvSpPr/>
          <p:nvPr/>
        </p:nvSpPr>
        <p:spPr bwMode="auto">
          <a:xfrm>
            <a:off x="5715000" y="1406835"/>
            <a:ext cx="838200" cy="12954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131" name="Object 1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849192"/>
              </p:ext>
            </p:extLst>
          </p:nvPr>
        </p:nvGraphicFramePr>
        <p:xfrm>
          <a:off x="6579419" y="1887848"/>
          <a:ext cx="196031" cy="24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165" name="Equation" r:id="rId15" imgW="317500" imgH="393700" progId="Equation.3">
                  <p:embed/>
                </p:oleObj>
              </mc:Choice>
              <mc:Fallback>
                <p:oleObj name="Equation" r:id="rId15" imgW="3175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579419" y="1887848"/>
                        <a:ext cx="196031" cy="242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2" name="Object 1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2185106"/>
              </p:ext>
            </p:extLst>
          </p:nvPr>
        </p:nvGraphicFramePr>
        <p:xfrm>
          <a:off x="7264400" y="1870385"/>
          <a:ext cx="196031" cy="24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166" name="Equation" r:id="rId16" imgW="317500" imgH="393700" progId="Equation.3">
                  <p:embed/>
                </p:oleObj>
              </mc:Choice>
              <mc:Fallback>
                <p:oleObj name="Equation" r:id="rId16" imgW="3175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264400" y="1870385"/>
                        <a:ext cx="196031" cy="242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" name="Object 1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3692936"/>
              </p:ext>
            </p:extLst>
          </p:nvPr>
        </p:nvGraphicFramePr>
        <p:xfrm>
          <a:off x="4946650" y="1876735"/>
          <a:ext cx="196031" cy="24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167" name="Equation" r:id="rId17" imgW="317500" imgH="393700" progId="Equation.3">
                  <p:embed/>
                </p:oleObj>
              </mc:Choice>
              <mc:Fallback>
                <p:oleObj name="Equation" r:id="rId17" imgW="3175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946650" y="1876735"/>
                        <a:ext cx="196031" cy="242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" name="Object 1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9355897"/>
              </p:ext>
            </p:extLst>
          </p:nvPr>
        </p:nvGraphicFramePr>
        <p:xfrm>
          <a:off x="5397500" y="1889435"/>
          <a:ext cx="196031" cy="24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168" name="Equation" r:id="rId18" imgW="317500" imgH="393700" progId="Equation.3">
                  <p:embed/>
                </p:oleObj>
              </mc:Choice>
              <mc:Fallback>
                <p:oleObj name="Equation" r:id="rId18" imgW="3175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397500" y="1889435"/>
                        <a:ext cx="196031" cy="242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5" name="Object 1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282681"/>
              </p:ext>
            </p:extLst>
          </p:nvPr>
        </p:nvGraphicFramePr>
        <p:xfrm>
          <a:off x="5842000" y="1883085"/>
          <a:ext cx="196031" cy="24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169" name="Equation" r:id="rId19" imgW="317500" imgH="393700" progId="Equation.3">
                  <p:embed/>
                </p:oleObj>
              </mc:Choice>
              <mc:Fallback>
                <p:oleObj name="Equation" r:id="rId19" imgW="3175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842000" y="1883085"/>
                        <a:ext cx="196031" cy="242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" name="Object 1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6450795"/>
              </p:ext>
            </p:extLst>
          </p:nvPr>
        </p:nvGraphicFramePr>
        <p:xfrm>
          <a:off x="5270770" y="1502085"/>
          <a:ext cx="26643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170" name="Equation" r:id="rId20" imgW="266700" imgH="215900" progId="Equation.3">
                  <p:embed/>
                </p:oleObj>
              </mc:Choice>
              <mc:Fallback>
                <p:oleObj name="Equation" r:id="rId20" imgW="2667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270770" y="1502085"/>
                        <a:ext cx="26643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8" name="Object 1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39159"/>
              </p:ext>
            </p:extLst>
          </p:nvPr>
        </p:nvGraphicFramePr>
        <p:xfrm>
          <a:off x="5943600" y="1508435"/>
          <a:ext cx="26643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171" name="Equation" r:id="rId22" imgW="266700" imgH="215900" progId="Equation.3">
                  <p:embed/>
                </p:oleObj>
              </mc:Choice>
              <mc:Fallback>
                <p:oleObj name="Equation" r:id="rId22" imgW="2667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943600" y="1508435"/>
                        <a:ext cx="26643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9" name="Object 1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9466230"/>
              </p:ext>
            </p:extLst>
          </p:nvPr>
        </p:nvGraphicFramePr>
        <p:xfrm>
          <a:off x="6864350" y="1495735"/>
          <a:ext cx="26643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172" name="Equation" r:id="rId23" imgW="266700" imgH="215900" progId="Equation.3">
                  <p:embed/>
                </p:oleObj>
              </mc:Choice>
              <mc:Fallback>
                <p:oleObj name="Equation" r:id="rId23" imgW="2667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6864350" y="1495735"/>
                        <a:ext cx="26643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0" name="Rectangle 139"/>
          <p:cNvSpPr/>
          <p:nvPr/>
        </p:nvSpPr>
        <p:spPr>
          <a:xfrm>
            <a:off x="4899731" y="2707174"/>
            <a:ext cx="7319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0" dirty="0">
                <a:latin typeface="Arial"/>
                <a:cs typeface="Arial"/>
              </a:rPr>
              <a:t>Cell 1…</a:t>
            </a:r>
            <a:endParaRPr lang="en-US" sz="1200" dirty="0"/>
          </a:p>
        </p:txBody>
      </p:sp>
      <p:sp>
        <p:nvSpPr>
          <p:cNvPr id="141" name="Rectangle 140"/>
          <p:cNvSpPr/>
          <p:nvPr/>
        </p:nvSpPr>
        <p:spPr>
          <a:xfrm>
            <a:off x="5553075" y="2705410"/>
            <a:ext cx="9970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0" dirty="0">
                <a:latin typeface="Arial"/>
                <a:cs typeface="Arial"/>
              </a:rPr>
              <a:t>Cell </a:t>
            </a:r>
            <a:r>
              <a:rPr lang="en-US" altLang="en-US" sz="1200" b="0" i="1" dirty="0">
                <a:latin typeface="Arial"/>
                <a:cs typeface="Arial"/>
              </a:rPr>
              <a:t>n </a:t>
            </a:r>
            <a:r>
              <a:rPr lang="en-US" altLang="en-US" sz="1200" b="0" dirty="0">
                <a:latin typeface="Arial"/>
                <a:cs typeface="Arial"/>
              </a:rPr>
              <a:t>- 1 …</a:t>
            </a:r>
            <a:endParaRPr lang="en-US" sz="1200" dirty="0"/>
          </a:p>
        </p:txBody>
      </p:sp>
      <p:sp>
        <p:nvSpPr>
          <p:cNvPr id="142" name="Rectangle 141"/>
          <p:cNvSpPr/>
          <p:nvPr/>
        </p:nvSpPr>
        <p:spPr>
          <a:xfrm>
            <a:off x="6553200" y="2701814"/>
            <a:ext cx="608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0" dirty="0">
                <a:latin typeface="Arial"/>
                <a:cs typeface="Arial"/>
              </a:rPr>
              <a:t>Cell </a:t>
            </a:r>
            <a:r>
              <a:rPr lang="en-US" altLang="en-US" sz="1200" b="0" i="1" dirty="0">
                <a:latin typeface="Arial"/>
                <a:cs typeface="Arial"/>
              </a:rPr>
              <a:t>n</a:t>
            </a:r>
            <a:endParaRPr lang="en-US" sz="1200" i="1" dirty="0"/>
          </a:p>
        </p:txBody>
      </p:sp>
      <p:graphicFrame>
        <p:nvGraphicFramePr>
          <p:cNvPr id="144" name="Object 1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4500285"/>
              </p:ext>
            </p:extLst>
          </p:nvPr>
        </p:nvGraphicFramePr>
        <p:xfrm>
          <a:off x="5257800" y="4192368"/>
          <a:ext cx="2671762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173" name="Equation" r:id="rId24" imgW="1930400" imgH="406400" progId="Equation.3">
                  <p:embed/>
                </p:oleObj>
              </mc:Choice>
              <mc:Fallback>
                <p:oleObj name="Equation" r:id="rId24" imgW="19304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5257800" y="4192368"/>
                        <a:ext cx="2671762" cy="561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344554"/>
              </p:ext>
            </p:extLst>
          </p:nvPr>
        </p:nvGraphicFramePr>
        <p:xfrm>
          <a:off x="976489" y="3816726"/>
          <a:ext cx="1524000" cy="6461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174" name="Equation" r:id="rId26" imgW="927100" imgH="393700" progId="Equation.3">
                  <p:embed/>
                </p:oleObj>
              </mc:Choice>
              <mc:Fallback>
                <p:oleObj name="Equation" r:id="rId26" imgW="927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976489" y="3816726"/>
                        <a:ext cx="1524000" cy="6461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4348940"/>
              </p:ext>
            </p:extLst>
          </p:nvPr>
        </p:nvGraphicFramePr>
        <p:xfrm>
          <a:off x="2805289" y="3849752"/>
          <a:ext cx="914400" cy="680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175" name="Equation" r:id="rId28" imgW="546100" imgH="406400" progId="Equation.3">
                  <p:embed/>
                </p:oleObj>
              </mc:Choice>
              <mc:Fallback>
                <p:oleObj name="Equation" r:id="rId28" imgW="5461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2805289" y="3849752"/>
                        <a:ext cx="914400" cy="680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" name="Object 1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1745046"/>
              </p:ext>
            </p:extLst>
          </p:nvPr>
        </p:nvGraphicFramePr>
        <p:xfrm>
          <a:off x="7624130" y="1402705"/>
          <a:ext cx="915988" cy="284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176" name="Equation" r:id="rId30" imgW="736600" imgH="228600" progId="Equation.3">
                  <p:embed/>
                </p:oleObj>
              </mc:Choice>
              <mc:Fallback>
                <p:oleObj name="Equation" r:id="rId30" imgW="7366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7624130" y="1402705"/>
                        <a:ext cx="915988" cy="284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8" name="Straight Arrow Connector 107"/>
          <p:cNvCxnSpPr/>
          <p:nvPr/>
        </p:nvCxnSpPr>
        <p:spPr bwMode="auto">
          <a:xfrm flipV="1">
            <a:off x="1540934" y="1865042"/>
            <a:ext cx="152399" cy="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9" name="Straight Arrow Connector 108"/>
          <p:cNvCxnSpPr/>
          <p:nvPr/>
        </p:nvCxnSpPr>
        <p:spPr bwMode="auto">
          <a:xfrm flipV="1">
            <a:off x="4868334" y="1865042"/>
            <a:ext cx="152399" cy="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0" name="Rectangle 109"/>
          <p:cNvSpPr/>
          <p:nvPr/>
        </p:nvSpPr>
        <p:spPr>
          <a:xfrm>
            <a:off x="3443350" y="1411921"/>
            <a:ext cx="12490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0" dirty="0">
                <a:latin typeface="Arial"/>
                <a:cs typeface="Arial"/>
              </a:rPr>
              <a:t>From generator</a:t>
            </a:r>
          </a:p>
          <a:p>
            <a:r>
              <a:rPr lang="en-US" altLang="en-US" sz="1200" b="0" dirty="0">
                <a:latin typeface="Arial"/>
                <a:cs typeface="Arial"/>
              </a:rPr>
              <a:t>(e.g. PFN)</a:t>
            </a:r>
            <a:endParaRPr lang="en-US" sz="1200" dirty="0"/>
          </a:p>
        </p:txBody>
      </p:sp>
      <p:sp>
        <p:nvSpPr>
          <p:cNvPr id="111" name="TextBox 110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332642194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Line 12"/>
          <p:cNvSpPr>
            <a:spLocks noChangeShapeType="1"/>
          </p:cNvSpPr>
          <p:nvPr/>
        </p:nvSpPr>
        <p:spPr bwMode="auto">
          <a:xfrm>
            <a:off x="2586566" y="2302935"/>
            <a:ext cx="4233" cy="491066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5" name="Line 12"/>
          <p:cNvSpPr>
            <a:spLocks noChangeShapeType="1"/>
          </p:cNvSpPr>
          <p:nvPr/>
        </p:nvSpPr>
        <p:spPr bwMode="auto">
          <a:xfrm>
            <a:off x="2717800" y="2302935"/>
            <a:ext cx="4233" cy="491066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6" name="Line 12"/>
          <p:cNvSpPr>
            <a:spLocks noChangeShapeType="1"/>
          </p:cNvSpPr>
          <p:nvPr/>
        </p:nvSpPr>
        <p:spPr bwMode="auto">
          <a:xfrm>
            <a:off x="2861734" y="2298701"/>
            <a:ext cx="4233" cy="491066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7" name="Line 12"/>
          <p:cNvSpPr>
            <a:spLocks noChangeShapeType="1"/>
          </p:cNvSpPr>
          <p:nvPr/>
        </p:nvSpPr>
        <p:spPr bwMode="auto">
          <a:xfrm>
            <a:off x="3001434" y="2302935"/>
            <a:ext cx="4233" cy="491066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b="1" dirty="0">
                <a:solidFill>
                  <a:schemeClr val="tx1"/>
                </a:solidFill>
                <a:latin typeface="Arial"/>
                <a:cs typeface="Arial"/>
              </a:rPr>
              <a:t>DC</a:t>
            </a:r>
            <a:r>
              <a:rPr lang="en-GB" altLang="en-US" dirty="0">
                <a:solidFill>
                  <a:schemeClr val="tx1"/>
                </a:solidFill>
                <a:latin typeface="Arial"/>
                <a:cs typeface="Arial"/>
              </a:rPr>
              <a:t> direct drive magnetic septum</a:t>
            </a:r>
          </a:p>
        </p:txBody>
      </p:sp>
      <p:grpSp>
        <p:nvGrpSpPr>
          <p:cNvPr id="20487" name="Group 76"/>
          <p:cNvGrpSpPr>
            <a:grpSpLocks/>
          </p:cNvGrpSpPr>
          <p:nvPr/>
        </p:nvGrpSpPr>
        <p:grpSpPr bwMode="auto">
          <a:xfrm>
            <a:off x="152221" y="1100006"/>
            <a:ext cx="4191002" cy="2352676"/>
            <a:chOff x="-489" y="1022"/>
            <a:chExt cx="2640" cy="1482"/>
          </a:xfrm>
        </p:grpSpPr>
        <p:sp>
          <p:nvSpPr>
            <p:cNvPr id="20488" name="Text Box 15"/>
            <p:cNvSpPr txBox="1">
              <a:spLocks noChangeArrowheads="1"/>
            </p:cNvSpPr>
            <p:nvPr/>
          </p:nvSpPr>
          <p:spPr bwMode="auto">
            <a:xfrm>
              <a:off x="-489" y="1022"/>
              <a:ext cx="1991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/>
                <a:t>magnet yoke (laminated steel)</a:t>
              </a:r>
            </a:p>
          </p:txBody>
        </p:sp>
        <p:grpSp>
          <p:nvGrpSpPr>
            <p:cNvPr id="20490" name="Group 23"/>
            <p:cNvGrpSpPr>
              <a:grpSpLocks/>
            </p:cNvGrpSpPr>
            <p:nvPr/>
          </p:nvGrpSpPr>
          <p:grpSpPr bwMode="auto">
            <a:xfrm>
              <a:off x="331" y="1361"/>
              <a:ext cx="1539" cy="1143"/>
              <a:chOff x="781" y="1421"/>
              <a:chExt cx="1139" cy="852"/>
            </a:xfrm>
          </p:grpSpPr>
          <p:sp>
            <p:nvSpPr>
              <p:cNvPr id="20503" name="Freeform 24"/>
              <p:cNvSpPr>
                <a:spLocks/>
              </p:cNvSpPr>
              <p:nvPr/>
            </p:nvSpPr>
            <p:spPr bwMode="auto">
              <a:xfrm>
                <a:off x="781" y="1421"/>
                <a:ext cx="822" cy="426"/>
              </a:xfrm>
              <a:custGeom>
                <a:avLst/>
                <a:gdLst>
                  <a:gd name="T0" fmla="*/ 737 w 822"/>
                  <a:gd name="T1" fmla="*/ 0 h 426"/>
                  <a:gd name="T2" fmla="*/ 822 w 822"/>
                  <a:gd name="T3" fmla="*/ 85 h 426"/>
                  <a:gd name="T4" fmla="*/ 822 w 822"/>
                  <a:gd name="T5" fmla="*/ 311 h 426"/>
                  <a:gd name="T6" fmla="*/ 340 w 822"/>
                  <a:gd name="T7" fmla="*/ 311 h 426"/>
                  <a:gd name="T8" fmla="*/ 340 w 822"/>
                  <a:gd name="T9" fmla="*/ 426 h 426"/>
                  <a:gd name="T10" fmla="*/ 1 w 822"/>
                  <a:gd name="T11" fmla="*/ 426 h 426"/>
                  <a:gd name="T12" fmla="*/ 0 w 822"/>
                  <a:gd name="T13" fmla="*/ 113 h 426"/>
                  <a:gd name="T14" fmla="*/ 114 w 822"/>
                  <a:gd name="T15" fmla="*/ 0 h 426"/>
                  <a:gd name="T16" fmla="*/ 737 w 822"/>
                  <a:gd name="T17" fmla="*/ 0 h 4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22" h="426">
                    <a:moveTo>
                      <a:pt x="737" y="0"/>
                    </a:moveTo>
                    <a:lnTo>
                      <a:pt x="822" y="85"/>
                    </a:lnTo>
                    <a:lnTo>
                      <a:pt x="822" y="311"/>
                    </a:lnTo>
                    <a:lnTo>
                      <a:pt x="340" y="311"/>
                    </a:lnTo>
                    <a:lnTo>
                      <a:pt x="340" y="426"/>
                    </a:lnTo>
                    <a:lnTo>
                      <a:pt x="1" y="426"/>
                    </a:lnTo>
                    <a:lnTo>
                      <a:pt x="0" y="113"/>
                    </a:lnTo>
                    <a:lnTo>
                      <a:pt x="114" y="0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rgbClr val="00FFFF"/>
              </a:solidFill>
              <a:ln w="63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505" name="Rectangle 26"/>
              <p:cNvSpPr>
                <a:spLocks noChangeArrowheads="1"/>
              </p:cNvSpPr>
              <p:nvPr/>
            </p:nvSpPr>
            <p:spPr bwMode="auto">
              <a:xfrm>
                <a:off x="1123" y="1846"/>
                <a:ext cx="56" cy="56"/>
              </a:xfrm>
              <a:prstGeom prst="rect">
                <a:avLst/>
              </a:prstGeom>
              <a:solidFill>
                <a:srgbClr val="FF66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0506" name="Rectangle 27"/>
              <p:cNvSpPr>
                <a:spLocks noChangeArrowheads="1"/>
              </p:cNvSpPr>
              <p:nvPr/>
            </p:nvSpPr>
            <p:spPr bwMode="auto">
              <a:xfrm>
                <a:off x="1123" y="1791"/>
                <a:ext cx="56" cy="56"/>
              </a:xfrm>
              <a:prstGeom prst="rect">
                <a:avLst/>
              </a:prstGeom>
              <a:solidFill>
                <a:srgbClr val="FF66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0507" name="Rectangle 28"/>
              <p:cNvSpPr>
                <a:spLocks noChangeArrowheads="1"/>
              </p:cNvSpPr>
              <p:nvPr/>
            </p:nvSpPr>
            <p:spPr bwMode="auto">
              <a:xfrm>
                <a:off x="1123" y="1735"/>
                <a:ext cx="56" cy="56"/>
              </a:xfrm>
              <a:prstGeom prst="rect">
                <a:avLst/>
              </a:prstGeom>
              <a:solidFill>
                <a:srgbClr val="FF66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0508" name="Rectangle 29"/>
              <p:cNvSpPr>
                <a:spLocks noChangeArrowheads="1"/>
              </p:cNvSpPr>
              <p:nvPr/>
            </p:nvSpPr>
            <p:spPr bwMode="auto">
              <a:xfrm>
                <a:off x="1235" y="1903"/>
                <a:ext cx="56" cy="56"/>
              </a:xfrm>
              <a:prstGeom prst="rect">
                <a:avLst/>
              </a:prstGeom>
              <a:solidFill>
                <a:srgbClr val="FF66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0509" name="Rectangle 30"/>
              <p:cNvSpPr>
                <a:spLocks noChangeArrowheads="1"/>
              </p:cNvSpPr>
              <p:nvPr/>
            </p:nvSpPr>
            <p:spPr bwMode="auto">
              <a:xfrm>
                <a:off x="1235" y="1846"/>
                <a:ext cx="56" cy="56"/>
              </a:xfrm>
              <a:prstGeom prst="rect">
                <a:avLst/>
              </a:prstGeom>
              <a:solidFill>
                <a:srgbClr val="FF66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0510" name="Rectangle 31"/>
              <p:cNvSpPr>
                <a:spLocks noChangeArrowheads="1"/>
              </p:cNvSpPr>
              <p:nvPr/>
            </p:nvSpPr>
            <p:spPr bwMode="auto">
              <a:xfrm>
                <a:off x="1235" y="1791"/>
                <a:ext cx="56" cy="56"/>
              </a:xfrm>
              <a:prstGeom prst="rect">
                <a:avLst/>
              </a:prstGeom>
              <a:solidFill>
                <a:srgbClr val="FF66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0511" name="Rectangle 32"/>
              <p:cNvSpPr>
                <a:spLocks noChangeArrowheads="1"/>
              </p:cNvSpPr>
              <p:nvPr/>
            </p:nvSpPr>
            <p:spPr bwMode="auto">
              <a:xfrm>
                <a:off x="1235" y="1735"/>
                <a:ext cx="56" cy="56"/>
              </a:xfrm>
              <a:prstGeom prst="rect">
                <a:avLst/>
              </a:prstGeom>
              <a:solidFill>
                <a:srgbClr val="FF66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grpSp>
            <p:nvGrpSpPr>
              <p:cNvPr id="20512" name="Group 33"/>
              <p:cNvGrpSpPr>
                <a:grpSpLocks/>
              </p:cNvGrpSpPr>
              <p:nvPr/>
            </p:nvGrpSpPr>
            <p:grpSpPr bwMode="auto">
              <a:xfrm>
                <a:off x="1179" y="1735"/>
                <a:ext cx="56" cy="56"/>
                <a:chOff x="1292" y="1567"/>
                <a:chExt cx="56" cy="56"/>
              </a:xfrm>
            </p:grpSpPr>
            <p:sp>
              <p:nvSpPr>
                <p:cNvPr id="20539" name="Rectangle 34"/>
                <p:cNvSpPr>
                  <a:spLocks noChangeArrowheads="1"/>
                </p:cNvSpPr>
                <p:nvPr/>
              </p:nvSpPr>
              <p:spPr bwMode="auto">
                <a:xfrm>
                  <a:off x="1292" y="1567"/>
                  <a:ext cx="56" cy="56"/>
                </a:xfrm>
                <a:prstGeom prst="rect">
                  <a:avLst/>
                </a:prstGeom>
                <a:solidFill>
                  <a:srgbClr val="FF66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20540" name="Oval 35"/>
                <p:cNvSpPr>
                  <a:spLocks noChangeArrowheads="1"/>
                </p:cNvSpPr>
                <p:nvPr/>
              </p:nvSpPr>
              <p:spPr bwMode="auto">
                <a:xfrm>
                  <a:off x="1307" y="1579"/>
                  <a:ext cx="28" cy="29"/>
                </a:xfrm>
                <a:prstGeom prst="ellipse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20513" name="Group 36"/>
              <p:cNvGrpSpPr>
                <a:grpSpLocks/>
              </p:cNvGrpSpPr>
              <p:nvPr/>
            </p:nvGrpSpPr>
            <p:grpSpPr bwMode="auto">
              <a:xfrm>
                <a:off x="1179" y="1791"/>
                <a:ext cx="56" cy="56"/>
                <a:chOff x="1292" y="1567"/>
                <a:chExt cx="56" cy="56"/>
              </a:xfrm>
            </p:grpSpPr>
            <p:sp>
              <p:nvSpPr>
                <p:cNvPr id="20537" name="Rectangle 37"/>
                <p:cNvSpPr>
                  <a:spLocks noChangeArrowheads="1"/>
                </p:cNvSpPr>
                <p:nvPr/>
              </p:nvSpPr>
              <p:spPr bwMode="auto">
                <a:xfrm>
                  <a:off x="1292" y="1567"/>
                  <a:ext cx="56" cy="56"/>
                </a:xfrm>
                <a:prstGeom prst="rect">
                  <a:avLst/>
                </a:prstGeom>
                <a:solidFill>
                  <a:srgbClr val="FF66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20538" name="Oval 38"/>
                <p:cNvSpPr>
                  <a:spLocks noChangeArrowheads="1"/>
                </p:cNvSpPr>
                <p:nvPr/>
              </p:nvSpPr>
              <p:spPr bwMode="auto">
                <a:xfrm>
                  <a:off x="1307" y="1579"/>
                  <a:ext cx="28" cy="29"/>
                </a:xfrm>
                <a:prstGeom prst="ellipse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20514" name="Group 39"/>
              <p:cNvGrpSpPr>
                <a:grpSpLocks/>
              </p:cNvGrpSpPr>
              <p:nvPr/>
            </p:nvGrpSpPr>
            <p:grpSpPr bwMode="auto">
              <a:xfrm>
                <a:off x="1180" y="1847"/>
                <a:ext cx="56" cy="56"/>
                <a:chOff x="1292" y="1567"/>
                <a:chExt cx="56" cy="56"/>
              </a:xfrm>
            </p:grpSpPr>
            <p:sp>
              <p:nvSpPr>
                <p:cNvPr id="20535" name="Rectangle 40"/>
                <p:cNvSpPr>
                  <a:spLocks noChangeArrowheads="1"/>
                </p:cNvSpPr>
                <p:nvPr/>
              </p:nvSpPr>
              <p:spPr bwMode="auto">
                <a:xfrm>
                  <a:off x="1292" y="1567"/>
                  <a:ext cx="56" cy="56"/>
                </a:xfrm>
                <a:prstGeom prst="rect">
                  <a:avLst/>
                </a:prstGeom>
                <a:solidFill>
                  <a:srgbClr val="FF66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20536" name="Oval 41"/>
                <p:cNvSpPr>
                  <a:spLocks noChangeArrowheads="1"/>
                </p:cNvSpPr>
                <p:nvPr/>
              </p:nvSpPr>
              <p:spPr bwMode="auto">
                <a:xfrm>
                  <a:off x="1307" y="1579"/>
                  <a:ext cx="28" cy="29"/>
                </a:xfrm>
                <a:prstGeom prst="ellipse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20515" name="Group 42"/>
              <p:cNvGrpSpPr>
                <a:grpSpLocks/>
              </p:cNvGrpSpPr>
              <p:nvPr/>
            </p:nvGrpSpPr>
            <p:grpSpPr bwMode="auto">
              <a:xfrm>
                <a:off x="1180" y="1903"/>
                <a:ext cx="56" cy="56"/>
                <a:chOff x="1292" y="1567"/>
                <a:chExt cx="56" cy="56"/>
              </a:xfrm>
            </p:grpSpPr>
            <p:sp>
              <p:nvSpPr>
                <p:cNvPr id="20533" name="Rectangle 43"/>
                <p:cNvSpPr>
                  <a:spLocks noChangeArrowheads="1"/>
                </p:cNvSpPr>
                <p:nvPr/>
              </p:nvSpPr>
              <p:spPr bwMode="auto">
                <a:xfrm>
                  <a:off x="1292" y="1567"/>
                  <a:ext cx="56" cy="56"/>
                </a:xfrm>
                <a:prstGeom prst="rect">
                  <a:avLst/>
                </a:prstGeom>
                <a:solidFill>
                  <a:srgbClr val="FF66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20534" name="Oval 44"/>
                <p:cNvSpPr>
                  <a:spLocks noChangeArrowheads="1"/>
                </p:cNvSpPr>
                <p:nvPr/>
              </p:nvSpPr>
              <p:spPr bwMode="auto">
                <a:xfrm>
                  <a:off x="1307" y="1579"/>
                  <a:ext cx="28" cy="29"/>
                </a:xfrm>
                <a:prstGeom prst="ellipse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20516" name="Group 45"/>
              <p:cNvGrpSpPr>
                <a:grpSpLocks/>
              </p:cNvGrpSpPr>
              <p:nvPr/>
            </p:nvGrpSpPr>
            <p:grpSpPr bwMode="auto">
              <a:xfrm>
                <a:off x="1547" y="1735"/>
                <a:ext cx="56" cy="56"/>
                <a:chOff x="1292" y="1567"/>
                <a:chExt cx="56" cy="56"/>
              </a:xfrm>
            </p:grpSpPr>
            <p:sp>
              <p:nvSpPr>
                <p:cNvPr id="20531" name="Rectangle 46"/>
                <p:cNvSpPr>
                  <a:spLocks noChangeArrowheads="1"/>
                </p:cNvSpPr>
                <p:nvPr/>
              </p:nvSpPr>
              <p:spPr bwMode="auto">
                <a:xfrm>
                  <a:off x="1292" y="1567"/>
                  <a:ext cx="56" cy="56"/>
                </a:xfrm>
                <a:prstGeom prst="rect">
                  <a:avLst/>
                </a:prstGeom>
                <a:solidFill>
                  <a:srgbClr val="FF66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20532" name="Oval 47"/>
                <p:cNvSpPr>
                  <a:spLocks noChangeArrowheads="1"/>
                </p:cNvSpPr>
                <p:nvPr/>
              </p:nvSpPr>
              <p:spPr bwMode="auto">
                <a:xfrm>
                  <a:off x="1307" y="1579"/>
                  <a:ext cx="28" cy="29"/>
                </a:xfrm>
                <a:prstGeom prst="ellipse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20517" name="Group 48"/>
              <p:cNvGrpSpPr>
                <a:grpSpLocks/>
              </p:cNvGrpSpPr>
              <p:nvPr/>
            </p:nvGrpSpPr>
            <p:grpSpPr bwMode="auto">
              <a:xfrm>
                <a:off x="1547" y="1791"/>
                <a:ext cx="56" cy="56"/>
                <a:chOff x="1292" y="1567"/>
                <a:chExt cx="56" cy="56"/>
              </a:xfrm>
            </p:grpSpPr>
            <p:sp>
              <p:nvSpPr>
                <p:cNvPr id="20529" name="Rectangle 49"/>
                <p:cNvSpPr>
                  <a:spLocks noChangeArrowheads="1"/>
                </p:cNvSpPr>
                <p:nvPr/>
              </p:nvSpPr>
              <p:spPr bwMode="auto">
                <a:xfrm>
                  <a:off x="1292" y="1567"/>
                  <a:ext cx="56" cy="56"/>
                </a:xfrm>
                <a:prstGeom prst="rect">
                  <a:avLst/>
                </a:prstGeom>
                <a:solidFill>
                  <a:srgbClr val="FF66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20530" name="Oval 50"/>
                <p:cNvSpPr>
                  <a:spLocks noChangeArrowheads="1"/>
                </p:cNvSpPr>
                <p:nvPr/>
              </p:nvSpPr>
              <p:spPr bwMode="auto">
                <a:xfrm>
                  <a:off x="1307" y="1579"/>
                  <a:ext cx="28" cy="29"/>
                </a:xfrm>
                <a:prstGeom prst="ellipse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20518" name="Group 51"/>
              <p:cNvGrpSpPr>
                <a:grpSpLocks/>
              </p:cNvGrpSpPr>
              <p:nvPr/>
            </p:nvGrpSpPr>
            <p:grpSpPr bwMode="auto">
              <a:xfrm>
                <a:off x="1547" y="1847"/>
                <a:ext cx="56" cy="56"/>
                <a:chOff x="1292" y="1567"/>
                <a:chExt cx="56" cy="56"/>
              </a:xfrm>
            </p:grpSpPr>
            <p:sp>
              <p:nvSpPr>
                <p:cNvPr id="20527" name="Rectangle 52"/>
                <p:cNvSpPr>
                  <a:spLocks noChangeArrowheads="1"/>
                </p:cNvSpPr>
                <p:nvPr/>
              </p:nvSpPr>
              <p:spPr bwMode="auto">
                <a:xfrm>
                  <a:off x="1292" y="1567"/>
                  <a:ext cx="56" cy="56"/>
                </a:xfrm>
                <a:prstGeom prst="rect">
                  <a:avLst/>
                </a:prstGeom>
                <a:solidFill>
                  <a:srgbClr val="FF66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20528" name="Oval 53"/>
                <p:cNvSpPr>
                  <a:spLocks noChangeArrowheads="1"/>
                </p:cNvSpPr>
                <p:nvPr/>
              </p:nvSpPr>
              <p:spPr bwMode="auto">
                <a:xfrm>
                  <a:off x="1307" y="1579"/>
                  <a:ext cx="28" cy="29"/>
                </a:xfrm>
                <a:prstGeom prst="ellipse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20519" name="Group 54"/>
              <p:cNvGrpSpPr>
                <a:grpSpLocks/>
              </p:cNvGrpSpPr>
              <p:nvPr/>
            </p:nvGrpSpPr>
            <p:grpSpPr bwMode="auto">
              <a:xfrm>
                <a:off x="1547" y="1903"/>
                <a:ext cx="56" cy="56"/>
                <a:chOff x="1292" y="1567"/>
                <a:chExt cx="56" cy="56"/>
              </a:xfrm>
            </p:grpSpPr>
            <p:sp>
              <p:nvSpPr>
                <p:cNvPr id="20525" name="Rectangle 55"/>
                <p:cNvSpPr>
                  <a:spLocks noChangeArrowheads="1"/>
                </p:cNvSpPr>
                <p:nvPr/>
              </p:nvSpPr>
              <p:spPr bwMode="auto">
                <a:xfrm>
                  <a:off x="1292" y="1567"/>
                  <a:ext cx="56" cy="56"/>
                </a:xfrm>
                <a:prstGeom prst="rect">
                  <a:avLst/>
                </a:prstGeom>
                <a:solidFill>
                  <a:srgbClr val="FF66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20526" name="Oval 56"/>
                <p:cNvSpPr>
                  <a:spLocks noChangeArrowheads="1"/>
                </p:cNvSpPr>
                <p:nvPr/>
              </p:nvSpPr>
              <p:spPr bwMode="auto">
                <a:xfrm>
                  <a:off x="1307" y="1579"/>
                  <a:ext cx="28" cy="29"/>
                </a:xfrm>
                <a:prstGeom prst="ellipse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sp>
            <p:nvSpPr>
              <p:cNvPr id="20520" name="Freeform 57"/>
              <p:cNvSpPr>
                <a:spLocks/>
              </p:cNvSpPr>
              <p:nvPr/>
            </p:nvSpPr>
            <p:spPr bwMode="auto">
              <a:xfrm>
                <a:off x="782" y="1848"/>
                <a:ext cx="822" cy="425"/>
              </a:xfrm>
              <a:custGeom>
                <a:avLst/>
                <a:gdLst>
                  <a:gd name="T0" fmla="*/ 340 w 822"/>
                  <a:gd name="T1" fmla="*/ 0 h 425"/>
                  <a:gd name="T2" fmla="*/ 340 w 822"/>
                  <a:gd name="T3" fmla="*/ 114 h 425"/>
                  <a:gd name="T4" fmla="*/ 822 w 822"/>
                  <a:gd name="T5" fmla="*/ 114 h 425"/>
                  <a:gd name="T6" fmla="*/ 822 w 822"/>
                  <a:gd name="T7" fmla="*/ 340 h 425"/>
                  <a:gd name="T8" fmla="*/ 737 w 822"/>
                  <a:gd name="T9" fmla="*/ 425 h 425"/>
                  <a:gd name="T10" fmla="*/ 114 w 822"/>
                  <a:gd name="T11" fmla="*/ 425 h 425"/>
                  <a:gd name="T12" fmla="*/ 0 w 822"/>
                  <a:gd name="T13" fmla="*/ 312 h 425"/>
                  <a:gd name="T14" fmla="*/ 0 w 822"/>
                  <a:gd name="T15" fmla="*/ 0 h 425"/>
                  <a:gd name="T16" fmla="*/ 340 w 822"/>
                  <a:gd name="T17" fmla="*/ 0 h 4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22" h="425">
                    <a:moveTo>
                      <a:pt x="340" y="0"/>
                    </a:moveTo>
                    <a:lnTo>
                      <a:pt x="340" y="114"/>
                    </a:lnTo>
                    <a:lnTo>
                      <a:pt x="822" y="114"/>
                    </a:lnTo>
                    <a:lnTo>
                      <a:pt x="822" y="340"/>
                    </a:lnTo>
                    <a:lnTo>
                      <a:pt x="737" y="425"/>
                    </a:lnTo>
                    <a:lnTo>
                      <a:pt x="114" y="425"/>
                    </a:lnTo>
                    <a:lnTo>
                      <a:pt x="0" y="312"/>
                    </a:lnTo>
                    <a:lnTo>
                      <a:pt x="0" y="0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rgbClr val="00FFFF"/>
              </a:solidFill>
              <a:ln w="63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523" name="Oval 60"/>
              <p:cNvSpPr>
                <a:spLocks noChangeArrowheads="1"/>
              </p:cNvSpPr>
              <p:nvPr/>
            </p:nvSpPr>
            <p:spPr bwMode="auto">
              <a:xfrm>
                <a:off x="1610" y="1747"/>
                <a:ext cx="310" cy="192"/>
              </a:xfrm>
              <a:prstGeom prst="ellips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0524" name="Oval 61"/>
              <p:cNvSpPr>
                <a:spLocks noChangeArrowheads="1"/>
              </p:cNvSpPr>
              <p:nvPr/>
            </p:nvSpPr>
            <p:spPr bwMode="auto">
              <a:xfrm>
                <a:off x="1619" y="1757"/>
                <a:ext cx="292" cy="170"/>
              </a:xfrm>
              <a:prstGeom prst="ellips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0522" name="Oval 59"/>
              <p:cNvSpPr>
                <a:spLocks noChangeArrowheads="1"/>
              </p:cNvSpPr>
              <p:nvPr/>
            </p:nvSpPr>
            <p:spPr bwMode="auto">
              <a:xfrm>
                <a:off x="1304" y="1771"/>
                <a:ext cx="228" cy="153"/>
              </a:xfrm>
              <a:prstGeom prst="ellips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0521" name="Oval 58"/>
              <p:cNvSpPr>
                <a:spLocks noChangeArrowheads="1"/>
              </p:cNvSpPr>
              <p:nvPr/>
            </p:nvSpPr>
            <p:spPr bwMode="auto">
              <a:xfrm>
                <a:off x="1295" y="1762"/>
                <a:ext cx="246" cy="171"/>
              </a:xfrm>
              <a:prstGeom prst="ellips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</p:grpSp>
        <p:sp>
          <p:nvSpPr>
            <p:cNvPr id="20492" name="Text Box 63"/>
            <p:cNvSpPr txBox="1">
              <a:spLocks noChangeArrowheads="1"/>
            </p:cNvSpPr>
            <p:nvPr/>
          </p:nvSpPr>
          <p:spPr bwMode="auto">
            <a:xfrm>
              <a:off x="1575" y="1097"/>
              <a:ext cx="576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CH" altLang="en-US" sz="1600" dirty="0"/>
                <a:t>septum</a:t>
              </a:r>
              <a:endParaRPr lang="en-US" altLang="en-US" sz="1600" dirty="0"/>
            </a:p>
          </p:txBody>
        </p:sp>
        <p:sp>
          <p:nvSpPr>
            <p:cNvPr id="20497" name="Line 68"/>
            <p:cNvSpPr>
              <a:spLocks noChangeShapeType="1"/>
            </p:cNvSpPr>
            <p:nvPr/>
          </p:nvSpPr>
          <p:spPr bwMode="auto">
            <a:xfrm flipH="1">
              <a:off x="1815" y="1673"/>
              <a:ext cx="19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60" name="Rectangle 59"/>
          <p:cNvSpPr>
            <a:spLocks noChangeArrowheads="1"/>
          </p:cNvSpPr>
          <p:nvPr/>
        </p:nvSpPr>
        <p:spPr bwMode="auto">
          <a:xfrm>
            <a:off x="228600" y="1152776"/>
            <a:ext cx="4572001" cy="350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1" name="Line 22"/>
          <p:cNvSpPr>
            <a:spLocks noChangeShapeType="1"/>
          </p:cNvSpPr>
          <p:nvPr/>
        </p:nvSpPr>
        <p:spPr bwMode="auto">
          <a:xfrm>
            <a:off x="448437" y="4379854"/>
            <a:ext cx="64739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" name="Line 23"/>
          <p:cNvSpPr>
            <a:spLocks noChangeShapeType="1"/>
          </p:cNvSpPr>
          <p:nvPr/>
        </p:nvSpPr>
        <p:spPr bwMode="auto">
          <a:xfrm rot="16200000">
            <a:off x="216602" y="4148019"/>
            <a:ext cx="46367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3" name="Text Box 24"/>
          <p:cNvSpPr txBox="1">
            <a:spLocks noChangeArrowheads="1"/>
          </p:cNvSpPr>
          <p:nvPr/>
        </p:nvSpPr>
        <p:spPr bwMode="auto">
          <a:xfrm>
            <a:off x="1023130" y="4286428"/>
            <a:ext cx="289078" cy="366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/>
              <a:t>x</a:t>
            </a:r>
          </a:p>
        </p:txBody>
      </p:sp>
      <p:sp>
        <p:nvSpPr>
          <p:cNvPr id="64" name="Text Box 25"/>
          <p:cNvSpPr txBox="1">
            <a:spLocks noChangeArrowheads="1"/>
          </p:cNvSpPr>
          <p:nvPr/>
        </p:nvSpPr>
        <p:spPr bwMode="auto">
          <a:xfrm>
            <a:off x="228600" y="3637634"/>
            <a:ext cx="290809" cy="366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/>
              <a:t>y</a:t>
            </a:r>
          </a:p>
        </p:txBody>
      </p:sp>
      <p:sp>
        <p:nvSpPr>
          <p:cNvPr id="65" name="Line 26"/>
          <p:cNvSpPr>
            <a:spLocks noChangeShapeType="1"/>
          </p:cNvSpPr>
          <p:nvPr/>
        </p:nvSpPr>
        <p:spPr bwMode="auto">
          <a:xfrm flipV="1">
            <a:off x="448437" y="4019990"/>
            <a:ext cx="503722" cy="3598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6" name="Text Box 27"/>
          <p:cNvSpPr txBox="1">
            <a:spLocks noChangeArrowheads="1"/>
          </p:cNvSpPr>
          <p:nvPr/>
        </p:nvSpPr>
        <p:spPr bwMode="auto">
          <a:xfrm>
            <a:off x="877726" y="3874660"/>
            <a:ext cx="289078" cy="36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/>
              <a:t>z</a:t>
            </a:r>
          </a:p>
        </p:txBody>
      </p:sp>
      <p:grpSp>
        <p:nvGrpSpPr>
          <p:cNvPr id="69" name="Group 17"/>
          <p:cNvGrpSpPr>
            <a:grpSpLocks/>
          </p:cNvGrpSpPr>
          <p:nvPr/>
        </p:nvGrpSpPr>
        <p:grpSpPr bwMode="auto">
          <a:xfrm>
            <a:off x="4724400" y="758825"/>
            <a:ext cx="4724400" cy="4194175"/>
            <a:chOff x="-96" y="754"/>
            <a:chExt cx="2976" cy="2642"/>
          </a:xfrm>
        </p:grpSpPr>
        <p:pic>
          <p:nvPicPr>
            <p:cNvPr id="70" name="Picture 9" descr="sdc_sEPTUM_mh61ext1(4)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996"/>
              <a:ext cx="2505" cy="2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" name="Line 10"/>
            <p:cNvSpPr>
              <a:spLocks noChangeShapeType="1"/>
            </p:cNvSpPr>
            <p:nvPr/>
          </p:nvSpPr>
          <p:spPr bwMode="auto">
            <a:xfrm flipH="1" flipV="1">
              <a:off x="2016" y="2532"/>
              <a:ext cx="96" cy="72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" name="Text Box 11"/>
            <p:cNvSpPr txBox="1">
              <a:spLocks noChangeArrowheads="1"/>
            </p:cNvSpPr>
            <p:nvPr/>
          </p:nvSpPr>
          <p:spPr bwMode="auto">
            <a:xfrm>
              <a:off x="1584" y="3204"/>
              <a:ext cx="10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400" dirty="0">
                  <a:solidFill>
                    <a:srgbClr val="FF0000"/>
                  </a:solidFill>
                </a:rPr>
                <a:t>Cooling</a:t>
              </a:r>
            </a:p>
          </p:txBody>
        </p:sp>
        <p:sp>
          <p:nvSpPr>
            <p:cNvPr id="73" name="Line 12"/>
            <p:cNvSpPr>
              <a:spLocks noChangeShapeType="1"/>
            </p:cNvSpPr>
            <p:nvPr/>
          </p:nvSpPr>
          <p:spPr bwMode="auto">
            <a:xfrm>
              <a:off x="1968" y="948"/>
              <a:ext cx="240" cy="62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4" name="Text Box 13"/>
            <p:cNvSpPr txBox="1">
              <a:spLocks noChangeArrowheads="1"/>
            </p:cNvSpPr>
            <p:nvPr/>
          </p:nvSpPr>
          <p:spPr bwMode="auto">
            <a:xfrm>
              <a:off x="1168" y="754"/>
              <a:ext cx="1712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400" dirty="0">
                  <a:solidFill>
                    <a:srgbClr val="FF0000"/>
                  </a:solidFill>
                </a:rPr>
                <a:t>Electrical connections</a:t>
              </a:r>
            </a:p>
          </p:txBody>
        </p:sp>
        <p:sp>
          <p:nvSpPr>
            <p:cNvPr id="75" name="Line 14"/>
            <p:cNvSpPr>
              <a:spLocks noChangeShapeType="1"/>
            </p:cNvSpPr>
            <p:nvPr/>
          </p:nvSpPr>
          <p:spPr bwMode="auto">
            <a:xfrm>
              <a:off x="384" y="948"/>
              <a:ext cx="96" cy="62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6" name="Text Box 15"/>
            <p:cNvSpPr txBox="1">
              <a:spLocks noChangeArrowheads="1"/>
            </p:cNvSpPr>
            <p:nvPr/>
          </p:nvSpPr>
          <p:spPr bwMode="auto">
            <a:xfrm>
              <a:off x="-96" y="756"/>
              <a:ext cx="10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400" dirty="0">
                  <a:solidFill>
                    <a:srgbClr val="FF0000"/>
                  </a:solidFill>
                </a:rPr>
                <a:t>Circulating beam</a:t>
              </a:r>
            </a:p>
          </p:txBody>
        </p:sp>
      </p:grpSp>
      <p:sp>
        <p:nvSpPr>
          <p:cNvPr id="77" name="Line 68"/>
          <p:cNvSpPr>
            <a:spLocks noChangeShapeType="1"/>
          </p:cNvSpPr>
          <p:nvPr/>
        </p:nvSpPr>
        <p:spPr bwMode="auto">
          <a:xfrm flipH="1">
            <a:off x="3124200" y="1524000"/>
            <a:ext cx="381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8" name="Line 68"/>
          <p:cNvSpPr>
            <a:spLocks noChangeShapeType="1"/>
          </p:cNvSpPr>
          <p:nvPr/>
        </p:nvSpPr>
        <p:spPr bwMode="auto">
          <a:xfrm>
            <a:off x="1143000" y="14478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79" name="Group 16"/>
          <p:cNvGrpSpPr>
            <a:grpSpLocks/>
          </p:cNvGrpSpPr>
          <p:nvPr/>
        </p:nvGrpSpPr>
        <p:grpSpPr bwMode="auto">
          <a:xfrm>
            <a:off x="914399" y="1600200"/>
            <a:ext cx="3916363" cy="2998788"/>
            <a:chOff x="167" y="1103"/>
            <a:chExt cx="2467" cy="1889"/>
          </a:xfrm>
        </p:grpSpPr>
        <p:sp>
          <p:nvSpPr>
            <p:cNvPr id="80" name="Text Box 17"/>
            <p:cNvSpPr txBox="1">
              <a:spLocks noChangeArrowheads="1"/>
            </p:cNvSpPr>
            <p:nvPr/>
          </p:nvSpPr>
          <p:spPr bwMode="auto">
            <a:xfrm>
              <a:off x="455" y="1103"/>
              <a:ext cx="2144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/>
                <a:t>vacuum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/>
                <a:t>chamber</a:t>
              </a:r>
            </a:p>
          </p:txBody>
        </p:sp>
        <p:sp>
          <p:nvSpPr>
            <p:cNvPr id="84" name="Text Box 29"/>
            <p:cNvSpPr txBox="1">
              <a:spLocks noChangeArrowheads="1"/>
            </p:cNvSpPr>
            <p:nvPr/>
          </p:nvSpPr>
          <p:spPr bwMode="auto">
            <a:xfrm>
              <a:off x="1943" y="2559"/>
              <a:ext cx="691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/>
                <a:t>extracted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/>
                <a:t>beam</a:t>
              </a:r>
            </a:p>
          </p:txBody>
        </p:sp>
        <p:grpSp>
          <p:nvGrpSpPr>
            <p:cNvPr id="85" name="Group 30"/>
            <p:cNvGrpSpPr>
              <a:grpSpLocks/>
            </p:cNvGrpSpPr>
            <p:nvPr/>
          </p:nvGrpSpPr>
          <p:grpSpPr bwMode="auto">
            <a:xfrm>
              <a:off x="334" y="1564"/>
              <a:ext cx="1965" cy="1428"/>
              <a:chOff x="334" y="1564"/>
              <a:chExt cx="1965" cy="1428"/>
            </a:xfrm>
          </p:grpSpPr>
          <p:sp>
            <p:nvSpPr>
              <p:cNvPr id="103" name="Line 47"/>
              <p:cNvSpPr>
                <a:spLocks noChangeShapeType="1"/>
              </p:cNvSpPr>
              <p:nvPr/>
            </p:nvSpPr>
            <p:spPr bwMode="auto">
              <a:xfrm>
                <a:off x="383" y="2733"/>
                <a:ext cx="147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4" name="Line 48"/>
              <p:cNvSpPr>
                <a:spLocks noChangeShapeType="1"/>
              </p:cNvSpPr>
              <p:nvPr/>
            </p:nvSpPr>
            <p:spPr bwMode="auto">
              <a:xfrm>
                <a:off x="503" y="2118"/>
                <a:ext cx="0" cy="62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lgDash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5" name="Line 49"/>
              <p:cNvSpPr>
                <a:spLocks noChangeShapeType="1"/>
              </p:cNvSpPr>
              <p:nvPr/>
            </p:nvSpPr>
            <p:spPr bwMode="auto">
              <a:xfrm>
                <a:off x="963" y="1854"/>
                <a:ext cx="0" cy="113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lgDash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6" name="Line 50"/>
              <p:cNvSpPr>
                <a:spLocks noChangeShapeType="1"/>
              </p:cNvSpPr>
              <p:nvPr/>
            </p:nvSpPr>
            <p:spPr bwMode="auto">
              <a:xfrm>
                <a:off x="1193" y="1852"/>
                <a:ext cx="0" cy="62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lgDash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7" name="Line 51"/>
              <p:cNvSpPr>
                <a:spLocks noChangeShapeType="1"/>
              </p:cNvSpPr>
              <p:nvPr/>
            </p:nvSpPr>
            <p:spPr bwMode="auto">
              <a:xfrm>
                <a:off x="1539" y="1854"/>
                <a:ext cx="0" cy="97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lgDash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8" name="Line 52"/>
              <p:cNvSpPr>
                <a:spLocks noChangeShapeType="1"/>
              </p:cNvSpPr>
              <p:nvPr/>
            </p:nvSpPr>
            <p:spPr bwMode="auto">
              <a:xfrm>
                <a:off x="1614" y="1852"/>
                <a:ext cx="0" cy="979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lgDash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9" name="Line 53"/>
              <p:cNvSpPr>
                <a:spLocks noChangeShapeType="1"/>
              </p:cNvSpPr>
              <p:nvPr/>
            </p:nvSpPr>
            <p:spPr bwMode="auto">
              <a:xfrm>
                <a:off x="503" y="2733"/>
                <a:ext cx="0" cy="1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0" name="Line 54"/>
              <p:cNvSpPr>
                <a:spLocks noChangeShapeType="1"/>
              </p:cNvSpPr>
              <p:nvPr/>
            </p:nvSpPr>
            <p:spPr bwMode="auto">
              <a:xfrm>
                <a:off x="501" y="2888"/>
                <a:ext cx="465" cy="1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" name="Line 55"/>
              <p:cNvSpPr>
                <a:spLocks noChangeShapeType="1"/>
              </p:cNvSpPr>
              <p:nvPr/>
            </p:nvSpPr>
            <p:spPr bwMode="auto">
              <a:xfrm flipV="1">
                <a:off x="965" y="2479"/>
                <a:ext cx="231" cy="51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2" name="Line 56"/>
              <p:cNvSpPr>
                <a:spLocks noChangeShapeType="1"/>
              </p:cNvSpPr>
              <p:nvPr/>
            </p:nvSpPr>
            <p:spPr bwMode="auto">
              <a:xfrm flipV="1">
                <a:off x="1194" y="2479"/>
                <a:ext cx="34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3" name="Line 57"/>
              <p:cNvSpPr>
                <a:spLocks noChangeShapeType="1"/>
              </p:cNvSpPr>
              <p:nvPr/>
            </p:nvSpPr>
            <p:spPr bwMode="auto">
              <a:xfrm>
                <a:off x="1540" y="2474"/>
                <a:ext cx="76" cy="25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4" name="Text Box 58"/>
              <p:cNvSpPr txBox="1">
                <a:spLocks noChangeArrowheads="1"/>
              </p:cNvSpPr>
              <p:nvPr/>
            </p:nvSpPr>
            <p:spPr bwMode="auto">
              <a:xfrm>
                <a:off x="334" y="2593"/>
                <a:ext cx="169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fr-CH" altLang="en-US" sz="1200"/>
                  <a:t>0</a:t>
                </a:r>
                <a:endParaRPr lang="en-US" altLang="en-US" sz="1200"/>
              </a:p>
            </p:txBody>
          </p:sp>
          <p:sp>
            <p:nvSpPr>
              <p:cNvPr id="115" name="Text Box 59"/>
              <p:cNvSpPr txBox="1">
                <a:spLocks noChangeArrowheads="1"/>
              </p:cNvSpPr>
              <p:nvPr/>
            </p:nvSpPr>
            <p:spPr bwMode="auto">
              <a:xfrm>
                <a:off x="338" y="2289"/>
                <a:ext cx="18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fr-CH" altLang="en-US" sz="1200"/>
                  <a:t>B</a:t>
                </a:r>
                <a:endParaRPr lang="en-US" altLang="en-US" sz="1200"/>
              </a:p>
            </p:txBody>
          </p:sp>
          <p:sp>
            <p:nvSpPr>
              <p:cNvPr id="116" name="Text Box 60"/>
              <p:cNvSpPr txBox="1">
                <a:spLocks noChangeArrowheads="1"/>
              </p:cNvSpPr>
              <p:nvPr/>
            </p:nvSpPr>
            <p:spPr bwMode="auto">
              <a:xfrm>
                <a:off x="1703" y="2705"/>
                <a:ext cx="164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fr-CH" altLang="en-US" sz="1200" dirty="0"/>
                  <a:t>x</a:t>
                </a:r>
                <a:endParaRPr lang="en-US" altLang="en-US" sz="1200" dirty="0"/>
              </a:p>
            </p:txBody>
          </p:sp>
          <p:sp>
            <p:nvSpPr>
              <p:cNvPr id="117" name="Line 61"/>
              <p:cNvSpPr>
                <a:spLocks noChangeShapeType="1"/>
              </p:cNvSpPr>
              <p:nvPr/>
            </p:nvSpPr>
            <p:spPr bwMode="auto">
              <a:xfrm flipV="1">
                <a:off x="504" y="2339"/>
                <a:ext cx="0" cy="46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8" name="Line 62"/>
              <p:cNvSpPr>
                <a:spLocks noChangeShapeType="1"/>
              </p:cNvSpPr>
              <p:nvPr/>
            </p:nvSpPr>
            <p:spPr bwMode="auto">
              <a:xfrm>
                <a:off x="1104" y="1698"/>
                <a:ext cx="102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9" name="Text Box 63"/>
              <p:cNvSpPr txBox="1">
                <a:spLocks noChangeArrowheads="1"/>
              </p:cNvSpPr>
              <p:nvPr/>
            </p:nvSpPr>
            <p:spPr bwMode="auto">
              <a:xfrm>
                <a:off x="2135" y="1564"/>
                <a:ext cx="164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fr-CH" altLang="en-US" sz="1200"/>
                  <a:t>x</a:t>
                </a:r>
                <a:endParaRPr lang="en-US" altLang="en-US" sz="1200"/>
              </a:p>
            </p:txBody>
          </p:sp>
          <p:sp>
            <p:nvSpPr>
              <p:cNvPr id="121" name="Rectangle 65"/>
              <p:cNvSpPr>
                <a:spLocks noChangeArrowheads="1"/>
              </p:cNvSpPr>
              <p:nvPr/>
            </p:nvSpPr>
            <p:spPr bwMode="auto">
              <a:xfrm>
                <a:off x="506" y="1693"/>
                <a:ext cx="451" cy="27"/>
              </a:xfrm>
              <a:prstGeom prst="rect">
                <a:avLst/>
              </a:prstGeom>
              <a:solidFill>
                <a:srgbClr val="00FFFF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</p:grpSp>
        <p:sp>
          <p:nvSpPr>
            <p:cNvPr id="86" name="Line 66"/>
            <p:cNvSpPr>
              <a:spLocks noChangeShapeType="1"/>
            </p:cNvSpPr>
            <p:nvPr/>
          </p:nvSpPr>
          <p:spPr bwMode="auto">
            <a:xfrm flipV="1">
              <a:off x="167" y="1919"/>
              <a:ext cx="67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8" name="Line 68"/>
            <p:cNvSpPr>
              <a:spLocks noChangeShapeType="1"/>
            </p:cNvSpPr>
            <p:nvPr/>
          </p:nvSpPr>
          <p:spPr bwMode="auto">
            <a:xfrm flipH="1" flipV="1">
              <a:off x="1511" y="1775"/>
              <a:ext cx="816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25" name="Rectangle 34"/>
          <p:cNvSpPr>
            <a:spLocks noChangeArrowheads="1"/>
          </p:cNvSpPr>
          <p:nvPr/>
        </p:nvSpPr>
        <p:spPr bwMode="auto">
          <a:xfrm>
            <a:off x="2187035" y="2665673"/>
            <a:ext cx="120120" cy="119264"/>
          </a:xfrm>
          <a:prstGeom prst="rect">
            <a:avLst/>
          </a:prstGeom>
          <a:solidFill>
            <a:srgbClr val="FF6600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6" name="Text Box 44"/>
          <p:cNvSpPr txBox="1">
            <a:spLocks noChangeArrowheads="1"/>
          </p:cNvSpPr>
          <p:nvPr/>
        </p:nvSpPr>
        <p:spPr bwMode="auto">
          <a:xfrm>
            <a:off x="1461911" y="4295422"/>
            <a:ext cx="349108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/>
              <a:t>septum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/>
              <a:t>(typically 6 to 20 mm)</a:t>
            </a:r>
          </a:p>
        </p:txBody>
      </p:sp>
      <p:sp>
        <p:nvSpPr>
          <p:cNvPr id="127" name="Line 41"/>
          <p:cNvSpPr>
            <a:spLocks noChangeShapeType="1"/>
          </p:cNvSpPr>
          <p:nvPr/>
        </p:nvSpPr>
        <p:spPr bwMode="auto">
          <a:xfrm flipH="1">
            <a:off x="1219199" y="2305051"/>
            <a:ext cx="952499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8" name="Line 42"/>
          <p:cNvSpPr>
            <a:spLocks noChangeShapeType="1"/>
          </p:cNvSpPr>
          <p:nvPr/>
        </p:nvSpPr>
        <p:spPr bwMode="auto">
          <a:xfrm>
            <a:off x="1295400" y="2781300"/>
            <a:ext cx="888999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9" name="Line 43"/>
          <p:cNvSpPr>
            <a:spLocks noChangeShapeType="1"/>
          </p:cNvSpPr>
          <p:nvPr/>
        </p:nvSpPr>
        <p:spPr bwMode="auto">
          <a:xfrm flipH="1" flipV="1">
            <a:off x="1395550" y="2297240"/>
            <a:ext cx="1449" cy="4904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0" name="Text Box 44"/>
          <p:cNvSpPr txBox="1">
            <a:spLocks noChangeArrowheads="1"/>
          </p:cNvSpPr>
          <p:nvPr/>
        </p:nvSpPr>
        <p:spPr bwMode="auto">
          <a:xfrm>
            <a:off x="-1276350" y="2247900"/>
            <a:ext cx="2667477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/>
              <a:t>g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/>
              <a:t>(typically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/>
              <a:t>25 - 60 mm)</a:t>
            </a:r>
          </a:p>
        </p:txBody>
      </p:sp>
      <p:sp>
        <p:nvSpPr>
          <p:cNvPr id="132" name="Text Box 6"/>
          <p:cNvSpPr txBox="1">
            <a:spLocks noChangeArrowheads="1"/>
          </p:cNvSpPr>
          <p:nvPr/>
        </p:nvSpPr>
        <p:spPr bwMode="auto">
          <a:xfrm>
            <a:off x="228600" y="4862763"/>
            <a:ext cx="8915400" cy="1520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spcBef>
                <a:spcPct val="40000"/>
              </a:spcBef>
            </a:pPr>
            <a:r>
              <a:rPr lang="en-GB" altLang="en-US" sz="2000" b="0" dirty="0"/>
              <a:t>Continuously powered, rarely under vacuum</a:t>
            </a:r>
          </a:p>
          <a:p>
            <a:pPr marL="285750" indent="-285750" eaLnBrk="1" hangingPunct="1">
              <a:spcBef>
                <a:spcPct val="40000"/>
              </a:spcBef>
            </a:pPr>
            <a:r>
              <a:rPr lang="en-GB" altLang="en-US" sz="2000" b="0" dirty="0"/>
              <a:t>Multi-turn coil to reduce current needed but cooling still an issue:</a:t>
            </a:r>
          </a:p>
          <a:p>
            <a:pPr marL="1028700" lvl="1" eaLnBrk="1" hangingPunct="1">
              <a:spcBef>
                <a:spcPct val="40000"/>
              </a:spcBef>
            </a:pPr>
            <a:r>
              <a:rPr lang="en-GB" altLang="en-US" sz="1600" b="0" dirty="0"/>
              <a:t>Cooling water circuits flow rate typically at 12 – 60 l/min</a:t>
            </a:r>
          </a:p>
          <a:p>
            <a:pPr marL="1028700" lvl="1" eaLnBrk="1" hangingPunct="1">
              <a:spcBef>
                <a:spcPct val="40000"/>
              </a:spcBef>
            </a:pPr>
            <a:r>
              <a:rPr lang="en-GB" altLang="en-US" sz="1600" b="0" dirty="0"/>
              <a:t>Current can range from 0.5 to 4 kA and power consumption up to 100 kW!</a:t>
            </a:r>
          </a:p>
        </p:txBody>
      </p:sp>
      <p:sp>
        <p:nvSpPr>
          <p:cNvPr id="133" name="Text Box 27"/>
          <p:cNvSpPr txBox="1">
            <a:spLocks noChangeArrowheads="1"/>
          </p:cNvSpPr>
          <p:nvPr/>
        </p:nvSpPr>
        <p:spPr bwMode="auto">
          <a:xfrm>
            <a:off x="228599" y="2971800"/>
            <a:ext cx="11874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dirty="0"/>
              <a:t>rear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dirty="0"/>
              <a:t>conductor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  <p:sp>
        <p:nvSpPr>
          <p:cNvPr id="163" name="Rectangle 162"/>
          <p:cNvSpPr/>
          <p:nvPr/>
        </p:nvSpPr>
        <p:spPr>
          <a:xfrm>
            <a:off x="2514600" y="1905000"/>
            <a:ext cx="351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dirty="0">
                <a:solidFill>
                  <a:srgbClr val="3366FF"/>
                </a:solidFill>
              </a:rPr>
              <a:t>B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4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 Box 44"/>
          <p:cNvSpPr txBox="1">
            <a:spLocks noChangeArrowheads="1"/>
          </p:cNvSpPr>
          <p:nvPr/>
        </p:nvSpPr>
        <p:spPr bwMode="auto">
          <a:xfrm>
            <a:off x="1461911" y="4295422"/>
            <a:ext cx="349108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/>
              <a:t>septum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/>
              <a:t>(typically 3 to 20 mm)</a:t>
            </a:r>
          </a:p>
        </p:txBody>
      </p:sp>
      <p:grpSp>
        <p:nvGrpSpPr>
          <p:cNvPr id="22536" name="Group 16"/>
          <p:cNvGrpSpPr>
            <a:grpSpLocks/>
          </p:cNvGrpSpPr>
          <p:nvPr/>
        </p:nvGrpSpPr>
        <p:grpSpPr bwMode="auto">
          <a:xfrm>
            <a:off x="228599" y="1106487"/>
            <a:ext cx="4498976" cy="3492500"/>
            <a:chOff x="-265" y="792"/>
            <a:chExt cx="2834" cy="2200"/>
          </a:xfrm>
        </p:grpSpPr>
        <p:sp>
          <p:nvSpPr>
            <p:cNvPr id="22538" name="Text Box 17"/>
            <p:cNvSpPr txBox="1">
              <a:spLocks noChangeArrowheads="1"/>
            </p:cNvSpPr>
            <p:nvPr/>
          </p:nvSpPr>
          <p:spPr bwMode="auto">
            <a:xfrm>
              <a:off x="1799" y="1919"/>
              <a:ext cx="770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/>
                <a:t>circulating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/>
                <a:t>beam</a:t>
              </a:r>
            </a:p>
          </p:txBody>
        </p:sp>
        <p:sp>
          <p:nvSpPr>
            <p:cNvPr id="22542" name="Text Box 27"/>
            <p:cNvSpPr txBox="1">
              <a:spLocks noChangeArrowheads="1"/>
            </p:cNvSpPr>
            <p:nvPr/>
          </p:nvSpPr>
          <p:spPr bwMode="auto">
            <a:xfrm>
              <a:off x="-265" y="1967"/>
              <a:ext cx="74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/>
                <a:t>rear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/>
                <a:t>conductor</a:t>
              </a:r>
            </a:p>
          </p:txBody>
        </p:sp>
        <p:sp>
          <p:nvSpPr>
            <p:cNvPr id="22543" name="Text Box 28"/>
            <p:cNvSpPr txBox="1">
              <a:spLocks noChangeArrowheads="1"/>
            </p:cNvSpPr>
            <p:nvPr/>
          </p:nvSpPr>
          <p:spPr bwMode="auto">
            <a:xfrm>
              <a:off x="1626" y="792"/>
              <a:ext cx="777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/>
                <a:t>septum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/>
                <a:t>conductor</a:t>
              </a:r>
            </a:p>
          </p:txBody>
        </p:sp>
        <p:sp>
          <p:nvSpPr>
            <p:cNvPr id="22544" name="Text Box 29"/>
            <p:cNvSpPr txBox="1">
              <a:spLocks noChangeArrowheads="1"/>
            </p:cNvSpPr>
            <p:nvPr/>
          </p:nvSpPr>
          <p:spPr bwMode="auto">
            <a:xfrm>
              <a:off x="1799" y="2319"/>
              <a:ext cx="691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/>
                <a:t>extracted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/>
                <a:t>beam</a:t>
              </a:r>
            </a:p>
          </p:txBody>
        </p:sp>
        <p:grpSp>
          <p:nvGrpSpPr>
            <p:cNvPr id="22545" name="Group 30"/>
            <p:cNvGrpSpPr>
              <a:grpSpLocks/>
            </p:cNvGrpSpPr>
            <p:nvPr/>
          </p:nvGrpSpPr>
          <p:grpSpPr bwMode="auto">
            <a:xfrm>
              <a:off x="334" y="1126"/>
              <a:ext cx="1965" cy="1866"/>
              <a:chOff x="334" y="1126"/>
              <a:chExt cx="1965" cy="1866"/>
            </a:xfrm>
          </p:grpSpPr>
          <p:sp>
            <p:nvSpPr>
              <p:cNvPr id="22549" name="Freeform 31"/>
              <p:cNvSpPr>
                <a:spLocks/>
              </p:cNvSpPr>
              <p:nvPr/>
            </p:nvSpPr>
            <p:spPr bwMode="auto">
              <a:xfrm>
                <a:off x="503" y="1126"/>
                <a:ext cx="1111" cy="572"/>
              </a:xfrm>
              <a:custGeom>
                <a:avLst/>
                <a:gdLst>
                  <a:gd name="T0" fmla="*/ 27391 w 822"/>
                  <a:gd name="T1" fmla="*/ 0 h 426"/>
                  <a:gd name="T2" fmla="*/ 30557 w 822"/>
                  <a:gd name="T3" fmla="*/ 2903 h 426"/>
                  <a:gd name="T4" fmla="*/ 30557 w 822"/>
                  <a:gd name="T5" fmla="*/ 10675 h 426"/>
                  <a:gd name="T6" fmla="*/ 12662 w 822"/>
                  <a:gd name="T7" fmla="*/ 10675 h 426"/>
                  <a:gd name="T8" fmla="*/ 12662 w 822"/>
                  <a:gd name="T9" fmla="*/ 14621 h 426"/>
                  <a:gd name="T10" fmla="*/ 1 w 822"/>
                  <a:gd name="T11" fmla="*/ 14621 h 426"/>
                  <a:gd name="T12" fmla="*/ 0 w 822"/>
                  <a:gd name="T13" fmla="*/ 3886 h 426"/>
                  <a:gd name="T14" fmla="*/ 4235 w 822"/>
                  <a:gd name="T15" fmla="*/ 0 h 426"/>
                  <a:gd name="T16" fmla="*/ 27391 w 822"/>
                  <a:gd name="T17" fmla="*/ 0 h 4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22" h="426">
                    <a:moveTo>
                      <a:pt x="737" y="0"/>
                    </a:moveTo>
                    <a:lnTo>
                      <a:pt x="822" y="85"/>
                    </a:lnTo>
                    <a:lnTo>
                      <a:pt x="822" y="311"/>
                    </a:lnTo>
                    <a:lnTo>
                      <a:pt x="340" y="311"/>
                    </a:lnTo>
                    <a:lnTo>
                      <a:pt x="340" y="426"/>
                    </a:lnTo>
                    <a:lnTo>
                      <a:pt x="1" y="426"/>
                    </a:lnTo>
                    <a:lnTo>
                      <a:pt x="0" y="113"/>
                    </a:lnTo>
                    <a:lnTo>
                      <a:pt x="114" y="0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rgbClr val="00FFFF"/>
              </a:solidFill>
              <a:ln w="63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50" name="Rectangle 32"/>
              <p:cNvSpPr>
                <a:spLocks noChangeArrowheads="1"/>
              </p:cNvSpPr>
              <p:nvPr/>
            </p:nvSpPr>
            <p:spPr bwMode="auto">
              <a:xfrm>
                <a:off x="1586" y="1546"/>
                <a:ext cx="29" cy="304"/>
              </a:xfrm>
              <a:prstGeom prst="rect">
                <a:avLst/>
              </a:prstGeom>
              <a:solidFill>
                <a:srgbClr val="FF66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2551" name="Oval 33"/>
              <p:cNvSpPr>
                <a:spLocks noChangeArrowheads="1"/>
              </p:cNvSpPr>
              <p:nvPr/>
            </p:nvSpPr>
            <p:spPr bwMode="auto">
              <a:xfrm>
                <a:off x="1585" y="1802"/>
                <a:ext cx="27" cy="27"/>
              </a:xfrm>
              <a:prstGeom prst="ellips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2552" name="Freeform 34"/>
              <p:cNvSpPr>
                <a:spLocks/>
              </p:cNvSpPr>
              <p:nvPr/>
            </p:nvSpPr>
            <p:spPr bwMode="auto">
              <a:xfrm>
                <a:off x="504" y="1699"/>
                <a:ext cx="1111" cy="571"/>
              </a:xfrm>
              <a:custGeom>
                <a:avLst/>
                <a:gdLst>
                  <a:gd name="T0" fmla="*/ 12662 w 822"/>
                  <a:gd name="T1" fmla="*/ 0 h 425"/>
                  <a:gd name="T2" fmla="*/ 12662 w 822"/>
                  <a:gd name="T3" fmla="*/ 3953 h 425"/>
                  <a:gd name="T4" fmla="*/ 30557 w 822"/>
                  <a:gd name="T5" fmla="*/ 3953 h 425"/>
                  <a:gd name="T6" fmla="*/ 30557 w 822"/>
                  <a:gd name="T7" fmla="*/ 11764 h 425"/>
                  <a:gd name="T8" fmla="*/ 27391 w 822"/>
                  <a:gd name="T9" fmla="*/ 14691 h 425"/>
                  <a:gd name="T10" fmla="*/ 4235 w 822"/>
                  <a:gd name="T11" fmla="*/ 14691 h 425"/>
                  <a:gd name="T12" fmla="*/ 0 w 822"/>
                  <a:gd name="T13" fmla="*/ 10786 h 425"/>
                  <a:gd name="T14" fmla="*/ 0 w 822"/>
                  <a:gd name="T15" fmla="*/ 0 h 425"/>
                  <a:gd name="T16" fmla="*/ 12662 w 822"/>
                  <a:gd name="T17" fmla="*/ 0 h 4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22" h="425">
                    <a:moveTo>
                      <a:pt x="340" y="0"/>
                    </a:moveTo>
                    <a:lnTo>
                      <a:pt x="340" y="114"/>
                    </a:lnTo>
                    <a:lnTo>
                      <a:pt x="822" y="114"/>
                    </a:lnTo>
                    <a:lnTo>
                      <a:pt x="822" y="340"/>
                    </a:lnTo>
                    <a:lnTo>
                      <a:pt x="737" y="425"/>
                    </a:lnTo>
                    <a:lnTo>
                      <a:pt x="114" y="425"/>
                    </a:lnTo>
                    <a:lnTo>
                      <a:pt x="0" y="312"/>
                    </a:lnTo>
                    <a:lnTo>
                      <a:pt x="0" y="0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rgbClr val="00FFFF"/>
              </a:solidFill>
              <a:ln w="63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54" name="Oval 36" descr="Large confetti"/>
              <p:cNvSpPr>
                <a:spLocks noChangeArrowheads="1"/>
              </p:cNvSpPr>
              <p:nvPr/>
            </p:nvSpPr>
            <p:spPr bwMode="auto">
              <a:xfrm>
                <a:off x="1635" y="1613"/>
                <a:ext cx="395" cy="177"/>
              </a:xfrm>
              <a:prstGeom prst="ellipse">
                <a:avLst/>
              </a:prstGeom>
              <a:pattFill prst="lgConfetti">
                <a:fgClr>
                  <a:schemeClr val="accent1"/>
                </a:fgClr>
                <a:bgClr>
                  <a:schemeClr val="bg1"/>
                </a:bgClr>
              </a:pattFill>
              <a:ln w="3175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grpSp>
            <p:nvGrpSpPr>
              <p:cNvPr id="22555" name="Group 37"/>
              <p:cNvGrpSpPr>
                <a:grpSpLocks/>
              </p:cNvGrpSpPr>
              <p:nvPr/>
            </p:nvGrpSpPr>
            <p:grpSpPr bwMode="auto">
              <a:xfrm>
                <a:off x="963" y="1544"/>
                <a:ext cx="76" cy="306"/>
                <a:chOff x="963" y="1544"/>
                <a:chExt cx="76" cy="306"/>
              </a:xfrm>
            </p:grpSpPr>
            <p:sp>
              <p:nvSpPr>
                <p:cNvPr id="22581" name="Rectangle 38"/>
                <p:cNvSpPr>
                  <a:spLocks noChangeArrowheads="1"/>
                </p:cNvSpPr>
                <p:nvPr/>
              </p:nvSpPr>
              <p:spPr bwMode="auto">
                <a:xfrm>
                  <a:off x="963" y="1544"/>
                  <a:ext cx="76" cy="306"/>
                </a:xfrm>
                <a:prstGeom prst="rect">
                  <a:avLst/>
                </a:prstGeom>
                <a:solidFill>
                  <a:srgbClr val="FF66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22582" name="Oval 39"/>
                <p:cNvSpPr>
                  <a:spLocks noChangeArrowheads="1"/>
                </p:cNvSpPr>
                <p:nvPr/>
              </p:nvSpPr>
              <p:spPr bwMode="auto">
                <a:xfrm>
                  <a:off x="987" y="1554"/>
                  <a:ext cx="27" cy="27"/>
                </a:xfrm>
                <a:prstGeom prst="ellipse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22583" name="Oval 40"/>
                <p:cNvSpPr>
                  <a:spLocks noChangeArrowheads="1"/>
                </p:cNvSpPr>
                <p:nvPr/>
              </p:nvSpPr>
              <p:spPr bwMode="auto">
                <a:xfrm>
                  <a:off x="984" y="1809"/>
                  <a:ext cx="27" cy="27"/>
                </a:xfrm>
                <a:prstGeom prst="ellipse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sp>
            <p:nvSpPr>
              <p:cNvPr id="22556" name="Oval 41"/>
              <p:cNvSpPr>
                <a:spLocks noChangeArrowheads="1"/>
              </p:cNvSpPr>
              <p:nvPr/>
            </p:nvSpPr>
            <p:spPr bwMode="auto">
              <a:xfrm>
                <a:off x="1583" y="1556"/>
                <a:ext cx="27" cy="27"/>
              </a:xfrm>
              <a:prstGeom prst="ellips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2562" name="Line 47"/>
              <p:cNvSpPr>
                <a:spLocks noChangeShapeType="1"/>
              </p:cNvSpPr>
              <p:nvPr/>
            </p:nvSpPr>
            <p:spPr bwMode="auto">
              <a:xfrm>
                <a:off x="383" y="2733"/>
                <a:ext cx="147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63" name="Line 48"/>
              <p:cNvSpPr>
                <a:spLocks noChangeShapeType="1"/>
              </p:cNvSpPr>
              <p:nvPr/>
            </p:nvSpPr>
            <p:spPr bwMode="auto">
              <a:xfrm>
                <a:off x="503" y="2118"/>
                <a:ext cx="0" cy="62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lgDash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64" name="Line 49"/>
              <p:cNvSpPr>
                <a:spLocks noChangeShapeType="1"/>
              </p:cNvSpPr>
              <p:nvPr/>
            </p:nvSpPr>
            <p:spPr bwMode="auto">
              <a:xfrm>
                <a:off x="963" y="1854"/>
                <a:ext cx="0" cy="113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lgDash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65" name="Line 50"/>
              <p:cNvSpPr>
                <a:spLocks noChangeShapeType="1"/>
              </p:cNvSpPr>
              <p:nvPr/>
            </p:nvSpPr>
            <p:spPr bwMode="auto">
              <a:xfrm>
                <a:off x="1039" y="1852"/>
                <a:ext cx="0" cy="62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lgDash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66" name="Line 51"/>
              <p:cNvSpPr>
                <a:spLocks noChangeShapeType="1"/>
              </p:cNvSpPr>
              <p:nvPr/>
            </p:nvSpPr>
            <p:spPr bwMode="auto">
              <a:xfrm>
                <a:off x="1586" y="1854"/>
                <a:ext cx="0" cy="97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lgDash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67" name="Line 52"/>
              <p:cNvSpPr>
                <a:spLocks noChangeShapeType="1"/>
              </p:cNvSpPr>
              <p:nvPr/>
            </p:nvSpPr>
            <p:spPr bwMode="auto">
              <a:xfrm>
                <a:off x="1614" y="1852"/>
                <a:ext cx="0" cy="979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lgDash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68" name="Line 53"/>
              <p:cNvSpPr>
                <a:spLocks noChangeShapeType="1"/>
              </p:cNvSpPr>
              <p:nvPr/>
            </p:nvSpPr>
            <p:spPr bwMode="auto">
              <a:xfrm>
                <a:off x="503" y="2733"/>
                <a:ext cx="0" cy="1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69" name="Line 54"/>
              <p:cNvSpPr>
                <a:spLocks noChangeShapeType="1"/>
              </p:cNvSpPr>
              <p:nvPr/>
            </p:nvSpPr>
            <p:spPr bwMode="auto">
              <a:xfrm>
                <a:off x="501" y="2888"/>
                <a:ext cx="465" cy="1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70" name="Line 55"/>
              <p:cNvSpPr>
                <a:spLocks noChangeShapeType="1"/>
              </p:cNvSpPr>
              <p:nvPr/>
            </p:nvSpPr>
            <p:spPr bwMode="auto">
              <a:xfrm flipV="1">
                <a:off x="965" y="2483"/>
                <a:ext cx="73" cy="50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71" name="Line 56"/>
              <p:cNvSpPr>
                <a:spLocks noChangeShapeType="1"/>
              </p:cNvSpPr>
              <p:nvPr/>
            </p:nvSpPr>
            <p:spPr bwMode="auto">
              <a:xfrm>
                <a:off x="1038" y="2481"/>
                <a:ext cx="5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72" name="Line 57"/>
              <p:cNvSpPr>
                <a:spLocks noChangeShapeType="1"/>
              </p:cNvSpPr>
              <p:nvPr/>
            </p:nvSpPr>
            <p:spPr bwMode="auto">
              <a:xfrm>
                <a:off x="1586" y="2480"/>
                <a:ext cx="30" cy="2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73" name="Text Box 58"/>
              <p:cNvSpPr txBox="1">
                <a:spLocks noChangeArrowheads="1"/>
              </p:cNvSpPr>
              <p:nvPr/>
            </p:nvSpPr>
            <p:spPr bwMode="auto">
              <a:xfrm>
                <a:off x="334" y="2593"/>
                <a:ext cx="169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fr-CH" altLang="en-US" sz="1200" dirty="0"/>
                  <a:t>0</a:t>
                </a:r>
                <a:endParaRPr lang="en-US" altLang="en-US" sz="1200" dirty="0"/>
              </a:p>
            </p:txBody>
          </p:sp>
          <p:sp>
            <p:nvSpPr>
              <p:cNvPr id="22574" name="Text Box 59"/>
              <p:cNvSpPr txBox="1">
                <a:spLocks noChangeArrowheads="1"/>
              </p:cNvSpPr>
              <p:nvPr/>
            </p:nvSpPr>
            <p:spPr bwMode="auto">
              <a:xfrm>
                <a:off x="338" y="2289"/>
                <a:ext cx="18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fr-CH" altLang="en-US" sz="1200" dirty="0"/>
                  <a:t>B</a:t>
                </a:r>
                <a:endParaRPr lang="en-US" altLang="en-US" sz="1200" dirty="0"/>
              </a:p>
            </p:txBody>
          </p:sp>
          <p:sp>
            <p:nvSpPr>
              <p:cNvPr id="22575" name="Text Box 60"/>
              <p:cNvSpPr txBox="1">
                <a:spLocks noChangeArrowheads="1"/>
              </p:cNvSpPr>
              <p:nvPr/>
            </p:nvSpPr>
            <p:spPr bwMode="auto">
              <a:xfrm>
                <a:off x="1703" y="2705"/>
                <a:ext cx="164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fr-CH" altLang="en-US" sz="1200" dirty="0"/>
                  <a:t>x</a:t>
                </a:r>
                <a:endParaRPr lang="en-US" altLang="en-US" sz="1200" dirty="0"/>
              </a:p>
            </p:txBody>
          </p:sp>
          <p:sp>
            <p:nvSpPr>
              <p:cNvPr id="22576" name="Line 61"/>
              <p:cNvSpPr>
                <a:spLocks noChangeShapeType="1"/>
              </p:cNvSpPr>
              <p:nvPr/>
            </p:nvSpPr>
            <p:spPr bwMode="auto">
              <a:xfrm flipV="1">
                <a:off x="504" y="2339"/>
                <a:ext cx="0" cy="46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77" name="Line 62"/>
              <p:cNvSpPr>
                <a:spLocks noChangeShapeType="1"/>
              </p:cNvSpPr>
              <p:nvPr/>
            </p:nvSpPr>
            <p:spPr bwMode="auto">
              <a:xfrm>
                <a:off x="1104" y="1698"/>
                <a:ext cx="102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78" name="Text Box 63"/>
              <p:cNvSpPr txBox="1">
                <a:spLocks noChangeArrowheads="1"/>
              </p:cNvSpPr>
              <p:nvPr/>
            </p:nvSpPr>
            <p:spPr bwMode="auto">
              <a:xfrm>
                <a:off x="2135" y="1564"/>
                <a:ext cx="164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fr-CH" altLang="en-US" sz="1200"/>
                  <a:t>x</a:t>
                </a:r>
                <a:endParaRPr lang="en-US" altLang="en-US" sz="1200"/>
              </a:p>
            </p:txBody>
          </p:sp>
          <p:sp>
            <p:nvSpPr>
              <p:cNvPr id="22579" name="Line 64"/>
              <p:cNvSpPr>
                <a:spLocks noChangeShapeType="1"/>
              </p:cNvSpPr>
              <p:nvPr/>
            </p:nvSpPr>
            <p:spPr bwMode="auto">
              <a:xfrm flipH="1">
                <a:off x="1620" y="1199"/>
                <a:ext cx="515" cy="3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80" name="Rectangle 65"/>
              <p:cNvSpPr>
                <a:spLocks noChangeArrowheads="1"/>
              </p:cNvSpPr>
              <p:nvPr/>
            </p:nvSpPr>
            <p:spPr bwMode="auto">
              <a:xfrm>
                <a:off x="506" y="1693"/>
                <a:ext cx="451" cy="27"/>
              </a:xfrm>
              <a:prstGeom prst="rect">
                <a:avLst/>
              </a:prstGeom>
              <a:solidFill>
                <a:srgbClr val="00FFFF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2553" name="Oval 35" descr="Large confetti"/>
              <p:cNvSpPr>
                <a:spLocks noChangeArrowheads="1"/>
              </p:cNvSpPr>
              <p:nvPr/>
            </p:nvSpPr>
            <p:spPr bwMode="auto">
              <a:xfrm>
                <a:off x="1198" y="1608"/>
                <a:ext cx="332" cy="187"/>
              </a:xfrm>
              <a:prstGeom prst="ellipse">
                <a:avLst/>
              </a:prstGeom>
              <a:pattFill prst="lgConfetti">
                <a:fgClr>
                  <a:schemeClr val="accent1"/>
                </a:fgClr>
                <a:bgClr>
                  <a:schemeClr val="bg1"/>
                </a:bgClr>
              </a:pattFill>
              <a:ln w="3175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</p:grpSp>
        <p:sp>
          <p:nvSpPr>
            <p:cNvPr id="22546" name="Line 66"/>
            <p:cNvSpPr>
              <a:spLocks noChangeShapeType="1"/>
            </p:cNvSpPr>
            <p:nvPr/>
          </p:nvSpPr>
          <p:spPr bwMode="auto">
            <a:xfrm flipV="1">
              <a:off x="167" y="1727"/>
              <a:ext cx="768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47" name="Line 67"/>
            <p:cNvSpPr>
              <a:spLocks noChangeShapeType="1"/>
            </p:cNvSpPr>
            <p:nvPr/>
          </p:nvSpPr>
          <p:spPr bwMode="auto">
            <a:xfrm flipH="1" flipV="1">
              <a:off x="1836" y="1731"/>
              <a:ext cx="210" cy="2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48" name="Line 68"/>
            <p:cNvSpPr>
              <a:spLocks noChangeShapeType="1"/>
            </p:cNvSpPr>
            <p:nvPr/>
          </p:nvSpPr>
          <p:spPr bwMode="auto">
            <a:xfrm flipH="1" flipV="1">
              <a:off x="1392" y="1740"/>
              <a:ext cx="599" cy="61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41" name="Line 26"/>
            <p:cNvSpPr>
              <a:spLocks noChangeShapeType="1"/>
            </p:cNvSpPr>
            <p:nvPr/>
          </p:nvSpPr>
          <p:spPr bwMode="auto">
            <a:xfrm>
              <a:off x="359" y="1007"/>
              <a:ext cx="307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253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>
                <a:solidFill>
                  <a:schemeClr val="tx1"/>
                </a:solidFill>
                <a:latin typeface="Arial"/>
                <a:cs typeface="Arial"/>
              </a:rPr>
              <a:t>Direct drive </a:t>
            </a:r>
            <a:r>
              <a:rPr lang="en-GB" altLang="en-US" b="1" dirty="0">
                <a:solidFill>
                  <a:schemeClr val="tx1"/>
                </a:solidFill>
                <a:latin typeface="Arial"/>
                <a:cs typeface="Arial"/>
              </a:rPr>
              <a:t>pulsed</a:t>
            </a:r>
            <a:r>
              <a:rPr lang="en-GB" altLang="en-US" dirty="0">
                <a:solidFill>
                  <a:schemeClr val="tx1"/>
                </a:solidFill>
                <a:latin typeface="Arial"/>
                <a:cs typeface="Arial"/>
              </a:rPr>
              <a:t> magnetic septum</a:t>
            </a:r>
          </a:p>
        </p:txBody>
      </p:sp>
      <p:sp>
        <p:nvSpPr>
          <p:cNvPr id="59" name="Rectangle 59"/>
          <p:cNvSpPr>
            <a:spLocks noChangeArrowheads="1"/>
          </p:cNvSpPr>
          <p:nvPr/>
        </p:nvSpPr>
        <p:spPr bwMode="auto">
          <a:xfrm>
            <a:off x="228600" y="1152776"/>
            <a:ext cx="4572001" cy="350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0" name="Line 22"/>
          <p:cNvSpPr>
            <a:spLocks noChangeShapeType="1"/>
          </p:cNvSpPr>
          <p:nvPr/>
        </p:nvSpPr>
        <p:spPr bwMode="auto">
          <a:xfrm>
            <a:off x="448437" y="4379854"/>
            <a:ext cx="64739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" name="Line 23"/>
          <p:cNvSpPr>
            <a:spLocks noChangeShapeType="1"/>
          </p:cNvSpPr>
          <p:nvPr/>
        </p:nvSpPr>
        <p:spPr bwMode="auto">
          <a:xfrm rot="16200000">
            <a:off x="216602" y="4148019"/>
            <a:ext cx="46367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" name="Text Box 24"/>
          <p:cNvSpPr txBox="1">
            <a:spLocks noChangeArrowheads="1"/>
          </p:cNvSpPr>
          <p:nvPr/>
        </p:nvSpPr>
        <p:spPr bwMode="auto">
          <a:xfrm>
            <a:off x="1023130" y="4286428"/>
            <a:ext cx="289078" cy="366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/>
              <a:t>x</a:t>
            </a:r>
          </a:p>
        </p:txBody>
      </p:sp>
      <p:sp>
        <p:nvSpPr>
          <p:cNvPr id="63" name="Text Box 25"/>
          <p:cNvSpPr txBox="1">
            <a:spLocks noChangeArrowheads="1"/>
          </p:cNvSpPr>
          <p:nvPr/>
        </p:nvSpPr>
        <p:spPr bwMode="auto">
          <a:xfrm>
            <a:off x="228600" y="3637634"/>
            <a:ext cx="290809" cy="366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/>
              <a:t>y</a:t>
            </a:r>
          </a:p>
        </p:txBody>
      </p:sp>
      <p:sp>
        <p:nvSpPr>
          <p:cNvPr id="64" name="Line 26"/>
          <p:cNvSpPr>
            <a:spLocks noChangeShapeType="1"/>
          </p:cNvSpPr>
          <p:nvPr/>
        </p:nvSpPr>
        <p:spPr bwMode="auto">
          <a:xfrm flipV="1">
            <a:off x="448437" y="4019990"/>
            <a:ext cx="503722" cy="3598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5" name="Text Box 27"/>
          <p:cNvSpPr txBox="1">
            <a:spLocks noChangeArrowheads="1"/>
          </p:cNvSpPr>
          <p:nvPr/>
        </p:nvSpPr>
        <p:spPr bwMode="auto">
          <a:xfrm>
            <a:off x="877726" y="3874660"/>
            <a:ext cx="289078" cy="36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/>
              <a:t>z</a:t>
            </a:r>
          </a:p>
        </p:txBody>
      </p:sp>
      <p:grpSp>
        <p:nvGrpSpPr>
          <p:cNvPr id="113" name="Group 22"/>
          <p:cNvGrpSpPr>
            <a:grpSpLocks/>
          </p:cNvGrpSpPr>
          <p:nvPr/>
        </p:nvGrpSpPr>
        <p:grpSpPr bwMode="auto">
          <a:xfrm>
            <a:off x="4572000" y="758825"/>
            <a:ext cx="4953000" cy="4194175"/>
            <a:chOff x="-26" y="574"/>
            <a:chExt cx="3120" cy="2642"/>
          </a:xfrm>
        </p:grpSpPr>
        <p:pic>
          <p:nvPicPr>
            <p:cNvPr id="114" name="Picture 7" descr="pulsed direct driveEdited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904" b="3566"/>
            <a:stretch/>
          </p:blipFill>
          <p:spPr bwMode="auto">
            <a:xfrm>
              <a:off x="205" y="816"/>
              <a:ext cx="2561" cy="2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5" name="Line 8"/>
            <p:cNvSpPr>
              <a:spLocks noChangeShapeType="1"/>
            </p:cNvSpPr>
            <p:nvPr/>
          </p:nvSpPr>
          <p:spPr bwMode="auto">
            <a:xfrm flipV="1">
              <a:off x="550" y="1920"/>
              <a:ext cx="192" cy="115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8" name="Text Box 11"/>
            <p:cNvSpPr txBox="1">
              <a:spLocks noChangeArrowheads="1"/>
            </p:cNvSpPr>
            <p:nvPr/>
          </p:nvSpPr>
          <p:spPr bwMode="auto">
            <a:xfrm>
              <a:off x="118" y="3024"/>
              <a:ext cx="10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400" dirty="0">
                  <a:solidFill>
                    <a:srgbClr val="FF0000"/>
                  </a:solidFill>
                </a:rPr>
                <a:t>Beam “monitor”</a:t>
              </a:r>
            </a:p>
          </p:txBody>
        </p:sp>
        <p:sp>
          <p:nvSpPr>
            <p:cNvPr id="119" name="Line 12"/>
            <p:cNvSpPr>
              <a:spLocks noChangeShapeType="1"/>
            </p:cNvSpPr>
            <p:nvPr/>
          </p:nvSpPr>
          <p:spPr bwMode="auto">
            <a:xfrm flipH="1">
              <a:off x="2230" y="768"/>
              <a:ext cx="288" cy="91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0" name="Text Box 13"/>
            <p:cNvSpPr txBox="1">
              <a:spLocks noChangeArrowheads="1"/>
            </p:cNvSpPr>
            <p:nvPr/>
          </p:nvSpPr>
          <p:spPr bwMode="auto">
            <a:xfrm>
              <a:off x="1798" y="574"/>
              <a:ext cx="1296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400" dirty="0">
                  <a:solidFill>
                    <a:srgbClr val="FF0000"/>
                  </a:solidFill>
                </a:rPr>
                <a:t>Beam screen</a:t>
              </a:r>
            </a:p>
          </p:txBody>
        </p:sp>
        <p:sp>
          <p:nvSpPr>
            <p:cNvPr id="121" name="Line 16"/>
            <p:cNvSpPr>
              <a:spLocks noChangeShapeType="1"/>
            </p:cNvSpPr>
            <p:nvPr/>
          </p:nvSpPr>
          <p:spPr bwMode="auto">
            <a:xfrm>
              <a:off x="982" y="768"/>
              <a:ext cx="1008" cy="57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2" name="Text Box 17"/>
            <p:cNvSpPr txBox="1">
              <a:spLocks noChangeArrowheads="1"/>
            </p:cNvSpPr>
            <p:nvPr/>
          </p:nvSpPr>
          <p:spPr bwMode="auto">
            <a:xfrm>
              <a:off x="-26" y="576"/>
              <a:ext cx="144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400" dirty="0">
                  <a:solidFill>
                    <a:srgbClr val="FF0000"/>
                  </a:solidFill>
                </a:rPr>
                <a:t>Bake-out lamps for UHV</a:t>
              </a:r>
            </a:p>
          </p:txBody>
        </p:sp>
        <p:sp>
          <p:nvSpPr>
            <p:cNvPr id="123" name="Line 20"/>
            <p:cNvSpPr>
              <a:spLocks noChangeShapeType="1"/>
            </p:cNvSpPr>
            <p:nvPr/>
          </p:nvSpPr>
          <p:spPr bwMode="auto">
            <a:xfrm flipH="1" flipV="1">
              <a:off x="1510" y="1968"/>
              <a:ext cx="1008" cy="110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4" name="Text Box 21"/>
            <p:cNvSpPr txBox="1">
              <a:spLocks noChangeArrowheads="1"/>
            </p:cNvSpPr>
            <p:nvPr/>
          </p:nvSpPr>
          <p:spPr bwMode="auto">
            <a:xfrm>
              <a:off x="2086" y="3024"/>
              <a:ext cx="86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400" dirty="0">
                  <a:solidFill>
                    <a:srgbClr val="FF0000"/>
                  </a:solidFill>
                </a:rPr>
                <a:t>Septum</a:t>
              </a:r>
            </a:p>
          </p:txBody>
        </p:sp>
      </p:grpSp>
      <p:sp>
        <p:nvSpPr>
          <p:cNvPr id="125" name="Text Box 6"/>
          <p:cNvSpPr txBox="1">
            <a:spLocks noChangeArrowheads="1"/>
          </p:cNvSpPr>
          <p:nvPr/>
        </p:nvSpPr>
        <p:spPr bwMode="auto">
          <a:xfrm>
            <a:off x="228600" y="4800600"/>
            <a:ext cx="8915400" cy="1834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spcBef>
                <a:spcPct val="40000"/>
              </a:spcBef>
            </a:pPr>
            <a:r>
              <a:rPr lang="en-GB" altLang="en-US" sz="1800" b="0" dirty="0"/>
              <a:t>In vacuum, to minimise distance between circulating and extracted beam</a:t>
            </a:r>
          </a:p>
          <a:p>
            <a:pPr marL="285750" indent="-285750" eaLnBrk="1" hangingPunct="1">
              <a:spcBef>
                <a:spcPct val="40000"/>
              </a:spcBef>
            </a:pPr>
            <a:r>
              <a:rPr lang="en-GB" altLang="en-US" sz="1800" b="0" dirty="0"/>
              <a:t>Single-turn coil to minimise inductance, bake-out up to 200 °C (~10</a:t>
            </a:r>
            <a:r>
              <a:rPr lang="en-GB" altLang="en-US" sz="1800" b="0" baseline="30000" dirty="0"/>
              <a:t>-9</a:t>
            </a:r>
            <a:r>
              <a:rPr lang="en-GB" altLang="en-US" sz="1800" b="0" dirty="0"/>
              <a:t> mbar)</a:t>
            </a:r>
          </a:p>
          <a:p>
            <a:pPr marL="285750" indent="-285750" eaLnBrk="1" hangingPunct="1">
              <a:spcBef>
                <a:spcPct val="40000"/>
              </a:spcBef>
            </a:pPr>
            <a:r>
              <a:rPr lang="en-GB" altLang="en-US" sz="1800" b="0" dirty="0"/>
              <a:t>Pulsed by capacitor discharge (third harmonic flattens the pulse):</a:t>
            </a:r>
          </a:p>
          <a:p>
            <a:pPr marL="1028700" lvl="1" eaLnBrk="1" hangingPunct="1">
              <a:spcBef>
                <a:spcPct val="40000"/>
              </a:spcBef>
            </a:pPr>
            <a:r>
              <a:rPr lang="en-GB" altLang="en-US" sz="1500" b="0" dirty="0"/>
              <a:t>Current in range 7 – 40 kA with a few </a:t>
            </a:r>
            <a:r>
              <a:rPr lang="en-GB" altLang="en-US" sz="1500" b="0" dirty="0" err="1"/>
              <a:t>ms</a:t>
            </a:r>
            <a:r>
              <a:rPr lang="en-GB" altLang="en-US" sz="1500" b="0" dirty="0"/>
              <a:t> oscillation period</a:t>
            </a:r>
          </a:p>
          <a:p>
            <a:pPr marL="1028700" lvl="1" eaLnBrk="1" hangingPunct="1">
              <a:spcBef>
                <a:spcPct val="40000"/>
              </a:spcBef>
            </a:pPr>
            <a:r>
              <a:rPr lang="en-GB" altLang="en-US" sz="1500" b="0" dirty="0"/>
              <a:t>Cooling water circuits flow rate from 1 – 80 l/min</a:t>
            </a:r>
          </a:p>
        </p:txBody>
      </p:sp>
      <p:sp>
        <p:nvSpPr>
          <p:cNvPr id="128" name="Line 41"/>
          <p:cNvSpPr>
            <a:spLocks noChangeShapeType="1"/>
          </p:cNvSpPr>
          <p:nvPr/>
        </p:nvSpPr>
        <p:spPr bwMode="auto">
          <a:xfrm flipH="1">
            <a:off x="1219199" y="2305051"/>
            <a:ext cx="952499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9" name="Line 42"/>
          <p:cNvSpPr>
            <a:spLocks noChangeShapeType="1"/>
          </p:cNvSpPr>
          <p:nvPr/>
        </p:nvSpPr>
        <p:spPr bwMode="auto">
          <a:xfrm>
            <a:off x="1295400" y="2781300"/>
            <a:ext cx="888999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0" name="Line 43"/>
          <p:cNvSpPr>
            <a:spLocks noChangeShapeType="1"/>
          </p:cNvSpPr>
          <p:nvPr/>
        </p:nvSpPr>
        <p:spPr bwMode="auto">
          <a:xfrm flipH="1" flipV="1">
            <a:off x="1395550" y="2297240"/>
            <a:ext cx="1449" cy="4904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1" name="Text Box 44"/>
          <p:cNvSpPr txBox="1">
            <a:spLocks noChangeArrowheads="1"/>
          </p:cNvSpPr>
          <p:nvPr/>
        </p:nvSpPr>
        <p:spPr bwMode="auto">
          <a:xfrm>
            <a:off x="-1276350" y="2247900"/>
            <a:ext cx="2667477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/>
              <a:t>g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/>
              <a:t>(typically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/>
              <a:t>18 - 60 mm)</a:t>
            </a:r>
          </a:p>
        </p:txBody>
      </p:sp>
      <p:sp>
        <p:nvSpPr>
          <p:cNvPr id="132" name="Text Box 15"/>
          <p:cNvSpPr txBox="1">
            <a:spLocks noChangeArrowheads="1"/>
          </p:cNvSpPr>
          <p:nvPr/>
        </p:nvSpPr>
        <p:spPr bwMode="auto">
          <a:xfrm>
            <a:off x="152221" y="1100006"/>
            <a:ext cx="3160714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dirty="0"/>
              <a:t>magnet yoke (laminated steel)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  <p:sp>
        <p:nvSpPr>
          <p:cNvPr id="68" name="Line 12"/>
          <p:cNvSpPr>
            <a:spLocks noChangeShapeType="1"/>
          </p:cNvSpPr>
          <p:nvPr/>
        </p:nvSpPr>
        <p:spPr bwMode="auto">
          <a:xfrm>
            <a:off x="2840566" y="2298701"/>
            <a:ext cx="4233" cy="491066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2514600" y="1905000"/>
            <a:ext cx="351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dirty="0">
                <a:solidFill>
                  <a:srgbClr val="3366FF"/>
                </a:solidFill>
              </a:rPr>
              <a:t>B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70" name="Line 12"/>
          <p:cNvSpPr>
            <a:spLocks noChangeShapeType="1"/>
          </p:cNvSpPr>
          <p:nvPr/>
        </p:nvSpPr>
        <p:spPr bwMode="auto">
          <a:xfrm>
            <a:off x="2713566" y="2298702"/>
            <a:ext cx="4233" cy="491066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" name="Line 12"/>
          <p:cNvSpPr>
            <a:spLocks noChangeShapeType="1"/>
          </p:cNvSpPr>
          <p:nvPr/>
        </p:nvSpPr>
        <p:spPr bwMode="auto">
          <a:xfrm>
            <a:off x="2586566" y="2302935"/>
            <a:ext cx="4233" cy="491066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2" name="Line 12"/>
          <p:cNvSpPr>
            <a:spLocks noChangeShapeType="1"/>
          </p:cNvSpPr>
          <p:nvPr/>
        </p:nvSpPr>
        <p:spPr bwMode="auto">
          <a:xfrm>
            <a:off x="2451099" y="2302935"/>
            <a:ext cx="4233" cy="491066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" name="Line 12"/>
          <p:cNvSpPr>
            <a:spLocks noChangeShapeType="1"/>
          </p:cNvSpPr>
          <p:nvPr/>
        </p:nvSpPr>
        <p:spPr bwMode="auto">
          <a:xfrm>
            <a:off x="2971799" y="2302935"/>
            <a:ext cx="4233" cy="491066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" name="Line 12"/>
          <p:cNvSpPr>
            <a:spLocks noChangeShapeType="1"/>
          </p:cNvSpPr>
          <p:nvPr/>
        </p:nvSpPr>
        <p:spPr bwMode="auto">
          <a:xfrm>
            <a:off x="3098799" y="2298701"/>
            <a:ext cx="4233" cy="491066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5" name="Line 12"/>
          <p:cNvSpPr>
            <a:spLocks noChangeShapeType="1"/>
          </p:cNvSpPr>
          <p:nvPr/>
        </p:nvSpPr>
        <p:spPr bwMode="auto">
          <a:xfrm>
            <a:off x="2324099" y="2298701"/>
            <a:ext cx="4233" cy="491066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406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8" name="Group 14"/>
          <p:cNvGrpSpPr>
            <a:grpSpLocks/>
          </p:cNvGrpSpPr>
          <p:nvPr/>
        </p:nvGrpSpPr>
        <p:grpSpPr bwMode="auto">
          <a:xfrm>
            <a:off x="412354" y="862765"/>
            <a:ext cx="4387685" cy="3151058"/>
            <a:chOff x="1275" y="486"/>
            <a:chExt cx="3157" cy="2189"/>
          </a:xfrm>
        </p:grpSpPr>
        <p:grpSp>
          <p:nvGrpSpPr>
            <p:cNvPr id="25611" name="Group 22"/>
            <p:cNvGrpSpPr>
              <a:grpSpLocks/>
            </p:cNvGrpSpPr>
            <p:nvPr/>
          </p:nvGrpSpPr>
          <p:grpSpPr bwMode="auto">
            <a:xfrm>
              <a:off x="1770" y="822"/>
              <a:ext cx="2131" cy="1617"/>
              <a:chOff x="1218" y="1026"/>
              <a:chExt cx="2131" cy="1617"/>
            </a:xfrm>
          </p:grpSpPr>
          <p:grpSp>
            <p:nvGrpSpPr>
              <p:cNvPr id="25623" name="Group 23"/>
              <p:cNvGrpSpPr>
                <a:grpSpLocks/>
              </p:cNvGrpSpPr>
              <p:nvPr/>
            </p:nvGrpSpPr>
            <p:grpSpPr bwMode="auto">
              <a:xfrm>
                <a:off x="2733" y="1635"/>
                <a:ext cx="616" cy="386"/>
                <a:chOff x="3069" y="1644"/>
                <a:chExt cx="616" cy="386"/>
              </a:xfrm>
            </p:grpSpPr>
            <p:sp>
              <p:nvSpPr>
                <p:cNvPr id="25638" name="Oval 24"/>
                <p:cNvSpPr>
                  <a:spLocks noChangeArrowheads="1"/>
                </p:cNvSpPr>
                <p:nvPr/>
              </p:nvSpPr>
              <p:spPr bwMode="auto">
                <a:xfrm>
                  <a:off x="3073" y="1644"/>
                  <a:ext cx="612" cy="386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25639" name="Line 25"/>
                <p:cNvSpPr>
                  <a:spLocks noChangeShapeType="1"/>
                </p:cNvSpPr>
                <p:nvPr/>
              </p:nvSpPr>
              <p:spPr bwMode="auto">
                <a:xfrm>
                  <a:off x="3168" y="1704"/>
                  <a:ext cx="0" cy="267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5640" name="Rectangle 26"/>
                <p:cNvSpPr>
                  <a:spLocks noChangeArrowheads="1"/>
                </p:cNvSpPr>
                <p:nvPr/>
              </p:nvSpPr>
              <p:spPr bwMode="auto">
                <a:xfrm>
                  <a:off x="3069" y="1695"/>
                  <a:ext cx="90" cy="2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sp>
            <p:nvSpPr>
              <p:cNvPr id="25624" name="Freeform 27"/>
              <p:cNvSpPr>
                <a:spLocks noChangeAspect="1"/>
              </p:cNvSpPr>
              <p:nvPr/>
            </p:nvSpPr>
            <p:spPr bwMode="auto">
              <a:xfrm>
                <a:off x="1770" y="1313"/>
                <a:ext cx="1005" cy="1048"/>
              </a:xfrm>
              <a:custGeom>
                <a:avLst/>
                <a:gdLst>
                  <a:gd name="T0" fmla="*/ 177168 w 653"/>
                  <a:gd name="T1" fmla="*/ 0 h 681"/>
                  <a:gd name="T2" fmla="*/ 0 w 653"/>
                  <a:gd name="T3" fmla="*/ 0 h 681"/>
                  <a:gd name="T4" fmla="*/ 0 w 653"/>
                  <a:gd name="T5" fmla="*/ 184934 h 681"/>
                  <a:gd name="T6" fmla="*/ 177168 w 653"/>
                  <a:gd name="T7" fmla="*/ 184934 h 681"/>
                  <a:gd name="T8" fmla="*/ 176943 w 653"/>
                  <a:gd name="T9" fmla="*/ 115940 h 681"/>
                  <a:gd name="T10" fmla="*/ 61131 w 653"/>
                  <a:gd name="T11" fmla="*/ 115940 h 681"/>
                  <a:gd name="T12" fmla="*/ 60902 w 653"/>
                  <a:gd name="T13" fmla="*/ 68696 h 681"/>
                  <a:gd name="T14" fmla="*/ 177506 w 653"/>
                  <a:gd name="T15" fmla="*/ 68696 h 681"/>
                  <a:gd name="T16" fmla="*/ 177168 w 653"/>
                  <a:gd name="T17" fmla="*/ 0 h 68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53" h="681">
                    <a:moveTo>
                      <a:pt x="652" y="0"/>
                    </a:moveTo>
                    <a:lnTo>
                      <a:pt x="0" y="0"/>
                    </a:lnTo>
                    <a:lnTo>
                      <a:pt x="0" y="681"/>
                    </a:lnTo>
                    <a:lnTo>
                      <a:pt x="652" y="681"/>
                    </a:lnTo>
                    <a:lnTo>
                      <a:pt x="651" y="427"/>
                    </a:lnTo>
                    <a:lnTo>
                      <a:pt x="225" y="427"/>
                    </a:lnTo>
                    <a:lnTo>
                      <a:pt x="224" y="253"/>
                    </a:lnTo>
                    <a:lnTo>
                      <a:pt x="653" y="253"/>
                    </a:lnTo>
                    <a:lnTo>
                      <a:pt x="652" y="0"/>
                    </a:lnTo>
                    <a:close/>
                  </a:path>
                </a:pathLst>
              </a:custGeom>
              <a:solidFill>
                <a:srgbClr val="00FFFF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625" name="Freeform 28"/>
              <p:cNvSpPr>
                <a:spLocks noChangeAspect="1"/>
              </p:cNvSpPr>
              <p:nvPr/>
            </p:nvSpPr>
            <p:spPr bwMode="auto">
              <a:xfrm>
                <a:off x="2775" y="1313"/>
                <a:ext cx="131" cy="1048"/>
              </a:xfrm>
              <a:custGeom>
                <a:avLst/>
                <a:gdLst>
                  <a:gd name="T0" fmla="*/ 0 w 85"/>
                  <a:gd name="T1" fmla="*/ 0 h 681"/>
                  <a:gd name="T2" fmla="*/ 0 w 85"/>
                  <a:gd name="T3" fmla="*/ 184934 h 681"/>
                  <a:gd name="T4" fmla="*/ 23477 w 85"/>
                  <a:gd name="T5" fmla="*/ 184934 h 681"/>
                  <a:gd name="T6" fmla="*/ 23477 w 85"/>
                  <a:gd name="T7" fmla="*/ 146303 h 681"/>
                  <a:gd name="T8" fmla="*/ 7988 w 85"/>
                  <a:gd name="T9" fmla="*/ 115332 h 681"/>
                  <a:gd name="T10" fmla="*/ 7988 w 85"/>
                  <a:gd name="T11" fmla="*/ 69156 h 681"/>
                  <a:gd name="T12" fmla="*/ 23477 w 85"/>
                  <a:gd name="T13" fmla="*/ 38694 h 681"/>
                  <a:gd name="T14" fmla="*/ 23477 w 85"/>
                  <a:gd name="T15" fmla="*/ 0 h 681"/>
                  <a:gd name="T16" fmla="*/ 0 w 85"/>
                  <a:gd name="T17" fmla="*/ 0 h 68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5" h="681">
                    <a:moveTo>
                      <a:pt x="0" y="0"/>
                    </a:moveTo>
                    <a:lnTo>
                      <a:pt x="0" y="681"/>
                    </a:lnTo>
                    <a:lnTo>
                      <a:pt x="85" y="681"/>
                    </a:lnTo>
                    <a:lnTo>
                      <a:pt x="85" y="539"/>
                    </a:lnTo>
                    <a:lnTo>
                      <a:pt x="29" y="425"/>
                    </a:lnTo>
                    <a:lnTo>
                      <a:pt x="29" y="255"/>
                    </a:lnTo>
                    <a:lnTo>
                      <a:pt x="85" y="142"/>
                    </a:lnTo>
                    <a:lnTo>
                      <a:pt x="8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626" name="Freeform 29"/>
              <p:cNvSpPr>
                <a:spLocks noChangeAspect="1"/>
              </p:cNvSpPr>
              <p:nvPr/>
            </p:nvSpPr>
            <p:spPr bwMode="auto">
              <a:xfrm>
                <a:off x="2115" y="1702"/>
                <a:ext cx="88" cy="268"/>
              </a:xfrm>
              <a:custGeom>
                <a:avLst/>
                <a:gdLst>
                  <a:gd name="T0" fmla="*/ 0 w 57"/>
                  <a:gd name="T1" fmla="*/ 0 h 170"/>
                  <a:gd name="T2" fmla="*/ 0 w 57"/>
                  <a:gd name="T3" fmla="*/ 63008 h 170"/>
                  <a:gd name="T4" fmla="*/ 16138 w 57"/>
                  <a:gd name="T5" fmla="*/ 63008 h 170"/>
                  <a:gd name="T6" fmla="*/ 16138 w 57"/>
                  <a:gd name="T7" fmla="*/ 0 h 170"/>
                  <a:gd name="T8" fmla="*/ 0 w 57"/>
                  <a:gd name="T9" fmla="*/ 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70">
                    <a:moveTo>
                      <a:pt x="0" y="0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00"/>
              </a:solidFill>
              <a:ln w="31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627" name="Freeform 30"/>
              <p:cNvSpPr>
                <a:spLocks noChangeAspect="1"/>
              </p:cNvSpPr>
              <p:nvPr/>
            </p:nvSpPr>
            <p:spPr bwMode="auto">
              <a:xfrm>
                <a:off x="1596" y="1620"/>
                <a:ext cx="174" cy="436"/>
              </a:xfrm>
              <a:custGeom>
                <a:avLst/>
                <a:gdLst>
                  <a:gd name="T0" fmla="*/ 0 w 57"/>
                  <a:gd name="T1" fmla="*/ 0 h 170"/>
                  <a:gd name="T2" fmla="*/ 0 w 57"/>
                  <a:gd name="T3" fmla="*/ 35301530 h 170"/>
                  <a:gd name="T4" fmla="*/ 113890821 w 57"/>
                  <a:gd name="T5" fmla="*/ 35301530 h 170"/>
                  <a:gd name="T6" fmla="*/ 113890821 w 57"/>
                  <a:gd name="T7" fmla="*/ 0 h 170"/>
                  <a:gd name="T8" fmla="*/ 0 w 57"/>
                  <a:gd name="T9" fmla="*/ 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70">
                    <a:moveTo>
                      <a:pt x="0" y="0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00"/>
              </a:solidFill>
              <a:ln w="31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25629" name="Group 35"/>
              <p:cNvGrpSpPr>
                <a:grpSpLocks/>
              </p:cNvGrpSpPr>
              <p:nvPr/>
            </p:nvGrpSpPr>
            <p:grpSpPr bwMode="auto">
              <a:xfrm>
                <a:off x="1608" y="1771"/>
                <a:ext cx="144" cy="154"/>
                <a:chOff x="261" y="2492"/>
                <a:chExt cx="144" cy="154"/>
              </a:xfrm>
            </p:grpSpPr>
            <p:sp>
              <p:nvSpPr>
                <p:cNvPr id="25633" name="Oval 36"/>
                <p:cNvSpPr>
                  <a:spLocks noChangeArrowheads="1"/>
                </p:cNvSpPr>
                <p:nvPr/>
              </p:nvSpPr>
              <p:spPr bwMode="auto">
                <a:xfrm>
                  <a:off x="285" y="2534"/>
                  <a:ext cx="96" cy="91"/>
                </a:xfrm>
                <a:prstGeom prst="ellipse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25634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261" y="2492"/>
                  <a:ext cx="144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000" dirty="0">
                      <a:solidFill>
                        <a:srgbClr val="FF0000"/>
                      </a:solidFill>
                      <a:cs typeface="Arial" charset="0"/>
                    </a:rPr>
                    <a:t>•</a:t>
                  </a:r>
                </a:p>
              </p:txBody>
            </p:sp>
          </p:grpSp>
          <p:sp>
            <p:nvSpPr>
              <p:cNvPr id="25630" name="Text Box 38"/>
              <p:cNvSpPr txBox="1">
                <a:spLocks noChangeArrowheads="1"/>
              </p:cNvSpPr>
              <p:nvPr/>
            </p:nvSpPr>
            <p:spPr bwMode="auto">
              <a:xfrm>
                <a:off x="1471" y="1725"/>
                <a:ext cx="16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fr-CH" altLang="en-US" sz="1800">
                    <a:solidFill>
                      <a:srgbClr val="FF0000"/>
                    </a:solidFill>
                    <a:latin typeface="Times New Roman" pitchFamily="18" charset="0"/>
                  </a:rPr>
                  <a:t>I</a:t>
                </a:r>
                <a:endParaRPr lang="en-US" altLang="en-US" sz="1800">
                  <a:solidFill>
                    <a:srgbClr val="FF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31" name="Text Box 39"/>
              <p:cNvSpPr txBox="1">
                <a:spLocks noChangeArrowheads="1"/>
              </p:cNvSpPr>
              <p:nvPr/>
            </p:nvSpPr>
            <p:spPr bwMode="auto">
              <a:xfrm>
                <a:off x="2161" y="1725"/>
                <a:ext cx="16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fr-CH" altLang="en-US" sz="1800">
                    <a:solidFill>
                      <a:srgbClr val="FF0000"/>
                    </a:solidFill>
                    <a:latin typeface="Times New Roman" pitchFamily="18" charset="0"/>
                  </a:rPr>
                  <a:t>I</a:t>
                </a:r>
                <a:endParaRPr lang="en-US" altLang="en-US" sz="1800">
                  <a:solidFill>
                    <a:srgbClr val="FF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32" name="Freeform 40"/>
              <p:cNvSpPr>
                <a:spLocks/>
              </p:cNvSpPr>
              <p:nvPr/>
            </p:nvSpPr>
            <p:spPr bwMode="auto">
              <a:xfrm>
                <a:off x="1218" y="1026"/>
                <a:ext cx="1689" cy="1617"/>
              </a:xfrm>
              <a:custGeom>
                <a:avLst/>
                <a:gdLst>
                  <a:gd name="T0" fmla="*/ 1557 w 1689"/>
                  <a:gd name="T1" fmla="*/ 288 h 1617"/>
                  <a:gd name="T2" fmla="*/ 1557 w 1689"/>
                  <a:gd name="T3" fmla="*/ 129 h 1617"/>
                  <a:gd name="T4" fmla="*/ 123 w 1689"/>
                  <a:gd name="T5" fmla="*/ 129 h 1617"/>
                  <a:gd name="T6" fmla="*/ 123 w 1689"/>
                  <a:gd name="T7" fmla="*/ 1494 h 1617"/>
                  <a:gd name="T8" fmla="*/ 1560 w 1689"/>
                  <a:gd name="T9" fmla="*/ 1494 h 1617"/>
                  <a:gd name="T10" fmla="*/ 1560 w 1689"/>
                  <a:gd name="T11" fmla="*/ 1332 h 1617"/>
                  <a:gd name="T12" fmla="*/ 1689 w 1689"/>
                  <a:gd name="T13" fmla="*/ 1332 h 1617"/>
                  <a:gd name="T14" fmla="*/ 1689 w 1689"/>
                  <a:gd name="T15" fmla="*/ 1617 h 1617"/>
                  <a:gd name="T16" fmla="*/ 0 w 1689"/>
                  <a:gd name="T17" fmla="*/ 1617 h 1617"/>
                  <a:gd name="T18" fmla="*/ 0 w 1689"/>
                  <a:gd name="T19" fmla="*/ 0 h 1617"/>
                  <a:gd name="T20" fmla="*/ 1689 w 1689"/>
                  <a:gd name="T21" fmla="*/ 0 h 1617"/>
                  <a:gd name="T22" fmla="*/ 1689 w 1689"/>
                  <a:gd name="T23" fmla="*/ 288 h 1617"/>
                  <a:gd name="T24" fmla="*/ 1557 w 1689"/>
                  <a:gd name="T25" fmla="*/ 288 h 161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689" h="1617">
                    <a:moveTo>
                      <a:pt x="1557" y="288"/>
                    </a:moveTo>
                    <a:lnTo>
                      <a:pt x="1557" y="129"/>
                    </a:lnTo>
                    <a:lnTo>
                      <a:pt x="123" y="129"/>
                    </a:lnTo>
                    <a:lnTo>
                      <a:pt x="123" y="1494"/>
                    </a:lnTo>
                    <a:lnTo>
                      <a:pt x="1560" y="1494"/>
                    </a:lnTo>
                    <a:lnTo>
                      <a:pt x="1560" y="1332"/>
                    </a:lnTo>
                    <a:lnTo>
                      <a:pt x="1689" y="1332"/>
                    </a:lnTo>
                    <a:lnTo>
                      <a:pt x="1689" y="1617"/>
                    </a:lnTo>
                    <a:lnTo>
                      <a:pt x="0" y="1617"/>
                    </a:lnTo>
                    <a:lnTo>
                      <a:pt x="0" y="0"/>
                    </a:lnTo>
                    <a:lnTo>
                      <a:pt x="1689" y="0"/>
                    </a:lnTo>
                    <a:lnTo>
                      <a:pt x="1689" y="288"/>
                    </a:lnTo>
                    <a:lnTo>
                      <a:pt x="1557" y="288"/>
                    </a:lnTo>
                    <a:close/>
                  </a:path>
                </a:pathLst>
              </a:custGeom>
              <a:solidFill>
                <a:srgbClr val="FF99CC"/>
              </a:solidFill>
              <a:ln w="31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5612" name="Text Box 41"/>
            <p:cNvSpPr txBox="1">
              <a:spLocks noChangeArrowheads="1"/>
            </p:cNvSpPr>
            <p:nvPr/>
          </p:nvSpPr>
          <p:spPr bwMode="auto">
            <a:xfrm>
              <a:off x="3511" y="2269"/>
              <a:ext cx="812" cy="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/>
                <a:t>magnetic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/>
                <a:t>screen</a:t>
              </a:r>
            </a:p>
          </p:txBody>
        </p:sp>
        <p:sp>
          <p:nvSpPr>
            <p:cNvPr id="25613" name="Text Box 42"/>
            <p:cNvSpPr txBox="1">
              <a:spLocks noChangeArrowheads="1"/>
            </p:cNvSpPr>
            <p:nvPr/>
          </p:nvSpPr>
          <p:spPr bwMode="auto">
            <a:xfrm>
              <a:off x="1866" y="499"/>
              <a:ext cx="863" cy="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/>
                <a:t>return box</a:t>
              </a:r>
            </a:p>
          </p:txBody>
        </p:sp>
        <p:sp>
          <p:nvSpPr>
            <p:cNvPr id="25614" name="Text Box 43"/>
            <p:cNvSpPr txBox="1">
              <a:spLocks noChangeArrowheads="1"/>
            </p:cNvSpPr>
            <p:nvPr/>
          </p:nvSpPr>
          <p:spPr bwMode="auto">
            <a:xfrm>
              <a:off x="3636" y="486"/>
              <a:ext cx="796" cy="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/>
                <a:t>beam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/>
                <a:t>screen</a:t>
              </a:r>
            </a:p>
          </p:txBody>
        </p:sp>
        <p:sp>
          <p:nvSpPr>
            <p:cNvPr id="25615" name="Line 44"/>
            <p:cNvSpPr>
              <a:spLocks noChangeShapeType="1"/>
            </p:cNvSpPr>
            <p:nvPr/>
          </p:nvSpPr>
          <p:spPr bwMode="auto">
            <a:xfrm flipH="1">
              <a:off x="3730" y="892"/>
              <a:ext cx="392" cy="5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616" name="Line 45"/>
            <p:cNvSpPr>
              <a:spLocks noChangeShapeType="1"/>
            </p:cNvSpPr>
            <p:nvPr/>
          </p:nvSpPr>
          <p:spPr bwMode="auto">
            <a:xfrm flipH="1" flipV="1">
              <a:off x="3408" y="1659"/>
              <a:ext cx="486" cy="663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618" name="Text Box 47"/>
            <p:cNvSpPr txBox="1">
              <a:spLocks noChangeArrowheads="1"/>
            </p:cNvSpPr>
            <p:nvPr/>
          </p:nvSpPr>
          <p:spPr bwMode="auto">
            <a:xfrm>
              <a:off x="1275" y="499"/>
              <a:ext cx="387" cy="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/>
                <a:t>coil</a:t>
              </a:r>
            </a:p>
          </p:txBody>
        </p:sp>
        <p:sp>
          <p:nvSpPr>
            <p:cNvPr id="25621" name="Line 50"/>
            <p:cNvSpPr>
              <a:spLocks noChangeShapeType="1"/>
            </p:cNvSpPr>
            <p:nvPr/>
          </p:nvSpPr>
          <p:spPr bwMode="auto">
            <a:xfrm>
              <a:off x="1537" y="694"/>
              <a:ext cx="581" cy="8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622" name="Line 51"/>
            <p:cNvSpPr>
              <a:spLocks noChangeShapeType="1"/>
            </p:cNvSpPr>
            <p:nvPr/>
          </p:nvSpPr>
          <p:spPr bwMode="auto">
            <a:xfrm>
              <a:off x="1537" y="694"/>
              <a:ext cx="1115" cy="7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49" name="Rectangle 3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>
                <a:solidFill>
                  <a:schemeClr val="tx1"/>
                </a:solidFill>
                <a:latin typeface="Arial"/>
                <a:cs typeface="Arial"/>
              </a:rPr>
              <a:t>Eddy current septum</a:t>
            </a:r>
          </a:p>
        </p:txBody>
      </p:sp>
      <p:sp>
        <p:nvSpPr>
          <p:cNvPr id="42" name="Rectangle 59"/>
          <p:cNvSpPr>
            <a:spLocks noChangeArrowheads="1"/>
          </p:cNvSpPr>
          <p:nvPr/>
        </p:nvSpPr>
        <p:spPr bwMode="auto">
          <a:xfrm>
            <a:off x="228600" y="914400"/>
            <a:ext cx="4586112" cy="3886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3" name="Line 47"/>
          <p:cNvSpPr>
            <a:spLocks noChangeShapeType="1"/>
          </p:cNvSpPr>
          <p:nvPr/>
        </p:nvSpPr>
        <p:spPr bwMode="auto">
          <a:xfrm>
            <a:off x="1423811" y="4313238"/>
            <a:ext cx="23399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" name="Line 49"/>
          <p:cNvSpPr>
            <a:spLocks noChangeShapeType="1"/>
          </p:cNvSpPr>
          <p:nvPr/>
        </p:nvSpPr>
        <p:spPr bwMode="auto">
          <a:xfrm>
            <a:off x="1868308" y="2822046"/>
            <a:ext cx="1" cy="1872720"/>
          </a:xfrm>
          <a:prstGeom prst="line">
            <a:avLst/>
          </a:prstGeom>
          <a:noFill/>
          <a:ln w="3175">
            <a:solidFill>
              <a:schemeClr val="tx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5" name="Line 50"/>
          <p:cNvSpPr>
            <a:spLocks noChangeShapeType="1"/>
          </p:cNvSpPr>
          <p:nvPr/>
        </p:nvSpPr>
        <p:spPr bwMode="auto">
          <a:xfrm flipH="1">
            <a:off x="2460978" y="2789237"/>
            <a:ext cx="4233" cy="1105430"/>
          </a:xfrm>
          <a:prstGeom prst="line">
            <a:avLst/>
          </a:prstGeom>
          <a:noFill/>
          <a:ln w="3175">
            <a:solidFill>
              <a:schemeClr val="tx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6" name="Line 51"/>
          <p:cNvSpPr>
            <a:spLocks noChangeShapeType="1"/>
          </p:cNvSpPr>
          <p:nvPr/>
        </p:nvSpPr>
        <p:spPr bwMode="auto">
          <a:xfrm>
            <a:off x="3342040" y="2792412"/>
            <a:ext cx="0" cy="1550988"/>
          </a:xfrm>
          <a:prstGeom prst="line">
            <a:avLst/>
          </a:prstGeom>
          <a:noFill/>
          <a:ln w="3175">
            <a:solidFill>
              <a:schemeClr val="tx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8" name="Line 52"/>
          <p:cNvSpPr>
            <a:spLocks noChangeShapeType="1"/>
          </p:cNvSpPr>
          <p:nvPr/>
        </p:nvSpPr>
        <p:spPr bwMode="auto">
          <a:xfrm>
            <a:off x="3273777" y="2789237"/>
            <a:ext cx="0" cy="1554163"/>
          </a:xfrm>
          <a:prstGeom prst="line">
            <a:avLst/>
          </a:prstGeom>
          <a:noFill/>
          <a:ln w="3175">
            <a:solidFill>
              <a:schemeClr val="tx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0" name="Line 56"/>
          <p:cNvSpPr>
            <a:spLocks noChangeShapeType="1"/>
          </p:cNvSpPr>
          <p:nvPr/>
        </p:nvSpPr>
        <p:spPr bwMode="auto">
          <a:xfrm>
            <a:off x="2463623" y="3913187"/>
            <a:ext cx="8207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" name="Text Box 58"/>
          <p:cNvSpPr txBox="1">
            <a:spLocks noChangeArrowheads="1"/>
          </p:cNvSpPr>
          <p:nvPr/>
        </p:nvSpPr>
        <p:spPr bwMode="auto">
          <a:xfrm>
            <a:off x="1346023" y="4090988"/>
            <a:ext cx="268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CH" altLang="en-US" sz="1200" dirty="0"/>
              <a:t>0</a:t>
            </a:r>
            <a:endParaRPr lang="en-US" altLang="en-US" sz="1200" dirty="0"/>
          </a:p>
        </p:txBody>
      </p:sp>
      <p:sp>
        <p:nvSpPr>
          <p:cNvPr id="52" name="Text Box 59"/>
          <p:cNvSpPr txBox="1">
            <a:spLocks noChangeArrowheads="1"/>
          </p:cNvSpPr>
          <p:nvPr/>
        </p:nvSpPr>
        <p:spPr bwMode="auto">
          <a:xfrm>
            <a:off x="1328561" y="3763962"/>
            <a:ext cx="2857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CH" altLang="en-US" sz="1200" dirty="0"/>
              <a:t>B</a:t>
            </a:r>
            <a:endParaRPr lang="en-US" altLang="en-US" sz="1200" dirty="0"/>
          </a:p>
        </p:txBody>
      </p:sp>
      <p:sp>
        <p:nvSpPr>
          <p:cNvPr id="53" name="Text Box 60"/>
          <p:cNvSpPr txBox="1">
            <a:spLocks noChangeArrowheads="1"/>
          </p:cNvSpPr>
          <p:nvPr/>
        </p:nvSpPr>
        <p:spPr bwMode="auto">
          <a:xfrm>
            <a:off x="3519311" y="4268788"/>
            <a:ext cx="260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CH" altLang="en-US" sz="1200" dirty="0"/>
              <a:t>x</a:t>
            </a:r>
            <a:endParaRPr lang="en-US" altLang="en-US" sz="1200" dirty="0"/>
          </a:p>
        </p:txBody>
      </p:sp>
      <p:sp>
        <p:nvSpPr>
          <p:cNvPr id="54" name="Line 61"/>
          <p:cNvSpPr>
            <a:spLocks noChangeShapeType="1"/>
          </p:cNvSpPr>
          <p:nvPr/>
        </p:nvSpPr>
        <p:spPr bwMode="auto">
          <a:xfrm flipV="1">
            <a:off x="1629712" y="3862392"/>
            <a:ext cx="474" cy="506412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" name="Line 54"/>
          <p:cNvSpPr>
            <a:spLocks noChangeShapeType="1"/>
          </p:cNvSpPr>
          <p:nvPr/>
        </p:nvSpPr>
        <p:spPr bwMode="auto">
          <a:xfrm>
            <a:off x="1865136" y="4721225"/>
            <a:ext cx="484188" cy="31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6" name="Line 55"/>
          <p:cNvSpPr>
            <a:spLocks noChangeShapeType="1"/>
          </p:cNvSpPr>
          <p:nvPr/>
        </p:nvSpPr>
        <p:spPr bwMode="auto">
          <a:xfrm flipV="1">
            <a:off x="2347736" y="3916363"/>
            <a:ext cx="115888" cy="804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7" name="Line 53"/>
          <p:cNvSpPr>
            <a:spLocks noChangeShapeType="1"/>
          </p:cNvSpPr>
          <p:nvPr/>
        </p:nvSpPr>
        <p:spPr bwMode="auto">
          <a:xfrm flipH="1">
            <a:off x="1461911" y="4048124"/>
            <a:ext cx="165100" cy="666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9" name="Line 57"/>
          <p:cNvSpPr>
            <a:spLocks noChangeShapeType="1"/>
          </p:cNvSpPr>
          <p:nvPr/>
        </p:nvSpPr>
        <p:spPr bwMode="auto">
          <a:xfrm>
            <a:off x="3284361" y="3911600"/>
            <a:ext cx="47625" cy="401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0" name="Text Box 44"/>
          <p:cNvSpPr txBox="1">
            <a:spLocks noChangeArrowheads="1"/>
          </p:cNvSpPr>
          <p:nvPr/>
        </p:nvSpPr>
        <p:spPr bwMode="auto">
          <a:xfrm>
            <a:off x="1538111" y="4400490"/>
            <a:ext cx="349108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/>
              <a:t>septum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/>
              <a:t>(typically 1 to 3 mm)</a:t>
            </a:r>
          </a:p>
        </p:txBody>
      </p:sp>
      <p:sp>
        <p:nvSpPr>
          <p:cNvPr id="71" name="Line 22"/>
          <p:cNvSpPr>
            <a:spLocks noChangeShapeType="1"/>
          </p:cNvSpPr>
          <p:nvPr/>
        </p:nvSpPr>
        <p:spPr bwMode="auto">
          <a:xfrm>
            <a:off x="614948" y="4379854"/>
            <a:ext cx="64739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" name="Line 23"/>
          <p:cNvSpPr>
            <a:spLocks noChangeShapeType="1"/>
          </p:cNvSpPr>
          <p:nvPr/>
        </p:nvSpPr>
        <p:spPr bwMode="auto">
          <a:xfrm rot="16200000">
            <a:off x="383113" y="4148019"/>
            <a:ext cx="46367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" name="Text Box 24"/>
          <p:cNvSpPr txBox="1">
            <a:spLocks noChangeArrowheads="1"/>
          </p:cNvSpPr>
          <p:nvPr/>
        </p:nvSpPr>
        <p:spPr bwMode="auto">
          <a:xfrm>
            <a:off x="1189641" y="4286428"/>
            <a:ext cx="289078" cy="366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/>
              <a:t>x</a:t>
            </a:r>
          </a:p>
        </p:txBody>
      </p:sp>
      <p:sp>
        <p:nvSpPr>
          <p:cNvPr id="74" name="Text Box 25"/>
          <p:cNvSpPr txBox="1">
            <a:spLocks noChangeArrowheads="1"/>
          </p:cNvSpPr>
          <p:nvPr/>
        </p:nvSpPr>
        <p:spPr bwMode="auto">
          <a:xfrm>
            <a:off x="395111" y="3637634"/>
            <a:ext cx="290809" cy="366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/>
              <a:t>y</a:t>
            </a:r>
          </a:p>
        </p:txBody>
      </p:sp>
      <p:sp>
        <p:nvSpPr>
          <p:cNvPr id="75" name="Line 26"/>
          <p:cNvSpPr>
            <a:spLocks noChangeShapeType="1"/>
          </p:cNvSpPr>
          <p:nvPr/>
        </p:nvSpPr>
        <p:spPr bwMode="auto">
          <a:xfrm flipV="1">
            <a:off x="614948" y="4019990"/>
            <a:ext cx="503722" cy="3598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" name="Text Box 27"/>
          <p:cNvSpPr txBox="1">
            <a:spLocks noChangeArrowheads="1"/>
          </p:cNvSpPr>
          <p:nvPr/>
        </p:nvSpPr>
        <p:spPr bwMode="auto">
          <a:xfrm>
            <a:off x="1044237" y="3874660"/>
            <a:ext cx="289078" cy="36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/>
              <a:t>z</a:t>
            </a:r>
          </a:p>
        </p:txBody>
      </p:sp>
      <p:sp>
        <p:nvSpPr>
          <p:cNvPr id="77" name="Line 55"/>
          <p:cNvSpPr>
            <a:spLocks noChangeShapeType="1"/>
          </p:cNvSpPr>
          <p:nvPr/>
        </p:nvSpPr>
        <p:spPr bwMode="auto">
          <a:xfrm flipH="1" flipV="1">
            <a:off x="1639711" y="4051299"/>
            <a:ext cx="225423" cy="66357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8" name="Line 49"/>
          <p:cNvSpPr>
            <a:spLocks noChangeShapeType="1"/>
          </p:cNvSpPr>
          <p:nvPr/>
        </p:nvSpPr>
        <p:spPr bwMode="auto">
          <a:xfrm>
            <a:off x="1631255" y="2963868"/>
            <a:ext cx="0" cy="1464204"/>
          </a:xfrm>
          <a:prstGeom prst="line">
            <a:avLst/>
          </a:prstGeom>
          <a:noFill/>
          <a:ln w="3175">
            <a:solidFill>
              <a:schemeClr val="tx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0" name="Line 51"/>
          <p:cNvSpPr>
            <a:spLocks noChangeShapeType="1"/>
          </p:cNvSpPr>
          <p:nvPr/>
        </p:nvSpPr>
        <p:spPr bwMode="auto">
          <a:xfrm>
            <a:off x="1919111" y="1219201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" name="Text Box 6"/>
          <p:cNvSpPr txBox="1">
            <a:spLocks noChangeArrowheads="1"/>
          </p:cNvSpPr>
          <p:nvPr/>
        </p:nvSpPr>
        <p:spPr bwMode="auto">
          <a:xfrm>
            <a:off x="4953000" y="838200"/>
            <a:ext cx="4038600" cy="4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spcBef>
                <a:spcPct val="40000"/>
              </a:spcBef>
            </a:pPr>
            <a:r>
              <a:rPr lang="en-US" altLang="en-US" sz="2000" b="0" dirty="0">
                <a:latin typeface="Arial"/>
                <a:cs typeface="Arial"/>
              </a:rPr>
              <a:t>Coil removed from septum and placed behind C-core yoke:</a:t>
            </a:r>
          </a:p>
          <a:p>
            <a:pPr marL="1028700" lvl="1" eaLnBrk="1" hangingPunct="1">
              <a:spcBef>
                <a:spcPct val="40000"/>
              </a:spcBef>
            </a:pPr>
            <a:r>
              <a:rPr lang="en-US" altLang="en-US" sz="1600" b="0" dirty="0">
                <a:latin typeface="Arial"/>
                <a:cs typeface="Arial"/>
              </a:rPr>
              <a:t>Coil dimension not critical</a:t>
            </a:r>
          </a:p>
          <a:p>
            <a:pPr marL="1028700" lvl="1" eaLnBrk="1" hangingPunct="1">
              <a:spcBef>
                <a:spcPct val="40000"/>
              </a:spcBef>
            </a:pPr>
            <a:r>
              <a:rPr lang="en-US" altLang="en-US" sz="1600" b="0" dirty="0">
                <a:latin typeface="Arial"/>
                <a:cs typeface="Arial"/>
              </a:rPr>
              <a:t>Very thin septum blade</a:t>
            </a:r>
            <a:endParaRPr lang="en-US" altLang="en-US" sz="2000" b="0" dirty="0">
              <a:latin typeface="Arial"/>
              <a:cs typeface="Arial"/>
            </a:endParaRPr>
          </a:p>
          <a:p>
            <a:pPr marL="285750" indent="-285750" eaLnBrk="1" hangingPunct="1">
              <a:spcBef>
                <a:spcPct val="40000"/>
              </a:spcBef>
            </a:pPr>
            <a:r>
              <a:rPr lang="en-US" altLang="en-US" sz="2000" b="0" dirty="0">
                <a:latin typeface="Arial"/>
                <a:cs typeface="Arial"/>
              </a:rPr>
              <a:t>Magnetic field pulse induces eddy currents in septum blade</a:t>
            </a:r>
          </a:p>
          <a:p>
            <a:pPr marL="285750" indent="-285750" eaLnBrk="1" hangingPunct="1">
              <a:spcBef>
                <a:spcPct val="40000"/>
              </a:spcBef>
            </a:pPr>
            <a:r>
              <a:rPr lang="en-US" altLang="en-US" sz="2000" b="0" dirty="0">
                <a:latin typeface="Arial"/>
                <a:cs typeface="Arial"/>
              </a:rPr>
              <a:t>Eddy currents shield the circulating beam from magnetic field</a:t>
            </a:r>
          </a:p>
          <a:p>
            <a:pPr marL="285750" indent="-285750" eaLnBrk="1" hangingPunct="1">
              <a:spcBef>
                <a:spcPct val="40000"/>
              </a:spcBef>
            </a:pPr>
            <a:r>
              <a:rPr lang="en-US" altLang="en-US" sz="2000" b="0" dirty="0">
                <a:latin typeface="Arial"/>
                <a:cs typeface="Arial"/>
              </a:rPr>
              <a:t>Return box and magnetic screen reduce fringe field seen by circulating beam</a:t>
            </a:r>
            <a:endParaRPr lang="en-US" altLang="en-US" sz="1600" b="0" dirty="0">
              <a:latin typeface="Arial"/>
              <a:cs typeface="Arial"/>
            </a:endParaRPr>
          </a:p>
        </p:txBody>
      </p:sp>
      <p:sp>
        <p:nvSpPr>
          <p:cNvPr id="83" name="Text Box 6"/>
          <p:cNvSpPr txBox="1">
            <a:spLocks noChangeArrowheads="1"/>
          </p:cNvSpPr>
          <p:nvPr/>
        </p:nvSpPr>
        <p:spPr bwMode="auto">
          <a:xfrm>
            <a:off x="228600" y="4880384"/>
            <a:ext cx="8915400" cy="1520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spcBef>
                <a:spcPct val="40000"/>
              </a:spcBef>
            </a:pPr>
            <a:r>
              <a:rPr lang="en-GB" altLang="en-US" sz="2000" b="0" dirty="0"/>
              <a:t>In or out of vacuum, single-turn coil</a:t>
            </a:r>
          </a:p>
          <a:p>
            <a:pPr marL="285750" indent="-285750" eaLnBrk="1" hangingPunct="1">
              <a:spcBef>
                <a:spcPct val="40000"/>
              </a:spcBef>
            </a:pPr>
            <a:r>
              <a:rPr lang="en-GB" altLang="en-US" sz="2000" b="0" dirty="0"/>
              <a:t>Pulsed by capacitor discharge (third harmonic flattens the pulse):</a:t>
            </a:r>
          </a:p>
          <a:p>
            <a:pPr marL="1028700" lvl="1" eaLnBrk="1" hangingPunct="1">
              <a:spcBef>
                <a:spcPct val="40000"/>
              </a:spcBef>
            </a:pPr>
            <a:r>
              <a:rPr lang="en-GB" altLang="en-US" sz="1600" b="0" dirty="0"/>
              <a:t>Current ~10 kA fast pulsed with ~ 50 </a:t>
            </a:r>
            <a:r>
              <a:rPr lang="en-GB" altLang="en-US" sz="1600" b="0" dirty="0" err="1"/>
              <a:t>μs</a:t>
            </a:r>
            <a:r>
              <a:rPr lang="en-GB" altLang="en-US" sz="1600" b="0" dirty="0"/>
              <a:t> oscillation period</a:t>
            </a:r>
            <a:endParaRPr lang="en-GB" altLang="en-US" sz="2000" b="0" dirty="0"/>
          </a:p>
          <a:p>
            <a:pPr marL="1028700" lvl="1" eaLnBrk="1" hangingPunct="1">
              <a:spcBef>
                <a:spcPct val="40000"/>
              </a:spcBef>
            </a:pPr>
            <a:r>
              <a:rPr lang="en-GB" altLang="en-US" sz="1600" b="0" dirty="0"/>
              <a:t>Cooling water circuits flow rate from 1 – 10 l/min</a:t>
            </a:r>
          </a:p>
        </p:txBody>
      </p:sp>
      <p:sp>
        <p:nvSpPr>
          <p:cNvPr id="84" name="Line 41"/>
          <p:cNvSpPr>
            <a:spLocks noChangeShapeType="1"/>
          </p:cNvSpPr>
          <p:nvPr/>
        </p:nvSpPr>
        <p:spPr bwMode="auto">
          <a:xfrm flipH="1">
            <a:off x="838199" y="2305051"/>
            <a:ext cx="1500009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" name="Line 42"/>
          <p:cNvSpPr>
            <a:spLocks noChangeShapeType="1"/>
          </p:cNvSpPr>
          <p:nvPr/>
        </p:nvSpPr>
        <p:spPr bwMode="auto">
          <a:xfrm>
            <a:off x="1004711" y="2710745"/>
            <a:ext cx="1346199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" name="Text Box 44"/>
          <p:cNvSpPr txBox="1">
            <a:spLocks noChangeArrowheads="1"/>
          </p:cNvSpPr>
          <p:nvPr/>
        </p:nvSpPr>
        <p:spPr bwMode="auto">
          <a:xfrm>
            <a:off x="76200" y="2233789"/>
            <a:ext cx="948267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/>
              <a:t>g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/>
              <a:t>(typically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/>
              <a:t>10 - 30 mm)</a:t>
            </a:r>
          </a:p>
        </p:txBody>
      </p:sp>
      <p:sp>
        <p:nvSpPr>
          <p:cNvPr id="88" name="Line 43"/>
          <p:cNvSpPr>
            <a:spLocks noChangeShapeType="1"/>
          </p:cNvSpPr>
          <p:nvPr/>
        </p:nvSpPr>
        <p:spPr bwMode="auto">
          <a:xfrm flipH="1" flipV="1">
            <a:off x="1015997" y="2297240"/>
            <a:ext cx="4235" cy="4205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" name="TextBox 61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  <p:sp>
        <p:nvSpPr>
          <p:cNvPr id="63" name="Oval 32"/>
          <p:cNvSpPr>
            <a:spLocks noChangeArrowheads="1"/>
          </p:cNvSpPr>
          <p:nvPr/>
        </p:nvSpPr>
        <p:spPr bwMode="auto">
          <a:xfrm>
            <a:off x="2343676" y="2421010"/>
            <a:ext cx="123695" cy="132434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4" name="Line 33"/>
          <p:cNvSpPr>
            <a:spLocks noChangeShapeType="1"/>
          </p:cNvSpPr>
          <p:nvPr/>
        </p:nvSpPr>
        <p:spPr bwMode="auto">
          <a:xfrm flipV="1">
            <a:off x="2359810" y="2443082"/>
            <a:ext cx="90829" cy="8427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8" name="Line 34"/>
          <p:cNvSpPr>
            <a:spLocks noChangeShapeType="1"/>
          </p:cNvSpPr>
          <p:nvPr/>
        </p:nvSpPr>
        <p:spPr bwMode="auto">
          <a:xfrm flipH="1" flipV="1">
            <a:off x="2362200" y="2438400"/>
            <a:ext cx="87244" cy="9230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9" name="Line 12"/>
          <p:cNvSpPr>
            <a:spLocks noChangeShapeType="1"/>
          </p:cNvSpPr>
          <p:nvPr/>
        </p:nvSpPr>
        <p:spPr bwMode="auto">
          <a:xfrm>
            <a:off x="2959101" y="2324097"/>
            <a:ext cx="0" cy="379864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" name="Line 12"/>
          <p:cNvSpPr>
            <a:spLocks noChangeShapeType="1"/>
          </p:cNvSpPr>
          <p:nvPr/>
        </p:nvSpPr>
        <p:spPr bwMode="auto">
          <a:xfrm>
            <a:off x="2840566" y="2324096"/>
            <a:ext cx="0" cy="379864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7" name="Line 12"/>
          <p:cNvSpPr>
            <a:spLocks noChangeShapeType="1"/>
          </p:cNvSpPr>
          <p:nvPr/>
        </p:nvSpPr>
        <p:spPr bwMode="auto">
          <a:xfrm>
            <a:off x="3077635" y="2324096"/>
            <a:ext cx="0" cy="379864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9" name="Line 12"/>
          <p:cNvSpPr>
            <a:spLocks noChangeShapeType="1"/>
          </p:cNvSpPr>
          <p:nvPr/>
        </p:nvSpPr>
        <p:spPr bwMode="auto">
          <a:xfrm>
            <a:off x="2722032" y="2324096"/>
            <a:ext cx="0" cy="379864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0" name="Line 12"/>
          <p:cNvSpPr>
            <a:spLocks noChangeShapeType="1"/>
          </p:cNvSpPr>
          <p:nvPr/>
        </p:nvSpPr>
        <p:spPr bwMode="auto">
          <a:xfrm>
            <a:off x="2611966" y="2324096"/>
            <a:ext cx="0" cy="379864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1" name="Line 12"/>
          <p:cNvSpPr>
            <a:spLocks noChangeShapeType="1"/>
          </p:cNvSpPr>
          <p:nvPr/>
        </p:nvSpPr>
        <p:spPr bwMode="auto">
          <a:xfrm>
            <a:off x="3187702" y="2319862"/>
            <a:ext cx="0" cy="379864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2514600" y="1905000"/>
            <a:ext cx="351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dirty="0">
                <a:solidFill>
                  <a:srgbClr val="3366FF"/>
                </a:solidFill>
              </a:rPr>
              <a:t>B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34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>
                <a:solidFill>
                  <a:schemeClr val="tx1"/>
                </a:solidFill>
                <a:latin typeface="Arial"/>
                <a:cs typeface="Arial"/>
              </a:rPr>
              <a:t>Lambertson</a:t>
            </a:r>
            <a:r>
              <a:rPr lang="en-US" altLang="en-US" dirty="0">
                <a:solidFill>
                  <a:schemeClr val="tx1"/>
                </a:solidFill>
                <a:latin typeface="Arial"/>
                <a:cs typeface="Arial"/>
              </a:rPr>
              <a:t> septum</a:t>
            </a:r>
          </a:p>
        </p:txBody>
      </p:sp>
      <p:sp>
        <p:nvSpPr>
          <p:cNvPr id="27654" name="Text Box 53"/>
          <p:cNvSpPr txBox="1">
            <a:spLocks noChangeArrowheads="1"/>
          </p:cNvSpPr>
          <p:nvPr/>
        </p:nvSpPr>
        <p:spPr bwMode="auto">
          <a:xfrm>
            <a:off x="304800" y="1295400"/>
            <a:ext cx="3581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7655" name="Text Box 54"/>
          <p:cNvSpPr txBox="1">
            <a:spLocks noChangeArrowheads="1"/>
          </p:cNvSpPr>
          <p:nvPr/>
        </p:nvSpPr>
        <p:spPr bwMode="auto">
          <a:xfrm>
            <a:off x="228600" y="4770364"/>
            <a:ext cx="8915400" cy="1926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GB" altLang="en-US" sz="1900" dirty="0">
                <a:latin typeface="Arial"/>
                <a:cs typeface="Arial"/>
              </a:rPr>
              <a:t>Magnetic field in gap orthogonal to previous examples of septa:</a:t>
            </a:r>
          </a:p>
          <a:p>
            <a:pPr lvl="1"/>
            <a:r>
              <a:rPr lang="en-GB" altLang="en-US" sz="1600" b="0" dirty="0" err="1">
                <a:latin typeface="Arial"/>
                <a:cs typeface="Arial"/>
              </a:rPr>
              <a:t>Lambertson</a:t>
            </a:r>
            <a:r>
              <a:rPr lang="en-GB" altLang="en-US" sz="1600" b="0" dirty="0">
                <a:latin typeface="Arial"/>
                <a:cs typeface="Arial"/>
              </a:rPr>
              <a:t> deflects beam orthogonal to kicker: dual plane injection/extraction</a:t>
            </a:r>
          </a:p>
          <a:p>
            <a:r>
              <a:rPr lang="en-GB" altLang="en-US" sz="1900" dirty="0">
                <a:latin typeface="Arial"/>
                <a:cs typeface="Arial"/>
              </a:rPr>
              <a:t>Rugged design: conductors safely hidden away from the beam</a:t>
            </a:r>
          </a:p>
          <a:p>
            <a:r>
              <a:rPr lang="en-GB" altLang="en-US" sz="1900" dirty="0">
                <a:latin typeface="Arial"/>
                <a:cs typeface="Arial"/>
              </a:rPr>
              <a:t>Thin steel yoke between aperture and circulating beam – however extra steel required to avoid saturation, magnetic shielding often added</a:t>
            </a:r>
          </a:p>
        </p:txBody>
      </p:sp>
      <p:grpSp>
        <p:nvGrpSpPr>
          <p:cNvPr id="27656" name="Group 64"/>
          <p:cNvGrpSpPr>
            <a:grpSpLocks/>
          </p:cNvGrpSpPr>
          <p:nvPr/>
        </p:nvGrpSpPr>
        <p:grpSpPr bwMode="auto">
          <a:xfrm>
            <a:off x="381000" y="1143000"/>
            <a:ext cx="4343627" cy="3352800"/>
            <a:chOff x="2448" y="729"/>
            <a:chExt cx="3906" cy="3015"/>
          </a:xfrm>
        </p:grpSpPr>
        <p:grpSp>
          <p:nvGrpSpPr>
            <p:cNvPr id="27657" name="Group 50"/>
            <p:cNvGrpSpPr>
              <a:grpSpLocks/>
            </p:cNvGrpSpPr>
            <p:nvPr/>
          </p:nvGrpSpPr>
          <p:grpSpPr bwMode="auto">
            <a:xfrm>
              <a:off x="2496" y="768"/>
              <a:ext cx="2112" cy="2976"/>
              <a:chOff x="2496" y="768"/>
              <a:chExt cx="2112" cy="2976"/>
            </a:xfrm>
          </p:grpSpPr>
          <p:sp>
            <p:nvSpPr>
              <p:cNvPr id="27669" name="Rectangle 3"/>
              <p:cNvSpPr>
                <a:spLocks noChangeArrowheads="1"/>
              </p:cNvSpPr>
              <p:nvPr/>
            </p:nvSpPr>
            <p:spPr bwMode="auto">
              <a:xfrm>
                <a:off x="2496" y="768"/>
                <a:ext cx="1632" cy="2976"/>
              </a:xfrm>
              <a:prstGeom prst="rect">
                <a:avLst/>
              </a:prstGeom>
              <a:solidFill>
                <a:srgbClr val="00FFFF"/>
              </a:solidFill>
              <a:ln w="1905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7670" name="Freeform 4"/>
              <p:cNvSpPr>
                <a:spLocks/>
              </p:cNvSpPr>
              <p:nvPr/>
            </p:nvSpPr>
            <p:spPr bwMode="auto">
              <a:xfrm>
                <a:off x="3120" y="1296"/>
                <a:ext cx="914" cy="1920"/>
              </a:xfrm>
              <a:custGeom>
                <a:avLst/>
                <a:gdLst>
                  <a:gd name="T0" fmla="*/ 914 w 914"/>
                  <a:gd name="T1" fmla="*/ 0 h 1920"/>
                  <a:gd name="T2" fmla="*/ 2 w 914"/>
                  <a:gd name="T3" fmla="*/ 0 h 1920"/>
                  <a:gd name="T4" fmla="*/ 0 w 914"/>
                  <a:gd name="T5" fmla="*/ 480 h 1920"/>
                  <a:gd name="T6" fmla="*/ 624 w 914"/>
                  <a:gd name="T7" fmla="*/ 480 h 1920"/>
                  <a:gd name="T8" fmla="*/ 624 w 914"/>
                  <a:gd name="T9" fmla="*/ 1440 h 1920"/>
                  <a:gd name="T10" fmla="*/ 0 w 914"/>
                  <a:gd name="T11" fmla="*/ 1443 h 1920"/>
                  <a:gd name="T12" fmla="*/ 2 w 914"/>
                  <a:gd name="T13" fmla="*/ 1920 h 1920"/>
                  <a:gd name="T14" fmla="*/ 914 w 914"/>
                  <a:gd name="T15" fmla="*/ 1920 h 1920"/>
                  <a:gd name="T16" fmla="*/ 914 w 914"/>
                  <a:gd name="T17" fmla="*/ 0 h 19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14" h="1920">
                    <a:moveTo>
                      <a:pt x="914" y="0"/>
                    </a:moveTo>
                    <a:lnTo>
                      <a:pt x="2" y="0"/>
                    </a:lnTo>
                    <a:lnTo>
                      <a:pt x="0" y="480"/>
                    </a:lnTo>
                    <a:lnTo>
                      <a:pt x="624" y="480"/>
                    </a:lnTo>
                    <a:lnTo>
                      <a:pt x="624" y="1440"/>
                    </a:lnTo>
                    <a:lnTo>
                      <a:pt x="0" y="1443"/>
                    </a:lnTo>
                    <a:lnTo>
                      <a:pt x="2" y="1920"/>
                    </a:lnTo>
                    <a:lnTo>
                      <a:pt x="914" y="1920"/>
                    </a:lnTo>
                    <a:lnTo>
                      <a:pt x="914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671" name="Rectangle 5"/>
              <p:cNvSpPr>
                <a:spLocks noChangeArrowheads="1"/>
              </p:cNvSpPr>
              <p:nvPr/>
            </p:nvSpPr>
            <p:spPr bwMode="auto">
              <a:xfrm>
                <a:off x="3168" y="1344"/>
                <a:ext cx="528" cy="3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7672" name="Rectangle 6"/>
              <p:cNvSpPr>
                <a:spLocks noChangeArrowheads="1"/>
              </p:cNvSpPr>
              <p:nvPr/>
            </p:nvSpPr>
            <p:spPr bwMode="auto">
              <a:xfrm>
                <a:off x="3168" y="1344"/>
                <a:ext cx="528" cy="384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4400">
                  <a:solidFill>
                    <a:srgbClr val="FF99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7673" name="Rectangle 7"/>
              <p:cNvSpPr>
                <a:spLocks noChangeArrowheads="1"/>
              </p:cNvSpPr>
              <p:nvPr/>
            </p:nvSpPr>
            <p:spPr bwMode="auto">
              <a:xfrm>
                <a:off x="3168" y="2784"/>
                <a:ext cx="528" cy="384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7674" name="Line 8"/>
              <p:cNvSpPr>
                <a:spLocks noChangeShapeType="1"/>
              </p:cNvSpPr>
              <p:nvPr/>
            </p:nvSpPr>
            <p:spPr bwMode="auto">
              <a:xfrm flipH="1">
                <a:off x="3744" y="2688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675" name="Line 9"/>
              <p:cNvSpPr>
                <a:spLocks noChangeShapeType="1"/>
              </p:cNvSpPr>
              <p:nvPr/>
            </p:nvSpPr>
            <p:spPr bwMode="auto">
              <a:xfrm flipH="1">
                <a:off x="3744" y="2592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676" name="Line 10"/>
              <p:cNvSpPr>
                <a:spLocks noChangeShapeType="1"/>
              </p:cNvSpPr>
              <p:nvPr/>
            </p:nvSpPr>
            <p:spPr bwMode="auto">
              <a:xfrm flipH="1">
                <a:off x="3744" y="2496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677" name="Line 11"/>
              <p:cNvSpPr>
                <a:spLocks noChangeShapeType="1"/>
              </p:cNvSpPr>
              <p:nvPr/>
            </p:nvSpPr>
            <p:spPr bwMode="auto">
              <a:xfrm flipH="1">
                <a:off x="3744" y="2400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678" name="Line 12"/>
              <p:cNvSpPr>
                <a:spLocks noChangeShapeType="1"/>
              </p:cNvSpPr>
              <p:nvPr/>
            </p:nvSpPr>
            <p:spPr bwMode="auto">
              <a:xfrm flipH="1">
                <a:off x="3744" y="2304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679" name="Line 13"/>
              <p:cNvSpPr>
                <a:spLocks noChangeShapeType="1"/>
              </p:cNvSpPr>
              <p:nvPr/>
            </p:nvSpPr>
            <p:spPr bwMode="auto">
              <a:xfrm flipH="1">
                <a:off x="3744" y="2208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680" name="Line 14"/>
              <p:cNvSpPr>
                <a:spLocks noChangeShapeType="1"/>
              </p:cNvSpPr>
              <p:nvPr/>
            </p:nvSpPr>
            <p:spPr bwMode="auto">
              <a:xfrm flipH="1">
                <a:off x="3744" y="2112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681" name="Line 15"/>
              <p:cNvSpPr>
                <a:spLocks noChangeShapeType="1"/>
              </p:cNvSpPr>
              <p:nvPr/>
            </p:nvSpPr>
            <p:spPr bwMode="auto">
              <a:xfrm flipH="1">
                <a:off x="3744" y="2016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682" name="Line 16"/>
              <p:cNvSpPr>
                <a:spLocks noChangeShapeType="1"/>
              </p:cNvSpPr>
              <p:nvPr/>
            </p:nvSpPr>
            <p:spPr bwMode="auto">
              <a:xfrm flipH="1">
                <a:off x="3744" y="1920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683" name="Line 17"/>
              <p:cNvSpPr>
                <a:spLocks noChangeShapeType="1"/>
              </p:cNvSpPr>
              <p:nvPr/>
            </p:nvSpPr>
            <p:spPr bwMode="auto">
              <a:xfrm flipH="1">
                <a:off x="3744" y="1824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684" name="Freeform 18"/>
              <p:cNvSpPr>
                <a:spLocks/>
              </p:cNvSpPr>
              <p:nvPr/>
            </p:nvSpPr>
            <p:spPr bwMode="auto">
              <a:xfrm>
                <a:off x="3120" y="1296"/>
                <a:ext cx="914" cy="1920"/>
              </a:xfrm>
              <a:custGeom>
                <a:avLst/>
                <a:gdLst>
                  <a:gd name="T0" fmla="*/ 914 w 914"/>
                  <a:gd name="T1" fmla="*/ 0 h 1920"/>
                  <a:gd name="T2" fmla="*/ 2 w 914"/>
                  <a:gd name="T3" fmla="*/ 0 h 1920"/>
                  <a:gd name="T4" fmla="*/ 0 w 914"/>
                  <a:gd name="T5" fmla="*/ 480 h 1920"/>
                  <a:gd name="T6" fmla="*/ 624 w 914"/>
                  <a:gd name="T7" fmla="*/ 480 h 1920"/>
                  <a:gd name="T8" fmla="*/ 624 w 914"/>
                  <a:gd name="T9" fmla="*/ 1440 h 1920"/>
                  <a:gd name="T10" fmla="*/ 0 w 914"/>
                  <a:gd name="T11" fmla="*/ 1443 h 1920"/>
                  <a:gd name="T12" fmla="*/ 2 w 914"/>
                  <a:gd name="T13" fmla="*/ 1920 h 1920"/>
                  <a:gd name="T14" fmla="*/ 914 w 914"/>
                  <a:gd name="T15" fmla="*/ 1920 h 1920"/>
                  <a:gd name="T16" fmla="*/ 914 w 914"/>
                  <a:gd name="T17" fmla="*/ 0 h 19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14" h="1920">
                    <a:moveTo>
                      <a:pt x="914" y="0"/>
                    </a:moveTo>
                    <a:lnTo>
                      <a:pt x="2" y="0"/>
                    </a:lnTo>
                    <a:lnTo>
                      <a:pt x="0" y="480"/>
                    </a:lnTo>
                    <a:lnTo>
                      <a:pt x="624" y="480"/>
                    </a:lnTo>
                    <a:lnTo>
                      <a:pt x="624" y="1440"/>
                    </a:lnTo>
                    <a:lnTo>
                      <a:pt x="0" y="1443"/>
                    </a:lnTo>
                    <a:lnTo>
                      <a:pt x="2" y="1920"/>
                    </a:lnTo>
                    <a:lnTo>
                      <a:pt x="914" y="1920"/>
                    </a:lnTo>
                    <a:lnTo>
                      <a:pt x="914" y="0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27685" name="Group 21"/>
              <p:cNvGrpSpPr>
                <a:grpSpLocks/>
              </p:cNvGrpSpPr>
              <p:nvPr/>
            </p:nvGrpSpPr>
            <p:grpSpPr bwMode="auto">
              <a:xfrm>
                <a:off x="4080" y="768"/>
                <a:ext cx="480" cy="2976"/>
                <a:chOff x="4176" y="576"/>
                <a:chExt cx="480" cy="2976"/>
              </a:xfrm>
            </p:grpSpPr>
            <p:sp>
              <p:nvSpPr>
                <p:cNvPr id="27702" name="Freeform 22" descr="30%"/>
                <p:cNvSpPr>
                  <a:spLocks/>
                </p:cNvSpPr>
                <p:nvPr/>
              </p:nvSpPr>
              <p:spPr bwMode="auto">
                <a:xfrm>
                  <a:off x="4176" y="576"/>
                  <a:ext cx="480" cy="1488"/>
                </a:xfrm>
                <a:custGeom>
                  <a:avLst/>
                  <a:gdLst>
                    <a:gd name="T0" fmla="*/ 0 w 480"/>
                    <a:gd name="T1" fmla="*/ 0 h 1488"/>
                    <a:gd name="T2" fmla="*/ 480 w 480"/>
                    <a:gd name="T3" fmla="*/ 0 h 1488"/>
                    <a:gd name="T4" fmla="*/ 480 w 480"/>
                    <a:gd name="T5" fmla="*/ 1248 h 1488"/>
                    <a:gd name="T6" fmla="*/ 144 w 480"/>
                    <a:gd name="T7" fmla="*/ 1248 h 1488"/>
                    <a:gd name="T8" fmla="*/ 0 w 480"/>
                    <a:gd name="T9" fmla="*/ 1488 h 1488"/>
                    <a:gd name="T10" fmla="*/ 0 w 480"/>
                    <a:gd name="T11" fmla="*/ 0 h 14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480" h="1488">
                      <a:moveTo>
                        <a:pt x="0" y="0"/>
                      </a:moveTo>
                      <a:lnTo>
                        <a:pt x="480" y="0"/>
                      </a:lnTo>
                      <a:lnTo>
                        <a:pt x="480" y="1248"/>
                      </a:lnTo>
                      <a:lnTo>
                        <a:pt x="144" y="1248"/>
                      </a:lnTo>
                      <a:lnTo>
                        <a:pt x="0" y="14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pattFill prst="pct30">
                  <a:fgClr>
                    <a:srgbClr val="00FFFF"/>
                  </a:fgClr>
                  <a:bgClr>
                    <a:srgbClr val="FFFFFF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28575" cap="flat" cmpd="sng">
                      <a:solidFill>
                        <a:schemeClr val="folHlink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7703" name="Freeform 23" descr="30%"/>
                <p:cNvSpPr>
                  <a:spLocks/>
                </p:cNvSpPr>
                <p:nvPr/>
              </p:nvSpPr>
              <p:spPr bwMode="auto">
                <a:xfrm flipV="1">
                  <a:off x="4176" y="2064"/>
                  <a:ext cx="480" cy="1488"/>
                </a:xfrm>
                <a:custGeom>
                  <a:avLst/>
                  <a:gdLst>
                    <a:gd name="T0" fmla="*/ 0 w 480"/>
                    <a:gd name="T1" fmla="*/ 0 h 1488"/>
                    <a:gd name="T2" fmla="*/ 480 w 480"/>
                    <a:gd name="T3" fmla="*/ 0 h 1488"/>
                    <a:gd name="T4" fmla="*/ 480 w 480"/>
                    <a:gd name="T5" fmla="*/ 1248 h 1488"/>
                    <a:gd name="T6" fmla="*/ 144 w 480"/>
                    <a:gd name="T7" fmla="*/ 1248 h 1488"/>
                    <a:gd name="T8" fmla="*/ 0 w 480"/>
                    <a:gd name="T9" fmla="*/ 1488 h 1488"/>
                    <a:gd name="T10" fmla="*/ 0 w 480"/>
                    <a:gd name="T11" fmla="*/ 0 h 14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480" h="1488">
                      <a:moveTo>
                        <a:pt x="0" y="0"/>
                      </a:moveTo>
                      <a:lnTo>
                        <a:pt x="480" y="0"/>
                      </a:lnTo>
                      <a:lnTo>
                        <a:pt x="480" y="1248"/>
                      </a:lnTo>
                      <a:lnTo>
                        <a:pt x="144" y="1248"/>
                      </a:lnTo>
                      <a:lnTo>
                        <a:pt x="0" y="14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pattFill prst="pct30">
                  <a:fgClr>
                    <a:srgbClr val="00FFFF"/>
                  </a:fgClr>
                  <a:bgClr>
                    <a:srgbClr val="FFFFFF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28575" cap="flat" cmpd="sng">
                      <a:solidFill>
                        <a:schemeClr val="folHlink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27686" name="Freeform 24"/>
              <p:cNvSpPr>
                <a:spLocks/>
              </p:cNvSpPr>
              <p:nvPr/>
            </p:nvSpPr>
            <p:spPr bwMode="auto">
              <a:xfrm>
                <a:off x="4080" y="2016"/>
                <a:ext cx="528" cy="480"/>
              </a:xfrm>
              <a:custGeom>
                <a:avLst/>
                <a:gdLst>
                  <a:gd name="T0" fmla="*/ 1507 w 480"/>
                  <a:gd name="T1" fmla="*/ 0 h 480"/>
                  <a:gd name="T2" fmla="*/ 1507 w 480"/>
                  <a:gd name="T3" fmla="*/ 480 h 480"/>
                  <a:gd name="T4" fmla="*/ 450 w 480"/>
                  <a:gd name="T5" fmla="*/ 480 h 480"/>
                  <a:gd name="T6" fmla="*/ 0 w 480"/>
                  <a:gd name="T7" fmla="*/ 240 h 480"/>
                  <a:gd name="T8" fmla="*/ 450 w 480"/>
                  <a:gd name="T9" fmla="*/ 0 h 480"/>
                  <a:gd name="T10" fmla="*/ 1507 w 480"/>
                  <a:gd name="T11" fmla="*/ 0 h 48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80" h="480">
                    <a:moveTo>
                      <a:pt x="480" y="0"/>
                    </a:moveTo>
                    <a:lnTo>
                      <a:pt x="480" y="480"/>
                    </a:lnTo>
                    <a:lnTo>
                      <a:pt x="144" y="480"/>
                    </a:lnTo>
                    <a:lnTo>
                      <a:pt x="0" y="240"/>
                    </a:lnTo>
                    <a:lnTo>
                      <a:pt x="144" y="0"/>
                    </a:lnTo>
                    <a:lnTo>
                      <a:pt x="48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687" name="Freeform 25"/>
              <p:cNvSpPr>
                <a:spLocks/>
              </p:cNvSpPr>
              <p:nvPr/>
            </p:nvSpPr>
            <p:spPr bwMode="auto">
              <a:xfrm>
                <a:off x="2496" y="768"/>
                <a:ext cx="2064" cy="2976"/>
              </a:xfrm>
              <a:custGeom>
                <a:avLst/>
                <a:gdLst>
                  <a:gd name="T0" fmla="*/ 0 w 2064"/>
                  <a:gd name="T1" fmla="*/ 0 h 2976"/>
                  <a:gd name="T2" fmla="*/ 2064 w 2064"/>
                  <a:gd name="T3" fmla="*/ 0 h 2976"/>
                  <a:gd name="T4" fmla="*/ 2064 w 2064"/>
                  <a:gd name="T5" fmla="*/ 1248 h 2976"/>
                  <a:gd name="T6" fmla="*/ 1728 w 2064"/>
                  <a:gd name="T7" fmla="*/ 1248 h 2976"/>
                  <a:gd name="T8" fmla="*/ 1584 w 2064"/>
                  <a:gd name="T9" fmla="*/ 1488 h 2976"/>
                  <a:gd name="T10" fmla="*/ 1728 w 2064"/>
                  <a:gd name="T11" fmla="*/ 1728 h 2976"/>
                  <a:gd name="T12" fmla="*/ 2064 w 2064"/>
                  <a:gd name="T13" fmla="*/ 1728 h 2976"/>
                  <a:gd name="T14" fmla="*/ 2064 w 2064"/>
                  <a:gd name="T15" fmla="*/ 2976 h 2976"/>
                  <a:gd name="T16" fmla="*/ 0 w 2064"/>
                  <a:gd name="T17" fmla="*/ 2976 h 2976"/>
                  <a:gd name="T18" fmla="*/ 0 w 2064"/>
                  <a:gd name="T19" fmla="*/ 0 h 297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64" h="2976">
                    <a:moveTo>
                      <a:pt x="0" y="0"/>
                    </a:moveTo>
                    <a:lnTo>
                      <a:pt x="2064" y="0"/>
                    </a:lnTo>
                    <a:lnTo>
                      <a:pt x="2064" y="1248"/>
                    </a:lnTo>
                    <a:lnTo>
                      <a:pt x="1728" y="1248"/>
                    </a:lnTo>
                    <a:lnTo>
                      <a:pt x="1584" y="1488"/>
                    </a:lnTo>
                    <a:lnTo>
                      <a:pt x="1728" y="1728"/>
                    </a:lnTo>
                    <a:lnTo>
                      <a:pt x="2064" y="1728"/>
                    </a:lnTo>
                    <a:lnTo>
                      <a:pt x="2064" y="2976"/>
                    </a:lnTo>
                    <a:lnTo>
                      <a:pt x="0" y="297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rgbClr val="00FFFF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27688" name="Group 26"/>
              <p:cNvGrpSpPr>
                <a:grpSpLocks/>
              </p:cNvGrpSpPr>
              <p:nvPr/>
            </p:nvGrpSpPr>
            <p:grpSpPr bwMode="auto">
              <a:xfrm flipV="1">
                <a:off x="2832" y="2448"/>
                <a:ext cx="1392" cy="1056"/>
                <a:chOff x="288" y="864"/>
                <a:chExt cx="1392" cy="1056"/>
              </a:xfrm>
            </p:grpSpPr>
            <p:sp>
              <p:nvSpPr>
                <p:cNvPr id="27700" name="AutoShape 27"/>
                <p:cNvSpPr>
                  <a:spLocks noChangeArrowheads="1"/>
                </p:cNvSpPr>
                <p:nvPr/>
              </p:nvSpPr>
              <p:spPr bwMode="auto">
                <a:xfrm>
                  <a:off x="288" y="864"/>
                  <a:ext cx="1392" cy="1056"/>
                </a:xfrm>
                <a:prstGeom prst="roundRect">
                  <a:avLst>
                    <a:gd name="adj" fmla="val 16667"/>
                  </a:avLst>
                </a:prstGeom>
                <a:noFill/>
                <a:ln w="381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27701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288" y="1296"/>
                  <a:ext cx="0" cy="192"/>
                </a:xfrm>
                <a:prstGeom prst="line">
                  <a:avLst/>
                </a:prstGeom>
                <a:noFill/>
                <a:ln w="38100">
                  <a:solidFill>
                    <a:srgbClr val="0000FF"/>
                  </a:solidFill>
                  <a:round/>
                  <a:headEnd/>
                  <a:tailEnd type="triangle" w="lg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7689" name="Group 29"/>
              <p:cNvGrpSpPr>
                <a:grpSpLocks/>
              </p:cNvGrpSpPr>
              <p:nvPr/>
            </p:nvGrpSpPr>
            <p:grpSpPr bwMode="auto">
              <a:xfrm>
                <a:off x="2832" y="1008"/>
                <a:ext cx="1392" cy="1056"/>
                <a:chOff x="288" y="864"/>
                <a:chExt cx="1392" cy="1056"/>
              </a:xfrm>
            </p:grpSpPr>
            <p:sp>
              <p:nvSpPr>
                <p:cNvPr id="27698" name="AutoShape 30"/>
                <p:cNvSpPr>
                  <a:spLocks noChangeArrowheads="1"/>
                </p:cNvSpPr>
                <p:nvPr/>
              </p:nvSpPr>
              <p:spPr bwMode="auto">
                <a:xfrm>
                  <a:off x="288" y="864"/>
                  <a:ext cx="1392" cy="1056"/>
                </a:xfrm>
                <a:prstGeom prst="roundRect">
                  <a:avLst>
                    <a:gd name="adj" fmla="val 16667"/>
                  </a:avLst>
                </a:prstGeom>
                <a:noFill/>
                <a:ln w="381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27699" name="Line 31"/>
                <p:cNvSpPr>
                  <a:spLocks noChangeShapeType="1"/>
                </p:cNvSpPr>
                <p:nvPr/>
              </p:nvSpPr>
              <p:spPr bwMode="auto">
                <a:xfrm flipV="1">
                  <a:off x="288" y="1296"/>
                  <a:ext cx="0" cy="192"/>
                </a:xfrm>
                <a:prstGeom prst="line">
                  <a:avLst/>
                </a:prstGeom>
                <a:noFill/>
                <a:ln w="38100">
                  <a:solidFill>
                    <a:srgbClr val="0000FF"/>
                  </a:solidFill>
                  <a:round/>
                  <a:headEnd/>
                  <a:tailEnd type="triangle" w="lg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7690" name="Group 39"/>
              <p:cNvGrpSpPr>
                <a:grpSpLocks/>
              </p:cNvGrpSpPr>
              <p:nvPr/>
            </p:nvGrpSpPr>
            <p:grpSpPr bwMode="auto">
              <a:xfrm>
                <a:off x="3266" y="1263"/>
                <a:ext cx="373" cy="357"/>
                <a:chOff x="2564" y="1235"/>
                <a:chExt cx="373" cy="357"/>
              </a:xfrm>
            </p:grpSpPr>
            <p:sp>
              <p:nvSpPr>
                <p:cNvPr id="27695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2564" y="1341"/>
                  <a:ext cx="188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1800" dirty="0">
                      <a:solidFill>
                        <a:srgbClr val="FF0000"/>
                      </a:solidFill>
                    </a:rPr>
                    <a:t>x</a:t>
                  </a:r>
                </a:p>
              </p:txBody>
            </p:sp>
            <p:sp>
              <p:nvSpPr>
                <p:cNvPr id="27696" name="Oval 37"/>
                <p:cNvSpPr>
                  <a:spLocks noChangeArrowheads="1"/>
                </p:cNvSpPr>
                <p:nvPr/>
              </p:nvSpPr>
              <p:spPr bwMode="auto">
                <a:xfrm>
                  <a:off x="2630" y="1465"/>
                  <a:ext cx="144" cy="127"/>
                </a:xfrm>
                <a:prstGeom prst="ellips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7697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2745" y="1235"/>
                  <a:ext cx="192" cy="3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 dirty="0">
                      <a:solidFill>
                        <a:srgbClr val="FF0000"/>
                      </a:solidFill>
                      <a:latin typeface="Times New Roman" pitchFamily="18" charset="0"/>
                    </a:rPr>
                    <a:t>I</a:t>
                  </a:r>
                </a:p>
              </p:txBody>
            </p:sp>
          </p:grpSp>
          <p:sp>
            <p:nvSpPr>
              <p:cNvPr id="27691" name="Text Box 43"/>
              <p:cNvSpPr txBox="1">
                <a:spLocks noChangeArrowheads="1"/>
              </p:cNvSpPr>
              <p:nvPr/>
            </p:nvSpPr>
            <p:spPr bwMode="auto">
              <a:xfrm>
                <a:off x="3443" y="2712"/>
                <a:ext cx="192" cy="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 dirty="0">
                    <a:solidFill>
                      <a:srgbClr val="FF0000"/>
                    </a:solidFill>
                    <a:latin typeface="Times New Roman" pitchFamily="18" charset="0"/>
                  </a:rPr>
                  <a:t>I</a:t>
                </a:r>
              </a:p>
            </p:txBody>
          </p:sp>
          <p:sp>
            <p:nvSpPr>
              <p:cNvPr id="27693" name="Text Box 45"/>
              <p:cNvSpPr txBox="1">
                <a:spLocks noChangeArrowheads="1"/>
              </p:cNvSpPr>
              <p:nvPr/>
            </p:nvSpPr>
            <p:spPr bwMode="auto">
              <a:xfrm>
                <a:off x="3224" y="2813"/>
                <a:ext cx="16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800" dirty="0">
                    <a:solidFill>
                      <a:srgbClr val="FF0000"/>
                    </a:solidFill>
                    <a:cs typeface="Arial" charset="0"/>
                  </a:rPr>
                  <a:t>•</a:t>
                </a:r>
              </a:p>
            </p:txBody>
          </p:sp>
        </p:grpSp>
        <p:sp>
          <p:nvSpPr>
            <p:cNvPr id="27658" name="Oval 51"/>
            <p:cNvSpPr>
              <a:spLocks noChangeArrowheads="1"/>
            </p:cNvSpPr>
            <p:nvPr/>
          </p:nvSpPr>
          <p:spPr bwMode="auto">
            <a:xfrm>
              <a:off x="4243" y="2208"/>
              <a:ext cx="192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27659" name="Text Box 52"/>
            <p:cNvSpPr txBox="1">
              <a:spLocks noChangeArrowheads="1"/>
            </p:cNvSpPr>
            <p:nvPr/>
          </p:nvSpPr>
          <p:spPr bwMode="auto">
            <a:xfrm>
              <a:off x="4915" y="2031"/>
              <a:ext cx="1439" cy="5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/>
                <a:t>Circulating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/>
                <a:t>Beam</a:t>
              </a:r>
            </a:p>
          </p:txBody>
        </p:sp>
        <p:sp>
          <p:nvSpPr>
            <p:cNvPr id="27660" name="Text Box 55"/>
            <p:cNvSpPr txBox="1">
              <a:spLocks noChangeArrowheads="1"/>
            </p:cNvSpPr>
            <p:nvPr/>
          </p:nvSpPr>
          <p:spPr bwMode="auto">
            <a:xfrm>
              <a:off x="2448" y="729"/>
              <a:ext cx="1576" cy="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400" dirty="0"/>
                <a:t>Steel yoke</a:t>
              </a:r>
            </a:p>
          </p:txBody>
        </p:sp>
        <p:sp>
          <p:nvSpPr>
            <p:cNvPr id="27661" name="Line 56"/>
            <p:cNvSpPr>
              <a:spLocks noChangeShapeType="1"/>
            </p:cNvSpPr>
            <p:nvPr/>
          </p:nvSpPr>
          <p:spPr bwMode="auto">
            <a:xfrm flipH="1">
              <a:off x="3696" y="960"/>
              <a:ext cx="1104" cy="528"/>
            </a:xfrm>
            <a:prstGeom prst="line">
              <a:avLst/>
            </a:prstGeom>
            <a:noFill/>
            <a:ln w="25400">
              <a:solidFill>
                <a:srgbClr val="FF99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662" name="Text Box 57"/>
            <p:cNvSpPr txBox="1">
              <a:spLocks noChangeArrowheads="1"/>
            </p:cNvSpPr>
            <p:nvPr/>
          </p:nvSpPr>
          <p:spPr bwMode="auto">
            <a:xfrm>
              <a:off x="4752" y="825"/>
              <a:ext cx="768" cy="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600" dirty="0"/>
                <a:t>Coil</a:t>
              </a:r>
            </a:p>
          </p:txBody>
        </p:sp>
        <p:sp>
          <p:nvSpPr>
            <p:cNvPr id="27663" name="Line 58"/>
            <p:cNvSpPr>
              <a:spLocks noChangeShapeType="1"/>
            </p:cNvSpPr>
            <p:nvPr/>
          </p:nvSpPr>
          <p:spPr bwMode="auto">
            <a:xfrm flipH="1">
              <a:off x="4560" y="1296"/>
              <a:ext cx="288" cy="144"/>
            </a:xfrm>
            <a:prstGeom prst="line">
              <a:avLst/>
            </a:prstGeom>
            <a:noFill/>
            <a:ln w="25400">
              <a:solidFill>
                <a:srgbClr val="00FFFF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664" name="Text Box 59"/>
            <p:cNvSpPr txBox="1">
              <a:spLocks noChangeArrowheads="1"/>
            </p:cNvSpPr>
            <p:nvPr/>
          </p:nvSpPr>
          <p:spPr bwMode="auto">
            <a:xfrm>
              <a:off x="4800" y="1199"/>
              <a:ext cx="1554" cy="5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600" dirty="0"/>
                <a:t>Steel to avoid saturation</a:t>
              </a:r>
            </a:p>
          </p:txBody>
        </p:sp>
        <p:sp>
          <p:nvSpPr>
            <p:cNvPr id="27665" name="Line 60"/>
            <p:cNvSpPr>
              <a:spLocks noChangeShapeType="1"/>
            </p:cNvSpPr>
            <p:nvPr/>
          </p:nvSpPr>
          <p:spPr bwMode="auto">
            <a:xfrm flipH="1" flipV="1">
              <a:off x="3936" y="2256"/>
              <a:ext cx="1056" cy="9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667" name="Line 62"/>
            <p:cNvSpPr>
              <a:spLocks noChangeShapeType="1"/>
            </p:cNvSpPr>
            <p:nvPr/>
          </p:nvSpPr>
          <p:spPr bwMode="auto">
            <a:xfrm flipH="1">
              <a:off x="4572" y="2305"/>
              <a:ext cx="41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668" name="Text Box 63"/>
            <p:cNvSpPr txBox="1">
              <a:spLocks noChangeArrowheads="1"/>
            </p:cNvSpPr>
            <p:nvPr/>
          </p:nvSpPr>
          <p:spPr bwMode="auto">
            <a:xfrm>
              <a:off x="4915" y="2853"/>
              <a:ext cx="1008" cy="5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600" dirty="0"/>
                <a:t>Thin Septum</a:t>
              </a:r>
            </a:p>
          </p:txBody>
        </p:sp>
      </p:grpSp>
      <p:sp>
        <p:nvSpPr>
          <p:cNvPr id="53" name="Rectangle 59"/>
          <p:cNvSpPr>
            <a:spLocks noChangeArrowheads="1"/>
          </p:cNvSpPr>
          <p:nvPr/>
        </p:nvSpPr>
        <p:spPr bwMode="auto">
          <a:xfrm>
            <a:off x="228600" y="1066800"/>
            <a:ext cx="4419600" cy="3657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4" name="Oval 37"/>
          <p:cNvSpPr>
            <a:spLocks noChangeArrowheads="1"/>
          </p:cNvSpPr>
          <p:nvPr/>
        </p:nvSpPr>
        <p:spPr bwMode="auto">
          <a:xfrm>
            <a:off x="1295400" y="3581400"/>
            <a:ext cx="160134" cy="141229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FF0000"/>
              </a:solidFill>
            </a:endParaRPr>
          </a:p>
        </p:txBody>
      </p:sp>
      <p:pic>
        <p:nvPicPr>
          <p:cNvPr id="55" name="Picture 25" descr="DSCN08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052689"/>
            <a:ext cx="3415403" cy="3710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  <p:sp>
        <p:nvSpPr>
          <p:cNvPr id="57" name="Rectangle 56"/>
          <p:cNvSpPr/>
          <p:nvPr/>
        </p:nvSpPr>
        <p:spPr>
          <a:xfrm>
            <a:off x="1462920" y="2605918"/>
            <a:ext cx="351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dirty="0">
                <a:solidFill>
                  <a:srgbClr val="3366FF"/>
                </a:solidFill>
              </a:rPr>
              <a:t>B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53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solidFill>
                  <a:schemeClr val="tx1"/>
                </a:solidFill>
                <a:latin typeface="Arial"/>
                <a:cs typeface="Arial"/>
              </a:rPr>
              <a:t>Two plane injection with </a:t>
            </a:r>
            <a:r>
              <a:rPr lang="en-US" altLang="en-US" dirty="0" err="1">
                <a:solidFill>
                  <a:schemeClr val="tx1"/>
                </a:solidFill>
                <a:latin typeface="Arial"/>
                <a:cs typeface="Arial"/>
              </a:rPr>
              <a:t>Lambertson</a:t>
            </a:r>
            <a:endParaRPr lang="en-US" alt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56" name="Text Box 4"/>
          <p:cNvSpPr txBox="1">
            <a:spLocks noChangeArrowheads="1"/>
          </p:cNvSpPr>
          <p:nvPr/>
        </p:nvSpPr>
        <p:spPr bwMode="auto">
          <a:xfrm flipH="1">
            <a:off x="2826535" y="1012002"/>
            <a:ext cx="2057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dirty="0" err="1"/>
              <a:t>Lambertson</a:t>
            </a:r>
            <a:r>
              <a:rPr lang="en-US" altLang="en-US" dirty="0"/>
              <a:t> septum (H-kick)</a:t>
            </a:r>
          </a:p>
        </p:txBody>
      </p:sp>
      <p:sp>
        <p:nvSpPr>
          <p:cNvPr id="57" name="Text Box 5"/>
          <p:cNvSpPr txBox="1">
            <a:spLocks noChangeArrowheads="1"/>
          </p:cNvSpPr>
          <p:nvPr/>
        </p:nvSpPr>
        <p:spPr bwMode="auto">
          <a:xfrm flipH="1">
            <a:off x="6650805" y="1628736"/>
            <a:ext cx="19812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dirty="0"/>
              <a:t>Kicker magnet</a:t>
            </a:r>
          </a:p>
          <a:p>
            <a:pPr algn="ctr" eaLnBrk="1" hangingPunct="1"/>
            <a:r>
              <a:rPr lang="en-US" altLang="en-US" dirty="0"/>
              <a:t>(V-kick)</a:t>
            </a: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auto">
          <a:xfrm>
            <a:off x="7089775" y="2350263"/>
            <a:ext cx="1148026" cy="67864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0" name="Rectangle 10"/>
          <p:cNvSpPr>
            <a:spLocks noChangeArrowheads="1"/>
          </p:cNvSpPr>
          <p:nvPr/>
        </p:nvSpPr>
        <p:spPr bwMode="auto">
          <a:xfrm>
            <a:off x="3276600" y="1728410"/>
            <a:ext cx="1085818" cy="1764454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" name="Rectangle 11"/>
          <p:cNvSpPr>
            <a:spLocks noChangeArrowheads="1"/>
          </p:cNvSpPr>
          <p:nvPr/>
        </p:nvSpPr>
        <p:spPr bwMode="auto">
          <a:xfrm>
            <a:off x="7089775" y="3185288"/>
            <a:ext cx="1148026" cy="67864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2" name="Rectangle 17"/>
          <p:cNvSpPr>
            <a:spLocks noChangeArrowheads="1"/>
          </p:cNvSpPr>
          <p:nvPr/>
        </p:nvSpPr>
        <p:spPr bwMode="auto">
          <a:xfrm>
            <a:off x="1963738" y="2307432"/>
            <a:ext cx="268627" cy="115368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3" name="Text Box 18"/>
          <p:cNvSpPr txBox="1">
            <a:spLocks noChangeArrowheads="1"/>
          </p:cNvSpPr>
          <p:nvPr/>
        </p:nvSpPr>
        <p:spPr bwMode="auto">
          <a:xfrm flipH="1">
            <a:off x="1676400" y="3547646"/>
            <a:ext cx="1066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/>
              <a:t>D-quad</a:t>
            </a:r>
          </a:p>
        </p:txBody>
      </p:sp>
      <p:sp>
        <p:nvSpPr>
          <p:cNvPr id="64" name="Line 6"/>
          <p:cNvSpPr>
            <a:spLocks noChangeShapeType="1"/>
          </p:cNvSpPr>
          <p:nvPr/>
        </p:nvSpPr>
        <p:spPr bwMode="auto">
          <a:xfrm flipV="1">
            <a:off x="1006475" y="2819763"/>
            <a:ext cx="7518723" cy="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" name="Rectangle 15"/>
          <p:cNvSpPr>
            <a:spLocks noChangeArrowheads="1"/>
          </p:cNvSpPr>
          <p:nvPr/>
        </p:nvSpPr>
        <p:spPr bwMode="auto">
          <a:xfrm>
            <a:off x="5940425" y="2278857"/>
            <a:ext cx="268627" cy="115368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3" name="Text Box 39"/>
          <p:cNvSpPr txBox="1">
            <a:spLocks noChangeArrowheads="1"/>
          </p:cNvSpPr>
          <p:nvPr/>
        </p:nvSpPr>
        <p:spPr bwMode="auto">
          <a:xfrm rot="21599314" flipH="1">
            <a:off x="762065" y="762149"/>
            <a:ext cx="148451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FF0000"/>
                </a:solidFill>
              </a:rPr>
              <a:t>Injected</a:t>
            </a:r>
          </a:p>
          <a:p>
            <a:pPr eaLnBrk="1" hangingPunct="1"/>
            <a:r>
              <a:rPr lang="en-US" altLang="en-US" dirty="0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85" name="Freeform 42"/>
          <p:cNvSpPr>
            <a:spLocks/>
          </p:cNvSpPr>
          <p:nvPr/>
        </p:nvSpPr>
        <p:spPr bwMode="auto">
          <a:xfrm>
            <a:off x="1798693" y="1129098"/>
            <a:ext cx="6888108" cy="1689482"/>
          </a:xfrm>
          <a:custGeom>
            <a:avLst/>
            <a:gdLst>
              <a:gd name="T0" fmla="*/ 0 w 4313"/>
              <a:gd name="T1" fmla="*/ 0 h 1864"/>
              <a:gd name="T2" fmla="*/ 2147483647 w 4313"/>
              <a:gd name="T3" fmla="*/ 2147483647 h 1864"/>
              <a:gd name="T4" fmla="*/ 2147483647 w 4313"/>
              <a:gd name="T5" fmla="*/ 2147483647 h 1864"/>
              <a:gd name="T6" fmla="*/ 2147483647 w 4313"/>
              <a:gd name="T7" fmla="*/ 2147483647 h 1864"/>
              <a:gd name="T8" fmla="*/ 2147483647 w 4313"/>
              <a:gd name="T9" fmla="*/ 2147483647 h 18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3"/>
              <a:gd name="T16" fmla="*/ 0 h 1864"/>
              <a:gd name="T17" fmla="*/ 4313 w 4313"/>
              <a:gd name="T18" fmla="*/ 1864 h 1864"/>
              <a:gd name="connsiteX0" fmla="*/ 0 w 10000"/>
              <a:gd name="connsiteY0" fmla="*/ 0 h 10000"/>
              <a:gd name="connsiteX1" fmla="*/ 2203 w 10000"/>
              <a:gd name="connsiteY1" fmla="*/ 6411 h 10000"/>
              <a:gd name="connsiteX2" fmla="*/ 7524 w 10000"/>
              <a:gd name="connsiteY2" fmla="*/ 10000 h 10000"/>
              <a:gd name="connsiteX3" fmla="*/ 10000 w 10000"/>
              <a:gd name="connsiteY3" fmla="*/ 9995 h 10000"/>
              <a:gd name="connsiteX0" fmla="*/ 0 w 10000"/>
              <a:gd name="connsiteY0" fmla="*/ 0 h 9995"/>
              <a:gd name="connsiteX1" fmla="*/ 2203 w 10000"/>
              <a:gd name="connsiteY1" fmla="*/ 6411 h 9995"/>
              <a:gd name="connsiteX2" fmla="*/ 10000 w 10000"/>
              <a:gd name="connsiteY2" fmla="*/ 9995 h 9995"/>
              <a:gd name="connsiteX0" fmla="*/ 0 w 10000"/>
              <a:gd name="connsiteY0" fmla="*/ 0 h 10001"/>
              <a:gd name="connsiteX1" fmla="*/ 1750 w 10000"/>
              <a:gd name="connsiteY1" fmla="*/ 10001 h 10001"/>
              <a:gd name="connsiteX2" fmla="*/ 10000 w 10000"/>
              <a:gd name="connsiteY2" fmla="*/ 10000 h 10001"/>
              <a:gd name="connsiteX0" fmla="*/ 0 w 11296"/>
              <a:gd name="connsiteY0" fmla="*/ 0 h 6414"/>
              <a:gd name="connsiteX1" fmla="*/ 3046 w 11296"/>
              <a:gd name="connsiteY1" fmla="*/ 6414 h 6414"/>
              <a:gd name="connsiteX2" fmla="*/ 11296 w 11296"/>
              <a:gd name="connsiteY2" fmla="*/ 6413 h 6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296" h="6414">
                <a:moveTo>
                  <a:pt x="0" y="0"/>
                </a:moveTo>
                <a:lnTo>
                  <a:pt x="3046" y="6414"/>
                </a:lnTo>
                <a:lnTo>
                  <a:pt x="11296" y="6413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6" name="Text Box 43"/>
          <p:cNvSpPr txBox="1">
            <a:spLocks noChangeArrowheads="1"/>
          </p:cNvSpPr>
          <p:nvPr/>
        </p:nvSpPr>
        <p:spPr bwMode="auto">
          <a:xfrm flipH="1">
            <a:off x="5638800" y="3505200"/>
            <a:ext cx="11504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/>
              <a:t>F-quad</a:t>
            </a:r>
          </a:p>
        </p:txBody>
      </p:sp>
      <p:sp>
        <p:nvSpPr>
          <p:cNvPr id="87" name="Line 44"/>
          <p:cNvSpPr>
            <a:spLocks noChangeShapeType="1"/>
          </p:cNvSpPr>
          <p:nvPr/>
        </p:nvSpPr>
        <p:spPr bwMode="auto">
          <a:xfrm flipV="1">
            <a:off x="1006475" y="2812547"/>
            <a:ext cx="5205705" cy="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0" name="Rectangle 7"/>
          <p:cNvSpPr>
            <a:spLocks noChangeArrowheads="1"/>
          </p:cNvSpPr>
          <p:nvPr/>
        </p:nvSpPr>
        <p:spPr bwMode="auto">
          <a:xfrm>
            <a:off x="7091797" y="4953251"/>
            <a:ext cx="1148026" cy="67864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1" name="Rectangle 10"/>
          <p:cNvSpPr>
            <a:spLocks noChangeArrowheads="1"/>
          </p:cNvSpPr>
          <p:nvPr/>
        </p:nvSpPr>
        <p:spPr bwMode="auto">
          <a:xfrm>
            <a:off x="3314702" y="4338614"/>
            <a:ext cx="1085818" cy="231672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2" name="Rectangle 11"/>
          <p:cNvSpPr>
            <a:spLocks noChangeArrowheads="1"/>
          </p:cNvSpPr>
          <p:nvPr/>
        </p:nvSpPr>
        <p:spPr bwMode="auto">
          <a:xfrm>
            <a:off x="7091797" y="5788276"/>
            <a:ext cx="1148026" cy="67864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3" name="Rectangle 17"/>
          <p:cNvSpPr>
            <a:spLocks noChangeArrowheads="1"/>
          </p:cNvSpPr>
          <p:nvPr/>
        </p:nvSpPr>
        <p:spPr bwMode="auto">
          <a:xfrm>
            <a:off x="1965760" y="4910420"/>
            <a:ext cx="268627" cy="115368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4" name="Text Box 18"/>
          <p:cNvSpPr txBox="1">
            <a:spLocks noChangeArrowheads="1"/>
          </p:cNvSpPr>
          <p:nvPr/>
        </p:nvSpPr>
        <p:spPr bwMode="auto">
          <a:xfrm flipH="1">
            <a:off x="1664135" y="6131496"/>
            <a:ext cx="87244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/>
              <a:t>F-quad</a:t>
            </a:r>
          </a:p>
        </p:txBody>
      </p:sp>
      <p:sp>
        <p:nvSpPr>
          <p:cNvPr id="95" name="Line 6"/>
          <p:cNvSpPr>
            <a:spLocks noChangeShapeType="1"/>
          </p:cNvSpPr>
          <p:nvPr/>
        </p:nvSpPr>
        <p:spPr bwMode="auto">
          <a:xfrm flipV="1">
            <a:off x="1008497" y="5422751"/>
            <a:ext cx="7518723" cy="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6" name="Rectangle 15"/>
          <p:cNvSpPr>
            <a:spLocks noChangeArrowheads="1"/>
          </p:cNvSpPr>
          <p:nvPr/>
        </p:nvSpPr>
        <p:spPr bwMode="auto">
          <a:xfrm>
            <a:off x="5942447" y="4881845"/>
            <a:ext cx="268627" cy="115368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8" name="Text Box 41"/>
          <p:cNvSpPr txBox="1">
            <a:spLocks noChangeArrowheads="1"/>
          </p:cNvSpPr>
          <p:nvPr/>
        </p:nvSpPr>
        <p:spPr bwMode="auto">
          <a:xfrm flipH="1">
            <a:off x="0" y="5071646"/>
            <a:ext cx="23951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/>
              <a:t>Circulating beam</a:t>
            </a:r>
          </a:p>
        </p:txBody>
      </p:sp>
      <p:sp>
        <p:nvSpPr>
          <p:cNvPr id="99" name="Freeform 42"/>
          <p:cNvSpPr>
            <a:spLocks/>
          </p:cNvSpPr>
          <p:nvPr/>
        </p:nvSpPr>
        <p:spPr bwMode="auto">
          <a:xfrm>
            <a:off x="1865733" y="4469778"/>
            <a:ext cx="6823090" cy="951512"/>
          </a:xfrm>
          <a:custGeom>
            <a:avLst/>
            <a:gdLst>
              <a:gd name="T0" fmla="*/ 0 w 4313"/>
              <a:gd name="T1" fmla="*/ 0 h 1864"/>
              <a:gd name="T2" fmla="*/ 2147483647 w 4313"/>
              <a:gd name="T3" fmla="*/ 2147483647 h 1864"/>
              <a:gd name="T4" fmla="*/ 2147483647 w 4313"/>
              <a:gd name="T5" fmla="*/ 2147483647 h 1864"/>
              <a:gd name="T6" fmla="*/ 2147483647 w 4313"/>
              <a:gd name="T7" fmla="*/ 2147483647 h 1864"/>
              <a:gd name="T8" fmla="*/ 2147483647 w 4313"/>
              <a:gd name="T9" fmla="*/ 2147483647 h 18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3"/>
              <a:gd name="T16" fmla="*/ 0 h 1864"/>
              <a:gd name="T17" fmla="*/ 4313 w 4313"/>
              <a:gd name="T18" fmla="*/ 1864 h 1864"/>
              <a:gd name="connsiteX0" fmla="*/ 0 w 10000"/>
              <a:gd name="connsiteY0" fmla="*/ 0 h 10000"/>
              <a:gd name="connsiteX1" fmla="*/ 2203 w 10000"/>
              <a:gd name="connsiteY1" fmla="*/ 6411 h 10000"/>
              <a:gd name="connsiteX2" fmla="*/ 7524 w 10000"/>
              <a:gd name="connsiteY2" fmla="*/ 10000 h 10000"/>
              <a:gd name="connsiteX3" fmla="*/ 10000 w 10000"/>
              <a:gd name="connsiteY3" fmla="*/ 9995 h 10000"/>
              <a:gd name="connsiteX0" fmla="*/ 0 w 10000"/>
              <a:gd name="connsiteY0" fmla="*/ 0 h 9995"/>
              <a:gd name="connsiteX1" fmla="*/ 2203 w 10000"/>
              <a:gd name="connsiteY1" fmla="*/ 6411 h 9995"/>
              <a:gd name="connsiteX2" fmla="*/ 10000 w 10000"/>
              <a:gd name="connsiteY2" fmla="*/ 9995 h 9995"/>
              <a:gd name="connsiteX0" fmla="*/ 0 w 10000"/>
              <a:gd name="connsiteY0" fmla="*/ 0 h 10001"/>
              <a:gd name="connsiteX1" fmla="*/ 1750 w 10000"/>
              <a:gd name="connsiteY1" fmla="*/ 10001 h 10001"/>
              <a:gd name="connsiteX2" fmla="*/ 10000 w 10000"/>
              <a:gd name="connsiteY2" fmla="*/ 10000 h 10001"/>
              <a:gd name="connsiteX0" fmla="*/ 0 w 11296"/>
              <a:gd name="connsiteY0" fmla="*/ 0 h 6414"/>
              <a:gd name="connsiteX1" fmla="*/ 3046 w 11296"/>
              <a:gd name="connsiteY1" fmla="*/ 6414 h 6414"/>
              <a:gd name="connsiteX2" fmla="*/ 11296 w 11296"/>
              <a:gd name="connsiteY2" fmla="*/ 6413 h 6414"/>
              <a:gd name="connsiteX0" fmla="*/ 0 w 10000"/>
              <a:gd name="connsiteY0" fmla="*/ 0 h 9998"/>
              <a:gd name="connsiteX1" fmla="*/ 6489 w 10000"/>
              <a:gd name="connsiteY1" fmla="*/ 8332 h 9998"/>
              <a:gd name="connsiteX2" fmla="*/ 10000 w 10000"/>
              <a:gd name="connsiteY2" fmla="*/ 9998 h 9998"/>
              <a:gd name="connsiteX0" fmla="*/ 0 w 10185"/>
              <a:gd name="connsiteY0" fmla="*/ 0 h 5309"/>
              <a:gd name="connsiteX1" fmla="*/ 6674 w 10185"/>
              <a:gd name="connsiteY1" fmla="*/ 3643 h 5309"/>
              <a:gd name="connsiteX2" fmla="*/ 10185 w 10185"/>
              <a:gd name="connsiteY2" fmla="*/ 5309 h 5309"/>
              <a:gd name="connsiteX0" fmla="*/ 0 w 10277"/>
              <a:gd name="connsiteY0" fmla="*/ 0 h 12356"/>
              <a:gd name="connsiteX1" fmla="*/ 6830 w 10277"/>
              <a:gd name="connsiteY1" fmla="*/ 9218 h 12356"/>
              <a:gd name="connsiteX2" fmla="*/ 10277 w 10277"/>
              <a:gd name="connsiteY2" fmla="*/ 12356 h 12356"/>
              <a:gd name="connsiteX0" fmla="*/ 0 w 10277"/>
              <a:gd name="connsiteY0" fmla="*/ 0 h 12356"/>
              <a:gd name="connsiteX1" fmla="*/ 6830 w 10277"/>
              <a:gd name="connsiteY1" fmla="*/ 9218 h 12356"/>
              <a:gd name="connsiteX2" fmla="*/ 8859 w 10277"/>
              <a:gd name="connsiteY2" fmla="*/ 11053 h 12356"/>
              <a:gd name="connsiteX3" fmla="*/ 10277 w 10277"/>
              <a:gd name="connsiteY3" fmla="*/ 12356 h 12356"/>
              <a:gd name="connsiteX0" fmla="*/ 0 w 10277"/>
              <a:gd name="connsiteY0" fmla="*/ 0 h 12356"/>
              <a:gd name="connsiteX1" fmla="*/ 6830 w 10277"/>
              <a:gd name="connsiteY1" fmla="*/ 9218 h 12356"/>
              <a:gd name="connsiteX2" fmla="*/ 8916 w 10277"/>
              <a:gd name="connsiteY2" fmla="*/ 12329 h 12356"/>
              <a:gd name="connsiteX3" fmla="*/ 10277 w 10277"/>
              <a:gd name="connsiteY3" fmla="*/ 12356 h 12356"/>
              <a:gd name="connsiteX0" fmla="*/ 0 w 10277"/>
              <a:gd name="connsiteY0" fmla="*/ 0 h 12356"/>
              <a:gd name="connsiteX1" fmla="*/ 6820 w 10277"/>
              <a:gd name="connsiteY1" fmla="*/ 10102 h 12356"/>
              <a:gd name="connsiteX2" fmla="*/ 8916 w 10277"/>
              <a:gd name="connsiteY2" fmla="*/ 12329 h 12356"/>
              <a:gd name="connsiteX3" fmla="*/ 10277 w 10277"/>
              <a:gd name="connsiteY3" fmla="*/ 12356 h 12356"/>
              <a:gd name="connsiteX0" fmla="*/ 0 w 9074"/>
              <a:gd name="connsiteY0" fmla="*/ 0 h 12356"/>
              <a:gd name="connsiteX1" fmla="*/ 5617 w 9074"/>
              <a:gd name="connsiteY1" fmla="*/ 10102 h 12356"/>
              <a:gd name="connsiteX2" fmla="*/ 7713 w 9074"/>
              <a:gd name="connsiteY2" fmla="*/ 12329 h 12356"/>
              <a:gd name="connsiteX3" fmla="*/ 9074 w 9074"/>
              <a:gd name="connsiteY3" fmla="*/ 12356 h 12356"/>
              <a:gd name="connsiteX0" fmla="*/ 0 w 10021"/>
              <a:gd name="connsiteY0" fmla="*/ 0 h 9762"/>
              <a:gd name="connsiteX1" fmla="*/ 6211 w 10021"/>
              <a:gd name="connsiteY1" fmla="*/ 7938 h 9762"/>
              <a:gd name="connsiteX2" fmla="*/ 8521 w 10021"/>
              <a:gd name="connsiteY2" fmla="*/ 9740 h 9762"/>
              <a:gd name="connsiteX3" fmla="*/ 10021 w 10021"/>
              <a:gd name="connsiteY3" fmla="*/ 9762 h 9762"/>
              <a:gd name="connsiteX0" fmla="*/ 0 w 9927"/>
              <a:gd name="connsiteY0" fmla="*/ 0 h 10733"/>
              <a:gd name="connsiteX1" fmla="*/ 6125 w 9927"/>
              <a:gd name="connsiteY1" fmla="*/ 8865 h 10733"/>
              <a:gd name="connsiteX2" fmla="*/ 8430 w 9927"/>
              <a:gd name="connsiteY2" fmla="*/ 10710 h 10733"/>
              <a:gd name="connsiteX3" fmla="*/ 9927 w 9927"/>
              <a:gd name="connsiteY3" fmla="*/ 10733 h 10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27" h="10733">
                <a:moveTo>
                  <a:pt x="0" y="0"/>
                </a:moveTo>
                <a:lnTo>
                  <a:pt x="6125" y="8865"/>
                </a:lnTo>
                <a:lnTo>
                  <a:pt x="8430" y="10710"/>
                </a:lnTo>
                <a:lnTo>
                  <a:pt x="9927" y="10733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0" name="Text Box 43"/>
          <p:cNvSpPr txBox="1">
            <a:spLocks noChangeArrowheads="1"/>
          </p:cNvSpPr>
          <p:nvPr/>
        </p:nvSpPr>
        <p:spPr bwMode="auto">
          <a:xfrm flipH="1">
            <a:off x="5715001" y="6138446"/>
            <a:ext cx="12727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/>
              <a:t>D-quad</a:t>
            </a:r>
          </a:p>
        </p:txBody>
      </p:sp>
      <p:sp>
        <p:nvSpPr>
          <p:cNvPr id="101" name="Line 44"/>
          <p:cNvSpPr>
            <a:spLocks noChangeShapeType="1"/>
          </p:cNvSpPr>
          <p:nvPr/>
        </p:nvSpPr>
        <p:spPr bwMode="auto">
          <a:xfrm flipV="1">
            <a:off x="1008497" y="5415535"/>
            <a:ext cx="5205705" cy="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2" name="Rectangle 10"/>
          <p:cNvSpPr>
            <a:spLocks noChangeArrowheads="1"/>
          </p:cNvSpPr>
          <p:nvPr/>
        </p:nvSpPr>
        <p:spPr bwMode="auto">
          <a:xfrm>
            <a:off x="3301143" y="5674454"/>
            <a:ext cx="1085818" cy="543688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3" name="Text Box 4"/>
          <p:cNvSpPr txBox="1">
            <a:spLocks noChangeArrowheads="1"/>
          </p:cNvSpPr>
          <p:nvPr/>
        </p:nvSpPr>
        <p:spPr bwMode="auto">
          <a:xfrm flipH="1">
            <a:off x="6477000" y="762000"/>
            <a:ext cx="2209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altLang="en-US" sz="2000" dirty="0">
                <a:solidFill>
                  <a:srgbClr val="0033CC"/>
                </a:solidFill>
              </a:rPr>
              <a:t>Horizontal plane</a:t>
            </a:r>
          </a:p>
        </p:txBody>
      </p:sp>
      <p:sp>
        <p:nvSpPr>
          <p:cNvPr id="104" name="Text Box 4"/>
          <p:cNvSpPr txBox="1">
            <a:spLocks noChangeArrowheads="1"/>
          </p:cNvSpPr>
          <p:nvPr/>
        </p:nvSpPr>
        <p:spPr bwMode="auto">
          <a:xfrm flipH="1">
            <a:off x="6615130" y="4038600"/>
            <a:ext cx="2057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altLang="en-US" sz="2000" dirty="0">
                <a:solidFill>
                  <a:srgbClr val="0033CC"/>
                </a:solidFill>
              </a:rPr>
              <a:t>Vertical plane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457200" y="3988088"/>
            <a:ext cx="81534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75054372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 eaLnBrk="1" hangingPunct="1"/>
            <a:r>
              <a:rPr lang="en-GB" altLang="en-US" dirty="0" err="1">
                <a:solidFill>
                  <a:schemeClr val="tx1"/>
                </a:solidFill>
                <a:latin typeface="Arial"/>
                <a:cs typeface="Arial"/>
              </a:rPr>
              <a:t>Lambertson</a:t>
            </a:r>
            <a:r>
              <a:rPr lang="en-GB" altLang="en-US" dirty="0">
                <a:solidFill>
                  <a:schemeClr val="tx1"/>
                </a:solidFill>
                <a:latin typeface="Arial"/>
                <a:cs typeface="Arial"/>
              </a:rPr>
              <a:t> septum</a:t>
            </a:r>
          </a:p>
        </p:txBody>
      </p:sp>
      <p:sp>
        <p:nvSpPr>
          <p:cNvPr id="18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838200"/>
            <a:ext cx="8686800" cy="5029200"/>
          </a:xfrm>
        </p:spPr>
        <p:txBody>
          <a:bodyPr/>
          <a:lstStyle/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GB" altLang="en-US" sz="2000" dirty="0">
                <a:latin typeface="Arial"/>
                <a:cs typeface="Arial"/>
              </a:rPr>
              <a:t>At SPS we use </a:t>
            </a:r>
            <a:r>
              <a:rPr lang="en-GB" altLang="en-US" sz="2000" dirty="0" err="1">
                <a:latin typeface="Arial"/>
                <a:cs typeface="Arial"/>
              </a:rPr>
              <a:t>Lambertson</a:t>
            </a:r>
            <a:r>
              <a:rPr lang="en-GB" altLang="en-US" sz="2000" dirty="0">
                <a:latin typeface="Arial"/>
                <a:cs typeface="Arial"/>
              </a:rPr>
              <a:t> septa to split the 400 </a:t>
            </a:r>
            <a:r>
              <a:rPr lang="en-GB" altLang="en-US" sz="2000" dirty="0" err="1">
                <a:latin typeface="Arial"/>
                <a:cs typeface="Arial"/>
              </a:rPr>
              <a:t>GeV</a:t>
            </a:r>
            <a:r>
              <a:rPr lang="en-GB" altLang="en-US" sz="2000" dirty="0">
                <a:latin typeface="Arial"/>
                <a:cs typeface="Arial"/>
              </a:rPr>
              <a:t> slow-extracted proton spill (~ seconds) to different target stations simultaneously:</a:t>
            </a:r>
          </a:p>
          <a:p>
            <a:pPr marL="742950" lvl="2" indent="-342900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latin typeface="Arial"/>
                <a:cs typeface="Arial"/>
              </a:rPr>
              <a:t>These devices are radioactive: critical that coils are located away from the septum</a:t>
            </a:r>
          </a:p>
        </p:txBody>
      </p:sp>
      <p:pic>
        <p:nvPicPr>
          <p:cNvPr id="40" name="Content Placeholder 2"/>
          <p:cNvPicPr>
            <a:picLocks noChangeAspect="1"/>
          </p:cNvPicPr>
          <p:nvPr/>
        </p:nvPicPr>
        <p:blipFill rotWithShape="1">
          <a:blip r:embed="rId3"/>
          <a:srcRect t="4069" r="15070" b="4203"/>
          <a:stretch/>
        </p:blipFill>
        <p:spPr>
          <a:xfrm>
            <a:off x="214489" y="2116667"/>
            <a:ext cx="4738511" cy="3838221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" name="Group 1"/>
          <p:cNvGrpSpPr/>
          <p:nvPr/>
        </p:nvGrpSpPr>
        <p:grpSpPr>
          <a:xfrm>
            <a:off x="5080716" y="2133600"/>
            <a:ext cx="3871373" cy="3807178"/>
            <a:chOff x="4953000" y="2133600"/>
            <a:chExt cx="3871373" cy="3619576"/>
          </a:xfrm>
        </p:grpSpPr>
        <p:grpSp>
          <p:nvGrpSpPr>
            <p:cNvPr id="5" name="Group 4"/>
            <p:cNvGrpSpPr/>
            <p:nvPr/>
          </p:nvGrpSpPr>
          <p:grpSpPr>
            <a:xfrm>
              <a:off x="4953000" y="2133600"/>
              <a:ext cx="3871373" cy="3619576"/>
              <a:chOff x="9106730" y="2131187"/>
              <a:chExt cx="4287456" cy="3651783"/>
            </a:xfrm>
          </p:grpSpPr>
          <p:sp>
            <p:nvSpPr>
              <p:cNvPr id="6" name="Rectangle 87"/>
              <p:cNvSpPr>
                <a:spLocks noChangeArrowheads="1"/>
              </p:cNvSpPr>
              <p:nvPr/>
            </p:nvSpPr>
            <p:spPr bwMode="auto">
              <a:xfrm>
                <a:off x="9106730" y="2131187"/>
                <a:ext cx="4287456" cy="365178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9444290" y="4017137"/>
                <a:ext cx="1963486" cy="533400"/>
              </a:xfrm>
              <a:prstGeom prst="rect">
                <a:avLst/>
              </a:prstGeom>
              <a:solidFill>
                <a:srgbClr val="B2B2B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 anchor="ctr"/>
              <a:lstStyle/>
              <a:p>
                <a:endParaRPr lang="en-US"/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/>
            </p:nvSpPr>
            <p:spPr bwMode="auto">
              <a:xfrm>
                <a:off x="9444290" y="2645537"/>
                <a:ext cx="1963486" cy="685800"/>
              </a:xfrm>
              <a:prstGeom prst="rect">
                <a:avLst/>
              </a:prstGeom>
              <a:solidFill>
                <a:srgbClr val="B2B2B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 anchor="ctr"/>
              <a:lstStyle/>
              <a:p>
                <a:endParaRPr lang="en-US"/>
              </a:p>
            </p:txBody>
          </p:sp>
          <p:sp>
            <p:nvSpPr>
              <p:cNvPr id="10" name="AutoShape 15"/>
              <p:cNvSpPr>
                <a:spLocks noChangeArrowheads="1"/>
              </p:cNvSpPr>
              <p:nvPr/>
            </p:nvSpPr>
            <p:spPr bwMode="auto">
              <a:xfrm rot="5400000" flipV="1">
                <a:off x="10417969" y="2951131"/>
                <a:ext cx="457200" cy="303212"/>
              </a:xfrm>
              <a:prstGeom prst="homePlate">
                <a:avLst>
                  <a:gd name="adj" fmla="val 37696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 anchor="ctr"/>
              <a:lstStyle/>
              <a:p>
                <a:endParaRPr lang="en-US"/>
              </a:p>
            </p:txBody>
          </p:sp>
          <p:sp>
            <p:nvSpPr>
              <p:cNvPr id="11" name="Oval 16"/>
              <p:cNvSpPr>
                <a:spLocks noChangeArrowheads="1"/>
              </p:cNvSpPr>
              <p:nvPr/>
            </p:nvSpPr>
            <p:spPr bwMode="auto">
              <a:xfrm flipH="1">
                <a:off x="10521950" y="3102737"/>
                <a:ext cx="247650" cy="762000"/>
              </a:xfrm>
              <a:prstGeom prst="ellipse">
                <a:avLst/>
              </a:prstGeom>
              <a:solidFill>
                <a:srgbClr val="993366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 anchor="ctr"/>
              <a:lstStyle/>
              <a:p>
                <a:endParaRPr lang="en-US"/>
              </a:p>
            </p:txBody>
          </p:sp>
          <p:sp>
            <p:nvSpPr>
              <p:cNvPr id="22" name="AutoShape 29"/>
              <p:cNvSpPr>
                <a:spLocks/>
              </p:cNvSpPr>
              <p:nvPr/>
            </p:nvSpPr>
            <p:spPr bwMode="auto">
              <a:xfrm flipH="1" flipV="1">
                <a:off x="11497864" y="2283587"/>
                <a:ext cx="1658914" cy="150600"/>
              </a:xfrm>
              <a:prstGeom prst="borderCallout2">
                <a:avLst>
                  <a:gd name="adj1" fmla="val 28000"/>
                  <a:gd name="adj2" fmla="val 107690"/>
                  <a:gd name="adj3" fmla="val 28000"/>
                  <a:gd name="adj4" fmla="val 125958"/>
                  <a:gd name="adj5" fmla="val -379177"/>
                  <a:gd name="adj6" fmla="val 152207"/>
                </a:avLst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wrap="square" lIns="9144" tIns="9144" rIns="9144" bIns="9144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  <a:buClrTx/>
                  <a:buFontTx/>
                  <a:buNone/>
                </a:pPr>
                <a:r>
                  <a:rPr lang="en-US" sz="850" dirty="0">
                    <a:latin typeface="Verdana" charset="0"/>
                  </a:rPr>
                  <a:t>Field-free region</a:t>
                </a:r>
              </a:p>
            </p:txBody>
          </p:sp>
          <p:grpSp>
            <p:nvGrpSpPr>
              <p:cNvPr id="23" name="Group 56"/>
              <p:cNvGrpSpPr>
                <a:grpSpLocks/>
              </p:cNvGrpSpPr>
              <p:nvPr/>
            </p:nvGrpSpPr>
            <p:grpSpPr bwMode="auto">
              <a:xfrm>
                <a:off x="11788775" y="2950337"/>
                <a:ext cx="304800" cy="914400"/>
                <a:chOff x="5040" y="1104"/>
                <a:chExt cx="192" cy="576"/>
              </a:xfrm>
            </p:grpSpPr>
            <p:sp>
              <p:nvSpPr>
                <p:cNvPr id="36" name="Oval 54"/>
                <p:cNvSpPr>
                  <a:spLocks noChangeArrowheads="1"/>
                </p:cNvSpPr>
                <p:nvPr/>
              </p:nvSpPr>
              <p:spPr bwMode="auto">
                <a:xfrm flipH="1">
                  <a:off x="5064" y="1200"/>
                  <a:ext cx="156" cy="480"/>
                </a:xfrm>
                <a:prstGeom prst="ellipse">
                  <a:avLst/>
                </a:prstGeom>
                <a:solidFill>
                  <a:srgbClr val="33CC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37" name="Rectangle 55"/>
                <p:cNvSpPr>
                  <a:spLocks noChangeArrowheads="1"/>
                </p:cNvSpPr>
                <p:nvPr/>
              </p:nvSpPr>
              <p:spPr bwMode="auto">
                <a:xfrm>
                  <a:off x="5040" y="1104"/>
                  <a:ext cx="192" cy="2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4" name="Group 61"/>
              <p:cNvGrpSpPr>
                <a:grpSpLocks/>
              </p:cNvGrpSpPr>
              <p:nvPr/>
            </p:nvGrpSpPr>
            <p:grpSpPr bwMode="auto">
              <a:xfrm>
                <a:off x="12163425" y="3102737"/>
                <a:ext cx="463550" cy="838200"/>
                <a:chOff x="4992" y="1200"/>
                <a:chExt cx="292" cy="528"/>
              </a:xfrm>
            </p:grpSpPr>
            <p:sp>
              <p:nvSpPr>
                <p:cNvPr id="32" name="Oval 57"/>
                <p:cNvSpPr>
                  <a:spLocks noChangeArrowheads="1"/>
                </p:cNvSpPr>
                <p:nvPr/>
              </p:nvSpPr>
              <p:spPr bwMode="auto">
                <a:xfrm flipH="1">
                  <a:off x="5060" y="1200"/>
                  <a:ext cx="156" cy="480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33" name="AutoShape 58"/>
                <p:cNvSpPr>
                  <a:spLocks noChangeArrowheads="1"/>
                </p:cNvSpPr>
                <p:nvPr/>
              </p:nvSpPr>
              <p:spPr bwMode="auto">
                <a:xfrm>
                  <a:off x="4992" y="1296"/>
                  <a:ext cx="144" cy="48"/>
                </a:xfrm>
                <a:prstGeom prst="triangle">
                  <a:avLst>
                    <a:gd name="adj" fmla="val 57639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34" name="AutoShape 59"/>
                <p:cNvSpPr>
                  <a:spLocks noChangeArrowheads="1"/>
                </p:cNvSpPr>
                <p:nvPr/>
              </p:nvSpPr>
              <p:spPr bwMode="auto">
                <a:xfrm flipH="1">
                  <a:off x="5136" y="1296"/>
                  <a:ext cx="148" cy="48"/>
                </a:xfrm>
                <a:prstGeom prst="triangle">
                  <a:avLst>
                    <a:gd name="adj" fmla="val 54727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35" name="Rectangle 60"/>
                <p:cNvSpPr>
                  <a:spLocks noChangeArrowheads="1"/>
                </p:cNvSpPr>
                <p:nvPr/>
              </p:nvSpPr>
              <p:spPr bwMode="auto">
                <a:xfrm>
                  <a:off x="5035" y="1344"/>
                  <a:ext cx="192" cy="3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67"/>
              <p:cNvGrpSpPr>
                <a:grpSpLocks/>
              </p:cNvGrpSpPr>
              <p:nvPr/>
            </p:nvGrpSpPr>
            <p:grpSpPr bwMode="auto">
              <a:xfrm>
                <a:off x="12622213" y="3102737"/>
                <a:ext cx="614362" cy="762000"/>
                <a:chOff x="5757" y="864"/>
                <a:chExt cx="387" cy="480"/>
              </a:xfrm>
            </p:grpSpPr>
            <p:sp>
              <p:nvSpPr>
                <p:cNvPr id="28" name="AutoShape 52"/>
                <p:cNvSpPr>
                  <a:spLocks noChangeArrowheads="1"/>
                </p:cNvSpPr>
                <p:nvPr/>
              </p:nvSpPr>
              <p:spPr bwMode="auto">
                <a:xfrm>
                  <a:off x="5806" y="961"/>
                  <a:ext cx="144" cy="48"/>
                </a:xfrm>
                <a:prstGeom prst="triangle">
                  <a:avLst>
                    <a:gd name="adj" fmla="val 57639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29" name="AutoShape 53"/>
                <p:cNvSpPr>
                  <a:spLocks noChangeArrowheads="1"/>
                </p:cNvSpPr>
                <p:nvPr/>
              </p:nvSpPr>
              <p:spPr bwMode="auto">
                <a:xfrm flipH="1">
                  <a:off x="5951" y="961"/>
                  <a:ext cx="143" cy="48"/>
                </a:xfrm>
                <a:prstGeom prst="triangle">
                  <a:avLst>
                    <a:gd name="adj" fmla="val 57639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30" name="AutoShape 63"/>
                <p:cNvSpPr>
                  <a:spLocks noChangeArrowheads="1"/>
                </p:cNvSpPr>
                <p:nvPr/>
              </p:nvSpPr>
              <p:spPr bwMode="auto">
                <a:xfrm rot="-171745">
                  <a:off x="5757" y="864"/>
                  <a:ext cx="190" cy="480"/>
                </a:xfrm>
                <a:prstGeom prst="moon">
                  <a:avLst>
                    <a:gd name="adj" fmla="val 60713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31" name="AutoShape 64"/>
                <p:cNvSpPr>
                  <a:spLocks noChangeArrowheads="1"/>
                </p:cNvSpPr>
                <p:nvPr/>
              </p:nvSpPr>
              <p:spPr bwMode="auto">
                <a:xfrm rot="171745" flipH="1">
                  <a:off x="5954" y="864"/>
                  <a:ext cx="190" cy="480"/>
                </a:xfrm>
                <a:prstGeom prst="moon">
                  <a:avLst>
                    <a:gd name="adj" fmla="val 60713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</p:grpSp>
          <p:sp>
            <p:nvSpPr>
              <p:cNvPr id="26" name="AutoShape 68"/>
              <p:cNvSpPr>
                <a:spLocks/>
              </p:cNvSpPr>
              <p:nvPr/>
            </p:nvSpPr>
            <p:spPr bwMode="auto">
              <a:xfrm flipH="1" flipV="1">
                <a:off x="9191120" y="4790051"/>
                <a:ext cx="2454778" cy="150600"/>
              </a:xfrm>
              <a:prstGeom prst="borderCallout2">
                <a:avLst>
                  <a:gd name="adj1" fmla="val 61287"/>
                  <a:gd name="adj2" fmla="val -10708"/>
                  <a:gd name="adj3" fmla="val 189145"/>
                  <a:gd name="adj4" fmla="val -12276"/>
                  <a:gd name="adj5" fmla="val 649183"/>
                  <a:gd name="adj6" fmla="val -13882"/>
                </a:avLst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wrap="square" lIns="9144" tIns="9144" rIns="9144" bIns="9144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  <a:buClrTx/>
                  <a:buFontTx/>
                  <a:buNone/>
                </a:pPr>
                <a:r>
                  <a:rPr lang="en-US" sz="850" dirty="0">
                    <a:latin typeface="Verdana" charset="0"/>
                  </a:rPr>
                  <a:t>Horizontally deflected by the B-field</a:t>
                </a:r>
              </a:p>
            </p:txBody>
          </p:sp>
          <p:sp>
            <p:nvSpPr>
              <p:cNvPr id="27" name="AutoShape 69"/>
              <p:cNvSpPr>
                <a:spLocks/>
              </p:cNvSpPr>
              <p:nvPr/>
            </p:nvSpPr>
            <p:spPr bwMode="auto">
              <a:xfrm flipH="1" flipV="1">
                <a:off x="9566275" y="5102987"/>
                <a:ext cx="2079625" cy="150600"/>
              </a:xfrm>
              <a:prstGeom prst="borderCallout2">
                <a:avLst>
                  <a:gd name="adj1" fmla="val 28000"/>
                  <a:gd name="adj2" fmla="val -4000"/>
                  <a:gd name="adj3" fmla="val 28000"/>
                  <a:gd name="adj4" fmla="val -17583"/>
                  <a:gd name="adj5" fmla="val 1016000"/>
                  <a:gd name="adj6" fmla="val -37167"/>
                </a:avLst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wrap="square" lIns="9144" tIns="9144" rIns="9144" bIns="9144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  <a:buClrTx/>
                  <a:buFontTx/>
                  <a:buNone/>
                </a:pPr>
                <a:r>
                  <a:rPr lang="en-US" sz="850" dirty="0">
                    <a:latin typeface="Verdana" charset="0"/>
                  </a:rPr>
                  <a:t>Continues straight: no B-field</a:t>
                </a:r>
              </a:p>
            </p:txBody>
          </p:sp>
        </p:grpSp>
        <p:sp>
          <p:nvSpPr>
            <p:cNvPr id="39" name="AutoShape 70"/>
            <p:cNvSpPr>
              <a:spLocks/>
            </p:cNvSpPr>
            <p:nvPr/>
          </p:nvSpPr>
          <p:spPr bwMode="auto">
            <a:xfrm flipH="1" flipV="1">
              <a:off x="6321062" y="5410200"/>
              <a:ext cx="1169954" cy="149272"/>
            </a:xfrm>
            <a:prstGeom prst="borderCallout2">
              <a:avLst>
                <a:gd name="adj1" fmla="val 28000"/>
                <a:gd name="adj2" fmla="val -9111"/>
                <a:gd name="adj3" fmla="val 28000"/>
                <a:gd name="adj4" fmla="val -52185"/>
                <a:gd name="adj5" fmla="val 1427278"/>
                <a:gd name="adj6" fmla="val -75283"/>
              </a:avLst>
            </a:prstGeom>
            <a:noFill/>
            <a:ln w="317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wrap="square" lIns="9144" tIns="9144" rIns="9144" bIns="9144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Tx/>
                <a:buFontTx/>
                <a:buNone/>
              </a:pPr>
              <a:r>
                <a:rPr lang="en-US" sz="850" dirty="0">
                  <a:latin typeface="Verdana" charset="0"/>
                </a:rPr>
                <a:t>Losses (5-10%) </a:t>
              </a:r>
            </a:p>
          </p:txBody>
        </p:sp>
        <p:sp>
          <p:nvSpPr>
            <p:cNvPr id="41" name="Line 13"/>
            <p:cNvSpPr>
              <a:spLocks noChangeShapeType="1"/>
            </p:cNvSpPr>
            <p:nvPr/>
          </p:nvSpPr>
          <p:spPr bwMode="auto">
            <a:xfrm>
              <a:off x="5919299" y="3331633"/>
              <a:ext cx="3830" cy="673099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2" name="Line 13"/>
            <p:cNvSpPr>
              <a:spLocks noChangeShapeType="1"/>
            </p:cNvSpPr>
            <p:nvPr/>
          </p:nvSpPr>
          <p:spPr bwMode="auto">
            <a:xfrm>
              <a:off x="5681828" y="3331633"/>
              <a:ext cx="3830" cy="673099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" name="Line 13"/>
            <p:cNvSpPr>
              <a:spLocks noChangeShapeType="1"/>
            </p:cNvSpPr>
            <p:nvPr/>
          </p:nvSpPr>
          <p:spPr bwMode="auto">
            <a:xfrm>
              <a:off x="6139028" y="3331633"/>
              <a:ext cx="3830" cy="673099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4" name="Line 13"/>
            <p:cNvSpPr>
              <a:spLocks noChangeShapeType="1"/>
            </p:cNvSpPr>
            <p:nvPr/>
          </p:nvSpPr>
          <p:spPr bwMode="auto">
            <a:xfrm>
              <a:off x="6367628" y="3324851"/>
              <a:ext cx="3830" cy="673099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5" name="Line 13"/>
            <p:cNvSpPr>
              <a:spLocks noChangeShapeType="1"/>
            </p:cNvSpPr>
            <p:nvPr/>
          </p:nvSpPr>
          <p:spPr bwMode="auto">
            <a:xfrm>
              <a:off x="6596228" y="3331633"/>
              <a:ext cx="3830" cy="673099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" name="Line 13"/>
            <p:cNvSpPr>
              <a:spLocks noChangeShapeType="1"/>
            </p:cNvSpPr>
            <p:nvPr/>
          </p:nvSpPr>
          <p:spPr bwMode="auto">
            <a:xfrm>
              <a:off x="6824828" y="3331633"/>
              <a:ext cx="3830" cy="673099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7" name="Line 13"/>
            <p:cNvSpPr>
              <a:spLocks noChangeShapeType="1"/>
            </p:cNvSpPr>
            <p:nvPr/>
          </p:nvSpPr>
          <p:spPr bwMode="auto">
            <a:xfrm>
              <a:off x="5453228" y="3331633"/>
              <a:ext cx="3830" cy="673099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323675593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 eaLnBrk="1" hangingPunct="1"/>
            <a:r>
              <a:rPr lang="en-GB" altLang="en-US" dirty="0">
                <a:solidFill>
                  <a:schemeClr val="tx1"/>
                </a:solidFill>
                <a:latin typeface="Arial"/>
                <a:cs typeface="Arial"/>
              </a:rPr>
              <a:t>Protection devices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dirty="0">
                <a:latin typeface="Arial"/>
                <a:cs typeface="Arial"/>
              </a:rPr>
              <a:t>When things go wrong…!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>
                <a:latin typeface="Arial"/>
                <a:cs typeface="Arial"/>
              </a:rPr>
              <a:t>SPS extraction septum power supply tripped during setting-up of LHC beam, 25</a:t>
            </a:r>
            <a:r>
              <a:rPr lang="en-GB" altLang="en-US" baseline="30000" dirty="0">
                <a:latin typeface="Arial"/>
                <a:cs typeface="Arial"/>
              </a:rPr>
              <a:t>th</a:t>
            </a:r>
            <a:r>
              <a:rPr lang="en-GB" altLang="en-US" dirty="0">
                <a:latin typeface="Arial"/>
                <a:cs typeface="Arial"/>
              </a:rPr>
              <a:t> October 2004:</a:t>
            </a:r>
          </a:p>
          <a:p>
            <a:pPr lvl="1" eaLnBrk="1" hangingPunct="1">
              <a:lnSpc>
                <a:spcPct val="90000"/>
              </a:lnSpc>
            </a:pPr>
            <a:endParaRPr lang="en-GB" altLang="en-US" dirty="0">
              <a:latin typeface="Arial"/>
              <a:cs typeface="Arial"/>
            </a:endParaRP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GB" altLang="en-US" dirty="0">
              <a:latin typeface="Arial"/>
              <a:cs typeface="Arial"/>
            </a:endParaRP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GB" altLang="en-US" dirty="0">
              <a:latin typeface="Arial"/>
              <a:cs typeface="Arial"/>
            </a:endParaRP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GB" altLang="en-US" dirty="0">
              <a:latin typeface="Arial"/>
              <a:cs typeface="Arial"/>
            </a:endParaRP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GB" altLang="en-US" dirty="0">
              <a:latin typeface="Arial"/>
              <a:cs typeface="Arial"/>
            </a:endParaRP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GB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>
                <a:latin typeface="Arial"/>
                <a:cs typeface="Arial"/>
              </a:rPr>
              <a:t>Septum field dropped by 5% in 11 </a:t>
            </a:r>
            <a:r>
              <a:rPr lang="en-GB" altLang="en-US" dirty="0" err="1">
                <a:latin typeface="Arial"/>
                <a:cs typeface="Arial"/>
              </a:rPr>
              <a:t>ms</a:t>
            </a:r>
            <a:endParaRPr lang="en-GB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>
                <a:latin typeface="Arial"/>
                <a:cs typeface="Arial"/>
              </a:rPr>
              <a:t>3.4 x 10</a:t>
            </a:r>
            <a:r>
              <a:rPr lang="en-GB" altLang="en-US" baseline="30000" dirty="0">
                <a:latin typeface="Arial"/>
                <a:cs typeface="Arial"/>
              </a:rPr>
              <a:t>13</a:t>
            </a:r>
            <a:r>
              <a:rPr lang="en-GB" altLang="en-US" dirty="0">
                <a:latin typeface="Arial"/>
                <a:cs typeface="Arial"/>
              </a:rPr>
              <a:t> protons at 450 </a:t>
            </a:r>
            <a:r>
              <a:rPr lang="en-GB" altLang="en-US" dirty="0" err="1">
                <a:latin typeface="Arial"/>
                <a:cs typeface="Arial"/>
              </a:rPr>
              <a:t>GeV</a:t>
            </a:r>
            <a:r>
              <a:rPr lang="en-GB" altLang="en-US" dirty="0">
                <a:latin typeface="Arial"/>
                <a:cs typeface="Arial"/>
              </a:rPr>
              <a:t>, i.e. 2.5 MJ of beam energy dissipated on the aperture of the transfer line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>
                <a:latin typeface="Arial"/>
                <a:cs typeface="Arial"/>
              </a:rPr>
              <a:t>Vacuum chamber and </a:t>
            </a:r>
            <a:r>
              <a:rPr lang="en-GB" altLang="en-US" dirty="0" err="1">
                <a:latin typeface="Arial"/>
                <a:cs typeface="Arial"/>
              </a:rPr>
              <a:t>quadrupole</a:t>
            </a:r>
            <a:r>
              <a:rPr lang="en-GB" altLang="en-US" dirty="0">
                <a:latin typeface="Arial"/>
                <a:cs typeface="Arial"/>
              </a:rPr>
              <a:t> magnet damaged requiring replacement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>
                <a:latin typeface="Arial"/>
                <a:cs typeface="Arial"/>
              </a:rPr>
              <a:t>Upgraded fast interlock system was implemented to protect against such fast failures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87" y="2266245"/>
            <a:ext cx="8502713" cy="16961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67142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 eaLnBrk="1" hangingPunct="1"/>
            <a:r>
              <a:rPr lang="en-GB" altLang="en-US" dirty="0">
                <a:solidFill>
                  <a:schemeClr val="tx1"/>
                </a:solidFill>
                <a:latin typeface="Arial"/>
                <a:cs typeface="Arial"/>
              </a:rPr>
              <a:t>Protection devices</a:t>
            </a:r>
          </a:p>
        </p:txBody>
      </p:sp>
      <p:sp>
        <p:nvSpPr>
          <p:cNvPr id="6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4582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dirty="0">
                <a:latin typeface="Arial"/>
                <a:cs typeface="Arial"/>
              </a:rPr>
              <a:t>When beam energy exceeds damage limit for machine equipment one has to design for certain failure scenarios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dirty="0">
                <a:latin typeface="Arial"/>
                <a:cs typeface="Arial"/>
              </a:rPr>
              <a:t>Critical beam transfer systems have redundancy and multiple layers of protection: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>
                <a:latin typeface="Arial"/>
                <a:cs typeface="Arial"/>
              </a:rPr>
              <a:t>Passive protection devices form the last layer of this security</a:t>
            </a:r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GB" altLang="en-US" sz="2000" dirty="0">
                <a:latin typeface="Arial"/>
                <a:cs typeface="Arial"/>
              </a:rPr>
              <a:t>Protection devices are designed to dilute and absorb beam energy safely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dirty="0">
                <a:latin typeface="Arial"/>
                <a:cs typeface="Arial"/>
              </a:rPr>
              <a:t>Failures associated with beam transfer equipment are typically very fast and difficult to catch, for example: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>
                <a:latin typeface="Arial"/>
                <a:cs typeface="Arial"/>
              </a:rPr>
              <a:t>No turn-on of kicker: injection protection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>
                <a:latin typeface="Arial"/>
                <a:cs typeface="Arial"/>
              </a:rPr>
              <a:t>Erratic turn-on of kicker: sweep circulating beam in the machine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>
                <a:latin typeface="Arial"/>
                <a:cs typeface="Arial"/>
              </a:rPr>
              <a:t>Flash-over (short-circuit) in kicker: impart the wrong kicker angle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>
                <a:latin typeface="Arial"/>
                <a:cs typeface="Arial"/>
              </a:rPr>
              <a:t>Transfer line magnet failure: steering beam onto aperture of downstream machine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726084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Line 6"/>
          <p:cNvSpPr>
            <a:spLocks noChangeShapeType="1"/>
          </p:cNvSpPr>
          <p:nvPr/>
        </p:nvSpPr>
        <p:spPr bwMode="auto">
          <a:xfrm>
            <a:off x="204561" y="5232854"/>
            <a:ext cx="8634639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LHC has a dedicated injection dump (TDI) to protect against fast failures on the injection kicker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altLang="en-US" dirty="0">
              <a:latin typeface="Arial"/>
              <a:cs typeface="Arial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Injection protection: e.g. </a:t>
            </a:r>
            <a:r>
              <a:rPr lang="en-GB" altLang="en-US" dirty="0">
                <a:latin typeface="Arial"/>
                <a:cs typeface="Arial"/>
              </a:rPr>
              <a:t>LHC injection</a:t>
            </a:r>
            <a:endParaRPr lang="en-GB" dirty="0">
              <a:latin typeface="Arial"/>
              <a:cs typeface="Aria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54075" y="2743200"/>
            <a:ext cx="7985125" cy="3333130"/>
            <a:chOff x="473075" y="776125"/>
            <a:chExt cx="11485835" cy="4562514"/>
          </a:xfrm>
        </p:grpSpPr>
        <p:sp>
          <p:nvSpPr>
            <p:cNvPr id="25" name="Text Box 4"/>
            <p:cNvSpPr txBox="1">
              <a:spLocks noChangeArrowheads="1"/>
            </p:cNvSpPr>
            <p:nvPr/>
          </p:nvSpPr>
          <p:spPr bwMode="auto">
            <a:xfrm flipH="1">
              <a:off x="3848038" y="1714874"/>
              <a:ext cx="2479447" cy="463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Septum magnet</a:t>
              </a:r>
            </a:p>
          </p:txBody>
        </p:sp>
        <p:sp>
          <p:nvSpPr>
            <p:cNvPr id="26" name="Text Box 5"/>
            <p:cNvSpPr txBox="1">
              <a:spLocks noChangeArrowheads="1"/>
            </p:cNvSpPr>
            <p:nvPr/>
          </p:nvSpPr>
          <p:spPr bwMode="auto">
            <a:xfrm flipH="1">
              <a:off x="6478591" y="4635427"/>
              <a:ext cx="2299598" cy="463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Kicker magnet</a:t>
              </a:r>
            </a:p>
          </p:txBody>
        </p:sp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6556375" y="3709988"/>
              <a:ext cx="1289050" cy="762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 rot="1675916">
              <a:off x="2901950" y="3276600"/>
              <a:ext cx="1139825" cy="1524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9" name="Rectangle 10"/>
            <p:cNvSpPr>
              <a:spLocks noChangeArrowheads="1"/>
            </p:cNvSpPr>
            <p:nvPr/>
          </p:nvSpPr>
          <p:spPr bwMode="auto">
            <a:xfrm rot="1675636">
              <a:off x="3357563" y="2366963"/>
              <a:ext cx="1138237" cy="379412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6556375" y="4545013"/>
              <a:ext cx="1289050" cy="762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1" name="Rectangle 17"/>
            <p:cNvSpPr>
              <a:spLocks noChangeArrowheads="1"/>
            </p:cNvSpPr>
            <p:nvPr/>
          </p:nvSpPr>
          <p:spPr bwMode="auto">
            <a:xfrm>
              <a:off x="1430338" y="3533775"/>
              <a:ext cx="301625" cy="1295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" name="Text Box 18"/>
            <p:cNvSpPr txBox="1">
              <a:spLocks noChangeArrowheads="1"/>
            </p:cNvSpPr>
            <p:nvPr/>
          </p:nvSpPr>
          <p:spPr bwMode="auto">
            <a:xfrm flipH="1">
              <a:off x="1128712" y="4856163"/>
              <a:ext cx="1249178" cy="463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F-quad</a:t>
              </a:r>
            </a:p>
          </p:txBody>
        </p:sp>
        <p:sp>
          <p:nvSpPr>
            <p:cNvPr id="33" name="Rectangle 15"/>
            <p:cNvSpPr>
              <a:spLocks noChangeArrowheads="1"/>
            </p:cNvSpPr>
            <p:nvPr/>
          </p:nvSpPr>
          <p:spPr bwMode="auto">
            <a:xfrm>
              <a:off x="5407025" y="3505200"/>
              <a:ext cx="301625" cy="1295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0" name="Text Box 39"/>
            <p:cNvSpPr txBox="1">
              <a:spLocks noChangeArrowheads="1"/>
            </p:cNvSpPr>
            <p:nvPr/>
          </p:nvSpPr>
          <p:spPr bwMode="auto">
            <a:xfrm rot="21599314" flipH="1">
              <a:off x="1066837" y="776125"/>
              <a:ext cx="16192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dirty="0">
                  <a:solidFill>
                    <a:srgbClr val="FF0000"/>
                  </a:solidFill>
                </a:rPr>
                <a:t>Injected beam</a:t>
              </a:r>
            </a:p>
          </p:txBody>
        </p:sp>
        <p:sp>
          <p:nvSpPr>
            <p:cNvPr id="42" name="Text Box 41"/>
            <p:cNvSpPr txBox="1">
              <a:spLocks noChangeArrowheads="1"/>
            </p:cNvSpPr>
            <p:nvPr/>
          </p:nvSpPr>
          <p:spPr bwMode="auto">
            <a:xfrm flipH="1">
              <a:off x="1788352" y="3696678"/>
              <a:ext cx="2660017" cy="463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Circulating beam</a:t>
              </a: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2152650" y="1228724"/>
              <a:ext cx="9806260" cy="2959100"/>
            </a:xfrm>
            <a:custGeom>
              <a:avLst/>
              <a:gdLst>
                <a:gd name="T0" fmla="*/ 0 w 4313"/>
                <a:gd name="T1" fmla="*/ 0 h 1864"/>
                <a:gd name="T2" fmla="*/ 2147483647 w 4313"/>
                <a:gd name="T3" fmla="*/ 2147483647 h 1864"/>
                <a:gd name="T4" fmla="*/ 2147483647 w 4313"/>
                <a:gd name="T5" fmla="*/ 2147483647 h 1864"/>
                <a:gd name="T6" fmla="*/ 2147483647 w 4313"/>
                <a:gd name="T7" fmla="*/ 2147483647 h 1864"/>
                <a:gd name="T8" fmla="*/ 2147483647 w 4313"/>
                <a:gd name="T9" fmla="*/ 2147483647 h 18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3"/>
                <a:gd name="T16" fmla="*/ 0 h 1864"/>
                <a:gd name="T17" fmla="*/ 4313 w 4313"/>
                <a:gd name="T18" fmla="*/ 1864 h 1864"/>
                <a:gd name="connsiteX0" fmla="*/ 0 w 10000"/>
                <a:gd name="connsiteY0" fmla="*/ 0 h 10000"/>
                <a:gd name="connsiteX1" fmla="*/ 1543 w 10000"/>
                <a:gd name="connsiteY1" fmla="*/ 6176 h 10000"/>
                <a:gd name="connsiteX2" fmla="*/ 4973 w 10000"/>
                <a:gd name="connsiteY2" fmla="*/ 8975 h 10000"/>
                <a:gd name="connsiteX3" fmla="*/ 7524 w 10000"/>
                <a:gd name="connsiteY3" fmla="*/ 10000 h 10000"/>
                <a:gd name="connsiteX4" fmla="*/ 10000 w 10000"/>
                <a:gd name="connsiteY4" fmla="*/ 9995 h 10000"/>
                <a:gd name="connsiteX0" fmla="*/ 0 w 10000"/>
                <a:gd name="connsiteY0" fmla="*/ 0 h 10000"/>
                <a:gd name="connsiteX1" fmla="*/ 1543 w 10000"/>
                <a:gd name="connsiteY1" fmla="*/ 6176 h 10000"/>
                <a:gd name="connsiteX2" fmla="*/ 5197 w 10000"/>
                <a:gd name="connsiteY2" fmla="*/ 9982 h 10000"/>
                <a:gd name="connsiteX3" fmla="*/ 7524 w 10000"/>
                <a:gd name="connsiteY3" fmla="*/ 10000 h 10000"/>
                <a:gd name="connsiteX4" fmla="*/ 10000 w 10000"/>
                <a:gd name="connsiteY4" fmla="*/ 9995 h 10000"/>
                <a:gd name="connsiteX0" fmla="*/ 0 w 10000"/>
                <a:gd name="connsiteY0" fmla="*/ 0 h 10000"/>
                <a:gd name="connsiteX1" fmla="*/ 1543 w 10000"/>
                <a:gd name="connsiteY1" fmla="*/ 6176 h 10000"/>
                <a:gd name="connsiteX2" fmla="*/ 3475 w 10000"/>
                <a:gd name="connsiteY2" fmla="*/ 8139 h 10000"/>
                <a:gd name="connsiteX3" fmla="*/ 5197 w 10000"/>
                <a:gd name="connsiteY3" fmla="*/ 9982 h 10000"/>
                <a:gd name="connsiteX4" fmla="*/ 7524 w 10000"/>
                <a:gd name="connsiteY4" fmla="*/ 10000 h 10000"/>
                <a:gd name="connsiteX5" fmla="*/ 10000 w 10000"/>
                <a:gd name="connsiteY5" fmla="*/ 9995 h 10000"/>
                <a:gd name="connsiteX0" fmla="*/ 0 w 10000"/>
                <a:gd name="connsiteY0" fmla="*/ 0 h 10000"/>
                <a:gd name="connsiteX1" fmla="*/ 1543 w 10000"/>
                <a:gd name="connsiteY1" fmla="*/ 6176 h 10000"/>
                <a:gd name="connsiteX2" fmla="*/ 3475 w 10000"/>
                <a:gd name="connsiteY2" fmla="*/ 8508 h 10000"/>
                <a:gd name="connsiteX3" fmla="*/ 5197 w 10000"/>
                <a:gd name="connsiteY3" fmla="*/ 9982 h 10000"/>
                <a:gd name="connsiteX4" fmla="*/ 7524 w 10000"/>
                <a:gd name="connsiteY4" fmla="*/ 10000 h 10000"/>
                <a:gd name="connsiteX5" fmla="*/ 10000 w 10000"/>
                <a:gd name="connsiteY5" fmla="*/ 9995 h 10000"/>
                <a:gd name="connsiteX0" fmla="*/ 0 w 10000"/>
                <a:gd name="connsiteY0" fmla="*/ 0 h 10000"/>
                <a:gd name="connsiteX1" fmla="*/ 1543 w 10000"/>
                <a:gd name="connsiteY1" fmla="*/ 6176 h 10000"/>
                <a:gd name="connsiteX2" fmla="*/ 3475 w 10000"/>
                <a:gd name="connsiteY2" fmla="*/ 8709 h 10000"/>
                <a:gd name="connsiteX3" fmla="*/ 5197 w 10000"/>
                <a:gd name="connsiteY3" fmla="*/ 9982 h 10000"/>
                <a:gd name="connsiteX4" fmla="*/ 7524 w 10000"/>
                <a:gd name="connsiteY4" fmla="*/ 10000 h 10000"/>
                <a:gd name="connsiteX5" fmla="*/ 10000 w 10000"/>
                <a:gd name="connsiteY5" fmla="*/ 9995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lnTo>
                    <a:pt x="1543" y="6176"/>
                  </a:lnTo>
                  <a:lnTo>
                    <a:pt x="3475" y="8709"/>
                  </a:lnTo>
                  <a:lnTo>
                    <a:pt x="5197" y="9982"/>
                  </a:lnTo>
                  <a:lnTo>
                    <a:pt x="7524" y="10000"/>
                  </a:lnTo>
                  <a:lnTo>
                    <a:pt x="10000" y="9995"/>
                  </a:lnTo>
                </a:path>
              </a:pathLst>
            </a:custGeom>
            <a:noFill/>
            <a:ln w="25400" cap="flat" cmpd="sng">
              <a:solidFill>
                <a:srgbClr val="FF0000"/>
              </a:solidFill>
              <a:prstDash val="solid"/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4" name="Text Box 43"/>
            <p:cNvSpPr txBox="1">
              <a:spLocks noChangeArrowheads="1"/>
            </p:cNvSpPr>
            <p:nvPr/>
          </p:nvSpPr>
          <p:spPr bwMode="auto">
            <a:xfrm flipH="1">
              <a:off x="5049838" y="4875213"/>
              <a:ext cx="1282035" cy="463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D-quad</a:t>
              </a:r>
            </a:p>
          </p:txBody>
        </p:sp>
        <p:sp>
          <p:nvSpPr>
            <p:cNvPr id="46" name="Line 44"/>
            <p:cNvSpPr>
              <a:spLocks noChangeShapeType="1"/>
            </p:cNvSpPr>
            <p:nvPr/>
          </p:nvSpPr>
          <p:spPr bwMode="auto">
            <a:xfrm>
              <a:off x="473075" y="4187825"/>
              <a:ext cx="58451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" name="Rectangle 20"/>
          <p:cNvSpPr/>
          <p:nvPr/>
        </p:nvSpPr>
        <p:spPr bwMode="auto">
          <a:xfrm>
            <a:off x="7543800" y="4572000"/>
            <a:ext cx="1371600" cy="271776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7543800" y="5638800"/>
            <a:ext cx="1371600" cy="271776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3942" y="6290846"/>
            <a:ext cx="7974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600" b="0" i="1" dirty="0">
                <a:latin typeface="Arial"/>
                <a:cs typeface="Arial"/>
              </a:rPr>
              <a:t>In reality the LHC injection is dual plane: </a:t>
            </a:r>
            <a:r>
              <a:rPr lang="en-GB" altLang="en-US" sz="1600" b="0" i="1" dirty="0" err="1">
                <a:latin typeface="Arial"/>
                <a:cs typeface="Arial"/>
              </a:rPr>
              <a:t>Lambertson</a:t>
            </a:r>
            <a:r>
              <a:rPr lang="en-GB" altLang="en-US" sz="1600" b="0" i="1" dirty="0">
                <a:latin typeface="Arial"/>
                <a:cs typeface="Arial"/>
              </a:rPr>
              <a:t> septum kick orthogonal to kicker</a:t>
            </a:r>
            <a:endParaRPr lang="en-US" sz="1600" b="0" i="1" dirty="0"/>
          </a:p>
        </p:txBody>
      </p:sp>
      <p:sp>
        <p:nvSpPr>
          <p:cNvPr id="4" name="Rectangle 3"/>
          <p:cNvSpPr/>
          <p:nvPr/>
        </p:nvSpPr>
        <p:spPr>
          <a:xfrm>
            <a:off x="7086600" y="4233446"/>
            <a:ext cx="19520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600" dirty="0">
                <a:latin typeface="Arial"/>
                <a:cs typeface="Arial"/>
              </a:rPr>
              <a:t>TDI absorber jaws</a:t>
            </a:r>
            <a:endParaRPr lang="en-US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415865493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Line 6"/>
          <p:cNvSpPr>
            <a:spLocks noChangeShapeType="1"/>
          </p:cNvSpPr>
          <p:nvPr/>
        </p:nvSpPr>
        <p:spPr bwMode="auto">
          <a:xfrm>
            <a:off x="204561" y="5232854"/>
            <a:ext cx="8634639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LHC has a dedicated injection dump (TDI) to protect against fast failures on the injection kicker</a:t>
            </a:r>
          </a:p>
          <a:p>
            <a:pPr lvl="1"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No turn-on of kicker: beam steered safely onto absorber: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altLang="en-US" dirty="0">
              <a:latin typeface="Arial"/>
              <a:cs typeface="Arial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Injection protection: e.g. </a:t>
            </a:r>
            <a:r>
              <a:rPr lang="en-GB" altLang="en-US" dirty="0">
                <a:latin typeface="Arial"/>
                <a:cs typeface="Arial"/>
              </a:rPr>
              <a:t>LHC injection</a:t>
            </a:r>
            <a:endParaRPr lang="en-GB" dirty="0">
              <a:latin typeface="Arial"/>
              <a:cs typeface="Aria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54075" y="2743200"/>
            <a:ext cx="5773839" cy="3333130"/>
            <a:chOff x="473075" y="776125"/>
            <a:chExt cx="8305114" cy="4562514"/>
          </a:xfrm>
        </p:grpSpPr>
        <p:sp>
          <p:nvSpPr>
            <p:cNvPr id="25" name="Text Box 4"/>
            <p:cNvSpPr txBox="1">
              <a:spLocks noChangeArrowheads="1"/>
            </p:cNvSpPr>
            <p:nvPr/>
          </p:nvSpPr>
          <p:spPr bwMode="auto">
            <a:xfrm flipH="1">
              <a:off x="3848038" y="1714874"/>
              <a:ext cx="2479447" cy="463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Septum magnet</a:t>
              </a:r>
            </a:p>
          </p:txBody>
        </p:sp>
        <p:sp>
          <p:nvSpPr>
            <p:cNvPr id="26" name="Text Box 5"/>
            <p:cNvSpPr txBox="1">
              <a:spLocks noChangeArrowheads="1"/>
            </p:cNvSpPr>
            <p:nvPr/>
          </p:nvSpPr>
          <p:spPr bwMode="auto">
            <a:xfrm flipH="1">
              <a:off x="6478591" y="4635427"/>
              <a:ext cx="2299598" cy="463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Kicker magnet</a:t>
              </a:r>
            </a:p>
          </p:txBody>
        </p:sp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6556375" y="3709988"/>
              <a:ext cx="1289050" cy="762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 rot="1675916">
              <a:off x="2901950" y="3276600"/>
              <a:ext cx="1139825" cy="1524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9" name="Rectangle 10"/>
            <p:cNvSpPr>
              <a:spLocks noChangeArrowheads="1"/>
            </p:cNvSpPr>
            <p:nvPr/>
          </p:nvSpPr>
          <p:spPr bwMode="auto">
            <a:xfrm rot="1675636">
              <a:off x="3357563" y="2366963"/>
              <a:ext cx="1138237" cy="379412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6556375" y="4545013"/>
              <a:ext cx="1289050" cy="762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1" name="Rectangle 17"/>
            <p:cNvSpPr>
              <a:spLocks noChangeArrowheads="1"/>
            </p:cNvSpPr>
            <p:nvPr/>
          </p:nvSpPr>
          <p:spPr bwMode="auto">
            <a:xfrm>
              <a:off x="1430338" y="3533775"/>
              <a:ext cx="301625" cy="1295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" name="Text Box 18"/>
            <p:cNvSpPr txBox="1">
              <a:spLocks noChangeArrowheads="1"/>
            </p:cNvSpPr>
            <p:nvPr/>
          </p:nvSpPr>
          <p:spPr bwMode="auto">
            <a:xfrm flipH="1">
              <a:off x="1128712" y="4856163"/>
              <a:ext cx="1249178" cy="463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F-quad</a:t>
              </a:r>
            </a:p>
          </p:txBody>
        </p:sp>
        <p:sp>
          <p:nvSpPr>
            <p:cNvPr id="33" name="Rectangle 15"/>
            <p:cNvSpPr>
              <a:spLocks noChangeArrowheads="1"/>
            </p:cNvSpPr>
            <p:nvPr/>
          </p:nvSpPr>
          <p:spPr bwMode="auto">
            <a:xfrm>
              <a:off x="5407025" y="3505200"/>
              <a:ext cx="301625" cy="1295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0" name="Text Box 39"/>
            <p:cNvSpPr txBox="1">
              <a:spLocks noChangeArrowheads="1"/>
            </p:cNvSpPr>
            <p:nvPr/>
          </p:nvSpPr>
          <p:spPr bwMode="auto">
            <a:xfrm rot="21599314" flipH="1">
              <a:off x="1066837" y="776125"/>
              <a:ext cx="16192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dirty="0">
                  <a:solidFill>
                    <a:srgbClr val="FF0000"/>
                  </a:solidFill>
                </a:rPr>
                <a:t>Injected beam</a:t>
              </a:r>
            </a:p>
          </p:txBody>
        </p:sp>
        <p:sp>
          <p:nvSpPr>
            <p:cNvPr id="42" name="Text Box 41"/>
            <p:cNvSpPr txBox="1">
              <a:spLocks noChangeArrowheads="1"/>
            </p:cNvSpPr>
            <p:nvPr/>
          </p:nvSpPr>
          <p:spPr bwMode="auto">
            <a:xfrm flipH="1">
              <a:off x="1788352" y="3696678"/>
              <a:ext cx="2660017" cy="463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Circulating beam</a:t>
              </a:r>
            </a:p>
          </p:txBody>
        </p:sp>
        <p:sp>
          <p:nvSpPr>
            <p:cNvPr id="44" name="Text Box 43"/>
            <p:cNvSpPr txBox="1">
              <a:spLocks noChangeArrowheads="1"/>
            </p:cNvSpPr>
            <p:nvPr/>
          </p:nvSpPr>
          <p:spPr bwMode="auto">
            <a:xfrm flipH="1">
              <a:off x="5049838" y="4875213"/>
              <a:ext cx="1282035" cy="463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D-quad</a:t>
              </a:r>
            </a:p>
          </p:txBody>
        </p:sp>
        <p:sp>
          <p:nvSpPr>
            <p:cNvPr id="46" name="Line 44"/>
            <p:cNvSpPr>
              <a:spLocks noChangeShapeType="1"/>
            </p:cNvSpPr>
            <p:nvPr/>
          </p:nvSpPr>
          <p:spPr bwMode="auto">
            <a:xfrm>
              <a:off x="473075" y="4187825"/>
              <a:ext cx="58451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" name="Rectangle 20"/>
          <p:cNvSpPr/>
          <p:nvPr/>
        </p:nvSpPr>
        <p:spPr bwMode="auto">
          <a:xfrm>
            <a:off x="7543800" y="4572000"/>
            <a:ext cx="1371600" cy="271776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7543800" y="5638800"/>
            <a:ext cx="1371600" cy="271776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3942" y="6290846"/>
            <a:ext cx="7974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600" b="0" i="1" dirty="0">
                <a:latin typeface="Arial"/>
                <a:cs typeface="Arial"/>
              </a:rPr>
              <a:t>In reality the LHC injection is dual plane: </a:t>
            </a:r>
            <a:r>
              <a:rPr lang="en-GB" altLang="en-US" sz="1600" b="0" i="1" dirty="0" err="1">
                <a:latin typeface="Arial"/>
                <a:cs typeface="Arial"/>
              </a:rPr>
              <a:t>Lambertson</a:t>
            </a:r>
            <a:r>
              <a:rPr lang="en-GB" altLang="en-US" sz="1600" b="0" i="1" dirty="0">
                <a:latin typeface="Arial"/>
                <a:cs typeface="Arial"/>
              </a:rPr>
              <a:t> septum kick orthogonal to kicker</a:t>
            </a:r>
            <a:endParaRPr lang="en-US" sz="1600" b="0" i="1" dirty="0"/>
          </a:p>
        </p:txBody>
      </p:sp>
      <p:sp>
        <p:nvSpPr>
          <p:cNvPr id="4" name="Rectangle 3"/>
          <p:cNvSpPr/>
          <p:nvPr/>
        </p:nvSpPr>
        <p:spPr>
          <a:xfrm>
            <a:off x="7086600" y="4233446"/>
            <a:ext cx="19520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600" dirty="0">
                <a:latin typeface="Arial"/>
                <a:cs typeface="Arial"/>
              </a:rPr>
              <a:t>TDI absorber jaws</a:t>
            </a:r>
            <a:endParaRPr lang="en-US" sz="1600" dirty="0"/>
          </a:p>
        </p:txBody>
      </p:sp>
      <p:sp>
        <p:nvSpPr>
          <p:cNvPr id="34" name="Freeform 33"/>
          <p:cNvSpPr>
            <a:spLocks/>
          </p:cNvSpPr>
          <p:nvPr/>
        </p:nvSpPr>
        <p:spPr bwMode="auto">
          <a:xfrm>
            <a:off x="2021741" y="3073845"/>
            <a:ext cx="5474793" cy="2596277"/>
          </a:xfrm>
          <a:custGeom>
            <a:avLst/>
            <a:gdLst>
              <a:gd name="T0" fmla="*/ 0 w 4313"/>
              <a:gd name="T1" fmla="*/ 0 h 1864"/>
              <a:gd name="T2" fmla="*/ 2147483647 w 4313"/>
              <a:gd name="T3" fmla="*/ 2147483647 h 1864"/>
              <a:gd name="T4" fmla="*/ 2147483647 w 4313"/>
              <a:gd name="T5" fmla="*/ 2147483647 h 1864"/>
              <a:gd name="T6" fmla="*/ 2147483647 w 4313"/>
              <a:gd name="T7" fmla="*/ 2147483647 h 1864"/>
              <a:gd name="T8" fmla="*/ 2147483647 w 4313"/>
              <a:gd name="T9" fmla="*/ 2147483647 h 18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3"/>
              <a:gd name="T16" fmla="*/ 0 h 1864"/>
              <a:gd name="T17" fmla="*/ 4313 w 4313"/>
              <a:gd name="T18" fmla="*/ 1864 h 1864"/>
              <a:gd name="connsiteX0" fmla="*/ 0 w 10000"/>
              <a:gd name="connsiteY0" fmla="*/ 0 h 10000"/>
              <a:gd name="connsiteX1" fmla="*/ 1543 w 10000"/>
              <a:gd name="connsiteY1" fmla="*/ 6176 h 10000"/>
              <a:gd name="connsiteX2" fmla="*/ 4973 w 10000"/>
              <a:gd name="connsiteY2" fmla="*/ 8975 h 10000"/>
              <a:gd name="connsiteX3" fmla="*/ 7524 w 10000"/>
              <a:gd name="connsiteY3" fmla="*/ 10000 h 10000"/>
              <a:gd name="connsiteX4" fmla="*/ 10000 w 10000"/>
              <a:gd name="connsiteY4" fmla="*/ 9995 h 10000"/>
              <a:gd name="connsiteX0" fmla="*/ 0 w 10000"/>
              <a:gd name="connsiteY0" fmla="*/ 0 h 10000"/>
              <a:gd name="connsiteX1" fmla="*/ 1543 w 10000"/>
              <a:gd name="connsiteY1" fmla="*/ 6176 h 10000"/>
              <a:gd name="connsiteX2" fmla="*/ 5197 w 10000"/>
              <a:gd name="connsiteY2" fmla="*/ 9982 h 10000"/>
              <a:gd name="connsiteX3" fmla="*/ 7524 w 10000"/>
              <a:gd name="connsiteY3" fmla="*/ 10000 h 10000"/>
              <a:gd name="connsiteX4" fmla="*/ 10000 w 10000"/>
              <a:gd name="connsiteY4" fmla="*/ 9995 h 10000"/>
              <a:gd name="connsiteX0" fmla="*/ 0 w 10000"/>
              <a:gd name="connsiteY0" fmla="*/ 0 h 10000"/>
              <a:gd name="connsiteX1" fmla="*/ 1543 w 10000"/>
              <a:gd name="connsiteY1" fmla="*/ 6176 h 10000"/>
              <a:gd name="connsiteX2" fmla="*/ 3475 w 10000"/>
              <a:gd name="connsiteY2" fmla="*/ 8139 h 10000"/>
              <a:gd name="connsiteX3" fmla="*/ 5197 w 10000"/>
              <a:gd name="connsiteY3" fmla="*/ 9982 h 10000"/>
              <a:gd name="connsiteX4" fmla="*/ 7524 w 10000"/>
              <a:gd name="connsiteY4" fmla="*/ 10000 h 10000"/>
              <a:gd name="connsiteX5" fmla="*/ 10000 w 10000"/>
              <a:gd name="connsiteY5" fmla="*/ 9995 h 10000"/>
              <a:gd name="connsiteX0" fmla="*/ 0 w 10000"/>
              <a:gd name="connsiteY0" fmla="*/ 0 h 10000"/>
              <a:gd name="connsiteX1" fmla="*/ 1543 w 10000"/>
              <a:gd name="connsiteY1" fmla="*/ 6176 h 10000"/>
              <a:gd name="connsiteX2" fmla="*/ 3475 w 10000"/>
              <a:gd name="connsiteY2" fmla="*/ 8508 h 10000"/>
              <a:gd name="connsiteX3" fmla="*/ 5197 w 10000"/>
              <a:gd name="connsiteY3" fmla="*/ 9982 h 10000"/>
              <a:gd name="connsiteX4" fmla="*/ 7524 w 10000"/>
              <a:gd name="connsiteY4" fmla="*/ 10000 h 10000"/>
              <a:gd name="connsiteX5" fmla="*/ 10000 w 10000"/>
              <a:gd name="connsiteY5" fmla="*/ 9995 h 10000"/>
              <a:gd name="connsiteX0" fmla="*/ 0 w 10000"/>
              <a:gd name="connsiteY0" fmla="*/ 0 h 10000"/>
              <a:gd name="connsiteX1" fmla="*/ 1543 w 10000"/>
              <a:gd name="connsiteY1" fmla="*/ 6176 h 10000"/>
              <a:gd name="connsiteX2" fmla="*/ 3475 w 10000"/>
              <a:gd name="connsiteY2" fmla="*/ 8709 h 10000"/>
              <a:gd name="connsiteX3" fmla="*/ 5197 w 10000"/>
              <a:gd name="connsiteY3" fmla="*/ 9982 h 10000"/>
              <a:gd name="connsiteX4" fmla="*/ 7524 w 10000"/>
              <a:gd name="connsiteY4" fmla="*/ 10000 h 10000"/>
              <a:gd name="connsiteX5" fmla="*/ 10000 w 10000"/>
              <a:gd name="connsiteY5" fmla="*/ 9995 h 10000"/>
              <a:gd name="connsiteX0" fmla="*/ 0 w 10000"/>
              <a:gd name="connsiteY0" fmla="*/ 0 h 9995"/>
              <a:gd name="connsiteX1" fmla="*/ 1543 w 10000"/>
              <a:gd name="connsiteY1" fmla="*/ 6176 h 9995"/>
              <a:gd name="connsiteX2" fmla="*/ 3475 w 10000"/>
              <a:gd name="connsiteY2" fmla="*/ 8709 h 9995"/>
              <a:gd name="connsiteX3" fmla="*/ 5197 w 10000"/>
              <a:gd name="connsiteY3" fmla="*/ 9982 h 9995"/>
              <a:gd name="connsiteX4" fmla="*/ 10000 w 10000"/>
              <a:gd name="connsiteY4" fmla="*/ 9995 h 9995"/>
              <a:gd name="connsiteX0" fmla="*/ 0 w 8041"/>
              <a:gd name="connsiteY0" fmla="*/ 0 h 11814"/>
              <a:gd name="connsiteX1" fmla="*/ 1543 w 8041"/>
              <a:gd name="connsiteY1" fmla="*/ 6179 h 11814"/>
              <a:gd name="connsiteX2" fmla="*/ 3475 w 8041"/>
              <a:gd name="connsiteY2" fmla="*/ 8713 h 11814"/>
              <a:gd name="connsiteX3" fmla="*/ 5197 w 8041"/>
              <a:gd name="connsiteY3" fmla="*/ 9987 h 11814"/>
              <a:gd name="connsiteX4" fmla="*/ 8041 w 8041"/>
              <a:gd name="connsiteY4" fmla="*/ 11814 h 11814"/>
              <a:gd name="connsiteX0" fmla="*/ 0 w 9987"/>
              <a:gd name="connsiteY0" fmla="*/ 0 h 10171"/>
              <a:gd name="connsiteX1" fmla="*/ 1919 w 9987"/>
              <a:gd name="connsiteY1" fmla="*/ 5230 h 10171"/>
              <a:gd name="connsiteX2" fmla="*/ 4322 w 9987"/>
              <a:gd name="connsiteY2" fmla="*/ 7375 h 10171"/>
              <a:gd name="connsiteX3" fmla="*/ 6463 w 9987"/>
              <a:gd name="connsiteY3" fmla="*/ 8454 h 10171"/>
              <a:gd name="connsiteX4" fmla="*/ 9987 w 9987"/>
              <a:gd name="connsiteY4" fmla="*/ 10171 h 10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7" h="10171">
                <a:moveTo>
                  <a:pt x="0" y="0"/>
                </a:moveTo>
                <a:lnTo>
                  <a:pt x="1919" y="5230"/>
                </a:lnTo>
                <a:lnTo>
                  <a:pt x="4322" y="7375"/>
                </a:lnTo>
                <a:lnTo>
                  <a:pt x="6463" y="8454"/>
                </a:lnTo>
                <a:lnTo>
                  <a:pt x="9987" y="10171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3036934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Magnets – design options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9375" y="914400"/>
            <a:ext cx="8991600" cy="5552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Type: “lumped inductance”  or “distributed inductance” (</a:t>
            </a:r>
            <a:r>
              <a:rPr lang="en-US" altLang="en-US" b="1" dirty="0">
                <a:latin typeface="Arial"/>
                <a:cs typeface="Arial"/>
              </a:rPr>
              <a:t>transmission line</a:t>
            </a:r>
            <a:r>
              <a:rPr lang="en-US" altLang="en-US" dirty="0">
                <a:latin typeface="Arial"/>
                <a:cs typeface="Arial"/>
              </a:rPr>
              <a:t>)</a:t>
            </a:r>
          </a:p>
          <a:p>
            <a:pPr marL="0" indent="0">
              <a:buNone/>
            </a:pPr>
            <a:endParaRPr lang="en-US" altLang="en-US" dirty="0">
              <a:latin typeface="Arial"/>
              <a:cs typeface="Arial"/>
            </a:endParaRPr>
          </a:p>
          <a:p>
            <a:endParaRPr lang="en-US" altLang="en-US" dirty="0">
              <a:latin typeface="Arial"/>
              <a:cs typeface="Arial"/>
            </a:endParaRPr>
          </a:p>
          <a:p>
            <a:endParaRPr lang="en-US" altLang="en-US" dirty="0">
              <a:latin typeface="Arial"/>
              <a:cs typeface="Arial"/>
            </a:endParaRPr>
          </a:p>
          <a:p>
            <a:endParaRPr lang="en-US" altLang="en-US" dirty="0">
              <a:latin typeface="Arial"/>
              <a:cs typeface="Arial"/>
            </a:endParaRPr>
          </a:p>
          <a:p>
            <a:endParaRPr lang="en-US" altLang="en-US" dirty="0">
              <a:latin typeface="Arial"/>
              <a:cs typeface="Arial"/>
            </a:endParaRPr>
          </a:p>
          <a:p>
            <a:pPr marL="0" indent="0">
              <a:buNone/>
            </a:pPr>
            <a:endParaRPr lang="en-US" altLang="en-US" dirty="0">
              <a:latin typeface="Arial"/>
              <a:cs typeface="Arial"/>
            </a:endParaRPr>
          </a:p>
          <a:p>
            <a:endParaRPr lang="en-US" altLang="en-US" dirty="0">
              <a:latin typeface="Arial"/>
              <a:cs typeface="Arial"/>
            </a:endParaRPr>
          </a:p>
          <a:p>
            <a:pPr marL="0" indent="0">
              <a:buNone/>
            </a:pPr>
            <a:endParaRPr lang="en-US" altLang="en-US" dirty="0">
              <a:latin typeface="Arial"/>
              <a:cs typeface="Arial"/>
            </a:endParaRPr>
          </a:p>
          <a:p>
            <a:r>
              <a:rPr lang="en-US" altLang="en-US" dirty="0">
                <a:latin typeface="Arial"/>
                <a:cs typeface="Arial"/>
              </a:rPr>
              <a:t>Other considerations:</a:t>
            </a:r>
            <a:endParaRPr lang="en-US" altLang="en-US" sz="1800" b="0" dirty="0">
              <a:latin typeface="Arial"/>
              <a:cs typeface="Arial"/>
            </a:endParaRPr>
          </a:p>
          <a:p>
            <a:pPr lvl="1"/>
            <a:r>
              <a:rPr lang="en-US" altLang="en-US" sz="1800" dirty="0">
                <a:latin typeface="Arial"/>
                <a:cs typeface="Arial"/>
              </a:rPr>
              <a:t>Machine vacuum</a:t>
            </a:r>
            <a:r>
              <a:rPr lang="en-US" altLang="en-US" sz="1800" b="0" dirty="0">
                <a:latin typeface="Arial"/>
                <a:cs typeface="Arial"/>
              </a:rPr>
              <a:t>: kicker in-vacuum or external</a:t>
            </a:r>
          </a:p>
          <a:p>
            <a:pPr lvl="1"/>
            <a:r>
              <a:rPr lang="en-US" altLang="en-US" sz="1800" dirty="0">
                <a:latin typeface="Arial"/>
                <a:cs typeface="Arial"/>
              </a:rPr>
              <a:t>Aperture</a:t>
            </a:r>
            <a:r>
              <a:rPr lang="en-US" altLang="en-US" sz="1800" b="0" dirty="0">
                <a:latin typeface="Arial"/>
                <a:cs typeface="Arial"/>
              </a:rPr>
              <a:t>: geometry of ferrite core</a:t>
            </a:r>
          </a:p>
          <a:p>
            <a:pPr lvl="1"/>
            <a:r>
              <a:rPr lang="en-US" altLang="en-US" sz="1800" dirty="0">
                <a:latin typeface="Arial"/>
                <a:cs typeface="Arial"/>
              </a:rPr>
              <a:t>Termination</a:t>
            </a:r>
            <a:r>
              <a:rPr lang="en-US" altLang="en-US" sz="1800" b="0" dirty="0">
                <a:latin typeface="Arial"/>
                <a:cs typeface="Arial"/>
              </a:rPr>
              <a:t>: matched impedance or short-circuit</a:t>
            </a: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1524000" y="1864035"/>
            <a:ext cx="4572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Rectangle 4"/>
          <p:cNvSpPr/>
          <p:nvPr/>
        </p:nvSpPr>
        <p:spPr bwMode="auto">
          <a:xfrm>
            <a:off x="1981200" y="1787835"/>
            <a:ext cx="457200" cy="152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2438400" y="1864035"/>
            <a:ext cx="304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2743200" y="1864035"/>
            <a:ext cx="685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3429000" y="1864035"/>
            <a:ext cx="0" cy="685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4" name="Picture 23" descr="Screen Shot 2016-09-26 at 14.32.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206" y="1763332"/>
            <a:ext cx="566594" cy="282736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 bwMode="auto">
          <a:xfrm flipH="1">
            <a:off x="3362325" y="2556176"/>
            <a:ext cx="152399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 flipH="1">
            <a:off x="3397253" y="2585819"/>
            <a:ext cx="82546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flipH="1">
            <a:off x="3415437" y="2617569"/>
            <a:ext cx="46178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V="1">
            <a:off x="1295400" y="1864035"/>
            <a:ext cx="0" cy="6858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8367899"/>
              </p:ext>
            </p:extLst>
          </p:nvPr>
        </p:nvGraphicFramePr>
        <p:xfrm>
          <a:off x="990600" y="1711635"/>
          <a:ext cx="21101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53" name="Equation" r:id="rId4" imgW="152400" imgH="165100" progId="Equation.3">
                  <p:embed/>
                </p:oleObj>
              </mc:Choice>
              <mc:Fallback>
                <p:oleObj name="Equation" r:id="rId4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90600" y="1711635"/>
                        <a:ext cx="211015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6093263"/>
              </p:ext>
            </p:extLst>
          </p:nvPr>
        </p:nvGraphicFramePr>
        <p:xfrm>
          <a:off x="2128837" y="1505260"/>
          <a:ext cx="211138" cy="211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54" name="Equation" r:id="rId6" imgW="152400" imgH="152400" progId="Equation.3">
                  <p:embed/>
                </p:oleObj>
              </mc:Choice>
              <mc:Fallback>
                <p:oleObj name="Equation" r:id="rId6" imgW="1524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28837" y="1505260"/>
                        <a:ext cx="211138" cy="211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604369"/>
              </p:ext>
            </p:extLst>
          </p:nvPr>
        </p:nvGraphicFramePr>
        <p:xfrm>
          <a:off x="2890838" y="1457635"/>
          <a:ext cx="404812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55" name="Equation" r:id="rId8" imgW="292100" imgH="228600" progId="Equation.3">
                  <p:embed/>
                </p:oleObj>
              </mc:Choice>
              <mc:Fallback>
                <p:oleObj name="Equation" r:id="rId8" imgW="2921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890838" y="1457635"/>
                        <a:ext cx="404812" cy="315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97200" y="1412480"/>
            <a:ext cx="12490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0" dirty="0">
                <a:latin typeface="Arial"/>
                <a:cs typeface="Arial"/>
              </a:rPr>
              <a:t>From generator</a:t>
            </a:r>
          </a:p>
          <a:p>
            <a:r>
              <a:rPr lang="en-US" altLang="en-US" sz="1200" b="0" dirty="0">
                <a:latin typeface="Arial"/>
                <a:cs typeface="Arial"/>
              </a:rPr>
              <a:t>(e.g. PFN)</a:t>
            </a:r>
            <a:endParaRPr lang="en-US" sz="1200" dirty="0"/>
          </a:p>
        </p:txBody>
      </p:sp>
      <p:cxnSp>
        <p:nvCxnSpPr>
          <p:cNvPr id="34" name="Straight Connector 33"/>
          <p:cNvCxnSpPr/>
          <p:nvPr/>
        </p:nvCxnSpPr>
        <p:spPr bwMode="auto">
          <a:xfrm>
            <a:off x="4867274" y="1864035"/>
            <a:ext cx="4572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flipV="1">
            <a:off x="4648200" y="1864035"/>
            <a:ext cx="0" cy="6858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7702985"/>
              </p:ext>
            </p:extLst>
          </p:nvPr>
        </p:nvGraphicFramePr>
        <p:xfrm>
          <a:off x="4343400" y="1711635"/>
          <a:ext cx="21101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56" name="Equation" r:id="rId10" imgW="152400" imgH="165100" progId="Equation.3">
                  <p:embed/>
                </p:oleObj>
              </mc:Choice>
              <mc:Fallback>
                <p:oleObj name="Equation" r:id="rId10" imgW="152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43400" y="1711635"/>
                        <a:ext cx="211015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9103847"/>
              </p:ext>
            </p:extLst>
          </p:nvPr>
        </p:nvGraphicFramePr>
        <p:xfrm>
          <a:off x="7916068" y="1864035"/>
          <a:ext cx="931863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57" name="Equation" r:id="rId11" imgW="673100" imgH="469900" progId="Equation.3">
                  <p:embed/>
                </p:oleObj>
              </mc:Choice>
              <mc:Fallback>
                <p:oleObj name="Equation" r:id="rId11" imgW="6731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916068" y="1864035"/>
                        <a:ext cx="931863" cy="650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Rectangle 60"/>
          <p:cNvSpPr/>
          <p:nvPr/>
        </p:nvSpPr>
        <p:spPr>
          <a:xfrm>
            <a:off x="76200" y="2626035"/>
            <a:ext cx="4419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/>
              <a:buChar char="•"/>
            </a:pPr>
            <a:r>
              <a:rPr lang="en-US" altLang="en-US" b="0" dirty="0">
                <a:latin typeface="Arial"/>
                <a:cs typeface="Arial"/>
              </a:rPr>
              <a:t>simple magnet design</a:t>
            </a:r>
          </a:p>
          <a:p>
            <a:pPr marL="742950" lvl="1" indent="-285750">
              <a:buFont typeface="Arial"/>
              <a:buChar char="•"/>
            </a:pPr>
            <a:r>
              <a:rPr lang="en-US" altLang="en-US" b="0" dirty="0">
                <a:latin typeface="Arial"/>
                <a:cs typeface="Arial"/>
              </a:rPr>
              <a:t>magnet must be nearby the generator to </a:t>
            </a:r>
            <a:r>
              <a:rPr lang="en-US" altLang="en-US" b="0" dirty="0" err="1">
                <a:latin typeface="Arial"/>
                <a:cs typeface="Arial"/>
              </a:rPr>
              <a:t>minimise</a:t>
            </a:r>
            <a:r>
              <a:rPr lang="en-US" altLang="en-US" b="0" dirty="0">
                <a:latin typeface="Arial"/>
                <a:cs typeface="Arial"/>
              </a:rPr>
              <a:t> inductance</a:t>
            </a:r>
          </a:p>
          <a:p>
            <a:pPr marL="742950" lvl="1" indent="-285750">
              <a:buFont typeface="Arial"/>
              <a:buChar char="•"/>
            </a:pPr>
            <a:r>
              <a:rPr lang="en-US" altLang="en-US" b="0" dirty="0">
                <a:latin typeface="Arial"/>
                <a:cs typeface="Arial"/>
              </a:rPr>
              <a:t>exponential field rise-time:</a:t>
            </a:r>
          </a:p>
          <a:p>
            <a:pPr marL="742950" lvl="1" indent="-285750">
              <a:buFont typeface="Arial"/>
              <a:buChar char="•"/>
            </a:pPr>
            <a:endParaRPr lang="en-US" altLang="en-US" b="0" dirty="0">
              <a:latin typeface="Arial"/>
              <a:cs typeface="Arial"/>
            </a:endParaRPr>
          </a:p>
          <a:p>
            <a:pPr lvl="1"/>
            <a:endParaRPr lang="en-US" altLang="en-US" b="0" dirty="0">
              <a:latin typeface="Arial"/>
              <a:cs typeface="Arial"/>
            </a:endParaRPr>
          </a:p>
          <a:p>
            <a:pPr lvl="1"/>
            <a:endParaRPr lang="en-US" altLang="en-US" b="0" dirty="0">
              <a:latin typeface="Arial"/>
              <a:cs typeface="Arial"/>
            </a:endParaRPr>
          </a:p>
          <a:p>
            <a:pPr marL="742950" lvl="1" indent="-285750">
              <a:buFont typeface="Arial"/>
              <a:buChar char="•"/>
            </a:pPr>
            <a:r>
              <a:rPr lang="en-US" altLang="en-US" b="0" dirty="0">
                <a:latin typeface="Arial"/>
                <a:cs typeface="Arial"/>
              </a:rPr>
              <a:t>slow: rise-times ~ 1 </a:t>
            </a:r>
            <a:r>
              <a:rPr lang="en-US" altLang="en-US" b="0" dirty="0" err="1">
                <a:latin typeface="Arial"/>
                <a:cs typeface="Arial"/>
              </a:rPr>
              <a:t>μs</a:t>
            </a:r>
            <a:endParaRPr lang="en-US" altLang="en-US" b="0" dirty="0">
              <a:latin typeface="Arial"/>
              <a:cs typeface="Arial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027311" y="3083235"/>
            <a:ext cx="5105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/>
              <a:buChar char="•"/>
            </a:pPr>
            <a:r>
              <a:rPr lang="en-US" altLang="en-US" b="0" dirty="0">
                <a:latin typeface="Arial"/>
                <a:cs typeface="Arial"/>
              </a:rPr>
              <a:t>complicated magnet design</a:t>
            </a:r>
          </a:p>
          <a:p>
            <a:pPr marL="742950" lvl="1" indent="-285750">
              <a:buFont typeface="Arial"/>
              <a:buChar char="•"/>
            </a:pPr>
            <a:r>
              <a:rPr lang="en-US" altLang="en-US" b="0" dirty="0">
                <a:latin typeface="Arial"/>
                <a:cs typeface="Arial"/>
              </a:rPr>
              <a:t>impedance matching important</a:t>
            </a:r>
          </a:p>
          <a:p>
            <a:pPr marL="742950" lvl="1" indent="-285750">
              <a:buFont typeface="Arial"/>
              <a:buChar char="•"/>
            </a:pPr>
            <a:r>
              <a:rPr lang="en-US" altLang="en-US" b="0" dirty="0">
                <a:latin typeface="Arial"/>
                <a:cs typeface="Arial"/>
              </a:rPr>
              <a:t>field rise-time depends on propagation time of pulse through magnet:</a:t>
            </a:r>
          </a:p>
          <a:p>
            <a:pPr marL="742950" lvl="1" indent="-285750">
              <a:buFont typeface="Arial"/>
              <a:buChar char="•"/>
            </a:pPr>
            <a:endParaRPr lang="en-US" altLang="en-US" b="0" dirty="0">
              <a:latin typeface="Arial"/>
              <a:cs typeface="Arial"/>
            </a:endParaRPr>
          </a:p>
          <a:p>
            <a:pPr lvl="1"/>
            <a:endParaRPr lang="en-US" altLang="en-US" dirty="0">
              <a:latin typeface="Arial"/>
              <a:cs typeface="Arial"/>
            </a:endParaRPr>
          </a:p>
          <a:p>
            <a:pPr marL="742950" lvl="1" indent="-285750">
              <a:buFont typeface="Arial"/>
              <a:buChar char="•"/>
            </a:pPr>
            <a:r>
              <a:rPr lang="en-US" altLang="en-US" dirty="0">
                <a:latin typeface="Arial"/>
                <a:cs typeface="Arial"/>
              </a:rPr>
              <a:t>fast: rise-times &lt;&lt; 1 </a:t>
            </a:r>
            <a:r>
              <a:rPr lang="en-US" altLang="en-US" dirty="0" err="1">
                <a:latin typeface="Arial"/>
                <a:cs typeface="Arial"/>
              </a:rPr>
              <a:t>μs</a:t>
            </a:r>
            <a:endParaRPr lang="en-US" altLang="en-US" dirty="0">
              <a:latin typeface="Arial"/>
              <a:cs typeface="Arial"/>
            </a:endParaRPr>
          </a:p>
        </p:txBody>
      </p:sp>
      <p:cxnSp>
        <p:nvCxnSpPr>
          <p:cNvPr id="39" name="Straight Connector 38"/>
          <p:cNvCxnSpPr/>
          <p:nvPr/>
        </p:nvCxnSpPr>
        <p:spPr bwMode="auto">
          <a:xfrm>
            <a:off x="5019674" y="1864035"/>
            <a:ext cx="304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64" name="Group 63"/>
          <p:cNvGrpSpPr/>
          <p:nvPr/>
        </p:nvGrpSpPr>
        <p:grpSpPr>
          <a:xfrm>
            <a:off x="5546724" y="1857690"/>
            <a:ext cx="152401" cy="747193"/>
            <a:chOff x="7391400" y="2133600"/>
            <a:chExt cx="152401" cy="747193"/>
          </a:xfrm>
        </p:grpSpPr>
        <p:cxnSp>
          <p:nvCxnSpPr>
            <p:cNvPr id="54" name="Straight Connector 53"/>
            <p:cNvCxnSpPr/>
            <p:nvPr/>
          </p:nvCxnSpPr>
          <p:spPr bwMode="auto">
            <a:xfrm>
              <a:off x="7464425" y="21336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 flipH="1">
              <a:off x="7391400" y="2438400"/>
              <a:ext cx="152401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/>
            <p:cNvCxnSpPr/>
            <p:nvPr/>
          </p:nvCxnSpPr>
          <p:spPr bwMode="auto">
            <a:xfrm flipH="1">
              <a:off x="7391400" y="2514600"/>
              <a:ext cx="1524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/>
            <p:cNvCxnSpPr/>
            <p:nvPr/>
          </p:nvCxnSpPr>
          <p:spPr bwMode="auto">
            <a:xfrm>
              <a:off x="7467600" y="25146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/>
            <p:cNvCxnSpPr/>
            <p:nvPr/>
          </p:nvCxnSpPr>
          <p:spPr bwMode="auto">
            <a:xfrm flipH="1">
              <a:off x="7391402" y="2819400"/>
              <a:ext cx="152398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 flipH="1">
              <a:off x="7426329" y="2849043"/>
              <a:ext cx="82546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 flipH="1">
              <a:off x="7444513" y="2880793"/>
              <a:ext cx="46178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62" name="Picture 61" descr="Screen Shot 2016-09-26 at 14.32.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147" y="1737035"/>
            <a:ext cx="461427" cy="338663"/>
          </a:xfrm>
          <a:prstGeom prst="rect">
            <a:avLst/>
          </a:prstGeom>
        </p:spPr>
      </p:pic>
      <p:grpSp>
        <p:nvGrpSpPr>
          <p:cNvPr id="65" name="Group 64"/>
          <p:cNvGrpSpPr/>
          <p:nvPr/>
        </p:nvGrpSpPr>
        <p:grpSpPr>
          <a:xfrm>
            <a:off x="5089524" y="1857690"/>
            <a:ext cx="152401" cy="747193"/>
            <a:chOff x="7391400" y="2133600"/>
            <a:chExt cx="152401" cy="747193"/>
          </a:xfrm>
        </p:grpSpPr>
        <p:cxnSp>
          <p:nvCxnSpPr>
            <p:cNvPr id="66" name="Straight Connector 65"/>
            <p:cNvCxnSpPr/>
            <p:nvPr/>
          </p:nvCxnSpPr>
          <p:spPr bwMode="auto">
            <a:xfrm>
              <a:off x="7464425" y="21336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/>
            <p:cNvCxnSpPr/>
            <p:nvPr/>
          </p:nvCxnSpPr>
          <p:spPr bwMode="auto">
            <a:xfrm flipH="1">
              <a:off x="7391400" y="2438400"/>
              <a:ext cx="152401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/>
            <p:cNvCxnSpPr/>
            <p:nvPr/>
          </p:nvCxnSpPr>
          <p:spPr bwMode="auto">
            <a:xfrm flipH="1">
              <a:off x="7391400" y="2514600"/>
              <a:ext cx="1524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>
              <a:off x="7467600" y="25146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 bwMode="auto">
            <a:xfrm flipH="1">
              <a:off x="7391402" y="2819400"/>
              <a:ext cx="152398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 flipH="1">
              <a:off x="7426329" y="2849043"/>
              <a:ext cx="82546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 flipH="1">
              <a:off x="7444513" y="2880793"/>
              <a:ext cx="46178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3" name="Group 72"/>
          <p:cNvGrpSpPr/>
          <p:nvPr/>
        </p:nvGrpSpPr>
        <p:grpSpPr>
          <a:xfrm>
            <a:off x="5743574" y="1857690"/>
            <a:ext cx="152401" cy="747193"/>
            <a:chOff x="7391400" y="2133600"/>
            <a:chExt cx="152401" cy="747193"/>
          </a:xfrm>
        </p:grpSpPr>
        <p:cxnSp>
          <p:nvCxnSpPr>
            <p:cNvPr id="74" name="Straight Connector 73"/>
            <p:cNvCxnSpPr/>
            <p:nvPr/>
          </p:nvCxnSpPr>
          <p:spPr bwMode="auto">
            <a:xfrm>
              <a:off x="7464425" y="21336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/>
            <p:cNvCxnSpPr/>
            <p:nvPr/>
          </p:nvCxnSpPr>
          <p:spPr bwMode="auto">
            <a:xfrm flipH="1">
              <a:off x="7391400" y="2438400"/>
              <a:ext cx="152401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/>
            <p:cNvCxnSpPr/>
            <p:nvPr/>
          </p:nvCxnSpPr>
          <p:spPr bwMode="auto">
            <a:xfrm flipH="1">
              <a:off x="7391400" y="2514600"/>
              <a:ext cx="1524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/>
            <p:cNvCxnSpPr/>
            <p:nvPr/>
          </p:nvCxnSpPr>
          <p:spPr bwMode="auto">
            <a:xfrm>
              <a:off x="7467600" y="25146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 bwMode="auto">
            <a:xfrm flipH="1">
              <a:off x="7391402" y="2819400"/>
              <a:ext cx="152398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 flipH="1">
              <a:off x="7426329" y="2849043"/>
              <a:ext cx="82546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 flipH="1">
              <a:off x="7444513" y="2880793"/>
              <a:ext cx="46178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84" name="Straight Connector 83"/>
          <p:cNvCxnSpPr/>
          <p:nvPr/>
        </p:nvCxnSpPr>
        <p:spPr bwMode="auto">
          <a:xfrm>
            <a:off x="5629274" y="1864035"/>
            <a:ext cx="304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1" name="Picture 80" descr="Screen Shot 2016-09-26 at 14.32.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547" y="1737035"/>
            <a:ext cx="461427" cy="338663"/>
          </a:xfrm>
          <a:prstGeom prst="rect">
            <a:avLst/>
          </a:prstGeom>
        </p:spPr>
      </p:pic>
      <p:grpSp>
        <p:nvGrpSpPr>
          <p:cNvPr id="87" name="Group 86"/>
          <p:cNvGrpSpPr/>
          <p:nvPr/>
        </p:nvGrpSpPr>
        <p:grpSpPr>
          <a:xfrm>
            <a:off x="6203949" y="1857690"/>
            <a:ext cx="152401" cy="747193"/>
            <a:chOff x="7391400" y="2133600"/>
            <a:chExt cx="152401" cy="747193"/>
          </a:xfrm>
        </p:grpSpPr>
        <p:cxnSp>
          <p:nvCxnSpPr>
            <p:cNvPr id="88" name="Straight Connector 87"/>
            <p:cNvCxnSpPr/>
            <p:nvPr/>
          </p:nvCxnSpPr>
          <p:spPr bwMode="auto">
            <a:xfrm>
              <a:off x="7464425" y="21336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9" name="Straight Connector 88"/>
            <p:cNvCxnSpPr/>
            <p:nvPr/>
          </p:nvCxnSpPr>
          <p:spPr bwMode="auto">
            <a:xfrm flipH="1">
              <a:off x="7391400" y="2438400"/>
              <a:ext cx="152401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0" name="Straight Connector 89"/>
            <p:cNvCxnSpPr/>
            <p:nvPr/>
          </p:nvCxnSpPr>
          <p:spPr bwMode="auto">
            <a:xfrm flipH="1">
              <a:off x="7391400" y="2514600"/>
              <a:ext cx="1524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/>
            <p:cNvCxnSpPr/>
            <p:nvPr/>
          </p:nvCxnSpPr>
          <p:spPr bwMode="auto">
            <a:xfrm>
              <a:off x="7467600" y="25146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 bwMode="auto">
            <a:xfrm flipH="1">
              <a:off x="7391402" y="2819400"/>
              <a:ext cx="152398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3" name="Straight Connector 92"/>
            <p:cNvCxnSpPr/>
            <p:nvPr/>
          </p:nvCxnSpPr>
          <p:spPr bwMode="auto">
            <a:xfrm flipH="1">
              <a:off x="7426329" y="2849043"/>
              <a:ext cx="82546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Straight Connector 93"/>
            <p:cNvCxnSpPr/>
            <p:nvPr/>
          </p:nvCxnSpPr>
          <p:spPr bwMode="auto">
            <a:xfrm flipH="1">
              <a:off x="7444513" y="2880793"/>
              <a:ext cx="46178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1" name="Group 120"/>
          <p:cNvGrpSpPr/>
          <p:nvPr/>
        </p:nvGrpSpPr>
        <p:grpSpPr>
          <a:xfrm>
            <a:off x="6705600" y="1737035"/>
            <a:ext cx="615951" cy="867848"/>
            <a:chOff x="7239000" y="2006600"/>
            <a:chExt cx="615951" cy="867848"/>
          </a:xfrm>
        </p:grpSpPr>
        <p:grpSp>
          <p:nvGrpSpPr>
            <p:cNvPr id="95" name="Group 94"/>
            <p:cNvGrpSpPr/>
            <p:nvPr/>
          </p:nvGrpSpPr>
          <p:grpSpPr>
            <a:xfrm>
              <a:off x="7239000" y="2127255"/>
              <a:ext cx="152401" cy="747193"/>
              <a:chOff x="7391400" y="2133600"/>
              <a:chExt cx="152401" cy="747193"/>
            </a:xfrm>
          </p:grpSpPr>
          <p:cxnSp>
            <p:nvCxnSpPr>
              <p:cNvPr id="96" name="Straight Connector 95"/>
              <p:cNvCxnSpPr/>
              <p:nvPr/>
            </p:nvCxnSpPr>
            <p:spPr bwMode="auto">
              <a:xfrm>
                <a:off x="7464425" y="2133600"/>
                <a:ext cx="0" cy="3048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7" name="Straight Connector 96"/>
              <p:cNvCxnSpPr/>
              <p:nvPr/>
            </p:nvCxnSpPr>
            <p:spPr bwMode="auto">
              <a:xfrm flipH="1">
                <a:off x="7391400" y="2438400"/>
                <a:ext cx="152401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Straight Connector 97"/>
              <p:cNvCxnSpPr/>
              <p:nvPr/>
            </p:nvCxnSpPr>
            <p:spPr bwMode="auto">
              <a:xfrm flipH="1">
                <a:off x="7391400" y="2514600"/>
                <a:ext cx="1524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9" name="Straight Connector 98"/>
              <p:cNvCxnSpPr/>
              <p:nvPr/>
            </p:nvCxnSpPr>
            <p:spPr bwMode="auto">
              <a:xfrm>
                <a:off x="7467600" y="2514600"/>
                <a:ext cx="0" cy="3048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0" name="Straight Connector 99"/>
              <p:cNvCxnSpPr/>
              <p:nvPr/>
            </p:nvCxnSpPr>
            <p:spPr bwMode="auto">
              <a:xfrm flipH="1">
                <a:off x="7391402" y="2819400"/>
                <a:ext cx="152398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1" name="Straight Connector 100"/>
              <p:cNvCxnSpPr/>
              <p:nvPr/>
            </p:nvCxnSpPr>
            <p:spPr bwMode="auto">
              <a:xfrm flipH="1">
                <a:off x="7426329" y="2849043"/>
                <a:ext cx="82546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2" name="Straight Connector 101"/>
              <p:cNvCxnSpPr/>
              <p:nvPr/>
            </p:nvCxnSpPr>
            <p:spPr bwMode="auto">
              <a:xfrm flipH="1">
                <a:off x="7444513" y="2880793"/>
                <a:ext cx="46178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13" name="Group 112"/>
            <p:cNvGrpSpPr/>
            <p:nvPr/>
          </p:nvGrpSpPr>
          <p:grpSpPr>
            <a:xfrm>
              <a:off x="7702550" y="2120905"/>
              <a:ext cx="152401" cy="747193"/>
              <a:chOff x="7391400" y="2133600"/>
              <a:chExt cx="152401" cy="747193"/>
            </a:xfrm>
          </p:grpSpPr>
          <p:cxnSp>
            <p:nvCxnSpPr>
              <p:cNvPr id="114" name="Straight Connector 113"/>
              <p:cNvCxnSpPr/>
              <p:nvPr/>
            </p:nvCxnSpPr>
            <p:spPr bwMode="auto">
              <a:xfrm>
                <a:off x="7464425" y="2133600"/>
                <a:ext cx="0" cy="3048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5" name="Straight Connector 114"/>
              <p:cNvCxnSpPr/>
              <p:nvPr/>
            </p:nvCxnSpPr>
            <p:spPr bwMode="auto">
              <a:xfrm flipH="1">
                <a:off x="7391400" y="2438400"/>
                <a:ext cx="152401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6" name="Straight Connector 115"/>
              <p:cNvCxnSpPr/>
              <p:nvPr/>
            </p:nvCxnSpPr>
            <p:spPr bwMode="auto">
              <a:xfrm flipH="1">
                <a:off x="7391400" y="2514600"/>
                <a:ext cx="1524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7" name="Straight Connector 116"/>
              <p:cNvCxnSpPr/>
              <p:nvPr/>
            </p:nvCxnSpPr>
            <p:spPr bwMode="auto">
              <a:xfrm>
                <a:off x="7467600" y="2514600"/>
                <a:ext cx="0" cy="3048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8" name="Straight Connector 117"/>
              <p:cNvCxnSpPr/>
              <p:nvPr/>
            </p:nvCxnSpPr>
            <p:spPr bwMode="auto">
              <a:xfrm flipH="1">
                <a:off x="7391402" y="2819400"/>
                <a:ext cx="152398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9" name="Straight Connector 118"/>
              <p:cNvCxnSpPr/>
              <p:nvPr/>
            </p:nvCxnSpPr>
            <p:spPr bwMode="auto">
              <a:xfrm flipH="1">
                <a:off x="7426329" y="2849043"/>
                <a:ext cx="82546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0" name="Straight Connector 119"/>
              <p:cNvCxnSpPr/>
              <p:nvPr/>
            </p:nvCxnSpPr>
            <p:spPr bwMode="auto">
              <a:xfrm flipH="1">
                <a:off x="7444513" y="2880793"/>
                <a:ext cx="46178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112" name="Picture 111" descr="Screen Shot 2016-09-26 at 14.32.07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4148" y="2006600"/>
              <a:ext cx="461427" cy="338663"/>
            </a:xfrm>
            <a:prstGeom prst="rect">
              <a:avLst/>
            </a:prstGeom>
          </p:spPr>
        </p:pic>
      </p:grpSp>
      <p:cxnSp>
        <p:nvCxnSpPr>
          <p:cNvPr id="122" name="Straight Connector 121"/>
          <p:cNvCxnSpPr/>
          <p:nvPr/>
        </p:nvCxnSpPr>
        <p:spPr bwMode="auto">
          <a:xfrm>
            <a:off x="6248400" y="1864035"/>
            <a:ext cx="685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7239000" y="1864035"/>
            <a:ext cx="4572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27" name="Group 126"/>
          <p:cNvGrpSpPr/>
          <p:nvPr/>
        </p:nvGrpSpPr>
        <p:grpSpPr>
          <a:xfrm>
            <a:off x="7620000" y="1864035"/>
            <a:ext cx="152400" cy="747193"/>
            <a:chOff x="8458200" y="2133600"/>
            <a:chExt cx="152400" cy="747193"/>
          </a:xfrm>
        </p:grpSpPr>
        <p:sp>
          <p:nvSpPr>
            <p:cNvPr id="35" name="Rectangle 34"/>
            <p:cNvSpPr/>
            <p:nvPr/>
          </p:nvSpPr>
          <p:spPr bwMode="auto">
            <a:xfrm rot="5400000">
              <a:off x="8343900" y="2400300"/>
              <a:ext cx="381000" cy="1524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04" name="Straight Connector 103"/>
            <p:cNvCxnSpPr/>
            <p:nvPr/>
          </p:nvCxnSpPr>
          <p:spPr bwMode="auto">
            <a:xfrm>
              <a:off x="8534400" y="2667000"/>
              <a:ext cx="0" cy="1524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5" name="Straight Connector 104"/>
            <p:cNvCxnSpPr/>
            <p:nvPr/>
          </p:nvCxnSpPr>
          <p:spPr bwMode="auto">
            <a:xfrm flipH="1">
              <a:off x="8458202" y="2819400"/>
              <a:ext cx="152398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6" name="Straight Connector 105"/>
            <p:cNvCxnSpPr/>
            <p:nvPr/>
          </p:nvCxnSpPr>
          <p:spPr bwMode="auto">
            <a:xfrm flipH="1">
              <a:off x="8493129" y="2849043"/>
              <a:ext cx="82546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7" name="Straight Connector 106"/>
            <p:cNvCxnSpPr/>
            <p:nvPr/>
          </p:nvCxnSpPr>
          <p:spPr bwMode="auto">
            <a:xfrm flipH="1">
              <a:off x="8511313" y="2880793"/>
              <a:ext cx="46178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5" name="Straight Connector 124"/>
            <p:cNvCxnSpPr/>
            <p:nvPr/>
          </p:nvCxnSpPr>
          <p:spPr bwMode="auto">
            <a:xfrm>
              <a:off x="8534400" y="2133600"/>
              <a:ext cx="0" cy="1524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aphicFrame>
        <p:nvGraphicFramePr>
          <p:cNvPr id="129" name="Object 1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6015178"/>
              </p:ext>
            </p:extLst>
          </p:nvPr>
        </p:nvGraphicFramePr>
        <p:xfrm>
          <a:off x="6305550" y="1883085"/>
          <a:ext cx="196031" cy="24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58" name="Equation" r:id="rId13" imgW="317500" imgH="393700" progId="Equation.3">
                  <p:embed/>
                </p:oleObj>
              </mc:Choice>
              <mc:Fallback>
                <p:oleObj name="Equation" r:id="rId13" imgW="3175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305550" y="1883085"/>
                        <a:ext cx="196031" cy="242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0" name="Rectangle 129"/>
          <p:cNvSpPr/>
          <p:nvPr/>
        </p:nvSpPr>
        <p:spPr bwMode="auto">
          <a:xfrm>
            <a:off x="5715000" y="1406835"/>
            <a:ext cx="838200" cy="12954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131" name="Object 1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0776302"/>
              </p:ext>
            </p:extLst>
          </p:nvPr>
        </p:nvGraphicFramePr>
        <p:xfrm>
          <a:off x="6579419" y="1887848"/>
          <a:ext cx="196031" cy="24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59" name="Equation" r:id="rId15" imgW="317500" imgH="393700" progId="Equation.3">
                  <p:embed/>
                </p:oleObj>
              </mc:Choice>
              <mc:Fallback>
                <p:oleObj name="Equation" r:id="rId15" imgW="3175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579419" y="1887848"/>
                        <a:ext cx="196031" cy="242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2" name="Object 1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5964137"/>
              </p:ext>
            </p:extLst>
          </p:nvPr>
        </p:nvGraphicFramePr>
        <p:xfrm>
          <a:off x="7264400" y="1870385"/>
          <a:ext cx="196031" cy="24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60" name="Equation" r:id="rId16" imgW="317500" imgH="393700" progId="Equation.3">
                  <p:embed/>
                </p:oleObj>
              </mc:Choice>
              <mc:Fallback>
                <p:oleObj name="Equation" r:id="rId16" imgW="3175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264400" y="1870385"/>
                        <a:ext cx="196031" cy="242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" name="Object 1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8145159"/>
              </p:ext>
            </p:extLst>
          </p:nvPr>
        </p:nvGraphicFramePr>
        <p:xfrm>
          <a:off x="4946650" y="1876735"/>
          <a:ext cx="196031" cy="24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61" name="Equation" r:id="rId17" imgW="317500" imgH="393700" progId="Equation.3">
                  <p:embed/>
                </p:oleObj>
              </mc:Choice>
              <mc:Fallback>
                <p:oleObj name="Equation" r:id="rId17" imgW="3175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946650" y="1876735"/>
                        <a:ext cx="196031" cy="242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" name="Object 1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3087253"/>
              </p:ext>
            </p:extLst>
          </p:nvPr>
        </p:nvGraphicFramePr>
        <p:xfrm>
          <a:off x="5397500" y="1889435"/>
          <a:ext cx="196031" cy="24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62" name="Equation" r:id="rId18" imgW="317500" imgH="393700" progId="Equation.3">
                  <p:embed/>
                </p:oleObj>
              </mc:Choice>
              <mc:Fallback>
                <p:oleObj name="Equation" r:id="rId18" imgW="3175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397500" y="1889435"/>
                        <a:ext cx="196031" cy="242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5" name="Object 1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2216271"/>
              </p:ext>
            </p:extLst>
          </p:nvPr>
        </p:nvGraphicFramePr>
        <p:xfrm>
          <a:off x="5842000" y="1883085"/>
          <a:ext cx="196031" cy="24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63" name="Equation" r:id="rId19" imgW="317500" imgH="393700" progId="Equation.3">
                  <p:embed/>
                </p:oleObj>
              </mc:Choice>
              <mc:Fallback>
                <p:oleObj name="Equation" r:id="rId19" imgW="3175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842000" y="1883085"/>
                        <a:ext cx="196031" cy="242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" name="Object 1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2344041"/>
              </p:ext>
            </p:extLst>
          </p:nvPr>
        </p:nvGraphicFramePr>
        <p:xfrm>
          <a:off x="5270770" y="1502085"/>
          <a:ext cx="26643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64" name="Equation" r:id="rId20" imgW="266700" imgH="215900" progId="Equation.3">
                  <p:embed/>
                </p:oleObj>
              </mc:Choice>
              <mc:Fallback>
                <p:oleObj name="Equation" r:id="rId20" imgW="2667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270770" y="1502085"/>
                        <a:ext cx="26643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8" name="Object 1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1926023"/>
              </p:ext>
            </p:extLst>
          </p:nvPr>
        </p:nvGraphicFramePr>
        <p:xfrm>
          <a:off x="5943600" y="1508435"/>
          <a:ext cx="26643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65" name="Equation" r:id="rId22" imgW="266700" imgH="215900" progId="Equation.3">
                  <p:embed/>
                </p:oleObj>
              </mc:Choice>
              <mc:Fallback>
                <p:oleObj name="Equation" r:id="rId22" imgW="2667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943600" y="1508435"/>
                        <a:ext cx="26643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9" name="Object 1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5436996"/>
              </p:ext>
            </p:extLst>
          </p:nvPr>
        </p:nvGraphicFramePr>
        <p:xfrm>
          <a:off x="6864350" y="1495735"/>
          <a:ext cx="26643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66" name="Equation" r:id="rId23" imgW="266700" imgH="215900" progId="Equation.3">
                  <p:embed/>
                </p:oleObj>
              </mc:Choice>
              <mc:Fallback>
                <p:oleObj name="Equation" r:id="rId23" imgW="2667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6864350" y="1495735"/>
                        <a:ext cx="26643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0" name="Rectangle 139"/>
          <p:cNvSpPr/>
          <p:nvPr/>
        </p:nvSpPr>
        <p:spPr>
          <a:xfrm>
            <a:off x="4899731" y="2707174"/>
            <a:ext cx="7319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0" dirty="0">
                <a:latin typeface="Arial"/>
                <a:cs typeface="Arial"/>
              </a:rPr>
              <a:t>Cell 1…</a:t>
            </a:r>
            <a:endParaRPr lang="en-US" sz="1200" dirty="0"/>
          </a:p>
        </p:txBody>
      </p:sp>
      <p:sp>
        <p:nvSpPr>
          <p:cNvPr id="141" name="Rectangle 140"/>
          <p:cNvSpPr/>
          <p:nvPr/>
        </p:nvSpPr>
        <p:spPr>
          <a:xfrm>
            <a:off x="5553075" y="2705410"/>
            <a:ext cx="9970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0" dirty="0">
                <a:latin typeface="Arial"/>
                <a:cs typeface="Arial"/>
              </a:rPr>
              <a:t>Cell </a:t>
            </a:r>
            <a:r>
              <a:rPr lang="en-US" altLang="en-US" sz="1200" b="0" i="1" dirty="0">
                <a:latin typeface="Arial"/>
                <a:cs typeface="Arial"/>
              </a:rPr>
              <a:t>n </a:t>
            </a:r>
            <a:r>
              <a:rPr lang="en-US" altLang="en-US" sz="1200" b="0" dirty="0">
                <a:latin typeface="Arial"/>
                <a:cs typeface="Arial"/>
              </a:rPr>
              <a:t>- 1 …</a:t>
            </a:r>
            <a:endParaRPr lang="en-US" sz="1200" dirty="0"/>
          </a:p>
        </p:txBody>
      </p:sp>
      <p:sp>
        <p:nvSpPr>
          <p:cNvPr id="142" name="Rectangle 141"/>
          <p:cNvSpPr/>
          <p:nvPr/>
        </p:nvSpPr>
        <p:spPr>
          <a:xfrm>
            <a:off x="6553200" y="2701814"/>
            <a:ext cx="608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0" dirty="0">
                <a:latin typeface="Arial"/>
                <a:cs typeface="Arial"/>
              </a:rPr>
              <a:t>Cell </a:t>
            </a:r>
            <a:r>
              <a:rPr lang="en-US" altLang="en-US" sz="1200" b="0" i="1" dirty="0">
                <a:latin typeface="Arial"/>
                <a:cs typeface="Arial"/>
              </a:rPr>
              <a:t>n</a:t>
            </a:r>
            <a:endParaRPr lang="en-US" sz="1200" i="1" dirty="0"/>
          </a:p>
        </p:txBody>
      </p:sp>
      <p:graphicFrame>
        <p:nvGraphicFramePr>
          <p:cNvPr id="144" name="Object 1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8559989"/>
              </p:ext>
            </p:extLst>
          </p:nvPr>
        </p:nvGraphicFramePr>
        <p:xfrm>
          <a:off x="5257800" y="4192368"/>
          <a:ext cx="2671762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67" name="Equation" r:id="rId24" imgW="1930400" imgH="406400" progId="Equation.3">
                  <p:embed/>
                </p:oleObj>
              </mc:Choice>
              <mc:Fallback>
                <p:oleObj name="Equation" r:id="rId24" imgW="19304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5257800" y="4192368"/>
                        <a:ext cx="2671762" cy="561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1840124"/>
              </p:ext>
            </p:extLst>
          </p:nvPr>
        </p:nvGraphicFramePr>
        <p:xfrm>
          <a:off x="976489" y="3816726"/>
          <a:ext cx="1524000" cy="6461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68" name="Equation" r:id="rId26" imgW="927100" imgH="393700" progId="Equation.3">
                  <p:embed/>
                </p:oleObj>
              </mc:Choice>
              <mc:Fallback>
                <p:oleObj name="Equation" r:id="rId26" imgW="927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976489" y="3816726"/>
                        <a:ext cx="1524000" cy="6461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1754511"/>
              </p:ext>
            </p:extLst>
          </p:nvPr>
        </p:nvGraphicFramePr>
        <p:xfrm>
          <a:off x="2805289" y="3849752"/>
          <a:ext cx="914400" cy="680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69" name="Equation" r:id="rId28" imgW="546100" imgH="406400" progId="Equation.3">
                  <p:embed/>
                </p:oleObj>
              </mc:Choice>
              <mc:Fallback>
                <p:oleObj name="Equation" r:id="rId28" imgW="5461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2805289" y="3849752"/>
                        <a:ext cx="914400" cy="680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" name="Object 1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9861675"/>
              </p:ext>
            </p:extLst>
          </p:nvPr>
        </p:nvGraphicFramePr>
        <p:xfrm>
          <a:off x="7624130" y="1402705"/>
          <a:ext cx="915988" cy="284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70" name="Equation" r:id="rId30" imgW="736600" imgH="228600" progId="Equation.3">
                  <p:embed/>
                </p:oleObj>
              </mc:Choice>
              <mc:Fallback>
                <p:oleObj name="Equation" r:id="rId30" imgW="7366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7624130" y="1402705"/>
                        <a:ext cx="915988" cy="284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8" name="Straight Arrow Connector 107"/>
          <p:cNvCxnSpPr/>
          <p:nvPr/>
        </p:nvCxnSpPr>
        <p:spPr bwMode="auto">
          <a:xfrm flipV="1">
            <a:off x="1540934" y="1865042"/>
            <a:ext cx="152399" cy="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9" name="Straight Arrow Connector 108"/>
          <p:cNvCxnSpPr/>
          <p:nvPr/>
        </p:nvCxnSpPr>
        <p:spPr bwMode="auto">
          <a:xfrm flipV="1">
            <a:off x="4868334" y="1865042"/>
            <a:ext cx="152399" cy="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0" name="Rectangle 109"/>
          <p:cNvSpPr/>
          <p:nvPr/>
        </p:nvSpPr>
        <p:spPr>
          <a:xfrm>
            <a:off x="3443350" y="1411921"/>
            <a:ext cx="12490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0" dirty="0">
                <a:latin typeface="Arial"/>
                <a:cs typeface="Arial"/>
              </a:rPr>
              <a:t>From generator</a:t>
            </a:r>
          </a:p>
          <a:p>
            <a:r>
              <a:rPr lang="en-US" altLang="en-US" sz="1200" b="0" dirty="0">
                <a:latin typeface="Arial"/>
                <a:cs typeface="Arial"/>
              </a:rPr>
              <a:t>(e.g. PFN)</a:t>
            </a:r>
            <a:endParaRPr lang="en-US" sz="1200" dirty="0"/>
          </a:p>
        </p:txBody>
      </p:sp>
      <p:sp>
        <p:nvSpPr>
          <p:cNvPr id="111" name="TextBox 110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403668002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Line 6"/>
          <p:cNvSpPr>
            <a:spLocks noChangeShapeType="1"/>
          </p:cNvSpPr>
          <p:nvPr/>
        </p:nvSpPr>
        <p:spPr bwMode="auto">
          <a:xfrm>
            <a:off x="204561" y="5232854"/>
            <a:ext cx="8634639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4582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LHC has a dedicated injection dump (TDI) to protect against fast failures on the injection kicker</a:t>
            </a:r>
          </a:p>
          <a:p>
            <a:pPr lvl="1"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solidFill>
                  <a:schemeClr val="bg2"/>
                </a:solidFill>
                <a:latin typeface="Arial"/>
                <a:cs typeface="Arial"/>
              </a:rPr>
              <a:t>No turn-on of kicker: beam steered safely onto absorber </a:t>
            </a:r>
          </a:p>
          <a:p>
            <a:pPr lvl="1"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Erratic turn-on of kicker: circulating beam steered safely onto absorber: </a:t>
            </a:r>
          </a:p>
          <a:p>
            <a:pPr eaLnBrk="1" hangingPunct="1">
              <a:lnSpc>
                <a:spcPct val="90000"/>
              </a:lnSpc>
              <a:buFont typeface="Arial"/>
              <a:buChar char="•"/>
            </a:pPr>
            <a:endParaRPr lang="en-GB" altLang="en-US" dirty="0">
              <a:latin typeface="Arial"/>
              <a:cs typeface="Arial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altLang="en-US" dirty="0">
              <a:latin typeface="Arial"/>
              <a:cs typeface="Arial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Injection protection: e.g. </a:t>
            </a:r>
            <a:r>
              <a:rPr lang="en-GB" altLang="en-US" dirty="0">
                <a:latin typeface="Arial"/>
                <a:cs typeface="Arial"/>
              </a:rPr>
              <a:t>LHC injection</a:t>
            </a:r>
            <a:endParaRPr lang="en-GB" dirty="0">
              <a:latin typeface="Arial"/>
              <a:cs typeface="Aria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54075" y="3429000"/>
            <a:ext cx="5773839" cy="2647330"/>
            <a:chOff x="473075" y="1714874"/>
            <a:chExt cx="8305114" cy="3623765"/>
          </a:xfrm>
        </p:grpSpPr>
        <p:sp>
          <p:nvSpPr>
            <p:cNvPr id="25" name="Text Box 4"/>
            <p:cNvSpPr txBox="1">
              <a:spLocks noChangeArrowheads="1"/>
            </p:cNvSpPr>
            <p:nvPr/>
          </p:nvSpPr>
          <p:spPr bwMode="auto">
            <a:xfrm flipH="1">
              <a:off x="3848038" y="1714874"/>
              <a:ext cx="2479447" cy="463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Septum magnet</a:t>
              </a:r>
            </a:p>
          </p:txBody>
        </p:sp>
        <p:sp>
          <p:nvSpPr>
            <p:cNvPr id="26" name="Text Box 5"/>
            <p:cNvSpPr txBox="1">
              <a:spLocks noChangeArrowheads="1"/>
            </p:cNvSpPr>
            <p:nvPr/>
          </p:nvSpPr>
          <p:spPr bwMode="auto">
            <a:xfrm flipH="1">
              <a:off x="6478591" y="4635427"/>
              <a:ext cx="2299598" cy="463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Kicker magnet</a:t>
              </a:r>
            </a:p>
          </p:txBody>
        </p:sp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6556375" y="3709988"/>
              <a:ext cx="1289050" cy="762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 rot="1675916">
              <a:off x="2901950" y="3276600"/>
              <a:ext cx="1139825" cy="1524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9" name="Rectangle 10"/>
            <p:cNvSpPr>
              <a:spLocks noChangeArrowheads="1"/>
            </p:cNvSpPr>
            <p:nvPr/>
          </p:nvSpPr>
          <p:spPr bwMode="auto">
            <a:xfrm rot="1675636">
              <a:off x="3357563" y="2366963"/>
              <a:ext cx="1138237" cy="379412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6556375" y="4545013"/>
              <a:ext cx="1289050" cy="762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1" name="Rectangle 17"/>
            <p:cNvSpPr>
              <a:spLocks noChangeArrowheads="1"/>
            </p:cNvSpPr>
            <p:nvPr/>
          </p:nvSpPr>
          <p:spPr bwMode="auto">
            <a:xfrm>
              <a:off x="1430338" y="3533775"/>
              <a:ext cx="301625" cy="1295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" name="Text Box 18"/>
            <p:cNvSpPr txBox="1">
              <a:spLocks noChangeArrowheads="1"/>
            </p:cNvSpPr>
            <p:nvPr/>
          </p:nvSpPr>
          <p:spPr bwMode="auto">
            <a:xfrm flipH="1">
              <a:off x="1128712" y="4856163"/>
              <a:ext cx="1249178" cy="463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F-quad</a:t>
              </a:r>
            </a:p>
          </p:txBody>
        </p:sp>
        <p:sp>
          <p:nvSpPr>
            <p:cNvPr id="33" name="Rectangle 15"/>
            <p:cNvSpPr>
              <a:spLocks noChangeArrowheads="1"/>
            </p:cNvSpPr>
            <p:nvPr/>
          </p:nvSpPr>
          <p:spPr bwMode="auto">
            <a:xfrm>
              <a:off x="5407025" y="3505200"/>
              <a:ext cx="301625" cy="1295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2" name="Text Box 41"/>
            <p:cNvSpPr txBox="1">
              <a:spLocks noChangeArrowheads="1"/>
            </p:cNvSpPr>
            <p:nvPr/>
          </p:nvSpPr>
          <p:spPr bwMode="auto">
            <a:xfrm flipH="1">
              <a:off x="1788352" y="3696678"/>
              <a:ext cx="2660017" cy="463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Circulating beam</a:t>
              </a:r>
            </a:p>
          </p:txBody>
        </p:sp>
        <p:sp>
          <p:nvSpPr>
            <p:cNvPr id="44" name="Text Box 43"/>
            <p:cNvSpPr txBox="1">
              <a:spLocks noChangeArrowheads="1"/>
            </p:cNvSpPr>
            <p:nvPr/>
          </p:nvSpPr>
          <p:spPr bwMode="auto">
            <a:xfrm flipH="1">
              <a:off x="5049838" y="4875213"/>
              <a:ext cx="1282035" cy="463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D-quad</a:t>
              </a:r>
            </a:p>
          </p:txBody>
        </p:sp>
        <p:sp>
          <p:nvSpPr>
            <p:cNvPr id="46" name="Line 44"/>
            <p:cNvSpPr>
              <a:spLocks noChangeShapeType="1"/>
            </p:cNvSpPr>
            <p:nvPr/>
          </p:nvSpPr>
          <p:spPr bwMode="auto">
            <a:xfrm>
              <a:off x="473075" y="4187826"/>
              <a:ext cx="666315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" name="Rectangle 20"/>
          <p:cNvSpPr/>
          <p:nvPr/>
        </p:nvSpPr>
        <p:spPr bwMode="auto">
          <a:xfrm>
            <a:off x="7543800" y="4572000"/>
            <a:ext cx="1371600" cy="271776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7543800" y="5638800"/>
            <a:ext cx="1371600" cy="271776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3942" y="6290846"/>
            <a:ext cx="7974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600" b="0" i="1" dirty="0">
                <a:latin typeface="Arial"/>
                <a:cs typeface="Arial"/>
              </a:rPr>
              <a:t>In reality the LHC injection is dual plane: </a:t>
            </a:r>
            <a:r>
              <a:rPr lang="en-GB" altLang="en-US" sz="1600" b="0" i="1" dirty="0" err="1">
                <a:latin typeface="Arial"/>
                <a:cs typeface="Arial"/>
              </a:rPr>
              <a:t>Lambertson</a:t>
            </a:r>
            <a:r>
              <a:rPr lang="en-GB" altLang="en-US" sz="1600" b="0" i="1" dirty="0">
                <a:latin typeface="Arial"/>
                <a:cs typeface="Arial"/>
              </a:rPr>
              <a:t> septum kick orthogonal to kicker</a:t>
            </a:r>
            <a:endParaRPr lang="en-US" sz="1600" b="0" i="1" dirty="0"/>
          </a:p>
        </p:txBody>
      </p:sp>
      <p:sp>
        <p:nvSpPr>
          <p:cNvPr id="4" name="Rectangle 3"/>
          <p:cNvSpPr/>
          <p:nvPr/>
        </p:nvSpPr>
        <p:spPr>
          <a:xfrm>
            <a:off x="7086600" y="4233446"/>
            <a:ext cx="19520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600" dirty="0">
                <a:latin typeface="Arial"/>
                <a:cs typeface="Arial"/>
              </a:rPr>
              <a:t>TDI absorber jaws</a:t>
            </a:r>
            <a:endParaRPr lang="en-US" sz="1600" dirty="0"/>
          </a:p>
        </p:txBody>
      </p:sp>
      <p:sp>
        <p:nvSpPr>
          <p:cNvPr id="34" name="Line 44"/>
          <p:cNvSpPr>
            <a:spLocks noChangeShapeType="1"/>
          </p:cNvSpPr>
          <p:nvPr/>
        </p:nvSpPr>
        <p:spPr bwMode="auto">
          <a:xfrm flipV="1">
            <a:off x="5484133" y="4789714"/>
            <a:ext cx="2005237" cy="43863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105906314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Line 6"/>
          <p:cNvSpPr>
            <a:spLocks noChangeShapeType="1"/>
          </p:cNvSpPr>
          <p:nvPr/>
        </p:nvSpPr>
        <p:spPr bwMode="auto">
          <a:xfrm>
            <a:off x="204561" y="5232854"/>
            <a:ext cx="8634639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534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LHC has a dedicated injection dump (TDI) to protect against fast failures on the injection kicker</a:t>
            </a:r>
          </a:p>
          <a:p>
            <a:pPr lvl="1"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No turn-on of kicker: beam steered safely onto absorber </a:t>
            </a:r>
          </a:p>
          <a:p>
            <a:pPr lvl="1"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Erratic turn-on of kicker: circulating beam steered safely onto absorber </a:t>
            </a:r>
          </a:p>
          <a:p>
            <a:pPr lvl="1"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Flash-over (short-circuit) in kicker: “worst-case” gives twice deflection:</a:t>
            </a:r>
          </a:p>
          <a:p>
            <a:pPr eaLnBrk="1" hangingPunct="1">
              <a:lnSpc>
                <a:spcPct val="90000"/>
              </a:lnSpc>
              <a:buFont typeface="Arial"/>
              <a:buChar char="•"/>
            </a:pPr>
            <a:endParaRPr lang="en-GB" altLang="en-US" dirty="0">
              <a:latin typeface="Arial"/>
              <a:cs typeface="Arial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altLang="en-US" dirty="0">
              <a:latin typeface="Arial"/>
              <a:cs typeface="Arial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Injection protection: e.g. </a:t>
            </a:r>
            <a:r>
              <a:rPr lang="en-GB" altLang="en-US" dirty="0">
                <a:latin typeface="Arial"/>
                <a:cs typeface="Arial"/>
              </a:rPr>
              <a:t>LHC injection</a:t>
            </a:r>
            <a:endParaRPr lang="en-GB" dirty="0">
              <a:latin typeface="Arial"/>
              <a:cs typeface="Aria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54075" y="2743200"/>
            <a:ext cx="5773840" cy="3333130"/>
            <a:chOff x="473075" y="776125"/>
            <a:chExt cx="8305114" cy="4562514"/>
          </a:xfrm>
        </p:grpSpPr>
        <p:sp>
          <p:nvSpPr>
            <p:cNvPr id="25" name="Text Box 4"/>
            <p:cNvSpPr txBox="1">
              <a:spLocks noChangeArrowheads="1"/>
            </p:cNvSpPr>
            <p:nvPr/>
          </p:nvSpPr>
          <p:spPr bwMode="auto">
            <a:xfrm flipH="1">
              <a:off x="3848038" y="1714874"/>
              <a:ext cx="2479447" cy="463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Septum magnet</a:t>
              </a:r>
            </a:p>
          </p:txBody>
        </p:sp>
        <p:sp>
          <p:nvSpPr>
            <p:cNvPr id="26" name="Text Box 5"/>
            <p:cNvSpPr txBox="1">
              <a:spLocks noChangeArrowheads="1"/>
            </p:cNvSpPr>
            <p:nvPr/>
          </p:nvSpPr>
          <p:spPr bwMode="auto">
            <a:xfrm flipH="1">
              <a:off x="6478591" y="4635427"/>
              <a:ext cx="2299598" cy="463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Kicker magnet</a:t>
              </a:r>
            </a:p>
          </p:txBody>
        </p:sp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6556375" y="3709988"/>
              <a:ext cx="1289050" cy="762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 rot="1675916">
              <a:off x="2901950" y="3276600"/>
              <a:ext cx="1139825" cy="1524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9" name="Rectangle 10"/>
            <p:cNvSpPr>
              <a:spLocks noChangeArrowheads="1"/>
            </p:cNvSpPr>
            <p:nvPr/>
          </p:nvSpPr>
          <p:spPr bwMode="auto">
            <a:xfrm rot="1675636">
              <a:off x="3357563" y="2366963"/>
              <a:ext cx="1138237" cy="379412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6556375" y="4545013"/>
              <a:ext cx="1289050" cy="762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1" name="Rectangle 17"/>
            <p:cNvSpPr>
              <a:spLocks noChangeArrowheads="1"/>
            </p:cNvSpPr>
            <p:nvPr/>
          </p:nvSpPr>
          <p:spPr bwMode="auto">
            <a:xfrm>
              <a:off x="1430338" y="3533775"/>
              <a:ext cx="301625" cy="1295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" name="Text Box 18"/>
            <p:cNvSpPr txBox="1">
              <a:spLocks noChangeArrowheads="1"/>
            </p:cNvSpPr>
            <p:nvPr/>
          </p:nvSpPr>
          <p:spPr bwMode="auto">
            <a:xfrm flipH="1">
              <a:off x="1128712" y="4856163"/>
              <a:ext cx="1249178" cy="463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F-quad</a:t>
              </a:r>
            </a:p>
          </p:txBody>
        </p:sp>
        <p:sp>
          <p:nvSpPr>
            <p:cNvPr id="33" name="Rectangle 15"/>
            <p:cNvSpPr>
              <a:spLocks noChangeArrowheads="1"/>
            </p:cNvSpPr>
            <p:nvPr/>
          </p:nvSpPr>
          <p:spPr bwMode="auto">
            <a:xfrm>
              <a:off x="5407025" y="3505200"/>
              <a:ext cx="301625" cy="1295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0" name="Text Box 39"/>
            <p:cNvSpPr txBox="1">
              <a:spLocks noChangeArrowheads="1"/>
            </p:cNvSpPr>
            <p:nvPr/>
          </p:nvSpPr>
          <p:spPr bwMode="auto">
            <a:xfrm rot="21599314" flipH="1">
              <a:off x="1066837" y="776125"/>
              <a:ext cx="16192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dirty="0">
                  <a:solidFill>
                    <a:srgbClr val="FF0000"/>
                  </a:solidFill>
                </a:rPr>
                <a:t>Injected beam</a:t>
              </a:r>
            </a:p>
          </p:txBody>
        </p:sp>
        <p:sp>
          <p:nvSpPr>
            <p:cNvPr id="42" name="Text Box 41"/>
            <p:cNvSpPr txBox="1">
              <a:spLocks noChangeArrowheads="1"/>
            </p:cNvSpPr>
            <p:nvPr/>
          </p:nvSpPr>
          <p:spPr bwMode="auto">
            <a:xfrm flipH="1">
              <a:off x="1788352" y="3696678"/>
              <a:ext cx="2660017" cy="463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Circulating beam</a:t>
              </a:r>
            </a:p>
          </p:txBody>
        </p:sp>
        <p:sp>
          <p:nvSpPr>
            <p:cNvPr id="44" name="Text Box 43"/>
            <p:cNvSpPr txBox="1">
              <a:spLocks noChangeArrowheads="1"/>
            </p:cNvSpPr>
            <p:nvPr/>
          </p:nvSpPr>
          <p:spPr bwMode="auto">
            <a:xfrm flipH="1">
              <a:off x="5049838" y="4875213"/>
              <a:ext cx="1282035" cy="463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D-quad</a:t>
              </a:r>
            </a:p>
          </p:txBody>
        </p:sp>
        <p:sp>
          <p:nvSpPr>
            <p:cNvPr id="46" name="Line 44"/>
            <p:cNvSpPr>
              <a:spLocks noChangeShapeType="1"/>
            </p:cNvSpPr>
            <p:nvPr/>
          </p:nvSpPr>
          <p:spPr bwMode="auto">
            <a:xfrm>
              <a:off x="473075" y="4187825"/>
              <a:ext cx="58451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" name="Rectangle 20"/>
          <p:cNvSpPr/>
          <p:nvPr/>
        </p:nvSpPr>
        <p:spPr bwMode="auto">
          <a:xfrm>
            <a:off x="7543800" y="4572000"/>
            <a:ext cx="1371600" cy="271776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7543800" y="5638800"/>
            <a:ext cx="1371600" cy="271776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3942" y="6290846"/>
            <a:ext cx="7974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600" b="0" i="1" dirty="0">
                <a:latin typeface="Arial"/>
                <a:cs typeface="Arial"/>
              </a:rPr>
              <a:t>In reality the LHC injection is dual plane: </a:t>
            </a:r>
            <a:r>
              <a:rPr lang="en-GB" altLang="en-US" sz="1600" b="0" i="1" dirty="0" err="1">
                <a:latin typeface="Arial"/>
                <a:cs typeface="Arial"/>
              </a:rPr>
              <a:t>Lambertson</a:t>
            </a:r>
            <a:r>
              <a:rPr lang="en-GB" altLang="en-US" sz="1600" b="0" i="1" dirty="0">
                <a:latin typeface="Arial"/>
                <a:cs typeface="Arial"/>
              </a:rPr>
              <a:t> septum kick orthogonal to kicker</a:t>
            </a:r>
            <a:endParaRPr lang="en-US" sz="1600" b="0" i="1" dirty="0"/>
          </a:p>
        </p:txBody>
      </p:sp>
      <p:sp>
        <p:nvSpPr>
          <p:cNvPr id="4" name="Rectangle 3"/>
          <p:cNvSpPr/>
          <p:nvPr/>
        </p:nvSpPr>
        <p:spPr>
          <a:xfrm>
            <a:off x="7086600" y="4233446"/>
            <a:ext cx="19520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600" dirty="0">
                <a:latin typeface="Arial"/>
                <a:cs typeface="Arial"/>
              </a:rPr>
              <a:t>TDI absorber jaws</a:t>
            </a:r>
            <a:endParaRPr lang="en-US" sz="1600" dirty="0"/>
          </a:p>
        </p:txBody>
      </p:sp>
      <p:sp>
        <p:nvSpPr>
          <p:cNvPr id="34" name="Freeform 33"/>
          <p:cNvSpPr>
            <a:spLocks/>
          </p:cNvSpPr>
          <p:nvPr/>
        </p:nvSpPr>
        <p:spPr bwMode="auto">
          <a:xfrm>
            <a:off x="2021742" y="3073845"/>
            <a:ext cx="5474640" cy="2158025"/>
          </a:xfrm>
          <a:custGeom>
            <a:avLst/>
            <a:gdLst>
              <a:gd name="T0" fmla="*/ 0 w 4313"/>
              <a:gd name="T1" fmla="*/ 0 h 1864"/>
              <a:gd name="T2" fmla="*/ 2147483647 w 4313"/>
              <a:gd name="T3" fmla="*/ 2147483647 h 1864"/>
              <a:gd name="T4" fmla="*/ 2147483647 w 4313"/>
              <a:gd name="T5" fmla="*/ 2147483647 h 1864"/>
              <a:gd name="T6" fmla="*/ 2147483647 w 4313"/>
              <a:gd name="T7" fmla="*/ 2147483647 h 1864"/>
              <a:gd name="T8" fmla="*/ 2147483647 w 4313"/>
              <a:gd name="T9" fmla="*/ 2147483647 h 18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3"/>
              <a:gd name="T16" fmla="*/ 0 h 1864"/>
              <a:gd name="T17" fmla="*/ 4313 w 4313"/>
              <a:gd name="T18" fmla="*/ 1864 h 1864"/>
              <a:gd name="connsiteX0" fmla="*/ 0 w 10000"/>
              <a:gd name="connsiteY0" fmla="*/ 0 h 10000"/>
              <a:gd name="connsiteX1" fmla="*/ 1543 w 10000"/>
              <a:gd name="connsiteY1" fmla="*/ 6176 h 10000"/>
              <a:gd name="connsiteX2" fmla="*/ 4973 w 10000"/>
              <a:gd name="connsiteY2" fmla="*/ 8975 h 10000"/>
              <a:gd name="connsiteX3" fmla="*/ 7524 w 10000"/>
              <a:gd name="connsiteY3" fmla="*/ 10000 h 10000"/>
              <a:gd name="connsiteX4" fmla="*/ 10000 w 10000"/>
              <a:gd name="connsiteY4" fmla="*/ 9995 h 10000"/>
              <a:gd name="connsiteX0" fmla="*/ 0 w 10000"/>
              <a:gd name="connsiteY0" fmla="*/ 0 h 10000"/>
              <a:gd name="connsiteX1" fmla="*/ 1543 w 10000"/>
              <a:gd name="connsiteY1" fmla="*/ 6176 h 10000"/>
              <a:gd name="connsiteX2" fmla="*/ 5197 w 10000"/>
              <a:gd name="connsiteY2" fmla="*/ 9982 h 10000"/>
              <a:gd name="connsiteX3" fmla="*/ 7524 w 10000"/>
              <a:gd name="connsiteY3" fmla="*/ 10000 h 10000"/>
              <a:gd name="connsiteX4" fmla="*/ 10000 w 10000"/>
              <a:gd name="connsiteY4" fmla="*/ 9995 h 10000"/>
              <a:gd name="connsiteX0" fmla="*/ 0 w 10000"/>
              <a:gd name="connsiteY0" fmla="*/ 0 h 10000"/>
              <a:gd name="connsiteX1" fmla="*/ 1543 w 10000"/>
              <a:gd name="connsiteY1" fmla="*/ 6176 h 10000"/>
              <a:gd name="connsiteX2" fmla="*/ 3475 w 10000"/>
              <a:gd name="connsiteY2" fmla="*/ 8139 h 10000"/>
              <a:gd name="connsiteX3" fmla="*/ 5197 w 10000"/>
              <a:gd name="connsiteY3" fmla="*/ 9982 h 10000"/>
              <a:gd name="connsiteX4" fmla="*/ 7524 w 10000"/>
              <a:gd name="connsiteY4" fmla="*/ 10000 h 10000"/>
              <a:gd name="connsiteX5" fmla="*/ 10000 w 10000"/>
              <a:gd name="connsiteY5" fmla="*/ 9995 h 10000"/>
              <a:gd name="connsiteX0" fmla="*/ 0 w 10000"/>
              <a:gd name="connsiteY0" fmla="*/ 0 h 10000"/>
              <a:gd name="connsiteX1" fmla="*/ 1543 w 10000"/>
              <a:gd name="connsiteY1" fmla="*/ 6176 h 10000"/>
              <a:gd name="connsiteX2" fmla="*/ 3475 w 10000"/>
              <a:gd name="connsiteY2" fmla="*/ 8508 h 10000"/>
              <a:gd name="connsiteX3" fmla="*/ 5197 w 10000"/>
              <a:gd name="connsiteY3" fmla="*/ 9982 h 10000"/>
              <a:gd name="connsiteX4" fmla="*/ 7524 w 10000"/>
              <a:gd name="connsiteY4" fmla="*/ 10000 h 10000"/>
              <a:gd name="connsiteX5" fmla="*/ 10000 w 10000"/>
              <a:gd name="connsiteY5" fmla="*/ 9995 h 10000"/>
              <a:gd name="connsiteX0" fmla="*/ 0 w 10000"/>
              <a:gd name="connsiteY0" fmla="*/ 0 h 10000"/>
              <a:gd name="connsiteX1" fmla="*/ 1543 w 10000"/>
              <a:gd name="connsiteY1" fmla="*/ 6176 h 10000"/>
              <a:gd name="connsiteX2" fmla="*/ 3475 w 10000"/>
              <a:gd name="connsiteY2" fmla="*/ 8709 h 10000"/>
              <a:gd name="connsiteX3" fmla="*/ 5197 w 10000"/>
              <a:gd name="connsiteY3" fmla="*/ 9982 h 10000"/>
              <a:gd name="connsiteX4" fmla="*/ 7524 w 10000"/>
              <a:gd name="connsiteY4" fmla="*/ 10000 h 10000"/>
              <a:gd name="connsiteX5" fmla="*/ 10000 w 10000"/>
              <a:gd name="connsiteY5" fmla="*/ 9995 h 10000"/>
              <a:gd name="connsiteX0" fmla="*/ 0 w 10000"/>
              <a:gd name="connsiteY0" fmla="*/ 0 h 9995"/>
              <a:gd name="connsiteX1" fmla="*/ 1543 w 10000"/>
              <a:gd name="connsiteY1" fmla="*/ 6176 h 9995"/>
              <a:gd name="connsiteX2" fmla="*/ 3475 w 10000"/>
              <a:gd name="connsiteY2" fmla="*/ 8709 h 9995"/>
              <a:gd name="connsiteX3" fmla="*/ 5197 w 10000"/>
              <a:gd name="connsiteY3" fmla="*/ 9982 h 9995"/>
              <a:gd name="connsiteX4" fmla="*/ 10000 w 10000"/>
              <a:gd name="connsiteY4" fmla="*/ 9995 h 9995"/>
              <a:gd name="connsiteX0" fmla="*/ 0 w 8041"/>
              <a:gd name="connsiteY0" fmla="*/ 0 h 11814"/>
              <a:gd name="connsiteX1" fmla="*/ 1543 w 8041"/>
              <a:gd name="connsiteY1" fmla="*/ 6179 h 11814"/>
              <a:gd name="connsiteX2" fmla="*/ 3475 w 8041"/>
              <a:gd name="connsiteY2" fmla="*/ 8713 h 11814"/>
              <a:gd name="connsiteX3" fmla="*/ 5197 w 8041"/>
              <a:gd name="connsiteY3" fmla="*/ 9987 h 11814"/>
              <a:gd name="connsiteX4" fmla="*/ 8041 w 8041"/>
              <a:gd name="connsiteY4" fmla="*/ 11814 h 11814"/>
              <a:gd name="connsiteX0" fmla="*/ 0 w 9987"/>
              <a:gd name="connsiteY0" fmla="*/ 0 h 10171"/>
              <a:gd name="connsiteX1" fmla="*/ 1919 w 9987"/>
              <a:gd name="connsiteY1" fmla="*/ 5230 h 10171"/>
              <a:gd name="connsiteX2" fmla="*/ 4322 w 9987"/>
              <a:gd name="connsiteY2" fmla="*/ 7375 h 10171"/>
              <a:gd name="connsiteX3" fmla="*/ 6463 w 9987"/>
              <a:gd name="connsiteY3" fmla="*/ 8454 h 10171"/>
              <a:gd name="connsiteX4" fmla="*/ 9987 w 9987"/>
              <a:gd name="connsiteY4" fmla="*/ 10171 h 10171"/>
              <a:gd name="connsiteX0" fmla="*/ 0 w 9947"/>
              <a:gd name="connsiteY0" fmla="*/ 0 h 8312"/>
              <a:gd name="connsiteX1" fmla="*/ 1921 w 9947"/>
              <a:gd name="connsiteY1" fmla="*/ 5142 h 8312"/>
              <a:gd name="connsiteX2" fmla="*/ 4328 w 9947"/>
              <a:gd name="connsiteY2" fmla="*/ 7251 h 8312"/>
              <a:gd name="connsiteX3" fmla="*/ 6471 w 9947"/>
              <a:gd name="connsiteY3" fmla="*/ 8312 h 8312"/>
              <a:gd name="connsiteX4" fmla="*/ 9947 w 9947"/>
              <a:gd name="connsiteY4" fmla="*/ 6646 h 8312"/>
              <a:gd name="connsiteX0" fmla="*/ 0 w 10053"/>
              <a:gd name="connsiteY0" fmla="*/ 0 h 10000"/>
              <a:gd name="connsiteX1" fmla="*/ 1931 w 10053"/>
              <a:gd name="connsiteY1" fmla="*/ 6186 h 10000"/>
              <a:gd name="connsiteX2" fmla="*/ 4351 w 10053"/>
              <a:gd name="connsiteY2" fmla="*/ 8724 h 10000"/>
              <a:gd name="connsiteX3" fmla="*/ 6505 w 10053"/>
              <a:gd name="connsiteY3" fmla="*/ 10000 h 10000"/>
              <a:gd name="connsiteX4" fmla="*/ 10053 w 10053"/>
              <a:gd name="connsiteY4" fmla="*/ 796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53" h="10000">
                <a:moveTo>
                  <a:pt x="0" y="0"/>
                </a:moveTo>
                <a:lnTo>
                  <a:pt x="1931" y="6186"/>
                </a:lnTo>
                <a:lnTo>
                  <a:pt x="4351" y="8724"/>
                </a:lnTo>
                <a:lnTo>
                  <a:pt x="6505" y="10000"/>
                </a:lnTo>
                <a:lnTo>
                  <a:pt x="10053" y="7962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298641308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Line 6"/>
          <p:cNvSpPr>
            <a:spLocks noChangeShapeType="1"/>
          </p:cNvSpPr>
          <p:nvPr/>
        </p:nvSpPr>
        <p:spPr bwMode="auto">
          <a:xfrm>
            <a:off x="685800" y="5232854"/>
            <a:ext cx="8634639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534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SPS has a dedicated absorber (TPSG) to protect the extraction septum in case of fast failures of the extraction kicker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Extraction protection: e.g. </a:t>
            </a:r>
            <a:r>
              <a:rPr lang="en-GB" altLang="en-US" dirty="0">
                <a:latin typeface="Arial"/>
                <a:cs typeface="Arial"/>
              </a:rPr>
              <a:t>SPS extraction</a:t>
            </a:r>
            <a:endParaRPr lang="en-GB" dirty="0">
              <a:latin typeface="Arial"/>
              <a:cs typeface="Aria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201510" y="3155101"/>
            <a:ext cx="6473384" cy="2921229"/>
            <a:chOff x="-1465917" y="1339951"/>
            <a:chExt cx="9311342" cy="3998688"/>
          </a:xfrm>
        </p:grpSpPr>
        <p:sp>
          <p:nvSpPr>
            <p:cNvPr id="25" name="Text Box 4"/>
            <p:cNvSpPr txBox="1">
              <a:spLocks noChangeArrowheads="1"/>
            </p:cNvSpPr>
            <p:nvPr/>
          </p:nvSpPr>
          <p:spPr bwMode="auto">
            <a:xfrm flipH="1">
              <a:off x="2614965" y="1401958"/>
              <a:ext cx="2479448" cy="463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Septum magnet</a:t>
              </a:r>
            </a:p>
          </p:txBody>
        </p:sp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6556375" y="3709988"/>
              <a:ext cx="1289050" cy="762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 rot="1675916">
              <a:off x="1322849" y="2647465"/>
              <a:ext cx="1139824" cy="1524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9" name="Rectangle 10"/>
            <p:cNvSpPr>
              <a:spLocks noChangeArrowheads="1"/>
            </p:cNvSpPr>
            <p:nvPr/>
          </p:nvSpPr>
          <p:spPr bwMode="auto">
            <a:xfrm rot="1675636">
              <a:off x="1778462" y="1737827"/>
              <a:ext cx="1138236" cy="379412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6556375" y="4545013"/>
              <a:ext cx="1289050" cy="762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1" name="Rectangle 17"/>
            <p:cNvSpPr>
              <a:spLocks noChangeArrowheads="1"/>
            </p:cNvSpPr>
            <p:nvPr/>
          </p:nvSpPr>
          <p:spPr bwMode="auto">
            <a:xfrm>
              <a:off x="-454013" y="3488066"/>
              <a:ext cx="301625" cy="129540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" name="Text Box 18"/>
            <p:cNvSpPr txBox="1">
              <a:spLocks noChangeArrowheads="1"/>
            </p:cNvSpPr>
            <p:nvPr/>
          </p:nvSpPr>
          <p:spPr bwMode="auto">
            <a:xfrm flipH="1">
              <a:off x="-892439" y="4844037"/>
              <a:ext cx="1249178" cy="463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F-quad</a:t>
              </a:r>
            </a:p>
          </p:txBody>
        </p:sp>
        <p:sp>
          <p:nvSpPr>
            <p:cNvPr id="33" name="Rectangle 15"/>
            <p:cNvSpPr>
              <a:spLocks noChangeArrowheads="1"/>
            </p:cNvSpPr>
            <p:nvPr/>
          </p:nvSpPr>
          <p:spPr bwMode="auto">
            <a:xfrm>
              <a:off x="5407025" y="3505200"/>
              <a:ext cx="301625" cy="1295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0" name="Text Box 39"/>
            <p:cNvSpPr txBox="1">
              <a:spLocks noChangeArrowheads="1"/>
            </p:cNvSpPr>
            <p:nvPr/>
          </p:nvSpPr>
          <p:spPr bwMode="auto">
            <a:xfrm rot="21599314" flipH="1">
              <a:off x="-1465917" y="1339951"/>
              <a:ext cx="1610751" cy="800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>
                  <a:solidFill>
                    <a:srgbClr val="FF0000"/>
                  </a:solidFill>
                </a:rPr>
                <a:t>Extracted</a:t>
              </a:r>
            </a:p>
            <a:p>
              <a:pPr eaLnBrk="1" hangingPunct="1"/>
              <a:r>
                <a:rPr lang="en-US" altLang="en-US" sz="1600" dirty="0">
                  <a:solidFill>
                    <a:srgbClr val="FF0000"/>
                  </a:solidFill>
                </a:rPr>
                <a:t>beam</a:t>
              </a:r>
            </a:p>
          </p:txBody>
        </p:sp>
        <p:sp>
          <p:nvSpPr>
            <p:cNvPr id="44" name="Text Box 43"/>
            <p:cNvSpPr txBox="1">
              <a:spLocks noChangeArrowheads="1"/>
            </p:cNvSpPr>
            <p:nvPr/>
          </p:nvSpPr>
          <p:spPr bwMode="auto">
            <a:xfrm flipH="1">
              <a:off x="5049838" y="4875213"/>
              <a:ext cx="1282035" cy="463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D-quad</a:t>
              </a:r>
            </a:p>
          </p:txBody>
        </p:sp>
      </p:grpSp>
      <p:sp>
        <p:nvSpPr>
          <p:cNvPr id="35" name="Freeform 37"/>
          <p:cNvSpPr>
            <a:spLocks/>
          </p:cNvSpPr>
          <p:nvPr/>
        </p:nvSpPr>
        <p:spPr bwMode="auto">
          <a:xfrm>
            <a:off x="1035050" y="4911691"/>
            <a:ext cx="8261350" cy="324339"/>
          </a:xfrm>
          <a:custGeom>
            <a:avLst/>
            <a:gdLst>
              <a:gd name="T0" fmla="*/ 2147483647 w 5204"/>
              <a:gd name="T1" fmla="*/ 937498219 h 378"/>
              <a:gd name="T2" fmla="*/ 2147483647 w 5204"/>
              <a:gd name="T3" fmla="*/ 937498219 h 378"/>
              <a:gd name="T4" fmla="*/ 2147483647 w 5204"/>
              <a:gd name="T5" fmla="*/ 0 h 378"/>
              <a:gd name="T6" fmla="*/ 1471771095 w 5204"/>
              <a:gd name="T7" fmla="*/ 952619152 h 378"/>
              <a:gd name="T8" fmla="*/ 0 w 5204"/>
              <a:gd name="T9" fmla="*/ 952619152 h 3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04"/>
              <a:gd name="T16" fmla="*/ 0 h 378"/>
              <a:gd name="T17" fmla="*/ 5204 w 5204"/>
              <a:gd name="T18" fmla="*/ 378 h 378"/>
              <a:gd name="connsiteX0" fmla="*/ 10000 w 10000"/>
              <a:gd name="connsiteY0" fmla="*/ 6455 h 6614"/>
              <a:gd name="connsiteX1" fmla="*/ 5919 w 10000"/>
              <a:gd name="connsiteY1" fmla="*/ 6455 h 6614"/>
              <a:gd name="connsiteX2" fmla="*/ 2706 w 10000"/>
              <a:gd name="connsiteY2" fmla="*/ 0 h 6614"/>
              <a:gd name="connsiteX3" fmla="*/ 1122 w 10000"/>
              <a:gd name="connsiteY3" fmla="*/ 6614 h 6614"/>
              <a:gd name="connsiteX4" fmla="*/ 0 w 10000"/>
              <a:gd name="connsiteY4" fmla="*/ 6614 h 6614"/>
              <a:gd name="connsiteX0" fmla="*/ 10000 w 10000"/>
              <a:gd name="connsiteY0" fmla="*/ 7932 h 8172"/>
              <a:gd name="connsiteX1" fmla="*/ 5919 w 10000"/>
              <a:gd name="connsiteY1" fmla="*/ 7932 h 8172"/>
              <a:gd name="connsiteX2" fmla="*/ 2706 w 10000"/>
              <a:gd name="connsiteY2" fmla="*/ 0 h 8172"/>
              <a:gd name="connsiteX3" fmla="*/ 1122 w 10000"/>
              <a:gd name="connsiteY3" fmla="*/ 8172 h 8172"/>
              <a:gd name="connsiteX4" fmla="*/ 0 w 10000"/>
              <a:gd name="connsiteY4" fmla="*/ 8172 h 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8172">
                <a:moveTo>
                  <a:pt x="10000" y="7932"/>
                </a:moveTo>
                <a:lnTo>
                  <a:pt x="5919" y="7932"/>
                </a:lnTo>
                <a:lnTo>
                  <a:pt x="2706" y="0"/>
                </a:lnTo>
                <a:lnTo>
                  <a:pt x="1122" y="8172"/>
                </a:lnTo>
                <a:lnTo>
                  <a:pt x="0" y="8172"/>
                </a:ln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" name="Freeform 36"/>
          <p:cNvSpPr>
            <a:spLocks/>
          </p:cNvSpPr>
          <p:nvPr/>
        </p:nvSpPr>
        <p:spPr bwMode="auto">
          <a:xfrm>
            <a:off x="2859464" y="3171463"/>
            <a:ext cx="6143338" cy="2060936"/>
          </a:xfrm>
          <a:custGeom>
            <a:avLst/>
            <a:gdLst>
              <a:gd name="T0" fmla="*/ 2147483647 w 4590"/>
              <a:gd name="T1" fmla="*/ 2147483647 h 1536"/>
              <a:gd name="T2" fmla="*/ 2147483647 w 4590"/>
              <a:gd name="T3" fmla="*/ 2147483647 h 1536"/>
              <a:gd name="T4" fmla="*/ 2147483647 w 4590"/>
              <a:gd name="T5" fmla="*/ 2147483647 h 1536"/>
              <a:gd name="T6" fmla="*/ 2147483647 w 4590"/>
              <a:gd name="T7" fmla="*/ 2147483647 h 1536"/>
              <a:gd name="T8" fmla="*/ 0 w 4590"/>
              <a:gd name="T9" fmla="*/ 0 h 1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90"/>
              <a:gd name="T16" fmla="*/ 0 h 1536"/>
              <a:gd name="T17" fmla="*/ 4590 w 4590"/>
              <a:gd name="T18" fmla="*/ 1536 h 1536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2824 w 10000"/>
              <a:gd name="connsiteY3" fmla="*/ 5781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1997 w 10000"/>
              <a:gd name="connsiteY3" fmla="*/ 6466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16 w 10000"/>
              <a:gd name="connsiteY3" fmla="*/ 8333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06 w 10000"/>
              <a:gd name="connsiteY3" fmla="*/ 8720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380 w 10000"/>
              <a:gd name="connsiteY4" fmla="*/ 4770 h 10000"/>
              <a:gd name="connsiteX5" fmla="*/ 0 w 10000"/>
              <a:gd name="connsiteY5" fmla="*/ 0 h 10000"/>
              <a:gd name="connsiteX0" fmla="*/ 8014 w 8014"/>
              <a:gd name="connsiteY0" fmla="*/ 9970 h 10000"/>
              <a:gd name="connsiteX1" fmla="*/ 7686 w 8014"/>
              <a:gd name="connsiteY1" fmla="*/ 10000 h 10000"/>
              <a:gd name="connsiteX2" fmla="*/ 5406 w 8014"/>
              <a:gd name="connsiteY2" fmla="*/ 9959 h 10000"/>
              <a:gd name="connsiteX3" fmla="*/ 4332 w 8014"/>
              <a:gd name="connsiteY3" fmla="*/ 9256 h 10000"/>
              <a:gd name="connsiteX4" fmla="*/ 1380 w 8014"/>
              <a:gd name="connsiteY4" fmla="*/ 4770 h 10000"/>
              <a:gd name="connsiteX5" fmla="*/ 0 w 8014"/>
              <a:gd name="connsiteY5" fmla="*/ 0 h 10000"/>
              <a:gd name="connsiteX0" fmla="*/ 9581 w 9581"/>
              <a:gd name="connsiteY0" fmla="*/ 8422 h 8452"/>
              <a:gd name="connsiteX1" fmla="*/ 9172 w 9581"/>
              <a:gd name="connsiteY1" fmla="*/ 8452 h 8452"/>
              <a:gd name="connsiteX2" fmla="*/ 6327 w 9581"/>
              <a:gd name="connsiteY2" fmla="*/ 8411 h 8452"/>
              <a:gd name="connsiteX3" fmla="*/ 4987 w 9581"/>
              <a:gd name="connsiteY3" fmla="*/ 7708 h 8452"/>
              <a:gd name="connsiteX4" fmla="*/ 1303 w 9581"/>
              <a:gd name="connsiteY4" fmla="*/ 3222 h 8452"/>
              <a:gd name="connsiteX5" fmla="*/ 0 w 9581"/>
              <a:gd name="connsiteY5" fmla="*/ 0 h 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581" h="8452">
                <a:moveTo>
                  <a:pt x="9581" y="8422"/>
                </a:moveTo>
                <a:lnTo>
                  <a:pt x="9172" y="8452"/>
                </a:lnTo>
                <a:lnTo>
                  <a:pt x="6327" y="8411"/>
                </a:lnTo>
                <a:lnTo>
                  <a:pt x="4987" y="7708"/>
                </a:lnTo>
                <a:lnTo>
                  <a:pt x="1303" y="3222"/>
                </a:lnTo>
                <a:lnTo>
                  <a:pt x="0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" name="Rectangle 37"/>
          <p:cNvSpPr/>
          <p:nvPr/>
        </p:nvSpPr>
        <p:spPr bwMode="auto">
          <a:xfrm rot="1603250">
            <a:off x="3895036" y="4411675"/>
            <a:ext cx="498714" cy="141609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 Box 41"/>
          <p:cNvSpPr txBox="1">
            <a:spLocks noChangeArrowheads="1"/>
          </p:cNvSpPr>
          <p:nvPr/>
        </p:nvSpPr>
        <p:spPr bwMode="auto">
          <a:xfrm flipH="1">
            <a:off x="0" y="4800600"/>
            <a:ext cx="18492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/>
              <a:t>Circulating beam</a:t>
            </a:r>
          </a:p>
        </p:txBody>
      </p:sp>
      <p:sp>
        <p:nvSpPr>
          <p:cNvPr id="45" name="Text Box 5"/>
          <p:cNvSpPr txBox="1">
            <a:spLocks noChangeArrowheads="1"/>
          </p:cNvSpPr>
          <p:nvPr/>
        </p:nvSpPr>
        <p:spPr bwMode="auto">
          <a:xfrm flipH="1">
            <a:off x="6724651" y="5562601"/>
            <a:ext cx="15987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/>
              <a:t>Kicker magnet</a:t>
            </a:r>
          </a:p>
        </p:txBody>
      </p:sp>
      <p:sp>
        <p:nvSpPr>
          <p:cNvPr id="47" name="Rectangle 46"/>
          <p:cNvSpPr/>
          <p:nvPr/>
        </p:nvSpPr>
        <p:spPr>
          <a:xfrm>
            <a:off x="2660556" y="4184650"/>
            <a:ext cx="1454244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600" dirty="0">
                <a:latin typeface="Arial"/>
                <a:cs typeface="Arial"/>
              </a:rPr>
              <a:t>TPSG</a:t>
            </a:r>
          </a:p>
          <a:p>
            <a:r>
              <a:rPr lang="en-GB" altLang="en-US" sz="1600" dirty="0">
                <a:latin typeface="Arial"/>
                <a:cs typeface="Arial"/>
              </a:rPr>
              <a:t>absorber jaw</a:t>
            </a:r>
            <a:endParaRPr lang="en-US" sz="1600" dirty="0"/>
          </a:p>
        </p:txBody>
      </p:sp>
      <p:sp>
        <p:nvSpPr>
          <p:cNvPr id="48" name="Text Box 35"/>
          <p:cNvSpPr txBox="1">
            <a:spLocks noChangeArrowheads="1"/>
          </p:cNvSpPr>
          <p:nvPr/>
        </p:nvSpPr>
        <p:spPr bwMode="auto">
          <a:xfrm flipH="1">
            <a:off x="2438400" y="6031468"/>
            <a:ext cx="32880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+mj-lt"/>
              </a:rPr>
              <a:t>Closed orbit bumpers and quads</a:t>
            </a:r>
          </a:p>
        </p:txBody>
      </p:sp>
      <p:sp>
        <p:nvSpPr>
          <p:cNvPr id="49" name="Rectangle 17"/>
          <p:cNvSpPr>
            <a:spLocks noChangeArrowheads="1"/>
          </p:cNvSpPr>
          <p:nvPr/>
        </p:nvSpPr>
        <p:spPr bwMode="auto">
          <a:xfrm>
            <a:off x="3200400" y="4724400"/>
            <a:ext cx="209694" cy="946351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93725148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16290" y="1316565"/>
            <a:ext cx="6478362" cy="3915835"/>
            <a:chOff x="316290" y="1316565"/>
            <a:chExt cx="6478362" cy="3915835"/>
          </a:xfrm>
        </p:grpSpPr>
        <p:grpSp>
          <p:nvGrpSpPr>
            <p:cNvPr id="5" name="Group 4"/>
            <p:cNvGrpSpPr/>
            <p:nvPr/>
          </p:nvGrpSpPr>
          <p:grpSpPr>
            <a:xfrm>
              <a:off x="2976637" y="3265714"/>
              <a:ext cx="3818015" cy="1961850"/>
              <a:chOff x="2976637" y="3265714"/>
              <a:chExt cx="3818015" cy="1961850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2976637" y="3265714"/>
                <a:ext cx="3417510" cy="1961850"/>
                <a:chOff x="2968171" y="3265714"/>
                <a:chExt cx="3417510" cy="1961850"/>
              </a:xfrm>
            </p:grpSpPr>
            <p:sp>
              <p:nvSpPr>
                <p:cNvPr id="23" name="Right Triangle 22"/>
                <p:cNvSpPr/>
                <p:nvPr/>
              </p:nvSpPr>
              <p:spPr bwMode="auto">
                <a:xfrm>
                  <a:off x="3721704" y="3987800"/>
                  <a:ext cx="2663977" cy="1239764"/>
                </a:xfrm>
                <a:custGeom>
                  <a:avLst/>
                  <a:gdLst>
                    <a:gd name="connsiteX0" fmla="*/ 0 w 2046515"/>
                    <a:gd name="connsiteY0" fmla="*/ 1959430 h 1959430"/>
                    <a:gd name="connsiteX1" fmla="*/ 0 w 2046515"/>
                    <a:gd name="connsiteY1" fmla="*/ 0 h 1959430"/>
                    <a:gd name="connsiteX2" fmla="*/ 2046515 w 2046515"/>
                    <a:gd name="connsiteY2" fmla="*/ 1959430 h 1959430"/>
                    <a:gd name="connsiteX3" fmla="*/ 0 w 2046515"/>
                    <a:gd name="connsiteY3" fmla="*/ 1959430 h 1959430"/>
                    <a:gd name="connsiteX0" fmla="*/ 1299029 w 3345544"/>
                    <a:gd name="connsiteY0" fmla="*/ 1248230 h 1248230"/>
                    <a:gd name="connsiteX1" fmla="*/ 0 w 3345544"/>
                    <a:gd name="connsiteY1" fmla="*/ 0 h 1248230"/>
                    <a:gd name="connsiteX2" fmla="*/ 3345544 w 3345544"/>
                    <a:gd name="connsiteY2" fmla="*/ 1248230 h 1248230"/>
                    <a:gd name="connsiteX3" fmla="*/ 1299029 w 3345544"/>
                    <a:gd name="connsiteY3" fmla="*/ 1248230 h 1248230"/>
                    <a:gd name="connsiteX0" fmla="*/ 1299029 w 2663977"/>
                    <a:gd name="connsiteY0" fmla="*/ 1248230 h 1248230"/>
                    <a:gd name="connsiteX1" fmla="*/ 0 w 2663977"/>
                    <a:gd name="connsiteY1" fmla="*/ 0 h 1248230"/>
                    <a:gd name="connsiteX2" fmla="*/ 2663977 w 2663977"/>
                    <a:gd name="connsiteY2" fmla="*/ 1235530 h 1248230"/>
                    <a:gd name="connsiteX3" fmla="*/ 1299029 w 2663977"/>
                    <a:gd name="connsiteY3" fmla="*/ 1248230 h 1248230"/>
                    <a:gd name="connsiteX0" fmla="*/ 1366762 w 2663977"/>
                    <a:gd name="connsiteY0" fmla="*/ 1218597 h 1235530"/>
                    <a:gd name="connsiteX1" fmla="*/ 0 w 2663977"/>
                    <a:gd name="connsiteY1" fmla="*/ 0 h 1235530"/>
                    <a:gd name="connsiteX2" fmla="*/ 2663977 w 2663977"/>
                    <a:gd name="connsiteY2" fmla="*/ 1235530 h 1235530"/>
                    <a:gd name="connsiteX3" fmla="*/ 1366762 w 2663977"/>
                    <a:gd name="connsiteY3" fmla="*/ 1218597 h 1235530"/>
                    <a:gd name="connsiteX0" fmla="*/ 1282096 w 2663977"/>
                    <a:gd name="connsiteY0" fmla="*/ 1231297 h 1235530"/>
                    <a:gd name="connsiteX1" fmla="*/ 0 w 2663977"/>
                    <a:gd name="connsiteY1" fmla="*/ 0 h 1235530"/>
                    <a:gd name="connsiteX2" fmla="*/ 2663977 w 2663977"/>
                    <a:gd name="connsiteY2" fmla="*/ 1235530 h 1235530"/>
                    <a:gd name="connsiteX3" fmla="*/ 1282096 w 2663977"/>
                    <a:gd name="connsiteY3" fmla="*/ 1231297 h 1235530"/>
                    <a:gd name="connsiteX0" fmla="*/ 1294796 w 2663977"/>
                    <a:gd name="connsiteY0" fmla="*/ 1235530 h 1235530"/>
                    <a:gd name="connsiteX1" fmla="*/ 0 w 2663977"/>
                    <a:gd name="connsiteY1" fmla="*/ 0 h 1235530"/>
                    <a:gd name="connsiteX2" fmla="*/ 2663977 w 2663977"/>
                    <a:gd name="connsiteY2" fmla="*/ 1235530 h 1235530"/>
                    <a:gd name="connsiteX3" fmla="*/ 1294796 w 2663977"/>
                    <a:gd name="connsiteY3" fmla="*/ 1235530 h 1235530"/>
                    <a:gd name="connsiteX0" fmla="*/ 1294796 w 2663977"/>
                    <a:gd name="connsiteY0" fmla="*/ 1239764 h 1239764"/>
                    <a:gd name="connsiteX1" fmla="*/ 0 w 2663977"/>
                    <a:gd name="connsiteY1" fmla="*/ 0 h 1239764"/>
                    <a:gd name="connsiteX2" fmla="*/ 2663977 w 2663977"/>
                    <a:gd name="connsiteY2" fmla="*/ 1235530 h 1239764"/>
                    <a:gd name="connsiteX3" fmla="*/ 1294796 w 2663977"/>
                    <a:gd name="connsiteY3" fmla="*/ 1239764 h 1239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63977" h="1239764">
                      <a:moveTo>
                        <a:pt x="1294796" y="1239764"/>
                      </a:moveTo>
                      <a:lnTo>
                        <a:pt x="0" y="0"/>
                      </a:lnTo>
                      <a:lnTo>
                        <a:pt x="2663977" y="1235530"/>
                      </a:lnTo>
                      <a:lnTo>
                        <a:pt x="1294796" y="1239764"/>
                      </a:ln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3" name="Right Triangle 2"/>
                <p:cNvSpPr/>
                <p:nvPr/>
              </p:nvSpPr>
              <p:spPr bwMode="auto">
                <a:xfrm>
                  <a:off x="2968171" y="3265714"/>
                  <a:ext cx="2046515" cy="1959430"/>
                </a:xfrm>
                <a:prstGeom prst="rtTriangle">
                  <a:avLst/>
                </a:prstGeom>
                <a:solidFill>
                  <a:srgbClr val="FF0000">
                    <a:alpha val="20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36" name="Right Triangle 22"/>
              <p:cNvSpPr/>
              <p:nvPr/>
            </p:nvSpPr>
            <p:spPr bwMode="auto">
              <a:xfrm>
                <a:off x="6045200" y="5060949"/>
                <a:ext cx="749452" cy="150739"/>
              </a:xfrm>
              <a:custGeom>
                <a:avLst/>
                <a:gdLst>
                  <a:gd name="connsiteX0" fmla="*/ 0 w 2046515"/>
                  <a:gd name="connsiteY0" fmla="*/ 1959430 h 1959430"/>
                  <a:gd name="connsiteX1" fmla="*/ 0 w 2046515"/>
                  <a:gd name="connsiteY1" fmla="*/ 0 h 1959430"/>
                  <a:gd name="connsiteX2" fmla="*/ 2046515 w 2046515"/>
                  <a:gd name="connsiteY2" fmla="*/ 1959430 h 1959430"/>
                  <a:gd name="connsiteX3" fmla="*/ 0 w 2046515"/>
                  <a:gd name="connsiteY3" fmla="*/ 1959430 h 1959430"/>
                  <a:gd name="connsiteX0" fmla="*/ 1299029 w 3345544"/>
                  <a:gd name="connsiteY0" fmla="*/ 1248230 h 1248230"/>
                  <a:gd name="connsiteX1" fmla="*/ 0 w 3345544"/>
                  <a:gd name="connsiteY1" fmla="*/ 0 h 1248230"/>
                  <a:gd name="connsiteX2" fmla="*/ 3345544 w 3345544"/>
                  <a:gd name="connsiteY2" fmla="*/ 1248230 h 1248230"/>
                  <a:gd name="connsiteX3" fmla="*/ 1299029 w 3345544"/>
                  <a:gd name="connsiteY3" fmla="*/ 1248230 h 1248230"/>
                  <a:gd name="connsiteX0" fmla="*/ 1299029 w 2663977"/>
                  <a:gd name="connsiteY0" fmla="*/ 1248230 h 1248230"/>
                  <a:gd name="connsiteX1" fmla="*/ 0 w 2663977"/>
                  <a:gd name="connsiteY1" fmla="*/ 0 h 1248230"/>
                  <a:gd name="connsiteX2" fmla="*/ 2663977 w 2663977"/>
                  <a:gd name="connsiteY2" fmla="*/ 1235530 h 1248230"/>
                  <a:gd name="connsiteX3" fmla="*/ 1299029 w 2663977"/>
                  <a:gd name="connsiteY3" fmla="*/ 1248230 h 1248230"/>
                  <a:gd name="connsiteX0" fmla="*/ 1366762 w 2663977"/>
                  <a:gd name="connsiteY0" fmla="*/ 1218597 h 1235530"/>
                  <a:gd name="connsiteX1" fmla="*/ 0 w 2663977"/>
                  <a:gd name="connsiteY1" fmla="*/ 0 h 1235530"/>
                  <a:gd name="connsiteX2" fmla="*/ 2663977 w 2663977"/>
                  <a:gd name="connsiteY2" fmla="*/ 1235530 h 1235530"/>
                  <a:gd name="connsiteX3" fmla="*/ 1366762 w 2663977"/>
                  <a:gd name="connsiteY3" fmla="*/ 1218597 h 1235530"/>
                  <a:gd name="connsiteX0" fmla="*/ 1282096 w 2663977"/>
                  <a:gd name="connsiteY0" fmla="*/ 1231297 h 1235530"/>
                  <a:gd name="connsiteX1" fmla="*/ 0 w 2663977"/>
                  <a:gd name="connsiteY1" fmla="*/ 0 h 1235530"/>
                  <a:gd name="connsiteX2" fmla="*/ 2663977 w 2663977"/>
                  <a:gd name="connsiteY2" fmla="*/ 1235530 h 1235530"/>
                  <a:gd name="connsiteX3" fmla="*/ 1282096 w 2663977"/>
                  <a:gd name="connsiteY3" fmla="*/ 1231297 h 1235530"/>
                  <a:gd name="connsiteX0" fmla="*/ 1294796 w 2663977"/>
                  <a:gd name="connsiteY0" fmla="*/ 1235530 h 1235530"/>
                  <a:gd name="connsiteX1" fmla="*/ 0 w 2663977"/>
                  <a:gd name="connsiteY1" fmla="*/ 0 h 1235530"/>
                  <a:gd name="connsiteX2" fmla="*/ 2663977 w 2663977"/>
                  <a:gd name="connsiteY2" fmla="*/ 1235530 h 1235530"/>
                  <a:gd name="connsiteX3" fmla="*/ 1294796 w 2663977"/>
                  <a:gd name="connsiteY3" fmla="*/ 1235530 h 1235530"/>
                  <a:gd name="connsiteX0" fmla="*/ 1294796 w 2663977"/>
                  <a:gd name="connsiteY0" fmla="*/ 1239764 h 1239764"/>
                  <a:gd name="connsiteX1" fmla="*/ 0 w 2663977"/>
                  <a:gd name="connsiteY1" fmla="*/ 0 h 1239764"/>
                  <a:gd name="connsiteX2" fmla="*/ 2663977 w 2663977"/>
                  <a:gd name="connsiteY2" fmla="*/ 1235530 h 1239764"/>
                  <a:gd name="connsiteX3" fmla="*/ 1294796 w 2663977"/>
                  <a:gd name="connsiteY3" fmla="*/ 1239764 h 1239764"/>
                  <a:gd name="connsiteX0" fmla="*/ 18446 w 1387627"/>
                  <a:gd name="connsiteY0" fmla="*/ 245989 h 245989"/>
                  <a:gd name="connsiteX1" fmla="*/ 0 w 1387627"/>
                  <a:gd name="connsiteY1" fmla="*/ 0 h 245989"/>
                  <a:gd name="connsiteX2" fmla="*/ 1387627 w 1387627"/>
                  <a:gd name="connsiteY2" fmla="*/ 241755 h 245989"/>
                  <a:gd name="connsiteX3" fmla="*/ 18446 w 1387627"/>
                  <a:gd name="connsiteY3" fmla="*/ 245989 h 245989"/>
                  <a:gd name="connsiteX0" fmla="*/ 262921 w 1632102"/>
                  <a:gd name="connsiteY0" fmla="*/ 290439 h 290439"/>
                  <a:gd name="connsiteX1" fmla="*/ 0 w 1632102"/>
                  <a:gd name="connsiteY1" fmla="*/ 0 h 290439"/>
                  <a:gd name="connsiteX2" fmla="*/ 1632102 w 1632102"/>
                  <a:gd name="connsiteY2" fmla="*/ 286205 h 290439"/>
                  <a:gd name="connsiteX3" fmla="*/ 262921 w 1632102"/>
                  <a:gd name="connsiteY3" fmla="*/ 290439 h 290439"/>
                  <a:gd name="connsiteX0" fmla="*/ 262921 w 736752"/>
                  <a:gd name="connsiteY0" fmla="*/ 290439 h 290439"/>
                  <a:gd name="connsiteX1" fmla="*/ 0 w 736752"/>
                  <a:gd name="connsiteY1" fmla="*/ 0 h 290439"/>
                  <a:gd name="connsiteX2" fmla="*/ 736752 w 736752"/>
                  <a:gd name="connsiteY2" fmla="*/ 143330 h 290439"/>
                  <a:gd name="connsiteX3" fmla="*/ 262921 w 736752"/>
                  <a:gd name="connsiteY3" fmla="*/ 290439 h 290439"/>
                  <a:gd name="connsiteX0" fmla="*/ 310546 w 736752"/>
                  <a:gd name="connsiteY0" fmla="*/ 147564 h 147564"/>
                  <a:gd name="connsiteX1" fmla="*/ 0 w 736752"/>
                  <a:gd name="connsiteY1" fmla="*/ 0 h 147564"/>
                  <a:gd name="connsiteX2" fmla="*/ 736752 w 736752"/>
                  <a:gd name="connsiteY2" fmla="*/ 143330 h 147564"/>
                  <a:gd name="connsiteX3" fmla="*/ 310546 w 736752"/>
                  <a:gd name="connsiteY3" fmla="*/ 147564 h 147564"/>
                  <a:gd name="connsiteX0" fmla="*/ 323246 w 749452"/>
                  <a:gd name="connsiteY0" fmla="*/ 150739 h 150739"/>
                  <a:gd name="connsiteX1" fmla="*/ 0 w 749452"/>
                  <a:gd name="connsiteY1" fmla="*/ 0 h 150739"/>
                  <a:gd name="connsiteX2" fmla="*/ 749452 w 749452"/>
                  <a:gd name="connsiteY2" fmla="*/ 146505 h 150739"/>
                  <a:gd name="connsiteX3" fmla="*/ 323246 w 749452"/>
                  <a:gd name="connsiteY3" fmla="*/ 150739 h 150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9452" h="150739">
                    <a:moveTo>
                      <a:pt x="323246" y="150739"/>
                    </a:moveTo>
                    <a:lnTo>
                      <a:pt x="0" y="0"/>
                    </a:lnTo>
                    <a:lnTo>
                      <a:pt x="749452" y="146505"/>
                    </a:lnTo>
                    <a:lnTo>
                      <a:pt x="323246" y="150739"/>
                    </a:lnTo>
                    <a:close/>
                  </a:path>
                </a:pathLst>
              </a:custGeom>
              <a:solidFill>
                <a:srgbClr val="FF0000">
                  <a:alpha val="2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7" name="Rectangle 6"/>
            <p:cNvSpPr/>
            <p:nvPr/>
          </p:nvSpPr>
          <p:spPr bwMode="auto">
            <a:xfrm>
              <a:off x="316290" y="3276600"/>
              <a:ext cx="2659743" cy="1955800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" name="Right Triangle 46"/>
            <p:cNvSpPr/>
            <p:nvPr/>
          </p:nvSpPr>
          <p:spPr bwMode="auto">
            <a:xfrm>
              <a:off x="317501" y="1316565"/>
              <a:ext cx="2613778" cy="1959430"/>
            </a:xfrm>
            <a:prstGeom prst="rtTriangle">
              <a:avLst/>
            </a:prstGeom>
            <a:solidFill>
              <a:srgbClr val="FF0000">
                <a:alpha val="2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8" name="Rectangle 7"/>
          <p:cNvSpPr/>
          <p:nvPr/>
        </p:nvSpPr>
        <p:spPr bwMode="auto">
          <a:xfrm rot="1672744">
            <a:off x="-17967" y="3319258"/>
            <a:ext cx="4184212" cy="1469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Line 6"/>
          <p:cNvSpPr>
            <a:spLocks noChangeShapeType="1"/>
          </p:cNvSpPr>
          <p:nvPr/>
        </p:nvSpPr>
        <p:spPr bwMode="auto">
          <a:xfrm>
            <a:off x="685800" y="5232854"/>
            <a:ext cx="8634639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534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SPS has a dedicated absorber (TPSG) to protect the extraction septum in case of fast failures of the extraction kicker</a:t>
            </a:r>
          </a:p>
          <a:p>
            <a:pPr lvl="1"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Erratic turn-on of kicker: asynchronous timing with particle-free gap and circulating beam swept across TPSG into transfer line: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Extraction protection: e.g. </a:t>
            </a:r>
            <a:r>
              <a:rPr lang="en-GB" altLang="en-US" dirty="0">
                <a:latin typeface="Arial"/>
                <a:cs typeface="Arial"/>
              </a:rPr>
              <a:t>SPS extraction</a:t>
            </a:r>
            <a:endParaRPr lang="en-GB" dirty="0">
              <a:latin typeface="Arial"/>
              <a:cs typeface="Aria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201510" y="3155101"/>
            <a:ext cx="6473384" cy="2921229"/>
            <a:chOff x="-1465917" y="1339951"/>
            <a:chExt cx="9311342" cy="3998688"/>
          </a:xfrm>
        </p:grpSpPr>
        <p:sp>
          <p:nvSpPr>
            <p:cNvPr id="25" name="Text Box 4"/>
            <p:cNvSpPr txBox="1">
              <a:spLocks noChangeArrowheads="1"/>
            </p:cNvSpPr>
            <p:nvPr/>
          </p:nvSpPr>
          <p:spPr bwMode="auto">
            <a:xfrm flipH="1">
              <a:off x="2614965" y="1401958"/>
              <a:ext cx="2479448" cy="463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Septum magnet</a:t>
              </a:r>
            </a:p>
          </p:txBody>
        </p:sp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6556375" y="3709988"/>
              <a:ext cx="1289050" cy="762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9" name="Rectangle 10"/>
            <p:cNvSpPr>
              <a:spLocks noChangeArrowheads="1"/>
            </p:cNvSpPr>
            <p:nvPr/>
          </p:nvSpPr>
          <p:spPr bwMode="auto">
            <a:xfrm rot="1675636">
              <a:off x="1778462" y="1737827"/>
              <a:ext cx="1138236" cy="379412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6556375" y="4545013"/>
              <a:ext cx="1289050" cy="762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1" name="Rectangle 17"/>
            <p:cNvSpPr>
              <a:spLocks noChangeArrowheads="1"/>
            </p:cNvSpPr>
            <p:nvPr/>
          </p:nvSpPr>
          <p:spPr bwMode="auto">
            <a:xfrm>
              <a:off x="-454013" y="3488066"/>
              <a:ext cx="301625" cy="129540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" name="Text Box 18"/>
            <p:cNvSpPr txBox="1">
              <a:spLocks noChangeArrowheads="1"/>
            </p:cNvSpPr>
            <p:nvPr/>
          </p:nvSpPr>
          <p:spPr bwMode="auto">
            <a:xfrm flipH="1">
              <a:off x="-892439" y="4844037"/>
              <a:ext cx="1249178" cy="463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F-quad</a:t>
              </a:r>
            </a:p>
          </p:txBody>
        </p:sp>
        <p:sp>
          <p:nvSpPr>
            <p:cNvPr id="33" name="Rectangle 15"/>
            <p:cNvSpPr>
              <a:spLocks noChangeArrowheads="1"/>
            </p:cNvSpPr>
            <p:nvPr/>
          </p:nvSpPr>
          <p:spPr bwMode="auto">
            <a:xfrm>
              <a:off x="5407025" y="3505200"/>
              <a:ext cx="301625" cy="1295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0" name="Text Box 39"/>
            <p:cNvSpPr txBox="1">
              <a:spLocks noChangeArrowheads="1"/>
            </p:cNvSpPr>
            <p:nvPr/>
          </p:nvSpPr>
          <p:spPr bwMode="auto">
            <a:xfrm rot="21599314" flipH="1">
              <a:off x="-1465917" y="1339951"/>
              <a:ext cx="1610751" cy="800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>
                  <a:solidFill>
                    <a:srgbClr val="FF0000"/>
                  </a:solidFill>
                </a:rPr>
                <a:t>Extracted</a:t>
              </a:r>
            </a:p>
            <a:p>
              <a:pPr eaLnBrk="1" hangingPunct="1"/>
              <a:r>
                <a:rPr lang="en-US" altLang="en-US" sz="1600" dirty="0">
                  <a:solidFill>
                    <a:srgbClr val="FF0000"/>
                  </a:solidFill>
                </a:rPr>
                <a:t>beam</a:t>
              </a:r>
            </a:p>
          </p:txBody>
        </p:sp>
        <p:sp>
          <p:nvSpPr>
            <p:cNvPr id="44" name="Text Box 43"/>
            <p:cNvSpPr txBox="1">
              <a:spLocks noChangeArrowheads="1"/>
            </p:cNvSpPr>
            <p:nvPr/>
          </p:nvSpPr>
          <p:spPr bwMode="auto">
            <a:xfrm flipH="1">
              <a:off x="5049838" y="4875213"/>
              <a:ext cx="1282035" cy="463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D-quad</a:t>
              </a: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 rot="1675916">
              <a:off x="1322849" y="2647465"/>
              <a:ext cx="1139824" cy="1524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35" name="Freeform 37"/>
          <p:cNvSpPr>
            <a:spLocks/>
          </p:cNvSpPr>
          <p:nvPr/>
        </p:nvSpPr>
        <p:spPr bwMode="auto">
          <a:xfrm>
            <a:off x="1035050" y="4911691"/>
            <a:ext cx="8261350" cy="324339"/>
          </a:xfrm>
          <a:custGeom>
            <a:avLst/>
            <a:gdLst>
              <a:gd name="T0" fmla="*/ 2147483647 w 5204"/>
              <a:gd name="T1" fmla="*/ 937498219 h 378"/>
              <a:gd name="T2" fmla="*/ 2147483647 w 5204"/>
              <a:gd name="T3" fmla="*/ 937498219 h 378"/>
              <a:gd name="T4" fmla="*/ 2147483647 w 5204"/>
              <a:gd name="T5" fmla="*/ 0 h 378"/>
              <a:gd name="T6" fmla="*/ 1471771095 w 5204"/>
              <a:gd name="T7" fmla="*/ 952619152 h 378"/>
              <a:gd name="T8" fmla="*/ 0 w 5204"/>
              <a:gd name="T9" fmla="*/ 952619152 h 3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04"/>
              <a:gd name="T16" fmla="*/ 0 h 378"/>
              <a:gd name="T17" fmla="*/ 5204 w 5204"/>
              <a:gd name="T18" fmla="*/ 378 h 378"/>
              <a:gd name="connsiteX0" fmla="*/ 10000 w 10000"/>
              <a:gd name="connsiteY0" fmla="*/ 6455 h 6614"/>
              <a:gd name="connsiteX1" fmla="*/ 5919 w 10000"/>
              <a:gd name="connsiteY1" fmla="*/ 6455 h 6614"/>
              <a:gd name="connsiteX2" fmla="*/ 2706 w 10000"/>
              <a:gd name="connsiteY2" fmla="*/ 0 h 6614"/>
              <a:gd name="connsiteX3" fmla="*/ 1122 w 10000"/>
              <a:gd name="connsiteY3" fmla="*/ 6614 h 6614"/>
              <a:gd name="connsiteX4" fmla="*/ 0 w 10000"/>
              <a:gd name="connsiteY4" fmla="*/ 6614 h 6614"/>
              <a:gd name="connsiteX0" fmla="*/ 10000 w 10000"/>
              <a:gd name="connsiteY0" fmla="*/ 7932 h 8172"/>
              <a:gd name="connsiteX1" fmla="*/ 5919 w 10000"/>
              <a:gd name="connsiteY1" fmla="*/ 7932 h 8172"/>
              <a:gd name="connsiteX2" fmla="*/ 2706 w 10000"/>
              <a:gd name="connsiteY2" fmla="*/ 0 h 8172"/>
              <a:gd name="connsiteX3" fmla="*/ 1122 w 10000"/>
              <a:gd name="connsiteY3" fmla="*/ 8172 h 8172"/>
              <a:gd name="connsiteX4" fmla="*/ 0 w 10000"/>
              <a:gd name="connsiteY4" fmla="*/ 8172 h 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8172">
                <a:moveTo>
                  <a:pt x="10000" y="7932"/>
                </a:moveTo>
                <a:lnTo>
                  <a:pt x="5919" y="7932"/>
                </a:lnTo>
                <a:lnTo>
                  <a:pt x="2706" y="0"/>
                </a:lnTo>
                <a:lnTo>
                  <a:pt x="1122" y="8172"/>
                </a:lnTo>
                <a:lnTo>
                  <a:pt x="0" y="8172"/>
                </a:ln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" name="Freeform 36"/>
          <p:cNvSpPr>
            <a:spLocks/>
          </p:cNvSpPr>
          <p:nvPr/>
        </p:nvSpPr>
        <p:spPr bwMode="auto">
          <a:xfrm>
            <a:off x="2859464" y="3171463"/>
            <a:ext cx="6143338" cy="2060936"/>
          </a:xfrm>
          <a:custGeom>
            <a:avLst/>
            <a:gdLst>
              <a:gd name="T0" fmla="*/ 2147483647 w 4590"/>
              <a:gd name="T1" fmla="*/ 2147483647 h 1536"/>
              <a:gd name="T2" fmla="*/ 2147483647 w 4590"/>
              <a:gd name="T3" fmla="*/ 2147483647 h 1536"/>
              <a:gd name="T4" fmla="*/ 2147483647 w 4590"/>
              <a:gd name="T5" fmla="*/ 2147483647 h 1536"/>
              <a:gd name="T6" fmla="*/ 2147483647 w 4590"/>
              <a:gd name="T7" fmla="*/ 2147483647 h 1536"/>
              <a:gd name="T8" fmla="*/ 0 w 4590"/>
              <a:gd name="T9" fmla="*/ 0 h 1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90"/>
              <a:gd name="T16" fmla="*/ 0 h 1536"/>
              <a:gd name="T17" fmla="*/ 4590 w 4590"/>
              <a:gd name="T18" fmla="*/ 1536 h 1536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2824 w 10000"/>
              <a:gd name="connsiteY3" fmla="*/ 5781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1997 w 10000"/>
              <a:gd name="connsiteY3" fmla="*/ 6466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16 w 10000"/>
              <a:gd name="connsiteY3" fmla="*/ 8333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06 w 10000"/>
              <a:gd name="connsiteY3" fmla="*/ 8720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380 w 10000"/>
              <a:gd name="connsiteY4" fmla="*/ 4770 h 10000"/>
              <a:gd name="connsiteX5" fmla="*/ 0 w 10000"/>
              <a:gd name="connsiteY5" fmla="*/ 0 h 10000"/>
              <a:gd name="connsiteX0" fmla="*/ 8014 w 8014"/>
              <a:gd name="connsiteY0" fmla="*/ 9970 h 10000"/>
              <a:gd name="connsiteX1" fmla="*/ 7686 w 8014"/>
              <a:gd name="connsiteY1" fmla="*/ 10000 h 10000"/>
              <a:gd name="connsiteX2" fmla="*/ 5406 w 8014"/>
              <a:gd name="connsiteY2" fmla="*/ 9959 h 10000"/>
              <a:gd name="connsiteX3" fmla="*/ 4332 w 8014"/>
              <a:gd name="connsiteY3" fmla="*/ 9256 h 10000"/>
              <a:gd name="connsiteX4" fmla="*/ 1380 w 8014"/>
              <a:gd name="connsiteY4" fmla="*/ 4770 h 10000"/>
              <a:gd name="connsiteX5" fmla="*/ 0 w 8014"/>
              <a:gd name="connsiteY5" fmla="*/ 0 h 10000"/>
              <a:gd name="connsiteX0" fmla="*/ 9581 w 9581"/>
              <a:gd name="connsiteY0" fmla="*/ 8422 h 8452"/>
              <a:gd name="connsiteX1" fmla="*/ 9172 w 9581"/>
              <a:gd name="connsiteY1" fmla="*/ 8452 h 8452"/>
              <a:gd name="connsiteX2" fmla="*/ 6327 w 9581"/>
              <a:gd name="connsiteY2" fmla="*/ 8411 h 8452"/>
              <a:gd name="connsiteX3" fmla="*/ 4987 w 9581"/>
              <a:gd name="connsiteY3" fmla="*/ 7708 h 8452"/>
              <a:gd name="connsiteX4" fmla="*/ 1303 w 9581"/>
              <a:gd name="connsiteY4" fmla="*/ 3222 h 8452"/>
              <a:gd name="connsiteX5" fmla="*/ 0 w 9581"/>
              <a:gd name="connsiteY5" fmla="*/ 0 h 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581" h="8452">
                <a:moveTo>
                  <a:pt x="9581" y="8422"/>
                </a:moveTo>
                <a:lnTo>
                  <a:pt x="9172" y="8452"/>
                </a:lnTo>
                <a:lnTo>
                  <a:pt x="6327" y="8411"/>
                </a:lnTo>
                <a:lnTo>
                  <a:pt x="4987" y="7708"/>
                </a:lnTo>
                <a:lnTo>
                  <a:pt x="1303" y="3222"/>
                </a:lnTo>
                <a:lnTo>
                  <a:pt x="0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" name="Rectangle 37"/>
          <p:cNvSpPr/>
          <p:nvPr/>
        </p:nvSpPr>
        <p:spPr bwMode="auto">
          <a:xfrm rot="1603250">
            <a:off x="3895036" y="4411675"/>
            <a:ext cx="498714" cy="141609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Text Box 5"/>
          <p:cNvSpPr txBox="1">
            <a:spLocks noChangeArrowheads="1"/>
          </p:cNvSpPr>
          <p:nvPr/>
        </p:nvSpPr>
        <p:spPr bwMode="auto">
          <a:xfrm flipH="1">
            <a:off x="6724651" y="5562601"/>
            <a:ext cx="15987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/>
              <a:t>Kicker magnet</a:t>
            </a:r>
          </a:p>
        </p:txBody>
      </p:sp>
      <p:sp>
        <p:nvSpPr>
          <p:cNvPr id="49" name="Text Box 35"/>
          <p:cNvSpPr txBox="1">
            <a:spLocks noChangeArrowheads="1"/>
          </p:cNvSpPr>
          <p:nvPr/>
        </p:nvSpPr>
        <p:spPr bwMode="auto">
          <a:xfrm flipH="1">
            <a:off x="2438400" y="6031468"/>
            <a:ext cx="32880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+mj-lt"/>
              </a:rPr>
              <a:t>Closed orbit bumpers and quads</a:t>
            </a:r>
          </a:p>
        </p:txBody>
      </p:sp>
      <p:sp>
        <p:nvSpPr>
          <p:cNvPr id="50" name="Text Box 41"/>
          <p:cNvSpPr txBox="1">
            <a:spLocks noChangeArrowheads="1"/>
          </p:cNvSpPr>
          <p:nvPr/>
        </p:nvSpPr>
        <p:spPr bwMode="auto">
          <a:xfrm flipH="1">
            <a:off x="0" y="4800600"/>
            <a:ext cx="18492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/>
              <a:t>Circulating beam</a:t>
            </a:r>
          </a:p>
        </p:txBody>
      </p:sp>
      <p:sp>
        <p:nvSpPr>
          <p:cNvPr id="51" name="Rectangle 17"/>
          <p:cNvSpPr>
            <a:spLocks noChangeArrowheads="1"/>
          </p:cNvSpPr>
          <p:nvPr/>
        </p:nvSpPr>
        <p:spPr bwMode="auto">
          <a:xfrm>
            <a:off x="3200400" y="4724400"/>
            <a:ext cx="209694" cy="946351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3" name="Rectangle 52"/>
          <p:cNvSpPr/>
          <p:nvPr/>
        </p:nvSpPr>
        <p:spPr>
          <a:xfrm>
            <a:off x="2660556" y="4184650"/>
            <a:ext cx="1454244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600" dirty="0">
                <a:latin typeface="Arial"/>
                <a:cs typeface="Arial"/>
              </a:rPr>
              <a:t>TPSG</a:t>
            </a:r>
          </a:p>
          <a:p>
            <a:r>
              <a:rPr lang="en-GB" altLang="en-US" sz="1600" dirty="0">
                <a:latin typeface="Arial"/>
                <a:cs typeface="Arial"/>
              </a:rPr>
              <a:t>absorber jaw</a:t>
            </a:r>
            <a:endParaRPr lang="en-US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102839420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 rot="1672744">
            <a:off x="-17967" y="3319258"/>
            <a:ext cx="4184212" cy="1469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Line 6"/>
          <p:cNvSpPr>
            <a:spLocks noChangeShapeType="1"/>
          </p:cNvSpPr>
          <p:nvPr/>
        </p:nvSpPr>
        <p:spPr bwMode="auto">
          <a:xfrm>
            <a:off x="685800" y="5232854"/>
            <a:ext cx="8634639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534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SPS has a dedicated absorber (TPSG) to protect the extraction septum in case of fast failures of the extraction kicker</a:t>
            </a:r>
          </a:p>
          <a:p>
            <a:pPr lvl="1"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Erratic turn-on of kicker: asynchronous timing with particle-free gap and circulating beam swept across TPSG into transfer line</a:t>
            </a:r>
          </a:p>
          <a:p>
            <a:pPr lvl="1"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Flash-over (short-circuit) in kicker: worst-case amplitude places the extracted beam onto the absorber jaw:</a:t>
            </a:r>
          </a:p>
          <a:p>
            <a:pPr lvl="1" eaLnBrk="1" hangingPunct="1">
              <a:lnSpc>
                <a:spcPct val="90000"/>
              </a:lnSpc>
              <a:buFont typeface="Arial"/>
              <a:buChar char="•"/>
            </a:pPr>
            <a:endParaRPr lang="en-GB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90000"/>
              </a:lnSpc>
              <a:buFont typeface="Arial"/>
              <a:buChar char="•"/>
            </a:pPr>
            <a:endParaRPr lang="en-GB" altLang="en-US" dirty="0">
              <a:latin typeface="Arial"/>
              <a:cs typeface="Arial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Extraction protection: e.g. </a:t>
            </a:r>
            <a:r>
              <a:rPr lang="en-GB" altLang="en-US" dirty="0">
                <a:latin typeface="Arial"/>
                <a:cs typeface="Arial"/>
              </a:rPr>
              <a:t>SPS extraction</a:t>
            </a:r>
            <a:endParaRPr lang="en-GB" dirty="0">
              <a:latin typeface="Arial"/>
              <a:cs typeface="Aria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00200" y="3200400"/>
            <a:ext cx="7349740" cy="2946977"/>
            <a:chOff x="-892439" y="1401958"/>
            <a:chExt cx="10571896" cy="4033932"/>
          </a:xfrm>
        </p:grpSpPr>
        <p:sp>
          <p:nvSpPr>
            <p:cNvPr id="25" name="Text Box 4"/>
            <p:cNvSpPr txBox="1">
              <a:spLocks noChangeArrowheads="1"/>
            </p:cNvSpPr>
            <p:nvPr/>
          </p:nvSpPr>
          <p:spPr bwMode="auto">
            <a:xfrm flipH="1">
              <a:off x="2614965" y="1401958"/>
              <a:ext cx="2479448" cy="463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Septum magnet</a:t>
              </a:r>
            </a:p>
          </p:txBody>
        </p:sp>
        <p:sp>
          <p:nvSpPr>
            <p:cNvPr id="26" name="Text Box 5"/>
            <p:cNvSpPr txBox="1">
              <a:spLocks noChangeArrowheads="1"/>
            </p:cNvSpPr>
            <p:nvPr/>
          </p:nvSpPr>
          <p:spPr bwMode="auto">
            <a:xfrm flipH="1">
              <a:off x="6478592" y="4635427"/>
              <a:ext cx="3200865" cy="800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Kicker magnet</a:t>
              </a:r>
            </a:p>
            <a:p>
              <a:pPr eaLnBrk="1" hangingPunct="1"/>
              <a:r>
                <a:rPr lang="en-US" altLang="en-US" sz="1600" dirty="0"/>
                <a:t>in short-circuit mode</a:t>
              </a:r>
            </a:p>
          </p:txBody>
        </p:sp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6556375" y="3709988"/>
              <a:ext cx="1289050" cy="762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9" name="Rectangle 10"/>
            <p:cNvSpPr>
              <a:spLocks noChangeArrowheads="1"/>
            </p:cNvSpPr>
            <p:nvPr/>
          </p:nvSpPr>
          <p:spPr bwMode="auto">
            <a:xfrm rot="1675636">
              <a:off x="1778462" y="1737827"/>
              <a:ext cx="1138236" cy="379412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6556375" y="4545013"/>
              <a:ext cx="1289050" cy="762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1" name="Rectangle 17"/>
            <p:cNvSpPr>
              <a:spLocks noChangeArrowheads="1"/>
            </p:cNvSpPr>
            <p:nvPr/>
          </p:nvSpPr>
          <p:spPr bwMode="auto">
            <a:xfrm>
              <a:off x="-454013" y="3488066"/>
              <a:ext cx="301625" cy="129540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" name="Text Box 18"/>
            <p:cNvSpPr txBox="1">
              <a:spLocks noChangeArrowheads="1"/>
            </p:cNvSpPr>
            <p:nvPr/>
          </p:nvSpPr>
          <p:spPr bwMode="auto">
            <a:xfrm flipH="1">
              <a:off x="-892439" y="4844037"/>
              <a:ext cx="1249178" cy="463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F-quad</a:t>
              </a:r>
            </a:p>
          </p:txBody>
        </p:sp>
        <p:sp>
          <p:nvSpPr>
            <p:cNvPr id="33" name="Rectangle 15"/>
            <p:cNvSpPr>
              <a:spLocks noChangeArrowheads="1"/>
            </p:cNvSpPr>
            <p:nvPr/>
          </p:nvSpPr>
          <p:spPr bwMode="auto">
            <a:xfrm>
              <a:off x="5407025" y="3505200"/>
              <a:ext cx="301625" cy="1295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0" name="Text Box 39"/>
            <p:cNvSpPr txBox="1">
              <a:spLocks noChangeArrowheads="1"/>
            </p:cNvSpPr>
            <p:nvPr/>
          </p:nvSpPr>
          <p:spPr bwMode="auto">
            <a:xfrm rot="21599314" flipH="1">
              <a:off x="3601508" y="2653775"/>
              <a:ext cx="1610751" cy="800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>
                  <a:solidFill>
                    <a:srgbClr val="FF0000"/>
                  </a:solidFill>
                </a:rPr>
                <a:t>Extracted</a:t>
              </a:r>
            </a:p>
            <a:p>
              <a:pPr eaLnBrk="1" hangingPunct="1"/>
              <a:r>
                <a:rPr lang="en-US" altLang="en-US" sz="1600" dirty="0">
                  <a:solidFill>
                    <a:srgbClr val="FF0000"/>
                  </a:solidFill>
                </a:rPr>
                <a:t>beam</a:t>
              </a:r>
            </a:p>
          </p:txBody>
        </p:sp>
        <p:sp>
          <p:nvSpPr>
            <p:cNvPr id="44" name="Text Box 43"/>
            <p:cNvSpPr txBox="1">
              <a:spLocks noChangeArrowheads="1"/>
            </p:cNvSpPr>
            <p:nvPr/>
          </p:nvSpPr>
          <p:spPr bwMode="auto">
            <a:xfrm flipH="1">
              <a:off x="5049838" y="4875213"/>
              <a:ext cx="1282035" cy="463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D-quad</a:t>
              </a: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 rot="1675916">
              <a:off x="1322849" y="2647465"/>
              <a:ext cx="1139824" cy="1524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38" name="Rectangle 37"/>
          <p:cNvSpPr/>
          <p:nvPr/>
        </p:nvSpPr>
        <p:spPr bwMode="auto">
          <a:xfrm rot="1603250">
            <a:off x="3895036" y="4411675"/>
            <a:ext cx="498714" cy="141609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660556" y="4184650"/>
            <a:ext cx="1454244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600" dirty="0">
                <a:latin typeface="Arial"/>
                <a:cs typeface="Arial"/>
              </a:rPr>
              <a:t>TPSG</a:t>
            </a:r>
          </a:p>
          <a:p>
            <a:r>
              <a:rPr lang="en-GB" altLang="en-US" sz="1600" dirty="0">
                <a:latin typeface="Arial"/>
                <a:cs typeface="Arial"/>
              </a:rPr>
              <a:t>absorber jaw</a:t>
            </a:r>
            <a:endParaRPr lang="en-US" sz="1600" dirty="0"/>
          </a:p>
        </p:txBody>
      </p:sp>
      <p:sp>
        <p:nvSpPr>
          <p:cNvPr id="37" name="Freeform 36"/>
          <p:cNvSpPr>
            <a:spLocks/>
          </p:cNvSpPr>
          <p:nvPr/>
        </p:nvSpPr>
        <p:spPr bwMode="auto">
          <a:xfrm>
            <a:off x="4421715" y="4610119"/>
            <a:ext cx="4581087" cy="622279"/>
          </a:xfrm>
          <a:custGeom>
            <a:avLst/>
            <a:gdLst>
              <a:gd name="T0" fmla="*/ 2147483647 w 4590"/>
              <a:gd name="T1" fmla="*/ 2147483647 h 1536"/>
              <a:gd name="T2" fmla="*/ 2147483647 w 4590"/>
              <a:gd name="T3" fmla="*/ 2147483647 h 1536"/>
              <a:gd name="T4" fmla="*/ 2147483647 w 4590"/>
              <a:gd name="T5" fmla="*/ 2147483647 h 1536"/>
              <a:gd name="T6" fmla="*/ 2147483647 w 4590"/>
              <a:gd name="T7" fmla="*/ 2147483647 h 1536"/>
              <a:gd name="T8" fmla="*/ 0 w 4590"/>
              <a:gd name="T9" fmla="*/ 0 h 1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90"/>
              <a:gd name="T16" fmla="*/ 0 h 1536"/>
              <a:gd name="T17" fmla="*/ 4590 w 4590"/>
              <a:gd name="T18" fmla="*/ 1536 h 1536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2824 w 10000"/>
              <a:gd name="connsiteY3" fmla="*/ 5781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1997 w 10000"/>
              <a:gd name="connsiteY3" fmla="*/ 6466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16 w 10000"/>
              <a:gd name="connsiteY3" fmla="*/ 8333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06 w 10000"/>
              <a:gd name="connsiteY3" fmla="*/ 8720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380 w 10000"/>
              <a:gd name="connsiteY4" fmla="*/ 4770 h 10000"/>
              <a:gd name="connsiteX5" fmla="*/ 0 w 10000"/>
              <a:gd name="connsiteY5" fmla="*/ 0 h 10000"/>
              <a:gd name="connsiteX0" fmla="*/ 8014 w 8014"/>
              <a:gd name="connsiteY0" fmla="*/ 9970 h 10000"/>
              <a:gd name="connsiteX1" fmla="*/ 7686 w 8014"/>
              <a:gd name="connsiteY1" fmla="*/ 10000 h 10000"/>
              <a:gd name="connsiteX2" fmla="*/ 5406 w 8014"/>
              <a:gd name="connsiteY2" fmla="*/ 9959 h 10000"/>
              <a:gd name="connsiteX3" fmla="*/ 4332 w 8014"/>
              <a:gd name="connsiteY3" fmla="*/ 9256 h 10000"/>
              <a:gd name="connsiteX4" fmla="*/ 1380 w 8014"/>
              <a:gd name="connsiteY4" fmla="*/ 4770 h 10000"/>
              <a:gd name="connsiteX5" fmla="*/ 0 w 8014"/>
              <a:gd name="connsiteY5" fmla="*/ 0 h 10000"/>
              <a:gd name="connsiteX0" fmla="*/ 9581 w 9581"/>
              <a:gd name="connsiteY0" fmla="*/ 8422 h 8452"/>
              <a:gd name="connsiteX1" fmla="*/ 9172 w 9581"/>
              <a:gd name="connsiteY1" fmla="*/ 8452 h 8452"/>
              <a:gd name="connsiteX2" fmla="*/ 6327 w 9581"/>
              <a:gd name="connsiteY2" fmla="*/ 8411 h 8452"/>
              <a:gd name="connsiteX3" fmla="*/ 4987 w 9581"/>
              <a:gd name="connsiteY3" fmla="*/ 7708 h 8452"/>
              <a:gd name="connsiteX4" fmla="*/ 1303 w 9581"/>
              <a:gd name="connsiteY4" fmla="*/ 3222 h 8452"/>
              <a:gd name="connsiteX5" fmla="*/ 0 w 9581"/>
              <a:gd name="connsiteY5" fmla="*/ 0 h 8452"/>
              <a:gd name="connsiteX0" fmla="*/ 10000 w 10000"/>
              <a:gd name="connsiteY0" fmla="*/ 9965 h 10000"/>
              <a:gd name="connsiteX1" fmla="*/ 9573 w 10000"/>
              <a:gd name="connsiteY1" fmla="*/ 10000 h 10000"/>
              <a:gd name="connsiteX2" fmla="*/ 6604 w 10000"/>
              <a:gd name="connsiteY2" fmla="*/ 9951 h 10000"/>
              <a:gd name="connsiteX3" fmla="*/ 5205 w 10000"/>
              <a:gd name="connsiteY3" fmla="*/ 9120 h 10000"/>
              <a:gd name="connsiteX4" fmla="*/ 0 w 10000"/>
              <a:gd name="connsiteY4" fmla="*/ 0 h 10000"/>
              <a:gd name="connsiteX0" fmla="*/ 7457 w 7457"/>
              <a:gd name="connsiteY0" fmla="*/ 5533 h 5568"/>
              <a:gd name="connsiteX1" fmla="*/ 7030 w 7457"/>
              <a:gd name="connsiteY1" fmla="*/ 5568 h 5568"/>
              <a:gd name="connsiteX2" fmla="*/ 4061 w 7457"/>
              <a:gd name="connsiteY2" fmla="*/ 5519 h 5568"/>
              <a:gd name="connsiteX3" fmla="*/ 2662 w 7457"/>
              <a:gd name="connsiteY3" fmla="*/ 4688 h 5568"/>
              <a:gd name="connsiteX4" fmla="*/ 0 w 7457"/>
              <a:gd name="connsiteY4" fmla="*/ 0 h 5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57" h="5568">
                <a:moveTo>
                  <a:pt x="7457" y="5533"/>
                </a:moveTo>
                <a:lnTo>
                  <a:pt x="7030" y="5568"/>
                </a:lnTo>
                <a:lnTo>
                  <a:pt x="4061" y="5519"/>
                </a:lnTo>
                <a:lnTo>
                  <a:pt x="2662" y="4688"/>
                </a:lnTo>
                <a:lnTo>
                  <a:pt x="0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" name="Text Box 41"/>
          <p:cNvSpPr txBox="1">
            <a:spLocks noChangeArrowheads="1"/>
          </p:cNvSpPr>
          <p:nvPr/>
        </p:nvSpPr>
        <p:spPr bwMode="auto">
          <a:xfrm flipH="1">
            <a:off x="0" y="4800600"/>
            <a:ext cx="18492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/>
              <a:t>Circulating beam</a:t>
            </a:r>
          </a:p>
        </p:txBody>
      </p:sp>
      <p:sp>
        <p:nvSpPr>
          <p:cNvPr id="43" name="Rectangle 17"/>
          <p:cNvSpPr>
            <a:spLocks noChangeArrowheads="1"/>
          </p:cNvSpPr>
          <p:nvPr/>
        </p:nvSpPr>
        <p:spPr bwMode="auto">
          <a:xfrm>
            <a:off x="3200400" y="4724400"/>
            <a:ext cx="209694" cy="946351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6" name="Text Box 35"/>
          <p:cNvSpPr txBox="1">
            <a:spLocks noChangeArrowheads="1"/>
          </p:cNvSpPr>
          <p:nvPr/>
        </p:nvSpPr>
        <p:spPr bwMode="auto">
          <a:xfrm flipH="1">
            <a:off x="2438400" y="6031468"/>
            <a:ext cx="32880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+mj-lt"/>
              </a:rPr>
              <a:t>Closed orbit bumpers and quads</a:t>
            </a:r>
          </a:p>
        </p:txBody>
      </p:sp>
      <p:sp>
        <p:nvSpPr>
          <p:cNvPr id="34" name="Freeform 37"/>
          <p:cNvSpPr>
            <a:spLocks/>
          </p:cNvSpPr>
          <p:nvPr/>
        </p:nvSpPr>
        <p:spPr bwMode="auto">
          <a:xfrm>
            <a:off x="1035050" y="4911691"/>
            <a:ext cx="8261350" cy="324339"/>
          </a:xfrm>
          <a:custGeom>
            <a:avLst/>
            <a:gdLst>
              <a:gd name="T0" fmla="*/ 2147483647 w 5204"/>
              <a:gd name="T1" fmla="*/ 937498219 h 378"/>
              <a:gd name="T2" fmla="*/ 2147483647 w 5204"/>
              <a:gd name="T3" fmla="*/ 937498219 h 378"/>
              <a:gd name="T4" fmla="*/ 2147483647 w 5204"/>
              <a:gd name="T5" fmla="*/ 0 h 378"/>
              <a:gd name="T6" fmla="*/ 1471771095 w 5204"/>
              <a:gd name="T7" fmla="*/ 952619152 h 378"/>
              <a:gd name="T8" fmla="*/ 0 w 5204"/>
              <a:gd name="T9" fmla="*/ 952619152 h 3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04"/>
              <a:gd name="T16" fmla="*/ 0 h 378"/>
              <a:gd name="T17" fmla="*/ 5204 w 5204"/>
              <a:gd name="T18" fmla="*/ 378 h 378"/>
              <a:gd name="connsiteX0" fmla="*/ 10000 w 10000"/>
              <a:gd name="connsiteY0" fmla="*/ 6455 h 6614"/>
              <a:gd name="connsiteX1" fmla="*/ 5919 w 10000"/>
              <a:gd name="connsiteY1" fmla="*/ 6455 h 6614"/>
              <a:gd name="connsiteX2" fmla="*/ 2706 w 10000"/>
              <a:gd name="connsiteY2" fmla="*/ 0 h 6614"/>
              <a:gd name="connsiteX3" fmla="*/ 1122 w 10000"/>
              <a:gd name="connsiteY3" fmla="*/ 6614 h 6614"/>
              <a:gd name="connsiteX4" fmla="*/ 0 w 10000"/>
              <a:gd name="connsiteY4" fmla="*/ 6614 h 6614"/>
              <a:gd name="connsiteX0" fmla="*/ 10000 w 10000"/>
              <a:gd name="connsiteY0" fmla="*/ 7932 h 8172"/>
              <a:gd name="connsiteX1" fmla="*/ 5919 w 10000"/>
              <a:gd name="connsiteY1" fmla="*/ 7932 h 8172"/>
              <a:gd name="connsiteX2" fmla="*/ 2706 w 10000"/>
              <a:gd name="connsiteY2" fmla="*/ 0 h 8172"/>
              <a:gd name="connsiteX3" fmla="*/ 1122 w 10000"/>
              <a:gd name="connsiteY3" fmla="*/ 8172 h 8172"/>
              <a:gd name="connsiteX4" fmla="*/ 0 w 10000"/>
              <a:gd name="connsiteY4" fmla="*/ 8172 h 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8172">
                <a:moveTo>
                  <a:pt x="10000" y="7932"/>
                </a:moveTo>
                <a:lnTo>
                  <a:pt x="5919" y="7932"/>
                </a:lnTo>
                <a:lnTo>
                  <a:pt x="2706" y="0"/>
                </a:lnTo>
                <a:lnTo>
                  <a:pt x="1122" y="8172"/>
                </a:lnTo>
                <a:lnTo>
                  <a:pt x="0" y="8172"/>
                </a:ln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137144080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 rot="1672744">
            <a:off x="-17967" y="3319258"/>
            <a:ext cx="4184212" cy="1469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534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SPS has a dedicated absorber (TPSG) to protect the extraction septum in case of fast failures of the extraction kicker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GB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90000"/>
              </a:lnSpc>
              <a:buFont typeface="Arial"/>
              <a:buChar char="•"/>
            </a:pPr>
            <a:endParaRPr lang="en-GB" altLang="en-US" dirty="0">
              <a:latin typeface="Arial"/>
              <a:cs typeface="Arial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Extraction protection: e.g. </a:t>
            </a:r>
            <a:r>
              <a:rPr lang="en-GB" altLang="en-US" dirty="0">
                <a:latin typeface="Arial"/>
                <a:cs typeface="Arial"/>
              </a:rPr>
              <a:t>SPS extraction</a:t>
            </a:r>
            <a:endParaRPr lang="en-GB" dirty="0">
              <a:latin typeface="Arial"/>
              <a:cs typeface="Arial"/>
            </a:endParaRPr>
          </a:p>
        </p:txBody>
      </p:sp>
      <p:pic>
        <p:nvPicPr>
          <p:cNvPr id="34" name="Picture 33" descr="G:\Departments\TE\Groups\ABT\Sections\SE\Projects\HiRadMat\Photos\DSCF4767.JPG"/>
          <p:cNvPicPr>
            <a:picLocks noChangeAspect="1" noChangeArrowheads="1"/>
          </p:cNvPicPr>
          <p:nvPr/>
        </p:nvPicPr>
        <p:blipFill>
          <a:blip r:embed="rId2" cstate="email">
            <a:lum contrast="-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335" y="1612190"/>
            <a:ext cx="6197600" cy="4648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Content Placeholder 1"/>
          <p:cNvSpPr txBox="1">
            <a:spLocks/>
          </p:cNvSpPr>
          <p:nvPr/>
        </p:nvSpPr>
        <p:spPr>
          <a:xfrm>
            <a:off x="1306285" y="6246126"/>
            <a:ext cx="6847115" cy="838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TPSG and MSE (magnetic septum) installed at HIRADMAT irradiation test facility in 2012: impacted with LHC nominal intensity (288b and 1.1×10</a:t>
            </a:r>
            <a:r>
              <a:rPr lang="en-GB" sz="1200" i="1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11</a:t>
            </a: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p/b): both devices survived!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183234556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 rot="1672744">
            <a:off x="-17967" y="3319258"/>
            <a:ext cx="4184212" cy="1469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990600"/>
            <a:ext cx="8534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SPS has a dedicated absorber (TPSG) to protect the extraction septum in case of fast failures of the extraction kicker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latin typeface="Arial"/>
                <a:cs typeface="Arial"/>
              </a:rPr>
              <a:t>Diluter made of graphite, 2D carbon composite, titanium alloy and nickel based alloy: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endParaRPr lang="en-GB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endParaRPr lang="en-GB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endParaRPr lang="en-GB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latin typeface="Arial"/>
                <a:cs typeface="Arial"/>
              </a:rPr>
              <a:t>Designed to protect downstream septum from direct impact of 450 </a:t>
            </a:r>
            <a:r>
              <a:rPr lang="en-GB" altLang="en-US" dirty="0" err="1">
                <a:latin typeface="Arial"/>
                <a:cs typeface="Arial"/>
              </a:rPr>
              <a:t>GeV</a:t>
            </a:r>
            <a:r>
              <a:rPr lang="en-GB" altLang="en-US" dirty="0">
                <a:latin typeface="Arial"/>
                <a:cs typeface="Arial"/>
              </a:rPr>
              <a:t> LHC ultimate beam (288 bunches at 1.7×10</a:t>
            </a:r>
            <a:r>
              <a:rPr lang="en-GB" altLang="en-US" baseline="30000" dirty="0">
                <a:latin typeface="Arial"/>
                <a:cs typeface="Arial"/>
              </a:rPr>
              <a:t>11</a:t>
            </a:r>
            <a:r>
              <a:rPr lang="en-GB" altLang="en-US" dirty="0">
                <a:latin typeface="Arial"/>
                <a:cs typeface="Arial"/>
              </a:rPr>
              <a:t> protons per bunch, 3.5 MJ)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GB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90000"/>
              </a:lnSpc>
              <a:buFont typeface="Arial"/>
              <a:buChar char="•"/>
            </a:pPr>
            <a:endParaRPr lang="en-GB" altLang="en-US" dirty="0">
              <a:latin typeface="Arial"/>
              <a:cs typeface="Arial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Extraction protection: e.g. </a:t>
            </a:r>
            <a:r>
              <a:rPr lang="en-GB" altLang="en-US" dirty="0">
                <a:latin typeface="Arial"/>
                <a:cs typeface="Arial"/>
              </a:rPr>
              <a:t>TPSG</a:t>
            </a:r>
            <a:endParaRPr lang="en-GB" dirty="0">
              <a:latin typeface="Arial"/>
              <a:cs typeface="Arial"/>
            </a:endParaRPr>
          </a:p>
        </p:txBody>
      </p:sp>
      <p:pic>
        <p:nvPicPr>
          <p:cNvPr id="9" name="Picture 8" descr="DSCF0001.JPG"/>
          <p:cNvPicPr>
            <a:picLocks noChangeAspect="1"/>
          </p:cNvPicPr>
          <p:nvPr/>
        </p:nvPicPr>
        <p:blipFill>
          <a:blip r:embed="rId2" cstate="print"/>
          <a:srcRect l="6113" t="26923" r="21772" b="26923"/>
          <a:stretch>
            <a:fillRect/>
          </a:stretch>
        </p:blipFill>
        <p:spPr>
          <a:xfrm>
            <a:off x="533400" y="4267200"/>
            <a:ext cx="4445000" cy="2133600"/>
          </a:xfrm>
          <a:prstGeom prst="rect">
            <a:avLst/>
          </a:prstGeom>
          <a:ln w="25400">
            <a:solidFill>
              <a:schemeClr val="accent2"/>
            </a:solidFill>
          </a:ln>
          <a:effectLst/>
        </p:spPr>
      </p:pic>
      <p:sp>
        <p:nvSpPr>
          <p:cNvPr id="11" name="Text Box 34"/>
          <p:cNvSpPr txBox="1">
            <a:spLocks noChangeArrowheads="1"/>
          </p:cNvSpPr>
          <p:nvPr/>
        </p:nvSpPr>
        <p:spPr bwMode="auto">
          <a:xfrm>
            <a:off x="7535997" y="2039256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2060"/>
                </a:solidFill>
              </a:rPr>
              <a:t>CZ5</a:t>
            </a:r>
          </a:p>
        </p:txBody>
      </p:sp>
      <p:sp>
        <p:nvSpPr>
          <p:cNvPr id="12" name="Text Box 37"/>
          <p:cNvSpPr txBox="1">
            <a:spLocks noChangeArrowheads="1"/>
          </p:cNvSpPr>
          <p:nvPr/>
        </p:nvSpPr>
        <p:spPr bwMode="auto">
          <a:xfrm>
            <a:off x="7543800" y="2664731"/>
            <a:ext cx="1143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2060"/>
                </a:solidFill>
              </a:rPr>
              <a:t>Ti 6Al 4V</a:t>
            </a:r>
          </a:p>
        </p:txBody>
      </p:sp>
      <p:sp>
        <p:nvSpPr>
          <p:cNvPr id="13" name="Text Box 38"/>
          <p:cNvSpPr txBox="1">
            <a:spLocks noChangeArrowheads="1"/>
          </p:cNvSpPr>
          <p:nvPr/>
        </p:nvSpPr>
        <p:spPr bwMode="auto">
          <a:xfrm>
            <a:off x="7535997" y="2969531"/>
            <a:ext cx="1143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2060"/>
                </a:solidFill>
              </a:rPr>
              <a:t>INCO718</a:t>
            </a:r>
          </a:p>
        </p:txBody>
      </p:sp>
      <p:sp>
        <p:nvSpPr>
          <p:cNvPr id="14" name="Text Box 52"/>
          <p:cNvSpPr txBox="1">
            <a:spLocks noChangeArrowheads="1"/>
          </p:cNvSpPr>
          <p:nvPr/>
        </p:nvSpPr>
        <p:spPr bwMode="auto">
          <a:xfrm>
            <a:off x="7535997" y="2342316"/>
            <a:ext cx="1143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err="1">
                <a:solidFill>
                  <a:srgbClr val="002060"/>
                </a:solidFill>
              </a:rPr>
              <a:t>CfC</a:t>
            </a:r>
            <a:r>
              <a:rPr lang="en-US" sz="1600" dirty="0">
                <a:solidFill>
                  <a:srgbClr val="002060"/>
                </a:solidFill>
              </a:rPr>
              <a:t> 1.75</a:t>
            </a:r>
          </a:p>
        </p:txBody>
      </p:sp>
      <p:sp>
        <p:nvSpPr>
          <p:cNvPr id="15" name="Rectangle 54"/>
          <p:cNvSpPr>
            <a:spLocks noChangeArrowheads="1"/>
          </p:cNvSpPr>
          <p:nvPr/>
        </p:nvSpPr>
        <p:spPr bwMode="auto">
          <a:xfrm>
            <a:off x="1267149" y="2740774"/>
            <a:ext cx="381000" cy="304800"/>
          </a:xfrm>
          <a:prstGeom prst="rect">
            <a:avLst/>
          </a:prstGeom>
          <a:solidFill>
            <a:srgbClr val="F8FF22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" name="Rectangle 55"/>
          <p:cNvSpPr>
            <a:spLocks noChangeArrowheads="1"/>
          </p:cNvSpPr>
          <p:nvPr/>
        </p:nvSpPr>
        <p:spPr bwMode="auto">
          <a:xfrm>
            <a:off x="1724349" y="2740774"/>
            <a:ext cx="381000" cy="304800"/>
          </a:xfrm>
          <a:prstGeom prst="rect">
            <a:avLst/>
          </a:prstGeom>
          <a:solidFill>
            <a:srgbClr val="F8FF22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" name="Rectangle 56"/>
          <p:cNvSpPr>
            <a:spLocks noChangeArrowheads="1"/>
          </p:cNvSpPr>
          <p:nvPr/>
        </p:nvSpPr>
        <p:spPr bwMode="auto">
          <a:xfrm>
            <a:off x="2181549" y="2740774"/>
            <a:ext cx="381000" cy="304800"/>
          </a:xfrm>
          <a:prstGeom prst="rect">
            <a:avLst/>
          </a:prstGeom>
          <a:solidFill>
            <a:srgbClr val="FF66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" name="Rectangle 57"/>
          <p:cNvSpPr>
            <a:spLocks noChangeArrowheads="1"/>
          </p:cNvSpPr>
          <p:nvPr/>
        </p:nvSpPr>
        <p:spPr bwMode="auto">
          <a:xfrm>
            <a:off x="2638749" y="2740774"/>
            <a:ext cx="381000" cy="304800"/>
          </a:xfrm>
          <a:prstGeom prst="rect">
            <a:avLst/>
          </a:prstGeom>
          <a:solidFill>
            <a:srgbClr val="FF66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" name="Rectangle 58"/>
          <p:cNvSpPr>
            <a:spLocks noChangeArrowheads="1"/>
          </p:cNvSpPr>
          <p:nvPr/>
        </p:nvSpPr>
        <p:spPr bwMode="auto">
          <a:xfrm>
            <a:off x="4467549" y="2740774"/>
            <a:ext cx="381000" cy="304800"/>
          </a:xfrm>
          <a:prstGeom prst="rect">
            <a:avLst/>
          </a:prstGeom>
          <a:solidFill>
            <a:srgbClr val="FF66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" name="Rectangle 59"/>
          <p:cNvSpPr>
            <a:spLocks noChangeArrowheads="1"/>
          </p:cNvSpPr>
          <p:nvPr/>
        </p:nvSpPr>
        <p:spPr bwMode="auto">
          <a:xfrm>
            <a:off x="4924749" y="2740774"/>
            <a:ext cx="381000" cy="304800"/>
          </a:xfrm>
          <a:prstGeom prst="rect">
            <a:avLst/>
          </a:prstGeom>
          <a:solidFill>
            <a:srgbClr val="FF66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" name="Rectangle 60"/>
          <p:cNvSpPr>
            <a:spLocks noChangeArrowheads="1"/>
          </p:cNvSpPr>
          <p:nvPr/>
        </p:nvSpPr>
        <p:spPr bwMode="auto">
          <a:xfrm>
            <a:off x="5381949" y="2740774"/>
            <a:ext cx="381000" cy="304800"/>
          </a:xfrm>
          <a:prstGeom prst="rect">
            <a:avLst/>
          </a:prstGeom>
          <a:solidFill>
            <a:srgbClr val="F8FF22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" name="Rectangle 61"/>
          <p:cNvSpPr>
            <a:spLocks noChangeArrowheads="1"/>
          </p:cNvSpPr>
          <p:nvPr/>
        </p:nvSpPr>
        <p:spPr bwMode="auto">
          <a:xfrm>
            <a:off x="3095949" y="2740774"/>
            <a:ext cx="381000" cy="304800"/>
          </a:xfrm>
          <a:prstGeom prst="rect">
            <a:avLst/>
          </a:prstGeom>
          <a:solidFill>
            <a:srgbClr val="FF66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" name="Rectangle 62"/>
          <p:cNvSpPr>
            <a:spLocks noChangeArrowheads="1"/>
          </p:cNvSpPr>
          <p:nvPr/>
        </p:nvSpPr>
        <p:spPr bwMode="auto">
          <a:xfrm>
            <a:off x="3553149" y="2740774"/>
            <a:ext cx="381000" cy="304800"/>
          </a:xfrm>
          <a:prstGeom prst="rect">
            <a:avLst/>
          </a:prstGeom>
          <a:solidFill>
            <a:srgbClr val="FF66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" name="Rectangle 63"/>
          <p:cNvSpPr>
            <a:spLocks noChangeArrowheads="1"/>
          </p:cNvSpPr>
          <p:nvPr/>
        </p:nvSpPr>
        <p:spPr bwMode="auto">
          <a:xfrm>
            <a:off x="4010349" y="2740774"/>
            <a:ext cx="381000" cy="304800"/>
          </a:xfrm>
          <a:prstGeom prst="rect">
            <a:avLst/>
          </a:prstGeom>
          <a:solidFill>
            <a:srgbClr val="FF66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" name="Rectangle 66"/>
          <p:cNvSpPr>
            <a:spLocks noChangeArrowheads="1"/>
          </p:cNvSpPr>
          <p:nvPr/>
        </p:nvSpPr>
        <p:spPr bwMode="auto">
          <a:xfrm>
            <a:off x="5839149" y="2740774"/>
            <a:ext cx="152400" cy="304800"/>
          </a:xfrm>
          <a:prstGeom prst="rect">
            <a:avLst/>
          </a:prstGeom>
          <a:solidFill>
            <a:srgbClr val="F8FF22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7" name="Rectangle 67"/>
          <p:cNvSpPr>
            <a:spLocks noChangeArrowheads="1"/>
          </p:cNvSpPr>
          <p:nvPr/>
        </p:nvSpPr>
        <p:spPr bwMode="auto">
          <a:xfrm>
            <a:off x="6067749" y="2740774"/>
            <a:ext cx="152400" cy="304800"/>
          </a:xfrm>
          <a:prstGeom prst="rect">
            <a:avLst/>
          </a:prstGeom>
          <a:solidFill>
            <a:srgbClr val="2D00FB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" name="Rectangle 68"/>
          <p:cNvSpPr>
            <a:spLocks noChangeArrowheads="1"/>
          </p:cNvSpPr>
          <p:nvPr/>
        </p:nvSpPr>
        <p:spPr bwMode="auto">
          <a:xfrm>
            <a:off x="6296349" y="2740774"/>
            <a:ext cx="152400" cy="304800"/>
          </a:xfrm>
          <a:prstGeom prst="rect">
            <a:avLst/>
          </a:prstGeom>
          <a:solidFill>
            <a:srgbClr val="2D00FB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" name="Rectangle 69"/>
          <p:cNvSpPr>
            <a:spLocks noChangeArrowheads="1"/>
          </p:cNvSpPr>
          <p:nvPr/>
        </p:nvSpPr>
        <p:spPr bwMode="auto">
          <a:xfrm>
            <a:off x="6524949" y="2740774"/>
            <a:ext cx="152400" cy="304800"/>
          </a:xfrm>
          <a:prstGeom prst="rect">
            <a:avLst/>
          </a:prstGeom>
          <a:solidFill>
            <a:srgbClr val="4C4C4C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0" name="Rectangle 70"/>
          <p:cNvSpPr>
            <a:spLocks noChangeArrowheads="1"/>
          </p:cNvSpPr>
          <p:nvPr/>
        </p:nvSpPr>
        <p:spPr bwMode="auto">
          <a:xfrm>
            <a:off x="6753549" y="2740774"/>
            <a:ext cx="152400" cy="304800"/>
          </a:xfrm>
          <a:prstGeom prst="rect">
            <a:avLst/>
          </a:prstGeom>
          <a:solidFill>
            <a:srgbClr val="4C4C4C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 flipV="1">
            <a:off x="7147992" y="2055131"/>
            <a:ext cx="381000" cy="304800"/>
          </a:xfrm>
          <a:prstGeom prst="rect">
            <a:avLst/>
          </a:prstGeom>
          <a:solidFill>
            <a:srgbClr val="F8FF22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" name="Rectangle 72"/>
          <p:cNvSpPr>
            <a:spLocks noChangeArrowheads="1"/>
          </p:cNvSpPr>
          <p:nvPr/>
        </p:nvSpPr>
        <p:spPr bwMode="auto">
          <a:xfrm flipV="1">
            <a:off x="7147992" y="2359931"/>
            <a:ext cx="381000" cy="304800"/>
          </a:xfrm>
          <a:prstGeom prst="rect">
            <a:avLst/>
          </a:prstGeom>
          <a:solidFill>
            <a:srgbClr val="FF66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3" name="Rectangle 73"/>
          <p:cNvSpPr>
            <a:spLocks noChangeArrowheads="1"/>
          </p:cNvSpPr>
          <p:nvPr/>
        </p:nvSpPr>
        <p:spPr bwMode="auto">
          <a:xfrm flipV="1">
            <a:off x="7147992" y="2664731"/>
            <a:ext cx="381000" cy="304800"/>
          </a:xfrm>
          <a:prstGeom prst="rect">
            <a:avLst/>
          </a:prstGeom>
          <a:solidFill>
            <a:srgbClr val="2D00FB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5" name="Rectangle 74"/>
          <p:cNvSpPr>
            <a:spLocks noChangeArrowheads="1"/>
          </p:cNvSpPr>
          <p:nvPr/>
        </p:nvSpPr>
        <p:spPr bwMode="auto">
          <a:xfrm flipV="1">
            <a:off x="7147992" y="2969531"/>
            <a:ext cx="381000" cy="304800"/>
          </a:xfrm>
          <a:prstGeom prst="rect">
            <a:avLst/>
          </a:prstGeom>
          <a:solidFill>
            <a:srgbClr val="4C4C4C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36" name="Picture 2" descr="F:\photos\Accelerateurs\SPS\Labo\TPSG4\Removing the Yoke from tank\2014-04-24 (28)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21" b="25261"/>
          <a:stretch/>
        </p:blipFill>
        <p:spPr bwMode="auto">
          <a:xfrm>
            <a:off x="5312229" y="4267200"/>
            <a:ext cx="3540268" cy="1219200"/>
          </a:xfrm>
          <a:prstGeom prst="rect">
            <a:avLst/>
          </a:prstGeom>
          <a:noFill/>
          <a:ln w="25400">
            <a:solidFill>
              <a:schemeClr val="accent2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7" name="Straight Arrow Connector 36"/>
          <p:cNvCxnSpPr/>
          <p:nvPr/>
        </p:nvCxnSpPr>
        <p:spPr bwMode="auto">
          <a:xfrm>
            <a:off x="1267149" y="2467881"/>
            <a:ext cx="5638800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" name="Rectangle 2"/>
          <p:cNvSpPr/>
          <p:nvPr/>
        </p:nvSpPr>
        <p:spPr>
          <a:xfrm>
            <a:off x="1267149" y="2163081"/>
            <a:ext cx="5638800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altLang="en-US" b="0" dirty="0">
                <a:latin typeface="Arial"/>
                <a:cs typeface="Arial"/>
              </a:rPr>
              <a:t>3100 mm</a:t>
            </a:r>
          </a:p>
        </p:txBody>
      </p:sp>
      <p:sp>
        <p:nvSpPr>
          <p:cNvPr id="38" name="Line 14"/>
          <p:cNvSpPr>
            <a:spLocks noChangeShapeType="1"/>
          </p:cNvSpPr>
          <p:nvPr/>
        </p:nvSpPr>
        <p:spPr bwMode="auto">
          <a:xfrm>
            <a:off x="1066800" y="4191001"/>
            <a:ext cx="152400" cy="914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" name="Text Box 15"/>
          <p:cNvSpPr txBox="1">
            <a:spLocks noChangeArrowheads="1"/>
          </p:cNvSpPr>
          <p:nvPr/>
        </p:nvSpPr>
        <p:spPr bwMode="auto">
          <a:xfrm>
            <a:off x="0" y="3886201"/>
            <a:ext cx="234086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400" dirty="0">
                <a:solidFill>
                  <a:srgbClr val="FF0000"/>
                </a:solidFill>
              </a:rPr>
              <a:t>Water cooling channel</a:t>
            </a:r>
          </a:p>
        </p:txBody>
      </p:sp>
      <p:sp>
        <p:nvSpPr>
          <p:cNvPr id="42" name="Text Box 15"/>
          <p:cNvSpPr txBox="1">
            <a:spLocks noChangeArrowheads="1"/>
          </p:cNvSpPr>
          <p:nvPr/>
        </p:nvSpPr>
        <p:spPr bwMode="auto">
          <a:xfrm>
            <a:off x="2779050" y="3907971"/>
            <a:ext cx="234086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400" dirty="0">
                <a:solidFill>
                  <a:srgbClr val="FF0000"/>
                </a:solidFill>
              </a:rPr>
              <a:t>Absorber blocks</a:t>
            </a:r>
          </a:p>
        </p:txBody>
      </p:sp>
      <p:sp>
        <p:nvSpPr>
          <p:cNvPr id="43" name="Line 14"/>
          <p:cNvSpPr>
            <a:spLocks noChangeShapeType="1"/>
          </p:cNvSpPr>
          <p:nvPr/>
        </p:nvSpPr>
        <p:spPr bwMode="auto">
          <a:xfrm flipH="1">
            <a:off x="1364342" y="4191000"/>
            <a:ext cx="2598057" cy="150585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4" name="Content Placeholder 1"/>
          <p:cNvSpPr txBox="1">
            <a:spLocks/>
          </p:cNvSpPr>
          <p:nvPr/>
        </p:nvSpPr>
        <p:spPr>
          <a:xfrm>
            <a:off x="5334000" y="5562600"/>
            <a:ext cx="3581400" cy="838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Absorber blocks inspected after impact of HIRADMAT test #6: survived and re-installed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152400" y="2895600"/>
            <a:ext cx="914400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Rectangle 44"/>
          <p:cNvSpPr/>
          <p:nvPr/>
        </p:nvSpPr>
        <p:spPr>
          <a:xfrm>
            <a:off x="152400" y="2577564"/>
            <a:ext cx="1676400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altLang="en-US" sz="1600" dirty="0">
                <a:latin typeface="Arial"/>
                <a:cs typeface="Arial"/>
              </a:rPr>
              <a:t>beam</a:t>
            </a:r>
          </a:p>
        </p:txBody>
      </p:sp>
      <p:sp>
        <p:nvSpPr>
          <p:cNvPr id="46" name="Content Placeholder 1"/>
          <p:cNvSpPr txBox="1">
            <a:spLocks/>
          </p:cNvSpPr>
          <p:nvPr/>
        </p:nvSpPr>
        <p:spPr>
          <a:xfrm>
            <a:off x="228600" y="6400800"/>
            <a:ext cx="5181600" cy="838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TPSG assembly without vacuum tank </a:t>
            </a:r>
          </a:p>
        </p:txBody>
      </p:sp>
      <p:sp>
        <p:nvSpPr>
          <p:cNvPr id="47" name="Rectangle 46"/>
          <p:cNvSpPr/>
          <p:nvPr/>
        </p:nvSpPr>
        <p:spPr>
          <a:xfrm>
            <a:off x="5257800" y="6019800"/>
            <a:ext cx="373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1200" b="0" dirty="0">
                <a:latin typeface="Arial"/>
                <a:cs typeface="Arial"/>
              </a:rPr>
              <a:t>Comment: small </a:t>
            </a:r>
            <a:r>
              <a:rPr lang="en-GB" altLang="en-US" sz="1200" b="0" dirty="0" err="1">
                <a:latin typeface="Arial"/>
                <a:cs typeface="Arial"/>
              </a:rPr>
              <a:t>emittance</a:t>
            </a:r>
            <a:r>
              <a:rPr lang="en-GB" altLang="en-US" sz="1200" b="0" dirty="0">
                <a:latin typeface="Arial"/>
                <a:cs typeface="Arial"/>
              </a:rPr>
              <a:t> (high beam brightness) can be just as much a concern as the total intensity for thermo-mechanical stresses during beam impact</a:t>
            </a:r>
            <a:endParaRPr lang="en-US" sz="1200" b="0" dirty="0"/>
          </a:p>
        </p:txBody>
      </p:sp>
      <p:sp>
        <p:nvSpPr>
          <p:cNvPr id="41" name="TextBox 40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2519699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2" grpId="0"/>
      <p:bldP spid="43" grpId="0" animBg="1"/>
      <p:bldP spid="44" grpId="0"/>
      <p:bldP spid="46" grpId="0"/>
      <p:bldP spid="47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Transfer protection: e.g. SPS-to-LHC</a:t>
            </a:r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631371" y="4829756"/>
            <a:ext cx="7848600" cy="1303812"/>
            <a:chOff x="432" y="3464"/>
            <a:chExt cx="4800" cy="693"/>
          </a:xfrm>
        </p:grpSpPr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4531" y="3984"/>
              <a:ext cx="27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800080"/>
                  </a:solidFill>
                </a:rPr>
                <a:t>TDI</a:t>
              </a:r>
            </a:p>
          </p:txBody>
        </p:sp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432" y="3464"/>
              <a:ext cx="4800" cy="645"/>
              <a:chOff x="432" y="3464"/>
              <a:chExt cx="4800" cy="645"/>
            </a:xfrm>
          </p:grpSpPr>
          <p:sp>
            <p:nvSpPr>
              <p:cNvPr id="12" name="Line 9"/>
              <p:cNvSpPr>
                <a:spLocks noChangeShapeType="1"/>
              </p:cNvSpPr>
              <p:nvPr/>
            </p:nvSpPr>
            <p:spPr bwMode="auto">
              <a:xfrm>
                <a:off x="432" y="3792"/>
                <a:ext cx="480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>
                <a:off x="864" y="3648"/>
                <a:ext cx="0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" name="Group 11"/>
              <p:cNvGrpSpPr>
                <a:grpSpLocks/>
              </p:cNvGrpSpPr>
              <p:nvPr/>
            </p:nvGrpSpPr>
            <p:grpSpPr bwMode="auto">
              <a:xfrm>
                <a:off x="528" y="3648"/>
                <a:ext cx="336" cy="288"/>
                <a:chOff x="528" y="3648"/>
                <a:chExt cx="336" cy="288"/>
              </a:xfrm>
            </p:grpSpPr>
            <p:sp>
              <p:nvSpPr>
                <p:cNvPr id="58" name="Line 12"/>
                <p:cNvSpPr>
                  <a:spLocks noChangeShapeType="1"/>
                </p:cNvSpPr>
                <p:nvPr/>
              </p:nvSpPr>
              <p:spPr bwMode="auto">
                <a:xfrm>
                  <a:off x="528" y="3648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" name="Line 13"/>
                <p:cNvSpPr>
                  <a:spLocks noChangeShapeType="1"/>
                </p:cNvSpPr>
                <p:nvPr/>
              </p:nvSpPr>
              <p:spPr bwMode="auto">
                <a:xfrm>
                  <a:off x="528" y="3936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" name="Rectangle 14"/>
              <p:cNvSpPr>
                <a:spLocks noChangeArrowheads="1"/>
              </p:cNvSpPr>
              <p:nvPr/>
            </p:nvSpPr>
            <p:spPr bwMode="auto">
              <a:xfrm>
                <a:off x="864" y="3648"/>
                <a:ext cx="96" cy="28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/>
            </p:nvSpPr>
            <p:spPr bwMode="auto">
              <a:xfrm>
                <a:off x="1056" y="3648"/>
                <a:ext cx="384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Rectangle 17"/>
              <p:cNvSpPr>
                <a:spLocks noChangeArrowheads="1"/>
              </p:cNvSpPr>
              <p:nvPr/>
            </p:nvSpPr>
            <p:spPr bwMode="auto">
              <a:xfrm>
                <a:off x="1584" y="3648"/>
                <a:ext cx="2304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4032" y="3648"/>
                <a:ext cx="336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Rectangle 20"/>
              <p:cNvSpPr>
                <a:spLocks noChangeArrowheads="1"/>
              </p:cNvSpPr>
              <p:nvPr/>
            </p:nvSpPr>
            <p:spPr bwMode="auto">
              <a:xfrm>
                <a:off x="4368" y="3648"/>
                <a:ext cx="96" cy="28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Rectangle 21"/>
              <p:cNvSpPr>
                <a:spLocks noChangeArrowheads="1"/>
              </p:cNvSpPr>
              <p:nvPr/>
            </p:nvSpPr>
            <p:spPr bwMode="auto">
              <a:xfrm>
                <a:off x="4464" y="3648"/>
                <a:ext cx="144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Rectangle 22"/>
              <p:cNvSpPr>
                <a:spLocks noChangeArrowheads="1"/>
              </p:cNvSpPr>
              <p:nvPr/>
            </p:nvSpPr>
            <p:spPr bwMode="auto">
              <a:xfrm>
                <a:off x="4656" y="3600"/>
                <a:ext cx="48" cy="144"/>
              </a:xfrm>
              <a:prstGeom prst="rect">
                <a:avLst/>
              </a:prstGeom>
              <a:solidFill>
                <a:srgbClr val="993366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Rectangle 23"/>
              <p:cNvSpPr>
                <a:spLocks noChangeArrowheads="1"/>
              </p:cNvSpPr>
              <p:nvPr/>
            </p:nvSpPr>
            <p:spPr bwMode="auto">
              <a:xfrm>
                <a:off x="4656" y="3840"/>
                <a:ext cx="48" cy="144"/>
              </a:xfrm>
              <a:prstGeom prst="rect">
                <a:avLst/>
              </a:prstGeom>
              <a:solidFill>
                <a:srgbClr val="993366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5" name="Group 24"/>
              <p:cNvGrpSpPr>
                <a:grpSpLocks/>
              </p:cNvGrpSpPr>
              <p:nvPr/>
            </p:nvGrpSpPr>
            <p:grpSpPr bwMode="auto">
              <a:xfrm>
                <a:off x="4752" y="3648"/>
                <a:ext cx="336" cy="288"/>
                <a:chOff x="528" y="3648"/>
                <a:chExt cx="336" cy="288"/>
              </a:xfrm>
            </p:grpSpPr>
            <p:sp>
              <p:nvSpPr>
                <p:cNvPr id="56" name="Line 25"/>
                <p:cNvSpPr>
                  <a:spLocks noChangeShapeType="1"/>
                </p:cNvSpPr>
                <p:nvPr/>
              </p:nvSpPr>
              <p:spPr bwMode="auto">
                <a:xfrm>
                  <a:off x="528" y="3648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7" name="Line 26"/>
                <p:cNvSpPr>
                  <a:spLocks noChangeShapeType="1"/>
                </p:cNvSpPr>
                <p:nvPr/>
              </p:nvSpPr>
              <p:spPr bwMode="auto">
                <a:xfrm>
                  <a:off x="528" y="3936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6" name="Line 27"/>
              <p:cNvSpPr>
                <a:spLocks noChangeShapeType="1"/>
              </p:cNvSpPr>
              <p:nvPr/>
            </p:nvSpPr>
            <p:spPr bwMode="auto">
              <a:xfrm>
                <a:off x="4752" y="3648"/>
                <a:ext cx="0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8" name="Group 31"/>
              <p:cNvGrpSpPr>
                <a:grpSpLocks/>
              </p:cNvGrpSpPr>
              <p:nvPr/>
            </p:nvGrpSpPr>
            <p:grpSpPr bwMode="auto">
              <a:xfrm>
                <a:off x="3792" y="3600"/>
                <a:ext cx="29" cy="384"/>
                <a:chOff x="3840" y="3600"/>
                <a:chExt cx="29" cy="384"/>
              </a:xfrm>
            </p:grpSpPr>
            <p:sp>
              <p:nvSpPr>
                <p:cNvPr id="52" name="Rectangle 32"/>
                <p:cNvSpPr>
                  <a:spLocks noChangeArrowheads="1"/>
                </p:cNvSpPr>
                <p:nvPr/>
              </p:nvSpPr>
              <p:spPr bwMode="auto">
                <a:xfrm>
                  <a:off x="3840" y="360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Rectangle 33"/>
                <p:cNvSpPr>
                  <a:spLocks noChangeArrowheads="1"/>
                </p:cNvSpPr>
                <p:nvPr/>
              </p:nvSpPr>
              <p:spPr bwMode="auto">
                <a:xfrm>
                  <a:off x="3840" y="384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34"/>
              <p:cNvGrpSpPr>
                <a:grpSpLocks/>
              </p:cNvGrpSpPr>
              <p:nvPr/>
            </p:nvGrpSpPr>
            <p:grpSpPr bwMode="auto">
              <a:xfrm>
                <a:off x="4272" y="3600"/>
                <a:ext cx="29" cy="384"/>
                <a:chOff x="3840" y="3600"/>
                <a:chExt cx="29" cy="384"/>
              </a:xfrm>
            </p:grpSpPr>
            <p:sp>
              <p:nvSpPr>
                <p:cNvPr id="50" name="Rectangle 35"/>
                <p:cNvSpPr>
                  <a:spLocks noChangeArrowheads="1"/>
                </p:cNvSpPr>
                <p:nvPr/>
              </p:nvSpPr>
              <p:spPr bwMode="auto">
                <a:xfrm>
                  <a:off x="3840" y="360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Rectangle 36"/>
                <p:cNvSpPr>
                  <a:spLocks noChangeArrowheads="1"/>
                </p:cNvSpPr>
                <p:nvPr/>
              </p:nvSpPr>
              <p:spPr bwMode="auto">
                <a:xfrm>
                  <a:off x="3840" y="384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40"/>
              <p:cNvGrpSpPr>
                <a:grpSpLocks/>
              </p:cNvGrpSpPr>
              <p:nvPr/>
            </p:nvGrpSpPr>
            <p:grpSpPr bwMode="auto">
              <a:xfrm>
                <a:off x="4032" y="3600"/>
                <a:ext cx="29" cy="384"/>
                <a:chOff x="3840" y="3600"/>
                <a:chExt cx="29" cy="384"/>
              </a:xfrm>
            </p:grpSpPr>
            <p:sp>
              <p:nvSpPr>
                <p:cNvPr id="46" name="Rectangle 41"/>
                <p:cNvSpPr>
                  <a:spLocks noChangeArrowheads="1"/>
                </p:cNvSpPr>
                <p:nvPr/>
              </p:nvSpPr>
              <p:spPr bwMode="auto">
                <a:xfrm>
                  <a:off x="3840" y="360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Rectangle 42"/>
                <p:cNvSpPr>
                  <a:spLocks noChangeArrowheads="1"/>
                </p:cNvSpPr>
                <p:nvPr/>
              </p:nvSpPr>
              <p:spPr bwMode="auto">
                <a:xfrm>
                  <a:off x="3840" y="384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4" name="Text Box 49"/>
              <p:cNvSpPr txBox="1">
                <a:spLocks noChangeArrowheads="1"/>
              </p:cNvSpPr>
              <p:nvPr/>
            </p:nvSpPr>
            <p:spPr bwMode="auto">
              <a:xfrm>
                <a:off x="718" y="3936"/>
                <a:ext cx="329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>
                    <a:solidFill>
                      <a:srgbClr val="FF3300"/>
                    </a:solidFill>
                  </a:rPr>
                  <a:t>MKE</a:t>
                </a:r>
              </a:p>
            </p:txBody>
          </p:sp>
          <p:sp>
            <p:nvSpPr>
              <p:cNvPr id="35" name="Text Box 50"/>
              <p:cNvSpPr txBox="1">
                <a:spLocks noChangeArrowheads="1"/>
              </p:cNvSpPr>
              <p:nvPr/>
            </p:nvSpPr>
            <p:spPr bwMode="auto">
              <a:xfrm>
                <a:off x="4291" y="3936"/>
                <a:ext cx="292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>
                    <a:solidFill>
                      <a:srgbClr val="FF3300"/>
                    </a:solidFill>
                  </a:rPr>
                  <a:t>MKI</a:t>
                </a:r>
              </a:p>
            </p:txBody>
          </p:sp>
          <p:sp>
            <p:nvSpPr>
              <p:cNvPr id="37" name="Text Box 52"/>
              <p:cNvSpPr txBox="1">
                <a:spLocks noChangeArrowheads="1"/>
              </p:cNvSpPr>
              <p:nvPr/>
            </p:nvSpPr>
            <p:spPr bwMode="auto">
              <a:xfrm>
                <a:off x="3374" y="3464"/>
                <a:ext cx="400" cy="1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rgbClr val="FF9900"/>
                    </a:solidFill>
                  </a:rPr>
                  <a:t>TCDIH</a:t>
                </a:r>
              </a:p>
            </p:txBody>
          </p:sp>
          <p:sp>
            <p:nvSpPr>
              <p:cNvPr id="38" name="Text Box 53"/>
              <p:cNvSpPr txBox="1">
                <a:spLocks noChangeArrowheads="1"/>
              </p:cNvSpPr>
              <p:nvPr/>
            </p:nvSpPr>
            <p:spPr bwMode="auto">
              <a:xfrm>
                <a:off x="480" y="3792"/>
                <a:ext cx="30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SPS</a:t>
                </a:r>
              </a:p>
            </p:txBody>
          </p:sp>
          <p:sp>
            <p:nvSpPr>
              <p:cNvPr id="39" name="Text Box 54"/>
              <p:cNvSpPr txBox="1">
                <a:spLocks noChangeArrowheads="1"/>
              </p:cNvSpPr>
              <p:nvPr/>
            </p:nvSpPr>
            <p:spPr bwMode="auto">
              <a:xfrm>
                <a:off x="1025" y="3792"/>
                <a:ext cx="47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TT40/60</a:t>
                </a:r>
              </a:p>
            </p:txBody>
          </p:sp>
          <p:sp>
            <p:nvSpPr>
              <p:cNvPr id="40" name="Text Box 55"/>
              <p:cNvSpPr txBox="1">
                <a:spLocks noChangeArrowheads="1"/>
              </p:cNvSpPr>
              <p:nvPr/>
            </p:nvSpPr>
            <p:spPr bwMode="auto">
              <a:xfrm>
                <a:off x="2472" y="3792"/>
                <a:ext cx="362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TI 8/2</a:t>
                </a:r>
              </a:p>
            </p:txBody>
          </p:sp>
          <p:sp>
            <p:nvSpPr>
              <p:cNvPr id="41" name="Text Box 56"/>
              <p:cNvSpPr txBox="1">
                <a:spLocks noChangeArrowheads="1"/>
              </p:cNvSpPr>
              <p:nvPr/>
            </p:nvSpPr>
            <p:spPr bwMode="auto">
              <a:xfrm>
                <a:off x="4838" y="3792"/>
                <a:ext cx="31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LHC</a:t>
                </a:r>
              </a:p>
            </p:txBody>
          </p:sp>
        </p:grpSp>
      </p:grpSp>
      <p:sp>
        <p:nvSpPr>
          <p:cNvPr id="60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990600"/>
            <a:ext cx="8534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SPS to LHC transfer lines have dedicated transfer line collimators (TCDIH and V) in case of fast failures to protect LHC aperture:</a:t>
            </a:r>
          </a:p>
        </p:txBody>
      </p:sp>
      <p:cxnSp>
        <p:nvCxnSpPr>
          <p:cNvPr id="61" name="Straight Arrow Connector 60"/>
          <p:cNvCxnSpPr/>
          <p:nvPr/>
        </p:nvCxnSpPr>
        <p:spPr bwMode="auto">
          <a:xfrm>
            <a:off x="6139541" y="4979685"/>
            <a:ext cx="406401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62" name="Straight Arrow Connector 61"/>
          <p:cNvCxnSpPr/>
          <p:nvPr/>
        </p:nvCxnSpPr>
        <p:spPr bwMode="auto">
          <a:xfrm>
            <a:off x="6139542" y="6324600"/>
            <a:ext cx="794658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8" name="Rectangle 7"/>
          <p:cNvSpPr/>
          <p:nvPr/>
        </p:nvSpPr>
        <p:spPr>
          <a:xfrm>
            <a:off x="5970355" y="4622193"/>
            <a:ext cx="7970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200" b="0" dirty="0" err="1">
                <a:latin typeface="Arial"/>
                <a:cs typeface="Arial"/>
              </a:rPr>
              <a:t>Δμ</a:t>
            </a:r>
            <a:r>
              <a:rPr lang="en-GB" altLang="en-US" sz="1200" b="0" dirty="0">
                <a:latin typeface="Arial"/>
                <a:cs typeface="Arial"/>
              </a:rPr>
              <a:t> = 60°</a:t>
            </a:r>
            <a:endParaRPr lang="en-US" sz="1200" b="0" dirty="0"/>
          </a:p>
        </p:txBody>
      </p:sp>
      <p:cxnSp>
        <p:nvCxnSpPr>
          <p:cNvPr id="17" name="Straight Connector 16"/>
          <p:cNvCxnSpPr/>
          <p:nvPr/>
        </p:nvCxnSpPr>
        <p:spPr bwMode="auto">
          <a:xfrm flipV="1">
            <a:off x="6141963" y="4876800"/>
            <a:ext cx="0" cy="18626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tangle 62"/>
          <p:cNvSpPr/>
          <p:nvPr/>
        </p:nvSpPr>
        <p:spPr>
          <a:xfrm>
            <a:off x="6121404" y="6039756"/>
            <a:ext cx="8826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200" b="0" dirty="0" err="1">
                <a:latin typeface="Arial"/>
                <a:cs typeface="Arial"/>
              </a:rPr>
              <a:t>Δμ</a:t>
            </a:r>
            <a:r>
              <a:rPr lang="en-GB" altLang="en-US" sz="1200" b="0" dirty="0">
                <a:latin typeface="Arial"/>
                <a:cs typeface="Arial"/>
              </a:rPr>
              <a:t> = 120°</a:t>
            </a:r>
            <a:endParaRPr lang="en-US" sz="1200" b="0" dirty="0"/>
          </a:p>
        </p:txBody>
      </p:sp>
      <p:cxnSp>
        <p:nvCxnSpPr>
          <p:cNvPr id="64" name="Straight Connector 63"/>
          <p:cNvCxnSpPr/>
          <p:nvPr/>
        </p:nvCxnSpPr>
        <p:spPr bwMode="auto">
          <a:xfrm>
            <a:off x="6146801" y="5836028"/>
            <a:ext cx="0" cy="5647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 flipV="1">
            <a:off x="6548967" y="4876800"/>
            <a:ext cx="0" cy="19474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>
            <a:off x="6934201" y="5827562"/>
            <a:ext cx="0" cy="5647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 Box 39"/>
          <p:cNvSpPr txBox="1">
            <a:spLocks noChangeArrowheads="1"/>
          </p:cNvSpPr>
          <p:nvPr/>
        </p:nvSpPr>
        <p:spPr bwMode="auto">
          <a:xfrm rot="21599314" flipH="1">
            <a:off x="7010459" y="6196788"/>
            <a:ext cx="2362154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000000"/>
                </a:solidFill>
              </a:rPr>
              <a:t>Extracted beam ON nominal trajectory</a:t>
            </a:r>
          </a:p>
        </p:txBody>
      </p:sp>
      <p:sp>
        <p:nvSpPr>
          <p:cNvPr id="76" name="Freeform 75"/>
          <p:cNvSpPr>
            <a:spLocks/>
          </p:cNvSpPr>
          <p:nvPr/>
        </p:nvSpPr>
        <p:spPr bwMode="auto">
          <a:xfrm flipH="1">
            <a:off x="420913" y="5446480"/>
            <a:ext cx="8280765" cy="3632"/>
          </a:xfrm>
          <a:custGeom>
            <a:avLst/>
            <a:gdLst>
              <a:gd name="T0" fmla="*/ 2147483647 w 4590"/>
              <a:gd name="T1" fmla="*/ 2147483647 h 1536"/>
              <a:gd name="T2" fmla="*/ 2147483647 w 4590"/>
              <a:gd name="T3" fmla="*/ 2147483647 h 1536"/>
              <a:gd name="T4" fmla="*/ 2147483647 w 4590"/>
              <a:gd name="T5" fmla="*/ 2147483647 h 1536"/>
              <a:gd name="T6" fmla="*/ 2147483647 w 4590"/>
              <a:gd name="T7" fmla="*/ 2147483647 h 1536"/>
              <a:gd name="T8" fmla="*/ 0 w 4590"/>
              <a:gd name="T9" fmla="*/ 0 h 1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90"/>
              <a:gd name="T16" fmla="*/ 0 h 1536"/>
              <a:gd name="T17" fmla="*/ 4590 w 4590"/>
              <a:gd name="T18" fmla="*/ 1536 h 1536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2824 w 10000"/>
              <a:gd name="connsiteY3" fmla="*/ 5781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1997 w 10000"/>
              <a:gd name="connsiteY3" fmla="*/ 6466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16 w 10000"/>
              <a:gd name="connsiteY3" fmla="*/ 8333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06 w 10000"/>
              <a:gd name="connsiteY3" fmla="*/ 8720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380 w 10000"/>
              <a:gd name="connsiteY4" fmla="*/ 4770 h 10000"/>
              <a:gd name="connsiteX5" fmla="*/ 0 w 10000"/>
              <a:gd name="connsiteY5" fmla="*/ 0 h 10000"/>
              <a:gd name="connsiteX0" fmla="*/ 8014 w 8014"/>
              <a:gd name="connsiteY0" fmla="*/ 9970 h 10000"/>
              <a:gd name="connsiteX1" fmla="*/ 7686 w 8014"/>
              <a:gd name="connsiteY1" fmla="*/ 10000 h 10000"/>
              <a:gd name="connsiteX2" fmla="*/ 5406 w 8014"/>
              <a:gd name="connsiteY2" fmla="*/ 9959 h 10000"/>
              <a:gd name="connsiteX3" fmla="*/ 4332 w 8014"/>
              <a:gd name="connsiteY3" fmla="*/ 9256 h 10000"/>
              <a:gd name="connsiteX4" fmla="*/ 1380 w 8014"/>
              <a:gd name="connsiteY4" fmla="*/ 4770 h 10000"/>
              <a:gd name="connsiteX5" fmla="*/ 0 w 8014"/>
              <a:gd name="connsiteY5" fmla="*/ 0 h 10000"/>
              <a:gd name="connsiteX0" fmla="*/ 9581 w 9581"/>
              <a:gd name="connsiteY0" fmla="*/ 8422 h 8452"/>
              <a:gd name="connsiteX1" fmla="*/ 9172 w 9581"/>
              <a:gd name="connsiteY1" fmla="*/ 8452 h 8452"/>
              <a:gd name="connsiteX2" fmla="*/ 6327 w 9581"/>
              <a:gd name="connsiteY2" fmla="*/ 8411 h 8452"/>
              <a:gd name="connsiteX3" fmla="*/ 4987 w 9581"/>
              <a:gd name="connsiteY3" fmla="*/ 7708 h 8452"/>
              <a:gd name="connsiteX4" fmla="*/ 1303 w 9581"/>
              <a:gd name="connsiteY4" fmla="*/ 3222 h 8452"/>
              <a:gd name="connsiteX5" fmla="*/ 0 w 9581"/>
              <a:gd name="connsiteY5" fmla="*/ 0 h 8452"/>
              <a:gd name="connsiteX0" fmla="*/ 10000 w 10000"/>
              <a:gd name="connsiteY0" fmla="*/ 9965 h 10000"/>
              <a:gd name="connsiteX1" fmla="*/ 9573 w 10000"/>
              <a:gd name="connsiteY1" fmla="*/ 10000 h 10000"/>
              <a:gd name="connsiteX2" fmla="*/ 6604 w 10000"/>
              <a:gd name="connsiteY2" fmla="*/ 9951 h 10000"/>
              <a:gd name="connsiteX3" fmla="*/ 5205 w 10000"/>
              <a:gd name="connsiteY3" fmla="*/ 9120 h 10000"/>
              <a:gd name="connsiteX4" fmla="*/ 0 w 10000"/>
              <a:gd name="connsiteY4" fmla="*/ 0 h 10000"/>
              <a:gd name="connsiteX0" fmla="*/ 7457 w 7457"/>
              <a:gd name="connsiteY0" fmla="*/ 5533 h 5568"/>
              <a:gd name="connsiteX1" fmla="*/ 7030 w 7457"/>
              <a:gd name="connsiteY1" fmla="*/ 5568 h 5568"/>
              <a:gd name="connsiteX2" fmla="*/ 4061 w 7457"/>
              <a:gd name="connsiteY2" fmla="*/ 5519 h 5568"/>
              <a:gd name="connsiteX3" fmla="*/ 2662 w 7457"/>
              <a:gd name="connsiteY3" fmla="*/ 4688 h 5568"/>
              <a:gd name="connsiteX4" fmla="*/ 0 w 7457"/>
              <a:gd name="connsiteY4" fmla="*/ 0 h 5568"/>
              <a:gd name="connsiteX0" fmla="*/ 10000 w 10000"/>
              <a:gd name="connsiteY0" fmla="*/ 9937 h 10238"/>
              <a:gd name="connsiteX1" fmla="*/ 9427 w 10000"/>
              <a:gd name="connsiteY1" fmla="*/ 10000 h 10238"/>
              <a:gd name="connsiteX2" fmla="*/ 5446 w 10000"/>
              <a:gd name="connsiteY2" fmla="*/ 9912 h 10238"/>
              <a:gd name="connsiteX3" fmla="*/ 3570 w 10000"/>
              <a:gd name="connsiteY3" fmla="*/ 10238 h 10238"/>
              <a:gd name="connsiteX4" fmla="*/ 0 w 10000"/>
              <a:gd name="connsiteY4" fmla="*/ 0 h 10238"/>
              <a:gd name="connsiteX0" fmla="*/ 10000 w 10000"/>
              <a:gd name="connsiteY0" fmla="*/ 9937 h 10000"/>
              <a:gd name="connsiteX1" fmla="*/ 9427 w 10000"/>
              <a:gd name="connsiteY1" fmla="*/ 10000 h 10000"/>
              <a:gd name="connsiteX2" fmla="*/ 5446 w 10000"/>
              <a:gd name="connsiteY2" fmla="*/ 9912 h 10000"/>
              <a:gd name="connsiteX3" fmla="*/ 0 w 10000"/>
              <a:gd name="connsiteY3" fmla="*/ 0 h 10000"/>
              <a:gd name="connsiteX0" fmla="*/ 10000 w 10000"/>
              <a:gd name="connsiteY0" fmla="*/ 9937 h 10000"/>
              <a:gd name="connsiteX1" fmla="*/ 9427 w 10000"/>
              <a:gd name="connsiteY1" fmla="*/ 10000 h 10000"/>
              <a:gd name="connsiteX2" fmla="*/ 0 w 10000"/>
              <a:gd name="connsiteY2" fmla="*/ 0 h 10000"/>
              <a:gd name="connsiteX0" fmla="*/ 10018 w 10018"/>
              <a:gd name="connsiteY0" fmla="*/ 67 h 130"/>
              <a:gd name="connsiteX1" fmla="*/ 9445 w 10018"/>
              <a:gd name="connsiteY1" fmla="*/ 130 h 130"/>
              <a:gd name="connsiteX2" fmla="*/ 0 w 10018"/>
              <a:gd name="connsiteY2" fmla="*/ 0 h 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8" h="130">
                <a:moveTo>
                  <a:pt x="10018" y="67"/>
                </a:moveTo>
                <a:lnTo>
                  <a:pt x="9445" y="130"/>
                </a:lnTo>
                <a:lnTo>
                  <a:pt x="0" y="0"/>
                </a:ln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427318"/>
            <a:ext cx="2926566" cy="2164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32" name="Oval 107531"/>
          <p:cNvSpPr/>
          <p:nvPr/>
        </p:nvSpPr>
        <p:spPr bwMode="auto">
          <a:xfrm>
            <a:off x="6926943" y="3465286"/>
            <a:ext cx="76200" cy="762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298709470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Transfer protection: e.g. SPS-to-LHC</a:t>
            </a:r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631371" y="4829756"/>
            <a:ext cx="7848600" cy="1303812"/>
            <a:chOff x="432" y="3464"/>
            <a:chExt cx="4800" cy="693"/>
          </a:xfrm>
        </p:grpSpPr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4531" y="3984"/>
              <a:ext cx="27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800080"/>
                  </a:solidFill>
                </a:rPr>
                <a:t>TDI</a:t>
              </a:r>
            </a:p>
          </p:txBody>
        </p:sp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432" y="3464"/>
              <a:ext cx="4800" cy="645"/>
              <a:chOff x="432" y="3464"/>
              <a:chExt cx="4800" cy="645"/>
            </a:xfrm>
          </p:grpSpPr>
          <p:sp>
            <p:nvSpPr>
              <p:cNvPr id="12" name="Line 9"/>
              <p:cNvSpPr>
                <a:spLocks noChangeShapeType="1"/>
              </p:cNvSpPr>
              <p:nvPr/>
            </p:nvSpPr>
            <p:spPr bwMode="auto">
              <a:xfrm>
                <a:off x="432" y="3792"/>
                <a:ext cx="480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>
                <a:off x="864" y="3648"/>
                <a:ext cx="0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" name="Group 11"/>
              <p:cNvGrpSpPr>
                <a:grpSpLocks/>
              </p:cNvGrpSpPr>
              <p:nvPr/>
            </p:nvGrpSpPr>
            <p:grpSpPr bwMode="auto">
              <a:xfrm>
                <a:off x="528" y="3648"/>
                <a:ext cx="336" cy="288"/>
                <a:chOff x="528" y="3648"/>
                <a:chExt cx="336" cy="288"/>
              </a:xfrm>
            </p:grpSpPr>
            <p:sp>
              <p:nvSpPr>
                <p:cNvPr id="58" name="Line 12"/>
                <p:cNvSpPr>
                  <a:spLocks noChangeShapeType="1"/>
                </p:cNvSpPr>
                <p:nvPr/>
              </p:nvSpPr>
              <p:spPr bwMode="auto">
                <a:xfrm>
                  <a:off x="528" y="3648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" name="Line 13"/>
                <p:cNvSpPr>
                  <a:spLocks noChangeShapeType="1"/>
                </p:cNvSpPr>
                <p:nvPr/>
              </p:nvSpPr>
              <p:spPr bwMode="auto">
                <a:xfrm>
                  <a:off x="528" y="3936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" name="Rectangle 14"/>
              <p:cNvSpPr>
                <a:spLocks noChangeArrowheads="1"/>
              </p:cNvSpPr>
              <p:nvPr/>
            </p:nvSpPr>
            <p:spPr bwMode="auto">
              <a:xfrm>
                <a:off x="864" y="3648"/>
                <a:ext cx="96" cy="28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/>
            </p:nvSpPr>
            <p:spPr bwMode="auto">
              <a:xfrm>
                <a:off x="1056" y="3648"/>
                <a:ext cx="384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Rectangle 17"/>
              <p:cNvSpPr>
                <a:spLocks noChangeArrowheads="1"/>
              </p:cNvSpPr>
              <p:nvPr/>
            </p:nvSpPr>
            <p:spPr bwMode="auto">
              <a:xfrm>
                <a:off x="1584" y="3648"/>
                <a:ext cx="2304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4032" y="3648"/>
                <a:ext cx="336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Rectangle 20"/>
              <p:cNvSpPr>
                <a:spLocks noChangeArrowheads="1"/>
              </p:cNvSpPr>
              <p:nvPr/>
            </p:nvSpPr>
            <p:spPr bwMode="auto">
              <a:xfrm>
                <a:off x="4368" y="3648"/>
                <a:ext cx="96" cy="28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Rectangle 21"/>
              <p:cNvSpPr>
                <a:spLocks noChangeArrowheads="1"/>
              </p:cNvSpPr>
              <p:nvPr/>
            </p:nvSpPr>
            <p:spPr bwMode="auto">
              <a:xfrm>
                <a:off x="4464" y="3648"/>
                <a:ext cx="144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Rectangle 22"/>
              <p:cNvSpPr>
                <a:spLocks noChangeArrowheads="1"/>
              </p:cNvSpPr>
              <p:nvPr/>
            </p:nvSpPr>
            <p:spPr bwMode="auto">
              <a:xfrm>
                <a:off x="4656" y="3600"/>
                <a:ext cx="48" cy="144"/>
              </a:xfrm>
              <a:prstGeom prst="rect">
                <a:avLst/>
              </a:prstGeom>
              <a:solidFill>
                <a:srgbClr val="993366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Rectangle 23"/>
              <p:cNvSpPr>
                <a:spLocks noChangeArrowheads="1"/>
              </p:cNvSpPr>
              <p:nvPr/>
            </p:nvSpPr>
            <p:spPr bwMode="auto">
              <a:xfrm>
                <a:off x="4656" y="3840"/>
                <a:ext cx="48" cy="144"/>
              </a:xfrm>
              <a:prstGeom prst="rect">
                <a:avLst/>
              </a:prstGeom>
              <a:solidFill>
                <a:srgbClr val="993366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5" name="Group 24"/>
              <p:cNvGrpSpPr>
                <a:grpSpLocks/>
              </p:cNvGrpSpPr>
              <p:nvPr/>
            </p:nvGrpSpPr>
            <p:grpSpPr bwMode="auto">
              <a:xfrm>
                <a:off x="4752" y="3648"/>
                <a:ext cx="336" cy="288"/>
                <a:chOff x="528" y="3648"/>
                <a:chExt cx="336" cy="288"/>
              </a:xfrm>
            </p:grpSpPr>
            <p:sp>
              <p:nvSpPr>
                <p:cNvPr id="56" name="Line 25"/>
                <p:cNvSpPr>
                  <a:spLocks noChangeShapeType="1"/>
                </p:cNvSpPr>
                <p:nvPr/>
              </p:nvSpPr>
              <p:spPr bwMode="auto">
                <a:xfrm>
                  <a:off x="528" y="3648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7" name="Line 26"/>
                <p:cNvSpPr>
                  <a:spLocks noChangeShapeType="1"/>
                </p:cNvSpPr>
                <p:nvPr/>
              </p:nvSpPr>
              <p:spPr bwMode="auto">
                <a:xfrm>
                  <a:off x="528" y="3936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6" name="Line 27"/>
              <p:cNvSpPr>
                <a:spLocks noChangeShapeType="1"/>
              </p:cNvSpPr>
              <p:nvPr/>
            </p:nvSpPr>
            <p:spPr bwMode="auto">
              <a:xfrm>
                <a:off x="4752" y="3648"/>
                <a:ext cx="0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8" name="Group 31"/>
              <p:cNvGrpSpPr>
                <a:grpSpLocks/>
              </p:cNvGrpSpPr>
              <p:nvPr/>
            </p:nvGrpSpPr>
            <p:grpSpPr bwMode="auto">
              <a:xfrm>
                <a:off x="3792" y="3600"/>
                <a:ext cx="29" cy="384"/>
                <a:chOff x="3840" y="3600"/>
                <a:chExt cx="29" cy="384"/>
              </a:xfrm>
            </p:grpSpPr>
            <p:sp>
              <p:nvSpPr>
                <p:cNvPr id="52" name="Rectangle 32"/>
                <p:cNvSpPr>
                  <a:spLocks noChangeArrowheads="1"/>
                </p:cNvSpPr>
                <p:nvPr/>
              </p:nvSpPr>
              <p:spPr bwMode="auto">
                <a:xfrm>
                  <a:off x="3840" y="360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Rectangle 33"/>
                <p:cNvSpPr>
                  <a:spLocks noChangeArrowheads="1"/>
                </p:cNvSpPr>
                <p:nvPr/>
              </p:nvSpPr>
              <p:spPr bwMode="auto">
                <a:xfrm>
                  <a:off x="3840" y="384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34"/>
              <p:cNvGrpSpPr>
                <a:grpSpLocks/>
              </p:cNvGrpSpPr>
              <p:nvPr/>
            </p:nvGrpSpPr>
            <p:grpSpPr bwMode="auto">
              <a:xfrm>
                <a:off x="4272" y="3600"/>
                <a:ext cx="29" cy="384"/>
                <a:chOff x="3840" y="3600"/>
                <a:chExt cx="29" cy="384"/>
              </a:xfrm>
            </p:grpSpPr>
            <p:sp>
              <p:nvSpPr>
                <p:cNvPr id="50" name="Rectangle 35"/>
                <p:cNvSpPr>
                  <a:spLocks noChangeArrowheads="1"/>
                </p:cNvSpPr>
                <p:nvPr/>
              </p:nvSpPr>
              <p:spPr bwMode="auto">
                <a:xfrm>
                  <a:off x="3840" y="360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Rectangle 36"/>
                <p:cNvSpPr>
                  <a:spLocks noChangeArrowheads="1"/>
                </p:cNvSpPr>
                <p:nvPr/>
              </p:nvSpPr>
              <p:spPr bwMode="auto">
                <a:xfrm>
                  <a:off x="3840" y="384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40"/>
              <p:cNvGrpSpPr>
                <a:grpSpLocks/>
              </p:cNvGrpSpPr>
              <p:nvPr/>
            </p:nvGrpSpPr>
            <p:grpSpPr bwMode="auto">
              <a:xfrm>
                <a:off x="4032" y="3600"/>
                <a:ext cx="29" cy="384"/>
                <a:chOff x="3840" y="3600"/>
                <a:chExt cx="29" cy="384"/>
              </a:xfrm>
            </p:grpSpPr>
            <p:sp>
              <p:nvSpPr>
                <p:cNvPr id="46" name="Rectangle 41"/>
                <p:cNvSpPr>
                  <a:spLocks noChangeArrowheads="1"/>
                </p:cNvSpPr>
                <p:nvPr/>
              </p:nvSpPr>
              <p:spPr bwMode="auto">
                <a:xfrm>
                  <a:off x="3840" y="360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Rectangle 42"/>
                <p:cNvSpPr>
                  <a:spLocks noChangeArrowheads="1"/>
                </p:cNvSpPr>
                <p:nvPr/>
              </p:nvSpPr>
              <p:spPr bwMode="auto">
                <a:xfrm>
                  <a:off x="3840" y="384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4" name="Text Box 49"/>
              <p:cNvSpPr txBox="1">
                <a:spLocks noChangeArrowheads="1"/>
              </p:cNvSpPr>
              <p:nvPr/>
            </p:nvSpPr>
            <p:spPr bwMode="auto">
              <a:xfrm>
                <a:off x="718" y="3936"/>
                <a:ext cx="329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>
                    <a:solidFill>
                      <a:srgbClr val="FF3300"/>
                    </a:solidFill>
                  </a:rPr>
                  <a:t>MKE</a:t>
                </a:r>
              </a:p>
            </p:txBody>
          </p:sp>
          <p:sp>
            <p:nvSpPr>
              <p:cNvPr id="35" name="Text Box 50"/>
              <p:cNvSpPr txBox="1">
                <a:spLocks noChangeArrowheads="1"/>
              </p:cNvSpPr>
              <p:nvPr/>
            </p:nvSpPr>
            <p:spPr bwMode="auto">
              <a:xfrm>
                <a:off x="4291" y="3936"/>
                <a:ext cx="292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>
                    <a:solidFill>
                      <a:srgbClr val="FF3300"/>
                    </a:solidFill>
                  </a:rPr>
                  <a:t>MKI</a:t>
                </a:r>
              </a:p>
            </p:txBody>
          </p:sp>
          <p:sp>
            <p:nvSpPr>
              <p:cNvPr id="37" name="Text Box 52"/>
              <p:cNvSpPr txBox="1">
                <a:spLocks noChangeArrowheads="1"/>
              </p:cNvSpPr>
              <p:nvPr/>
            </p:nvSpPr>
            <p:spPr bwMode="auto">
              <a:xfrm>
                <a:off x="3374" y="3464"/>
                <a:ext cx="400" cy="1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rgbClr val="FF9900"/>
                    </a:solidFill>
                  </a:rPr>
                  <a:t>TCDIH</a:t>
                </a:r>
              </a:p>
            </p:txBody>
          </p:sp>
          <p:sp>
            <p:nvSpPr>
              <p:cNvPr id="38" name="Text Box 53"/>
              <p:cNvSpPr txBox="1">
                <a:spLocks noChangeArrowheads="1"/>
              </p:cNvSpPr>
              <p:nvPr/>
            </p:nvSpPr>
            <p:spPr bwMode="auto">
              <a:xfrm>
                <a:off x="480" y="3792"/>
                <a:ext cx="30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SPS</a:t>
                </a:r>
              </a:p>
            </p:txBody>
          </p:sp>
          <p:sp>
            <p:nvSpPr>
              <p:cNvPr id="39" name="Text Box 54"/>
              <p:cNvSpPr txBox="1">
                <a:spLocks noChangeArrowheads="1"/>
              </p:cNvSpPr>
              <p:nvPr/>
            </p:nvSpPr>
            <p:spPr bwMode="auto">
              <a:xfrm>
                <a:off x="1025" y="3792"/>
                <a:ext cx="47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TT40/60</a:t>
                </a:r>
              </a:p>
            </p:txBody>
          </p:sp>
          <p:sp>
            <p:nvSpPr>
              <p:cNvPr id="40" name="Text Box 55"/>
              <p:cNvSpPr txBox="1">
                <a:spLocks noChangeArrowheads="1"/>
              </p:cNvSpPr>
              <p:nvPr/>
            </p:nvSpPr>
            <p:spPr bwMode="auto">
              <a:xfrm>
                <a:off x="2472" y="3792"/>
                <a:ext cx="362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TI 8/2</a:t>
                </a:r>
              </a:p>
            </p:txBody>
          </p:sp>
          <p:sp>
            <p:nvSpPr>
              <p:cNvPr id="41" name="Text Box 56"/>
              <p:cNvSpPr txBox="1">
                <a:spLocks noChangeArrowheads="1"/>
              </p:cNvSpPr>
              <p:nvPr/>
            </p:nvSpPr>
            <p:spPr bwMode="auto">
              <a:xfrm>
                <a:off x="4838" y="3792"/>
                <a:ext cx="31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LHC</a:t>
                </a:r>
              </a:p>
            </p:txBody>
          </p:sp>
        </p:grpSp>
      </p:grpSp>
      <p:sp>
        <p:nvSpPr>
          <p:cNvPr id="60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990600"/>
            <a:ext cx="8534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SPS to LHC transfer lines have dedicated transfer line collimators (TCDIH and V) in case of fast failures to protect LHC aperture: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latin typeface="Arial"/>
                <a:cs typeface="Arial"/>
              </a:rPr>
              <a:t>Magnet power supply trips at time </a:t>
            </a:r>
            <a:r>
              <a:rPr lang="en-GB" altLang="en-US" i="1" dirty="0">
                <a:latin typeface="Arial"/>
                <a:cs typeface="Arial"/>
              </a:rPr>
              <a:t>t</a:t>
            </a:r>
            <a:r>
              <a:rPr lang="en-GB" altLang="en-US" dirty="0">
                <a:latin typeface="Arial"/>
                <a:cs typeface="Arial"/>
              </a:rPr>
              <a:t> after the last extraction interlock check: beam steered onto collimator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latin typeface="Arial"/>
                <a:cs typeface="Arial"/>
              </a:rPr>
              <a:t>Current (field) error depends on circuit: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altLang="en-US" dirty="0">
              <a:latin typeface="Arial"/>
              <a:cs typeface="Arial"/>
            </a:endParaRPr>
          </a:p>
          <a:p>
            <a:pPr eaLnBrk="1" hangingPunct="1">
              <a:lnSpc>
                <a:spcPct val="90000"/>
              </a:lnSpc>
              <a:buFont typeface="Arial"/>
              <a:buChar char="•"/>
            </a:pPr>
            <a:endParaRPr lang="en-GB" altLang="en-US" dirty="0">
              <a:latin typeface="Arial"/>
              <a:cs typeface="Arial"/>
            </a:endParaRPr>
          </a:p>
        </p:txBody>
      </p:sp>
      <p:cxnSp>
        <p:nvCxnSpPr>
          <p:cNvPr id="61" name="Straight Arrow Connector 60"/>
          <p:cNvCxnSpPr/>
          <p:nvPr/>
        </p:nvCxnSpPr>
        <p:spPr bwMode="auto">
          <a:xfrm>
            <a:off x="6139541" y="4979685"/>
            <a:ext cx="406401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62" name="Straight Arrow Connector 61"/>
          <p:cNvCxnSpPr/>
          <p:nvPr/>
        </p:nvCxnSpPr>
        <p:spPr bwMode="auto">
          <a:xfrm>
            <a:off x="6139542" y="6324600"/>
            <a:ext cx="794658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8" name="Rectangle 7"/>
          <p:cNvSpPr/>
          <p:nvPr/>
        </p:nvSpPr>
        <p:spPr>
          <a:xfrm>
            <a:off x="5970355" y="4608285"/>
            <a:ext cx="7970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200" b="0" dirty="0" err="1">
                <a:latin typeface="Arial"/>
                <a:cs typeface="Arial"/>
              </a:rPr>
              <a:t>Δμ</a:t>
            </a:r>
            <a:r>
              <a:rPr lang="en-GB" altLang="en-US" sz="1200" b="0" dirty="0">
                <a:latin typeface="Arial"/>
                <a:cs typeface="Arial"/>
              </a:rPr>
              <a:t> = 60°</a:t>
            </a:r>
            <a:endParaRPr lang="en-US" sz="1200" b="0" dirty="0"/>
          </a:p>
        </p:txBody>
      </p:sp>
      <p:cxnSp>
        <p:nvCxnSpPr>
          <p:cNvPr id="17" name="Straight Connector 16"/>
          <p:cNvCxnSpPr/>
          <p:nvPr/>
        </p:nvCxnSpPr>
        <p:spPr bwMode="auto">
          <a:xfrm flipV="1">
            <a:off x="6141963" y="4876800"/>
            <a:ext cx="0" cy="18626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tangle 62"/>
          <p:cNvSpPr/>
          <p:nvPr/>
        </p:nvSpPr>
        <p:spPr>
          <a:xfrm>
            <a:off x="6121404" y="6039756"/>
            <a:ext cx="8826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200" b="0" dirty="0" err="1">
                <a:latin typeface="Arial"/>
                <a:cs typeface="Arial"/>
              </a:rPr>
              <a:t>Δμ</a:t>
            </a:r>
            <a:r>
              <a:rPr lang="en-GB" altLang="en-US" sz="1200" b="0" dirty="0">
                <a:latin typeface="Arial"/>
                <a:cs typeface="Arial"/>
              </a:rPr>
              <a:t> = 120°</a:t>
            </a:r>
            <a:endParaRPr lang="en-US" sz="1200" b="0" dirty="0"/>
          </a:p>
        </p:txBody>
      </p:sp>
      <p:cxnSp>
        <p:nvCxnSpPr>
          <p:cNvPr id="64" name="Straight Connector 63"/>
          <p:cNvCxnSpPr/>
          <p:nvPr/>
        </p:nvCxnSpPr>
        <p:spPr bwMode="auto">
          <a:xfrm>
            <a:off x="6146801" y="5836028"/>
            <a:ext cx="0" cy="5647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 flipV="1">
            <a:off x="6548967" y="4876800"/>
            <a:ext cx="0" cy="19474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>
            <a:off x="6934201" y="5827562"/>
            <a:ext cx="0" cy="5647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 Box 39"/>
          <p:cNvSpPr txBox="1">
            <a:spLocks noChangeArrowheads="1"/>
          </p:cNvSpPr>
          <p:nvPr/>
        </p:nvSpPr>
        <p:spPr bwMode="auto">
          <a:xfrm rot="21599314" flipH="1">
            <a:off x="7010387" y="6196788"/>
            <a:ext cx="2362154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FF0000"/>
                </a:solidFill>
              </a:rPr>
              <a:t>Extracted beam OFF nominal trajectory</a:t>
            </a:r>
          </a:p>
        </p:txBody>
      </p:sp>
      <p:sp>
        <p:nvSpPr>
          <p:cNvPr id="65" name="Freeform 64"/>
          <p:cNvSpPr>
            <a:spLocks/>
          </p:cNvSpPr>
          <p:nvPr/>
        </p:nvSpPr>
        <p:spPr bwMode="auto">
          <a:xfrm flipH="1">
            <a:off x="420913" y="5446480"/>
            <a:ext cx="8280765" cy="3632"/>
          </a:xfrm>
          <a:custGeom>
            <a:avLst/>
            <a:gdLst>
              <a:gd name="T0" fmla="*/ 2147483647 w 4590"/>
              <a:gd name="T1" fmla="*/ 2147483647 h 1536"/>
              <a:gd name="T2" fmla="*/ 2147483647 w 4590"/>
              <a:gd name="T3" fmla="*/ 2147483647 h 1536"/>
              <a:gd name="T4" fmla="*/ 2147483647 w 4590"/>
              <a:gd name="T5" fmla="*/ 2147483647 h 1536"/>
              <a:gd name="T6" fmla="*/ 2147483647 w 4590"/>
              <a:gd name="T7" fmla="*/ 2147483647 h 1536"/>
              <a:gd name="T8" fmla="*/ 0 w 4590"/>
              <a:gd name="T9" fmla="*/ 0 h 1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90"/>
              <a:gd name="T16" fmla="*/ 0 h 1536"/>
              <a:gd name="T17" fmla="*/ 4590 w 4590"/>
              <a:gd name="T18" fmla="*/ 1536 h 1536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2824 w 10000"/>
              <a:gd name="connsiteY3" fmla="*/ 5781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1997 w 10000"/>
              <a:gd name="connsiteY3" fmla="*/ 6466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16 w 10000"/>
              <a:gd name="connsiteY3" fmla="*/ 8333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06 w 10000"/>
              <a:gd name="connsiteY3" fmla="*/ 8720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380 w 10000"/>
              <a:gd name="connsiteY4" fmla="*/ 4770 h 10000"/>
              <a:gd name="connsiteX5" fmla="*/ 0 w 10000"/>
              <a:gd name="connsiteY5" fmla="*/ 0 h 10000"/>
              <a:gd name="connsiteX0" fmla="*/ 8014 w 8014"/>
              <a:gd name="connsiteY0" fmla="*/ 9970 h 10000"/>
              <a:gd name="connsiteX1" fmla="*/ 7686 w 8014"/>
              <a:gd name="connsiteY1" fmla="*/ 10000 h 10000"/>
              <a:gd name="connsiteX2" fmla="*/ 5406 w 8014"/>
              <a:gd name="connsiteY2" fmla="*/ 9959 h 10000"/>
              <a:gd name="connsiteX3" fmla="*/ 4332 w 8014"/>
              <a:gd name="connsiteY3" fmla="*/ 9256 h 10000"/>
              <a:gd name="connsiteX4" fmla="*/ 1380 w 8014"/>
              <a:gd name="connsiteY4" fmla="*/ 4770 h 10000"/>
              <a:gd name="connsiteX5" fmla="*/ 0 w 8014"/>
              <a:gd name="connsiteY5" fmla="*/ 0 h 10000"/>
              <a:gd name="connsiteX0" fmla="*/ 9581 w 9581"/>
              <a:gd name="connsiteY0" fmla="*/ 8422 h 8452"/>
              <a:gd name="connsiteX1" fmla="*/ 9172 w 9581"/>
              <a:gd name="connsiteY1" fmla="*/ 8452 h 8452"/>
              <a:gd name="connsiteX2" fmla="*/ 6327 w 9581"/>
              <a:gd name="connsiteY2" fmla="*/ 8411 h 8452"/>
              <a:gd name="connsiteX3" fmla="*/ 4987 w 9581"/>
              <a:gd name="connsiteY3" fmla="*/ 7708 h 8452"/>
              <a:gd name="connsiteX4" fmla="*/ 1303 w 9581"/>
              <a:gd name="connsiteY4" fmla="*/ 3222 h 8452"/>
              <a:gd name="connsiteX5" fmla="*/ 0 w 9581"/>
              <a:gd name="connsiteY5" fmla="*/ 0 h 8452"/>
              <a:gd name="connsiteX0" fmla="*/ 10000 w 10000"/>
              <a:gd name="connsiteY0" fmla="*/ 9965 h 10000"/>
              <a:gd name="connsiteX1" fmla="*/ 9573 w 10000"/>
              <a:gd name="connsiteY1" fmla="*/ 10000 h 10000"/>
              <a:gd name="connsiteX2" fmla="*/ 6604 w 10000"/>
              <a:gd name="connsiteY2" fmla="*/ 9951 h 10000"/>
              <a:gd name="connsiteX3" fmla="*/ 5205 w 10000"/>
              <a:gd name="connsiteY3" fmla="*/ 9120 h 10000"/>
              <a:gd name="connsiteX4" fmla="*/ 0 w 10000"/>
              <a:gd name="connsiteY4" fmla="*/ 0 h 10000"/>
              <a:gd name="connsiteX0" fmla="*/ 7457 w 7457"/>
              <a:gd name="connsiteY0" fmla="*/ 5533 h 5568"/>
              <a:gd name="connsiteX1" fmla="*/ 7030 w 7457"/>
              <a:gd name="connsiteY1" fmla="*/ 5568 h 5568"/>
              <a:gd name="connsiteX2" fmla="*/ 4061 w 7457"/>
              <a:gd name="connsiteY2" fmla="*/ 5519 h 5568"/>
              <a:gd name="connsiteX3" fmla="*/ 2662 w 7457"/>
              <a:gd name="connsiteY3" fmla="*/ 4688 h 5568"/>
              <a:gd name="connsiteX4" fmla="*/ 0 w 7457"/>
              <a:gd name="connsiteY4" fmla="*/ 0 h 5568"/>
              <a:gd name="connsiteX0" fmla="*/ 10000 w 10000"/>
              <a:gd name="connsiteY0" fmla="*/ 9937 h 10238"/>
              <a:gd name="connsiteX1" fmla="*/ 9427 w 10000"/>
              <a:gd name="connsiteY1" fmla="*/ 10000 h 10238"/>
              <a:gd name="connsiteX2" fmla="*/ 5446 w 10000"/>
              <a:gd name="connsiteY2" fmla="*/ 9912 h 10238"/>
              <a:gd name="connsiteX3" fmla="*/ 3570 w 10000"/>
              <a:gd name="connsiteY3" fmla="*/ 10238 h 10238"/>
              <a:gd name="connsiteX4" fmla="*/ 0 w 10000"/>
              <a:gd name="connsiteY4" fmla="*/ 0 h 10238"/>
              <a:gd name="connsiteX0" fmla="*/ 10000 w 10000"/>
              <a:gd name="connsiteY0" fmla="*/ 9937 h 10000"/>
              <a:gd name="connsiteX1" fmla="*/ 9427 w 10000"/>
              <a:gd name="connsiteY1" fmla="*/ 10000 h 10000"/>
              <a:gd name="connsiteX2" fmla="*/ 5446 w 10000"/>
              <a:gd name="connsiteY2" fmla="*/ 9912 h 10000"/>
              <a:gd name="connsiteX3" fmla="*/ 0 w 10000"/>
              <a:gd name="connsiteY3" fmla="*/ 0 h 10000"/>
              <a:gd name="connsiteX0" fmla="*/ 10000 w 10000"/>
              <a:gd name="connsiteY0" fmla="*/ 9937 h 10000"/>
              <a:gd name="connsiteX1" fmla="*/ 9427 w 10000"/>
              <a:gd name="connsiteY1" fmla="*/ 10000 h 10000"/>
              <a:gd name="connsiteX2" fmla="*/ 0 w 10000"/>
              <a:gd name="connsiteY2" fmla="*/ 0 h 10000"/>
              <a:gd name="connsiteX0" fmla="*/ 10018 w 10018"/>
              <a:gd name="connsiteY0" fmla="*/ 67 h 130"/>
              <a:gd name="connsiteX1" fmla="*/ 9445 w 10018"/>
              <a:gd name="connsiteY1" fmla="*/ 130 h 130"/>
              <a:gd name="connsiteX2" fmla="*/ 0 w 10018"/>
              <a:gd name="connsiteY2" fmla="*/ 0 h 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8" h="130">
                <a:moveTo>
                  <a:pt x="10018" y="67"/>
                </a:moveTo>
                <a:lnTo>
                  <a:pt x="9445" y="130"/>
                </a:lnTo>
                <a:lnTo>
                  <a:pt x="0" y="0"/>
                </a:ln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" name="Freeform 54"/>
          <p:cNvSpPr>
            <a:spLocks/>
          </p:cNvSpPr>
          <p:nvPr/>
        </p:nvSpPr>
        <p:spPr bwMode="auto">
          <a:xfrm flipH="1">
            <a:off x="420913" y="5228780"/>
            <a:ext cx="5682464" cy="337480"/>
          </a:xfrm>
          <a:custGeom>
            <a:avLst/>
            <a:gdLst>
              <a:gd name="T0" fmla="*/ 2147483647 w 4590"/>
              <a:gd name="T1" fmla="*/ 2147483647 h 1536"/>
              <a:gd name="T2" fmla="*/ 2147483647 w 4590"/>
              <a:gd name="T3" fmla="*/ 2147483647 h 1536"/>
              <a:gd name="T4" fmla="*/ 2147483647 w 4590"/>
              <a:gd name="T5" fmla="*/ 2147483647 h 1536"/>
              <a:gd name="T6" fmla="*/ 2147483647 w 4590"/>
              <a:gd name="T7" fmla="*/ 2147483647 h 1536"/>
              <a:gd name="T8" fmla="*/ 0 w 4590"/>
              <a:gd name="T9" fmla="*/ 0 h 1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90"/>
              <a:gd name="T16" fmla="*/ 0 h 1536"/>
              <a:gd name="T17" fmla="*/ 4590 w 4590"/>
              <a:gd name="T18" fmla="*/ 1536 h 1536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2824 w 10000"/>
              <a:gd name="connsiteY3" fmla="*/ 5781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1997 w 10000"/>
              <a:gd name="connsiteY3" fmla="*/ 6466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16 w 10000"/>
              <a:gd name="connsiteY3" fmla="*/ 8333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06 w 10000"/>
              <a:gd name="connsiteY3" fmla="*/ 8720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380 w 10000"/>
              <a:gd name="connsiteY4" fmla="*/ 4770 h 10000"/>
              <a:gd name="connsiteX5" fmla="*/ 0 w 10000"/>
              <a:gd name="connsiteY5" fmla="*/ 0 h 10000"/>
              <a:gd name="connsiteX0" fmla="*/ 8014 w 8014"/>
              <a:gd name="connsiteY0" fmla="*/ 9970 h 10000"/>
              <a:gd name="connsiteX1" fmla="*/ 7686 w 8014"/>
              <a:gd name="connsiteY1" fmla="*/ 10000 h 10000"/>
              <a:gd name="connsiteX2" fmla="*/ 5406 w 8014"/>
              <a:gd name="connsiteY2" fmla="*/ 9959 h 10000"/>
              <a:gd name="connsiteX3" fmla="*/ 4332 w 8014"/>
              <a:gd name="connsiteY3" fmla="*/ 9256 h 10000"/>
              <a:gd name="connsiteX4" fmla="*/ 1380 w 8014"/>
              <a:gd name="connsiteY4" fmla="*/ 4770 h 10000"/>
              <a:gd name="connsiteX5" fmla="*/ 0 w 8014"/>
              <a:gd name="connsiteY5" fmla="*/ 0 h 10000"/>
              <a:gd name="connsiteX0" fmla="*/ 9581 w 9581"/>
              <a:gd name="connsiteY0" fmla="*/ 8422 h 8452"/>
              <a:gd name="connsiteX1" fmla="*/ 9172 w 9581"/>
              <a:gd name="connsiteY1" fmla="*/ 8452 h 8452"/>
              <a:gd name="connsiteX2" fmla="*/ 6327 w 9581"/>
              <a:gd name="connsiteY2" fmla="*/ 8411 h 8452"/>
              <a:gd name="connsiteX3" fmla="*/ 4987 w 9581"/>
              <a:gd name="connsiteY3" fmla="*/ 7708 h 8452"/>
              <a:gd name="connsiteX4" fmla="*/ 1303 w 9581"/>
              <a:gd name="connsiteY4" fmla="*/ 3222 h 8452"/>
              <a:gd name="connsiteX5" fmla="*/ 0 w 9581"/>
              <a:gd name="connsiteY5" fmla="*/ 0 h 8452"/>
              <a:gd name="connsiteX0" fmla="*/ 10000 w 10000"/>
              <a:gd name="connsiteY0" fmla="*/ 9965 h 10000"/>
              <a:gd name="connsiteX1" fmla="*/ 9573 w 10000"/>
              <a:gd name="connsiteY1" fmla="*/ 10000 h 10000"/>
              <a:gd name="connsiteX2" fmla="*/ 6604 w 10000"/>
              <a:gd name="connsiteY2" fmla="*/ 9951 h 10000"/>
              <a:gd name="connsiteX3" fmla="*/ 5205 w 10000"/>
              <a:gd name="connsiteY3" fmla="*/ 9120 h 10000"/>
              <a:gd name="connsiteX4" fmla="*/ 0 w 10000"/>
              <a:gd name="connsiteY4" fmla="*/ 0 h 10000"/>
              <a:gd name="connsiteX0" fmla="*/ 7457 w 7457"/>
              <a:gd name="connsiteY0" fmla="*/ 5533 h 5568"/>
              <a:gd name="connsiteX1" fmla="*/ 7030 w 7457"/>
              <a:gd name="connsiteY1" fmla="*/ 5568 h 5568"/>
              <a:gd name="connsiteX2" fmla="*/ 4061 w 7457"/>
              <a:gd name="connsiteY2" fmla="*/ 5519 h 5568"/>
              <a:gd name="connsiteX3" fmla="*/ 2662 w 7457"/>
              <a:gd name="connsiteY3" fmla="*/ 4688 h 5568"/>
              <a:gd name="connsiteX4" fmla="*/ 0 w 7457"/>
              <a:gd name="connsiteY4" fmla="*/ 0 h 5568"/>
              <a:gd name="connsiteX0" fmla="*/ 10000 w 10000"/>
              <a:gd name="connsiteY0" fmla="*/ 9937 h 10238"/>
              <a:gd name="connsiteX1" fmla="*/ 9427 w 10000"/>
              <a:gd name="connsiteY1" fmla="*/ 10000 h 10238"/>
              <a:gd name="connsiteX2" fmla="*/ 5446 w 10000"/>
              <a:gd name="connsiteY2" fmla="*/ 9912 h 10238"/>
              <a:gd name="connsiteX3" fmla="*/ 3570 w 10000"/>
              <a:gd name="connsiteY3" fmla="*/ 10238 h 10238"/>
              <a:gd name="connsiteX4" fmla="*/ 0 w 10000"/>
              <a:gd name="connsiteY4" fmla="*/ 0 h 10238"/>
              <a:gd name="connsiteX0" fmla="*/ 10000 w 10000"/>
              <a:gd name="connsiteY0" fmla="*/ 9937 h 10000"/>
              <a:gd name="connsiteX1" fmla="*/ 9427 w 10000"/>
              <a:gd name="connsiteY1" fmla="*/ 10000 h 10000"/>
              <a:gd name="connsiteX2" fmla="*/ 5446 w 10000"/>
              <a:gd name="connsiteY2" fmla="*/ 9912 h 10000"/>
              <a:gd name="connsiteX3" fmla="*/ 0 w 10000"/>
              <a:gd name="connsiteY3" fmla="*/ 0 h 10000"/>
              <a:gd name="connsiteX0" fmla="*/ 10000 w 10000"/>
              <a:gd name="connsiteY0" fmla="*/ 9937 h 10000"/>
              <a:gd name="connsiteX1" fmla="*/ 9427 w 10000"/>
              <a:gd name="connsiteY1" fmla="*/ 10000 h 10000"/>
              <a:gd name="connsiteX2" fmla="*/ 0 w 10000"/>
              <a:gd name="connsiteY2" fmla="*/ 0 h 10000"/>
              <a:gd name="connsiteX0" fmla="*/ 10018 w 10018"/>
              <a:gd name="connsiteY0" fmla="*/ 67 h 130"/>
              <a:gd name="connsiteX1" fmla="*/ 9445 w 10018"/>
              <a:gd name="connsiteY1" fmla="*/ 130 h 130"/>
              <a:gd name="connsiteX2" fmla="*/ 0 w 10018"/>
              <a:gd name="connsiteY2" fmla="*/ 0 h 130"/>
              <a:gd name="connsiteX0" fmla="*/ 10000 w 10000"/>
              <a:gd name="connsiteY0" fmla="*/ 5154 h 10006"/>
              <a:gd name="connsiteX1" fmla="*/ 9428 w 10000"/>
              <a:gd name="connsiteY1" fmla="*/ 10000 h 10006"/>
              <a:gd name="connsiteX2" fmla="*/ 5942 w 10000"/>
              <a:gd name="connsiteY2" fmla="*/ 10006 h 10006"/>
              <a:gd name="connsiteX3" fmla="*/ 0 w 10000"/>
              <a:gd name="connsiteY3" fmla="*/ 0 h 10006"/>
              <a:gd name="connsiteX0" fmla="*/ 10000 w 10000"/>
              <a:gd name="connsiteY0" fmla="*/ 5154 h 10006"/>
              <a:gd name="connsiteX1" fmla="*/ 9428 w 10000"/>
              <a:gd name="connsiteY1" fmla="*/ 10000 h 10006"/>
              <a:gd name="connsiteX2" fmla="*/ 5942 w 10000"/>
              <a:gd name="connsiteY2" fmla="*/ 10006 h 10006"/>
              <a:gd name="connsiteX3" fmla="*/ 0 w 10000"/>
              <a:gd name="connsiteY3" fmla="*/ 0 h 10006"/>
              <a:gd name="connsiteX0" fmla="*/ 10000 w 10000"/>
              <a:gd name="connsiteY0" fmla="*/ 15317 h 20169"/>
              <a:gd name="connsiteX1" fmla="*/ 9428 w 10000"/>
              <a:gd name="connsiteY1" fmla="*/ 20163 h 20169"/>
              <a:gd name="connsiteX2" fmla="*/ 5942 w 10000"/>
              <a:gd name="connsiteY2" fmla="*/ 20169 h 20169"/>
              <a:gd name="connsiteX3" fmla="*/ 5171 w 10000"/>
              <a:gd name="connsiteY3" fmla="*/ 187 h 20169"/>
              <a:gd name="connsiteX4" fmla="*/ 0 w 10000"/>
              <a:gd name="connsiteY4" fmla="*/ 10163 h 20169"/>
              <a:gd name="connsiteX0" fmla="*/ 10000 w 10000"/>
              <a:gd name="connsiteY0" fmla="*/ 35235 h 40087"/>
              <a:gd name="connsiteX1" fmla="*/ 9428 w 10000"/>
              <a:gd name="connsiteY1" fmla="*/ 40081 h 40087"/>
              <a:gd name="connsiteX2" fmla="*/ 5942 w 10000"/>
              <a:gd name="connsiteY2" fmla="*/ 40087 h 40087"/>
              <a:gd name="connsiteX3" fmla="*/ 5171 w 10000"/>
              <a:gd name="connsiteY3" fmla="*/ 20105 h 40087"/>
              <a:gd name="connsiteX4" fmla="*/ 3988 w 10000"/>
              <a:gd name="connsiteY4" fmla="*/ 126 h 40087"/>
              <a:gd name="connsiteX5" fmla="*/ 0 w 10000"/>
              <a:gd name="connsiteY5" fmla="*/ 30081 h 40087"/>
              <a:gd name="connsiteX0" fmla="*/ 10000 w 10000"/>
              <a:gd name="connsiteY0" fmla="*/ 35108 h 304960"/>
              <a:gd name="connsiteX1" fmla="*/ 9428 w 10000"/>
              <a:gd name="connsiteY1" fmla="*/ 39954 h 304960"/>
              <a:gd name="connsiteX2" fmla="*/ 5942 w 10000"/>
              <a:gd name="connsiteY2" fmla="*/ 39960 h 304960"/>
              <a:gd name="connsiteX3" fmla="*/ 5171 w 10000"/>
              <a:gd name="connsiteY3" fmla="*/ 19978 h 304960"/>
              <a:gd name="connsiteX4" fmla="*/ 3988 w 10000"/>
              <a:gd name="connsiteY4" fmla="*/ -1 h 304960"/>
              <a:gd name="connsiteX5" fmla="*/ 0 w 10000"/>
              <a:gd name="connsiteY5" fmla="*/ 29954 h 304960"/>
              <a:gd name="connsiteX0" fmla="*/ 10000 w 10000"/>
              <a:gd name="connsiteY0" fmla="*/ 274930 h 488302"/>
              <a:gd name="connsiteX1" fmla="*/ 9428 w 10000"/>
              <a:gd name="connsiteY1" fmla="*/ 279776 h 488302"/>
              <a:gd name="connsiteX2" fmla="*/ 5942 w 10000"/>
              <a:gd name="connsiteY2" fmla="*/ 279782 h 488302"/>
              <a:gd name="connsiteX3" fmla="*/ 5171 w 10000"/>
              <a:gd name="connsiteY3" fmla="*/ 35 h 488302"/>
              <a:gd name="connsiteX4" fmla="*/ 3988 w 10000"/>
              <a:gd name="connsiteY4" fmla="*/ 239821 h 488302"/>
              <a:gd name="connsiteX5" fmla="*/ 0 w 10000"/>
              <a:gd name="connsiteY5" fmla="*/ 269776 h 488302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98 w 10000"/>
              <a:gd name="connsiteY2" fmla="*/ 279783 h 488299"/>
              <a:gd name="connsiteX3" fmla="*/ 5171 w 10000"/>
              <a:gd name="connsiteY3" fmla="*/ 35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171 w 10000"/>
              <a:gd name="connsiteY3" fmla="*/ 35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171 w 10000"/>
              <a:gd name="connsiteY3" fmla="*/ 35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434 w 10000"/>
              <a:gd name="connsiteY3" fmla="*/ 36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644 w 10000"/>
              <a:gd name="connsiteY3" fmla="*/ 36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372 w 10000"/>
              <a:gd name="connsiteY3" fmla="*/ 36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99764 h 488299"/>
              <a:gd name="connsiteX3" fmla="*/ 5372 w 10000"/>
              <a:gd name="connsiteY3" fmla="*/ 36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99764 h 488299"/>
              <a:gd name="connsiteX3" fmla="*/ 5372 w 10000"/>
              <a:gd name="connsiteY3" fmla="*/ 36 h 488299"/>
              <a:gd name="connsiteX4" fmla="*/ 3988 w 10000"/>
              <a:gd name="connsiteY4" fmla="*/ 239821 h 488299"/>
              <a:gd name="connsiteX5" fmla="*/ 3155 w 10000"/>
              <a:gd name="connsiteY5" fmla="*/ 239825 h 488299"/>
              <a:gd name="connsiteX6" fmla="*/ 0 w 10000"/>
              <a:gd name="connsiteY6" fmla="*/ 269776 h 488299"/>
              <a:gd name="connsiteX0" fmla="*/ 10000 w 10000"/>
              <a:gd name="connsiteY0" fmla="*/ 494727 h 708096"/>
              <a:gd name="connsiteX1" fmla="*/ 9428 w 10000"/>
              <a:gd name="connsiteY1" fmla="*/ 499573 h 708096"/>
              <a:gd name="connsiteX2" fmla="*/ 6328 w 10000"/>
              <a:gd name="connsiteY2" fmla="*/ 519561 h 708096"/>
              <a:gd name="connsiteX3" fmla="*/ 5372 w 10000"/>
              <a:gd name="connsiteY3" fmla="*/ 219833 h 708096"/>
              <a:gd name="connsiteX4" fmla="*/ 3988 w 10000"/>
              <a:gd name="connsiteY4" fmla="*/ 459618 h 708096"/>
              <a:gd name="connsiteX5" fmla="*/ 3085 w 10000"/>
              <a:gd name="connsiteY5" fmla="*/ 36 h 708096"/>
              <a:gd name="connsiteX6" fmla="*/ 0 w 10000"/>
              <a:gd name="connsiteY6" fmla="*/ 489573 h 708096"/>
              <a:gd name="connsiteX0" fmla="*/ 10000 w 10000"/>
              <a:gd name="connsiteY0" fmla="*/ 494691 h 708060"/>
              <a:gd name="connsiteX1" fmla="*/ 9428 w 10000"/>
              <a:gd name="connsiteY1" fmla="*/ 499537 h 708060"/>
              <a:gd name="connsiteX2" fmla="*/ 6328 w 10000"/>
              <a:gd name="connsiteY2" fmla="*/ 519525 h 708060"/>
              <a:gd name="connsiteX3" fmla="*/ 5372 w 10000"/>
              <a:gd name="connsiteY3" fmla="*/ 219797 h 708060"/>
              <a:gd name="connsiteX4" fmla="*/ 3988 w 10000"/>
              <a:gd name="connsiteY4" fmla="*/ 459582 h 708060"/>
              <a:gd name="connsiteX5" fmla="*/ 3085 w 10000"/>
              <a:gd name="connsiteY5" fmla="*/ 0 h 708060"/>
              <a:gd name="connsiteX6" fmla="*/ 0 w 10000"/>
              <a:gd name="connsiteY6" fmla="*/ 489537 h 708060"/>
              <a:gd name="connsiteX0" fmla="*/ 8098 w 8098"/>
              <a:gd name="connsiteY0" fmla="*/ 1823522 h 2036891"/>
              <a:gd name="connsiteX1" fmla="*/ 7526 w 8098"/>
              <a:gd name="connsiteY1" fmla="*/ 1828368 h 2036891"/>
              <a:gd name="connsiteX2" fmla="*/ 4426 w 8098"/>
              <a:gd name="connsiteY2" fmla="*/ 1848356 h 2036891"/>
              <a:gd name="connsiteX3" fmla="*/ 3470 w 8098"/>
              <a:gd name="connsiteY3" fmla="*/ 1548628 h 2036891"/>
              <a:gd name="connsiteX4" fmla="*/ 2086 w 8098"/>
              <a:gd name="connsiteY4" fmla="*/ 1788413 h 2036891"/>
              <a:gd name="connsiteX5" fmla="*/ 1183 w 8098"/>
              <a:gd name="connsiteY5" fmla="*/ 1328831 h 2036891"/>
              <a:gd name="connsiteX6" fmla="*/ 0 w 8098"/>
              <a:gd name="connsiteY6" fmla="*/ 14 h 2036891"/>
              <a:gd name="connsiteX0" fmla="*/ 10000 w 10000"/>
              <a:gd name="connsiteY0" fmla="*/ 8952 h 9999"/>
              <a:gd name="connsiteX1" fmla="*/ 9294 w 10000"/>
              <a:gd name="connsiteY1" fmla="*/ 8976 h 9999"/>
              <a:gd name="connsiteX2" fmla="*/ 5466 w 10000"/>
              <a:gd name="connsiteY2" fmla="*/ 9074 h 9999"/>
              <a:gd name="connsiteX3" fmla="*/ 4285 w 10000"/>
              <a:gd name="connsiteY3" fmla="*/ 7603 h 9999"/>
              <a:gd name="connsiteX4" fmla="*/ 2576 w 10000"/>
              <a:gd name="connsiteY4" fmla="*/ 8780 h 9999"/>
              <a:gd name="connsiteX5" fmla="*/ 2143 w 10000"/>
              <a:gd name="connsiteY5" fmla="*/ 9369 h 9999"/>
              <a:gd name="connsiteX6" fmla="*/ 0 w 10000"/>
              <a:gd name="connsiteY6" fmla="*/ 0 h 9999"/>
              <a:gd name="connsiteX0" fmla="*/ 10000 w 10000"/>
              <a:gd name="connsiteY0" fmla="*/ 8953 h 10000"/>
              <a:gd name="connsiteX1" fmla="*/ 9294 w 10000"/>
              <a:gd name="connsiteY1" fmla="*/ 8977 h 10000"/>
              <a:gd name="connsiteX2" fmla="*/ 5466 w 10000"/>
              <a:gd name="connsiteY2" fmla="*/ 9075 h 10000"/>
              <a:gd name="connsiteX3" fmla="*/ 4285 w 10000"/>
              <a:gd name="connsiteY3" fmla="*/ 7604 h 10000"/>
              <a:gd name="connsiteX4" fmla="*/ 2576 w 10000"/>
              <a:gd name="connsiteY4" fmla="*/ 8781 h 10000"/>
              <a:gd name="connsiteX5" fmla="*/ 0 w 10000"/>
              <a:gd name="connsiteY5" fmla="*/ 0 h 10000"/>
              <a:gd name="connsiteX0" fmla="*/ 8474 w 8474"/>
              <a:gd name="connsiteY0" fmla="*/ 2968 h 4015"/>
              <a:gd name="connsiteX1" fmla="*/ 7768 w 8474"/>
              <a:gd name="connsiteY1" fmla="*/ 2992 h 4015"/>
              <a:gd name="connsiteX2" fmla="*/ 3940 w 8474"/>
              <a:gd name="connsiteY2" fmla="*/ 3090 h 4015"/>
              <a:gd name="connsiteX3" fmla="*/ 2759 w 8474"/>
              <a:gd name="connsiteY3" fmla="*/ 1619 h 4015"/>
              <a:gd name="connsiteX4" fmla="*/ 1050 w 8474"/>
              <a:gd name="connsiteY4" fmla="*/ 2796 h 4015"/>
              <a:gd name="connsiteX5" fmla="*/ 0 w 8474"/>
              <a:gd name="connsiteY5" fmla="*/ 0 h 4015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4650 w 10000"/>
              <a:gd name="connsiteY2" fmla="*/ 7696 h 10001"/>
              <a:gd name="connsiteX3" fmla="*/ 3256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4650 w 10000"/>
              <a:gd name="connsiteY2" fmla="*/ 7696 h 10001"/>
              <a:gd name="connsiteX3" fmla="*/ 3537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4650 w 10000"/>
              <a:gd name="connsiteY2" fmla="*/ 7696 h 10001"/>
              <a:gd name="connsiteX3" fmla="*/ 3358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4650 w 10000"/>
              <a:gd name="connsiteY2" fmla="*/ 7696 h 10001"/>
              <a:gd name="connsiteX3" fmla="*/ 3358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3897 w 10000"/>
              <a:gd name="connsiteY2" fmla="*/ 7696 h 10001"/>
              <a:gd name="connsiteX3" fmla="*/ 3358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24336 h 26945"/>
              <a:gd name="connsiteX1" fmla="*/ 9167 w 10000"/>
              <a:gd name="connsiteY1" fmla="*/ 24396 h 26945"/>
              <a:gd name="connsiteX2" fmla="*/ 3897 w 10000"/>
              <a:gd name="connsiteY2" fmla="*/ 24640 h 26945"/>
              <a:gd name="connsiteX3" fmla="*/ 3358 w 10000"/>
              <a:gd name="connsiteY3" fmla="*/ 20976 h 26945"/>
              <a:gd name="connsiteX4" fmla="*/ 1239 w 10000"/>
              <a:gd name="connsiteY4" fmla="*/ 23908 h 26945"/>
              <a:gd name="connsiteX5" fmla="*/ 0 w 10000"/>
              <a:gd name="connsiteY5" fmla="*/ 16944 h 26945"/>
              <a:gd name="connsiteX0" fmla="*/ 10000 w 10000"/>
              <a:gd name="connsiteY0" fmla="*/ 7392 h 7781"/>
              <a:gd name="connsiteX1" fmla="*/ 9167 w 10000"/>
              <a:gd name="connsiteY1" fmla="*/ 7452 h 7781"/>
              <a:gd name="connsiteX2" fmla="*/ 3897 w 10000"/>
              <a:gd name="connsiteY2" fmla="*/ 7696 h 7781"/>
              <a:gd name="connsiteX3" fmla="*/ 1239 w 10000"/>
              <a:gd name="connsiteY3" fmla="*/ 6964 h 7781"/>
              <a:gd name="connsiteX4" fmla="*/ 0 w 10000"/>
              <a:gd name="connsiteY4" fmla="*/ 0 h 7781"/>
              <a:gd name="connsiteX0" fmla="*/ 10000 w 10000"/>
              <a:gd name="connsiteY0" fmla="*/ 9500 h 10000"/>
              <a:gd name="connsiteX1" fmla="*/ 9167 w 10000"/>
              <a:gd name="connsiteY1" fmla="*/ 9577 h 10000"/>
              <a:gd name="connsiteX2" fmla="*/ 4944 w 10000"/>
              <a:gd name="connsiteY2" fmla="*/ 9891 h 10000"/>
              <a:gd name="connsiteX3" fmla="*/ 1239 w 10000"/>
              <a:gd name="connsiteY3" fmla="*/ 8950 h 10000"/>
              <a:gd name="connsiteX4" fmla="*/ 0 w 10000"/>
              <a:gd name="connsiteY4" fmla="*/ 0 h 10000"/>
              <a:gd name="connsiteX0" fmla="*/ 10000 w 10000"/>
              <a:gd name="connsiteY0" fmla="*/ 9500 h 9891"/>
              <a:gd name="connsiteX1" fmla="*/ 9167 w 10000"/>
              <a:gd name="connsiteY1" fmla="*/ 9577 h 9891"/>
              <a:gd name="connsiteX2" fmla="*/ 4944 w 10000"/>
              <a:gd name="connsiteY2" fmla="*/ 9891 h 9891"/>
              <a:gd name="connsiteX3" fmla="*/ 3270 w 10000"/>
              <a:gd name="connsiteY3" fmla="*/ 9578 h 9891"/>
              <a:gd name="connsiteX4" fmla="*/ 1239 w 10000"/>
              <a:gd name="connsiteY4" fmla="*/ 8950 h 9891"/>
              <a:gd name="connsiteX5" fmla="*/ 0 w 10000"/>
              <a:gd name="connsiteY5" fmla="*/ 0 h 9891"/>
              <a:gd name="connsiteX0" fmla="*/ 10000 w 10000"/>
              <a:gd name="connsiteY0" fmla="*/ 9605 h 10000"/>
              <a:gd name="connsiteX1" fmla="*/ 9167 w 10000"/>
              <a:gd name="connsiteY1" fmla="*/ 9683 h 10000"/>
              <a:gd name="connsiteX2" fmla="*/ 4944 w 10000"/>
              <a:gd name="connsiteY2" fmla="*/ 10000 h 10000"/>
              <a:gd name="connsiteX3" fmla="*/ 3270 w 10000"/>
              <a:gd name="connsiteY3" fmla="*/ 3016 h 10000"/>
              <a:gd name="connsiteX4" fmla="*/ 1239 w 10000"/>
              <a:gd name="connsiteY4" fmla="*/ 9049 h 10000"/>
              <a:gd name="connsiteX5" fmla="*/ 0 w 10000"/>
              <a:gd name="connsiteY5" fmla="*/ 0 h 10000"/>
              <a:gd name="connsiteX0" fmla="*/ 10000 w 10000"/>
              <a:gd name="connsiteY0" fmla="*/ 9605 h 10000"/>
              <a:gd name="connsiteX1" fmla="*/ 9167 w 10000"/>
              <a:gd name="connsiteY1" fmla="*/ 9683 h 10000"/>
              <a:gd name="connsiteX2" fmla="*/ 4944 w 10000"/>
              <a:gd name="connsiteY2" fmla="*/ 10000 h 10000"/>
              <a:gd name="connsiteX3" fmla="*/ 3270 w 10000"/>
              <a:gd name="connsiteY3" fmla="*/ 3016 h 10000"/>
              <a:gd name="connsiteX4" fmla="*/ 1239 w 10000"/>
              <a:gd name="connsiteY4" fmla="*/ 9049 h 10000"/>
              <a:gd name="connsiteX5" fmla="*/ 0 w 10000"/>
              <a:gd name="connsiteY5" fmla="*/ 0 h 10000"/>
              <a:gd name="connsiteX0" fmla="*/ 10000 w 10000"/>
              <a:gd name="connsiteY0" fmla="*/ 9605 h 10000"/>
              <a:gd name="connsiteX1" fmla="*/ 9167 w 10000"/>
              <a:gd name="connsiteY1" fmla="*/ 9683 h 10000"/>
              <a:gd name="connsiteX2" fmla="*/ 4944 w 10000"/>
              <a:gd name="connsiteY2" fmla="*/ 10000 h 10000"/>
              <a:gd name="connsiteX3" fmla="*/ 3270 w 10000"/>
              <a:gd name="connsiteY3" fmla="*/ 3016 h 10000"/>
              <a:gd name="connsiteX4" fmla="*/ 1239 w 10000"/>
              <a:gd name="connsiteY4" fmla="*/ 9049 h 10000"/>
              <a:gd name="connsiteX5" fmla="*/ 0 w 10000"/>
              <a:gd name="connsiteY5" fmla="*/ 0 h 10000"/>
              <a:gd name="connsiteX0" fmla="*/ 10000 w 10000"/>
              <a:gd name="connsiteY0" fmla="*/ 9605 h 15082"/>
              <a:gd name="connsiteX1" fmla="*/ 9167 w 10000"/>
              <a:gd name="connsiteY1" fmla="*/ 9683 h 15082"/>
              <a:gd name="connsiteX2" fmla="*/ 4944 w 10000"/>
              <a:gd name="connsiteY2" fmla="*/ 10000 h 15082"/>
              <a:gd name="connsiteX3" fmla="*/ 3270 w 10000"/>
              <a:gd name="connsiteY3" fmla="*/ 3016 h 15082"/>
              <a:gd name="connsiteX4" fmla="*/ 1239 w 10000"/>
              <a:gd name="connsiteY4" fmla="*/ 15082 h 15082"/>
              <a:gd name="connsiteX5" fmla="*/ 0 w 10000"/>
              <a:gd name="connsiteY5" fmla="*/ 0 h 15082"/>
              <a:gd name="connsiteX0" fmla="*/ 10000 w 10000"/>
              <a:gd name="connsiteY0" fmla="*/ 9605 h 14765"/>
              <a:gd name="connsiteX1" fmla="*/ 9167 w 10000"/>
              <a:gd name="connsiteY1" fmla="*/ 9683 h 14765"/>
              <a:gd name="connsiteX2" fmla="*/ 4944 w 10000"/>
              <a:gd name="connsiteY2" fmla="*/ 10000 h 14765"/>
              <a:gd name="connsiteX3" fmla="*/ 3270 w 10000"/>
              <a:gd name="connsiteY3" fmla="*/ 3016 h 14765"/>
              <a:gd name="connsiteX4" fmla="*/ 1814 w 10000"/>
              <a:gd name="connsiteY4" fmla="*/ 14765 h 14765"/>
              <a:gd name="connsiteX5" fmla="*/ 0 w 10000"/>
              <a:gd name="connsiteY5" fmla="*/ 0 h 14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4765">
                <a:moveTo>
                  <a:pt x="10000" y="9605"/>
                </a:moveTo>
                <a:lnTo>
                  <a:pt x="9167" y="9683"/>
                </a:lnTo>
                <a:lnTo>
                  <a:pt x="4944" y="10000"/>
                </a:lnTo>
                <a:cubicBezTo>
                  <a:pt x="3961" y="10000"/>
                  <a:pt x="3888" y="3174"/>
                  <a:pt x="3270" y="3016"/>
                </a:cubicBezTo>
                <a:cubicBezTo>
                  <a:pt x="2653" y="2857"/>
                  <a:pt x="2487" y="14790"/>
                  <a:pt x="1814" y="14765"/>
                </a:cubicBezTo>
                <a:cubicBezTo>
                  <a:pt x="946" y="14792"/>
                  <a:pt x="647" y="4653"/>
                  <a:pt x="0" y="0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427318"/>
            <a:ext cx="2926566" cy="2164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Oval 67"/>
          <p:cNvSpPr/>
          <p:nvPr/>
        </p:nvSpPr>
        <p:spPr bwMode="auto">
          <a:xfrm>
            <a:off x="6926943" y="3465286"/>
            <a:ext cx="76200" cy="762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Oval 68"/>
          <p:cNvSpPr/>
          <p:nvPr/>
        </p:nvSpPr>
        <p:spPr bwMode="auto">
          <a:xfrm>
            <a:off x="6266543" y="3240314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0" name="Straight Arrow Connector 69"/>
          <p:cNvCxnSpPr/>
          <p:nvPr/>
        </p:nvCxnSpPr>
        <p:spPr bwMode="auto">
          <a:xfrm flipH="1" flipV="1">
            <a:off x="6342743" y="3287486"/>
            <a:ext cx="631372" cy="21408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7731068"/>
              </p:ext>
            </p:extLst>
          </p:nvPr>
        </p:nvGraphicFramePr>
        <p:xfrm>
          <a:off x="1346200" y="2713037"/>
          <a:ext cx="2006600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367" name="Equation" r:id="rId4" imgW="1447800" imgH="241300" progId="Equation.3">
                  <p:embed/>
                </p:oleObj>
              </mc:Choice>
              <mc:Fallback>
                <p:oleObj name="Equation" r:id="rId4" imgW="14478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46200" y="2713037"/>
                        <a:ext cx="2006600" cy="334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Rectangle 35"/>
          <p:cNvSpPr/>
          <p:nvPr/>
        </p:nvSpPr>
        <p:spPr>
          <a:xfrm>
            <a:off x="2438400" y="6248400"/>
            <a:ext cx="15433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600" dirty="0">
                <a:latin typeface="Arial"/>
                <a:cs typeface="Arial"/>
              </a:rPr>
              <a:t>Failure of dipole here</a:t>
            </a:r>
            <a:endParaRPr lang="en-US" sz="1600" dirty="0"/>
          </a:p>
        </p:txBody>
      </p:sp>
      <p:cxnSp>
        <p:nvCxnSpPr>
          <p:cNvPr id="43" name="Straight Arrow Connector 42"/>
          <p:cNvCxnSpPr/>
          <p:nvPr/>
        </p:nvCxnSpPr>
        <p:spPr bwMode="auto">
          <a:xfrm flipV="1">
            <a:off x="3505200" y="5562600"/>
            <a:ext cx="0" cy="6858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73" name="Object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7568401"/>
              </p:ext>
            </p:extLst>
          </p:nvPr>
        </p:nvGraphicFramePr>
        <p:xfrm>
          <a:off x="3810000" y="2590800"/>
          <a:ext cx="757238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368" name="Equation" r:id="rId6" imgW="546100" imgH="406400" progId="Equation.3">
                  <p:embed/>
                </p:oleObj>
              </mc:Choice>
              <mc:Fallback>
                <p:oleObj name="Equation" r:id="rId6" imgW="5461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810000" y="2590800"/>
                        <a:ext cx="757238" cy="563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TextBox 70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165106710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Transfer protection: e.g. SPS-to-LHC</a:t>
            </a:r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631371" y="4829756"/>
            <a:ext cx="7848600" cy="1303812"/>
            <a:chOff x="432" y="3464"/>
            <a:chExt cx="4800" cy="693"/>
          </a:xfrm>
        </p:grpSpPr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4531" y="3984"/>
              <a:ext cx="27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800080"/>
                  </a:solidFill>
                </a:rPr>
                <a:t>TDI</a:t>
              </a:r>
            </a:p>
          </p:txBody>
        </p:sp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432" y="3464"/>
              <a:ext cx="4800" cy="645"/>
              <a:chOff x="432" y="3464"/>
              <a:chExt cx="4800" cy="645"/>
            </a:xfrm>
          </p:grpSpPr>
          <p:sp>
            <p:nvSpPr>
              <p:cNvPr id="12" name="Line 9"/>
              <p:cNvSpPr>
                <a:spLocks noChangeShapeType="1"/>
              </p:cNvSpPr>
              <p:nvPr/>
            </p:nvSpPr>
            <p:spPr bwMode="auto">
              <a:xfrm>
                <a:off x="432" y="3792"/>
                <a:ext cx="480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>
                <a:off x="864" y="3648"/>
                <a:ext cx="0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" name="Group 11"/>
              <p:cNvGrpSpPr>
                <a:grpSpLocks/>
              </p:cNvGrpSpPr>
              <p:nvPr/>
            </p:nvGrpSpPr>
            <p:grpSpPr bwMode="auto">
              <a:xfrm>
                <a:off x="528" y="3648"/>
                <a:ext cx="336" cy="288"/>
                <a:chOff x="528" y="3648"/>
                <a:chExt cx="336" cy="288"/>
              </a:xfrm>
            </p:grpSpPr>
            <p:sp>
              <p:nvSpPr>
                <p:cNvPr id="58" name="Line 12"/>
                <p:cNvSpPr>
                  <a:spLocks noChangeShapeType="1"/>
                </p:cNvSpPr>
                <p:nvPr/>
              </p:nvSpPr>
              <p:spPr bwMode="auto">
                <a:xfrm>
                  <a:off x="528" y="3648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" name="Line 13"/>
                <p:cNvSpPr>
                  <a:spLocks noChangeShapeType="1"/>
                </p:cNvSpPr>
                <p:nvPr/>
              </p:nvSpPr>
              <p:spPr bwMode="auto">
                <a:xfrm>
                  <a:off x="528" y="3936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" name="Rectangle 14"/>
              <p:cNvSpPr>
                <a:spLocks noChangeArrowheads="1"/>
              </p:cNvSpPr>
              <p:nvPr/>
            </p:nvSpPr>
            <p:spPr bwMode="auto">
              <a:xfrm>
                <a:off x="864" y="3648"/>
                <a:ext cx="96" cy="28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/>
            </p:nvSpPr>
            <p:spPr bwMode="auto">
              <a:xfrm>
                <a:off x="1056" y="3648"/>
                <a:ext cx="384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Rectangle 17"/>
              <p:cNvSpPr>
                <a:spLocks noChangeArrowheads="1"/>
              </p:cNvSpPr>
              <p:nvPr/>
            </p:nvSpPr>
            <p:spPr bwMode="auto">
              <a:xfrm>
                <a:off x="1584" y="3648"/>
                <a:ext cx="2304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4032" y="3648"/>
                <a:ext cx="336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Rectangle 20"/>
              <p:cNvSpPr>
                <a:spLocks noChangeArrowheads="1"/>
              </p:cNvSpPr>
              <p:nvPr/>
            </p:nvSpPr>
            <p:spPr bwMode="auto">
              <a:xfrm>
                <a:off x="4368" y="3648"/>
                <a:ext cx="96" cy="28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Rectangle 21"/>
              <p:cNvSpPr>
                <a:spLocks noChangeArrowheads="1"/>
              </p:cNvSpPr>
              <p:nvPr/>
            </p:nvSpPr>
            <p:spPr bwMode="auto">
              <a:xfrm>
                <a:off x="4464" y="3648"/>
                <a:ext cx="144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Rectangle 22"/>
              <p:cNvSpPr>
                <a:spLocks noChangeArrowheads="1"/>
              </p:cNvSpPr>
              <p:nvPr/>
            </p:nvSpPr>
            <p:spPr bwMode="auto">
              <a:xfrm>
                <a:off x="4656" y="3600"/>
                <a:ext cx="48" cy="144"/>
              </a:xfrm>
              <a:prstGeom prst="rect">
                <a:avLst/>
              </a:prstGeom>
              <a:solidFill>
                <a:srgbClr val="993366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Rectangle 23"/>
              <p:cNvSpPr>
                <a:spLocks noChangeArrowheads="1"/>
              </p:cNvSpPr>
              <p:nvPr/>
            </p:nvSpPr>
            <p:spPr bwMode="auto">
              <a:xfrm>
                <a:off x="4656" y="3840"/>
                <a:ext cx="48" cy="144"/>
              </a:xfrm>
              <a:prstGeom prst="rect">
                <a:avLst/>
              </a:prstGeom>
              <a:solidFill>
                <a:srgbClr val="993366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5" name="Group 24"/>
              <p:cNvGrpSpPr>
                <a:grpSpLocks/>
              </p:cNvGrpSpPr>
              <p:nvPr/>
            </p:nvGrpSpPr>
            <p:grpSpPr bwMode="auto">
              <a:xfrm>
                <a:off x="4752" y="3648"/>
                <a:ext cx="336" cy="288"/>
                <a:chOff x="528" y="3648"/>
                <a:chExt cx="336" cy="288"/>
              </a:xfrm>
            </p:grpSpPr>
            <p:sp>
              <p:nvSpPr>
                <p:cNvPr id="56" name="Line 25"/>
                <p:cNvSpPr>
                  <a:spLocks noChangeShapeType="1"/>
                </p:cNvSpPr>
                <p:nvPr/>
              </p:nvSpPr>
              <p:spPr bwMode="auto">
                <a:xfrm>
                  <a:off x="528" y="3648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7" name="Line 26"/>
                <p:cNvSpPr>
                  <a:spLocks noChangeShapeType="1"/>
                </p:cNvSpPr>
                <p:nvPr/>
              </p:nvSpPr>
              <p:spPr bwMode="auto">
                <a:xfrm>
                  <a:off x="528" y="3936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6" name="Line 27"/>
              <p:cNvSpPr>
                <a:spLocks noChangeShapeType="1"/>
              </p:cNvSpPr>
              <p:nvPr/>
            </p:nvSpPr>
            <p:spPr bwMode="auto">
              <a:xfrm>
                <a:off x="4752" y="3648"/>
                <a:ext cx="0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8" name="Group 31"/>
              <p:cNvGrpSpPr>
                <a:grpSpLocks/>
              </p:cNvGrpSpPr>
              <p:nvPr/>
            </p:nvGrpSpPr>
            <p:grpSpPr bwMode="auto">
              <a:xfrm>
                <a:off x="3792" y="3600"/>
                <a:ext cx="29" cy="384"/>
                <a:chOff x="3840" y="3600"/>
                <a:chExt cx="29" cy="384"/>
              </a:xfrm>
            </p:grpSpPr>
            <p:sp>
              <p:nvSpPr>
                <p:cNvPr id="52" name="Rectangle 32"/>
                <p:cNvSpPr>
                  <a:spLocks noChangeArrowheads="1"/>
                </p:cNvSpPr>
                <p:nvPr/>
              </p:nvSpPr>
              <p:spPr bwMode="auto">
                <a:xfrm>
                  <a:off x="3840" y="360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Rectangle 33"/>
                <p:cNvSpPr>
                  <a:spLocks noChangeArrowheads="1"/>
                </p:cNvSpPr>
                <p:nvPr/>
              </p:nvSpPr>
              <p:spPr bwMode="auto">
                <a:xfrm>
                  <a:off x="3840" y="384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34"/>
              <p:cNvGrpSpPr>
                <a:grpSpLocks/>
              </p:cNvGrpSpPr>
              <p:nvPr/>
            </p:nvGrpSpPr>
            <p:grpSpPr bwMode="auto">
              <a:xfrm>
                <a:off x="4272" y="3600"/>
                <a:ext cx="29" cy="384"/>
                <a:chOff x="3840" y="3600"/>
                <a:chExt cx="29" cy="384"/>
              </a:xfrm>
            </p:grpSpPr>
            <p:sp>
              <p:nvSpPr>
                <p:cNvPr id="50" name="Rectangle 35"/>
                <p:cNvSpPr>
                  <a:spLocks noChangeArrowheads="1"/>
                </p:cNvSpPr>
                <p:nvPr/>
              </p:nvSpPr>
              <p:spPr bwMode="auto">
                <a:xfrm>
                  <a:off x="3840" y="360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Rectangle 36"/>
                <p:cNvSpPr>
                  <a:spLocks noChangeArrowheads="1"/>
                </p:cNvSpPr>
                <p:nvPr/>
              </p:nvSpPr>
              <p:spPr bwMode="auto">
                <a:xfrm>
                  <a:off x="3840" y="384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40"/>
              <p:cNvGrpSpPr>
                <a:grpSpLocks/>
              </p:cNvGrpSpPr>
              <p:nvPr/>
            </p:nvGrpSpPr>
            <p:grpSpPr bwMode="auto">
              <a:xfrm>
                <a:off x="4032" y="3600"/>
                <a:ext cx="29" cy="384"/>
                <a:chOff x="3840" y="3600"/>
                <a:chExt cx="29" cy="384"/>
              </a:xfrm>
            </p:grpSpPr>
            <p:sp>
              <p:nvSpPr>
                <p:cNvPr id="46" name="Rectangle 41"/>
                <p:cNvSpPr>
                  <a:spLocks noChangeArrowheads="1"/>
                </p:cNvSpPr>
                <p:nvPr/>
              </p:nvSpPr>
              <p:spPr bwMode="auto">
                <a:xfrm>
                  <a:off x="3840" y="360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Rectangle 42"/>
                <p:cNvSpPr>
                  <a:spLocks noChangeArrowheads="1"/>
                </p:cNvSpPr>
                <p:nvPr/>
              </p:nvSpPr>
              <p:spPr bwMode="auto">
                <a:xfrm>
                  <a:off x="3840" y="384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4" name="Text Box 49"/>
              <p:cNvSpPr txBox="1">
                <a:spLocks noChangeArrowheads="1"/>
              </p:cNvSpPr>
              <p:nvPr/>
            </p:nvSpPr>
            <p:spPr bwMode="auto">
              <a:xfrm>
                <a:off x="718" y="3936"/>
                <a:ext cx="329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>
                    <a:solidFill>
                      <a:srgbClr val="FF3300"/>
                    </a:solidFill>
                  </a:rPr>
                  <a:t>MKE</a:t>
                </a:r>
              </a:p>
            </p:txBody>
          </p:sp>
          <p:sp>
            <p:nvSpPr>
              <p:cNvPr id="35" name="Text Box 50"/>
              <p:cNvSpPr txBox="1">
                <a:spLocks noChangeArrowheads="1"/>
              </p:cNvSpPr>
              <p:nvPr/>
            </p:nvSpPr>
            <p:spPr bwMode="auto">
              <a:xfrm>
                <a:off x="4291" y="3936"/>
                <a:ext cx="292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>
                    <a:solidFill>
                      <a:srgbClr val="FF3300"/>
                    </a:solidFill>
                  </a:rPr>
                  <a:t>MKI</a:t>
                </a:r>
              </a:p>
            </p:txBody>
          </p:sp>
          <p:sp>
            <p:nvSpPr>
              <p:cNvPr id="37" name="Text Box 52"/>
              <p:cNvSpPr txBox="1">
                <a:spLocks noChangeArrowheads="1"/>
              </p:cNvSpPr>
              <p:nvPr/>
            </p:nvSpPr>
            <p:spPr bwMode="auto">
              <a:xfrm>
                <a:off x="3374" y="3464"/>
                <a:ext cx="400" cy="1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rgbClr val="FF9900"/>
                    </a:solidFill>
                  </a:rPr>
                  <a:t>TCDIH</a:t>
                </a:r>
              </a:p>
            </p:txBody>
          </p:sp>
          <p:sp>
            <p:nvSpPr>
              <p:cNvPr id="38" name="Text Box 53"/>
              <p:cNvSpPr txBox="1">
                <a:spLocks noChangeArrowheads="1"/>
              </p:cNvSpPr>
              <p:nvPr/>
            </p:nvSpPr>
            <p:spPr bwMode="auto">
              <a:xfrm>
                <a:off x="480" y="3792"/>
                <a:ext cx="30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SPS</a:t>
                </a:r>
              </a:p>
            </p:txBody>
          </p:sp>
          <p:sp>
            <p:nvSpPr>
              <p:cNvPr id="39" name="Text Box 54"/>
              <p:cNvSpPr txBox="1">
                <a:spLocks noChangeArrowheads="1"/>
              </p:cNvSpPr>
              <p:nvPr/>
            </p:nvSpPr>
            <p:spPr bwMode="auto">
              <a:xfrm>
                <a:off x="1025" y="3792"/>
                <a:ext cx="47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TT40/60</a:t>
                </a:r>
              </a:p>
            </p:txBody>
          </p:sp>
          <p:sp>
            <p:nvSpPr>
              <p:cNvPr id="40" name="Text Box 55"/>
              <p:cNvSpPr txBox="1">
                <a:spLocks noChangeArrowheads="1"/>
              </p:cNvSpPr>
              <p:nvPr/>
            </p:nvSpPr>
            <p:spPr bwMode="auto">
              <a:xfrm>
                <a:off x="2472" y="3792"/>
                <a:ext cx="362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TI 8/2</a:t>
                </a:r>
              </a:p>
            </p:txBody>
          </p:sp>
          <p:sp>
            <p:nvSpPr>
              <p:cNvPr id="41" name="Text Box 56"/>
              <p:cNvSpPr txBox="1">
                <a:spLocks noChangeArrowheads="1"/>
              </p:cNvSpPr>
              <p:nvPr/>
            </p:nvSpPr>
            <p:spPr bwMode="auto">
              <a:xfrm>
                <a:off x="4838" y="3792"/>
                <a:ext cx="31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LHC</a:t>
                </a:r>
              </a:p>
            </p:txBody>
          </p:sp>
        </p:grpSp>
      </p:grpSp>
      <p:sp>
        <p:nvSpPr>
          <p:cNvPr id="60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990600"/>
            <a:ext cx="8534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SPS to LHC transfer lines have dedicated transfer line collimators (TCDIH and V) in case of fast failures to protect LHC aperture: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Magnet power supply trips at time </a:t>
            </a:r>
            <a:r>
              <a:rPr lang="en-GB" altLang="en-US" i="1" dirty="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 after the last extraction interlock check: beam steered onto collimator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Current (field) error depends on circuit: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endParaRPr lang="en-GB" altLang="en-US" dirty="0">
              <a:latin typeface="Arial"/>
              <a:cs typeface="Arial"/>
            </a:endParaRP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GB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latin typeface="Arial"/>
                <a:cs typeface="Arial"/>
              </a:rPr>
              <a:t>Erratic turn-on of extraction kicker: sweep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 "/>
            </a:pPr>
            <a:r>
              <a:rPr lang="en-GB" altLang="en-US" dirty="0">
                <a:latin typeface="Arial"/>
                <a:cs typeface="Arial"/>
              </a:rPr>
              <a:t>(asynchronous with particle-free abort gap)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GB" altLang="en-US" dirty="0">
              <a:latin typeface="Arial"/>
              <a:cs typeface="Arial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altLang="en-US" dirty="0">
              <a:latin typeface="Arial"/>
              <a:cs typeface="Arial"/>
            </a:endParaRPr>
          </a:p>
          <a:p>
            <a:pPr eaLnBrk="1" hangingPunct="1">
              <a:lnSpc>
                <a:spcPct val="90000"/>
              </a:lnSpc>
              <a:buFont typeface="Arial"/>
              <a:buChar char="•"/>
            </a:pPr>
            <a:endParaRPr lang="en-GB" altLang="en-US" dirty="0">
              <a:latin typeface="Arial"/>
              <a:cs typeface="Arial"/>
            </a:endParaRPr>
          </a:p>
        </p:txBody>
      </p:sp>
      <p:cxnSp>
        <p:nvCxnSpPr>
          <p:cNvPr id="61" name="Straight Arrow Connector 60"/>
          <p:cNvCxnSpPr/>
          <p:nvPr/>
        </p:nvCxnSpPr>
        <p:spPr bwMode="auto">
          <a:xfrm>
            <a:off x="6139541" y="4979685"/>
            <a:ext cx="406401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62" name="Straight Arrow Connector 61"/>
          <p:cNvCxnSpPr/>
          <p:nvPr/>
        </p:nvCxnSpPr>
        <p:spPr bwMode="auto">
          <a:xfrm>
            <a:off x="6139542" y="6324600"/>
            <a:ext cx="794658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8" name="Rectangle 7"/>
          <p:cNvSpPr/>
          <p:nvPr/>
        </p:nvSpPr>
        <p:spPr>
          <a:xfrm>
            <a:off x="5970355" y="4608285"/>
            <a:ext cx="7970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200" b="0" dirty="0" err="1">
                <a:latin typeface="Arial"/>
                <a:cs typeface="Arial"/>
              </a:rPr>
              <a:t>Δμ</a:t>
            </a:r>
            <a:r>
              <a:rPr lang="en-GB" altLang="en-US" sz="1200" b="0" dirty="0">
                <a:latin typeface="Arial"/>
                <a:cs typeface="Arial"/>
              </a:rPr>
              <a:t> = 60°</a:t>
            </a:r>
            <a:endParaRPr lang="en-US" sz="1200" b="0" dirty="0"/>
          </a:p>
        </p:txBody>
      </p:sp>
      <p:cxnSp>
        <p:nvCxnSpPr>
          <p:cNvPr id="17" name="Straight Connector 16"/>
          <p:cNvCxnSpPr/>
          <p:nvPr/>
        </p:nvCxnSpPr>
        <p:spPr bwMode="auto">
          <a:xfrm flipV="1">
            <a:off x="6141963" y="4876800"/>
            <a:ext cx="0" cy="18626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tangle 62"/>
          <p:cNvSpPr/>
          <p:nvPr/>
        </p:nvSpPr>
        <p:spPr>
          <a:xfrm>
            <a:off x="6121404" y="6039756"/>
            <a:ext cx="8826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200" b="0" dirty="0" err="1">
                <a:latin typeface="Arial"/>
                <a:cs typeface="Arial"/>
              </a:rPr>
              <a:t>Δμ</a:t>
            </a:r>
            <a:r>
              <a:rPr lang="en-GB" altLang="en-US" sz="1200" b="0" dirty="0">
                <a:latin typeface="Arial"/>
                <a:cs typeface="Arial"/>
              </a:rPr>
              <a:t> = 120°</a:t>
            </a:r>
            <a:endParaRPr lang="en-US" sz="1200" b="0" dirty="0"/>
          </a:p>
        </p:txBody>
      </p:sp>
      <p:cxnSp>
        <p:nvCxnSpPr>
          <p:cNvPr id="64" name="Straight Connector 63"/>
          <p:cNvCxnSpPr/>
          <p:nvPr/>
        </p:nvCxnSpPr>
        <p:spPr bwMode="auto">
          <a:xfrm>
            <a:off x="6146801" y="5836028"/>
            <a:ext cx="0" cy="5647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 flipV="1">
            <a:off x="6548967" y="4876800"/>
            <a:ext cx="0" cy="19474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>
            <a:off x="6934201" y="5827562"/>
            <a:ext cx="0" cy="5647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 Box 39"/>
          <p:cNvSpPr txBox="1">
            <a:spLocks noChangeArrowheads="1"/>
          </p:cNvSpPr>
          <p:nvPr/>
        </p:nvSpPr>
        <p:spPr bwMode="auto">
          <a:xfrm rot="21599314" flipH="1">
            <a:off x="7010387" y="6196788"/>
            <a:ext cx="2362154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FF0000"/>
                </a:solidFill>
              </a:rPr>
              <a:t>Extracted beam OFF nominal trajectory</a:t>
            </a:r>
          </a:p>
        </p:txBody>
      </p:sp>
      <p:sp>
        <p:nvSpPr>
          <p:cNvPr id="65" name="Freeform 64"/>
          <p:cNvSpPr>
            <a:spLocks/>
          </p:cNvSpPr>
          <p:nvPr/>
        </p:nvSpPr>
        <p:spPr bwMode="auto">
          <a:xfrm flipH="1">
            <a:off x="420913" y="5446480"/>
            <a:ext cx="8280765" cy="3632"/>
          </a:xfrm>
          <a:custGeom>
            <a:avLst/>
            <a:gdLst>
              <a:gd name="T0" fmla="*/ 2147483647 w 4590"/>
              <a:gd name="T1" fmla="*/ 2147483647 h 1536"/>
              <a:gd name="T2" fmla="*/ 2147483647 w 4590"/>
              <a:gd name="T3" fmla="*/ 2147483647 h 1536"/>
              <a:gd name="T4" fmla="*/ 2147483647 w 4590"/>
              <a:gd name="T5" fmla="*/ 2147483647 h 1536"/>
              <a:gd name="T6" fmla="*/ 2147483647 w 4590"/>
              <a:gd name="T7" fmla="*/ 2147483647 h 1536"/>
              <a:gd name="T8" fmla="*/ 0 w 4590"/>
              <a:gd name="T9" fmla="*/ 0 h 1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90"/>
              <a:gd name="T16" fmla="*/ 0 h 1536"/>
              <a:gd name="T17" fmla="*/ 4590 w 4590"/>
              <a:gd name="T18" fmla="*/ 1536 h 1536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2824 w 10000"/>
              <a:gd name="connsiteY3" fmla="*/ 5781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1997 w 10000"/>
              <a:gd name="connsiteY3" fmla="*/ 6466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16 w 10000"/>
              <a:gd name="connsiteY3" fmla="*/ 8333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06 w 10000"/>
              <a:gd name="connsiteY3" fmla="*/ 8720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380 w 10000"/>
              <a:gd name="connsiteY4" fmla="*/ 4770 h 10000"/>
              <a:gd name="connsiteX5" fmla="*/ 0 w 10000"/>
              <a:gd name="connsiteY5" fmla="*/ 0 h 10000"/>
              <a:gd name="connsiteX0" fmla="*/ 8014 w 8014"/>
              <a:gd name="connsiteY0" fmla="*/ 9970 h 10000"/>
              <a:gd name="connsiteX1" fmla="*/ 7686 w 8014"/>
              <a:gd name="connsiteY1" fmla="*/ 10000 h 10000"/>
              <a:gd name="connsiteX2" fmla="*/ 5406 w 8014"/>
              <a:gd name="connsiteY2" fmla="*/ 9959 h 10000"/>
              <a:gd name="connsiteX3" fmla="*/ 4332 w 8014"/>
              <a:gd name="connsiteY3" fmla="*/ 9256 h 10000"/>
              <a:gd name="connsiteX4" fmla="*/ 1380 w 8014"/>
              <a:gd name="connsiteY4" fmla="*/ 4770 h 10000"/>
              <a:gd name="connsiteX5" fmla="*/ 0 w 8014"/>
              <a:gd name="connsiteY5" fmla="*/ 0 h 10000"/>
              <a:gd name="connsiteX0" fmla="*/ 9581 w 9581"/>
              <a:gd name="connsiteY0" fmla="*/ 8422 h 8452"/>
              <a:gd name="connsiteX1" fmla="*/ 9172 w 9581"/>
              <a:gd name="connsiteY1" fmla="*/ 8452 h 8452"/>
              <a:gd name="connsiteX2" fmla="*/ 6327 w 9581"/>
              <a:gd name="connsiteY2" fmla="*/ 8411 h 8452"/>
              <a:gd name="connsiteX3" fmla="*/ 4987 w 9581"/>
              <a:gd name="connsiteY3" fmla="*/ 7708 h 8452"/>
              <a:gd name="connsiteX4" fmla="*/ 1303 w 9581"/>
              <a:gd name="connsiteY4" fmla="*/ 3222 h 8452"/>
              <a:gd name="connsiteX5" fmla="*/ 0 w 9581"/>
              <a:gd name="connsiteY5" fmla="*/ 0 h 8452"/>
              <a:gd name="connsiteX0" fmla="*/ 10000 w 10000"/>
              <a:gd name="connsiteY0" fmla="*/ 9965 h 10000"/>
              <a:gd name="connsiteX1" fmla="*/ 9573 w 10000"/>
              <a:gd name="connsiteY1" fmla="*/ 10000 h 10000"/>
              <a:gd name="connsiteX2" fmla="*/ 6604 w 10000"/>
              <a:gd name="connsiteY2" fmla="*/ 9951 h 10000"/>
              <a:gd name="connsiteX3" fmla="*/ 5205 w 10000"/>
              <a:gd name="connsiteY3" fmla="*/ 9120 h 10000"/>
              <a:gd name="connsiteX4" fmla="*/ 0 w 10000"/>
              <a:gd name="connsiteY4" fmla="*/ 0 h 10000"/>
              <a:gd name="connsiteX0" fmla="*/ 7457 w 7457"/>
              <a:gd name="connsiteY0" fmla="*/ 5533 h 5568"/>
              <a:gd name="connsiteX1" fmla="*/ 7030 w 7457"/>
              <a:gd name="connsiteY1" fmla="*/ 5568 h 5568"/>
              <a:gd name="connsiteX2" fmla="*/ 4061 w 7457"/>
              <a:gd name="connsiteY2" fmla="*/ 5519 h 5568"/>
              <a:gd name="connsiteX3" fmla="*/ 2662 w 7457"/>
              <a:gd name="connsiteY3" fmla="*/ 4688 h 5568"/>
              <a:gd name="connsiteX4" fmla="*/ 0 w 7457"/>
              <a:gd name="connsiteY4" fmla="*/ 0 h 5568"/>
              <a:gd name="connsiteX0" fmla="*/ 10000 w 10000"/>
              <a:gd name="connsiteY0" fmla="*/ 9937 h 10238"/>
              <a:gd name="connsiteX1" fmla="*/ 9427 w 10000"/>
              <a:gd name="connsiteY1" fmla="*/ 10000 h 10238"/>
              <a:gd name="connsiteX2" fmla="*/ 5446 w 10000"/>
              <a:gd name="connsiteY2" fmla="*/ 9912 h 10238"/>
              <a:gd name="connsiteX3" fmla="*/ 3570 w 10000"/>
              <a:gd name="connsiteY3" fmla="*/ 10238 h 10238"/>
              <a:gd name="connsiteX4" fmla="*/ 0 w 10000"/>
              <a:gd name="connsiteY4" fmla="*/ 0 h 10238"/>
              <a:gd name="connsiteX0" fmla="*/ 10000 w 10000"/>
              <a:gd name="connsiteY0" fmla="*/ 9937 h 10000"/>
              <a:gd name="connsiteX1" fmla="*/ 9427 w 10000"/>
              <a:gd name="connsiteY1" fmla="*/ 10000 h 10000"/>
              <a:gd name="connsiteX2" fmla="*/ 5446 w 10000"/>
              <a:gd name="connsiteY2" fmla="*/ 9912 h 10000"/>
              <a:gd name="connsiteX3" fmla="*/ 0 w 10000"/>
              <a:gd name="connsiteY3" fmla="*/ 0 h 10000"/>
              <a:gd name="connsiteX0" fmla="*/ 10000 w 10000"/>
              <a:gd name="connsiteY0" fmla="*/ 9937 h 10000"/>
              <a:gd name="connsiteX1" fmla="*/ 9427 w 10000"/>
              <a:gd name="connsiteY1" fmla="*/ 10000 h 10000"/>
              <a:gd name="connsiteX2" fmla="*/ 0 w 10000"/>
              <a:gd name="connsiteY2" fmla="*/ 0 h 10000"/>
              <a:gd name="connsiteX0" fmla="*/ 10018 w 10018"/>
              <a:gd name="connsiteY0" fmla="*/ 67 h 130"/>
              <a:gd name="connsiteX1" fmla="*/ 9445 w 10018"/>
              <a:gd name="connsiteY1" fmla="*/ 130 h 130"/>
              <a:gd name="connsiteX2" fmla="*/ 0 w 10018"/>
              <a:gd name="connsiteY2" fmla="*/ 0 h 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8" h="130">
                <a:moveTo>
                  <a:pt x="10018" y="67"/>
                </a:moveTo>
                <a:lnTo>
                  <a:pt x="9445" y="130"/>
                </a:lnTo>
                <a:lnTo>
                  <a:pt x="0" y="0"/>
                </a:ln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" name="Freeform 54"/>
          <p:cNvSpPr>
            <a:spLocks/>
          </p:cNvSpPr>
          <p:nvPr/>
        </p:nvSpPr>
        <p:spPr bwMode="auto">
          <a:xfrm flipH="1">
            <a:off x="880113" y="5291270"/>
            <a:ext cx="5635688" cy="299060"/>
          </a:xfrm>
          <a:custGeom>
            <a:avLst/>
            <a:gdLst>
              <a:gd name="T0" fmla="*/ 2147483647 w 4590"/>
              <a:gd name="T1" fmla="*/ 2147483647 h 1536"/>
              <a:gd name="T2" fmla="*/ 2147483647 w 4590"/>
              <a:gd name="T3" fmla="*/ 2147483647 h 1536"/>
              <a:gd name="T4" fmla="*/ 2147483647 w 4590"/>
              <a:gd name="T5" fmla="*/ 2147483647 h 1536"/>
              <a:gd name="T6" fmla="*/ 2147483647 w 4590"/>
              <a:gd name="T7" fmla="*/ 2147483647 h 1536"/>
              <a:gd name="T8" fmla="*/ 0 w 4590"/>
              <a:gd name="T9" fmla="*/ 0 h 1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90"/>
              <a:gd name="T16" fmla="*/ 0 h 1536"/>
              <a:gd name="T17" fmla="*/ 4590 w 4590"/>
              <a:gd name="T18" fmla="*/ 1536 h 1536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2824 w 10000"/>
              <a:gd name="connsiteY3" fmla="*/ 5781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1997 w 10000"/>
              <a:gd name="connsiteY3" fmla="*/ 6466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16 w 10000"/>
              <a:gd name="connsiteY3" fmla="*/ 8333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06 w 10000"/>
              <a:gd name="connsiteY3" fmla="*/ 8720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380 w 10000"/>
              <a:gd name="connsiteY4" fmla="*/ 4770 h 10000"/>
              <a:gd name="connsiteX5" fmla="*/ 0 w 10000"/>
              <a:gd name="connsiteY5" fmla="*/ 0 h 10000"/>
              <a:gd name="connsiteX0" fmla="*/ 8014 w 8014"/>
              <a:gd name="connsiteY0" fmla="*/ 9970 h 10000"/>
              <a:gd name="connsiteX1" fmla="*/ 7686 w 8014"/>
              <a:gd name="connsiteY1" fmla="*/ 10000 h 10000"/>
              <a:gd name="connsiteX2" fmla="*/ 5406 w 8014"/>
              <a:gd name="connsiteY2" fmla="*/ 9959 h 10000"/>
              <a:gd name="connsiteX3" fmla="*/ 4332 w 8014"/>
              <a:gd name="connsiteY3" fmla="*/ 9256 h 10000"/>
              <a:gd name="connsiteX4" fmla="*/ 1380 w 8014"/>
              <a:gd name="connsiteY4" fmla="*/ 4770 h 10000"/>
              <a:gd name="connsiteX5" fmla="*/ 0 w 8014"/>
              <a:gd name="connsiteY5" fmla="*/ 0 h 10000"/>
              <a:gd name="connsiteX0" fmla="*/ 9581 w 9581"/>
              <a:gd name="connsiteY0" fmla="*/ 8422 h 8452"/>
              <a:gd name="connsiteX1" fmla="*/ 9172 w 9581"/>
              <a:gd name="connsiteY1" fmla="*/ 8452 h 8452"/>
              <a:gd name="connsiteX2" fmla="*/ 6327 w 9581"/>
              <a:gd name="connsiteY2" fmla="*/ 8411 h 8452"/>
              <a:gd name="connsiteX3" fmla="*/ 4987 w 9581"/>
              <a:gd name="connsiteY3" fmla="*/ 7708 h 8452"/>
              <a:gd name="connsiteX4" fmla="*/ 1303 w 9581"/>
              <a:gd name="connsiteY4" fmla="*/ 3222 h 8452"/>
              <a:gd name="connsiteX5" fmla="*/ 0 w 9581"/>
              <a:gd name="connsiteY5" fmla="*/ 0 h 8452"/>
              <a:gd name="connsiteX0" fmla="*/ 10000 w 10000"/>
              <a:gd name="connsiteY0" fmla="*/ 9965 h 10000"/>
              <a:gd name="connsiteX1" fmla="*/ 9573 w 10000"/>
              <a:gd name="connsiteY1" fmla="*/ 10000 h 10000"/>
              <a:gd name="connsiteX2" fmla="*/ 6604 w 10000"/>
              <a:gd name="connsiteY2" fmla="*/ 9951 h 10000"/>
              <a:gd name="connsiteX3" fmla="*/ 5205 w 10000"/>
              <a:gd name="connsiteY3" fmla="*/ 9120 h 10000"/>
              <a:gd name="connsiteX4" fmla="*/ 0 w 10000"/>
              <a:gd name="connsiteY4" fmla="*/ 0 h 10000"/>
              <a:gd name="connsiteX0" fmla="*/ 7457 w 7457"/>
              <a:gd name="connsiteY0" fmla="*/ 5533 h 5568"/>
              <a:gd name="connsiteX1" fmla="*/ 7030 w 7457"/>
              <a:gd name="connsiteY1" fmla="*/ 5568 h 5568"/>
              <a:gd name="connsiteX2" fmla="*/ 4061 w 7457"/>
              <a:gd name="connsiteY2" fmla="*/ 5519 h 5568"/>
              <a:gd name="connsiteX3" fmla="*/ 2662 w 7457"/>
              <a:gd name="connsiteY3" fmla="*/ 4688 h 5568"/>
              <a:gd name="connsiteX4" fmla="*/ 0 w 7457"/>
              <a:gd name="connsiteY4" fmla="*/ 0 h 5568"/>
              <a:gd name="connsiteX0" fmla="*/ 10000 w 10000"/>
              <a:gd name="connsiteY0" fmla="*/ 9937 h 10238"/>
              <a:gd name="connsiteX1" fmla="*/ 9427 w 10000"/>
              <a:gd name="connsiteY1" fmla="*/ 10000 h 10238"/>
              <a:gd name="connsiteX2" fmla="*/ 5446 w 10000"/>
              <a:gd name="connsiteY2" fmla="*/ 9912 h 10238"/>
              <a:gd name="connsiteX3" fmla="*/ 3570 w 10000"/>
              <a:gd name="connsiteY3" fmla="*/ 10238 h 10238"/>
              <a:gd name="connsiteX4" fmla="*/ 0 w 10000"/>
              <a:gd name="connsiteY4" fmla="*/ 0 h 10238"/>
              <a:gd name="connsiteX0" fmla="*/ 10000 w 10000"/>
              <a:gd name="connsiteY0" fmla="*/ 9937 h 10000"/>
              <a:gd name="connsiteX1" fmla="*/ 9427 w 10000"/>
              <a:gd name="connsiteY1" fmla="*/ 10000 h 10000"/>
              <a:gd name="connsiteX2" fmla="*/ 5446 w 10000"/>
              <a:gd name="connsiteY2" fmla="*/ 9912 h 10000"/>
              <a:gd name="connsiteX3" fmla="*/ 0 w 10000"/>
              <a:gd name="connsiteY3" fmla="*/ 0 h 10000"/>
              <a:gd name="connsiteX0" fmla="*/ 10000 w 10000"/>
              <a:gd name="connsiteY0" fmla="*/ 9937 h 10000"/>
              <a:gd name="connsiteX1" fmla="*/ 9427 w 10000"/>
              <a:gd name="connsiteY1" fmla="*/ 10000 h 10000"/>
              <a:gd name="connsiteX2" fmla="*/ 0 w 10000"/>
              <a:gd name="connsiteY2" fmla="*/ 0 h 10000"/>
              <a:gd name="connsiteX0" fmla="*/ 10018 w 10018"/>
              <a:gd name="connsiteY0" fmla="*/ 67 h 130"/>
              <a:gd name="connsiteX1" fmla="*/ 9445 w 10018"/>
              <a:gd name="connsiteY1" fmla="*/ 130 h 130"/>
              <a:gd name="connsiteX2" fmla="*/ 0 w 10018"/>
              <a:gd name="connsiteY2" fmla="*/ 0 h 130"/>
              <a:gd name="connsiteX0" fmla="*/ 10000 w 10000"/>
              <a:gd name="connsiteY0" fmla="*/ 5154 h 10006"/>
              <a:gd name="connsiteX1" fmla="*/ 9428 w 10000"/>
              <a:gd name="connsiteY1" fmla="*/ 10000 h 10006"/>
              <a:gd name="connsiteX2" fmla="*/ 5942 w 10000"/>
              <a:gd name="connsiteY2" fmla="*/ 10006 h 10006"/>
              <a:gd name="connsiteX3" fmla="*/ 0 w 10000"/>
              <a:gd name="connsiteY3" fmla="*/ 0 h 10006"/>
              <a:gd name="connsiteX0" fmla="*/ 10000 w 10000"/>
              <a:gd name="connsiteY0" fmla="*/ 5154 h 10006"/>
              <a:gd name="connsiteX1" fmla="*/ 9428 w 10000"/>
              <a:gd name="connsiteY1" fmla="*/ 10000 h 10006"/>
              <a:gd name="connsiteX2" fmla="*/ 5942 w 10000"/>
              <a:gd name="connsiteY2" fmla="*/ 10006 h 10006"/>
              <a:gd name="connsiteX3" fmla="*/ 0 w 10000"/>
              <a:gd name="connsiteY3" fmla="*/ 0 h 10006"/>
              <a:gd name="connsiteX0" fmla="*/ 10000 w 10000"/>
              <a:gd name="connsiteY0" fmla="*/ 15317 h 20169"/>
              <a:gd name="connsiteX1" fmla="*/ 9428 w 10000"/>
              <a:gd name="connsiteY1" fmla="*/ 20163 h 20169"/>
              <a:gd name="connsiteX2" fmla="*/ 5942 w 10000"/>
              <a:gd name="connsiteY2" fmla="*/ 20169 h 20169"/>
              <a:gd name="connsiteX3" fmla="*/ 5171 w 10000"/>
              <a:gd name="connsiteY3" fmla="*/ 187 h 20169"/>
              <a:gd name="connsiteX4" fmla="*/ 0 w 10000"/>
              <a:gd name="connsiteY4" fmla="*/ 10163 h 20169"/>
              <a:gd name="connsiteX0" fmla="*/ 10000 w 10000"/>
              <a:gd name="connsiteY0" fmla="*/ 35235 h 40087"/>
              <a:gd name="connsiteX1" fmla="*/ 9428 w 10000"/>
              <a:gd name="connsiteY1" fmla="*/ 40081 h 40087"/>
              <a:gd name="connsiteX2" fmla="*/ 5942 w 10000"/>
              <a:gd name="connsiteY2" fmla="*/ 40087 h 40087"/>
              <a:gd name="connsiteX3" fmla="*/ 5171 w 10000"/>
              <a:gd name="connsiteY3" fmla="*/ 20105 h 40087"/>
              <a:gd name="connsiteX4" fmla="*/ 3988 w 10000"/>
              <a:gd name="connsiteY4" fmla="*/ 126 h 40087"/>
              <a:gd name="connsiteX5" fmla="*/ 0 w 10000"/>
              <a:gd name="connsiteY5" fmla="*/ 30081 h 40087"/>
              <a:gd name="connsiteX0" fmla="*/ 10000 w 10000"/>
              <a:gd name="connsiteY0" fmla="*/ 35108 h 304960"/>
              <a:gd name="connsiteX1" fmla="*/ 9428 w 10000"/>
              <a:gd name="connsiteY1" fmla="*/ 39954 h 304960"/>
              <a:gd name="connsiteX2" fmla="*/ 5942 w 10000"/>
              <a:gd name="connsiteY2" fmla="*/ 39960 h 304960"/>
              <a:gd name="connsiteX3" fmla="*/ 5171 w 10000"/>
              <a:gd name="connsiteY3" fmla="*/ 19978 h 304960"/>
              <a:gd name="connsiteX4" fmla="*/ 3988 w 10000"/>
              <a:gd name="connsiteY4" fmla="*/ -1 h 304960"/>
              <a:gd name="connsiteX5" fmla="*/ 0 w 10000"/>
              <a:gd name="connsiteY5" fmla="*/ 29954 h 304960"/>
              <a:gd name="connsiteX0" fmla="*/ 10000 w 10000"/>
              <a:gd name="connsiteY0" fmla="*/ 274930 h 488302"/>
              <a:gd name="connsiteX1" fmla="*/ 9428 w 10000"/>
              <a:gd name="connsiteY1" fmla="*/ 279776 h 488302"/>
              <a:gd name="connsiteX2" fmla="*/ 5942 w 10000"/>
              <a:gd name="connsiteY2" fmla="*/ 279782 h 488302"/>
              <a:gd name="connsiteX3" fmla="*/ 5171 w 10000"/>
              <a:gd name="connsiteY3" fmla="*/ 35 h 488302"/>
              <a:gd name="connsiteX4" fmla="*/ 3988 w 10000"/>
              <a:gd name="connsiteY4" fmla="*/ 239821 h 488302"/>
              <a:gd name="connsiteX5" fmla="*/ 0 w 10000"/>
              <a:gd name="connsiteY5" fmla="*/ 269776 h 488302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98 w 10000"/>
              <a:gd name="connsiteY2" fmla="*/ 279783 h 488299"/>
              <a:gd name="connsiteX3" fmla="*/ 5171 w 10000"/>
              <a:gd name="connsiteY3" fmla="*/ 35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171 w 10000"/>
              <a:gd name="connsiteY3" fmla="*/ 35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171 w 10000"/>
              <a:gd name="connsiteY3" fmla="*/ 35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434 w 10000"/>
              <a:gd name="connsiteY3" fmla="*/ 36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644 w 10000"/>
              <a:gd name="connsiteY3" fmla="*/ 36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372 w 10000"/>
              <a:gd name="connsiteY3" fmla="*/ 36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99764 h 488299"/>
              <a:gd name="connsiteX3" fmla="*/ 5372 w 10000"/>
              <a:gd name="connsiteY3" fmla="*/ 36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99764 h 488299"/>
              <a:gd name="connsiteX3" fmla="*/ 5372 w 10000"/>
              <a:gd name="connsiteY3" fmla="*/ 36 h 488299"/>
              <a:gd name="connsiteX4" fmla="*/ 3988 w 10000"/>
              <a:gd name="connsiteY4" fmla="*/ 239821 h 488299"/>
              <a:gd name="connsiteX5" fmla="*/ 3155 w 10000"/>
              <a:gd name="connsiteY5" fmla="*/ 239825 h 488299"/>
              <a:gd name="connsiteX6" fmla="*/ 0 w 10000"/>
              <a:gd name="connsiteY6" fmla="*/ 269776 h 488299"/>
              <a:gd name="connsiteX0" fmla="*/ 10000 w 10000"/>
              <a:gd name="connsiteY0" fmla="*/ 494727 h 708096"/>
              <a:gd name="connsiteX1" fmla="*/ 9428 w 10000"/>
              <a:gd name="connsiteY1" fmla="*/ 499573 h 708096"/>
              <a:gd name="connsiteX2" fmla="*/ 6328 w 10000"/>
              <a:gd name="connsiteY2" fmla="*/ 519561 h 708096"/>
              <a:gd name="connsiteX3" fmla="*/ 5372 w 10000"/>
              <a:gd name="connsiteY3" fmla="*/ 219833 h 708096"/>
              <a:gd name="connsiteX4" fmla="*/ 3988 w 10000"/>
              <a:gd name="connsiteY4" fmla="*/ 459618 h 708096"/>
              <a:gd name="connsiteX5" fmla="*/ 3085 w 10000"/>
              <a:gd name="connsiteY5" fmla="*/ 36 h 708096"/>
              <a:gd name="connsiteX6" fmla="*/ 0 w 10000"/>
              <a:gd name="connsiteY6" fmla="*/ 489573 h 708096"/>
              <a:gd name="connsiteX0" fmla="*/ 10000 w 10000"/>
              <a:gd name="connsiteY0" fmla="*/ 494691 h 708060"/>
              <a:gd name="connsiteX1" fmla="*/ 9428 w 10000"/>
              <a:gd name="connsiteY1" fmla="*/ 499537 h 708060"/>
              <a:gd name="connsiteX2" fmla="*/ 6328 w 10000"/>
              <a:gd name="connsiteY2" fmla="*/ 519525 h 708060"/>
              <a:gd name="connsiteX3" fmla="*/ 5372 w 10000"/>
              <a:gd name="connsiteY3" fmla="*/ 219797 h 708060"/>
              <a:gd name="connsiteX4" fmla="*/ 3988 w 10000"/>
              <a:gd name="connsiteY4" fmla="*/ 459582 h 708060"/>
              <a:gd name="connsiteX5" fmla="*/ 3085 w 10000"/>
              <a:gd name="connsiteY5" fmla="*/ 0 h 708060"/>
              <a:gd name="connsiteX6" fmla="*/ 0 w 10000"/>
              <a:gd name="connsiteY6" fmla="*/ 489537 h 708060"/>
              <a:gd name="connsiteX0" fmla="*/ 8098 w 8098"/>
              <a:gd name="connsiteY0" fmla="*/ 1823522 h 2036891"/>
              <a:gd name="connsiteX1" fmla="*/ 7526 w 8098"/>
              <a:gd name="connsiteY1" fmla="*/ 1828368 h 2036891"/>
              <a:gd name="connsiteX2" fmla="*/ 4426 w 8098"/>
              <a:gd name="connsiteY2" fmla="*/ 1848356 h 2036891"/>
              <a:gd name="connsiteX3" fmla="*/ 3470 w 8098"/>
              <a:gd name="connsiteY3" fmla="*/ 1548628 h 2036891"/>
              <a:gd name="connsiteX4" fmla="*/ 2086 w 8098"/>
              <a:gd name="connsiteY4" fmla="*/ 1788413 h 2036891"/>
              <a:gd name="connsiteX5" fmla="*/ 1183 w 8098"/>
              <a:gd name="connsiteY5" fmla="*/ 1328831 h 2036891"/>
              <a:gd name="connsiteX6" fmla="*/ 0 w 8098"/>
              <a:gd name="connsiteY6" fmla="*/ 14 h 2036891"/>
              <a:gd name="connsiteX0" fmla="*/ 10000 w 10000"/>
              <a:gd name="connsiteY0" fmla="*/ 8952 h 9999"/>
              <a:gd name="connsiteX1" fmla="*/ 9294 w 10000"/>
              <a:gd name="connsiteY1" fmla="*/ 8976 h 9999"/>
              <a:gd name="connsiteX2" fmla="*/ 5466 w 10000"/>
              <a:gd name="connsiteY2" fmla="*/ 9074 h 9999"/>
              <a:gd name="connsiteX3" fmla="*/ 4285 w 10000"/>
              <a:gd name="connsiteY3" fmla="*/ 7603 h 9999"/>
              <a:gd name="connsiteX4" fmla="*/ 2576 w 10000"/>
              <a:gd name="connsiteY4" fmla="*/ 8780 h 9999"/>
              <a:gd name="connsiteX5" fmla="*/ 2143 w 10000"/>
              <a:gd name="connsiteY5" fmla="*/ 9369 h 9999"/>
              <a:gd name="connsiteX6" fmla="*/ 0 w 10000"/>
              <a:gd name="connsiteY6" fmla="*/ 0 h 9999"/>
              <a:gd name="connsiteX0" fmla="*/ 10000 w 10000"/>
              <a:gd name="connsiteY0" fmla="*/ 8953 h 10000"/>
              <a:gd name="connsiteX1" fmla="*/ 9294 w 10000"/>
              <a:gd name="connsiteY1" fmla="*/ 8977 h 10000"/>
              <a:gd name="connsiteX2" fmla="*/ 5466 w 10000"/>
              <a:gd name="connsiteY2" fmla="*/ 9075 h 10000"/>
              <a:gd name="connsiteX3" fmla="*/ 4285 w 10000"/>
              <a:gd name="connsiteY3" fmla="*/ 7604 h 10000"/>
              <a:gd name="connsiteX4" fmla="*/ 2576 w 10000"/>
              <a:gd name="connsiteY4" fmla="*/ 8781 h 10000"/>
              <a:gd name="connsiteX5" fmla="*/ 0 w 10000"/>
              <a:gd name="connsiteY5" fmla="*/ 0 h 10000"/>
              <a:gd name="connsiteX0" fmla="*/ 8474 w 8474"/>
              <a:gd name="connsiteY0" fmla="*/ 2968 h 4015"/>
              <a:gd name="connsiteX1" fmla="*/ 7768 w 8474"/>
              <a:gd name="connsiteY1" fmla="*/ 2992 h 4015"/>
              <a:gd name="connsiteX2" fmla="*/ 3940 w 8474"/>
              <a:gd name="connsiteY2" fmla="*/ 3090 h 4015"/>
              <a:gd name="connsiteX3" fmla="*/ 2759 w 8474"/>
              <a:gd name="connsiteY3" fmla="*/ 1619 h 4015"/>
              <a:gd name="connsiteX4" fmla="*/ 1050 w 8474"/>
              <a:gd name="connsiteY4" fmla="*/ 2796 h 4015"/>
              <a:gd name="connsiteX5" fmla="*/ 0 w 8474"/>
              <a:gd name="connsiteY5" fmla="*/ 0 h 4015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4650 w 10000"/>
              <a:gd name="connsiteY2" fmla="*/ 7696 h 10001"/>
              <a:gd name="connsiteX3" fmla="*/ 3256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4650 w 10000"/>
              <a:gd name="connsiteY2" fmla="*/ 7696 h 10001"/>
              <a:gd name="connsiteX3" fmla="*/ 3537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4650 w 10000"/>
              <a:gd name="connsiteY2" fmla="*/ 7696 h 10001"/>
              <a:gd name="connsiteX3" fmla="*/ 3358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4650 w 10000"/>
              <a:gd name="connsiteY2" fmla="*/ 7696 h 10001"/>
              <a:gd name="connsiteX3" fmla="*/ 3358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3897 w 10000"/>
              <a:gd name="connsiteY2" fmla="*/ 7696 h 10001"/>
              <a:gd name="connsiteX3" fmla="*/ 3358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24336 h 26945"/>
              <a:gd name="connsiteX1" fmla="*/ 9167 w 10000"/>
              <a:gd name="connsiteY1" fmla="*/ 24396 h 26945"/>
              <a:gd name="connsiteX2" fmla="*/ 3897 w 10000"/>
              <a:gd name="connsiteY2" fmla="*/ 24640 h 26945"/>
              <a:gd name="connsiteX3" fmla="*/ 3358 w 10000"/>
              <a:gd name="connsiteY3" fmla="*/ 20976 h 26945"/>
              <a:gd name="connsiteX4" fmla="*/ 1239 w 10000"/>
              <a:gd name="connsiteY4" fmla="*/ 23908 h 26945"/>
              <a:gd name="connsiteX5" fmla="*/ 0 w 10000"/>
              <a:gd name="connsiteY5" fmla="*/ 16944 h 26945"/>
              <a:gd name="connsiteX0" fmla="*/ 10000 w 10000"/>
              <a:gd name="connsiteY0" fmla="*/ 7392 h 7781"/>
              <a:gd name="connsiteX1" fmla="*/ 9167 w 10000"/>
              <a:gd name="connsiteY1" fmla="*/ 7452 h 7781"/>
              <a:gd name="connsiteX2" fmla="*/ 3897 w 10000"/>
              <a:gd name="connsiteY2" fmla="*/ 7696 h 7781"/>
              <a:gd name="connsiteX3" fmla="*/ 1239 w 10000"/>
              <a:gd name="connsiteY3" fmla="*/ 6964 h 7781"/>
              <a:gd name="connsiteX4" fmla="*/ 0 w 10000"/>
              <a:gd name="connsiteY4" fmla="*/ 0 h 7781"/>
              <a:gd name="connsiteX0" fmla="*/ 10000 w 10000"/>
              <a:gd name="connsiteY0" fmla="*/ 9500 h 10000"/>
              <a:gd name="connsiteX1" fmla="*/ 9167 w 10000"/>
              <a:gd name="connsiteY1" fmla="*/ 9577 h 10000"/>
              <a:gd name="connsiteX2" fmla="*/ 4944 w 10000"/>
              <a:gd name="connsiteY2" fmla="*/ 9891 h 10000"/>
              <a:gd name="connsiteX3" fmla="*/ 1239 w 10000"/>
              <a:gd name="connsiteY3" fmla="*/ 8950 h 10000"/>
              <a:gd name="connsiteX4" fmla="*/ 0 w 10000"/>
              <a:gd name="connsiteY4" fmla="*/ 0 h 10000"/>
              <a:gd name="connsiteX0" fmla="*/ 10000 w 10000"/>
              <a:gd name="connsiteY0" fmla="*/ 9500 h 9891"/>
              <a:gd name="connsiteX1" fmla="*/ 9167 w 10000"/>
              <a:gd name="connsiteY1" fmla="*/ 9577 h 9891"/>
              <a:gd name="connsiteX2" fmla="*/ 4944 w 10000"/>
              <a:gd name="connsiteY2" fmla="*/ 9891 h 9891"/>
              <a:gd name="connsiteX3" fmla="*/ 3270 w 10000"/>
              <a:gd name="connsiteY3" fmla="*/ 9578 h 9891"/>
              <a:gd name="connsiteX4" fmla="*/ 1239 w 10000"/>
              <a:gd name="connsiteY4" fmla="*/ 8950 h 9891"/>
              <a:gd name="connsiteX5" fmla="*/ 0 w 10000"/>
              <a:gd name="connsiteY5" fmla="*/ 0 h 9891"/>
              <a:gd name="connsiteX0" fmla="*/ 10000 w 10000"/>
              <a:gd name="connsiteY0" fmla="*/ 9605 h 10000"/>
              <a:gd name="connsiteX1" fmla="*/ 9167 w 10000"/>
              <a:gd name="connsiteY1" fmla="*/ 9683 h 10000"/>
              <a:gd name="connsiteX2" fmla="*/ 4944 w 10000"/>
              <a:gd name="connsiteY2" fmla="*/ 10000 h 10000"/>
              <a:gd name="connsiteX3" fmla="*/ 3270 w 10000"/>
              <a:gd name="connsiteY3" fmla="*/ 3016 h 10000"/>
              <a:gd name="connsiteX4" fmla="*/ 1239 w 10000"/>
              <a:gd name="connsiteY4" fmla="*/ 9049 h 10000"/>
              <a:gd name="connsiteX5" fmla="*/ 0 w 10000"/>
              <a:gd name="connsiteY5" fmla="*/ 0 h 10000"/>
              <a:gd name="connsiteX0" fmla="*/ 10000 w 10000"/>
              <a:gd name="connsiteY0" fmla="*/ 9605 h 10000"/>
              <a:gd name="connsiteX1" fmla="*/ 9167 w 10000"/>
              <a:gd name="connsiteY1" fmla="*/ 9683 h 10000"/>
              <a:gd name="connsiteX2" fmla="*/ 4944 w 10000"/>
              <a:gd name="connsiteY2" fmla="*/ 10000 h 10000"/>
              <a:gd name="connsiteX3" fmla="*/ 3270 w 10000"/>
              <a:gd name="connsiteY3" fmla="*/ 3016 h 10000"/>
              <a:gd name="connsiteX4" fmla="*/ 1239 w 10000"/>
              <a:gd name="connsiteY4" fmla="*/ 9049 h 10000"/>
              <a:gd name="connsiteX5" fmla="*/ 0 w 10000"/>
              <a:gd name="connsiteY5" fmla="*/ 0 h 10000"/>
              <a:gd name="connsiteX0" fmla="*/ 10000 w 10000"/>
              <a:gd name="connsiteY0" fmla="*/ 9605 h 10000"/>
              <a:gd name="connsiteX1" fmla="*/ 9167 w 10000"/>
              <a:gd name="connsiteY1" fmla="*/ 9683 h 10000"/>
              <a:gd name="connsiteX2" fmla="*/ 4944 w 10000"/>
              <a:gd name="connsiteY2" fmla="*/ 10000 h 10000"/>
              <a:gd name="connsiteX3" fmla="*/ 3270 w 10000"/>
              <a:gd name="connsiteY3" fmla="*/ 3016 h 10000"/>
              <a:gd name="connsiteX4" fmla="*/ 1239 w 10000"/>
              <a:gd name="connsiteY4" fmla="*/ 9049 h 10000"/>
              <a:gd name="connsiteX5" fmla="*/ 0 w 10000"/>
              <a:gd name="connsiteY5" fmla="*/ 0 h 10000"/>
              <a:gd name="connsiteX0" fmla="*/ 10000 w 10000"/>
              <a:gd name="connsiteY0" fmla="*/ 9605 h 15082"/>
              <a:gd name="connsiteX1" fmla="*/ 9167 w 10000"/>
              <a:gd name="connsiteY1" fmla="*/ 9683 h 15082"/>
              <a:gd name="connsiteX2" fmla="*/ 4944 w 10000"/>
              <a:gd name="connsiteY2" fmla="*/ 10000 h 15082"/>
              <a:gd name="connsiteX3" fmla="*/ 3270 w 10000"/>
              <a:gd name="connsiteY3" fmla="*/ 3016 h 15082"/>
              <a:gd name="connsiteX4" fmla="*/ 1239 w 10000"/>
              <a:gd name="connsiteY4" fmla="*/ 15082 h 15082"/>
              <a:gd name="connsiteX5" fmla="*/ 0 w 10000"/>
              <a:gd name="connsiteY5" fmla="*/ 0 h 15082"/>
              <a:gd name="connsiteX0" fmla="*/ 10000 w 10000"/>
              <a:gd name="connsiteY0" fmla="*/ 9605 h 14765"/>
              <a:gd name="connsiteX1" fmla="*/ 9167 w 10000"/>
              <a:gd name="connsiteY1" fmla="*/ 9683 h 14765"/>
              <a:gd name="connsiteX2" fmla="*/ 4944 w 10000"/>
              <a:gd name="connsiteY2" fmla="*/ 10000 h 14765"/>
              <a:gd name="connsiteX3" fmla="*/ 3270 w 10000"/>
              <a:gd name="connsiteY3" fmla="*/ 3016 h 14765"/>
              <a:gd name="connsiteX4" fmla="*/ 1814 w 10000"/>
              <a:gd name="connsiteY4" fmla="*/ 14765 h 14765"/>
              <a:gd name="connsiteX5" fmla="*/ 0 w 10000"/>
              <a:gd name="connsiteY5" fmla="*/ 0 h 14765"/>
              <a:gd name="connsiteX0" fmla="*/ 10000 w 10000"/>
              <a:gd name="connsiteY0" fmla="*/ 9605 h 15965"/>
              <a:gd name="connsiteX1" fmla="*/ 9167 w 10000"/>
              <a:gd name="connsiteY1" fmla="*/ 9683 h 15965"/>
              <a:gd name="connsiteX2" fmla="*/ 4944 w 10000"/>
              <a:gd name="connsiteY2" fmla="*/ 15965 h 15965"/>
              <a:gd name="connsiteX3" fmla="*/ 3270 w 10000"/>
              <a:gd name="connsiteY3" fmla="*/ 3016 h 15965"/>
              <a:gd name="connsiteX4" fmla="*/ 1814 w 10000"/>
              <a:gd name="connsiteY4" fmla="*/ 14765 h 15965"/>
              <a:gd name="connsiteX5" fmla="*/ 0 w 10000"/>
              <a:gd name="connsiteY5" fmla="*/ 0 h 15965"/>
              <a:gd name="connsiteX0" fmla="*/ 10000 w 10000"/>
              <a:gd name="connsiteY0" fmla="*/ 9605 h 16498"/>
              <a:gd name="connsiteX1" fmla="*/ 9167 w 10000"/>
              <a:gd name="connsiteY1" fmla="*/ 9683 h 16498"/>
              <a:gd name="connsiteX2" fmla="*/ 6384 w 10000"/>
              <a:gd name="connsiteY2" fmla="*/ 13594 h 16498"/>
              <a:gd name="connsiteX3" fmla="*/ 4944 w 10000"/>
              <a:gd name="connsiteY3" fmla="*/ 15965 h 16498"/>
              <a:gd name="connsiteX4" fmla="*/ 3270 w 10000"/>
              <a:gd name="connsiteY4" fmla="*/ 3016 h 16498"/>
              <a:gd name="connsiteX5" fmla="*/ 1814 w 10000"/>
              <a:gd name="connsiteY5" fmla="*/ 14765 h 16498"/>
              <a:gd name="connsiteX6" fmla="*/ 0 w 10000"/>
              <a:gd name="connsiteY6" fmla="*/ 0 h 16498"/>
              <a:gd name="connsiteX0" fmla="*/ 10000 w 10000"/>
              <a:gd name="connsiteY0" fmla="*/ 9605 h 16120"/>
              <a:gd name="connsiteX1" fmla="*/ 9167 w 10000"/>
              <a:gd name="connsiteY1" fmla="*/ 9683 h 16120"/>
              <a:gd name="connsiteX2" fmla="*/ 6409 w 10000"/>
              <a:gd name="connsiteY2" fmla="*/ 2920 h 16120"/>
              <a:gd name="connsiteX3" fmla="*/ 4944 w 10000"/>
              <a:gd name="connsiteY3" fmla="*/ 15965 h 16120"/>
              <a:gd name="connsiteX4" fmla="*/ 3270 w 10000"/>
              <a:gd name="connsiteY4" fmla="*/ 3016 h 16120"/>
              <a:gd name="connsiteX5" fmla="*/ 1814 w 10000"/>
              <a:gd name="connsiteY5" fmla="*/ 14765 h 16120"/>
              <a:gd name="connsiteX6" fmla="*/ 0 w 10000"/>
              <a:gd name="connsiteY6" fmla="*/ 0 h 16120"/>
              <a:gd name="connsiteX0" fmla="*/ 10000 w 10000"/>
              <a:gd name="connsiteY0" fmla="*/ 9605 h 16128"/>
              <a:gd name="connsiteX1" fmla="*/ 9167 w 10000"/>
              <a:gd name="connsiteY1" fmla="*/ 9683 h 16128"/>
              <a:gd name="connsiteX2" fmla="*/ 7571 w 10000"/>
              <a:gd name="connsiteY2" fmla="*/ 5118 h 16128"/>
              <a:gd name="connsiteX3" fmla="*/ 6409 w 10000"/>
              <a:gd name="connsiteY3" fmla="*/ 2920 h 16128"/>
              <a:gd name="connsiteX4" fmla="*/ 4944 w 10000"/>
              <a:gd name="connsiteY4" fmla="*/ 15965 h 16128"/>
              <a:gd name="connsiteX5" fmla="*/ 3270 w 10000"/>
              <a:gd name="connsiteY5" fmla="*/ 3016 h 16128"/>
              <a:gd name="connsiteX6" fmla="*/ 1814 w 10000"/>
              <a:gd name="connsiteY6" fmla="*/ 14765 h 16128"/>
              <a:gd name="connsiteX7" fmla="*/ 0 w 10000"/>
              <a:gd name="connsiteY7" fmla="*/ 0 h 16128"/>
              <a:gd name="connsiteX0" fmla="*/ 10000 w 10000"/>
              <a:gd name="connsiteY0" fmla="*/ 9605 h 17143"/>
              <a:gd name="connsiteX1" fmla="*/ 9167 w 10000"/>
              <a:gd name="connsiteY1" fmla="*/ 9683 h 17143"/>
              <a:gd name="connsiteX2" fmla="*/ 7558 w 10000"/>
              <a:gd name="connsiteY2" fmla="*/ 17048 h 17143"/>
              <a:gd name="connsiteX3" fmla="*/ 6409 w 10000"/>
              <a:gd name="connsiteY3" fmla="*/ 2920 h 17143"/>
              <a:gd name="connsiteX4" fmla="*/ 4944 w 10000"/>
              <a:gd name="connsiteY4" fmla="*/ 15965 h 17143"/>
              <a:gd name="connsiteX5" fmla="*/ 3270 w 10000"/>
              <a:gd name="connsiteY5" fmla="*/ 3016 h 17143"/>
              <a:gd name="connsiteX6" fmla="*/ 1814 w 10000"/>
              <a:gd name="connsiteY6" fmla="*/ 14765 h 17143"/>
              <a:gd name="connsiteX7" fmla="*/ 0 w 10000"/>
              <a:gd name="connsiteY7" fmla="*/ 0 h 17143"/>
              <a:gd name="connsiteX0" fmla="*/ 10000 w 10000"/>
              <a:gd name="connsiteY0" fmla="*/ 9605 h 16128"/>
              <a:gd name="connsiteX1" fmla="*/ 9167 w 10000"/>
              <a:gd name="connsiteY1" fmla="*/ 9683 h 16128"/>
              <a:gd name="connsiteX2" fmla="*/ 7558 w 10000"/>
              <a:gd name="connsiteY2" fmla="*/ 14223 h 16128"/>
              <a:gd name="connsiteX3" fmla="*/ 6409 w 10000"/>
              <a:gd name="connsiteY3" fmla="*/ 2920 h 16128"/>
              <a:gd name="connsiteX4" fmla="*/ 4944 w 10000"/>
              <a:gd name="connsiteY4" fmla="*/ 15965 h 16128"/>
              <a:gd name="connsiteX5" fmla="*/ 3270 w 10000"/>
              <a:gd name="connsiteY5" fmla="*/ 3016 h 16128"/>
              <a:gd name="connsiteX6" fmla="*/ 1814 w 10000"/>
              <a:gd name="connsiteY6" fmla="*/ 14765 h 16128"/>
              <a:gd name="connsiteX7" fmla="*/ 0 w 10000"/>
              <a:gd name="connsiteY7" fmla="*/ 0 h 16128"/>
              <a:gd name="connsiteX0" fmla="*/ 10000 w 10000"/>
              <a:gd name="connsiteY0" fmla="*/ 10024 h 16547"/>
              <a:gd name="connsiteX1" fmla="*/ 9167 w 10000"/>
              <a:gd name="connsiteY1" fmla="*/ 10102 h 16547"/>
              <a:gd name="connsiteX2" fmla="*/ 7558 w 10000"/>
              <a:gd name="connsiteY2" fmla="*/ 14642 h 16547"/>
              <a:gd name="connsiteX3" fmla="*/ 6409 w 10000"/>
              <a:gd name="connsiteY3" fmla="*/ 3339 h 16547"/>
              <a:gd name="connsiteX4" fmla="*/ 4944 w 10000"/>
              <a:gd name="connsiteY4" fmla="*/ 16384 h 16547"/>
              <a:gd name="connsiteX5" fmla="*/ 3270 w 10000"/>
              <a:gd name="connsiteY5" fmla="*/ 3435 h 16547"/>
              <a:gd name="connsiteX6" fmla="*/ 1814 w 10000"/>
              <a:gd name="connsiteY6" fmla="*/ 15184 h 16547"/>
              <a:gd name="connsiteX7" fmla="*/ 450 w 10000"/>
              <a:gd name="connsiteY7" fmla="*/ 1142 h 16547"/>
              <a:gd name="connsiteX8" fmla="*/ 0 w 10000"/>
              <a:gd name="connsiteY8" fmla="*/ 419 h 16547"/>
              <a:gd name="connsiteX0" fmla="*/ 10707 w 10707"/>
              <a:gd name="connsiteY0" fmla="*/ 9102 h 16151"/>
              <a:gd name="connsiteX1" fmla="*/ 9874 w 10707"/>
              <a:gd name="connsiteY1" fmla="*/ 9180 h 16151"/>
              <a:gd name="connsiteX2" fmla="*/ 8265 w 10707"/>
              <a:gd name="connsiteY2" fmla="*/ 13720 h 16151"/>
              <a:gd name="connsiteX3" fmla="*/ 7116 w 10707"/>
              <a:gd name="connsiteY3" fmla="*/ 2417 h 16151"/>
              <a:gd name="connsiteX4" fmla="*/ 5651 w 10707"/>
              <a:gd name="connsiteY4" fmla="*/ 15462 h 16151"/>
              <a:gd name="connsiteX5" fmla="*/ 3977 w 10707"/>
              <a:gd name="connsiteY5" fmla="*/ 2513 h 16151"/>
              <a:gd name="connsiteX6" fmla="*/ 2521 w 10707"/>
              <a:gd name="connsiteY6" fmla="*/ 14262 h 16151"/>
              <a:gd name="connsiteX7" fmla="*/ 1157 w 10707"/>
              <a:gd name="connsiteY7" fmla="*/ 220 h 16151"/>
              <a:gd name="connsiteX8" fmla="*/ 0 w 10707"/>
              <a:gd name="connsiteY8" fmla="*/ 16135 h 16151"/>
              <a:gd name="connsiteX0" fmla="*/ 10707 w 10707"/>
              <a:gd name="connsiteY0" fmla="*/ 9412 h 16460"/>
              <a:gd name="connsiteX1" fmla="*/ 9874 w 10707"/>
              <a:gd name="connsiteY1" fmla="*/ 9490 h 16460"/>
              <a:gd name="connsiteX2" fmla="*/ 8265 w 10707"/>
              <a:gd name="connsiteY2" fmla="*/ 14030 h 16460"/>
              <a:gd name="connsiteX3" fmla="*/ 7116 w 10707"/>
              <a:gd name="connsiteY3" fmla="*/ 2727 h 16460"/>
              <a:gd name="connsiteX4" fmla="*/ 5651 w 10707"/>
              <a:gd name="connsiteY4" fmla="*/ 15772 h 16460"/>
              <a:gd name="connsiteX5" fmla="*/ 3977 w 10707"/>
              <a:gd name="connsiteY5" fmla="*/ 2823 h 16460"/>
              <a:gd name="connsiteX6" fmla="*/ 2521 w 10707"/>
              <a:gd name="connsiteY6" fmla="*/ 14572 h 16460"/>
              <a:gd name="connsiteX7" fmla="*/ 1485 w 10707"/>
              <a:gd name="connsiteY7" fmla="*/ 216 h 16460"/>
              <a:gd name="connsiteX8" fmla="*/ 0 w 10707"/>
              <a:gd name="connsiteY8" fmla="*/ 16445 h 16460"/>
              <a:gd name="connsiteX0" fmla="*/ 10707 w 10707"/>
              <a:gd name="connsiteY0" fmla="*/ 9412 h 16460"/>
              <a:gd name="connsiteX1" fmla="*/ 9874 w 10707"/>
              <a:gd name="connsiteY1" fmla="*/ 9490 h 16460"/>
              <a:gd name="connsiteX2" fmla="*/ 8265 w 10707"/>
              <a:gd name="connsiteY2" fmla="*/ 14030 h 16460"/>
              <a:gd name="connsiteX3" fmla="*/ 7116 w 10707"/>
              <a:gd name="connsiteY3" fmla="*/ 2727 h 16460"/>
              <a:gd name="connsiteX4" fmla="*/ 5651 w 10707"/>
              <a:gd name="connsiteY4" fmla="*/ 15772 h 16460"/>
              <a:gd name="connsiteX5" fmla="*/ 3977 w 10707"/>
              <a:gd name="connsiteY5" fmla="*/ 2823 h 16460"/>
              <a:gd name="connsiteX6" fmla="*/ 2748 w 10707"/>
              <a:gd name="connsiteY6" fmla="*/ 14572 h 16460"/>
              <a:gd name="connsiteX7" fmla="*/ 1485 w 10707"/>
              <a:gd name="connsiteY7" fmla="*/ 216 h 16460"/>
              <a:gd name="connsiteX8" fmla="*/ 0 w 10707"/>
              <a:gd name="connsiteY8" fmla="*/ 16445 h 16460"/>
              <a:gd name="connsiteX0" fmla="*/ 10707 w 10707"/>
              <a:gd name="connsiteY0" fmla="*/ 8171 h 15220"/>
              <a:gd name="connsiteX1" fmla="*/ 9874 w 10707"/>
              <a:gd name="connsiteY1" fmla="*/ 8249 h 15220"/>
              <a:gd name="connsiteX2" fmla="*/ 8265 w 10707"/>
              <a:gd name="connsiteY2" fmla="*/ 12789 h 15220"/>
              <a:gd name="connsiteX3" fmla="*/ 7116 w 10707"/>
              <a:gd name="connsiteY3" fmla="*/ 1486 h 15220"/>
              <a:gd name="connsiteX4" fmla="*/ 5651 w 10707"/>
              <a:gd name="connsiteY4" fmla="*/ 14531 h 15220"/>
              <a:gd name="connsiteX5" fmla="*/ 3977 w 10707"/>
              <a:gd name="connsiteY5" fmla="*/ 1582 h 15220"/>
              <a:gd name="connsiteX6" fmla="*/ 2748 w 10707"/>
              <a:gd name="connsiteY6" fmla="*/ 13331 h 15220"/>
              <a:gd name="connsiteX7" fmla="*/ 1750 w 10707"/>
              <a:gd name="connsiteY7" fmla="*/ 231 h 15220"/>
              <a:gd name="connsiteX8" fmla="*/ 0 w 10707"/>
              <a:gd name="connsiteY8" fmla="*/ 15204 h 15220"/>
              <a:gd name="connsiteX0" fmla="*/ 10707 w 10707"/>
              <a:gd name="connsiteY0" fmla="*/ 8171 h 15220"/>
              <a:gd name="connsiteX1" fmla="*/ 9874 w 10707"/>
              <a:gd name="connsiteY1" fmla="*/ 8249 h 15220"/>
              <a:gd name="connsiteX2" fmla="*/ 8265 w 10707"/>
              <a:gd name="connsiteY2" fmla="*/ 12789 h 15220"/>
              <a:gd name="connsiteX3" fmla="*/ 7116 w 10707"/>
              <a:gd name="connsiteY3" fmla="*/ 1486 h 15220"/>
              <a:gd name="connsiteX4" fmla="*/ 5828 w 10707"/>
              <a:gd name="connsiteY4" fmla="*/ 14217 h 15220"/>
              <a:gd name="connsiteX5" fmla="*/ 3977 w 10707"/>
              <a:gd name="connsiteY5" fmla="*/ 1582 h 15220"/>
              <a:gd name="connsiteX6" fmla="*/ 2748 w 10707"/>
              <a:gd name="connsiteY6" fmla="*/ 13331 h 15220"/>
              <a:gd name="connsiteX7" fmla="*/ 1750 w 10707"/>
              <a:gd name="connsiteY7" fmla="*/ 231 h 15220"/>
              <a:gd name="connsiteX8" fmla="*/ 0 w 10707"/>
              <a:gd name="connsiteY8" fmla="*/ 15204 h 15220"/>
              <a:gd name="connsiteX0" fmla="*/ 10707 w 10707"/>
              <a:gd name="connsiteY0" fmla="*/ 8171 h 15220"/>
              <a:gd name="connsiteX1" fmla="*/ 9874 w 10707"/>
              <a:gd name="connsiteY1" fmla="*/ 8249 h 15220"/>
              <a:gd name="connsiteX2" fmla="*/ 8265 w 10707"/>
              <a:gd name="connsiteY2" fmla="*/ 12789 h 15220"/>
              <a:gd name="connsiteX3" fmla="*/ 7116 w 10707"/>
              <a:gd name="connsiteY3" fmla="*/ 1486 h 15220"/>
              <a:gd name="connsiteX4" fmla="*/ 5828 w 10707"/>
              <a:gd name="connsiteY4" fmla="*/ 14217 h 15220"/>
              <a:gd name="connsiteX5" fmla="*/ 4406 w 10707"/>
              <a:gd name="connsiteY5" fmla="*/ 1582 h 15220"/>
              <a:gd name="connsiteX6" fmla="*/ 2748 w 10707"/>
              <a:gd name="connsiteY6" fmla="*/ 13331 h 15220"/>
              <a:gd name="connsiteX7" fmla="*/ 1750 w 10707"/>
              <a:gd name="connsiteY7" fmla="*/ 231 h 15220"/>
              <a:gd name="connsiteX8" fmla="*/ 0 w 10707"/>
              <a:gd name="connsiteY8" fmla="*/ 15204 h 15220"/>
              <a:gd name="connsiteX0" fmla="*/ 10707 w 10707"/>
              <a:gd name="connsiteY0" fmla="*/ 8171 h 15220"/>
              <a:gd name="connsiteX1" fmla="*/ 9874 w 10707"/>
              <a:gd name="connsiteY1" fmla="*/ 8249 h 15220"/>
              <a:gd name="connsiteX2" fmla="*/ 8265 w 10707"/>
              <a:gd name="connsiteY2" fmla="*/ 12789 h 15220"/>
              <a:gd name="connsiteX3" fmla="*/ 7116 w 10707"/>
              <a:gd name="connsiteY3" fmla="*/ 1486 h 15220"/>
              <a:gd name="connsiteX4" fmla="*/ 5828 w 10707"/>
              <a:gd name="connsiteY4" fmla="*/ 14217 h 15220"/>
              <a:gd name="connsiteX5" fmla="*/ 4406 w 10707"/>
              <a:gd name="connsiteY5" fmla="*/ 1582 h 15220"/>
              <a:gd name="connsiteX6" fmla="*/ 3139 w 10707"/>
              <a:gd name="connsiteY6" fmla="*/ 13331 h 15220"/>
              <a:gd name="connsiteX7" fmla="*/ 1750 w 10707"/>
              <a:gd name="connsiteY7" fmla="*/ 231 h 15220"/>
              <a:gd name="connsiteX8" fmla="*/ 0 w 10707"/>
              <a:gd name="connsiteY8" fmla="*/ 15204 h 15220"/>
              <a:gd name="connsiteX0" fmla="*/ 10707 w 10707"/>
              <a:gd name="connsiteY0" fmla="*/ 6931 h 13982"/>
              <a:gd name="connsiteX1" fmla="*/ 9874 w 10707"/>
              <a:gd name="connsiteY1" fmla="*/ 7009 h 13982"/>
              <a:gd name="connsiteX2" fmla="*/ 8265 w 10707"/>
              <a:gd name="connsiteY2" fmla="*/ 11549 h 13982"/>
              <a:gd name="connsiteX3" fmla="*/ 7116 w 10707"/>
              <a:gd name="connsiteY3" fmla="*/ 246 h 13982"/>
              <a:gd name="connsiteX4" fmla="*/ 5828 w 10707"/>
              <a:gd name="connsiteY4" fmla="*/ 12977 h 13982"/>
              <a:gd name="connsiteX5" fmla="*/ 4406 w 10707"/>
              <a:gd name="connsiteY5" fmla="*/ 342 h 13982"/>
              <a:gd name="connsiteX6" fmla="*/ 3139 w 10707"/>
              <a:gd name="connsiteY6" fmla="*/ 12091 h 13982"/>
              <a:gd name="connsiteX7" fmla="*/ 2078 w 10707"/>
              <a:gd name="connsiteY7" fmla="*/ 247 h 13982"/>
              <a:gd name="connsiteX8" fmla="*/ 0 w 10707"/>
              <a:gd name="connsiteY8" fmla="*/ 13964 h 13982"/>
              <a:gd name="connsiteX0" fmla="*/ 10707 w 10707"/>
              <a:gd name="connsiteY0" fmla="*/ 6871 h 13904"/>
              <a:gd name="connsiteX1" fmla="*/ 9874 w 10707"/>
              <a:gd name="connsiteY1" fmla="*/ 6949 h 13904"/>
              <a:gd name="connsiteX2" fmla="*/ 8265 w 10707"/>
              <a:gd name="connsiteY2" fmla="*/ 11489 h 13904"/>
              <a:gd name="connsiteX3" fmla="*/ 7116 w 10707"/>
              <a:gd name="connsiteY3" fmla="*/ 186 h 13904"/>
              <a:gd name="connsiteX4" fmla="*/ 5828 w 10707"/>
              <a:gd name="connsiteY4" fmla="*/ 12917 h 13904"/>
              <a:gd name="connsiteX5" fmla="*/ 4406 w 10707"/>
              <a:gd name="connsiteY5" fmla="*/ 282 h 13904"/>
              <a:gd name="connsiteX6" fmla="*/ 3139 w 10707"/>
              <a:gd name="connsiteY6" fmla="*/ 12031 h 13904"/>
              <a:gd name="connsiteX7" fmla="*/ 2078 w 10707"/>
              <a:gd name="connsiteY7" fmla="*/ 187 h 13904"/>
              <a:gd name="connsiteX8" fmla="*/ 1119 w 10707"/>
              <a:gd name="connsiteY8" fmla="*/ 11174 h 13904"/>
              <a:gd name="connsiteX9" fmla="*/ 0 w 10707"/>
              <a:gd name="connsiteY9" fmla="*/ 13904 h 13904"/>
              <a:gd name="connsiteX0" fmla="*/ 9962 w 9962"/>
              <a:gd name="connsiteY0" fmla="*/ 6871 h 13084"/>
              <a:gd name="connsiteX1" fmla="*/ 9129 w 9962"/>
              <a:gd name="connsiteY1" fmla="*/ 6949 h 13084"/>
              <a:gd name="connsiteX2" fmla="*/ 7520 w 9962"/>
              <a:gd name="connsiteY2" fmla="*/ 11489 h 13084"/>
              <a:gd name="connsiteX3" fmla="*/ 6371 w 9962"/>
              <a:gd name="connsiteY3" fmla="*/ 186 h 13084"/>
              <a:gd name="connsiteX4" fmla="*/ 5083 w 9962"/>
              <a:gd name="connsiteY4" fmla="*/ 12917 h 13084"/>
              <a:gd name="connsiteX5" fmla="*/ 3661 w 9962"/>
              <a:gd name="connsiteY5" fmla="*/ 282 h 13084"/>
              <a:gd name="connsiteX6" fmla="*/ 2394 w 9962"/>
              <a:gd name="connsiteY6" fmla="*/ 12031 h 13084"/>
              <a:gd name="connsiteX7" fmla="*/ 1333 w 9962"/>
              <a:gd name="connsiteY7" fmla="*/ 187 h 13084"/>
              <a:gd name="connsiteX8" fmla="*/ 374 w 9962"/>
              <a:gd name="connsiteY8" fmla="*/ 11174 h 13084"/>
              <a:gd name="connsiteX9" fmla="*/ 0 w 9962"/>
              <a:gd name="connsiteY9" fmla="*/ 12962 h 13084"/>
              <a:gd name="connsiteX0" fmla="*/ 9905 w 9905"/>
              <a:gd name="connsiteY0" fmla="*/ 5251 h 10000"/>
              <a:gd name="connsiteX1" fmla="*/ 9069 w 9905"/>
              <a:gd name="connsiteY1" fmla="*/ 5311 h 10000"/>
              <a:gd name="connsiteX2" fmla="*/ 7454 w 9905"/>
              <a:gd name="connsiteY2" fmla="*/ 8781 h 10000"/>
              <a:gd name="connsiteX3" fmla="*/ 6300 w 9905"/>
              <a:gd name="connsiteY3" fmla="*/ 142 h 10000"/>
              <a:gd name="connsiteX4" fmla="*/ 5007 w 9905"/>
              <a:gd name="connsiteY4" fmla="*/ 9872 h 10000"/>
              <a:gd name="connsiteX5" fmla="*/ 3580 w 9905"/>
              <a:gd name="connsiteY5" fmla="*/ 216 h 10000"/>
              <a:gd name="connsiteX6" fmla="*/ 2308 w 9905"/>
              <a:gd name="connsiteY6" fmla="*/ 9195 h 10000"/>
              <a:gd name="connsiteX7" fmla="*/ 1243 w 9905"/>
              <a:gd name="connsiteY7" fmla="*/ 143 h 10000"/>
              <a:gd name="connsiteX8" fmla="*/ 280 w 9905"/>
              <a:gd name="connsiteY8" fmla="*/ 8540 h 10000"/>
              <a:gd name="connsiteX9" fmla="*/ 0 w 9905"/>
              <a:gd name="connsiteY9" fmla="*/ 9695 h 10000"/>
              <a:gd name="connsiteX0" fmla="*/ 10051 w 10051"/>
              <a:gd name="connsiteY0" fmla="*/ 5251 h 10000"/>
              <a:gd name="connsiteX1" fmla="*/ 9207 w 10051"/>
              <a:gd name="connsiteY1" fmla="*/ 5311 h 10000"/>
              <a:gd name="connsiteX2" fmla="*/ 7576 w 10051"/>
              <a:gd name="connsiteY2" fmla="*/ 8781 h 10000"/>
              <a:gd name="connsiteX3" fmla="*/ 6411 w 10051"/>
              <a:gd name="connsiteY3" fmla="*/ 142 h 10000"/>
              <a:gd name="connsiteX4" fmla="*/ 5106 w 10051"/>
              <a:gd name="connsiteY4" fmla="*/ 9872 h 10000"/>
              <a:gd name="connsiteX5" fmla="*/ 3665 w 10051"/>
              <a:gd name="connsiteY5" fmla="*/ 216 h 10000"/>
              <a:gd name="connsiteX6" fmla="*/ 2381 w 10051"/>
              <a:gd name="connsiteY6" fmla="*/ 9195 h 10000"/>
              <a:gd name="connsiteX7" fmla="*/ 1306 w 10051"/>
              <a:gd name="connsiteY7" fmla="*/ 143 h 10000"/>
              <a:gd name="connsiteX8" fmla="*/ 334 w 10051"/>
              <a:gd name="connsiteY8" fmla="*/ 8540 h 10000"/>
              <a:gd name="connsiteX9" fmla="*/ 0 w 10051"/>
              <a:gd name="connsiteY9" fmla="*/ 9695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51" h="10000">
                <a:moveTo>
                  <a:pt x="10051" y="5251"/>
                </a:moveTo>
                <a:lnTo>
                  <a:pt x="9207" y="5311"/>
                </a:lnTo>
                <a:cubicBezTo>
                  <a:pt x="8796" y="4739"/>
                  <a:pt x="8042" y="9642"/>
                  <a:pt x="7576" y="8781"/>
                </a:cubicBezTo>
                <a:cubicBezTo>
                  <a:pt x="7110" y="7920"/>
                  <a:pt x="6856" y="-1240"/>
                  <a:pt x="6411" y="142"/>
                </a:cubicBezTo>
                <a:cubicBezTo>
                  <a:pt x="5968" y="1524"/>
                  <a:pt x="5632" y="11220"/>
                  <a:pt x="5106" y="9872"/>
                </a:cubicBezTo>
                <a:cubicBezTo>
                  <a:pt x="4111" y="9872"/>
                  <a:pt x="4120" y="329"/>
                  <a:pt x="3665" y="216"/>
                </a:cubicBezTo>
                <a:cubicBezTo>
                  <a:pt x="3211" y="102"/>
                  <a:pt x="2862" y="9087"/>
                  <a:pt x="2381" y="9195"/>
                </a:cubicBezTo>
                <a:cubicBezTo>
                  <a:pt x="1901" y="9303"/>
                  <a:pt x="1748" y="452"/>
                  <a:pt x="1306" y="143"/>
                </a:cubicBezTo>
                <a:cubicBezTo>
                  <a:pt x="864" y="-166"/>
                  <a:pt x="685" y="6793"/>
                  <a:pt x="334" y="8540"/>
                </a:cubicBezTo>
                <a:cubicBezTo>
                  <a:pt x="-17" y="10287"/>
                  <a:pt x="89" y="9147"/>
                  <a:pt x="0" y="9695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427318"/>
            <a:ext cx="2926566" cy="2164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Rectangle 35"/>
          <p:cNvSpPr/>
          <p:nvPr/>
        </p:nvSpPr>
        <p:spPr>
          <a:xfrm>
            <a:off x="304800" y="6248400"/>
            <a:ext cx="31486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600" dirty="0">
                <a:latin typeface="Arial"/>
                <a:cs typeface="Arial"/>
              </a:rPr>
              <a:t>Asynchronous turn-on: sweep </a:t>
            </a:r>
            <a:endParaRPr lang="en-US" sz="1600" dirty="0"/>
          </a:p>
        </p:txBody>
      </p:sp>
      <p:cxnSp>
        <p:nvCxnSpPr>
          <p:cNvPr id="43" name="Straight Arrow Connector 42"/>
          <p:cNvCxnSpPr/>
          <p:nvPr/>
        </p:nvCxnSpPr>
        <p:spPr bwMode="auto">
          <a:xfrm flipV="1">
            <a:off x="1371600" y="6002924"/>
            <a:ext cx="0" cy="3216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71" name="Objec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7259702"/>
              </p:ext>
            </p:extLst>
          </p:nvPr>
        </p:nvGraphicFramePr>
        <p:xfrm>
          <a:off x="1346200" y="2713037"/>
          <a:ext cx="2006600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345" name="Equation" r:id="rId4" imgW="1447800" imgH="241300" progId="Equation.3">
                  <p:embed/>
                </p:oleObj>
              </mc:Choice>
              <mc:Fallback>
                <p:oleObj name="Equation" r:id="rId4" imgW="14478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46200" y="2713037"/>
                        <a:ext cx="2006600" cy="334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358890"/>
              </p:ext>
            </p:extLst>
          </p:nvPr>
        </p:nvGraphicFramePr>
        <p:xfrm>
          <a:off x="3810000" y="2590800"/>
          <a:ext cx="757238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346" name="Equation" r:id="rId6" imgW="546100" imgH="406400" progId="Equation.3">
                  <p:embed/>
                </p:oleObj>
              </mc:Choice>
              <mc:Fallback>
                <p:oleObj name="Equation" r:id="rId6" imgW="5461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810000" y="2590800"/>
                        <a:ext cx="757238" cy="563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ight Triangle 4"/>
          <p:cNvSpPr/>
          <p:nvPr/>
        </p:nvSpPr>
        <p:spPr bwMode="auto">
          <a:xfrm flipH="1" flipV="1">
            <a:off x="6151032" y="5452533"/>
            <a:ext cx="249767" cy="131234"/>
          </a:xfrm>
          <a:prstGeom prst="rtTriangle">
            <a:avLst/>
          </a:prstGeom>
          <a:solidFill>
            <a:srgbClr val="FF00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400800" y="5452532"/>
            <a:ext cx="2209800" cy="79587"/>
          </a:xfrm>
          <a:prstGeom prst="rect">
            <a:avLst/>
          </a:prstGeom>
          <a:solidFill>
            <a:srgbClr val="FF00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7" name="Oval 76"/>
          <p:cNvSpPr/>
          <p:nvPr/>
        </p:nvSpPr>
        <p:spPr bwMode="auto">
          <a:xfrm>
            <a:off x="7585075" y="4298950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3617318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584779" y="8389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Simplified kicker system schematic</a:t>
            </a:r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5120069" y="8382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304800" y="3931432"/>
            <a:ext cx="8534400" cy="242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dirty="0"/>
              <a:t>Main sub-systems (“components”) of kicker system;</a:t>
            </a:r>
          </a:p>
          <a:p>
            <a:pPr lvl="1"/>
            <a:r>
              <a:rPr lang="en-US" sz="1800" b="1" dirty="0"/>
              <a:t>RCPS </a:t>
            </a:r>
            <a:r>
              <a:rPr lang="en-US" sz="1800" b="0" dirty="0"/>
              <a:t>= Resonant Charging Power Supply</a:t>
            </a:r>
          </a:p>
          <a:p>
            <a:pPr lvl="1"/>
            <a:r>
              <a:rPr lang="en-US" sz="1800" b="1" dirty="0"/>
              <a:t>PFL </a:t>
            </a:r>
            <a:r>
              <a:rPr lang="en-US" sz="1800" b="0" dirty="0"/>
              <a:t>= Pulse Forming Line (coaxial cable) or </a:t>
            </a:r>
            <a:r>
              <a:rPr lang="en-US" sz="1800" dirty="0"/>
              <a:t>PFN </a:t>
            </a:r>
            <a:r>
              <a:rPr lang="en-US" sz="1800" b="0" dirty="0"/>
              <a:t>= Pulse Forming Network (lumped elements)</a:t>
            </a:r>
          </a:p>
          <a:p>
            <a:pPr lvl="1"/>
            <a:r>
              <a:rPr lang="en-US" sz="1800" b="0" dirty="0"/>
              <a:t>Fast high power </a:t>
            </a:r>
            <a:r>
              <a:rPr lang="en-US" sz="1800" dirty="0"/>
              <a:t>switch(</a:t>
            </a:r>
            <a:r>
              <a:rPr lang="en-US" sz="1800" dirty="0" err="1"/>
              <a:t>es</a:t>
            </a:r>
            <a:r>
              <a:rPr lang="en-US" sz="1800" dirty="0"/>
              <a:t>)</a:t>
            </a:r>
          </a:p>
          <a:p>
            <a:pPr lvl="1"/>
            <a:r>
              <a:rPr lang="en-US" sz="1800" b="1" dirty="0"/>
              <a:t>Transmission line(s)</a:t>
            </a:r>
            <a:r>
              <a:rPr lang="en-US" sz="1800" b="0" dirty="0"/>
              <a:t>:</a:t>
            </a:r>
            <a:r>
              <a:rPr lang="en-US" sz="1800" b="1" dirty="0"/>
              <a:t> </a:t>
            </a:r>
            <a:r>
              <a:rPr lang="en-US" sz="1800" b="0" dirty="0"/>
              <a:t>coaxial cable(s)</a:t>
            </a:r>
          </a:p>
          <a:p>
            <a:pPr lvl="1"/>
            <a:r>
              <a:rPr lang="en-US" sz="1800" b="1" dirty="0"/>
              <a:t>Kicker Magnet</a:t>
            </a:r>
            <a:endParaRPr lang="en-US" sz="1800" dirty="0"/>
          </a:p>
          <a:p>
            <a:pPr lvl="1"/>
            <a:r>
              <a:rPr lang="en-US" sz="1800" b="1" dirty="0"/>
              <a:t>Terminators </a:t>
            </a:r>
            <a:r>
              <a:rPr lang="en-US" sz="1800" b="0" dirty="0"/>
              <a:t>(resistive)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5486400" y="990600"/>
            <a:ext cx="3200400" cy="369332"/>
          </a:xfrm>
          <a:prstGeom prst="rect">
            <a:avLst/>
          </a:prstGeom>
          <a:noFill/>
          <a:ln w="25400">
            <a:headEnd/>
            <a:tailEnd/>
          </a:ln>
          <a:effectLst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0" dirty="0">
                <a:latin typeface="Arial"/>
                <a:cs typeface="Arial"/>
              </a:rPr>
              <a:t>Matched impedance example</a:t>
            </a:r>
          </a:p>
        </p:txBody>
      </p:sp>
    </p:spTree>
    <p:extLst>
      <p:ext uri="{BB962C8B-B14F-4D97-AF65-F5344CB8AC3E}">
        <p14:creationId xmlns:p14="http://schemas.microsoft.com/office/powerpoint/2010/main" val="213542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Transfer protection: e.g. SPS-to-LHC</a:t>
            </a:r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631371" y="4829756"/>
            <a:ext cx="7848600" cy="1303812"/>
            <a:chOff x="432" y="3464"/>
            <a:chExt cx="4800" cy="693"/>
          </a:xfrm>
        </p:grpSpPr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4531" y="3984"/>
              <a:ext cx="27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800080"/>
                  </a:solidFill>
                </a:rPr>
                <a:t>TDI</a:t>
              </a:r>
            </a:p>
          </p:txBody>
        </p:sp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432" y="3464"/>
              <a:ext cx="4800" cy="645"/>
              <a:chOff x="432" y="3464"/>
              <a:chExt cx="4800" cy="645"/>
            </a:xfrm>
          </p:grpSpPr>
          <p:sp>
            <p:nvSpPr>
              <p:cNvPr id="12" name="Line 9"/>
              <p:cNvSpPr>
                <a:spLocks noChangeShapeType="1"/>
              </p:cNvSpPr>
              <p:nvPr/>
            </p:nvSpPr>
            <p:spPr bwMode="auto">
              <a:xfrm>
                <a:off x="432" y="3792"/>
                <a:ext cx="480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>
                <a:off x="864" y="3648"/>
                <a:ext cx="0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" name="Group 11"/>
              <p:cNvGrpSpPr>
                <a:grpSpLocks/>
              </p:cNvGrpSpPr>
              <p:nvPr/>
            </p:nvGrpSpPr>
            <p:grpSpPr bwMode="auto">
              <a:xfrm>
                <a:off x="528" y="3648"/>
                <a:ext cx="336" cy="288"/>
                <a:chOff x="528" y="3648"/>
                <a:chExt cx="336" cy="288"/>
              </a:xfrm>
            </p:grpSpPr>
            <p:sp>
              <p:nvSpPr>
                <p:cNvPr id="58" name="Line 12"/>
                <p:cNvSpPr>
                  <a:spLocks noChangeShapeType="1"/>
                </p:cNvSpPr>
                <p:nvPr/>
              </p:nvSpPr>
              <p:spPr bwMode="auto">
                <a:xfrm>
                  <a:off x="528" y="3648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" name="Line 13"/>
                <p:cNvSpPr>
                  <a:spLocks noChangeShapeType="1"/>
                </p:cNvSpPr>
                <p:nvPr/>
              </p:nvSpPr>
              <p:spPr bwMode="auto">
                <a:xfrm>
                  <a:off x="528" y="3936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" name="Rectangle 14"/>
              <p:cNvSpPr>
                <a:spLocks noChangeArrowheads="1"/>
              </p:cNvSpPr>
              <p:nvPr/>
            </p:nvSpPr>
            <p:spPr bwMode="auto">
              <a:xfrm>
                <a:off x="864" y="3648"/>
                <a:ext cx="96" cy="28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/>
            </p:nvSpPr>
            <p:spPr bwMode="auto">
              <a:xfrm>
                <a:off x="1056" y="3648"/>
                <a:ext cx="384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Rectangle 17"/>
              <p:cNvSpPr>
                <a:spLocks noChangeArrowheads="1"/>
              </p:cNvSpPr>
              <p:nvPr/>
            </p:nvSpPr>
            <p:spPr bwMode="auto">
              <a:xfrm>
                <a:off x="1584" y="3648"/>
                <a:ext cx="2304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4032" y="3648"/>
                <a:ext cx="336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Rectangle 20"/>
              <p:cNvSpPr>
                <a:spLocks noChangeArrowheads="1"/>
              </p:cNvSpPr>
              <p:nvPr/>
            </p:nvSpPr>
            <p:spPr bwMode="auto">
              <a:xfrm>
                <a:off x="4368" y="3648"/>
                <a:ext cx="96" cy="28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Rectangle 21"/>
              <p:cNvSpPr>
                <a:spLocks noChangeArrowheads="1"/>
              </p:cNvSpPr>
              <p:nvPr/>
            </p:nvSpPr>
            <p:spPr bwMode="auto">
              <a:xfrm>
                <a:off x="4464" y="3648"/>
                <a:ext cx="144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Rectangle 22"/>
              <p:cNvSpPr>
                <a:spLocks noChangeArrowheads="1"/>
              </p:cNvSpPr>
              <p:nvPr/>
            </p:nvSpPr>
            <p:spPr bwMode="auto">
              <a:xfrm>
                <a:off x="4656" y="3600"/>
                <a:ext cx="48" cy="144"/>
              </a:xfrm>
              <a:prstGeom prst="rect">
                <a:avLst/>
              </a:prstGeom>
              <a:solidFill>
                <a:srgbClr val="993366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Rectangle 23"/>
              <p:cNvSpPr>
                <a:spLocks noChangeArrowheads="1"/>
              </p:cNvSpPr>
              <p:nvPr/>
            </p:nvSpPr>
            <p:spPr bwMode="auto">
              <a:xfrm>
                <a:off x="4656" y="3840"/>
                <a:ext cx="48" cy="144"/>
              </a:xfrm>
              <a:prstGeom prst="rect">
                <a:avLst/>
              </a:prstGeom>
              <a:solidFill>
                <a:srgbClr val="993366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5" name="Group 24"/>
              <p:cNvGrpSpPr>
                <a:grpSpLocks/>
              </p:cNvGrpSpPr>
              <p:nvPr/>
            </p:nvGrpSpPr>
            <p:grpSpPr bwMode="auto">
              <a:xfrm>
                <a:off x="4752" y="3648"/>
                <a:ext cx="336" cy="288"/>
                <a:chOff x="528" y="3648"/>
                <a:chExt cx="336" cy="288"/>
              </a:xfrm>
            </p:grpSpPr>
            <p:sp>
              <p:nvSpPr>
                <p:cNvPr id="56" name="Line 25"/>
                <p:cNvSpPr>
                  <a:spLocks noChangeShapeType="1"/>
                </p:cNvSpPr>
                <p:nvPr/>
              </p:nvSpPr>
              <p:spPr bwMode="auto">
                <a:xfrm>
                  <a:off x="528" y="3648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7" name="Line 26"/>
                <p:cNvSpPr>
                  <a:spLocks noChangeShapeType="1"/>
                </p:cNvSpPr>
                <p:nvPr/>
              </p:nvSpPr>
              <p:spPr bwMode="auto">
                <a:xfrm>
                  <a:off x="528" y="3936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6" name="Line 27"/>
              <p:cNvSpPr>
                <a:spLocks noChangeShapeType="1"/>
              </p:cNvSpPr>
              <p:nvPr/>
            </p:nvSpPr>
            <p:spPr bwMode="auto">
              <a:xfrm>
                <a:off x="4752" y="3648"/>
                <a:ext cx="0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8" name="Group 31"/>
              <p:cNvGrpSpPr>
                <a:grpSpLocks/>
              </p:cNvGrpSpPr>
              <p:nvPr/>
            </p:nvGrpSpPr>
            <p:grpSpPr bwMode="auto">
              <a:xfrm>
                <a:off x="3792" y="3600"/>
                <a:ext cx="29" cy="384"/>
                <a:chOff x="3840" y="3600"/>
                <a:chExt cx="29" cy="384"/>
              </a:xfrm>
            </p:grpSpPr>
            <p:sp>
              <p:nvSpPr>
                <p:cNvPr id="52" name="Rectangle 32"/>
                <p:cNvSpPr>
                  <a:spLocks noChangeArrowheads="1"/>
                </p:cNvSpPr>
                <p:nvPr/>
              </p:nvSpPr>
              <p:spPr bwMode="auto">
                <a:xfrm>
                  <a:off x="3840" y="360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Rectangle 33"/>
                <p:cNvSpPr>
                  <a:spLocks noChangeArrowheads="1"/>
                </p:cNvSpPr>
                <p:nvPr/>
              </p:nvSpPr>
              <p:spPr bwMode="auto">
                <a:xfrm>
                  <a:off x="3840" y="384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34"/>
              <p:cNvGrpSpPr>
                <a:grpSpLocks/>
              </p:cNvGrpSpPr>
              <p:nvPr/>
            </p:nvGrpSpPr>
            <p:grpSpPr bwMode="auto">
              <a:xfrm>
                <a:off x="4272" y="3600"/>
                <a:ext cx="29" cy="384"/>
                <a:chOff x="3840" y="3600"/>
                <a:chExt cx="29" cy="384"/>
              </a:xfrm>
            </p:grpSpPr>
            <p:sp>
              <p:nvSpPr>
                <p:cNvPr id="50" name="Rectangle 35"/>
                <p:cNvSpPr>
                  <a:spLocks noChangeArrowheads="1"/>
                </p:cNvSpPr>
                <p:nvPr/>
              </p:nvSpPr>
              <p:spPr bwMode="auto">
                <a:xfrm>
                  <a:off x="3840" y="360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Rectangle 36"/>
                <p:cNvSpPr>
                  <a:spLocks noChangeArrowheads="1"/>
                </p:cNvSpPr>
                <p:nvPr/>
              </p:nvSpPr>
              <p:spPr bwMode="auto">
                <a:xfrm>
                  <a:off x="3840" y="384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40"/>
              <p:cNvGrpSpPr>
                <a:grpSpLocks/>
              </p:cNvGrpSpPr>
              <p:nvPr/>
            </p:nvGrpSpPr>
            <p:grpSpPr bwMode="auto">
              <a:xfrm>
                <a:off x="4032" y="3600"/>
                <a:ext cx="29" cy="384"/>
                <a:chOff x="3840" y="3600"/>
                <a:chExt cx="29" cy="384"/>
              </a:xfrm>
            </p:grpSpPr>
            <p:sp>
              <p:nvSpPr>
                <p:cNvPr id="46" name="Rectangle 41"/>
                <p:cNvSpPr>
                  <a:spLocks noChangeArrowheads="1"/>
                </p:cNvSpPr>
                <p:nvPr/>
              </p:nvSpPr>
              <p:spPr bwMode="auto">
                <a:xfrm>
                  <a:off x="3840" y="360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Rectangle 42"/>
                <p:cNvSpPr>
                  <a:spLocks noChangeArrowheads="1"/>
                </p:cNvSpPr>
                <p:nvPr/>
              </p:nvSpPr>
              <p:spPr bwMode="auto">
                <a:xfrm>
                  <a:off x="3840" y="384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4" name="Text Box 49"/>
              <p:cNvSpPr txBox="1">
                <a:spLocks noChangeArrowheads="1"/>
              </p:cNvSpPr>
              <p:nvPr/>
            </p:nvSpPr>
            <p:spPr bwMode="auto">
              <a:xfrm>
                <a:off x="718" y="3936"/>
                <a:ext cx="329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>
                    <a:solidFill>
                      <a:srgbClr val="FF3300"/>
                    </a:solidFill>
                  </a:rPr>
                  <a:t>MKE</a:t>
                </a:r>
              </a:p>
            </p:txBody>
          </p:sp>
          <p:sp>
            <p:nvSpPr>
              <p:cNvPr id="35" name="Text Box 50"/>
              <p:cNvSpPr txBox="1">
                <a:spLocks noChangeArrowheads="1"/>
              </p:cNvSpPr>
              <p:nvPr/>
            </p:nvSpPr>
            <p:spPr bwMode="auto">
              <a:xfrm>
                <a:off x="4291" y="3936"/>
                <a:ext cx="292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>
                    <a:solidFill>
                      <a:srgbClr val="FF3300"/>
                    </a:solidFill>
                  </a:rPr>
                  <a:t>MKI</a:t>
                </a:r>
              </a:p>
            </p:txBody>
          </p:sp>
          <p:sp>
            <p:nvSpPr>
              <p:cNvPr id="37" name="Text Box 52"/>
              <p:cNvSpPr txBox="1">
                <a:spLocks noChangeArrowheads="1"/>
              </p:cNvSpPr>
              <p:nvPr/>
            </p:nvSpPr>
            <p:spPr bwMode="auto">
              <a:xfrm>
                <a:off x="3374" y="3464"/>
                <a:ext cx="400" cy="1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rgbClr val="FF9900"/>
                    </a:solidFill>
                  </a:rPr>
                  <a:t>TCDIH</a:t>
                </a:r>
              </a:p>
            </p:txBody>
          </p:sp>
          <p:sp>
            <p:nvSpPr>
              <p:cNvPr id="38" name="Text Box 53"/>
              <p:cNvSpPr txBox="1">
                <a:spLocks noChangeArrowheads="1"/>
              </p:cNvSpPr>
              <p:nvPr/>
            </p:nvSpPr>
            <p:spPr bwMode="auto">
              <a:xfrm>
                <a:off x="480" y="3792"/>
                <a:ext cx="30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SPS</a:t>
                </a:r>
              </a:p>
            </p:txBody>
          </p:sp>
          <p:sp>
            <p:nvSpPr>
              <p:cNvPr id="39" name="Text Box 54"/>
              <p:cNvSpPr txBox="1">
                <a:spLocks noChangeArrowheads="1"/>
              </p:cNvSpPr>
              <p:nvPr/>
            </p:nvSpPr>
            <p:spPr bwMode="auto">
              <a:xfrm>
                <a:off x="1025" y="3792"/>
                <a:ext cx="47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TT40/60</a:t>
                </a:r>
              </a:p>
            </p:txBody>
          </p:sp>
          <p:sp>
            <p:nvSpPr>
              <p:cNvPr id="40" name="Text Box 55"/>
              <p:cNvSpPr txBox="1">
                <a:spLocks noChangeArrowheads="1"/>
              </p:cNvSpPr>
              <p:nvPr/>
            </p:nvSpPr>
            <p:spPr bwMode="auto">
              <a:xfrm>
                <a:off x="2472" y="3792"/>
                <a:ext cx="362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TI 8/2</a:t>
                </a:r>
              </a:p>
            </p:txBody>
          </p:sp>
          <p:sp>
            <p:nvSpPr>
              <p:cNvPr id="41" name="Text Box 56"/>
              <p:cNvSpPr txBox="1">
                <a:spLocks noChangeArrowheads="1"/>
              </p:cNvSpPr>
              <p:nvPr/>
            </p:nvSpPr>
            <p:spPr bwMode="auto">
              <a:xfrm>
                <a:off x="4838" y="3792"/>
                <a:ext cx="31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LHC</a:t>
                </a:r>
              </a:p>
            </p:txBody>
          </p:sp>
        </p:grpSp>
      </p:grpSp>
      <p:sp>
        <p:nvSpPr>
          <p:cNvPr id="60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990600"/>
            <a:ext cx="8534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SPS to LHC transfer lines have dedicated transfer line collimators (TCDIH and V) in case of fast failures to protect LHC aperture: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Magnet power supply trips at time </a:t>
            </a:r>
            <a:r>
              <a:rPr lang="en-GB" altLang="en-US" i="1" dirty="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 after the last extraction interlock check: beam steered onto collimator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Current (field) error depends on circuit: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endParaRPr lang="en-GB" altLang="en-US" dirty="0">
              <a:latin typeface="Arial"/>
              <a:cs typeface="Arial"/>
            </a:endParaRP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GB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latin typeface="Arial"/>
                <a:cs typeface="Arial"/>
              </a:rPr>
              <a:t>Erratic turn-on of extraction kicker: sweep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 "/>
            </a:pPr>
            <a:r>
              <a:rPr lang="en-GB" altLang="en-US" sz="1800" dirty="0">
                <a:latin typeface="Arial"/>
                <a:cs typeface="Arial"/>
              </a:rPr>
              <a:t>(asynchronous with particle-free abort gap)</a:t>
            </a:r>
            <a:endParaRPr lang="en-GB" altLang="en-US" dirty="0">
              <a:latin typeface="Arial"/>
              <a:cs typeface="Arial"/>
            </a:endParaRPr>
          </a:p>
        </p:txBody>
      </p:sp>
      <p:cxnSp>
        <p:nvCxnSpPr>
          <p:cNvPr id="61" name="Straight Arrow Connector 60"/>
          <p:cNvCxnSpPr/>
          <p:nvPr/>
        </p:nvCxnSpPr>
        <p:spPr bwMode="auto">
          <a:xfrm>
            <a:off x="6139541" y="4979685"/>
            <a:ext cx="406401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62" name="Straight Arrow Connector 61"/>
          <p:cNvCxnSpPr/>
          <p:nvPr/>
        </p:nvCxnSpPr>
        <p:spPr bwMode="auto">
          <a:xfrm>
            <a:off x="6139542" y="6324600"/>
            <a:ext cx="794658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8" name="Rectangle 7"/>
          <p:cNvSpPr/>
          <p:nvPr/>
        </p:nvSpPr>
        <p:spPr>
          <a:xfrm>
            <a:off x="5970355" y="4608285"/>
            <a:ext cx="7970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200" b="0" dirty="0" err="1">
                <a:latin typeface="Arial"/>
                <a:cs typeface="Arial"/>
              </a:rPr>
              <a:t>Δμ</a:t>
            </a:r>
            <a:r>
              <a:rPr lang="en-GB" altLang="en-US" sz="1200" b="0" dirty="0">
                <a:latin typeface="Arial"/>
                <a:cs typeface="Arial"/>
              </a:rPr>
              <a:t> = 60°</a:t>
            </a:r>
            <a:endParaRPr lang="en-US" sz="1200" b="0" dirty="0"/>
          </a:p>
        </p:txBody>
      </p:sp>
      <p:cxnSp>
        <p:nvCxnSpPr>
          <p:cNvPr id="17" name="Straight Connector 16"/>
          <p:cNvCxnSpPr/>
          <p:nvPr/>
        </p:nvCxnSpPr>
        <p:spPr bwMode="auto">
          <a:xfrm flipV="1">
            <a:off x="6141963" y="4876800"/>
            <a:ext cx="0" cy="18626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tangle 62"/>
          <p:cNvSpPr/>
          <p:nvPr/>
        </p:nvSpPr>
        <p:spPr>
          <a:xfrm>
            <a:off x="6121404" y="6039756"/>
            <a:ext cx="8826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200" b="0" dirty="0" err="1">
                <a:latin typeface="Arial"/>
                <a:cs typeface="Arial"/>
              </a:rPr>
              <a:t>Δμ</a:t>
            </a:r>
            <a:r>
              <a:rPr lang="en-GB" altLang="en-US" sz="1200" b="0" dirty="0">
                <a:latin typeface="Arial"/>
                <a:cs typeface="Arial"/>
              </a:rPr>
              <a:t> = 120°</a:t>
            </a:r>
            <a:endParaRPr lang="en-US" sz="1200" b="0" dirty="0"/>
          </a:p>
        </p:txBody>
      </p:sp>
      <p:cxnSp>
        <p:nvCxnSpPr>
          <p:cNvPr id="64" name="Straight Connector 63"/>
          <p:cNvCxnSpPr/>
          <p:nvPr/>
        </p:nvCxnSpPr>
        <p:spPr bwMode="auto">
          <a:xfrm>
            <a:off x="6146801" y="5836028"/>
            <a:ext cx="0" cy="5647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 flipV="1">
            <a:off x="6548967" y="4876800"/>
            <a:ext cx="0" cy="19474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>
            <a:off x="6934201" y="5827562"/>
            <a:ext cx="0" cy="5647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 Box 39"/>
          <p:cNvSpPr txBox="1">
            <a:spLocks noChangeArrowheads="1"/>
          </p:cNvSpPr>
          <p:nvPr/>
        </p:nvSpPr>
        <p:spPr bwMode="auto">
          <a:xfrm rot="21599314" flipH="1">
            <a:off x="7010387" y="6196788"/>
            <a:ext cx="2362154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FF0000"/>
                </a:solidFill>
              </a:rPr>
              <a:t>Extracted beam OFF nominal trajectory</a:t>
            </a:r>
          </a:p>
        </p:txBody>
      </p:sp>
      <p:sp>
        <p:nvSpPr>
          <p:cNvPr id="65" name="Freeform 64"/>
          <p:cNvSpPr>
            <a:spLocks/>
          </p:cNvSpPr>
          <p:nvPr/>
        </p:nvSpPr>
        <p:spPr bwMode="auto">
          <a:xfrm flipH="1">
            <a:off x="420913" y="5446480"/>
            <a:ext cx="8280765" cy="3632"/>
          </a:xfrm>
          <a:custGeom>
            <a:avLst/>
            <a:gdLst>
              <a:gd name="T0" fmla="*/ 2147483647 w 4590"/>
              <a:gd name="T1" fmla="*/ 2147483647 h 1536"/>
              <a:gd name="T2" fmla="*/ 2147483647 w 4590"/>
              <a:gd name="T3" fmla="*/ 2147483647 h 1536"/>
              <a:gd name="T4" fmla="*/ 2147483647 w 4590"/>
              <a:gd name="T5" fmla="*/ 2147483647 h 1536"/>
              <a:gd name="T6" fmla="*/ 2147483647 w 4590"/>
              <a:gd name="T7" fmla="*/ 2147483647 h 1536"/>
              <a:gd name="T8" fmla="*/ 0 w 4590"/>
              <a:gd name="T9" fmla="*/ 0 h 1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90"/>
              <a:gd name="T16" fmla="*/ 0 h 1536"/>
              <a:gd name="T17" fmla="*/ 4590 w 4590"/>
              <a:gd name="T18" fmla="*/ 1536 h 1536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2824 w 10000"/>
              <a:gd name="connsiteY3" fmla="*/ 5781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1997 w 10000"/>
              <a:gd name="connsiteY3" fmla="*/ 6466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16 w 10000"/>
              <a:gd name="connsiteY3" fmla="*/ 8333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06 w 10000"/>
              <a:gd name="connsiteY3" fmla="*/ 8720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380 w 10000"/>
              <a:gd name="connsiteY4" fmla="*/ 4770 h 10000"/>
              <a:gd name="connsiteX5" fmla="*/ 0 w 10000"/>
              <a:gd name="connsiteY5" fmla="*/ 0 h 10000"/>
              <a:gd name="connsiteX0" fmla="*/ 8014 w 8014"/>
              <a:gd name="connsiteY0" fmla="*/ 9970 h 10000"/>
              <a:gd name="connsiteX1" fmla="*/ 7686 w 8014"/>
              <a:gd name="connsiteY1" fmla="*/ 10000 h 10000"/>
              <a:gd name="connsiteX2" fmla="*/ 5406 w 8014"/>
              <a:gd name="connsiteY2" fmla="*/ 9959 h 10000"/>
              <a:gd name="connsiteX3" fmla="*/ 4332 w 8014"/>
              <a:gd name="connsiteY3" fmla="*/ 9256 h 10000"/>
              <a:gd name="connsiteX4" fmla="*/ 1380 w 8014"/>
              <a:gd name="connsiteY4" fmla="*/ 4770 h 10000"/>
              <a:gd name="connsiteX5" fmla="*/ 0 w 8014"/>
              <a:gd name="connsiteY5" fmla="*/ 0 h 10000"/>
              <a:gd name="connsiteX0" fmla="*/ 9581 w 9581"/>
              <a:gd name="connsiteY0" fmla="*/ 8422 h 8452"/>
              <a:gd name="connsiteX1" fmla="*/ 9172 w 9581"/>
              <a:gd name="connsiteY1" fmla="*/ 8452 h 8452"/>
              <a:gd name="connsiteX2" fmla="*/ 6327 w 9581"/>
              <a:gd name="connsiteY2" fmla="*/ 8411 h 8452"/>
              <a:gd name="connsiteX3" fmla="*/ 4987 w 9581"/>
              <a:gd name="connsiteY3" fmla="*/ 7708 h 8452"/>
              <a:gd name="connsiteX4" fmla="*/ 1303 w 9581"/>
              <a:gd name="connsiteY4" fmla="*/ 3222 h 8452"/>
              <a:gd name="connsiteX5" fmla="*/ 0 w 9581"/>
              <a:gd name="connsiteY5" fmla="*/ 0 h 8452"/>
              <a:gd name="connsiteX0" fmla="*/ 10000 w 10000"/>
              <a:gd name="connsiteY0" fmla="*/ 9965 h 10000"/>
              <a:gd name="connsiteX1" fmla="*/ 9573 w 10000"/>
              <a:gd name="connsiteY1" fmla="*/ 10000 h 10000"/>
              <a:gd name="connsiteX2" fmla="*/ 6604 w 10000"/>
              <a:gd name="connsiteY2" fmla="*/ 9951 h 10000"/>
              <a:gd name="connsiteX3" fmla="*/ 5205 w 10000"/>
              <a:gd name="connsiteY3" fmla="*/ 9120 h 10000"/>
              <a:gd name="connsiteX4" fmla="*/ 0 w 10000"/>
              <a:gd name="connsiteY4" fmla="*/ 0 h 10000"/>
              <a:gd name="connsiteX0" fmla="*/ 7457 w 7457"/>
              <a:gd name="connsiteY0" fmla="*/ 5533 h 5568"/>
              <a:gd name="connsiteX1" fmla="*/ 7030 w 7457"/>
              <a:gd name="connsiteY1" fmla="*/ 5568 h 5568"/>
              <a:gd name="connsiteX2" fmla="*/ 4061 w 7457"/>
              <a:gd name="connsiteY2" fmla="*/ 5519 h 5568"/>
              <a:gd name="connsiteX3" fmla="*/ 2662 w 7457"/>
              <a:gd name="connsiteY3" fmla="*/ 4688 h 5568"/>
              <a:gd name="connsiteX4" fmla="*/ 0 w 7457"/>
              <a:gd name="connsiteY4" fmla="*/ 0 h 5568"/>
              <a:gd name="connsiteX0" fmla="*/ 10000 w 10000"/>
              <a:gd name="connsiteY0" fmla="*/ 9937 h 10238"/>
              <a:gd name="connsiteX1" fmla="*/ 9427 w 10000"/>
              <a:gd name="connsiteY1" fmla="*/ 10000 h 10238"/>
              <a:gd name="connsiteX2" fmla="*/ 5446 w 10000"/>
              <a:gd name="connsiteY2" fmla="*/ 9912 h 10238"/>
              <a:gd name="connsiteX3" fmla="*/ 3570 w 10000"/>
              <a:gd name="connsiteY3" fmla="*/ 10238 h 10238"/>
              <a:gd name="connsiteX4" fmla="*/ 0 w 10000"/>
              <a:gd name="connsiteY4" fmla="*/ 0 h 10238"/>
              <a:gd name="connsiteX0" fmla="*/ 10000 w 10000"/>
              <a:gd name="connsiteY0" fmla="*/ 9937 h 10000"/>
              <a:gd name="connsiteX1" fmla="*/ 9427 w 10000"/>
              <a:gd name="connsiteY1" fmla="*/ 10000 h 10000"/>
              <a:gd name="connsiteX2" fmla="*/ 5446 w 10000"/>
              <a:gd name="connsiteY2" fmla="*/ 9912 h 10000"/>
              <a:gd name="connsiteX3" fmla="*/ 0 w 10000"/>
              <a:gd name="connsiteY3" fmla="*/ 0 h 10000"/>
              <a:gd name="connsiteX0" fmla="*/ 10000 w 10000"/>
              <a:gd name="connsiteY0" fmla="*/ 9937 h 10000"/>
              <a:gd name="connsiteX1" fmla="*/ 9427 w 10000"/>
              <a:gd name="connsiteY1" fmla="*/ 10000 h 10000"/>
              <a:gd name="connsiteX2" fmla="*/ 0 w 10000"/>
              <a:gd name="connsiteY2" fmla="*/ 0 h 10000"/>
              <a:gd name="connsiteX0" fmla="*/ 10018 w 10018"/>
              <a:gd name="connsiteY0" fmla="*/ 67 h 130"/>
              <a:gd name="connsiteX1" fmla="*/ 9445 w 10018"/>
              <a:gd name="connsiteY1" fmla="*/ 130 h 130"/>
              <a:gd name="connsiteX2" fmla="*/ 0 w 10018"/>
              <a:gd name="connsiteY2" fmla="*/ 0 h 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8" h="130">
                <a:moveTo>
                  <a:pt x="10018" y="67"/>
                </a:moveTo>
                <a:lnTo>
                  <a:pt x="9445" y="130"/>
                </a:lnTo>
                <a:lnTo>
                  <a:pt x="0" y="0"/>
                </a:ln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" name="Freeform 54"/>
          <p:cNvSpPr>
            <a:spLocks/>
          </p:cNvSpPr>
          <p:nvPr/>
        </p:nvSpPr>
        <p:spPr bwMode="auto">
          <a:xfrm flipH="1">
            <a:off x="880113" y="5386719"/>
            <a:ext cx="5649777" cy="137082"/>
          </a:xfrm>
          <a:custGeom>
            <a:avLst/>
            <a:gdLst>
              <a:gd name="T0" fmla="*/ 2147483647 w 4590"/>
              <a:gd name="T1" fmla="*/ 2147483647 h 1536"/>
              <a:gd name="T2" fmla="*/ 2147483647 w 4590"/>
              <a:gd name="T3" fmla="*/ 2147483647 h 1536"/>
              <a:gd name="T4" fmla="*/ 2147483647 w 4590"/>
              <a:gd name="T5" fmla="*/ 2147483647 h 1536"/>
              <a:gd name="T6" fmla="*/ 2147483647 w 4590"/>
              <a:gd name="T7" fmla="*/ 2147483647 h 1536"/>
              <a:gd name="T8" fmla="*/ 0 w 4590"/>
              <a:gd name="T9" fmla="*/ 0 h 1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90"/>
              <a:gd name="T16" fmla="*/ 0 h 1536"/>
              <a:gd name="T17" fmla="*/ 4590 w 4590"/>
              <a:gd name="T18" fmla="*/ 1536 h 1536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2824 w 10000"/>
              <a:gd name="connsiteY3" fmla="*/ 5781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1997 w 10000"/>
              <a:gd name="connsiteY3" fmla="*/ 6466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16 w 10000"/>
              <a:gd name="connsiteY3" fmla="*/ 8333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06 w 10000"/>
              <a:gd name="connsiteY3" fmla="*/ 8720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380 w 10000"/>
              <a:gd name="connsiteY4" fmla="*/ 4770 h 10000"/>
              <a:gd name="connsiteX5" fmla="*/ 0 w 10000"/>
              <a:gd name="connsiteY5" fmla="*/ 0 h 10000"/>
              <a:gd name="connsiteX0" fmla="*/ 8014 w 8014"/>
              <a:gd name="connsiteY0" fmla="*/ 9970 h 10000"/>
              <a:gd name="connsiteX1" fmla="*/ 7686 w 8014"/>
              <a:gd name="connsiteY1" fmla="*/ 10000 h 10000"/>
              <a:gd name="connsiteX2" fmla="*/ 5406 w 8014"/>
              <a:gd name="connsiteY2" fmla="*/ 9959 h 10000"/>
              <a:gd name="connsiteX3" fmla="*/ 4332 w 8014"/>
              <a:gd name="connsiteY3" fmla="*/ 9256 h 10000"/>
              <a:gd name="connsiteX4" fmla="*/ 1380 w 8014"/>
              <a:gd name="connsiteY4" fmla="*/ 4770 h 10000"/>
              <a:gd name="connsiteX5" fmla="*/ 0 w 8014"/>
              <a:gd name="connsiteY5" fmla="*/ 0 h 10000"/>
              <a:gd name="connsiteX0" fmla="*/ 9581 w 9581"/>
              <a:gd name="connsiteY0" fmla="*/ 8422 h 8452"/>
              <a:gd name="connsiteX1" fmla="*/ 9172 w 9581"/>
              <a:gd name="connsiteY1" fmla="*/ 8452 h 8452"/>
              <a:gd name="connsiteX2" fmla="*/ 6327 w 9581"/>
              <a:gd name="connsiteY2" fmla="*/ 8411 h 8452"/>
              <a:gd name="connsiteX3" fmla="*/ 4987 w 9581"/>
              <a:gd name="connsiteY3" fmla="*/ 7708 h 8452"/>
              <a:gd name="connsiteX4" fmla="*/ 1303 w 9581"/>
              <a:gd name="connsiteY4" fmla="*/ 3222 h 8452"/>
              <a:gd name="connsiteX5" fmla="*/ 0 w 9581"/>
              <a:gd name="connsiteY5" fmla="*/ 0 h 8452"/>
              <a:gd name="connsiteX0" fmla="*/ 10000 w 10000"/>
              <a:gd name="connsiteY0" fmla="*/ 9965 h 10000"/>
              <a:gd name="connsiteX1" fmla="*/ 9573 w 10000"/>
              <a:gd name="connsiteY1" fmla="*/ 10000 h 10000"/>
              <a:gd name="connsiteX2" fmla="*/ 6604 w 10000"/>
              <a:gd name="connsiteY2" fmla="*/ 9951 h 10000"/>
              <a:gd name="connsiteX3" fmla="*/ 5205 w 10000"/>
              <a:gd name="connsiteY3" fmla="*/ 9120 h 10000"/>
              <a:gd name="connsiteX4" fmla="*/ 0 w 10000"/>
              <a:gd name="connsiteY4" fmla="*/ 0 h 10000"/>
              <a:gd name="connsiteX0" fmla="*/ 7457 w 7457"/>
              <a:gd name="connsiteY0" fmla="*/ 5533 h 5568"/>
              <a:gd name="connsiteX1" fmla="*/ 7030 w 7457"/>
              <a:gd name="connsiteY1" fmla="*/ 5568 h 5568"/>
              <a:gd name="connsiteX2" fmla="*/ 4061 w 7457"/>
              <a:gd name="connsiteY2" fmla="*/ 5519 h 5568"/>
              <a:gd name="connsiteX3" fmla="*/ 2662 w 7457"/>
              <a:gd name="connsiteY3" fmla="*/ 4688 h 5568"/>
              <a:gd name="connsiteX4" fmla="*/ 0 w 7457"/>
              <a:gd name="connsiteY4" fmla="*/ 0 h 5568"/>
              <a:gd name="connsiteX0" fmla="*/ 10000 w 10000"/>
              <a:gd name="connsiteY0" fmla="*/ 9937 h 10238"/>
              <a:gd name="connsiteX1" fmla="*/ 9427 w 10000"/>
              <a:gd name="connsiteY1" fmla="*/ 10000 h 10238"/>
              <a:gd name="connsiteX2" fmla="*/ 5446 w 10000"/>
              <a:gd name="connsiteY2" fmla="*/ 9912 h 10238"/>
              <a:gd name="connsiteX3" fmla="*/ 3570 w 10000"/>
              <a:gd name="connsiteY3" fmla="*/ 10238 h 10238"/>
              <a:gd name="connsiteX4" fmla="*/ 0 w 10000"/>
              <a:gd name="connsiteY4" fmla="*/ 0 h 10238"/>
              <a:gd name="connsiteX0" fmla="*/ 10000 w 10000"/>
              <a:gd name="connsiteY0" fmla="*/ 9937 h 10000"/>
              <a:gd name="connsiteX1" fmla="*/ 9427 w 10000"/>
              <a:gd name="connsiteY1" fmla="*/ 10000 h 10000"/>
              <a:gd name="connsiteX2" fmla="*/ 5446 w 10000"/>
              <a:gd name="connsiteY2" fmla="*/ 9912 h 10000"/>
              <a:gd name="connsiteX3" fmla="*/ 0 w 10000"/>
              <a:gd name="connsiteY3" fmla="*/ 0 h 10000"/>
              <a:gd name="connsiteX0" fmla="*/ 10000 w 10000"/>
              <a:gd name="connsiteY0" fmla="*/ 9937 h 10000"/>
              <a:gd name="connsiteX1" fmla="*/ 9427 w 10000"/>
              <a:gd name="connsiteY1" fmla="*/ 10000 h 10000"/>
              <a:gd name="connsiteX2" fmla="*/ 0 w 10000"/>
              <a:gd name="connsiteY2" fmla="*/ 0 h 10000"/>
              <a:gd name="connsiteX0" fmla="*/ 10018 w 10018"/>
              <a:gd name="connsiteY0" fmla="*/ 67 h 130"/>
              <a:gd name="connsiteX1" fmla="*/ 9445 w 10018"/>
              <a:gd name="connsiteY1" fmla="*/ 130 h 130"/>
              <a:gd name="connsiteX2" fmla="*/ 0 w 10018"/>
              <a:gd name="connsiteY2" fmla="*/ 0 h 130"/>
              <a:gd name="connsiteX0" fmla="*/ 10000 w 10000"/>
              <a:gd name="connsiteY0" fmla="*/ 5154 h 10006"/>
              <a:gd name="connsiteX1" fmla="*/ 9428 w 10000"/>
              <a:gd name="connsiteY1" fmla="*/ 10000 h 10006"/>
              <a:gd name="connsiteX2" fmla="*/ 5942 w 10000"/>
              <a:gd name="connsiteY2" fmla="*/ 10006 h 10006"/>
              <a:gd name="connsiteX3" fmla="*/ 0 w 10000"/>
              <a:gd name="connsiteY3" fmla="*/ 0 h 10006"/>
              <a:gd name="connsiteX0" fmla="*/ 10000 w 10000"/>
              <a:gd name="connsiteY0" fmla="*/ 5154 h 10006"/>
              <a:gd name="connsiteX1" fmla="*/ 9428 w 10000"/>
              <a:gd name="connsiteY1" fmla="*/ 10000 h 10006"/>
              <a:gd name="connsiteX2" fmla="*/ 5942 w 10000"/>
              <a:gd name="connsiteY2" fmla="*/ 10006 h 10006"/>
              <a:gd name="connsiteX3" fmla="*/ 0 w 10000"/>
              <a:gd name="connsiteY3" fmla="*/ 0 h 10006"/>
              <a:gd name="connsiteX0" fmla="*/ 10000 w 10000"/>
              <a:gd name="connsiteY0" fmla="*/ 15317 h 20169"/>
              <a:gd name="connsiteX1" fmla="*/ 9428 w 10000"/>
              <a:gd name="connsiteY1" fmla="*/ 20163 h 20169"/>
              <a:gd name="connsiteX2" fmla="*/ 5942 w 10000"/>
              <a:gd name="connsiteY2" fmla="*/ 20169 h 20169"/>
              <a:gd name="connsiteX3" fmla="*/ 5171 w 10000"/>
              <a:gd name="connsiteY3" fmla="*/ 187 h 20169"/>
              <a:gd name="connsiteX4" fmla="*/ 0 w 10000"/>
              <a:gd name="connsiteY4" fmla="*/ 10163 h 20169"/>
              <a:gd name="connsiteX0" fmla="*/ 10000 w 10000"/>
              <a:gd name="connsiteY0" fmla="*/ 35235 h 40087"/>
              <a:gd name="connsiteX1" fmla="*/ 9428 w 10000"/>
              <a:gd name="connsiteY1" fmla="*/ 40081 h 40087"/>
              <a:gd name="connsiteX2" fmla="*/ 5942 w 10000"/>
              <a:gd name="connsiteY2" fmla="*/ 40087 h 40087"/>
              <a:gd name="connsiteX3" fmla="*/ 5171 w 10000"/>
              <a:gd name="connsiteY3" fmla="*/ 20105 h 40087"/>
              <a:gd name="connsiteX4" fmla="*/ 3988 w 10000"/>
              <a:gd name="connsiteY4" fmla="*/ 126 h 40087"/>
              <a:gd name="connsiteX5" fmla="*/ 0 w 10000"/>
              <a:gd name="connsiteY5" fmla="*/ 30081 h 40087"/>
              <a:gd name="connsiteX0" fmla="*/ 10000 w 10000"/>
              <a:gd name="connsiteY0" fmla="*/ 35108 h 304960"/>
              <a:gd name="connsiteX1" fmla="*/ 9428 w 10000"/>
              <a:gd name="connsiteY1" fmla="*/ 39954 h 304960"/>
              <a:gd name="connsiteX2" fmla="*/ 5942 w 10000"/>
              <a:gd name="connsiteY2" fmla="*/ 39960 h 304960"/>
              <a:gd name="connsiteX3" fmla="*/ 5171 w 10000"/>
              <a:gd name="connsiteY3" fmla="*/ 19978 h 304960"/>
              <a:gd name="connsiteX4" fmla="*/ 3988 w 10000"/>
              <a:gd name="connsiteY4" fmla="*/ -1 h 304960"/>
              <a:gd name="connsiteX5" fmla="*/ 0 w 10000"/>
              <a:gd name="connsiteY5" fmla="*/ 29954 h 304960"/>
              <a:gd name="connsiteX0" fmla="*/ 10000 w 10000"/>
              <a:gd name="connsiteY0" fmla="*/ 274930 h 488302"/>
              <a:gd name="connsiteX1" fmla="*/ 9428 w 10000"/>
              <a:gd name="connsiteY1" fmla="*/ 279776 h 488302"/>
              <a:gd name="connsiteX2" fmla="*/ 5942 w 10000"/>
              <a:gd name="connsiteY2" fmla="*/ 279782 h 488302"/>
              <a:gd name="connsiteX3" fmla="*/ 5171 w 10000"/>
              <a:gd name="connsiteY3" fmla="*/ 35 h 488302"/>
              <a:gd name="connsiteX4" fmla="*/ 3988 w 10000"/>
              <a:gd name="connsiteY4" fmla="*/ 239821 h 488302"/>
              <a:gd name="connsiteX5" fmla="*/ 0 w 10000"/>
              <a:gd name="connsiteY5" fmla="*/ 269776 h 488302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98 w 10000"/>
              <a:gd name="connsiteY2" fmla="*/ 279783 h 488299"/>
              <a:gd name="connsiteX3" fmla="*/ 5171 w 10000"/>
              <a:gd name="connsiteY3" fmla="*/ 35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171 w 10000"/>
              <a:gd name="connsiteY3" fmla="*/ 35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171 w 10000"/>
              <a:gd name="connsiteY3" fmla="*/ 35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434 w 10000"/>
              <a:gd name="connsiteY3" fmla="*/ 36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644 w 10000"/>
              <a:gd name="connsiteY3" fmla="*/ 36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372 w 10000"/>
              <a:gd name="connsiteY3" fmla="*/ 36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99764 h 488299"/>
              <a:gd name="connsiteX3" fmla="*/ 5372 w 10000"/>
              <a:gd name="connsiteY3" fmla="*/ 36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99764 h 488299"/>
              <a:gd name="connsiteX3" fmla="*/ 5372 w 10000"/>
              <a:gd name="connsiteY3" fmla="*/ 36 h 488299"/>
              <a:gd name="connsiteX4" fmla="*/ 3988 w 10000"/>
              <a:gd name="connsiteY4" fmla="*/ 239821 h 488299"/>
              <a:gd name="connsiteX5" fmla="*/ 3155 w 10000"/>
              <a:gd name="connsiteY5" fmla="*/ 239825 h 488299"/>
              <a:gd name="connsiteX6" fmla="*/ 0 w 10000"/>
              <a:gd name="connsiteY6" fmla="*/ 269776 h 488299"/>
              <a:gd name="connsiteX0" fmla="*/ 10000 w 10000"/>
              <a:gd name="connsiteY0" fmla="*/ 494727 h 708096"/>
              <a:gd name="connsiteX1" fmla="*/ 9428 w 10000"/>
              <a:gd name="connsiteY1" fmla="*/ 499573 h 708096"/>
              <a:gd name="connsiteX2" fmla="*/ 6328 w 10000"/>
              <a:gd name="connsiteY2" fmla="*/ 519561 h 708096"/>
              <a:gd name="connsiteX3" fmla="*/ 5372 w 10000"/>
              <a:gd name="connsiteY3" fmla="*/ 219833 h 708096"/>
              <a:gd name="connsiteX4" fmla="*/ 3988 w 10000"/>
              <a:gd name="connsiteY4" fmla="*/ 459618 h 708096"/>
              <a:gd name="connsiteX5" fmla="*/ 3085 w 10000"/>
              <a:gd name="connsiteY5" fmla="*/ 36 h 708096"/>
              <a:gd name="connsiteX6" fmla="*/ 0 w 10000"/>
              <a:gd name="connsiteY6" fmla="*/ 489573 h 708096"/>
              <a:gd name="connsiteX0" fmla="*/ 10000 w 10000"/>
              <a:gd name="connsiteY0" fmla="*/ 494691 h 708060"/>
              <a:gd name="connsiteX1" fmla="*/ 9428 w 10000"/>
              <a:gd name="connsiteY1" fmla="*/ 499537 h 708060"/>
              <a:gd name="connsiteX2" fmla="*/ 6328 w 10000"/>
              <a:gd name="connsiteY2" fmla="*/ 519525 h 708060"/>
              <a:gd name="connsiteX3" fmla="*/ 5372 w 10000"/>
              <a:gd name="connsiteY3" fmla="*/ 219797 h 708060"/>
              <a:gd name="connsiteX4" fmla="*/ 3988 w 10000"/>
              <a:gd name="connsiteY4" fmla="*/ 459582 h 708060"/>
              <a:gd name="connsiteX5" fmla="*/ 3085 w 10000"/>
              <a:gd name="connsiteY5" fmla="*/ 0 h 708060"/>
              <a:gd name="connsiteX6" fmla="*/ 0 w 10000"/>
              <a:gd name="connsiteY6" fmla="*/ 489537 h 708060"/>
              <a:gd name="connsiteX0" fmla="*/ 8098 w 8098"/>
              <a:gd name="connsiteY0" fmla="*/ 1823522 h 2036891"/>
              <a:gd name="connsiteX1" fmla="*/ 7526 w 8098"/>
              <a:gd name="connsiteY1" fmla="*/ 1828368 h 2036891"/>
              <a:gd name="connsiteX2" fmla="*/ 4426 w 8098"/>
              <a:gd name="connsiteY2" fmla="*/ 1848356 h 2036891"/>
              <a:gd name="connsiteX3" fmla="*/ 3470 w 8098"/>
              <a:gd name="connsiteY3" fmla="*/ 1548628 h 2036891"/>
              <a:gd name="connsiteX4" fmla="*/ 2086 w 8098"/>
              <a:gd name="connsiteY4" fmla="*/ 1788413 h 2036891"/>
              <a:gd name="connsiteX5" fmla="*/ 1183 w 8098"/>
              <a:gd name="connsiteY5" fmla="*/ 1328831 h 2036891"/>
              <a:gd name="connsiteX6" fmla="*/ 0 w 8098"/>
              <a:gd name="connsiteY6" fmla="*/ 14 h 2036891"/>
              <a:gd name="connsiteX0" fmla="*/ 10000 w 10000"/>
              <a:gd name="connsiteY0" fmla="*/ 8952 h 9999"/>
              <a:gd name="connsiteX1" fmla="*/ 9294 w 10000"/>
              <a:gd name="connsiteY1" fmla="*/ 8976 h 9999"/>
              <a:gd name="connsiteX2" fmla="*/ 5466 w 10000"/>
              <a:gd name="connsiteY2" fmla="*/ 9074 h 9999"/>
              <a:gd name="connsiteX3" fmla="*/ 4285 w 10000"/>
              <a:gd name="connsiteY3" fmla="*/ 7603 h 9999"/>
              <a:gd name="connsiteX4" fmla="*/ 2576 w 10000"/>
              <a:gd name="connsiteY4" fmla="*/ 8780 h 9999"/>
              <a:gd name="connsiteX5" fmla="*/ 2143 w 10000"/>
              <a:gd name="connsiteY5" fmla="*/ 9369 h 9999"/>
              <a:gd name="connsiteX6" fmla="*/ 0 w 10000"/>
              <a:gd name="connsiteY6" fmla="*/ 0 h 9999"/>
              <a:gd name="connsiteX0" fmla="*/ 10000 w 10000"/>
              <a:gd name="connsiteY0" fmla="*/ 8953 h 10000"/>
              <a:gd name="connsiteX1" fmla="*/ 9294 w 10000"/>
              <a:gd name="connsiteY1" fmla="*/ 8977 h 10000"/>
              <a:gd name="connsiteX2" fmla="*/ 5466 w 10000"/>
              <a:gd name="connsiteY2" fmla="*/ 9075 h 10000"/>
              <a:gd name="connsiteX3" fmla="*/ 4285 w 10000"/>
              <a:gd name="connsiteY3" fmla="*/ 7604 h 10000"/>
              <a:gd name="connsiteX4" fmla="*/ 2576 w 10000"/>
              <a:gd name="connsiteY4" fmla="*/ 8781 h 10000"/>
              <a:gd name="connsiteX5" fmla="*/ 0 w 10000"/>
              <a:gd name="connsiteY5" fmla="*/ 0 h 10000"/>
              <a:gd name="connsiteX0" fmla="*/ 8474 w 8474"/>
              <a:gd name="connsiteY0" fmla="*/ 2968 h 4015"/>
              <a:gd name="connsiteX1" fmla="*/ 7768 w 8474"/>
              <a:gd name="connsiteY1" fmla="*/ 2992 h 4015"/>
              <a:gd name="connsiteX2" fmla="*/ 3940 w 8474"/>
              <a:gd name="connsiteY2" fmla="*/ 3090 h 4015"/>
              <a:gd name="connsiteX3" fmla="*/ 2759 w 8474"/>
              <a:gd name="connsiteY3" fmla="*/ 1619 h 4015"/>
              <a:gd name="connsiteX4" fmla="*/ 1050 w 8474"/>
              <a:gd name="connsiteY4" fmla="*/ 2796 h 4015"/>
              <a:gd name="connsiteX5" fmla="*/ 0 w 8474"/>
              <a:gd name="connsiteY5" fmla="*/ 0 h 4015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4650 w 10000"/>
              <a:gd name="connsiteY2" fmla="*/ 7696 h 10001"/>
              <a:gd name="connsiteX3" fmla="*/ 3256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4650 w 10000"/>
              <a:gd name="connsiteY2" fmla="*/ 7696 h 10001"/>
              <a:gd name="connsiteX3" fmla="*/ 3537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4650 w 10000"/>
              <a:gd name="connsiteY2" fmla="*/ 7696 h 10001"/>
              <a:gd name="connsiteX3" fmla="*/ 3358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4650 w 10000"/>
              <a:gd name="connsiteY2" fmla="*/ 7696 h 10001"/>
              <a:gd name="connsiteX3" fmla="*/ 3358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3897 w 10000"/>
              <a:gd name="connsiteY2" fmla="*/ 7696 h 10001"/>
              <a:gd name="connsiteX3" fmla="*/ 3358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24336 h 26945"/>
              <a:gd name="connsiteX1" fmla="*/ 9167 w 10000"/>
              <a:gd name="connsiteY1" fmla="*/ 24396 h 26945"/>
              <a:gd name="connsiteX2" fmla="*/ 3897 w 10000"/>
              <a:gd name="connsiteY2" fmla="*/ 24640 h 26945"/>
              <a:gd name="connsiteX3" fmla="*/ 3358 w 10000"/>
              <a:gd name="connsiteY3" fmla="*/ 20976 h 26945"/>
              <a:gd name="connsiteX4" fmla="*/ 1239 w 10000"/>
              <a:gd name="connsiteY4" fmla="*/ 23908 h 26945"/>
              <a:gd name="connsiteX5" fmla="*/ 0 w 10000"/>
              <a:gd name="connsiteY5" fmla="*/ 16944 h 26945"/>
              <a:gd name="connsiteX0" fmla="*/ 10000 w 10000"/>
              <a:gd name="connsiteY0" fmla="*/ 7392 h 7781"/>
              <a:gd name="connsiteX1" fmla="*/ 9167 w 10000"/>
              <a:gd name="connsiteY1" fmla="*/ 7452 h 7781"/>
              <a:gd name="connsiteX2" fmla="*/ 3897 w 10000"/>
              <a:gd name="connsiteY2" fmla="*/ 7696 h 7781"/>
              <a:gd name="connsiteX3" fmla="*/ 1239 w 10000"/>
              <a:gd name="connsiteY3" fmla="*/ 6964 h 7781"/>
              <a:gd name="connsiteX4" fmla="*/ 0 w 10000"/>
              <a:gd name="connsiteY4" fmla="*/ 0 h 7781"/>
              <a:gd name="connsiteX0" fmla="*/ 10000 w 10000"/>
              <a:gd name="connsiteY0" fmla="*/ 9500 h 10000"/>
              <a:gd name="connsiteX1" fmla="*/ 9167 w 10000"/>
              <a:gd name="connsiteY1" fmla="*/ 9577 h 10000"/>
              <a:gd name="connsiteX2" fmla="*/ 4944 w 10000"/>
              <a:gd name="connsiteY2" fmla="*/ 9891 h 10000"/>
              <a:gd name="connsiteX3" fmla="*/ 1239 w 10000"/>
              <a:gd name="connsiteY3" fmla="*/ 8950 h 10000"/>
              <a:gd name="connsiteX4" fmla="*/ 0 w 10000"/>
              <a:gd name="connsiteY4" fmla="*/ 0 h 10000"/>
              <a:gd name="connsiteX0" fmla="*/ 10000 w 10000"/>
              <a:gd name="connsiteY0" fmla="*/ 9500 h 9891"/>
              <a:gd name="connsiteX1" fmla="*/ 9167 w 10000"/>
              <a:gd name="connsiteY1" fmla="*/ 9577 h 9891"/>
              <a:gd name="connsiteX2" fmla="*/ 4944 w 10000"/>
              <a:gd name="connsiteY2" fmla="*/ 9891 h 9891"/>
              <a:gd name="connsiteX3" fmla="*/ 3270 w 10000"/>
              <a:gd name="connsiteY3" fmla="*/ 9578 h 9891"/>
              <a:gd name="connsiteX4" fmla="*/ 1239 w 10000"/>
              <a:gd name="connsiteY4" fmla="*/ 8950 h 9891"/>
              <a:gd name="connsiteX5" fmla="*/ 0 w 10000"/>
              <a:gd name="connsiteY5" fmla="*/ 0 h 9891"/>
              <a:gd name="connsiteX0" fmla="*/ 10000 w 10000"/>
              <a:gd name="connsiteY0" fmla="*/ 9605 h 10000"/>
              <a:gd name="connsiteX1" fmla="*/ 9167 w 10000"/>
              <a:gd name="connsiteY1" fmla="*/ 9683 h 10000"/>
              <a:gd name="connsiteX2" fmla="*/ 4944 w 10000"/>
              <a:gd name="connsiteY2" fmla="*/ 10000 h 10000"/>
              <a:gd name="connsiteX3" fmla="*/ 3270 w 10000"/>
              <a:gd name="connsiteY3" fmla="*/ 3016 h 10000"/>
              <a:gd name="connsiteX4" fmla="*/ 1239 w 10000"/>
              <a:gd name="connsiteY4" fmla="*/ 9049 h 10000"/>
              <a:gd name="connsiteX5" fmla="*/ 0 w 10000"/>
              <a:gd name="connsiteY5" fmla="*/ 0 h 10000"/>
              <a:gd name="connsiteX0" fmla="*/ 10000 w 10000"/>
              <a:gd name="connsiteY0" fmla="*/ 9605 h 10000"/>
              <a:gd name="connsiteX1" fmla="*/ 9167 w 10000"/>
              <a:gd name="connsiteY1" fmla="*/ 9683 h 10000"/>
              <a:gd name="connsiteX2" fmla="*/ 4944 w 10000"/>
              <a:gd name="connsiteY2" fmla="*/ 10000 h 10000"/>
              <a:gd name="connsiteX3" fmla="*/ 3270 w 10000"/>
              <a:gd name="connsiteY3" fmla="*/ 3016 h 10000"/>
              <a:gd name="connsiteX4" fmla="*/ 1239 w 10000"/>
              <a:gd name="connsiteY4" fmla="*/ 9049 h 10000"/>
              <a:gd name="connsiteX5" fmla="*/ 0 w 10000"/>
              <a:gd name="connsiteY5" fmla="*/ 0 h 10000"/>
              <a:gd name="connsiteX0" fmla="*/ 10000 w 10000"/>
              <a:gd name="connsiteY0" fmla="*/ 9605 h 10000"/>
              <a:gd name="connsiteX1" fmla="*/ 9167 w 10000"/>
              <a:gd name="connsiteY1" fmla="*/ 9683 h 10000"/>
              <a:gd name="connsiteX2" fmla="*/ 4944 w 10000"/>
              <a:gd name="connsiteY2" fmla="*/ 10000 h 10000"/>
              <a:gd name="connsiteX3" fmla="*/ 3270 w 10000"/>
              <a:gd name="connsiteY3" fmla="*/ 3016 h 10000"/>
              <a:gd name="connsiteX4" fmla="*/ 1239 w 10000"/>
              <a:gd name="connsiteY4" fmla="*/ 9049 h 10000"/>
              <a:gd name="connsiteX5" fmla="*/ 0 w 10000"/>
              <a:gd name="connsiteY5" fmla="*/ 0 h 10000"/>
              <a:gd name="connsiteX0" fmla="*/ 10000 w 10000"/>
              <a:gd name="connsiteY0" fmla="*/ 9605 h 15082"/>
              <a:gd name="connsiteX1" fmla="*/ 9167 w 10000"/>
              <a:gd name="connsiteY1" fmla="*/ 9683 h 15082"/>
              <a:gd name="connsiteX2" fmla="*/ 4944 w 10000"/>
              <a:gd name="connsiteY2" fmla="*/ 10000 h 15082"/>
              <a:gd name="connsiteX3" fmla="*/ 3270 w 10000"/>
              <a:gd name="connsiteY3" fmla="*/ 3016 h 15082"/>
              <a:gd name="connsiteX4" fmla="*/ 1239 w 10000"/>
              <a:gd name="connsiteY4" fmla="*/ 15082 h 15082"/>
              <a:gd name="connsiteX5" fmla="*/ 0 w 10000"/>
              <a:gd name="connsiteY5" fmla="*/ 0 h 15082"/>
              <a:gd name="connsiteX0" fmla="*/ 10000 w 10000"/>
              <a:gd name="connsiteY0" fmla="*/ 9605 h 14765"/>
              <a:gd name="connsiteX1" fmla="*/ 9167 w 10000"/>
              <a:gd name="connsiteY1" fmla="*/ 9683 h 14765"/>
              <a:gd name="connsiteX2" fmla="*/ 4944 w 10000"/>
              <a:gd name="connsiteY2" fmla="*/ 10000 h 14765"/>
              <a:gd name="connsiteX3" fmla="*/ 3270 w 10000"/>
              <a:gd name="connsiteY3" fmla="*/ 3016 h 14765"/>
              <a:gd name="connsiteX4" fmla="*/ 1814 w 10000"/>
              <a:gd name="connsiteY4" fmla="*/ 14765 h 14765"/>
              <a:gd name="connsiteX5" fmla="*/ 0 w 10000"/>
              <a:gd name="connsiteY5" fmla="*/ 0 h 14765"/>
              <a:gd name="connsiteX0" fmla="*/ 10000 w 10000"/>
              <a:gd name="connsiteY0" fmla="*/ 9605 h 15965"/>
              <a:gd name="connsiteX1" fmla="*/ 9167 w 10000"/>
              <a:gd name="connsiteY1" fmla="*/ 9683 h 15965"/>
              <a:gd name="connsiteX2" fmla="*/ 4944 w 10000"/>
              <a:gd name="connsiteY2" fmla="*/ 15965 h 15965"/>
              <a:gd name="connsiteX3" fmla="*/ 3270 w 10000"/>
              <a:gd name="connsiteY3" fmla="*/ 3016 h 15965"/>
              <a:gd name="connsiteX4" fmla="*/ 1814 w 10000"/>
              <a:gd name="connsiteY4" fmla="*/ 14765 h 15965"/>
              <a:gd name="connsiteX5" fmla="*/ 0 w 10000"/>
              <a:gd name="connsiteY5" fmla="*/ 0 h 15965"/>
              <a:gd name="connsiteX0" fmla="*/ 10000 w 10000"/>
              <a:gd name="connsiteY0" fmla="*/ 9605 h 16498"/>
              <a:gd name="connsiteX1" fmla="*/ 9167 w 10000"/>
              <a:gd name="connsiteY1" fmla="*/ 9683 h 16498"/>
              <a:gd name="connsiteX2" fmla="*/ 6384 w 10000"/>
              <a:gd name="connsiteY2" fmla="*/ 13594 h 16498"/>
              <a:gd name="connsiteX3" fmla="*/ 4944 w 10000"/>
              <a:gd name="connsiteY3" fmla="*/ 15965 h 16498"/>
              <a:gd name="connsiteX4" fmla="*/ 3270 w 10000"/>
              <a:gd name="connsiteY4" fmla="*/ 3016 h 16498"/>
              <a:gd name="connsiteX5" fmla="*/ 1814 w 10000"/>
              <a:gd name="connsiteY5" fmla="*/ 14765 h 16498"/>
              <a:gd name="connsiteX6" fmla="*/ 0 w 10000"/>
              <a:gd name="connsiteY6" fmla="*/ 0 h 16498"/>
              <a:gd name="connsiteX0" fmla="*/ 10000 w 10000"/>
              <a:gd name="connsiteY0" fmla="*/ 9605 h 16120"/>
              <a:gd name="connsiteX1" fmla="*/ 9167 w 10000"/>
              <a:gd name="connsiteY1" fmla="*/ 9683 h 16120"/>
              <a:gd name="connsiteX2" fmla="*/ 6409 w 10000"/>
              <a:gd name="connsiteY2" fmla="*/ 2920 h 16120"/>
              <a:gd name="connsiteX3" fmla="*/ 4944 w 10000"/>
              <a:gd name="connsiteY3" fmla="*/ 15965 h 16120"/>
              <a:gd name="connsiteX4" fmla="*/ 3270 w 10000"/>
              <a:gd name="connsiteY4" fmla="*/ 3016 h 16120"/>
              <a:gd name="connsiteX5" fmla="*/ 1814 w 10000"/>
              <a:gd name="connsiteY5" fmla="*/ 14765 h 16120"/>
              <a:gd name="connsiteX6" fmla="*/ 0 w 10000"/>
              <a:gd name="connsiteY6" fmla="*/ 0 h 16120"/>
              <a:gd name="connsiteX0" fmla="*/ 10000 w 10000"/>
              <a:gd name="connsiteY0" fmla="*/ 9605 h 16128"/>
              <a:gd name="connsiteX1" fmla="*/ 9167 w 10000"/>
              <a:gd name="connsiteY1" fmla="*/ 9683 h 16128"/>
              <a:gd name="connsiteX2" fmla="*/ 7571 w 10000"/>
              <a:gd name="connsiteY2" fmla="*/ 5118 h 16128"/>
              <a:gd name="connsiteX3" fmla="*/ 6409 w 10000"/>
              <a:gd name="connsiteY3" fmla="*/ 2920 h 16128"/>
              <a:gd name="connsiteX4" fmla="*/ 4944 w 10000"/>
              <a:gd name="connsiteY4" fmla="*/ 15965 h 16128"/>
              <a:gd name="connsiteX5" fmla="*/ 3270 w 10000"/>
              <a:gd name="connsiteY5" fmla="*/ 3016 h 16128"/>
              <a:gd name="connsiteX6" fmla="*/ 1814 w 10000"/>
              <a:gd name="connsiteY6" fmla="*/ 14765 h 16128"/>
              <a:gd name="connsiteX7" fmla="*/ 0 w 10000"/>
              <a:gd name="connsiteY7" fmla="*/ 0 h 16128"/>
              <a:gd name="connsiteX0" fmla="*/ 10000 w 10000"/>
              <a:gd name="connsiteY0" fmla="*/ 9605 h 17143"/>
              <a:gd name="connsiteX1" fmla="*/ 9167 w 10000"/>
              <a:gd name="connsiteY1" fmla="*/ 9683 h 17143"/>
              <a:gd name="connsiteX2" fmla="*/ 7558 w 10000"/>
              <a:gd name="connsiteY2" fmla="*/ 17048 h 17143"/>
              <a:gd name="connsiteX3" fmla="*/ 6409 w 10000"/>
              <a:gd name="connsiteY3" fmla="*/ 2920 h 17143"/>
              <a:gd name="connsiteX4" fmla="*/ 4944 w 10000"/>
              <a:gd name="connsiteY4" fmla="*/ 15965 h 17143"/>
              <a:gd name="connsiteX5" fmla="*/ 3270 w 10000"/>
              <a:gd name="connsiteY5" fmla="*/ 3016 h 17143"/>
              <a:gd name="connsiteX6" fmla="*/ 1814 w 10000"/>
              <a:gd name="connsiteY6" fmla="*/ 14765 h 17143"/>
              <a:gd name="connsiteX7" fmla="*/ 0 w 10000"/>
              <a:gd name="connsiteY7" fmla="*/ 0 h 17143"/>
              <a:gd name="connsiteX0" fmla="*/ 10000 w 10000"/>
              <a:gd name="connsiteY0" fmla="*/ 9605 h 16128"/>
              <a:gd name="connsiteX1" fmla="*/ 9167 w 10000"/>
              <a:gd name="connsiteY1" fmla="*/ 9683 h 16128"/>
              <a:gd name="connsiteX2" fmla="*/ 7558 w 10000"/>
              <a:gd name="connsiteY2" fmla="*/ 14223 h 16128"/>
              <a:gd name="connsiteX3" fmla="*/ 6409 w 10000"/>
              <a:gd name="connsiteY3" fmla="*/ 2920 h 16128"/>
              <a:gd name="connsiteX4" fmla="*/ 4944 w 10000"/>
              <a:gd name="connsiteY4" fmla="*/ 15965 h 16128"/>
              <a:gd name="connsiteX5" fmla="*/ 3270 w 10000"/>
              <a:gd name="connsiteY5" fmla="*/ 3016 h 16128"/>
              <a:gd name="connsiteX6" fmla="*/ 1814 w 10000"/>
              <a:gd name="connsiteY6" fmla="*/ 14765 h 16128"/>
              <a:gd name="connsiteX7" fmla="*/ 0 w 10000"/>
              <a:gd name="connsiteY7" fmla="*/ 0 h 16128"/>
              <a:gd name="connsiteX0" fmla="*/ 10000 w 10000"/>
              <a:gd name="connsiteY0" fmla="*/ 10024 h 16547"/>
              <a:gd name="connsiteX1" fmla="*/ 9167 w 10000"/>
              <a:gd name="connsiteY1" fmla="*/ 10102 h 16547"/>
              <a:gd name="connsiteX2" fmla="*/ 7558 w 10000"/>
              <a:gd name="connsiteY2" fmla="*/ 14642 h 16547"/>
              <a:gd name="connsiteX3" fmla="*/ 6409 w 10000"/>
              <a:gd name="connsiteY3" fmla="*/ 3339 h 16547"/>
              <a:gd name="connsiteX4" fmla="*/ 4944 w 10000"/>
              <a:gd name="connsiteY4" fmla="*/ 16384 h 16547"/>
              <a:gd name="connsiteX5" fmla="*/ 3270 w 10000"/>
              <a:gd name="connsiteY5" fmla="*/ 3435 h 16547"/>
              <a:gd name="connsiteX6" fmla="*/ 1814 w 10000"/>
              <a:gd name="connsiteY6" fmla="*/ 15184 h 16547"/>
              <a:gd name="connsiteX7" fmla="*/ 450 w 10000"/>
              <a:gd name="connsiteY7" fmla="*/ 1142 h 16547"/>
              <a:gd name="connsiteX8" fmla="*/ 0 w 10000"/>
              <a:gd name="connsiteY8" fmla="*/ 419 h 16547"/>
              <a:gd name="connsiteX0" fmla="*/ 10707 w 10707"/>
              <a:gd name="connsiteY0" fmla="*/ 9102 h 16151"/>
              <a:gd name="connsiteX1" fmla="*/ 9874 w 10707"/>
              <a:gd name="connsiteY1" fmla="*/ 9180 h 16151"/>
              <a:gd name="connsiteX2" fmla="*/ 8265 w 10707"/>
              <a:gd name="connsiteY2" fmla="*/ 13720 h 16151"/>
              <a:gd name="connsiteX3" fmla="*/ 7116 w 10707"/>
              <a:gd name="connsiteY3" fmla="*/ 2417 h 16151"/>
              <a:gd name="connsiteX4" fmla="*/ 5651 w 10707"/>
              <a:gd name="connsiteY4" fmla="*/ 15462 h 16151"/>
              <a:gd name="connsiteX5" fmla="*/ 3977 w 10707"/>
              <a:gd name="connsiteY5" fmla="*/ 2513 h 16151"/>
              <a:gd name="connsiteX6" fmla="*/ 2521 w 10707"/>
              <a:gd name="connsiteY6" fmla="*/ 14262 h 16151"/>
              <a:gd name="connsiteX7" fmla="*/ 1157 w 10707"/>
              <a:gd name="connsiteY7" fmla="*/ 220 h 16151"/>
              <a:gd name="connsiteX8" fmla="*/ 0 w 10707"/>
              <a:gd name="connsiteY8" fmla="*/ 16135 h 16151"/>
              <a:gd name="connsiteX0" fmla="*/ 10707 w 10707"/>
              <a:gd name="connsiteY0" fmla="*/ 9412 h 16460"/>
              <a:gd name="connsiteX1" fmla="*/ 9874 w 10707"/>
              <a:gd name="connsiteY1" fmla="*/ 9490 h 16460"/>
              <a:gd name="connsiteX2" fmla="*/ 8265 w 10707"/>
              <a:gd name="connsiteY2" fmla="*/ 14030 h 16460"/>
              <a:gd name="connsiteX3" fmla="*/ 7116 w 10707"/>
              <a:gd name="connsiteY3" fmla="*/ 2727 h 16460"/>
              <a:gd name="connsiteX4" fmla="*/ 5651 w 10707"/>
              <a:gd name="connsiteY4" fmla="*/ 15772 h 16460"/>
              <a:gd name="connsiteX5" fmla="*/ 3977 w 10707"/>
              <a:gd name="connsiteY5" fmla="*/ 2823 h 16460"/>
              <a:gd name="connsiteX6" fmla="*/ 2521 w 10707"/>
              <a:gd name="connsiteY6" fmla="*/ 14572 h 16460"/>
              <a:gd name="connsiteX7" fmla="*/ 1485 w 10707"/>
              <a:gd name="connsiteY7" fmla="*/ 216 h 16460"/>
              <a:gd name="connsiteX8" fmla="*/ 0 w 10707"/>
              <a:gd name="connsiteY8" fmla="*/ 16445 h 16460"/>
              <a:gd name="connsiteX0" fmla="*/ 10707 w 10707"/>
              <a:gd name="connsiteY0" fmla="*/ 9412 h 16460"/>
              <a:gd name="connsiteX1" fmla="*/ 9874 w 10707"/>
              <a:gd name="connsiteY1" fmla="*/ 9490 h 16460"/>
              <a:gd name="connsiteX2" fmla="*/ 8265 w 10707"/>
              <a:gd name="connsiteY2" fmla="*/ 14030 h 16460"/>
              <a:gd name="connsiteX3" fmla="*/ 7116 w 10707"/>
              <a:gd name="connsiteY3" fmla="*/ 2727 h 16460"/>
              <a:gd name="connsiteX4" fmla="*/ 5651 w 10707"/>
              <a:gd name="connsiteY4" fmla="*/ 15772 h 16460"/>
              <a:gd name="connsiteX5" fmla="*/ 3977 w 10707"/>
              <a:gd name="connsiteY5" fmla="*/ 2823 h 16460"/>
              <a:gd name="connsiteX6" fmla="*/ 2748 w 10707"/>
              <a:gd name="connsiteY6" fmla="*/ 14572 h 16460"/>
              <a:gd name="connsiteX7" fmla="*/ 1485 w 10707"/>
              <a:gd name="connsiteY7" fmla="*/ 216 h 16460"/>
              <a:gd name="connsiteX8" fmla="*/ 0 w 10707"/>
              <a:gd name="connsiteY8" fmla="*/ 16445 h 16460"/>
              <a:gd name="connsiteX0" fmla="*/ 10707 w 10707"/>
              <a:gd name="connsiteY0" fmla="*/ 8171 h 15220"/>
              <a:gd name="connsiteX1" fmla="*/ 9874 w 10707"/>
              <a:gd name="connsiteY1" fmla="*/ 8249 h 15220"/>
              <a:gd name="connsiteX2" fmla="*/ 8265 w 10707"/>
              <a:gd name="connsiteY2" fmla="*/ 12789 h 15220"/>
              <a:gd name="connsiteX3" fmla="*/ 7116 w 10707"/>
              <a:gd name="connsiteY3" fmla="*/ 1486 h 15220"/>
              <a:gd name="connsiteX4" fmla="*/ 5651 w 10707"/>
              <a:gd name="connsiteY4" fmla="*/ 14531 h 15220"/>
              <a:gd name="connsiteX5" fmla="*/ 3977 w 10707"/>
              <a:gd name="connsiteY5" fmla="*/ 1582 h 15220"/>
              <a:gd name="connsiteX6" fmla="*/ 2748 w 10707"/>
              <a:gd name="connsiteY6" fmla="*/ 13331 h 15220"/>
              <a:gd name="connsiteX7" fmla="*/ 1750 w 10707"/>
              <a:gd name="connsiteY7" fmla="*/ 231 h 15220"/>
              <a:gd name="connsiteX8" fmla="*/ 0 w 10707"/>
              <a:gd name="connsiteY8" fmla="*/ 15204 h 15220"/>
              <a:gd name="connsiteX0" fmla="*/ 10707 w 10707"/>
              <a:gd name="connsiteY0" fmla="*/ 8171 h 15220"/>
              <a:gd name="connsiteX1" fmla="*/ 9874 w 10707"/>
              <a:gd name="connsiteY1" fmla="*/ 8249 h 15220"/>
              <a:gd name="connsiteX2" fmla="*/ 8265 w 10707"/>
              <a:gd name="connsiteY2" fmla="*/ 12789 h 15220"/>
              <a:gd name="connsiteX3" fmla="*/ 7116 w 10707"/>
              <a:gd name="connsiteY3" fmla="*/ 1486 h 15220"/>
              <a:gd name="connsiteX4" fmla="*/ 5828 w 10707"/>
              <a:gd name="connsiteY4" fmla="*/ 14217 h 15220"/>
              <a:gd name="connsiteX5" fmla="*/ 3977 w 10707"/>
              <a:gd name="connsiteY5" fmla="*/ 1582 h 15220"/>
              <a:gd name="connsiteX6" fmla="*/ 2748 w 10707"/>
              <a:gd name="connsiteY6" fmla="*/ 13331 h 15220"/>
              <a:gd name="connsiteX7" fmla="*/ 1750 w 10707"/>
              <a:gd name="connsiteY7" fmla="*/ 231 h 15220"/>
              <a:gd name="connsiteX8" fmla="*/ 0 w 10707"/>
              <a:gd name="connsiteY8" fmla="*/ 15204 h 15220"/>
              <a:gd name="connsiteX0" fmla="*/ 10707 w 10707"/>
              <a:gd name="connsiteY0" fmla="*/ 8171 h 15220"/>
              <a:gd name="connsiteX1" fmla="*/ 9874 w 10707"/>
              <a:gd name="connsiteY1" fmla="*/ 8249 h 15220"/>
              <a:gd name="connsiteX2" fmla="*/ 8265 w 10707"/>
              <a:gd name="connsiteY2" fmla="*/ 12789 h 15220"/>
              <a:gd name="connsiteX3" fmla="*/ 7116 w 10707"/>
              <a:gd name="connsiteY3" fmla="*/ 1486 h 15220"/>
              <a:gd name="connsiteX4" fmla="*/ 5828 w 10707"/>
              <a:gd name="connsiteY4" fmla="*/ 14217 h 15220"/>
              <a:gd name="connsiteX5" fmla="*/ 4406 w 10707"/>
              <a:gd name="connsiteY5" fmla="*/ 1582 h 15220"/>
              <a:gd name="connsiteX6" fmla="*/ 2748 w 10707"/>
              <a:gd name="connsiteY6" fmla="*/ 13331 h 15220"/>
              <a:gd name="connsiteX7" fmla="*/ 1750 w 10707"/>
              <a:gd name="connsiteY7" fmla="*/ 231 h 15220"/>
              <a:gd name="connsiteX8" fmla="*/ 0 w 10707"/>
              <a:gd name="connsiteY8" fmla="*/ 15204 h 15220"/>
              <a:gd name="connsiteX0" fmla="*/ 10707 w 10707"/>
              <a:gd name="connsiteY0" fmla="*/ 8171 h 15220"/>
              <a:gd name="connsiteX1" fmla="*/ 9874 w 10707"/>
              <a:gd name="connsiteY1" fmla="*/ 8249 h 15220"/>
              <a:gd name="connsiteX2" fmla="*/ 8265 w 10707"/>
              <a:gd name="connsiteY2" fmla="*/ 12789 h 15220"/>
              <a:gd name="connsiteX3" fmla="*/ 7116 w 10707"/>
              <a:gd name="connsiteY3" fmla="*/ 1486 h 15220"/>
              <a:gd name="connsiteX4" fmla="*/ 5828 w 10707"/>
              <a:gd name="connsiteY4" fmla="*/ 14217 h 15220"/>
              <a:gd name="connsiteX5" fmla="*/ 4406 w 10707"/>
              <a:gd name="connsiteY5" fmla="*/ 1582 h 15220"/>
              <a:gd name="connsiteX6" fmla="*/ 3139 w 10707"/>
              <a:gd name="connsiteY6" fmla="*/ 13331 h 15220"/>
              <a:gd name="connsiteX7" fmla="*/ 1750 w 10707"/>
              <a:gd name="connsiteY7" fmla="*/ 231 h 15220"/>
              <a:gd name="connsiteX8" fmla="*/ 0 w 10707"/>
              <a:gd name="connsiteY8" fmla="*/ 15204 h 15220"/>
              <a:gd name="connsiteX0" fmla="*/ 10707 w 10707"/>
              <a:gd name="connsiteY0" fmla="*/ 6931 h 13982"/>
              <a:gd name="connsiteX1" fmla="*/ 9874 w 10707"/>
              <a:gd name="connsiteY1" fmla="*/ 7009 h 13982"/>
              <a:gd name="connsiteX2" fmla="*/ 8265 w 10707"/>
              <a:gd name="connsiteY2" fmla="*/ 11549 h 13982"/>
              <a:gd name="connsiteX3" fmla="*/ 7116 w 10707"/>
              <a:gd name="connsiteY3" fmla="*/ 246 h 13982"/>
              <a:gd name="connsiteX4" fmla="*/ 5828 w 10707"/>
              <a:gd name="connsiteY4" fmla="*/ 12977 h 13982"/>
              <a:gd name="connsiteX5" fmla="*/ 4406 w 10707"/>
              <a:gd name="connsiteY5" fmla="*/ 342 h 13982"/>
              <a:gd name="connsiteX6" fmla="*/ 3139 w 10707"/>
              <a:gd name="connsiteY6" fmla="*/ 12091 h 13982"/>
              <a:gd name="connsiteX7" fmla="*/ 2078 w 10707"/>
              <a:gd name="connsiteY7" fmla="*/ 247 h 13982"/>
              <a:gd name="connsiteX8" fmla="*/ 0 w 10707"/>
              <a:gd name="connsiteY8" fmla="*/ 13964 h 13982"/>
              <a:gd name="connsiteX0" fmla="*/ 10707 w 10707"/>
              <a:gd name="connsiteY0" fmla="*/ 6871 h 13904"/>
              <a:gd name="connsiteX1" fmla="*/ 9874 w 10707"/>
              <a:gd name="connsiteY1" fmla="*/ 6949 h 13904"/>
              <a:gd name="connsiteX2" fmla="*/ 8265 w 10707"/>
              <a:gd name="connsiteY2" fmla="*/ 11489 h 13904"/>
              <a:gd name="connsiteX3" fmla="*/ 7116 w 10707"/>
              <a:gd name="connsiteY3" fmla="*/ 186 h 13904"/>
              <a:gd name="connsiteX4" fmla="*/ 5828 w 10707"/>
              <a:gd name="connsiteY4" fmla="*/ 12917 h 13904"/>
              <a:gd name="connsiteX5" fmla="*/ 4406 w 10707"/>
              <a:gd name="connsiteY5" fmla="*/ 282 h 13904"/>
              <a:gd name="connsiteX6" fmla="*/ 3139 w 10707"/>
              <a:gd name="connsiteY6" fmla="*/ 12031 h 13904"/>
              <a:gd name="connsiteX7" fmla="*/ 2078 w 10707"/>
              <a:gd name="connsiteY7" fmla="*/ 187 h 13904"/>
              <a:gd name="connsiteX8" fmla="*/ 1119 w 10707"/>
              <a:gd name="connsiteY8" fmla="*/ 11174 h 13904"/>
              <a:gd name="connsiteX9" fmla="*/ 0 w 10707"/>
              <a:gd name="connsiteY9" fmla="*/ 13904 h 13904"/>
              <a:gd name="connsiteX0" fmla="*/ 9962 w 9962"/>
              <a:gd name="connsiteY0" fmla="*/ 6871 h 13084"/>
              <a:gd name="connsiteX1" fmla="*/ 9129 w 9962"/>
              <a:gd name="connsiteY1" fmla="*/ 6949 h 13084"/>
              <a:gd name="connsiteX2" fmla="*/ 7520 w 9962"/>
              <a:gd name="connsiteY2" fmla="*/ 11489 h 13084"/>
              <a:gd name="connsiteX3" fmla="*/ 6371 w 9962"/>
              <a:gd name="connsiteY3" fmla="*/ 186 h 13084"/>
              <a:gd name="connsiteX4" fmla="*/ 5083 w 9962"/>
              <a:gd name="connsiteY4" fmla="*/ 12917 h 13084"/>
              <a:gd name="connsiteX5" fmla="*/ 3661 w 9962"/>
              <a:gd name="connsiteY5" fmla="*/ 282 h 13084"/>
              <a:gd name="connsiteX6" fmla="*/ 2394 w 9962"/>
              <a:gd name="connsiteY6" fmla="*/ 12031 h 13084"/>
              <a:gd name="connsiteX7" fmla="*/ 1333 w 9962"/>
              <a:gd name="connsiteY7" fmla="*/ 187 h 13084"/>
              <a:gd name="connsiteX8" fmla="*/ 374 w 9962"/>
              <a:gd name="connsiteY8" fmla="*/ 11174 h 13084"/>
              <a:gd name="connsiteX9" fmla="*/ 0 w 9962"/>
              <a:gd name="connsiteY9" fmla="*/ 12962 h 13084"/>
              <a:gd name="connsiteX0" fmla="*/ 9905 w 9905"/>
              <a:gd name="connsiteY0" fmla="*/ 5251 h 10000"/>
              <a:gd name="connsiteX1" fmla="*/ 9069 w 9905"/>
              <a:gd name="connsiteY1" fmla="*/ 5311 h 10000"/>
              <a:gd name="connsiteX2" fmla="*/ 7454 w 9905"/>
              <a:gd name="connsiteY2" fmla="*/ 8781 h 10000"/>
              <a:gd name="connsiteX3" fmla="*/ 6300 w 9905"/>
              <a:gd name="connsiteY3" fmla="*/ 142 h 10000"/>
              <a:gd name="connsiteX4" fmla="*/ 5007 w 9905"/>
              <a:gd name="connsiteY4" fmla="*/ 9872 h 10000"/>
              <a:gd name="connsiteX5" fmla="*/ 3580 w 9905"/>
              <a:gd name="connsiteY5" fmla="*/ 216 h 10000"/>
              <a:gd name="connsiteX6" fmla="*/ 2308 w 9905"/>
              <a:gd name="connsiteY6" fmla="*/ 9195 h 10000"/>
              <a:gd name="connsiteX7" fmla="*/ 1243 w 9905"/>
              <a:gd name="connsiteY7" fmla="*/ 143 h 10000"/>
              <a:gd name="connsiteX8" fmla="*/ 280 w 9905"/>
              <a:gd name="connsiteY8" fmla="*/ 8540 h 10000"/>
              <a:gd name="connsiteX9" fmla="*/ 0 w 9905"/>
              <a:gd name="connsiteY9" fmla="*/ 9695 h 10000"/>
              <a:gd name="connsiteX0" fmla="*/ 10051 w 10051"/>
              <a:gd name="connsiteY0" fmla="*/ 5251 h 10000"/>
              <a:gd name="connsiteX1" fmla="*/ 9207 w 10051"/>
              <a:gd name="connsiteY1" fmla="*/ 5311 h 10000"/>
              <a:gd name="connsiteX2" fmla="*/ 7576 w 10051"/>
              <a:gd name="connsiteY2" fmla="*/ 8781 h 10000"/>
              <a:gd name="connsiteX3" fmla="*/ 6411 w 10051"/>
              <a:gd name="connsiteY3" fmla="*/ 142 h 10000"/>
              <a:gd name="connsiteX4" fmla="*/ 5106 w 10051"/>
              <a:gd name="connsiteY4" fmla="*/ 9872 h 10000"/>
              <a:gd name="connsiteX5" fmla="*/ 3665 w 10051"/>
              <a:gd name="connsiteY5" fmla="*/ 216 h 10000"/>
              <a:gd name="connsiteX6" fmla="*/ 2381 w 10051"/>
              <a:gd name="connsiteY6" fmla="*/ 9195 h 10000"/>
              <a:gd name="connsiteX7" fmla="*/ 1306 w 10051"/>
              <a:gd name="connsiteY7" fmla="*/ 143 h 10000"/>
              <a:gd name="connsiteX8" fmla="*/ 334 w 10051"/>
              <a:gd name="connsiteY8" fmla="*/ 8540 h 10000"/>
              <a:gd name="connsiteX9" fmla="*/ 0 w 10051"/>
              <a:gd name="connsiteY9" fmla="*/ 9695 h 10000"/>
              <a:gd name="connsiteX0" fmla="*/ 10051 w 10051"/>
              <a:gd name="connsiteY0" fmla="*/ 5118 h 9925"/>
              <a:gd name="connsiteX1" fmla="*/ 9207 w 10051"/>
              <a:gd name="connsiteY1" fmla="*/ 5178 h 9925"/>
              <a:gd name="connsiteX2" fmla="*/ 7576 w 10051"/>
              <a:gd name="connsiteY2" fmla="*/ 8648 h 9925"/>
              <a:gd name="connsiteX3" fmla="*/ 6373 w 10051"/>
              <a:gd name="connsiteY3" fmla="*/ 3368 h 9925"/>
              <a:gd name="connsiteX4" fmla="*/ 5106 w 10051"/>
              <a:gd name="connsiteY4" fmla="*/ 9739 h 9925"/>
              <a:gd name="connsiteX5" fmla="*/ 3665 w 10051"/>
              <a:gd name="connsiteY5" fmla="*/ 83 h 9925"/>
              <a:gd name="connsiteX6" fmla="*/ 2381 w 10051"/>
              <a:gd name="connsiteY6" fmla="*/ 9062 h 9925"/>
              <a:gd name="connsiteX7" fmla="*/ 1306 w 10051"/>
              <a:gd name="connsiteY7" fmla="*/ 10 h 9925"/>
              <a:gd name="connsiteX8" fmla="*/ 334 w 10051"/>
              <a:gd name="connsiteY8" fmla="*/ 8407 h 9925"/>
              <a:gd name="connsiteX9" fmla="*/ 0 w 10051"/>
              <a:gd name="connsiteY9" fmla="*/ 9562 h 9925"/>
              <a:gd name="connsiteX0" fmla="*/ 10000 w 10000"/>
              <a:gd name="connsiteY0" fmla="*/ 5157 h 9634"/>
              <a:gd name="connsiteX1" fmla="*/ 9160 w 10000"/>
              <a:gd name="connsiteY1" fmla="*/ 5217 h 9634"/>
              <a:gd name="connsiteX2" fmla="*/ 7538 w 10000"/>
              <a:gd name="connsiteY2" fmla="*/ 8713 h 9634"/>
              <a:gd name="connsiteX3" fmla="*/ 6341 w 10000"/>
              <a:gd name="connsiteY3" fmla="*/ 3393 h 9634"/>
              <a:gd name="connsiteX4" fmla="*/ 5093 w 10000"/>
              <a:gd name="connsiteY4" fmla="*/ 6670 h 9634"/>
              <a:gd name="connsiteX5" fmla="*/ 3646 w 10000"/>
              <a:gd name="connsiteY5" fmla="*/ 84 h 9634"/>
              <a:gd name="connsiteX6" fmla="*/ 2369 w 10000"/>
              <a:gd name="connsiteY6" fmla="*/ 9130 h 9634"/>
              <a:gd name="connsiteX7" fmla="*/ 1299 w 10000"/>
              <a:gd name="connsiteY7" fmla="*/ 10 h 9634"/>
              <a:gd name="connsiteX8" fmla="*/ 332 w 10000"/>
              <a:gd name="connsiteY8" fmla="*/ 8471 h 9634"/>
              <a:gd name="connsiteX9" fmla="*/ 0 w 10000"/>
              <a:gd name="connsiteY9" fmla="*/ 9634 h 9634"/>
              <a:gd name="connsiteX0" fmla="*/ 10000 w 10000"/>
              <a:gd name="connsiteY0" fmla="*/ 5353 h 10000"/>
              <a:gd name="connsiteX1" fmla="*/ 9160 w 10000"/>
              <a:gd name="connsiteY1" fmla="*/ 5415 h 10000"/>
              <a:gd name="connsiteX2" fmla="*/ 7538 w 10000"/>
              <a:gd name="connsiteY2" fmla="*/ 9044 h 10000"/>
              <a:gd name="connsiteX3" fmla="*/ 6341 w 10000"/>
              <a:gd name="connsiteY3" fmla="*/ 3522 h 10000"/>
              <a:gd name="connsiteX4" fmla="*/ 5093 w 10000"/>
              <a:gd name="connsiteY4" fmla="*/ 6923 h 10000"/>
              <a:gd name="connsiteX5" fmla="*/ 3646 w 10000"/>
              <a:gd name="connsiteY5" fmla="*/ 3349 h 10000"/>
              <a:gd name="connsiteX6" fmla="*/ 2369 w 10000"/>
              <a:gd name="connsiteY6" fmla="*/ 9477 h 10000"/>
              <a:gd name="connsiteX7" fmla="*/ 1299 w 10000"/>
              <a:gd name="connsiteY7" fmla="*/ 10 h 10000"/>
              <a:gd name="connsiteX8" fmla="*/ 332 w 10000"/>
              <a:gd name="connsiteY8" fmla="*/ 8793 h 10000"/>
              <a:gd name="connsiteX9" fmla="*/ 0 w 10000"/>
              <a:gd name="connsiteY9" fmla="*/ 10000 h 10000"/>
              <a:gd name="connsiteX0" fmla="*/ 10000 w 10000"/>
              <a:gd name="connsiteY0" fmla="*/ 5353 h 10000"/>
              <a:gd name="connsiteX1" fmla="*/ 9160 w 10000"/>
              <a:gd name="connsiteY1" fmla="*/ 5415 h 10000"/>
              <a:gd name="connsiteX2" fmla="*/ 7538 w 10000"/>
              <a:gd name="connsiteY2" fmla="*/ 9044 h 10000"/>
              <a:gd name="connsiteX3" fmla="*/ 6341 w 10000"/>
              <a:gd name="connsiteY3" fmla="*/ 3522 h 10000"/>
              <a:gd name="connsiteX4" fmla="*/ 5093 w 10000"/>
              <a:gd name="connsiteY4" fmla="*/ 6923 h 10000"/>
              <a:gd name="connsiteX5" fmla="*/ 3646 w 10000"/>
              <a:gd name="connsiteY5" fmla="*/ 3349 h 10000"/>
              <a:gd name="connsiteX6" fmla="*/ 2369 w 10000"/>
              <a:gd name="connsiteY6" fmla="*/ 7219 h 10000"/>
              <a:gd name="connsiteX7" fmla="*/ 1299 w 10000"/>
              <a:gd name="connsiteY7" fmla="*/ 10 h 10000"/>
              <a:gd name="connsiteX8" fmla="*/ 332 w 10000"/>
              <a:gd name="connsiteY8" fmla="*/ 8793 h 10000"/>
              <a:gd name="connsiteX9" fmla="*/ 0 w 10000"/>
              <a:gd name="connsiteY9" fmla="*/ 10000 h 10000"/>
              <a:gd name="connsiteX0" fmla="*/ 10000 w 10000"/>
              <a:gd name="connsiteY0" fmla="*/ 2053 h 6700"/>
              <a:gd name="connsiteX1" fmla="*/ 9160 w 10000"/>
              <a:gd name="connsiteY1" fmla="*/ 2115 h 6700"/>
              <a:gd name="connsiteX2" fmla="*/ 7538 w 10000"/>
              <a:gd name="connsiteY2" fmla="*/ 5744 h 6700"/>
              <a:gd name="connsiteX3" fmla="*/ 6341 w 10000"/>
              <a:gd name="connsiteY3" fmla="*/ 222 h 6700"/>
              <a:gd name="connsiteX4" fmla="*/ 5093 w 10000"/>
              <a:gd name="connsiteY4" fmla="*/ 3623 h 6700"/>
              <a:gd name="connsiteX5" fmla="*/ 3646 w 10000"/>
              <a:gd name="connsiteY5" fmla="*/ 49 h 6700"/>
              <a:gd name="connsiteX6" fmla="*/ 2369 w 10000"/>
              <a:gd name="connsiteY6" fmla="*/ 3919 h 6700"/>
              <a:gd name="connsiteX7" fmla="*/ 1286 w 10000"/>
              <a:gd name="connsiteY7" fmla="*/ 223 h 6700"/>
              <a:gd name="connsiteX8" fmla="*/ 332 w 10000"/>
              <a:gd name="connsiteY8" fmla="*/ 5493 h 6700"/>
              <a:gd name="connsiteX9" fmla="*/ 0 w 10000"/>
              <a:gd name="connsiteY9" fmla="*/ 6700 h 6700"/>
              <a:gd name="connsiteX0" fmla="*/ 10000 w 10000"/>
              <a:gd name="connsiteY0" fmla="*/ 3064 h 10000"/>
              <a:gd name="connsiteX1" fmla="*/ 9160 w 10000"/>
              <a:gd name="connsiteY1" fmla="*/ 3157 h 10000"/>
              <a:gd name="connsiteX2" fmla="*/ 7538 w 10000"/>
              <a:gd name="connsiteY2" fmla="*/ 8573 h 10000"/>
              <a:gd name="connsiteX3" fmla="*/ 6341 w 10000"/>
              <a:gd name="connsiteY3" fmla="*/ 331 h 10000"/>
              <a:gd name="connsiteX4" fmla="*/ 5093 w 10000"/>
              <a:gd name="connsiteY4" fmla="*/ 5407 h 10000"/>
              <a:gd name="connsiteX5" fmla="*/ 3646 w 10000"/>
              <a:gd name="connsiteY5" fmla="*/ 73 h 10000"/>
              <a:gd name="connsiteX6" fmla="*/ 2369 w 10000"/>
              <a:gd name="connsiteY6" fmla="*/ 5849 h 10000"/>
              <a:gd name="connsiteX7" fmla="*/ 1286 w 10000"/>
              <a:gd name="connsiteY7" fmla="*/ 333 h 10000"/>
              <a:gd name="connsiteX8" fmla="*/ 332 w 10000"/>
              <a:gd name="connsiteY8" fmla="*/ 5203 h 10000"/>
              <a:gd name="connsiteX9" fmla="*/ 0 w 10000"/>
              <a:gd name="connsiteY9" fmla="*/ 10000 h 10000"/>
              <a:gd name="connsiteX0" fmla="*/ 10025 w 10025"/>
              <a:gd name="connsiteY0" fmla="*/ 3064 h 8732"/>
              <a:gd name="connsiteX1" fmla="*/ 9185 w 10025"/>
              <a:gd name="connsiteY1" fmla="*/ 3157 h 8732"/>
              <a:gd name="connsiteX2" fmla="*/ 7563 w 10025"/>
              <a:gd name="connsiteY2" fmla="*/ 8573 h 8732"/>
              <a:gd name="connsiteX3" fmla="*/ 6366 w 10025"/>
              <a:gd name="connsiteY3" fmla="*/ 331 h 8732"/>
              <a:gd name="connsiteX4" fmla="*/ 5118 w 10025"/>
              <a:gd name="connsiteY4" fmla="*/ 5407 h 8732"/>
              <a:gd name="connsiteX5" fmla="*/ 3671 w 10025"/>
              <a:gd name="connsiteY5" fmla="*/ 73 h 8732"/>
              <a:gd name="connsiteX6" fmla="*/ 2394 w 10025"/>
              <a:gd name="connsiteY6" fmla="*/ 5849 h 8732"/>
              <a:gd name="connsiteX7" fmla="*/ 1311 w 10025"/>
              <a:gd name="connsiteY7" fmla="*/ 333 h 8732"/>
              <a:gd name="connsiteX8" fmla="*/ 357 w 10025"/>
              <a:gd name="connsiteY8" fmla="*/ 5203 h 8732"/>
              <a:gd name="connsiteX9" fmla="*/ 0 w 10025"/>
              <a:gd name="connsiteY9" fmla="*/ 7004 h 8732"/>
              <a:gd name="connsiteX0" fmla="*/ 10000 w 10000"/>
              <a:gd name="connsiteY0" fmla="*/ 3682 h 8194"/>
              <a:gd name="connsiteX1" fmla="*/ 9162 w 10000"/>
              <a:gd name="connsiteY1" fmla="*/ 3788 h 8194"/>
              <a:gd name="connsiteX2" fmla="*/ 7544 w 10000"/>
              <a:gd name="connsiteY2" fmla="*/ 6131 h 8194"/>
              <a:gd name="connsiteX3" fmla="*/ 6350 w 10000"/>
              <a:gd name="connsiteY3" fmla="*/ 552 h 8194"/>
              <a:gd name="connsiteX4" fmla="*/ 5105 w 10000"/>
              <a:gd name="connsiteY4" fmla="*/ 6365 h 8194"/>
              <a:gd name="connsiteX5" fmla="*/ 3662 w 10000"/>
              <a:gd name="connsiteY5" fmla="*/ 257 h 8194"/>
              <a:gd name="connsiteX6" fmla="*/ 2388 w 10000"/>
              <a:gd name="connsiteY6" fmla="*/ 6871 h 8194"/>
              <a:gd name="connsiteX7" fmla="*/ 1308 w 10000"/>
              <a:gd name="connsiteY7" fmla="*/ 554 h 8194"/>
              <a:gd name="connsiteX8" fmla="*/ 356 w 10000"/>
              <a:gd name="connsiteY8" fmla="*/ 6132 h 8194"/>
              <a:gd name="connsiteX9" fmla="*/ 0 w 10000"/>
              <a:gd name="connsiteY9" fmla="*/ 8194 h 8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00" h="8194">
                <a:moveTo>
                  <a:pt x="10000" y="3682"/>
                </a:moveTo>
                <a:lnTo>
                  <a:pt x="9162" y="3788"/>
                </a:lnTo>
                <a:cubicBezTo>
                  <a:pt x="8754" y="2766"/>
                  <a:pt x="8006" y="7671"/>
                  <a:pt x="7544" y="6131"/>
                </a:cubicBezTo>
                <a:cubicBezTo>
                  <a:pt x="7081" y="4593"/>
                  <a:pt x="6791" y="-1917"/>
                  <a:pt x="6350" y="552"/>
                </a:cubicBezTo>
                <a:cubicBezTo>
                  <a:pt x="5910" y="3025"/>
                  <a:pt x="5627" y="8776"/>
                  <a:pt x="5105" y="6365"/>
                </a:cubicBezTo>
                <a:cubicBezTo>
                  <a:pt x="4118" y="6365"/>
                  <a:pt x="4115" y="173"/>
                  <a:pt x="3662" y="257"/>
                </a:cubicBezTo>
                <a:cubicBezTo>
                  <a:pt x="3209" y="340"/>
                  <a:pt x="2865" y="6680"/>
                  <a:pt x="2388" y="6871"/>
                </a:cubicBezTo>
                <a:cubicBezTo>
                  <a:pt x="1911" y="7065"/>
                  <a:pt x="1747" y="1106"/>
                  <a:pt x="1308" y="554"/>
                </a:cubicBezTo>
                <a:cubicBezTo>
                  <a:pt x="870" y="4"/>
                  <a:pt x="705" y="3006"/>
                  <a:pt x="356" y="6132"/>
                </a:cubicBezTo>
                <a:cubicBezTo>
                  <a:pt x="8" y="9253"/>
                  <a:pt x="89" y="7215"/>
                  <a:pt x="0" y="8194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427318"/>
            <a:ext cx="2926566" cy="2164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Rectangle 35"/>
          <p:cNvSpPr/>
          <p:nvPr/>
        </p:nvSpPr>
        <p:spPr>
          <a:xfrm>
            <a:off x="304800" y="6248400"/>
            <a:ext cx="31486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600" dirty="0">
                <a:latin typeface="Arial"/>
                <a:cs typeface="Arial"/>
              </a:rPr>
              <a:t>Asynchronous turn-on: sweep </a:t>
            </a:r>
            <a:endParaRPr lang="en-US" sz="1600" dirty="0"/>
          </a:p>
        </p:txBody>
      </p:sp>
      <p:cxnSp>
        <p:nvCxnSpPr>
          <p:cNvPr id="43" name="Straight Arrow Connector 42"/>
          <p:cNvCxnSpPr/>
          <p:nvPr/>
        </p:nvCxnSpPr>
        <p:spPr bwMode="auto">
          <a:xfrm flipV="1">
            <a:off x="1371600" y="6002924"/>
            <a:ext cx="0" cy="3216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71" name="Objec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9582615"/>
              </p:ext>
            </p:extLst>
          </p:nvPr>
        </p:nvGraphicFramePr>
        <p:xfrm>
          <a:off x="1346200" y="2713037"/>
          <a:ext cx="2006600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5439" name="Equation" r:id="rId4" imgW="1447800" imgH="241300" progId="Equation.3">
                  <p:embed/>
                </p:oleObj>
              </mc:Choice>
              <mc:Fallback>
                <p:oleObj name="Equation" r:id="rId4" imgW="14478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46200" y="2713037"/>
                        <a:ext cx="2006600" cy="334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432308"/>
              </p:ext>
            </p:extLst>
          </p:nvPr>
        </p:nvGraphicFramePr>
        <p:xfrm>
          <a:off x="3810000" y="2590800"/>
          <a:ext cx="757238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5440" name="Equation" r:id="rId6" imgW="546100" imgH="406400" progId="Equation.3">
                  <p:embed/>
                </p:oleObj>
              </mc:Choice>
              <mc:Fallback>
                <p:oleObj name="Equation" r:id="rId6" imgW="5461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810000" y="2590800"/>
                        <a:ext cx="757238" cy="563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ight Triangle 4"/>
          <p:cNvSpPr/>
          <p:nvPr/>
        </p:nvSpPr>
        <p:spPr bwMode="auto">
          <a:xfrm flipH="1" flipV="1">
            <a:off x="6151032" y="5452533"/>
            <a:ext cx="249767" cy="131234"/>
          </a:xfrm>
          <a:prstGeom prst="rtTriangle">
            <a:avLst/>
          </a:prstGeom>
          <a:solidFill>
            <a:srgbClr val="FF00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400800" y="5452532"/>
            <a:ext cx="2209800" cy="79587"/>
          </a:xfrm>
          <a:prstGeom prst="rect">
            <a:avLst/>
          </a:prstGeom>
          <a:solidFill>
            <a:srgbClr val="FF00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Oval 75"/>
          <p:cNvSpPr/>
          <p:nvPr/>
        </p:nvSpPr>
        <p:spPr bwMode="auto">
          <a:xfrm>
            <a:off x="7142201" y="3737955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7" name="Oval 76"/>
          <p:cNvSpPr/>
          <p:nvPr/>
        </p:nvSpPr>
        <p:spPr bwMode="auto">
          <a:xfrm>
            <a:off x="7585075" y="4298950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8" name="Straight Arrow Connector 77"/>
          <p:cNvCxnSpPr/>
          <p:nvPr/>
        </p:nvCxnSpPr>
        <p:spPr bwMode="auto">
          <a:xfrm flipH="1" flipV="1">
            <a:off x="7201890" y="3810000"/>
            <a:ext cx="395886" cy="498476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8" name="Rectangle 67"/>
          <p:cNvSpPr/>
          <p:nvPr/>
        </p:nvSpPr>
        <p:spPr>
          <a:xfrm rot="3173610">
            <a:off x="7069438" y="3638231"/>
            <a:ext cx="55536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000" b="0" dirty="0">
                <a:latin typeface="Arial"/>
                <a:cs typeface="Arial"/>
              </a:rPr>
              <a:t>sweep </a:t>
            </a:r>
            <a:endParaRPr lang="en-US" sz="1000" b="0" dirty="0"/>
          </a:p>
        </p:txBody>
      </p:sp>
      <p:sp>
        <p:nvSpPr>
          <p:cNvPr id="69" name="TextBox 68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253586513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Transfer protection: e.g. SPS-to-LHC</a:t>
            </a:r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631371" y="4829756"/>
            <a:ext cx="7848600" cy="1303812"/>
            <a:chOff x="432" y="3464"/>
            <a:chExt cx="4800" cy="693"/>
          </a:xfrm>
        </p:grpSpPr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4531" y="3984"/>
              <a:ext cx="27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800080"/>
                  </a:solidFill>
                </a:rPr>
                <a:t>TDI</a:t>
              </a:r>
            </a:p>
          </p:txBody>
        </p:sp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432" y="3464"/>
              <a:ext cx="4800" cy="645"/>
              <a:chOff x="432" y="3464"/>
              <a:chExt cx="4800" cy="645"/>
            </a:xfrm>
          </p:grpSpPr>
          <p:sp>
            <p:nvSpPr>
              <p:cNvPr id="12" name="Line 9"/>
              <p:cNvSpPr>
                <a:spLocks noChangeShapeType="1"/>
              </p:cNvSpPr>
              <p:nvPr/>
            </p:nvSpPr>
            <p:spPr bwMode="auto">
              <a:xfrm>
                <a:off x="432" y="3792"/>
                <a:ext cx="480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>
                <a:off x="864" y="3648"/>
                <a:ext cx="0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" name="Group 11"/>
              <p:cNvGrpSpPr>
                <a:grpSpLocks/>
              </p:cNvGrpSpPr>
              <p:nvPr/>
            </p:nvGrpSpPr>
            <p:grpSpPr bwMode="auto">
              <a:xfrm>
                <a:off x="528" y="3648"/>
                <a:ext cx="336" cy="288"/>
                <a:chOff x="528" y="3648"/>
                <a:chExt cx="336" cy="288"/>
              </a:xfrm>
            </p:grpSpPr>
            <p:sp>
              <p:nvSpPr>
                <p:cNvPr id="58" name="Line 12"/>
                <p:cNvSpPr>
                  <a:spLocks noChangeShapeType="1"/>
                </p:cNvSpPr>
                <p:nvPr/>
              </p:nvSpPr>
              <p:spPr bwMode="auto">
                <a:xfrm>
                  <a:off x="528" y="3648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" name="Line 13"/>
                <p:cNvSpPr>
                  <a:spLocks noChangeShapeType="1"/>
                </p:cNvSpPr>
                <p:nvPr/>
              </p:nvSpPr>
              <p:spPr bwMode="auto">
                <a:xfrm>
                  <a:off x="528" y="3936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" name="Rectangle 14"/>
              <p:cNvSpPr>
                <a:spLocks noChangeArrowheads="1"/>
              </p:cNvSpPr>
              <p:nvPr/>
            </p:nvSpPr>
            <p:spPr bwMode="auto">
              <a:xfrm>
                <a:off x="864" y="3648"/>
                <a:ext cx="96" cy="28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/>
            </p:nvSpPr>
            <p:spPr bwMode="auto">
              <a:xfrm>
                <a:off x="1056" y="3648"/>
                <a:ext cx="384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Rectangle 17"/>
              <p:cNvSpPr>
                <a:spLocks noChangeArrowheads="1"/>
              </p:cNvSpPr>
              <p:nvPr/>
            </p:nvSpPr>
            <p:spPr bwMode="auto">
              <a:xfrm>
                <a:off x="1584" y="3648"/>
                <a:ext cx="2304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4032" y="3648"/>
                <a:ext cx="336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Rectangle 20"/>
              <p:cNvSpPr>
                <a:spLocks noChangeArrowheads="1"/>
              </p:cNvSpPr>
              <p:nvPr/>
            </p:nvSpPr>
            <p:spPr bwMode="auto">
              <a:xfrm>
                <a:off x="4368" y="3648"/>
                <a:ext cx="96" cy="28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Rectangle 21"/>
              <p:cNvSpPr>
                <a:spLocks noChangeArrowheads="1"/>
              </p:cNvSpPr>
              <p:nvPr/>
            </p:nvSpPr>
            <p:spPr bwMode="auto">
              <a:xfrm>
                <a:off x="4464" y="3648"/>
                <a:ext cx="144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Rectangle 22"/>
              <p:cNvSpPr>
                <a:spLocks noChangeArrowheads="1"/>
              </p:cNvSpPr>
              <p:nvPr/>
            </p:nvSpPr>
            <p:spPr bwMode="auto">
              <a:xfrm>
                <a:off x="4656" y="3600"/>
                <a:ext cx="48" cy="144"/>
              </a:xfrm>
              <a:prstGeom prst="rect">
                <a:avLst/>
              </a:prstGeom>
              <a:solidFill>
                <a:srgbClr val="993366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Rectangle 23"/>
              <p:cNvSpPr>
                <a:spLocks noChangeArrowheads="1"/>
              </p:cNvSpPr>
              <p:nvPr/>
            </p:nvSpPr>
            <p:spPr bwMode="auto">
              <a:xfrm>
                <a:off x="4656" y="3840"/>
                <a:ext cx="48" cy="144"/>
              </a:xfrm>
              <a:prstGeom prst="rect">
                <a:avLst/>
              </a:prstGeom>
              <a:solidFill>
                <a:srgbClr val="993366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5" name="Group 24"/>
              <p:cNvGrpSpPr>
                <a:grpSpLocks/>
              </p:cNvGrpSpPr>
              <p:nvPr/>
            </p:nvGrpSpPr>
            <p:grpSpPr bwMode="auto">
              <a:xfrm>
                <a:off x="4752" y="3648"/>
                <a:ext cx="336" cy="288"/>
                <a:chOff x="528" y="3648"/>
                <a:chExt cx="336" cy="288"/>
              </a:xfrm>
            </p:grpSpPr>
            <p:sp>
              <p:nvSpPr>
                <p:cNvPr id="56" name="Line 25"/>
                <p:cNvSpPr>
                  <a:spLocks noChangeShapeType="1"/>
                </p:cNvSpPr>
                <p:nvPr/>
              </p:nvSpPr>
              <p:spPr bwMode="auto">
                <a:xfrm>
                  <a:off x="528" y="3648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7" name="Line 26"/>
                <p:cNvSpPr>
                  <a:spLocks noChangeShapeType="1"/>
                </p:cNvSpPr>
                <p:nvPr/>
              </p:nvSpPr>
              <p:spPr bwMode="auto">
                <a:xfrm>
                  <a:off x="528" y="3936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6" name="Line 27"/>
              <p:cNvSpPr>
                <a:spLocks noChangeShapeType="1"/>
              </p:cNvSpPr>
              <p:nvPr/>
            </p:nvSpPr>
            <p:spPr bwMode="auto">
              <a:xfrm>
                <a:off x="4752" y="3648"/>
                <a:ext cx="0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8" name="Group 31"/>
              <p:cNvGrpSpPr>
                <a:grpSpLocks/>
              </p:cNvGrpSpPr>
              <p:nvPr/>
            </p:nvGrpSpPr>
            <p:grpSpPr bwMode="auto">
              <a:xfrm>
                <a:off x="3792" y="3600"/>
                <a:ext cx="29" cy="384"/>
                <a:chOff x="3840" y="3600"/>
                <a:chExt cx="29" cy="384"/>
              </a:xfrm>
            </p:grpSpPr>
            <p:sp>
              <p:nvSpPr>
                <p:cNvPr id="52" name="Rectangle 32"/>
                <p:cNvSpPr>
                  <a:spLocks noChangeArrowheads="1"/>
                </p:cNvSpPr>
                <p:nvPr/>
              </p:nvSpPr>
              <p:spPr bwMode="auto">
                <a:xfrm>
                  <a:off x="3840" y="360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Rectangle 33"/>
                <p:cNvSpPr>
                  <a:spLocks noChangeArrowheads="1"/>
                </p:cNvSpPr>
                <p:nvPr/>
              </p:nvSpPr>
              <p:spPr bwMode="auto">
                <a:xfrm>
                  <a:off x="3840" y="384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34"/>
              <p:cNvGrpSpPr>
                <a:grpSpLocks/>
              </p:cNvGrpSpPr>
              <p:nvPr/>
            </p:nvGrpSpPr>
            <p:grpSpPr bwMode="auto">
              <a:xfrm>
                <a:off x="4272" y="3600"/>
                <a:ext cx="29" cy="384"/>
                <a:chOff x="3840" y="3600"/>
                <a:chExt cx="29" cy="384"/>
              </a:xfrm>
            </p:grpSpPr>
            <p:sp>
              <p:nvSpPr>
                <p:cNvPr id="50" name="Rectangle 35"/>
                <p:cNvSpPr>
                  <a:spLocks noChangeArrowheads="1"/>
                </p:cNvSpPr>
                <p:nvPr/>
              </p:nvSpPr>
              <p:spPr bwMode="auto">
                <a:xfrm>
                  <a:off x="3840" y="360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Rectangle 36"/>
                <p:cNvSpPr>
                  <a:spLocks noChangeArrowheads="1"/>
                </p:cNvSpPr>
                <p:nvPr/>
              </p:nvSpPr>
              <p:spPr bwMode="auto">
                <a:xfrm>
                  <a:off x="3840" y="384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40"/>
              <p:cNvGrpSpPr>
                <a:grpSpLocks/>
              </p:cNvGrpSpPr>
              <p:nvPr/>
            </p:nvGrpSpPr>
            <p:grpSpPr bwMode="auto">
              <a:xfrm>
                <a:off x="4032" y="3600"/>
                <a:ext cx="29" cy="384"/>
                <a:chOff x="3840" y="3600"/>
                <a:chExt cx="29" cy="384"/>
              </a:xfrm>
            </p:grpSpPr>
            <p:sp>
              <p:nvSpPr>
                <p:cNvPr id="46" name="Rectangle 41"/>
                <p:cNvSpPr>
                  <a:spLocks noChangeArrowheads="1"/>
                </p:cNvSpPr>
                <p:nvPr/>
              </p:nvSpPr>
              <p:spPr bwMode="auto">
                <a:xfrm>
                  <a:off x="3840" y="360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Rectangle 42"/>
                <p:cNvSpPr>
                  <a:spLocks noChangeArrowheads="1"/>
                </p:cNvSpPr>
                <p:nvPr/>
              </p:nvSpPr>
              <p:spPr bwMode="auto">
                <a:xfrm>
                  <a:off x="3840" y="384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4" name="Text Box 49"/>
              <p:cNvSpPr txBox="1">
                <a:spLocks noChangeArrowheads="1"/>
              </p:cNvSpPr>
              <p:nvPr/>
            </p:nvSpPr>
            <p:spPr bwMode="auto">
              <a:xfrm>
                <a:off x="718" y="3936"/>
                <a:ext cx="329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>
                    <a:solidFill>
                      <a:srgbClr val="FF3300"/>
                    </a:solidFill>
                  </a:rPr>
                  <a:t>MKE</a:t>
                </a:r>
              </a:p>
            </p:txBody>
          </p:sp>
          <p:sp>
            <p:nvSpPr>
              <p:cNvPr id="35" name="Text Box 50"/>
              <p:cNvSpPr txBox="1">
                <a:spLocks noChangeArrowheads="1"/>
              </p:cNvSpPr>
              <p:nvPr/>
            </p:nvSpPr>
            <p:spPr bwMode="auto">
              <a:xfrm>
                <a:off x="4291" y="3936"/>
                <a:ext cx="292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>
                    <a:solidFill>
                      <a:srgbClr val="FF3300"/>
                    </a:solidFill>
                  </a:rPr>
                  <a:t>MKI</a:t>
                </a:r>
              </a:p>
            </p:txBody>
          </p:sp>
          <p:sp>
            <p:nvSpPr>
              <p:cNvPr id="37" name="Text Box 52"/>
              <p:cNvSpPr txBox="1">
                <a:spLocks noChangeArrowheads="1"/>
              </p:cNvSpPr>
              <p:nvPr/>
            </p:nvSpPr>
            <p:spPr bwMode="auto">
              <a:xfrm>
                <a:off x="3374" y="3464"/>
                <a:ext cx="400" cy="1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rgbClr val="FF9900"/>
                    </a:solidFill>
                  </a:rPr>
                  <a:t>TCDIH</a:t>
                </a:r>
              </a:p>
            </p:txBody>
          </p:sp>
          <p:sp>
            <p:nvSpPr>
              <p:cNvPr id="38" name="Text Box 53"/>
              <p:cNvSpPr txBox="1">
                <a:spLocks noChangeArrowheads="1"/>
              </p:cNvSpPr>
              <p:nvPr/>
            </p:nvSpPr>
            <p:spPr bwMode="auto">
              <a:xfrm>
                <a:off x="480" y="3792"/>
                <a:ext cx="30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SPS</a:t>
                </a:r>
              </a:p>
            </p:txBody>
          </p:sp>
          <p:sp>
            <p:nvSpPr>
              <p:cNvPr id="39" name="Text Box 54"/>
              <p:cNvSpPr txBox="1">
                <a:spLocks noChangeArrowheads="1"/>
              </p:cNvSpPr>
              <p:nvPr/>
            </p:nvSpPr>
            <p:spPr bwMode="auto">
              <a:xfrm>
                <a:off x="1025" y="3792"/>
                <a:ext cx="47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TT40/60</a:t>
                </a:r>
              </a:p>
            </p:txBody>
          </p:sp>
          <p:sp>
            <p:nvSpPr>
              <p:cNvPr id="40" name="Text Box 55"/>
              <p:cNvSpPr txBox="1">
                <a:spLocks noChangeArrowheads="1"/>
              </p:cNvSpPr>
              <p:nvPr/>
            </p:nvSpPr>
            <p:spPr bwMode="auto">
              <a:xfrm>
                <a:off x="2472" y="3792"/>
                <a:ext cx="362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TI 8/2</a:t>
                </a:r>
              </a:p>
            </p:txBody>
          </p:sp>
          <p:sp>
            <p:nvSpPr>
              <p:cNvPr id="41" name="Text Box 56"/>
              <p:cNvSpPr txBox="1">
                <a:spLocks noChangeArrowheads="1"/>
              </p:cNvSpPr>
              <p:nvPr/>
            </p:nvSpPr>
            <p:spPr bwMode="auto">
              <a:xfrm>
                <a:off x="4838" y="3792"/>
                <a:ext cx="31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LHC</a:t>
                </a:r>
              </a:p>
            </p:txBody>
          </p:sp>
        </p:grpSp>
      </p:grpSp>
      <p:sp>
        <p:nvSpPr>
          <p:cNvPr id="60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990600"/>
            <a:ext cx="8534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SPS to LHC transfer lines have dedicated transfer line collimators (TCDIH and V) in case of fast failures to protect LHC aperture: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Magnet power supply trips at time </a:t>
            </a:r>
            <a:r>
              <a:rPr lang="en-GB" altLang="en-US" i="1" dirty="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 after the last extraction interlock check: beam steered onto collimator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Current (field) error depends on circuit: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endParaRPr lang="en-GB" altLang="en-US" dirty="0">
              <a:latin typeface="Arial"/>
              <a:cs typeface="Arial"/>
            </a:endParaRP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GB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latin typeface="Arial"/>
                <a:cs typeface="Arial"/>
              </a:rPr>
              <a:t>Erratic turn-on of extraction kicker: sweep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 "/>
            </a:pPr>
            <a:r>
              <a:rPr lang="en-GB" altLang="en-US" dirty="0">
                <a:latin typeface="Arial"/>
                <a:cs typeface="Arial"/>
              </a:rPr>
              <a:t>(asynchronous with particle-free abort gap)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endParaRPr lang="en-GB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endParaRPr lang="en-GB" altLang="en-US" dirty="0">
              <a:latin typeface="Arial"/>
              <a:cs typeface="Arial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altLang="en-US" dirty="0">
              <a:latin typeface="Arial"/>
              <a:cs typeface="Arial"/>
            </a:endParaRPr>
          </a:p>
          <a:p>
            <a:pPr eaLnBrk="1" hangingPunct="1">
              <a:lnSpc>
                <a:spcPct val="90000"/>
              </a:lnSpc>
              <a:buFont typeface="Arial"/>
              <a:buChar char="•"/>
            </a:pPr>
            <a:endParaRPr lang="en-GB" altLang="en-US" dirty="0">
              <a:latin typeface="Arial"/>
              <a:cs typeface="Arial"/>
            </a:endParaRPr>
          </a:p>
        </p:txBody>
      </p:sp>
      <p:cxnSp>
        <p:nvCxnSpPr>
          <p:cNvPr id="61" name="Straight Arrow Connector 60"/>
          <p:cNvCxnSpPr/>
          <p:nvPr/>
        </p:nvCxnSpPr>
        <p:spPr bwMode="auto">
          <a:xfrm>
            <a:off x="6139541" y="4979685"/>
            <a:ext cx="406401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62" name="Straight Arrow Connector 61"/>
          <p:cNvCxnSpPr/>
          <p:nvPr/>
        </p:nvCxnSpPr>
        <p:spPr bwMode="auto">
          <a:xfrm>
            <a:off x="6139542" y="6324600"/>
            <a:ext cx="794658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8" name="Rectangle 7"/>
          <p:cNvSpPr/>
          <p:nvPr/>
        </p:nvSpPr>
        <p:spPr>
          <a:xfrm>
            <a:off x="5970355" y="4608285"/>
            <a:ext cx="7970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200" b="0" dirty="0" err="1">
                <a:latin typeface="Arial"/>
                <a:cs typeface="Arial"/>
              </a:rPr>
              <a:t>Δμ</a:t>
            </a:r>
            <a:r>
              <a:rPr lang="en-GB" altLang="en-US" sz="1200" b="0" dirty="0">
                <a:latin typeface="Arial"/>
                <a:cs typeface="Arial"/>
              </a:rPr>
              <a:t> = 60°</a:t>
            </a:r>
            <a:endParaRPr lang="en-US" sz="1200" b="0" dirty="0"/>
          </a:p>
        </p:txBody>
      </p:sp>
      <p:cxnSp>
        <p:nvCxnSpPr>
          <p:cNvPr id="17" name="Straight Connector 16"/>
          <p:cNvCxnSpPr/>
          <p:nvPr/>
        </p:nvCxnSpPr>
        <p:spPr bwMode="auto">
          <a:xfrm flipV="1">
            <a:off x="6141963" y="4876800"/>
            <a:ext cx="0" cy="18626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tangle 62"/>
          <p:cNvSpPr/>
          <p:nvPr/>
        </p:nvSpPr>
        <p:spPr>
          <a:xfrm>
            <a:off x="6121404" y="6039756"/>
            <a:ext cx="8826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200" b="0" dirty="0" err="1">
                <a:latin typeface="Arial"/>
                <a:cs typeface="Arial"/>
              </a:rPr>
              <a:t>Δμ</a:t>
            </a:r>
            <a:r>
              <a:rPr lang="en-GB" altLang="en-US" sz="1200" b="0" dirty="0">
                <a:latin typeface="Arial"/>
                <a:cs typeface="Arial"/>
              </a:rPr>
              <a:t> = 120°</a:t>
            </a:r>
            <a:endParaRPr lang="en-US" sz="1200" b="0" dirty="0"/>
          </a:p>
        </p:txBody>
      </p:sp>
      <p:cxnSp>
        <p:nvCxnSpPr>
          <p:cNvPr id="64" name="Straight Connector 63"/>
          <p:cNvCxnSpPr/>
          <p:nvPr/>
        </p:nvCxnSpPr>
        <p:spPr bwMode="auto">
          <a:xfrm>
            <a:off x="6146801" y="5836028"/>
            <a:ext cx="0" cy="5647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 flipV="1">
            <a:off x="6548967" y="4876800"/>
            <a:ext cx="0" cy="19474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>
            <a:off x="6934201" y="5827562"/>
            <a:ext cx="0" cy="5647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 Box 39"/>
          <p:cNvSpPr txBox="1">
            <a:spLocks noChangeArrowheads="1"/>
          </p:cNvSpPr>
          <p:nvPr/>
        </p:nvSpPr>
        <p:spPr bwMode="auto">
          <a:xfrm rot="21599314" flipH="1">
            <a:off x="7010387" y="6196788"/>
            <a:ext cx="2362154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FF0000"/>
                </a:solidFill>
              </a:rPr>
              <a:t>Extracted beam ON nominal trajectory</a:t>
            </a:r>
          </a:p>
        </p:txBody>
      </p:sp>
      <p:sp>
        <p:nvSpPr>
          <p:cNvPr id="65" name="Freeform 64"/>
          <p:cNvSpPr>
            <a:spLocks/>
          </p:cNvSpPr>
          <p:nvPr/>
        </p:nvSpPr>
        <p:spPr bwMode="auto">
          <a:xfrm flipH="1">
            <a:off x="420913" y="5446480"/>
            <a:ext cx="8280765" cy="3632"/>
          </a:xfrm>
          <a:custGeom>
            <a:avLst/>
            <a:gdLst>
              <a:gd name="T0" fmla="*/ 2147483647 w 4590"/>
              <a:gd name="T1" fmla="*/ 2147483647 h 1536"/>
              <a:gd name="T2" fmla="*/ 2147483647 w 4590"/>
              <a:gd name="T3" fmla="*/ 2147483647 h 1536"/>
              <a:gd name="T4" fmla="*/ 2147483647 w 4590"/>
              <a:gd name="T5" fmla="*/ 2147483647 h 1536"/>
              <a:gd name="T6" fmla="*/ 2147483647 w 4590"/>
              <a:gd name="T7" fmla="*/ 2147483647 h 1536"/>
              <a:gd name="T8" fmla="*/ 0 w 4590"/>
              <a:gd name="T9" fmla="*/ 0 h 1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90"/>
              <a:gd name="T16" fmla="*/ 0 h 1536"/>
              <a:gd name="T17" fmla="*/ 4590 w 4590"/>
              <a:gd name="T18" fmla="*/ 1536 h 1536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2824 w 10000"/>
              <a:gd name="connsiteY3" fmla="*/ 5781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1997 w 10000"/>
              <a:gd name="connsiteY3" fmla="*/ 6466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16 w 10000"/>
              <a:gd name="connsiteY3" fmla="*/ 8333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06 w 10000"/>
              <a:gd name="connsiteY3" fmla="*/ 8720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380 w 10000"/>
              <a:gd name="connsiteY4" fmla="*/ 4770 h 10000"/>
              <a:gd name="connsiteX5" fmla="*/ 0 w 10000"/>
              <a:gd name="connsiteY5" fmla="*/ 0 h 10000"/>
              <a:gd name="connsiteX0" fmla="*/ 8014 w 8014"/>
              <a:gd name="connsiteY0" fmla="*/ 9970 h 10000"/>
              <a:gd name="connsiteX1" fmla="*/ 7686 w 8014"/>
              <a:gd name="connsiteY1" fmla="*/ 10000 h 10000"/>
              <a:gd name="connsiteX2" fmla="*/ 5406 w 8014"/>
              <a:gd name="connsiteY2" fmla="*/ 9959 h 10000"/>
              <a:gd name="connsiteX3" fmla="*/ 4332 w 8014"/>
              <a:gd name="connsiteY3" fmla="*/ 9256 h 10000"/>
              <a:gd name="connsiteX4" fmla="*/ 1380 w 8014"/>
              <a:gd name="connsiteY4" fmla="*/ 4770 h 10000"/>
              <a:gd name="connsiteX5" fmla="*/ 0 w 8014"/>
              <a:gd name="connsiteY5" fmla="*/ 0 h 10000"/>
              <a:gd name="connsiteX0" fmla="*/ 9581 w 9581"/>
              <a:gd name="connsiteY0" fmla="*/ 8422 h 8452"/>
              <a:gd name="connsiteX1" fmla="*/ 9172 w 9581"/>
              <a:gd name="connsiteY1" fmla="*/ 8452 h 8452"/>
              <a:gd name="connsiteX2" fmla="*/ 6327 w 9581"/>
              <a:gd name="connsiteY2" fmla="*/ 8411 h 8452"/>
              <a:gd name="connsiteX3" fmla="*/ 4987 w 9581"/>
              <a:gd name="connsiteY3" fmla="*/ 7708 h 8452"/>
              <a:gd name="connsiteX4" fmla="*/ 1303 w 9581"/>
              <a:gd name="connsiteY4" fmla="*/ 3222 h 8452"/>
              <a:gd name="connsiteX5" fmla="*/ 0 w 9581"/>
              <a:gd name="connsiteY5" fmla="*/ 0 h 8452"/>
              <a:gd name="connsiteX0" fmla="*/ 10000 w 10000"/>
              <a:gd name="connsiteY0" fmla="*/ 9965 h 10000"/>
              <a:gd name="connsiteX1" fmla="*/ 9573 w 10000"/>
              <a:gd name="connsiteY1" fmla="*/ 10000 h 10000"/>
              <a:gd name="connsiteX2" fmla="*/ 6604 w 10000"/>
              <a:gd name="connsiteY2" fmla="*/ 9951 h 10000"/>
              <a:gd name="connsiteX3" fmla="*/ 5205 w 10000"/>
              <a:gd name="connsiteY3" fmla="*/ 9120 h 10000"/>
              <a:gd name="connsiteX4" fmla="*/ 0 w 10000"/>
              <a:gd name="connsiteY4" fmla="*/ 0 h 10000"/>
              <a:gd name="connsiteX0" fmla="*/ 7457 w 7457"/>
              <a:gd name="connsiteY0" fmla="*/ 5533 h 5568"/>
              <a:gd name="connsiteX1" fmla="*/ 7030 w 7457"/>
              <a:gd name="connsiteY1" fmla="*/ 5568 h 5568"/>
              <a:gd name="connsiteX2" fmla="*/ 4061 w 7457"/>
              <a:gd name="connsiteY2" fmla="*/ 5519 h 5568"/>
              <a:gd name="connsiteX3" fmla="*/ 2662 w 7457"/>
              <a:gd name="connsiteY3" fmla="*/ 4688 h 5568"/>
              <a:gd name="connsiteX4" fmla="*/ 0 w 7457"/>
              <a:gd name="connsiteY4" fmla="*/ 0 h 5568"/>
              <a:gd name="connsiteX0" fmla="*/ 10000 w 10000"/>
              <a:gd name="connsiteY0" fmla="*/ 9937 h 10238"/>
              <a:gd name="connsiteX1" fmla="*/ 9427 w 10000"/>
              <a:gd name="connsiteY1" fmla="*/ 10000 h 10238"/>
              <a:gd name="connsiteX2" fmla="*/ 5446 w 10000"/>
              <a:gd name="connsiteY2" fmla="*/ 9912 h 10238"/>
              <a:gd name="connsiteX3" fmla="*/ 3570 w 10000"/>
              <a:gd name="connsiteY3" fmla="*/ 10238 h 10238"/>
              <a:gd name="connsiteX4" fmla="*/ 0 w 10000"/>
              <a:gd name="connsiteY4" fmla="*/ 0 h 10238"/>
              <a:gd name="connsiteX0" fmla="*/ 10000 w 10000"/>
              <a:gd name="connsiteY0" fmla="*/ 9937 h 10000"/>
              <a:gd name="connsiteX1" fmla="*/ 9427 w 10000"/>
              <a:gd name="connsiteY1" fmla="*/ 10000 h 10000"/>
              <a:gd name="connsiteX2" fmla="*/ 5446 w 10000"/>
              <a:gd name="connsiteY2" fmla="*/ 9912 h 10000"/>
              <a:gd name="connsiteX3" fmla="*/ 0 w 10000"/>
              <a:gd name="connsiteY3" fmla="*/ 0 h 10000"/>
              <a:gd name="connsiteX0" fmla="*/ 10000 w 10000"/>
              <a:gd name="connsiteY0" fmla="*/ 9937 h 10000"/>
              <a:gd name="connsiteX1" fmla="*/ 9427 w 10000"/>
              <a:gd name="connsiteY1" fmla="*/ 10000 h 10000"/>
              <a:gd name="connsiteX2" fmla="*/ 0 w 10000"/>
              <a:gd name="connsiteY2" fmla="*/ 0 h 10000"/>
              <a:gd name="connsiteX0" fmla="*/ 10018 w 10018"/>
              <a:gd name="connsiteY0" fmla="*/ 67 h 130"/>
              <a:gd name="connsiteX1" fmla="*/ 9445 w 10018"/>
              <a:gd name="connsiteY1" fmla="*/ 130 h 130"/>
              <a:gd name="connsiteX2" fmla="*/ 0 w 10018"/>
              <a:gd name="connsiteY2" fmla="*/ 0 h 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8" h="130">
                <a:moveTo>
                  <a:pt x="10018" y="67"/>
                </a:moveTo>
                <a:lnTo>
                  <a:pt x="9445" y="130"/>
                </a:lnTo>
                <a:lnTo>
                  <a:pt x="0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427318"/>
            <a:ext cx="2926566" cy="2164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Oval 67"/>
          <p:cNvSpPr/>
          <p:nvPr/>
        </p:nvSpPr>
        <p:spPr bwMode="auto">
          <a:xfrm>
            <a:off x="6926943" y="3465286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Oval 68"/>
          <p:cNvSpPr/>
          <p:nvPr/>
        </p:nvSpPr>
        <p:spPr bwMode="auto">
          <a:xfrm>
            <a:off x="7585075" y="4298950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0" name="Straight Arrow Connector 69"/>
          <p:cNvCxnSpPr/>
          <p:nvPr/>
        </p:nvCxnSpPr>
        <p:spPr bwMode="auto">
          <a:xfrm flipH="1" flipV="1">
            <a:off x="6986146" y="3538348"/>
            <a:ext cx="611629" cy="770127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Rectangle 35"/>
          <p:cNvSpPr/>
          <p:nvPr/>
        </p:nvSpPr>
        <p:spPr>
          <a:xfrm>
            <a:off x="304800" y="6248400"/>
            <a:ext cx="31486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600" dirty="0">
                <a:latin typeface="Arial"/>
                <a:cs typeface="Arial"/>
              </a:rPr>
              <a:t>Asynchronous turn-on: sweep </a:t>
            </a:r>
            <a:endParaRPr lang="en-US" sz="1600" dirty="0"/>
          </a:p>
        </p:txBody>
      </p:sp>
      <p:cxnSp>
        <p:nvCxnSpPr>
          <p:cNvPr id="43" name="Straight Arrow Connector 42"/>
          <p:cNvCxnSpPr/>
          <p:nvPr/>
        </p:nvCxnSpPr>
        <p:spPr bwMode="auto">
          <a:xfrm flipV="1">
            <a:off x="1371600" y="6002924"/>
            <a:ext cx="0" cy="3216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71" name="Objec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0187801"/>
              </p:ext>
            </p:extLst>
          </p:nvPr>
        </p:nvGraphicFramePr>
        <p:xfrm>
          <a:off x="1346200" y="2713037"/>
          <a:ext cx="2006600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415" name="Equation" r:id="rId4" imgW="1447800" imgH="241300" progId="Equation.3">
                  <p:embed/>
                </p:oleObj>
              </mc:Choice>
              <mc:Fallback>
                <p:oleObj name="Equation" r:id="rId4" imgW="14478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46200" y="2713037"/>
                        <a:ext cx="2006600" cy="334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8960804"/>
              </p:ext>
            </p:extLst>
          </p:nvPr>
        </p:nvGraphicFramePr>
        <p:xfrm>
          <a:off x="3810000" y="2590800"/>
          <a:ext cx="757238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416" name="Equation" r:id="rId6" imgW="546100" imgH="406400" progId="Equation.3">
                  <p:embed/>
                </p:oleObj>
              </mc:Choice>
              <mc:Fallback>
                <p:oleObj name="Equation" r:id="rId6" imgW="5461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810000" y="2590800"/>
                        <a:ext cx="757238" cy="563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ight Triangle 4"/>
          <p:cNvSpPr/>
          <p:nvPr/>
        </p:nvSpPr>
        <p:spPr bwMode="auto">
          <a:xfrm flipH="1" flipV="1">
            <a:off x="6151029" y="5452529"/>
            <a:ext cx="360895" cy="186267"/>
          </a:xfrm>
          <a:prstGeom prst="rtTriangle">
            <a:avLst/>
          </a:prstGeom>
          <a:solidFill>
            <a:srgbClr val="FF00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524624" y="5452532"/>
            <a:ext cx="2085975" cy="79587"/>
          </a:xfrm>
          <a:prstGeom prst="rect">
            <a:avLst/>
          </a:prstGeom>
          <a:solidFill>
            <a:srgbClr val="FF00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Rectangle 72"/>
          <p:cNvSpPr/>
          <p:nvPr/>
        </p:nvSpPr>
        <p:spPr>
          <a:xfrm rot="3173610">
            <a:off x="7069438" y="3638231"/>
            <a:ext cx="55536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000" b="0" dirty="0">
                <a:latin typeface="Arial"/>
                <a:cs typeface="Arial"/>
              </a:rPr>
              <a:t>sweep </a:t>
            </a:r>
            <a:endParaRPr lang="en-US" sz="1000" b="0" dirty="0"/>
          </a:p>
        </p:txBody>
      </p:sp>
      <p:sp>
        <p:nvSpPr>
          <p:cNvPr id="76" name="TextBox 75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93645529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Transfer protection: e.g. SPS-to-LHC</a:t>
            </a:r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631371" y="4829756"/>
            <a:ext cx="7848600" cy="1303812"/>
            <a:chOff x="432" y="3464"/>
            <a:chExt cx="4800" cy="693"/>
          </a:xfrm>
        </p:grpSpPr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4531" y="3984"/>
              <a:ext cx="27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800080"/>
                  </a:solidFill>
                </a:rPr>
                <a:t>TDI</a:t>
              </a:r>
            </a:p>
          </p:txBody>
        </p:sp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432" y="3464"/>
              <a:ext cx="4800" cy="645"/>
              <a:chOff x="432" y="3464"/>
              <a:chExt cx="4800" cy="645"/>
            </a:xfrm>
          </p:grpSpPr>
          <p:sp>
            <p:nvSpPr>
              <p:cNvPr id="12" name="Line 9"/>
              <p:cNvSpPr>
                <a:spLocks noChangeShapeType="1"/>
              </p:cNvSpPr>
              <p:nvPr/>
            </p:nvSpPr>
            <p:spPr bwMode="auto">
              <a:xfrm>
                <a:off x="432" y="3792"/>
                <a:ext cx="480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>
                <a:off x="864" y="3648"/>
                <a:ext cx="0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" name="Group 11"/>
              <p:cNvGrpSpPr>
                <a:grpSpLocks/>
              </p:cNvGrpSpPr>
              <p:nvPr/>
            </p:nvGrpSpPr>
            <p:grpSpPr bwMode="auto">
              <a:xfrm>
                <a:off x="528" y="3648"/>
                <a:ext cx="336" cy="288"/>
                <a:chOff x="528" y="3648"/>
                <a:chExt cx="336" cy="288"/>
              </a:xfrm>
            </p:grpSpPr>
            <p:sp>
              <p:nvSpPr>
                <p:cNvPr id="58" name="Line 12"/>
                <p:cNvSpPr>
                  <a:spLocks noChangeShapeType="1"/>
                </p:cNvSpPr>
                <p:nvPr/>
              </p:nvSpPr>
              <p:spPr bwMode="auto">
                <a:xfrm>
                  <a:off x="528" y="3648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" name="Line 13"/>
                <p:cNvSpPr>
                  <a:spLocks noChangeShapeType="1"/>
                </p:cNvSpPr>
                <p:nvPr/>
              </p:nvSpPr>
              <p:spPr bwMode="auto">
                <a:xfrm>
                  <a:off x="528" y="3936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" name="Rectangle 14"/>
              <p:cNvSpPr>
                <a:spLocks noChangeArrowheads="1"/>
              </p:cNvSpPr>
              <p:nvPr/>
            </p:nvSpPr>
            <p:spPr bwMode="auto">
              <a:xfrm>
                <a:off x="864" y="3648"/>
                <a:ext cx="96" cy="28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/>
            </p:nvSpPr>
            <p:spPr bwMode="auto">
              <a:xfrm>
                <a:off x="1056" y="3648"/>
                <a:ext cx="384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Rectangle 17"/>
              <p:cNvSpPr>
                <a:spLocks noChangeArrowheads="1"/>
              </p:cNvSpPr>
              <p:nvPr/>
            </p:nvSpPr>
            <p:spPr bwMode="auto">
              <a:xfrm>
                <a:off x="1584" y="3648"/>
                <a:ext cx="2304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4032" y="3648"/>
                <a:ext cx="336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Rectangle 20"/>
              <p:cNvSpPr>
                <a:spLocks noChangeArrowheads="1"/>
              </p:cNvSpPr>
              <p:nvPr/>
            </p:nvSpPr>
            <p:spPr bwMode="auto">
              <a:xfrm>
                <a:off x="4368" y="3648"/>
                <a:ext cx="96" cy="28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Rectangle 21"/>
              <p:cNvSpPr>
                <a:spLocks noChangeArrowheads="1"/>
              </p:cNvSpPr>
              <p:nvPr/>
            </p:nvSpPr>
            <p:spPr bwMode="auto">
              <a:xfrm>
                <a:off x="4464" y="3648"/>
                <a:ext cx="144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Rectangle 22"/>
              <p:cNvSpPr>
                <a:spLocks noChangeArrowheads="1"/>
              </p:cNvSpPr>
              <p:nvPr/>
            </p:nvSpPr>
            <p:spPr bwMode="auto">
              <a:xfrm>
                <a:off x="4656" y="3600"/>
                <a:ext cx="48" cy="144"/>
              </a:xfrm>
              <a:prstGeom prst="rect">
                <a:avLst/>
              </a:prstGeom>
              <a:solidFill>
                <a:srgbClr val="993366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Rectangle 23"/>
              <p:cNvSpPr>
                <a:spLocks noChangeArrowheads="1"/>
              </p:cNvSpPr>
              <p:nvPr/>
            </p:nvSpPr>
            <p:spPr bwMode="auto">
              <a:xfrm>
                <a:off x="4656" y="3840"/>
                <a:ext cx="48" cy="144"/>
              </a:xfrm>
              <a:prstGeom prst="rect">
                <a:avLst/>
              </a:prstGeom>
              <a:solidFill>
                <a:srgbClr val="993366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5" name="Group 24"/>
              <p:cNvGrpSpPr>
                <a:grpSpLocks/>
              </p:cNvGrpSpPr>
              <p:nvPr/>
            </p:nvGrpSpPr>
            <p:grpSpPr bwMode="auto">
              <a:xfrm>
                <a:off x="4752" y="3648"/>
                <a:ext cx="336" cy="288"/>
                <a:chOff x="528" y="3648"/>
                <a:chExt cx="336" cy="288"/>
              </a:xfrm>
            </p:grpSpPr>
            <p:sp>
              <p:nvSpPr>
                <p:cNvPr id="56" name="Line 25"/>
                <p:cNvSpPr>
                  <a:spLocks noChangeShapeType="1"/>
                </p:cNvSpPr>
                <p:nvPr/>
              </p:nvSpPr>
              <p:spPr bwMode="auto">
                <a:xfrm>
                  <a:off x="528" y="3648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7" name="Line 26"/>
                <p:cNvSpPr>
                  <a:spLocks noChangeShapeType="1"/>
                </p:cNvSpPr>
                <p:nvPr/>
              </p:nvSpPr>
              <p:spPr bwMode="auto">
                <a:xfrm>
                  <a:off x="528" y="3936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6" name="Line 27"/>
              <p:cNvSpPr>
                <a:spLocks noChangeShapeType="1"/>
              </p:cNvSpPr>
              <p:nvPr/>
            </p:nvSpPr>
            <p:spPr bwMode="auto">
              <a:xfrm>
                <a:off x="4752" y="3648"/>
                <a:ext cx="0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8" name="Group 31"/>
              <p:cNvGrpSpPr>
                <a:grpSpLocks/>
              </p:cNvGrpSpPr>
              <p:nvPr/>
            </p:nvGrpSpPr>
            <p:grpSpPr bwMode="auto">
              <a:xfrm>
                <a:off x="3792" y="3600"/>
                <a:ext cx="29" cy="384"/>
                <a:chOff x="3840" y="3600"/>
                <a:chExt cx="29" cy="384"/>
              </a:xfrm>
            </p:grpSpPr>
            <p:sp>
              <p:nvSpPr>
                <p:cNvPr id="52" name="Rectangle 32"/>
                <p:cNvSpPr>
                  <a:spLocks noChangeArrowheads="1"/>
                </p:cNvSpPr>
                <p:nvPr/>
              </p:nvSpPr>
              <p:spPr bwMode="auto">
                <a:xfrm>
                  <a:off x="3840" y="360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Rectangle 33"/>
                <p:cNvSpPr>
                  <a:spLocks noChangeArrowheads="1"/>
                </p:cNvSpPr>
                <p:nvPr/>
              </p:nvSpPr>
              <p:spPr bwMode="auto">
                <a:xfrm>
                  <a:off x="3840" y="384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34"/>
              <p:cNvGrpSpPr>
                <a:grpSpLocks/>
              </p:cNvGrpSpPr>
              <p:nvPr/>
            </p:nvGrpSpPr>
            <p:grpSpPr bwMode="auto">
              <a:xfrm>
                <a:off x="4272" y="3600"/>
                <a:ext cx="29" cy="384"/>
                <a:chOff x="3840" y="3600"/>
                <a:chExt cx="29" cy="384"/>
              </a:xfrm>
            </p:grpSpPr>
            <p:sp>
              <p:nvSpPr>
                <p:cNvPr id="50" name="Rectangle 35"/>
                <p:cNvSpPr>
                  <a:spLocks noChangeArrowheads="1"/>
                </p:cNvSpPr>
                <p:nvPr/>
              </p:nvSpPr>
              <p:spPr bwMode="auto">
                <a:xfrm>
                  <a:off x="3840" y="360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Rectangle 36"/>
                <p:cNvSpPr>
                  <a:spLocks noChangeArrowheads="1"/>
                </p:cNvSpPr>
                <p:nvPr/>
              </p:nvSpPr>
              <p:spPr bwMode="auto">
                <a:xfrm>
                  <a:off x="3840" y="384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40"/>
              <p:cNvGrpSpPr>
                <a:grpSpLocks/>
              </p:cNvGrpSpPr>
              <p:nvPr/>
            </p:nvGrpSpPr>
            <p:grpSpPr bwMode="auto">
              <a:xfrm>
                <a:off x="4032" y="3600"/>
                <a:ext cx="29" cy="384"/>
                <a:chOff x="3840" y="3600"/>
                <a:chExt cx="29" cy="384"/>
              </a:xfrm>
            </p:grpSpPr>
            <p:sp>
              <p:nvSpPr>
                <p:cNvPr id="46" name="Rectangle 41"/>
                <p:cNvSpPr>
                  <a:spLocks noChangeArrowheads="1"/>
                </p:cNvSpPr>
                <p:nvPr/>
              </p:nvSpPr>
              <p:spPr bwMode="auto">
                <a:xfrm>
                  <a:off x="3840" y="360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Rectangle 42"/>
                <p:cNvSpPr>
                  <a:spLocks noChangeArrowheads="1"/>
                </p:cNvSpPr>
                <p:nvPr/>
              </p:nvSpPr>
              <p:spPr bwMode="auto">
                <a:xfrm>
                  <a:off x="3840" y="384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4" name="Text Box 49"/>
              <p:cNvSpPr txBox="1">
                <a:spLocks noChangeArrowheads="1"/>
              </p:cNvSpPr>
              <p:nvPr/>
            </p:nvSpPr>
            <p:spPr bwMode="auto">
              <a:xfrm>
                <a:off x="718" y="3936"/>
                <a:ext cx="329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>
                    <a:solidFill>
                      <a:srgbClr val="FF3300"/>
                    </a:solidFill>
                  </a:rPr>
                  <a:t>MKE</a:t>
                </a:r>
              </a:p>
            </p:txBody>
          </p:sp>
          <p:sp>
            <p:nvSpPr>
              <p:cNvPr id="35" name="Text Box 50"/>
              <p:cNvSpPr txBox="1">
                <a:spLocks noChangeArrowheads="1"/>
              </p:cNvSpPr>
              <p:nvPr/>
            </p:nvSpPr>
            <p:spPr bwMode="auto">
              <a:xfrm>
                <a:off x="4291" y="3936"/>
                <a:ext cx="292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>
                    <a:solidFill>
                      <a:srgbClr val="FF3300"/>
                    </a:solidFill>
                  </a:rPr>
                  <a:t>MKI</a:t>
                </a:r>
              </a:p>
            </p:txBody>
          </p:sp>
          <p:sp>
            <p:nvSpPr>
              <p:cNvPr id="37" name="Text Box 52"/>
              <p:cNvSpPr txBox="1">
                <a:spLocks noChangeArrowheads="1"/>
              </p:cNvSpPr>
              <p:nvPr/>
            </p:nvSpPr>
            <p:spPr bwMode="auto">
              <a:xfrm>
                <a:off x="3374" y="3464"/>
                <a:ext cx="400" cy="1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rgbClr val="FF9900"/>
                    </a:solidFill>
                  </a:rPr>
                  <a:t>TCDIH</a:t>
                </a:r>
              </a:p>
            </p:txBody>
          </p:sp>
          <p:sp>
            <p:nvSpPr>
              <p:cNvPr id="38" name="Text Box 53"/>
              <p:cNvSpPr txBox="1">
                <a:spLocks noChangeArrowheads="1"/>
              </p:cNvSpPr>
              <p:nvPr/>
            </p:nvSpPr>
            <p:spPr bwMode="auto">
              <a:xfrm>
                <a:off x="480" y="3792"/>
                <a:ext cx="30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SPS</a:t>
                </a:r>
              </a:p>
            </p:txBody>
          </p:sp>
          <p:sp>
            <p:nvSpPr>
              <p:cNvPr id="39" name="Text Box 54"/>
              <p:cNvSpPr txBox="1">
                <a:spLocks noChangeArrowheads="1"/>
              </p:cNvSpPr>
              <p:nvPr/>
            </p:nvSpPr>
            <p:spPr bwMode="auto">
              <a:xfrm>
                <a:off x="1025" y="3792"/>
                <a:ext cx="47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TT40/60</a:t>
                </a:r>
              </a:p>
            </p:txBody>
          </p:sp>
          <p:sp>
            <p:nvSpPr>
              <p:cNvPr id="40" name="Text Box 55"/>
              <p:cNvSpPr txBox="1">
                <a:spLocks noChangeArrowheads="1"/>
              </p:cNvSpPr>
              <p:nvPr/>
            </p:nvSpPr>
            <p:spPr bwMode="auto">
              <a:xfrm>
                <a:off x="2472" y="3792"/>
                <a:ext cx="362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TI 8/2</a:t>
                </a:r>
              </a:p>
            </p:txBody>
          </p:sp>
          <p:sp>
            <p:nvSpPr>
              <p:cNvPr id="41" name="Text Box 56"/>
              <p:cNvSpPr txBox="1">
                <a:spLocks noChangeArrowheads="1"/>
              </p:cNvSpPr>
              <p:nvPr/>
            </p:nvSpPr>
            <p:spPr bwMode="auto">
              <a:xfrm>
                <a:off x="4838" y="3792"/>
                <a:ext cx="31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LHC</a:t>
                </a:r>
              </a:p>
            </p:txBody>
          </p:sp>
        </p:grpSp>
      </p:grpSp>
      <p:sp>
        <p:nvSpPr>
          <p:cNvPr id="60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990600"/>
            <a:ext cx="8534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SPS to LHC transfer lines have dedicated transfer line collimators (TCDIH and V) in case of fast failures to protect LHC aperture: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Magnet power supply trips at time </a:t>
            </a:r>
            <a:r>
              <a:rPr lang="en-GB" altLang="en-US" i="1" dirty="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 after the last extraction interlock check: beam steered onto collimator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Current (field) error depends on circuit: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endParaRPr lang="en-GB" altLang="en-US" dirty="0">
              <a:solidFill>
                <a:srgbClr val="808080"/>
              </a:solidFill>
              <a:latin typeface="Arial"/>
              <a:cs typeface="Arial"/>
            </a:endParaRP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GB" altLang="en-US" dirty="0">
              <a:solidFill>
                <a:srgbClr val="808080"/>
              </a:solidFill>
              <a:latin typeface="Arial"/>
              <a:cs typeface="Arial"/>
            </a:endParaRP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Erratic turn-on of extraction kicker: sweep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 "/>
            </a:pP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(asynchronous with particle-free abort gap)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latin typeface="Arial"/>
                <a:cs typeface="Arial"/>
              </a:rPr>
              <a:t>Flash-over (short-circuit) in kicker: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endParaRPr lang="en-GB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endParaRPr lang="en-GB" altLang="en-US" dirty="0">
              <a:latin typeface="Arial"/>
              <a:cs typeface="Arial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altLang="en-US" dirty="0">
              <a:latin typeface="Arial"/>
              <a:cs typeface="Arial"/>
            </a:endParaRPr>
          </a:p>
          <a:p>
            <a:pPr eaLnBrk="1" hangingPunct="1">
              <a:lnSpc>
                <a:spcPct val="90000"/>
              </a:lnSpc>
              <a:buFont typeface="Arial"/>
              <a:buChar char="•"/>
            </a:pPr>
            <a:endParaRPr lang="en-GB" altLang="en-US" dirty="0">
              <a:latin typeface="Arial"/>
              <a:cs typeface="Arial"/>
            </a:endParaRPr>
          </a:p>
        </p:txBody>
      </p:sp>
      <p:cxnSp>
        <p:nvCxnSpPr>
          <p:cNvPr id="61" name="Straight Arrow Connector 60"/>
          <p:cNvCxnSpPr/>
          <p:nvPr/>
        </p:nvCxnSpPr>
        <p:spPr bwMode="auto">
          <a:xfrm>
            <a:off x="6139541" y="4979685"/>
            <a:ext cx="406401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62" name="Straight Arrow Connector 61"/>
          <p:cNvCxnSpPr/>
          <p:nvPr/>
        </p:nvCxnSpPr>
        <p:spPr bwMode="auto">
          <a:xfrm>
            <a:off x="6139542" y="6324600"/>
            <a:ext cx="794658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8" name="Rectangle 7"/>
          <p:cNvSpPr/>
          <p:nvPr/>
        </p:nvSpPr>
        <p:spPr>
          <a:xfrm>
            <a:off x="5970355" y="4608285"/>
            <a:ext cx="7970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200" b="0" dirty="0" err="1">
                <a:latin typeface="Arial"/>
                <a:cs typeface="Arial"/>
              </a:rPr>
              <a:t>Δμ</a:t>
            </a:r>
            <a:r>
              <a:rPr lang="en-GB" altLang="en-US" sz="1200" b="0" dirty="0">
                <a:latin typeface="Arial"/>
                <a:cs typeface="Arial"/>
              </a:rPr>
              <a:t> = 60°</a:t>
            </a:r>
            <a:endParaRPr lang="en-US" sz="1200" b="0" dirty="0"/>
          </a:p>
        </p:txBody>
      </p:sp>
      <p:cxnSp>
        <p:nvCxnSpPr>
          <p:cNvPr id="17" name="Straight Connector 16"/>
          <p:cNvCxnSpPr/>
          <p:nvPr/>
        </p:nvCxnSpPr>
        <p:spPr bwMode="auto">
          <a:xfrm flipV="1">
            <a:off x="6141963" y="4876800"/>
            <a:ext cx="0" cy="18626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tangle 62"/>
          <p:cNvSpPr/>
          <p:nvPr/>
        </p:nvSpPr>
        <p:spPr>
          <a:xfrm>
            <a:off x="6121404" y="6039756"/>
            <a:ext cx="8826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200" b="0" dirty="0" err="1">
                <a:latin typeface="Arial"/>
                <a:cs typeface="Arial"/>
              </a:rPr>
              <a:t>Δμ</a:t>
            </a:r>
            <a:r>
              <a:rPr lang="en-GB" altLang="en-US" sz="1200" b="0" dirty="0">
                <a:latin typeface="Arial"/>
                <a:cs typeface="Arial"/>
              </a:rPr>
              <a:t> = 120°</a:t>
            </a:r>
            <a:endParaRPr lang="en-US" sz="1200" b="0" dirty="0"/>
          </a:p>
        </p:txBody>
      </p:sp>
      <p:cxnSp>
        <p:nvCxnSpPr>
          <p:cNvPr id="64" name="Straight Connector 63"/>
          <p:cNvCxnSpPr/>
          <p:nvPr/>
        </p:nvCxnSpPr>
        <p:spPr bwMode="auto">
          <a:xfrm>
            <a:off x="6146801" y="5836028"/>
            <a:ext cx="0" cy="5647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 flipV="1">
            <a:off x="6548967" y="4876800"/>
            <a:ext cx="0" cy="19474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>
            <a:off x="6934201" y="5827562"/>
            <a:ext cx="0" cy="5647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 Box 39"/>
          <p:cNvSpPr txBox="1">
            <a:spLocks noChangeArrowheads="1"/>
          </p:cNvSpPr>
          <p:nvPr/>
        </p:nvSpPr>
        <p:spPr bwMode="auto">
          <a:xfrm rot="21599314" flipH="1">
            <a:off x="7010387" y="6196788"/>
            <a:ext cx="2362154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FF0000"/>
                </a:solidFill>
              </a:rPr>
              <a:t>Extracted beam ON nominal trajectory</a:t>
            </a:r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427318"/>
            <a:ext cx="2926566" cy="2164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Oval 68"/>
          <p:cNvSpPr/>
          <p:nvPr/>
        </p:nvSpPr>
        <p:spPr bwMode="auto">
          <a:xfrm>
            <a:off x="7319589" y="4026280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04800" y="6248400"/>
            <a:ext cx="31147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600" dirty="0">
                <a:latin typeface="Arial"/>
                <a:cs typeface="Arial"/>
              </a:rPr>
              <a:t>Non-nominal kicker deflection</a:t>
            </a:r>
            <a:endParaRPr lang="en-US" sz="1600" dirty="0"/>
          </a:p>
        </p:txBody>
      </p:sp>
      <p:cxnSp>
        <p:nvCxnSpPr>
          <p:cNvPr id="43" name="Straight Arrow Connector 42"/>
          <p:cNvCxnSpPr/>
          <p:nvPr/>
        </p:nvCxnSpPr>
        <p:spPr bwMode="auto">
          <a:xfrm flipV="1">
            <a:off x="1371600" y="6002924"/>
            <a:ext cx="0" cy="3216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71" name="Objec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5846791"/>
              </p:ext>
            </p:extLst>
          </p:nvPr>
        </p:nvGraphicFramePr>
        <p:xfrm>
          <a:off x="1346200" y="2713037"/>
          <a:ext cx="2006600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485" name="Equation" r:id="rId4" imgW="1447800" imgH="241300" progId="Equation.3">
                  <p:embed/>
                </p:oleObj>
              </mc:Choice>
              <mc:Fallback>
                <p:oleObj name="Equation" r:id="rId4" imgW="14478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46200" y="2713037"/>
                        <a:ext cx="2006600" cy="334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5368489"/>
              </p:ext>
            </p:extLst>
          </p:nvPr>
        </p:nvGraphicFramePr>
        <p:xfrm>
          <a:off x="3810000" y="2590800"/>
          <a:ext cx="757238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486" name="Equation" r:id="rId6" imgW="546100" imgH="406400" progId="Equation.3">
                  <p:embed/>
                </p:oleObj>
              </mc:Choice>
              <mc:Fallback>
                <p:oleObj name="Equation" r:id="rId6" imgW="5461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810000" y="2590800"/>
                        <a:ext cx="757238" cy="563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Freeform 76"/>
          <p:cNvSpPr>
            <a:spLocks/>
          </p:cNvSpPr>
          <p:nvPr/>
        </p:nvSpPr>
        <p:spPr bwMode="auto">
          <a:xfrm flipH="1">
            <a:off x="880113" y="5291270"/>
            <a:ext cx="5635688" cy="299060"/>
          </a:xfrm>
          <a:custGeom>
            <a:avLst/>
            <a:gdLst>
              <a:gd name="T0" fmla="*/ 2147483647 w 4590"/>
              <a:gd name="T1" fmla="*/ 2147483647 h 1536"/>
              <a:gd name="T2" fmla="*/ 2147483647 w 4590"/>
              <a:gd name="T3" fmla="*/ 2147483647 h 1536"/>
              <a:gd name="T4" fmla="*/ 2147483647 w 4590"/>
              <a:gd name="T5" fmla="*/ 2147483647 h 1536"/>
              <a:gd name="T6" fmla="*/ 2147483647 w 4590"/>
              <a:gd name="T7" fmla="*/ 2147483647 h 1536"/>
              <a:gd name="T8" fmla="*/ 0 w 4590"/>
              <a:gd name="T9" fmla="*/ 0 h 1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90"/>
              <a:gd name="T16" fmla="*/ 0 h 1536"/>
              <a:gd name="T17" fmla="*/ 4590 w 4590"/>
              <a:gd name="T18" fmla="*/ 1536 h 1536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2824 w 10000"/>
              <a:gd name="connsiteY3" fmla="*/ 5781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1997 w 10000"/>
              <a:gd name="connsiteY3" fmla="*/ 6466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16 w 10000"/>
              <a:gd name="connsiteY3" fmla="*/ 8333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06 w 10000"/>
              <a:gd name="connsiteY3" fmla="*/ 8720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380 w 10000"/>
              <a:gd name="connsiteY4" fmla="*/ 4770 h 10000"/>
              <a:gd name="connsiteX5" fmla="*/ 0 w 10000"/>
              <a:gd name="connsiteY5" fmla="*/ 0 h 10000"/>
              <a:gd name="connsiteX0" fmla="*/ 8014 w 8014"/>
              <a:gd name="connsiteY0" fmla="*/ 9970 h 10000"/>
              <a:gd name="connsiteX1" fmla="*/ 7686 w 8014"/>
              <a:gd name="connsiteY1" fmla="*/ 10000 h 10000"/>
              <a:gd name="connsiteX2" fmla="*/ 5406 w 8014"/>
              <a:gd name="connsiteY2" fmla="*/ 9959 h 10000"/>
              <a:gd name="connsiteX3" fmla="*/ 4332 w 8014"/>
              <a:gd name="connsiteY3" fmla="*/ 9256 h 10000"/>
              <a:gd name="connsiteX4" fmla="*/ 1380 w 8014"/>
              <a:gd name="connsiteY4" fmla="*/ 4770 h 10000"/>
              <a:gd name="connsiteX5" fmla="*/ 0 w 8014"/>
              <a:gd name="connsiteY5" fmla="*/ 0 h 10000"/>
              <a:gd name="connsiteX0" fmla="*/ 9581 w 9581"/>
              <a:gd name="connsiteY0" fmla="*/ 8422 h 8452"/>
              <a:gd name="connsiteX1" fmla="*/ 9172 w 9581"/>
              <a:gd name="connsiteY1" fmla="*/ 8452 h 8452"/>
              <a:gd name="connsiteX2" fmla="*/ 6327 w 9581"/>
              <a:gd name="connsiteY2" fmla="*/ 8411 h 8452"/>
              <a:gd name="connsiteX3" fmla="*/ 4987 w 9581"/>
              <a:gd name="connsiteY3" fmla="*/ 7708 h 8452"/>
              <a:gd name="connsiteX4" fmla="*/ 1303 w 9581"/>
              <a:gd name="connsiteY4" fmla="*/ 3222 h 8452"/>
              <a:gd name="connsiteX5" fmla="*/ 0 w 9581"/>
              <a:gd name="connsiteY5" fmla="*/ 0 h 8452"/>
              <a:gd name="connsiteX0" fmla="*/ 10000 w 10000"/>
              <a:gd name="connsiteY0" fmla="*/ 9965 h 10000"/>
              <a:gd name="connsiteX1" fmla="*/ 9573 w 10000"/>
              <a:gd name="connsiteY1" fmla="*/ 10000 h 10000"/>
              <a:gd name="connsiteX2" fmla="*/ 6604 w 10000"/>
              <a:gd name="connsiteY2" fmla="*/ 9951 h 10000"/>
              <a:gd name="connsiteX3" fmla="*/ 5205 w 10000"/>
              <a:gd name="connsiteY3" fmla="*/ 9120 h 10000"/>
              <a:gd name="connsiteX4" fmla="*/ 0 w 10000"/>
              <a:gd name="connsiteY4" fmla="*/ 0 h 10000"/>
              <a:gd name="connsiteX0" fmla="*/ 7457 w 7457"/>
              <a:gd name="connsiteY0" fmla="*/ 5533 h 5568"/>
              <a:gd name="connsiteX1" fmla="*/ 7030 w 7457"/>
              <a:gd name="connsiteY1" fmla="*/ 5568 h 5568"/>
              <a:gd name="connsiteX2" fmla="*/ 4061 w 7457"/>
              <a:gd name="connsiteY2" fmla="*/ 5519 h 5568"/>
              <a:gd name="connsiteX3" fmla="*/ 2662 w 7457"/>
              <a:gd name="connsiteY3" fmla="*/ 4688 h 5568"/>
              <a:gd name="connsiteX4" fmla="*/ 0 w 7457"/>
              <a:gd name="connsiteY4" fmla="*/ 0 h 5568"/>
              <a:gd name="connsiteX0" fmla="*/ 10000 w 10000"/>
              <a:gd name="connsiteY0" fmla="*/ 9937 h 10238"/>
              <a:gd name="connsiteX1" fmla="*/ 9427 w 10000"/>
              <a:gd name="connsiteY1" fmla="*/ 10000 h 10238"/>
              <a:gd name="connsiteX2" fmla="*/ 5446 w 10000"/>
              <a:gd name="connsiteY2" fmla="*/ 9912 h 10238"/>
              <a:gd name="connsiteX3" fmla="*/ 3570 w 10000"/>
              <a:gd name="connsiteY3" fmla="*/ 10238 h 10238"/>
              <a:gd name="connsiteX4" fmla="*/ 0 w 10000"/>
              <a:gd name="connsiteY4" fmla="*/ 0 h 10238"/>
              <a:gd name="connsiteX0" fmla="*/ 10000 w 10000"/>
              <a:gd name="connsiteY0" fmla="*/ 9937 h 10000"/>
              <a:gd name="connsiteX1" fmla="*/ 9427 w 10000"/>
              <a:gd name="connsiteY1" fmla="*/ 10000 h 10000"/>
              <a:gd name="connsiteX2" fmla="*/ 5446 w 10000"/>
              <a:gd name="connsiteY2" fmla="*/ 9912 h 10000"/>
              <a:gd name="connsiteX3" fmla="*/ 0 w 10000"/>
              <a:gd name="connsiteY3" fmla="*/ 0 h 10000"/>
              <a:gd name="connsiteX0" fmla="*/ 10000 w 10000"/>
              <a:gd name="connsiteY0" fmla="*/ 9937 h 10000"/>
              <a:gd name="connsiteX1" fmla="*/ 9427 w 10000"/>
              <a:gd name="connsiteY1" fmla="*/ 10000 h 10000"/>
              <a:gd name="connsiteX2" fmla="*/ 0 w 10000"/>
              <a:gd name="connsiteY2" fmla="*/ 0 h 10000"/>
              <a:gd name="connsiteX0" fmla="*/ 10018 w 10018"/>
              <a:gd name="connsiteY0" fmla="*/ 67 h 130"/>
              <a:gd name="connsiteX1" fmla="*/ 9445 w 10018"/>
              <a:gd name="connsiteY1" fmla="*/ 130 h 130"/>
              <a:gd name="connsiteX2" fmla="*/ 0 w 10018"/>
              <a:gd name="connsiteY2" fmla="*/ 0 h 130"/>
              <a:gd name="connsiteX0" fmla="*/ 10000 w 10000"/>
              <a:gd name="connsiteY0" fmla="*/ 5154 h 10006"/>
              <a:gd name="connsiteX1" fmla="*/ 9428 w 10000"/>
              <a:gd name="connsiteY1" fmla="*/ 10000 h 10006"/>
              <a:gd name="connsiteX2" fmla="*/ 5942 w 10000"/>
              <a:gd name="connsiteY2" fmla="*/ 10006 h 10006"/>
              <a:gd name="connsiteX3" fmla="*/ 0 w 10000"/>
              <a:gd name="connsiteY3" fmla="*/ 0 h 10006"/>
              <a:gd name="connsiteX0" fmla="*/ 10000 w 10000"/>
              <a:gd name="connsiteY0" fmla="*/ 5154 h 10006"/>
              <a:gd name="connsiteX1" fmla="*/ 9428 w 10000"/>
              <a:gd name="connsiteY1" fmla="*/ 10000 h 10006"/>
              <a:gd name="connsiteX2" fmla="*/ 5942 w 10000"/>
              <a:gd name="connsiteY2" fmla="*/ 10006 h 10006"/>
              <a:gd name="connsiteX3" fmla="*/ 0 w 10000"/>
              <a:gd name="connsiteY3" fmla="*/ 0 h 10006"/>
              <a:gd name="connsiteX0" fmla="*/ 10000 w 10000"/>
              <a:gd name="connsiteY0" fmla="*/ 15317 h 20169"/>
              <a:gd name="connsiteX1" fmla="*/ 9428 w 10000"/>
              <a:gd name="connsiteY1" fmla="*/ 20163 h 20169"/>
              <a:gd name="connsiteX2" fmla="*/ 5942 w 10000"/>
              <a:gd name="connsiteY2" fmla="*/ 20169 h 20169"/>
              <a:gd name="connsiteX3" fmla="*/ 5171 w 10000"/>
              <a:gd name="connsiteY3" fmla="*/ 187 h 20169"/>
              <a:gd name="connsiteX4" fmla="*/ 0 w 10000"/>
              <a:gd name="connsiteY4" fmla="*/ 10163 h 20169"/>
              <a:gd name="connsiteX0" fmla="*/ 10000 w 10000"/>
              <a:gd name="connsiteY0" fmla="*/ 35235 h 40087"/>
              <a:gd name="connsiteX1" fmla="*/ 9428 w 10000"/>
              <a:gd name="connsiteY1" fmla="*/ 40081 h 40087"/>
              <a:gd name="connsiteX2" fmla="*/ 5942 w 10000"/>
              <a:gd name="connsiteY2" fmla="*/ 40087 h 40087"/>
              <a:gd name="connsiteX3" fmla="*/ 5171 w 10000"/>
              <a:gd name="connsiteY3" fmla="*/ 20105 h 40087"/>
              <a:gd name="connsiteX4" fmla="*/ 3988 w 10000"/>
              <a:gd name="connsiteY4" fmla="*/ 126 h 40087"/>
              <a:gd name="connsiteX5" fmla="*/ 0 w 10000"/>
              <a:gd name="connsiteY5" fmla="*/ 30081 h 40087"/>
              <a:gd name="connsiteX0" fmla="*/ 10000 w 10000"/>
              <a:gd name="connsiteY0" fmla="*/ 35108 h 304960"/>
              <a:gd name="connsiteX1" fmla="*/ 9428 w 10000"/>
              <a:gd name="connsiteY1" fmla="*/ 39954 h 304960"/>
              <a:gd name="connsiteX2" fmla="*/ 5942 w 10000"/>
              <a:gd name="connsiteY2" fmla="*/ 39960 h 304960"/>
              <a:gd name="connsiteX3" fmla="*/ 5171 w 10000"/>
              <a:gd name="connsiteY3" fmla="*/ 19978 h 304960"/>
              <a:gd name="connsiteX4" fmla="*/ 3988 w 10000"/>
              <a:gd name="connsiteY4" fmla="*/ -1 h 304960"/>
              <a:gd name="connsiteX5" fmla="*/ 0 w 10000"/>
              <a:gd name="connsiteY5" fmla="*/ 29954 h 304960"/>
              <a:gd name="connsiteX0" fmla="*/ 10000 w 10000"/>
              <a:gd name="connsiteY0" fmla="*/ 274930 h 488302"/>
              <a:gd name="connsiteX1" fmla="*/ 9428 w 10000"/>
              <a:gd name="connsiteY1" fmla="*/ 279776 h 488302"/>
              <a:gd name="connsiteX2" fmla="*/ 5942 w 10000"/>
              <a:gd name="connsiteY2" fmla="*/ 279782 h 488302"/>
              <a:gd name="connsiteX3" fmla="*/ 5171 w 10000"/>
              <a:gd name="connsiteY3" fmla="*/ 35 h 488302"/>
              <a:gd name="connsiteX4" fmla="*/ 3988 w 10000"/>
              <a:gd name="connsiteY4" fmla="*/ 239821 h 488302"/>
              <a:gd name="connsiteX5" fmla="*/ 0 w 10000"/>
              <a:gd name="connsiteY5" fmla="*/ 269776 h 488302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98 w 10000"/>
              <a:gd name="connsiteY2" fmla="*/ 279783 h 488299"/>
              <a:gd name="connsiteX3" fmla="*/ 5171 w 10000"/>
              <a:gd name="connsiteY3" fmla="*/ 35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171 w 10000"/>
              <a:gd name="connsiteY3" fmla="*/ 35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171 w 10000"/>
              <a:gd name="connsiteY3" fmla="*/ 35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434 w 10000"/>
              <a:gd name="connsiteY3" fmla="*/ 36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644 w 10000"/>
              <a:gd name="connsiteY3" fmla="*/ 36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372 w 10000"/>
              <a:gd name="connsiteY3" fmla="*/ 36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99764 h 488299"/>
              <a:gd name="connsiteX3" fmla="*/ 5372 w 10000"/>
              <a:gd name="connsiteY3" fmla="*/ 36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99764 h 488299"/>
              <a:gd name="connsiteX3" fmla="*/ 5372 w 10000"/>
              <a:gd name="connsiteY3" fmla="*/ 36 h 488299"/>
              <a:gd name="connsiteX4" fmla="*/ 3988 w 10000"/>
              <a:gd name="connsiteY4" fmla="*/ 239821 h 488299"/>
              <a:gd name="connsiteX5" fmla="*/ 3155 w 10000"/>
              <a:gd name="connsiteY5" fmla="*/ 239825 h 488299"/>
              <a:gd name="connsiteX6" fmla="*/ 0 w 10000"/>
              <a:gd name="connsiteY6" fmla="*/ 269776 h 488299"/>
              <a:gd name="connsiteX0" fmla="*/ 10000 w 10000"/>
              <a:gd name="connsiteY0" fmla="*/ 494727 h 708096"/>
              <a:gd name="connsiteX1" fmla="*/ 9428 w 10000"/>
              <a:gd name="connsiteY1" fmla="*/ 499573 h 708096"/>
              <a:gd name="connsiteX2" fmla="*/ 6328 w 10000"/>
              <a:gd name="connsiteY2" fmla="*/ 519561 h 708096"/>
              <a:gd name="connsiteX3" fmla="*/ 5372 w 10000"/>
              <a:gd name="connsiteY3" fmla="*/ 219833 h 708096"/>
              <a:gd name="connsiteX4" fmla="*/ 3988 w 10000"/>
              <a:gd name="connsiteY4" fmla="*/ 459618 h 708096"/>
              <a:gd name="connsiteX5" fmla="*/ 3085 w 10000"/>
              <a:gd name="connsiteY5" fmla="*/ 36 h 708096"/>
              <a:gd name="connsiteX6" fmla="*/ 0 w 10000"/>
              <a:gd name="connsiteY6" fmla="*/ 489573 h 708096"/>
              <a:gd name="connsiteX0" fmla="*/ 10000 w 10000"/>
              <a:gd name="connsiteY0" fmla="*/ 494691 h 708060"/>
              <a:gd name="connsiteX1" fmla="*/ 9428 w 10000"/>
              <a:gd name="connsiteY1" fmla="*/ 499537 h 708060"/>
              <a:gd name="connsiteX2" fmla="*/ 6328 w 10000"/>
              <a:gd name="connsiteY2" fmla="*/ 519525 h 708060"/>
              <a:gd name="connsiteX3" fmla="*/ 5372 w 10000"/>
              <a:gd name="connsiteY3" fmla="*/ 219797 h 708060"/>
              <a:gd name="connsiteX4" fmla="*/ 3988 w 10000"/>
              <a:gd name="connsiteY4" fmla="*/ 459582 h 708060"/>
              <a:gd name="connsiteX5" fmla="*/ 3085 w 10000"/>
              <a:gd name="connsiteY5" fmla="*/ 0 h 708060"/>
              <a:gd name="connsiteX6" fmla="*/ 0 w 10000"/>
              <a:gd name="connsiteY6" fmla="*/ 489537 h 708060"/>
              <a:gd name="connsiteX0" fmla="*/ 8098 w 8098"/>
              <a:gd name="connsiteY0" fmla="*/ 1823522 h 2036891"/>
              <a:gd name="connsiteX1" fmla="*/ 7526 w 8098"/>
              <a:gd name="connsiteY1" fmla="*/ 1828368 h 2036891"/>
              <a:gd name="connsiteX2" fmla="*/ 4426 w 8098"/>
              <a:gd name="connsiteY2" fmla="*/ 1848356 h 2036891"/>
              <a:gd name="connsiteX3" fmla="*/ 3470 w 8098"/>
              <a:gd name="connsiteY3" fmla="*/ 1548628 h 2036891"/>
              <a:gd name="connsiteX4" fmla="*/ 2086 w 8098"/>
              <a:gd name="connsiteY4" fmla="*/ 1788413 h 2036891"/>
              <a:gd name="connsiteX5" fmla="*/ 1183 w 8098"/>
              <a:gd name="connsiteY5" fmla="*/ 1328831 h 2036891"/>
              <a:gd name="connsiteX6" fmla="*/ 0 w 8098"/>
              <a:gd name="connsiteY6" fmla="*/ 14 h 2036891"/>
              <a:gd name="connsiteX0" fmla="*/ 10000 w 10000"/>
              <a:gd name="connsiteY0" fmla="*/ 8952 h 9999"/>
              <a:gd name="connsiteX1" fmla="*/ 9294 w 10000"/>
              <a:gd name="connsiteY1" fmla="*/ 8976 h 9999"/>
              <a:gd name="connsiteX2" fmla="*/ 5466 w 10000"/>
              <a:gd name="connsiteY2" fmla="*/ 9074 h 9999"/>
              <a:gd name="connsiteX3" fmla="*/ 4285 w 10000"/>
              <a:gd name="connsiteY3" fmla="*/ 7603 h 9999"/>
              <a:gd name="connsiteX4" fmla="*/ 2576 w 10000"/>
              <a:gd name="connsiteY4" fmla="*/ 8780 h 9999"/>
              <a:gd name="connsiteX5" fmla="*/ 2143 w 10000"/>
              <a:gd name="connsiteY5" fmla="*/ 9369 h 9999"/>
              <a:gd name="connsiteX6" fmla="*/ 0 w 10000"/>
              <a:gd name="connsiteY6" fmla="*/ 0 h 9999"/>
              <a:gd name="connsiteX0" fmla="*/ 10000 w 10000"/>
              <a:gd name="connsiteY0" fmla="*/ 8953 h 10000"/>
              <a:gd name="connsiteX1" fmla="*/ 9294 w 10000"/>
              <a:gd name="connsiteY1" fmla="*/ 8977 h 10000"/>
              <a:gd name="connsiteX2" fmla="*/ 5466 w 10000"/>
              <a:gd name="connsiteY2" fmla="*/ 9075 h 10000"/>
              <a:gd name="connsiteX3" fmla="*/ 4285 w 10000"/>
              <a:gd name="connsiteY3" fmla="*/ 7604 h 10000"/>
              <a:gd name="connsiteX4" fmla="*/ 2576 w 10000"/>
              <a:gd name="connsiteY4" fmla="*/ 8781 h 10000"/>
              <a:gd name="connsiteX5" fmla="*/ 0 w 10000"/>
              <a:gd name="connsiteY5" fmla="*/ 0 h 10000"/>
              <a:gd name="connsiteX0" fmla="*/ 8474 w 8474"/>
              <a:gd name="connsiteY0" fmla="*/ 2968 h 4015"/>
              <a:gd name="connsiteX1" fmla="*/ 7768 w 8474"/>
              <a:gd name="connsiteY1" fmla="*/ 2992 h 4015"/>
              <a:gd name="connsiteX2" fmla="*/ 3940 w 8474"/>
              <a:gd name="connsiteY2" fmla="*/ 3090 h 4015"/>
              <a:gd name="connsiteX3" fmla="*/ 2759 w 8474"/>
              <a:gd name="connsiteY3" fmla="*/ 1619 h 4015"/>
              <a:gd name="connsiteX4" fmla="*/ 1050 w 8474"/>
              <a:gd name="connsiteY4" fmla="*/ 2796 h 4015"/>
              <a:gd name="connsiteX5" fmla="*/ 0 w 8474"/>
              <a:gd name="connsiteY5" fmla="*/ 0 h 4015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4650 w 10000"/>
              <a:gd name="connsiteY2" fmla="*/ 7696 h 10001"/>
              <a:gd name="connsiteX3" fmla="*/ 3256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4650 w 10000"/>
              <a:gd name="connsiteY2" fmla="*/ 7696 h 10001"/>
              <a:gd name="connsiteX3" fmla="*/ 3537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4650 w 10000"/>
              <a:gd name="connsiteY2" fmla="*/ 7696 h 10001"/>
              <a:gd name="connsiteX3" fmla="*/ 3358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4650 w 10000"/>
              <a:gd name="connsiteY2" fmla="*/ 7696 h 10001"/>
              <a:gd name="connsiteX3" fmla="*/ 3358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3897 w 10000"/>
              <a:gd name="connsiteY2" fmla="*/ 7696 h 10001"/>
              <a:gd name="connsiteX3" fmla="*/ 3358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24336 h 26945"/>
              <a:gd name="connsiteX1" fmla="*/ 9167 w 10000"/>
              <a:gd name="connsiteY1" fmla="*/ 24396 h 26945"/>
              <a:gd name="connsiteX2" fmla="*/ 3897 w 10000"/>
              <a:gd name="connsiteY2" fmla="*/ 24640 h 26945"/>
              <a:gd name="connsiteX3" fmla="*/ 3358 w 10000"/>
              <a:gd name="connsiteY3" fmla="*/ 20976 h 26945"/>
              <a:gd name="connsiteX4" fmla="*/ 1239 w 10000"/>
              <a:gd name="connsiteY4" fmla="*/ 23908 h 26945"/>
              <a:gd name="connsiteX5" fmla="*/ 0 w 10000"/>
              <a:gd name="connsiteY5" fmla="*/ 16944 h 26945"/>
              <a:gd name="connsiteX0" fmla="*/ 10000 w 10000"/>
              <a:gd name="connsiteY0" fmla="*/ 7392 h 7781"/>
              <a:gd name="connsiteX1" fmla="*/ 9167 w 10000"/>
              <a:gd name="connsiteY1" fmla="*/ 7452 h 7781"/>
              <a:gd name="connsiteX2" fmla="*/ 3897 w 10000"/>
              <a:gd name="connsiteY2" fmla="*/ 7696 h 7781"/>
              <a:gd name="connsiteX3" fmla="*/ 1239 w 10000"/>
              <a:gd name="connsiteY3" fmla="*/ 6964 h 7781"/>
              <a:gd name="connsiteX4" fmla="*/ 0 w 10000"/>
              <a:gd name="connsiteY4" fmla="*/ 0 h 7781"/>
              <a:gd name="connsiteX0" fmla="*/ 10000 w 10000"/>
              <a:gd name="connsiteY0" fmla="*/ 9500 h 10000"/>
              <a:gd name="connsiteX1" fmla="*/ 9167 w 10000"/>
              <a:gd name="connsiteY1" fmla="*/ 9577 h 10000"/>
              <a:gd name="connsiteX2" fmla="*/ 4944 w 10000"/>
              <a:gd name="connsiteY2" fmla="*/ 9891 h 10000"/>
              <a:gd name="connsiteX3" fmla="*/ 1239 w 10000"/>
              <a:gd name="connsiteY3" fmla="*/ 8950 h 10000"/>
              <a:gd name="connsiteX4" fmla="*/ 0 w 10000"/>
              <a:gd name="connsiteY4" fmla="*/ 0 h 10000"/>
              <a:gd name="connsiteX0" fmla="*/ 10000 w 10000"/>
              <a:gd name="connsiteY0" fmla="*/ 9500 h 9891"/>
              <a:gd name="connsiteX1" fmla="*/ 9167 w 10000"/>
              <a:gd name="connsiteY1" fmla="*/ 9577 h 9891"/>
              <a:gd name="connsiteX2" fmla="*/ 4944 w 10000"/>
              <a:gd name="connsiteY2" fmla="*/ 9891 h 9891"/>
              <a:gd name="connsiteX3" fmla="*/ 3270 w 10000"/>
              <a:gd name="connsiteY3" fmla="*/ 9578 h 9891"/>
              <a:gd name="connsiteX4" fmla="*/ 1239 w 10000"/>
              <a:gd name="connsiteY4" fmla="*/ 8950 h 9891"/>
              <a:gd name="connsiteX5" fmla="*/ 0 w 10000"/>
              <a:gd name="connsiteY5" fmla="*/ 0 h 9891"/>
              <a:gd name="connsiteX0" fmla="*/ 10000 w 10000"/>
              <a:gd name="connsiteY0" fmla="*/ 9605 h 10000"/>
              <a:gd name="connsiteX1" fmla="*/ 9167 w 10000"/>
              <a:gd name="connsiteY1" fmla="*/ 9683 h 10000"/>
              <a:gd name="connsiteX2" fmla="*/ 4944 w 10000"/>
              <a:gd name="connsiteY2" fmla="*/ 10000 h 10000"/>
              <a:gd name="connsiteX3" fmla="*/ 3270 w 10000"/>
              <a:gd name="connsiteY3" fmla="*/ 3016 h 10000"/>
              <a:gd name="connsiteX4" fmla="*/ 1239 w 10000"/>
              <a:gd name="connsiteY4" fmla="*/ 9049 h 10000"/>
              <a:gd name="connsiteX5" fmla="*/ 0 w 10000"/>
              <a:gd name="connsiteY5" fmla="*/ 0 h 10000"/>
              <a:gd name="connsiteX0" fmla="*/ 10000 w 10000"/>
              <a:gd name="connsiteY0" fmla="*/ 9605 h 10000"/>
              <a:gd name="connsiteX1" fmla="*/ 9167 w 10000"/>
              <a:gd name="connsiteY1" fmla="*/ 9683 h 10000"/>
              <a:gd name="connsiteX2" fmla="*/ 4944 w 10000"/>
              <a:gd name="connsiteY2" fmla="*/ 10000 h 10000"/>
              <a:gd name="connsiteX3" fmla="*/ 3270 w 10000"/>
              <a:gd name="connsiteY3" fmla="*/ 3016 h 10000"/>
              <a:gd name="connsiteX4" fmla="*/ 1239 w 10000"/>
              <a:gd name="connsiteY4" fmla="*/ 9049 h 10000"/>
              <a:gd name="connsiteX5" fmla="*/ 0 w 10000"/>
              <a:gd name="connsiteY5" fmla="*/ 0 h 10000"/>
              <a:gd name="connsiteX0" fmla="*/ 10000 w 10000"/>
              <a:gd name="connsiteY0" fmla="*/ 9605 h 10000"/>
              <a:gd name="connsiteX1" fmla="*/ 9167 w 10000"/>
              <a:gd name="connsiteY1" fmla="*/ 9683 h 10000"/>
              <a:gd name="connsiteX2" fmla="*/ 4944 w 10000"/>
              <a:gd name="connsiteY2" fmla="*/ 10000 h 10000"/>
              <a:gd name="connsiteX3" fmla="*/ 3270 w 10000"/>
              <a:gd name="connsiteY3" fmla="*/ 3016 h 10000"/>
              <a:gd name="connsiteX4" fmla="*/ 1239 w 10000"/>
              <a:gd name="connsiteY4" fmla="*/ 9049 h 10000"/>
              <a:gd name="connsiteX5" fmla="*/ 0 w 10000"/>
              <a:gd name="connsiteY5" fmla="*/ 0 h 10000"/>
              <a:gd name="connsiteX0" fmla="*/ 10000 w 10000"/>
              <a:gd name="connsiteY0" fmla="*/ 9605 h 15082"/>
              <a:gd name="connsiteX1" fmla="*/ 9167 w 10000"/>
              <a:gd name="connsiteY1" fmla="*/ 9683 h 15082"/>
              <a:gd name="connsiteX2" fmla="*/ 4944 w 10000"/>
              <a:gd name="connsiteY2" fmla="*/ 10000 h 15082"/>
              <a:gd name="connsiteX3" fmla="*/ 3270 w 10000"/>
              <a:gd name="connsiteY3" fmla="*/ 3016 h 15082"/>
              <a:gd name="connsiteX4" fmla="*/ 1239 w 10000"/>
              <a:gd name="connsiteY4" fmla="*/ 15082 h 15082"/>
              <a:gd name="connsiteX5" fmla="*/ 0 w 10000"/>
              <a:gd name="connsiteY5" fmla="*/ 0 h 15082"/>
              <a:gd name="connsiteX0" fmla="*/ 10000 w 10000"/>
              <a:gd name="connsiteY0" fmla="*/ 9605 h 14765"/>
              <a:gd name="connsiteX1" fmla="*/ 9167 w 10000"/>
              <a:gd name="connsiteY1" fmla="*/ 9683 h 14765"/>
              <a:gd name="connsiteX2" fmla="*/ 4944 w 10000"/>
              <a:gd name="connsiteY2" fmla="*/ 10000 h 14765"/>
              <a:gd name="connsiteX3" fmla="*/ 3270 w 10000"/>
              <a:gd name="connsiteY3" fmla="*/ 3016 h 14765"/>
              <a:gd name="connsiteX4" fmla="*/ 1814 w 10000"/>
              <a:gd name="connsiteY4" fmla="*/ 14765 h 14765"/>
              <a:gd name="connsiteX5" fmla="*/ 0 w 10000"/>
              <a:gd name="connsiteY5" fmla="*/ 0 h 14765"/>
              <a:gd name="connsiteX0" fmla="*/ 10000 w 10000"/>
              <a:gd name="connsiteY0" fmla="*/ 9605 h 15965"/>
              <a:gd name="connsiteX1" fmla="*/ 9167 w 10000"/>
              <a:gd name="connsiteY1" fmla="*/ 9683 h 15965"/>
              <a:gd name="connsiteX2" fmla="*/ 4944 w 10000"/>
              <a:gd name="connsiteY2" fmla="*/ 15965 h 15965"/>
              <a:gd name="connsiteX3" fmla="*/ 3270 w 10000"/>
              <a:gd name="connsiteY3" fmla="*/ 3016 h 15965"/>
              <a:gd name="connsiteX4" fmla="*/ 1814 w 10000"/>
              <a:gd name="connsiteY4" fmla="*/ 14765 h 15965"/>
              <a:gd name="connsiteX5" fmla="*/ 0 w 10000"/>
              <a:gd name="connsiteY5" fmla="*/ 0 h 15965"/>
              <a:gd name="connsiteX0" fmla="*/ 10000 w 10000"/>
              <a:gd name="connsiteY0" fmla="*/ 9605 h 16498"/>
              <a:gd name="connsiteX1" fmla="*/ 9167 w 10000"/>
              <a:gd name="connsiteY1" fmla="*/ 9683 h 16498"/>
              <a:gd name="connsiteX2" fmla="*/ 6384 w 10000"/>
              <a:gd name="connsiteY2" fmla="*/ 13594 h 16498"/>
              <a:gd name="connsiteX3" fmla="*/ 4944 w 10000"/>
              <a:gd name="connsiteY3" fmla="*/ 15965 h 16498"/>
              <a:gd name="connsiteX4" fmla="*/ 3270 w 10000"/>
              <a:gd name="connsiteY4" fmla="*/ 3016 h 16498"/>
              <a:gd name="connsiteX5" fmla="*/ 1814 w 10000"/>
              <a:gd name="connsiteY5" fmla="*/ 14765 h 16498"/>
              <a:gd name="connsiteX6" fmla="*/ 0 w 10000"/>
              <a:gd name="connsiteY6" fmla="*/ 0 h 16498"/>
              <a:gd name="connsiteX0" fmla="*/ 10000 w 10000"/>
              <a:gd name="connsiteY0" fmla="*/ 9605 h 16120"/>
              <a:gd name="connsiteX1" fmla="*/ 9167 w 10000"/>
              <a:gd name="connsiteY1" fmla="*/ 9683 h 16120"/>
              <a:gd name="connsiteX2" fmla="*/ 6409 w 10000"/>
              <a:gd name="connsiteY2" fmla="*/ 2920 h 16120"/>
              <a:gd name="connsiteX3" fmla="*/ 4944 w 10000"/>
              <a:gd name="connsiteY3" fmla="*/ 15965 h 16120"/>
              <a:gd name="connsiteX4" fmla="*/ 3270 w 10000"/>
              <a:gd name="connsiteY4" fmla="*/ 3016 h 16120"/>
              <a:gd name="connsiteX5" fmla="*/ 1814 w 10000"/>
              <a:gd name="connsiteY5" fmla="*/ 14765 h 16120"/>
              <a:gd name="connsiteX6" fmla="*/ 0 w 10000"/>
              <a:gd name="connsiteY6" fmla="*/ 0 h 16120"/>
              <a:gd name="connsiteX0" fmla="*/ 10000 w 10000"/>
              <a:gd name="connsiteY0" fmla="*/ 9605 h 16128"/>
              <a:gd name="connsiteX1" fmla="*/ 9167 w 10000"/>
              <a:gd name="connsiteY1" fmla="*/ 9683 h 16128"/>
              <a:gd name="connsiteX2" fmla="*/ 7571 w 10000"/>
              <a:gd name="connsiteY2" fmla="*/ 5118 h 16128"/>
              <a:gd name="connsiteX3" fmla="*/ 6409 w 10000"/>
              <a:gd name="connsiteY3" fmla="*/ 2920 h 16128"/>
              <a:gd name="connsiteX4" fmla="*/ 4944 w 10000"/>
              <a:gd name="connsiteY4" fmla="*/ 15965 h 16128"/>
              <a:gd name="connsiteX5" fmla="*/ 3270 w 10000"/>
              <a:gd name="connsiteY5" fmla="*/ 3016 h 16128"/>
              <a:gd name="connsiteX6" fmla="*/ 1814 w 10000"/>
              <a:gd name="connsiteY6" fmla="*/ 14765 h 16128"/>
              <a:gd name="connsiteX7" fmla="*/ 0 w 10000"/>
              <a:gd name="connsiteY7" fmla="*/ 0 h 16128"/>
              <a:gd name="connsiteX0" fmla="*/ 10000 w 10000"/>
              <a:gd name="connsiteY0" fmla="*/ 9605 h 17143"/>
              <a:gd name="connsiteX1" fmla="*/ 9167 w 10000"/>
              <a:gd name="connsiteY1" fmla="*/ 9683 h 17143"/>
              <a:gd name="connsiteX2" fmla="*/ 7558 w 10000"/>
              <a:gd name="connsiteY2" fmla="*/ 17048 h 17143"/>
              <a:gd name="connsiteX3" fmla="*/ 6409 w 10000"/>
              <a:gd name="connsiteY3" fmla="*/ 2920 h 17143"/>
              <a:gd name="connsiteX4" fmla="*/ 4944 w 10000"/>
              <a:gd name="connsiteY4" fmla="*/ 15965 h 17143"/>
              <a:gd name="connsiteX5" fmla="*/ 3270 w 10000"/>
              <a:gd name="connsiteY5" fmla="*/ 3016 h 17143"/>
              <a:gd name="connsiteX6" fmla="*/ 1814 w 10000"/>
              <a:gd name="connsiteY6" fmla="*/ 14765 h 17143"/>
              <a:gd name="connsiteX7" fmla="*/ 0 w 10000"/>
              <a:gd name="connsiteY7" fmla="*/ 0 h 17143"/>
              <a:gd name="connsiteX0" fmla="*/ 10000 w 10000"/>
              <a:gd name="connsiteY0" fmla="*/ 9605 h 16128"/>
              <a:gd name="connsiteX1" fmla="*/ 9167 w 10000"/>
              <a:gd name="connsiteY1" fmla="*/ 9683 h 16128"/>
              <a:gd name="connsiteX2" fmla="*/ 7558 w 10000"/>
              <a:gd name="connsiteY2" fmla="*/ 14223 h 16128"/>
              <a:gd name="connsiteX3" fmla="*/ 6409 w 10000"/>
              <a:gd name="connsiteY3" fmla="*/ 2920 h 16128"/>
              <a:gd name="connsiteX4" fmla="*/ 4944 w 10000"/>
              <a:gd name="connsiteY4" fmla="*/ 15965 h 16128"/>
              <a:gd name="connsiteX5" fmla="*/ 3270 w 10000"/>
              <a:gd name="connsiteY5" fmla="*/ 3016 h 16128"/>
              <a:gd name="connsiteX6" fmla="*/ 1814 w 10000"/>
              <a:gd name="connsiteY6" fmla="*/ 14765 h 16128"/>
              <a:gd name="connsiteX7" fmla="*/ 0 w 10000"/>
              <a:gd name="connsiteY7" fmla="*/ 0 h 16128"/>
              <a:gd name="connsiteX0" fmla="*/ 10000 w 10000"/>
              <a:gd name="connsiteY0" fmla="*/ 10024 h 16547"/>
              <a:gd name="connsiteX1" fmla="*/ 9167 w 10000"/>
              <a:gd name="connsiteY1" fmla="*/ 10102 h 16547"/>
              <a:gd name="connsiteX2" fmla="*/ 7558 w 10000"/>
              <a:gd name="connsiteY2" fmla="*/ 14642 h 16547"/>
              <a:gd name="connsiteX3" fmla="*/ 6409 w 10000"/>
              <a:gd name="connsiteY3" fmla="*/ 3339 h 16547"/>
              <a:gd name="connsiteX4" fmla="*/ 4944 w 10000"/>
              <a:gd name="connsiteY4" fmla="*/ 16384 h 16547"/>
              <a:gd name="connsiteX5" fmla="*/ 3270 w 10000"/>
              <a:gd name="connsiteY5" fmla="*/ 3435 h 16547"/>
              <a:gd name="connsiteX6" fmla="*/ 1814 w 10000"/>
              <a:gd name="connsiteY6" fmla="*/ 15184 h 16547"/>
              <a:gd name="connsiteX7" fmla="*/ 450 w 10000"/>
              <a:gd name="connsiteY7" fmla="*/ 1142 h 16547"/>
              <a:gd name="connsiteX8" fmla="*/ 0 w 10000"/>
              <a:gd name="connsiteY8" fmla="*/ 419 h 16547"/>
              <a:gd name="connsiteX0" fmla="*/ 10707 w 10707"/>
              <a:gd name="connsiteY0" fmla="*/ 9102 h 16151"/>
              <a:gd name="connsiteX1" fmla="*/ 9874 w 10707"/>
              <a:gd name="connsiteY1" fmla="*/ 9180 h 16151"/>
              <a:gd name="connsiteX2" fmla="*/ 8265 w 10707"/>
              <a:gd name="connsiteY2" fmla="*/ 13720 h 16151"/>
              <a:gd name="connsiteX3" fmla="*/ 7116 w 10707"/>
              <a:gd name="connsiteY3" fmla="*/ 2417 h 16151"/>
              <a:gd name="connsiteX4" fmla="*/ 5651 w 10707"/>
              <a:gd name="connsiteY4" fmla="*/ 15462 h 16151"/>
              <a:gd name="connsiteX5" fmla="*/ 3977 w 10707"/>
              <a:gd name="connsiteY5" fmla="*/ 2513 h 16151"/>
              <a:gd name="connsiteX6" fmla="*/ 2521 w 10707"/>
              <a:gd name="connsiteY6" fmla="*/ 14262 h 16151"/>
              <a:gd name="connsiteX7" fmla="*/ 1157 w 10707"/>
              <a:gd name="connsiteY7" fmla="*/ 220 h 16151"/>
              <a:gd name="connsiteX8" fmla="*/ 0 w 10707"/>
              <a:gd name="connsiteY8" fmla="*/ 16135 h 16151"/>
              <a:gd name="connsiteX0" fmla="*/ 10707 w 10707"/>
              <a:gd name="connsiteY0" fmla="*/ 9412 h 16460"/>
              <a:gd name="connsiteX1" fmla="*/ 9874 w 10707"/>
              <a:gd name="connsiteY1" fmla="*/ 9490 h 16460"/>
              <a:gd name="connsiteX2" fmla="*/ 8265 w 10707"/>
              <a:gd name="connsiteY2" fmla="*/ 14030 h 16460"/>
              <a:gd name="connsiteX3" fmla="*/ 7116 w 10707"/>
              <a:gd name="connsiteY3" fmla="*/ 2727 h 16460"/>
              <a:gd name="connsiteX4" fmla="*/ 5651 w 10707"/>
              <a:gd name="connsiteY4" fmla="*/ 15772 h 16460"/>
              <a:gd name="connsiteX5" fmla="*/ 3977 w 10707"/>
              <a:gd name="connsiteY5" fmla="*/ 2823 h 16460"/>
              <a:gd name="connsiteX6" fmla="*/ 2521 w 10707"/>
              <a:gd name="connsiteY6" fmla="*/ 14572 h 16460"/>
              <a:gd name="connsiteX7" fmla="*/ 1485 w 10707"/>
              <a:gd name="connsiteY7" fmla="*/ 216 h 16460"/>
              <a:gd name="connsiteX8" fmla="*/ 0 w 10707"/>
              <a:gd name="connsiteY8" fmla="*/ 16445 h 16460"/>
              <a:gd name="connsiteX0" fmla="*/ 10707 w 10707"/>
              <a:gd name="connsiteY0" fmla="*/ 9412 h 16460"/>
              <a:gd name="connsiteX1" fmla="*/ 9874 w 10707"/>
              <a:gd name="connsiteY1" fmla="*/ 9490 h 16460"/>
              <a:gd name="connsiteX2" fmla="*/ 8265 w 10707"/>
              <a:gd name="connsiteY2" fmla="*/ 14030 h 16460"/>
              <a:gd name="connsiteX3" fmla="*/ 7116 w 10707"/>
              <a:gd name="connsiteY3" fmla="*/ 2727 h 16460"/>
              <a:gd name="connsiteX4" fmla="*/ 5651 w 10707"/>
              <a:gd name="connsiteY4" fmla="*/ 15772 h 16460"/>
              <a:gd name="connsiteX5" fmla="*/ 3977 w 10707"/>
              <a:gd name="connsiteY5" fmla="*/ 2823 h 16460"/>
              <a:gd name="connsiteX6" fmla="*/ 2748 w 10707"/>
              <a:gd name="connsiteY6" fmla="*/ 14572 h 16460"/>
              <a:gd name="connsiteX7" fmla="*/ 1485 w 10707"/>
              <a:gd name="connsiteY7" fmla="*/ 216 h 16460"/>
              <a:gd name="connsiteX8" fmla="*/ 0 w 10707"/>
              <a:gd name="connsiteY8" fmla="*/ 16445 h 16460"/>
              <a:gd name="connsiteX0" fmla="*/ 10707 w 10707"/>
              <a:gd name="connsiteY0" fmla="*/ 8171 h 15220"/>
              <a:gd name="connsiteX1" fmla="*/ 9874 w 10707"/>
              <a:gd name="connsiteY1" fmla="*/ 8249 h 15220"/>
              <a:gd name="connsiteX2" fmla="*/ 8265 w 10707"/>
              <a:gd name="connsiteY2" fmla="*/ 12789 h 15220"/>
              <a:gd name="connsiteX3" fmla="*/ 7116 w 10707"/>
              <a:gd name="connsiteY3" fmla="*/ 1486 h 15220"/>
              <a:gd name="connsiteX4" fmla="*/ 5651 w 10707"/>
              <a:gd name="connsiteY4" fmla="*/ 14531 h 15220"/>
              <a:gd name="connsiteX5" fmla="*/ 3977 w 10707"/>
              <a:gd name="connsiteY5" fmla="*/ 1582 h 15220"/>
              <a:gd name="connsiteX6" fmla="*/ 2748 w 10707"/>
              <a:gd name="connsiteY6" fmla="*/ 13331 h 15220"/>
              <a:gd name="connsiteX7" fmla="*/ 1750 w 10707"/>
              <a:gd name="connsiteY7" fmla="*/ 231 h 15220"/>
              <a:gd name="connsiteX8" fmla="*/ 0 w 10707"/>
              <a:gd name="connsiteY8" fmla="*/ 15204 h 15220"/>
              <a:gd name="connsiteX0" fmla="*/ 10707 w 10707"/>
              <a:gd name="connsiteY0" fmla="*/ 8171 h 15220"/>
              <a:gd name="connsiteX1" fmla="*/ 9874 w 10707"/>
              <a:gd name="connsiteY1" fmla="*/ 8249 h 15220"/>
              <a:gd name="connsiteX2" fmla="*/ 8265 w 10707"/>
              <a:gd name="connsiteY2" fmla="*/ 12789 h 15220"/>
              <a:gd name="connsiteX3" fmla="*/ 7116 w 10707"/>
              <a:gd name="connsiteY3" fmla="*/ 1486 h 15220"/>
              <a:gd name="connsiteX4" fmla="*/ 5828 w 10707"/>
              <a:gd name="connsiteY4" fmla="*/ 14217 h 15220"/>
              <a:gd name="connsiteX5" fmla="*/ 3977 w 10707"/>
              <a:gd name="connsiteY5" fmla="*/ 1582 h 15220"/>
              <a:gd name="connsiteX6" fmla="*/ 2748 w 10707"/>
              <a:gd name="connsiteY6" fmla="*/ 13331 h 15220"/>
              <a:gd name="connsiteX7" fmla="*/ 1750 w 10707"/>
              <a:gd name="connsiteY7" fmla="*/ 231 h 15220"/>
              <a:gd name="connsiteX8" fmla="*/ 0 w 10707"/>
              <a:gd name="connsiteY8" fmla="*/ 15204 h 15220"/>
              <a:gd name="connsiteX0" fmla="*/ 10707 w 10707"/>
              <a:gd name="connsiteY0" fmla="*/ 8171 h 15220"/>
              <a:gd name="connsiteX1" fmla="*/ 9874 w 10707"/>
              <a:gd name="connsiteY1" fmla="*/ 8249 h 15220"/>
              <a:gd name="connsiteX2" fmla="*/ 8265 w 10707"/>
              <a:gd name="connsiteY2" fmla="*/ 12789 h 15220"/>
              <a:gd name="connsiteX3" fmla="*/ 7116 w 10707"/>
              <a:gd name="connsiteY3" fmla="*/ 1486 h 15220"/>
              <a:gd name="connsiteX4" fmla="*/ 5828 w 10707"/>
              <a:gd name="connsiteY4" fmla="*/ 14217 h 15220"/>
              <a:gd name="connsiteX5" fmla="*/ 4406 w 10707"/>
              <a:gd name="connsiteY5" fmla="*/ 1582 h 15220"/>
              <a:gd name="connsiteX6" fmla="*/ 2748 w 10707"/>
              <a:gd name="connsiteY6" fmla="*/ 13331 h 15220"/>
              <a:gd name="connsiteX7" fmla="*/ 1750 w 10707"/>
              <a:gd name="connsiteY7" fmla="*/ 231 h 15220"/>
              <a:gd name="connsiteX8" fmla="*/ 0 w 10707"/>
              <a:gd name="connsiteY8" fmla="*/ 15204 h 15220"/>
              <a:gd name="connsiteX0" fmla="*/ 10707 w 10707"/>
              <a:gd name="connsiteY0" fmla="*/ 8171 h 15220"/>
              <a:gd name="connsiteX1" fmla="*/ 9874 w 10707"/>
              <a:gd name="connsiteY1" fmla="*/ 8249 h 15220"/>
              <a:gd name="connsiteX2" fmla="*/ 8265 w 10707"/>
              <a:gd name="connsiteY2" fmla="*/ 12789 h 15220"/>
              <a:gd name="connsiteX3" fmla="*/ 7116 w 10707"/>
              <a:gd name="connsiteY3" fmla="*/ 1486 h 15220"/>
              <a:gd name="connsiteX4" fmla="*/ 5828 w 10707"/>
              <a:gd name="connsiteY4" fmla="*/ 14217 h 15220"/>
              <a:gd name="connsiteX5" fmla="*/ 4406 w 10707"/>
              <a:gd name="connsiteY5" fmla="*/ 1582 h 15220"/>
              <a:gd name="connsiteX6" fmla="*/ 3139 w 10707"/>
              <a:gd name="connsiteY6" fmla="*/ 13331 h 15220"/>
              <a:gd name="connsiteX7" fmla="*/ 1750 w 10707"/>
              <a:gd name="connsiteY7" fmla="*/ 231 h 15220"/>
              <a:gd name="connsiteX8" fmla="*/ 0 w 10707"/>
              <a:gd name="connsiteY8" fmla="*/ 15204 h 15220"/>
              <a:gd name="connsiteX0" fmla="*/ 10707 w 10707"/>
              <a:gd name="connsiteY0" fmla="*/ 6931 h 13982"/>
              <a:gd name="connsiteX1" fmla="*/ 9874 w 10707"/>
              <a:gd name="connsiteY1" fmla="*/ 7009 h 13982"/>
              <a:gd name="connsiteX2" fmla="*/ 8265 w 10707"/>
              <a:gd name="connsiteY2" fmla="*/ 11549 h 13982"/>
              <a:gd name="connsiteX3" fmla="*/ 7116 w 10707"/>
              <a:gd name="connsiteY3" fmla="*/ 246 h 13982"/>
              <a:gd name="connsiteX4" fmla="*/ 5828 w 10707"/>
              <a:gd name="connsiteY4" fmla="*/ 12977 h 13982"/>
              <a:gd name="connsiteX5" fmla="*/ 4406 w 10707"/>
              <a:gd name="connsiteY5" fmla="*/ 342 h 13982"/>
              <a:gd name="connsiteX6" fmla="*/ 3139 w 10707"/>
              <a:gd name="connsiteY6" fmla="*/ 12091 h 13982"/>
              <a:gd name="connsiteX7" fmla="*/ 2078 w 10707"/>
              <a:gd name="connsiteY7" fmla="*/ 247 h 13982"/>
              <a:gd name="connsiteX8" fmla="*/ 0 w 10707"/>
              <a:gd name="connsiteY8" fmla="*/ 13964 h 13982"/>
              <a:gd name="connsiteX0" fmla="*/ 10707 w 10707"/>
              <a:gd name="connsiteY0" fmla="*/ 6871 h 13904"/>
              <a:gd name="connsiteX1" fmla="*/ 9874 w 10707"/>
              <a:gd name="connsiteY1" fmla="*/ 6949 h 13904"/>
              <a:gd name="connsiteX2" fmla="*/ 8265 w 10707"/>
              <a:gd name="connsiteY2" fmla="*/ 11489 h 13904"/>
              <a:gd name="connsiteX3" fmla="*/ 7116 w 10707"/>
              <a:gd name="connsiteY3" fmla="*/ 186 h 13904"/>
              <a:gd name="connsiteX4" fmla="*/ 5828 w 10707"/>
              <a:gd name="connsiteY4" fmla="*/ 12917 h 13904"/>
              <a:gd name="connsiteX5" fmla="*/ 4406 w 10707"/>
              <a:gd name="connsiteY5" fmla="*/ 282 h 13904"/>
              <a:gd name="connsiteX6" fmla="*/ 3139 w 10707"/>
              <a:gd name="connsiteY6" fmla="*/ 12031 h 13904"/>
              <a:gd name="connsiteX7" fmla="*/ 2078 w 10707"/>
              <a:gd name="connsiteY7" fmla="*/ 187 h 13904"/>
              <a:gd name="connsiteX8" fmla="*/ 1119 w 10707"/>
              <a:gd name="connsiteY8" fmla="*/ 11174 h 13904"/>
              <a:gd name="connsiteX9" fmla="*/ 0 w 10707"/>
              <a:gd name="connsiteY9" fmla="*/ 13904 h 13904"/>
              <a:gd name="connsiteX0" fmla="*/ 9962 w 9962"/>
              <a:gd name="connsiteY0" fmla="*/ 6871 h 13084"/>
              <a:gd name="connsiteX1" fmla="*/ 9129 w 9962"/>
              <a:gd name="connsiteY1" fmla="*/ 6949 h 13084"/>
              <a:gd name="connsiteX2" fmla="*/ 7520 w 9962"/>
              <a:gd name="connsiteY2" fmla="*/ 11489 h 13084"/>
              <a:gd name="connsiteX3" fmla="*/ 6371 w 9962"/>
              <a:gd name="connsiteY3" fmla="*/ 186 h 13084"/>
              <a:gd name="connsiteX4" fmla="*/ 5083 w 9962"/>
              <a:gd name="connsiteY4" fmla="*/ 12917 h 13084"/>
              <a:gd name="connsiteX5" fmla="*/ 3661 w 9962"/>
              <a:gd name="connsiteY5" fmla="*/ 282 h 13084"/>
              <a:gd name="connsiteX6" fmla="*/ 2394 w 9962"/>
              <a:gd name="connsiteY6" fmla="*/ 12031 h 13084"/>
              <a:gd name="connsiteX7" fmla="*/ 1333 w 9962"/>
              <a:gd name="connsiteY7" fmla="*/ 187 h 13084"/>
              <a:gd name="connsiteX8" fmla="*/ 374 w 9962"/>
              <a:gd name="connsiteY8" fmla="*/ 11174 h 13084"/>
              <a:gd name="connsiteX9" fmla="*/ 0 w 9962"/>
              <a:gd name="connsiteY9" fmla="*/ 12962 h 13084"/>
              <a:gd name="connsiteX0" fmla="*/ 9905 w 9905"/>
              <a:gd name="connsiteY0" fmla="*/ 5251 h 10000"/>
              <a:gd name="connsiteX1" fmla="*/ 9069 w 9905"/>
              <a:gd name="connsiteY1" fmla="*/ 5311 h 10000"/>
              <a:gd name="connsiteX2" fmla="*/ 7454 w 9905"/>
              <a:gd name="connsiteY2" fmla="*/ 8781 h 10000"/>
              <a:gd name="connsiteX3" fmla="*/ 6300 w 9905"/>
              <a:gd name="connsiteY3" fmla="*/ 142 h 10000"/>
              <a:gd name="connsiteX4" fmla="*/ 5007 w 9905"/>
              <a:gd name="connsiteY4" fmla="*/ 9872 h 10000"/>
              <a:gd name="connsiteX5" fmla="*/ 3580 w 9905"/>
              <a:gd name="connsiteY5" fmla="*/ 216 h 10000"/>
              <a:gd name="connsiteX6" fmla="*/ 2308 w 9905"/>
              <a:gd name="connsiteY6" fmla="*/ 9195 h 10000"/>
              <a:gd name="connsiteX7" fmla="*/ 1243 w 9905"/>
              <a:gd name="connsiteY7" fmla="*/ 143 h 10000"/>
              <a:gd name="connsiteX8" fmla="*/ 280 w 9905"/>
              <a:gd name="connsiteY8" fmla="*/ 8540 h 10000"/>
              <a:gd name="connsiteX9" fmla="*/ 0 w 9905"/>
              <a:gd name="connsiteY9" fmla="*/ 9695 h 10000"/>
              <a:gd name="connsiteX0" fmla="*/ 10051 w 10051"/>
              <a:gd name="connsiteY0" fmla="*/ 5251 h 10000"/>
              <a:gd name="connsiteX1" fmla="*/ 9207 w 10051"/>
              <a:gd name="connsiteY1" fmla="*/ 5311 h 10000"/>
              <a:gd name="connsiteX2" fmla="*/ 7576 w 10051"/>
              <a:gd name="connsiteY2" fmla="*/ 8781 h 10000"/>
              <a:gd name="connsiteX3" fmla="*/ 6411 w 10051"/>
              <a:gd name="connsiteY3" fmla="*/ 142 h 10000"/>
              <a:gd name="connsiteX4" fmla="*/ 5106 w 10051"/>
              <a:gd name="connsiteY4" fmla="*/ 9872 h 10000"/>
              <a:gd name="connsiteX5" fmla="*/ 3665 w 10051"/>
              <a:gd name="connsiteY5" fmla="*/ 216 h 10000"/>
              <a:gd name="connsiteX6" fmla="*/ 2381 w 10051"/>
              <a:gd name="connsiteY6" fmla="*/ 9195 h 10000"/>
              <a:gd name="connsiteX7" fmla="*/ 1306 w 10051"/>
              <a:gd name="connsiteY7" fmla="*/ 143 h 10000"/>
              <a:gd name="connsiteX8" fmla="*/ 334 w 10051"/>
              <a:gd name="connsiteY8" fmla="*/ 8540 h 10000"/>
              <a:gd name="connsiteX9" fmla="*/ 0 w 10051"/>
              <a:gd name="connsiteY9" fmla="*/ 9695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51" h="10000">
                <a:moveTo>
                  <a:pt x="10051" y="5251"/>
                </a:moveTo>
                <a:lnTo>
                  <a:pt x="9207" y="5311"/>
                </a:lnTo>
                <a:cubicBezTo>
                  <a:pt x="8796" y="4739"/>
                  <a:pt x="8042" y="9642"/>
                  <a:pt x="7576" y="8781"/>
                </a:cubicBezTo>
                <a:cubicBezTo>
                  <a:pt x="7110" y="7920"/>
                  <a:pt x="6856" y="-1240"/>
                  <a:pt x="6411" y="142"/>
                </a:cubicBezTo>
                <a:cubicBezTo>
                  <a:pt x="5968" y="1524"/>
                  <a:pt x="5632" y="11220"/>
                  <a:pt x="5106" y="9872"/>
                </a:cubicBezTo>
                <a:cubicBezTo>
                  <a:pt x="4111" y="9872"/>
                  <a:pt x="4120" y="329"/>
                  <a:pt x="3665" y="216"/>
                </a:cubicBezTo>
                <a:cubicBezTo>
                  <a:pt x="3211" y="102"/>
                  <a:pt x="2862" y="9087"/>
                  <a:pt x="2381" y="9195"/>
                </a:cubicBezTo>
                <a:cubicBezTo>
                  <a:pt x="1901" y="9303"/>
                  <a:pt x="1748" y="452"/>
                  <a:pt x="1306" y="143"/>
                </a:cubicBezTo>
                <a:cubicBezTo>
                  <a:pt x="864" y="-166"/>
                  <a:pt x="685" y="6793"/>
                  <a:pt x="334" y="8540"/>
                </a:cubicBezTo>
                <a:cubicBezTo>
                  <a:pt x="-17" y="10287"/>
                  <a:pt x="89" y="9147"/>
                  <a:pt x="0" y="9695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78" name="Straight Arrow Connector 77"/>
          <p:cNvCxnSpPr>
            <a:endCxn id="69" idx="1"/>
          </p:cNvCxnSpPr>
          <p:nvPr/>
        </p:nvCxnSpPr>
        <p:spPr bwMode="auto">
          <a:xfrm>
            <a:off x="6974115" y="3501574"/>
            <a:ext cx="356633" cy="53586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9" name="Oval 78"/>
          <p:cNvSpPr/>
          <p:nvPr/>
        </p:nvSpPr>
        <p:spPr bwMode="auto">
          <a:xfrm>
            <a:off x="6926943" y="3465286"/>
            <a:ext cx="76200" cy="762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21290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Transfer protection: e.g. SPS-to-LHC</a:t>
            </a:r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631371" y="4829756"/>
            <a:ext cx="7848600" cy="1303812"/>
            <a:chOff x="432" y="3464"/>
            <a:chExt cx="4800" cy="693"/>
          </a:xfrm>
        </p:grpSpPr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4531" y="3984"/>
              <a:ext cx="27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800080"/>
                  </a:solidFill>
                </a:rPr>
                <a:t>TDI</a:t>
              </a:r>
            </a:p>
          </p:txBody>
        </p:sp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432" y="3464"/>
              <a:ext cx="4800" cy="645"/>
              <a:chOff x="432" y="3464"/>
              <a:chExt cx="4800" cy="645"/>
            </a:xfrm>
          </p:grpSpPr>
          <p:sp>
            <p:nvSpPr>
              <p:cNvPr id="12" name="Line 9"/>
              <p:cNvSpPr>
                <a:spLocks noChangeShapeType="1"/>
              </p:cNvSpPr>
              <p:nvPr/>
            </p:nvSpPr>
            <p:spPr bwMode="auto">
              <a:xfrm>
                <a:off x="432" y="3792"/>
                <a:ext cx="480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>
                <a:off x="864" y="3648"/>
                <a:ext cx="0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" name="Group 11"/>
              <p:cNvGrpSpPr>
                <a:grpSpLocks/>
              </p:cNvGrpSpPr>
              <p:nvPr/>
            </p:nvGrpSpPr>
            <p:grpSpPr bwMode="auto">
              <a:xfrm>
                <a:off x="528" y="3648"/>
                <a:ext cx="336" cy="288"/>
                <a:chOff x="528" y="3648"/>
                <a:chExt cx="336" cy="288"/>
              </a:xfrm>
            </p:grpSpPr>
            <p:sp>
              <p:nvSpPr>
                <p:cNvPr id="58" name="Line 12"/>
                <p:cNvSpPr>
                  <a:spLocks noChangeShapeType="1"/>
                </p:cNvSpPr>
                <p:nvPr/>
              </p:nvSpPr>
              <p:spPr bwMode="auto">
                <a:xfrm>
                  <a:off x="528" y="3648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" name="Line 13"/>
                <p:cNvSpPr>
                  <a:spLocks noChangeShapeType="1"/>
                </p:cNvSpPr>
                <p:nvPr/>
              </p:nvSpPr>
              <p:spPr bwMode="auto">
                <a:xfrm>
                  <a:off x="528" y="3936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" name="Rectangle 14"/>
              <p:cNvSpPr>
                <a:spLocks noChangeArrowheads="1"/>
              </p:cNvSpPr>
              <p:nvPr/>
            </p:nvSpPr>
            <p:spPr bwMode="auto">
              <a:xfrm>
                <a:off x="864" y="3648"/>
                <a:ext cx="96" cy="28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/>
            </p:nvSpPr>
            <p:spPr bwMode="auto">
              <a:xfrm>
                <a:off x="1056" y="3648"/>
                <a:ext cx="384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Rectangle 17"/>
              <p:cNvSpPr>
                <a:spLocks noChangeArrowheads="1"/>
              </p:cNvSpPr>
              <p:nvPr/>
            </p:nvSpPr>
            <p:spPr bwMode="auto">
              <a:xfrm>
                <a:off x="1584" y="3648"/>
                <a:ext cx="2304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4032" y="3648"/>
                <a:ext cx="336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Rectangle 20"/>
              <p:cNvSpPr>
                <a:spLocks noChangeArrowheads="1"/>
              </p:cNvSpPr>
              <p:nvPr/>
            </p:nvSpPr>
            <p:spPr bwMode="auto">
              <a:xfrm>
                <a:off x="4368" y="3648"/>
                <a:ext cx="96" cy="28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Rectangle 21"/>
              <p:cNvSpPr>
                <a:spLocks noChangeArrowheads="1"/>
              </p:cNvSpPr>
              <p:nvPr/>
            </p:nvSpPr>
            <p:spPr bwMode="auto">
              <a:xfrm>
                <a:off x="4464" y="3648"/>
                <a:ext cx="144" cy="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Rectangle 22"/>
              <p:cNvSpPr>
                <a:spLocks noChangeArrowheads="1"/>
              </p:cNvSpPr>
              <p:nvPr/>
            </p:nvSpPr>
            <p:spPr bwMode="auto">
              <a:xfrm>
                <a:off x="4656" y="3600"/>
                <a:ext cx="48" cy="144"/>
              </a:xfrm>
              <a:prstGeom prst="rect">
                <a:avLst/>
              </a:prstGeom>
              <a:solidFill>
                <a:srgbClr val="993366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Rectangle 23"/>
              <p:cNvSpPr>
                <a:spLocks noChangeArrowheads="1"/>
              </p:cNvSpPr>
              <p:nvPr/>
            </p:nvSpPr>
            <p:spPr bwMode="auto">
              <a:xfrm>
                <a:off x="4656" y="3840"/>
                <a:ext cx="48" cy="144"/>
              </a:xfrm>
              <a:prstGeom prst="rect">
                <a:avLst/>
              </a:prstGeom>
              <a:solidFill>
                <a:srgbClr val="993366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5" name="Group 24"/>
              <p:cNvGrpSpPr>
                <a:grpSpLocks/>
              </p:cNvGrpSpPr>
              <p:nvPr/>
            </p:nvGrpSpPr>
            <p:grpSpPr bwMode="auto">
              <a:xfrm>
                <a:off x="4752" y="3648"/>
                <a:ext cx="336" cy="288"/>
                <a:chOff x="528" y="3648"/>
                <a:chExt cx="336" cy="288"/>
              </a:xfrm>
            </p:grpSpPr>
            <p:sp>
              <p:nvSpPr>
                <p:cNvPr id="56" name="Line 25"/>
                <p:cNvSpPr>
                  <a:spLocks noChangeShapeType="1"/>
                </p:cNvSpPr>
                <p:nvPr/>
              </p:nvSpPr>
              <p:spPr bwMode="auto">
                <a:xfrm>
                  <a:off x="528" y="3648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7" name="Line 26"/>
                <p:cNvSpPr>
                  <a:spLocks noChangeShapeType="1"/>
                </p:cNvSpPr>
                <p:nvPr/>
              </p:nvSpPr>
              <p:spPr bwMode="auto">
                <a:xfrm>
                  <a:off x="528" y="3936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6" name="Line 27"/>
              <p:cNvSpPr>
                <a:spLocks noChangeShapeType="1"/>
              </p:cNvSpPr>
              <p:nvPr/>
            </p:nvSpPr>
            <p:spPr bwMode="auto">
              <a:xfrm>
                <a:off x="4752" y="3648"/>
                <a:ext cx="0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8" name="Group 31"/>
              <p:cNvGrpSpPr>
                <a:grpSpLocks/>
              </p:cNvGrpSpPr>
              <p:nvPr/>
            </p:nvGrpSpPr>
            <p:grpSpPr bwMode="auto">
              <a:xfrm>
                <a:off x="3792" y="3600"/>
                <a:ext cx="29" cy="384"/>
                <a:chOff x="3840" y="3600"/>
                <a:chExt cx="29" cy="384"/>
              </a:xfrm>
            </p:grpSpPr>
            <p:sp>
              <p:nvSpPr>
                <p:cNvPr id="52" name="Rectangle 32"/>
                <p:cNvSpPr>
                  <a:spLocks noChangeArrowheads="1"/>
                </p:cNvSpPr>
                <p:nvPr/>
              </p:nvSpPr>
              <p:spPr bwMode="auto">
                <a:xfrm>
                  <a:off x="3840" y="360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Rectangle 33"/>
                <p:cNvSpPr>
                  <a:spLocks noChangeArrowheads="1"/>
                </p:cNvSpPr>
                <p:nvPr/>
              </p:nvSpPr>
              <p:spPr bwMode="auto">
                <a:xfrm>
                  <a:off x="3840" y="384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34"/>
              <p:cNvGrpSpPr>
                <a:grpSpLocks/>
              </p:cNvGrpSpPr>
              <p:nvPr/>
            </p:nvGrpSpPr>
            <p:grpSpPr bwMode="auto">
              <a:xfrm>
                <a:off x="4272" y="3600"/>
                <a:ext cx="29" cy="384"/>
                <a:chOff x="3840" y="3600"/>
                <a:chExt cx="29" cy="384"/>
              </a:xfrm>
            </p:grpSpPr>
            <p:sp>
              <p:nvSpPr>
                <p:cNvPr id="50" name="Rectangle 35"/>
                <p:cNvSpPr>
                  <a:spLocks noChangeArrowheads="1"/>
                </p:cNvSpPr>
                <p:nvPr/>
              </p:nvSpPr>
              <p:spPr bwMode="auto">
                <a:xfrm>
                  <a:off x="3840" y="360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Rectangle 36"/>
                <p:cNvSpPr>
                  <a:spLocks noChangeArrowheads="1"/>
                </p:cNvSpPr>
                <p:nvPr/>
              </p:nvSpPr>
              <p:spPr bwMode="auto">
                <a:xfrm>
                  <a:off x="3840" y="384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40"/>
              <p:cNvGrpSpPr>
                <a:grpSpLocks/>
              </p:cNvGrpSpPr>
              <p:nvPr/>
            </p:nvGrpSpPr>
            <p:grpSpPr bwMode="auto">
              <a:xfrm>
                <a:off x="4032" y="3600"/>
                <a:ext cx="29" cy="384"/>
                <a:chOff x="3840" y="3600"/>
                <a:chExt cx="29" cy="384"/>
              </a:xfrm>
            </p:grpSpPr>
            <p:sp>
              <p:nvSpPr>
                <p:cNvPr id="46" name="Rectangle 41"/>
                <p:cNvSpPr>
                  <a:spLocks noChangeArrowheads="1"/>
                </p:cNvSpPr>
                <p:nvPr/>
              </p:nvSpPr>
              <p:spPr bwMode="auto">
                <a:xfrm>
                  <a:off x="3840" y="360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Rectangle 42"/>
                <p:cNvSpPr>
                  <a:spLocks noChangeArrowheads="1"/>
                </p:cNvSpPr>
                <p:nvPr/>
              </p:nvSpPr>
              <p:spPr bwMode="auto">
                <a:xfrm>
                  <a:off x="3840" y="3840"/>
                  <a:ext cx="29" cy="144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4" name="Text Box 49"/>
              <p:cNvSpPr txBox="1">
                <a:spLocks noChangeArrowheads="1"/>
              </p:cNvSpPr>
              <p:nvPr/>
            </p:nvSpPr>
            <p:spPr bwMode="auto">
              <a:xfrm>
                <a:off x="718" y="3936"/>
                <a:ext cx="329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>
                    <a:solidFill>
                      <a:srgbClr val="FF3300"/>
                    </a:solidFill>
                  </a:rPr>
                  <a:t>MKE</a:t>
                </a:r>
              </a:p>
            </p:txBody>
          </p:sp>
          <p:sp>
            <p:nvSpPr>
              <p:cNvPr id="35" name="Text Box 50"/>
              <p:cNvSpPr txBox="1">
                <a:spLocks noChangeArrowheads="1"/>
              </p:cNvSpPr>
              <p:nvPr/>
            </p:nvSpPr>
            <p:spPr bwMode="auto">
              <a:xfrm>
                <a:off x="4291" y="3936"/>
                <a:ext cx="292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>
                    <a:solidFill>
                      <a:srgbClr val="FF3300"/>
                    </a:solidFill>
                  </a:rPr>
                  <a:t>MKI</a:t>
                </a:r>
              </a:p>
            </p:txBody>
          </p:sp>
          <p:sp>
            <p:nvSpPr>
              <p:cNvPr id="37" name="Text Box 52"/>
              <p:cNvSpPr txBox="1">
                <a:spLocks noChangeArrowheads="1"/>
              </p:cNvSpPr>
              <p:nvPr/>
            </p:nvSpPr>
            <p:spPr bwMode="auto">
              <a:xfrm>
                <a:off x="3374" y="3464"/>
                <a:ext cx="400" cy="1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rgbClr val="FF9900"/>
                    </a:solidFill>
                  </a:rPr>
                  <a:t>TCDIH</a:t>
                </a:r>
              </a:p>
            </p:txBody>
          </p:sp>
          <p:sp>
            <p:nvSpPr>
              <p:cNvPr id="38" name="Text Box 53"/>
              <p:cNvSpPr txBox="1">
                <a:spLocks noChangeArrowheads="1"/>
              </p:cNvSpPr>
              <p:nvPr/>
            </p:nvSpPr>
            <p:spPr bwMode="auto">
              <a:xfrm>
                <a:off x="480" y="3792"/>
                <a:ext cx="30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SPS</a:t>
                </a:r>
              </a:p>
            </p:txBody>
          </p:sp>
          <p:sp>
            <p:nvSpPr>
              <p:cNvPr id="39" name="Text Box 54"/>
              <p:cNvSpPr txBox="1">
                <a:spLocks noChangeArrowheads="1"/>
              </p:cNvSpPr>
              <p:nvPr/>
            </p:nvSpPr>
            <p:spPr bwMode="auto">
              <a:xfrm>
                <a:off x="1025" y="3792"/>
                <a:ext cx="47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TT40/60</a:t>
                </a:r>
              </a:p>
            </p:txBody>
          </p:sp>
          <p:sp>
            <p:nvSpPr>
              <p:cNvPr id="40" name="Text Box 55"/>
              <p:cNvSpPr txBox="1">
                <a:spLocks noChangeArrowheads="1"/>
              </p:cNvSpPr>
              <p:nvPr/>
            </p:nvSpPr>
            <p:spPr bwMode="auto">
              <a:xfrm>
                <a:off x="2472" y="3792"/>
                <a:ext cx="362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TI 8/2</a:t>
                </a:r>
              </a:p>
            </p:txBody>
          </p:sp>
          <p:sp>
            <p:nvSpPr>
              <p:cNvPr id="41" name="Text Box 56"/>
              <p:cNvSpPr txBox="1">
                <a:spLocks noChangeArrowheads="1"/>
              </p:cNvSpPr>
              <p:nvPr/>
            </p:nvSpPr>
            <p:spPr bwMode="auto">
              <a:xfrm>
                <a:off x="4838" y="3792"/>
                <a:ext cx="31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/>
                  <a:t>LHC</a:t>
                </a:r>
              </a:p>
            </p:txBody>
          </p:sp>
        </p:grpSp>
      </p:grpSp>
      <p:sp>
        <p:nvSpPr>
          <p:cNvPr id="60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990600"/>
            <a:ext cx="8534400" cy="3962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SPS to LHC transfer lines have dedicated transfer line collimators (TCDIH and V) in case of fast failures to protect LHC aperture: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Magnet power supply trips at time </a:t>
            </a:r>
            <a:r>
              <a:rPr lang="en-GB" altLang="en-US" i="1" dirty="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 after the last extraction interlock check: beam steered onto collimator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Current (field) error depends on circuit: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endParaRPr lang="en-GB" altLang="en-US" dirty="0">
              <a:solidFill>
                <a:srgbClr val="808080"/>
              </a:solidFill>
              <a:latin typeface="Arial"/>
              <a:cs typeface="Arial"/>
            </a:endParaRP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GB" altLang="en-US" dirty="0">
              <a:solidFill>
                <a:srgbClr val="808080"/>
              </a:solidFill>
              <a:latin typeface="Arial"/>
              <a:cs typeface="Arial"/>
            </a:endParaRP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Erratic turn-on of extraction kicker: sweep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 "/>
            </a:pP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(asynchronous with particle-free abort gap)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solidFill>
                  <a:srgbClr val="808080"/>
                </a:solidFill>
                <a:latin typeface="Arial"/>
                <a:cs typeface="Arial"/>
              </a:rPr>
              <a:t>Flash-over (short-circuit) in kicker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r>
              <a:rPr lang="en-GB" altLang="en-US" dirty="0">
                <a:latin typeface="Arial"/>
                <a:cs typeface="Arial"/>
              </a:rPr>
              <a:t>Momentum mismatch at extraction: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endParaRPr lang="en-GB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</a:pPr>
            <a:endParaRPr lang="en-GB" altLang="en-US" dirty="0">
              <a:latin typeface="Arial"/>
              <a:cs typeface="Arial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altLang="en-US" dirty="0">
              <a:latin typeface="Arial"/>
              <a:cs typeface="Arial"/>
            </a:endParaRPr>
          </a:p>
          <a:p>
            <a:pPr eaLnBrk="1" hangingPunct="1">
              <a:lnSpc>
                <a:spcPct val="90000"/>
              </a:lnSpc>
              <a:buFont typeface="Arial"/>
              <a:buChar char="•"/>
            </a:pPr>
            <a:endParaRPr lang="en-GB" altLang="en-US" dirty="0">
              <a:latin typeface="Arial"/>
              <a:cs typeface="Arial"/>
            </a:endParaRPr>
          </a:p>
        </p:txBody>
      </p:sp>
      <p:cxnSp>
        <p:nvCxnSpPr>
          <p:cNvPr id="61" name="Straight Arrow Connector 60"/>
          <p:cNvCxnSpPr/>
          <p:nvPr/>
        </p:nvCxnSpPr>
        <p:spPr bwMode="auto">
          <a:xfrm>
            <a:off x="6139541" y="4979685"/>
            <a:ext cx="406401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62" name="Straight Arrow Connector 61"/>
          <p:cNvCxnSpPr/>
          <p:nvPr/>
        </p:nvCxnSpPr>
        <p:spPr bwMode="auto">
          <a:xfrm>
            <a:off x="6139542" y="6324600"/>
            <a:ext cx="794658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8" name="Rectangle 7"/>
          <p:cNvSpPr/>
          <p:nvPr/>
        </p:nvSpPr>
        <p:spPr>
          <a:xfrm>
            <a:off x="5970355" y="4608285"/>
            <a:ext cx="7970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200" b="0" dirty="0" err="1">
                <a:latin typeface="Arial"/>
                <a:cs typeface="Arial"/>
              </a:rPr>
              <a:t>Δμ</a:t>
            </a:r>
            <a:r>
              <a:rPr lang="en-GB" altLang="en-US" sz="1200" b="0" dirty="0">
                <a:latin typeface="Arial"/>
                <a:cs typeface="Arial"/>
              </a:rPr>
              <a:t> = 60°</a:t>
            </a:r>
            <a:endParaRPr lang="en-US" sz="1200" b="0" dirty="0"/>
          </a:p>
        </p:txBody>
      </p:sp>
      <p:cxnSp>
        <p:nvCxnSpPr>
          <p:cNvPr id="17" name="Straight Connector 16"/>
          <p:cNvCxnSpPr/>
          <p:nvPr/>
        </p:nvCxnSpPr>
        <p:spPr bwMode="auto">
          <a:xfrm flipV="1">
            <a:off x="6141963" y="4876800"/>
            <a:ext cx="0" cy="18626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tangle 62"/>
          <p:cNvSpPr/>
          <p:nvPr/>
        </p:nvSpPr>
        <p:spPr>
          <a:xfrm>
            <a:off x="6121404" y="6039756"/>
            <a:ext cx="8826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200" b="0" dirty="0" err="1">
                <a:latin typeface="Arial"/>
                <a:cs typeface="Arial"/>
              </a:rPr>
              <a:t>Δμ</a:t>
            </a:r>
            <a:r>
              <a:rPr lang="en-GB" altLang="en-US" sz="1200" b="0" dirty="0">
                <a:latin typeface="Arial"/>
                <a:cs typeface="Arial"/>
              </a:rPr>
              <a:t> = 120°</a:t>
            </a:r>
            <a:endParaRPr lang="en-US" sz="1200" b="0" dirty="0"/>
          </a:p>
        </p:txBody>
      </p:sp>
      <p:cxnSp>
        <p:nvCxnSpPr>
          <p:cNvPr id="64" name="Straight Connector 63"/>
          <p:cNvCxnSpPr/>
          <p:nvPr/>
        </p:nvCxnSpPr>
        <p:spPr bwMode="auto">
          <a:xfrm>
            <a:off x="6146801" y="5836028"/>
            <a:ext cx="0" cy="5647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 flipV="1">
            <a:off x="6548967" y="4876800"/>
            <a:ext cx="0" cy="19474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>
            <a:off x="6934201" y="5827562"/>
            <a:ext cx="0" cy="5647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 Box 39"/>
          <p:cNvSpPr txBox="1">
            <a:spLocks noChangeArrowheads="1"/>
          </p:cNvSpPr>
          <p:nvPr/>
        </p:nvSpPr>
        <p:spPr bwMode="auto">
          <a:xfrm rot="21599314" flipH="1">
            <a:off x="7010387" y="6196788"/>
            <a:ext cx="2362154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FF0000"/>
                </a:solidFill>
              </a:rPr>
              <a:t>Extracted beam ON nominal trajectory</a:t>
            </a:r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427318"/>
            <a:ext cx="2926566" cy="2164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Oval 68"/>
          <p:cNvSpPr/>
          <p:nvPr/>
        </p:nvSpPr>
        <p:spPr bwMode="auto">
          <a:xfrm>
            <a:off x="6329400" y="3143692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04800" y="6248400"/>
            <a:ext cx="35830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600" dirty="0">
                <a:latin typeface="Arial"/>
                <a:cs typeface="Arial"/>
              </a:rPr>
              <a:t>Beam follows dispersive trajectory</a:t>
            </a:r>
            <a:endParaRPr lang="en-US" sz="1600" dirty="0"/>
          </a:p>
        </p:txBody>
      </p:sp>
      <p:cxnSp>
        <p:nvCxnSpPr>
          <p:cNvPr id="43" name="Straight Arrow Connector 42"/>
          <p:cNvCxnSpPr/>
          <p:nvPr/>
        </p:nvCxnSpPr>
        <p:spPr bwMode="auto">
          <a:xfrm flipV="1">
            <a:off x="1371600" y="6002924"/>
            <a:ext cx="0" cy="3216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71" name="Objec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8378366"/>
              </p:ext>
            </p:extLst>
          </p:nvPr>
        </p:nvGraphicFramePr>
        <p:xfrm>
          <a:off x="1346200" y="2713037"/>
          <a:ext cx="2006600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531" name="Equation" r:id="rId4" imgW="1447800" imgH="241300" progId="Equation.3">
                  <p:embed/>
                </p:oleObj>
              </mc:Choice>
              <mc:Fallback>
                <p:oleObj name="Equation" r:id="rId4" imgW="14478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46200" y="2713037"/>
                        <a:ext cx="2006600" cy="334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5547932"/>
              </p:ext>
            </p:extLst>
          </p:nvPr>
        </p:nvGraphicFramePr>
        <p:xfrm>
          <a:off x="3810000" y="2590800"/>
          <a:ext cx="757238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532" name="Equation" r:id="rId6" imgW="546100" imgH="406400" progId="Equation.3">
                  <p:embed/>
                </p:oleObj>
              </mc:Choice>
              <mc:Fallback>
                <p:oleObj name="Equation" r:id="rId6" imgW="5461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810000" y="2590800"/>
                        <a:ext cx="757238" cy="563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Freeform 76"/>
          <p:cNvSpPr>
            <a:spLocks/>
          </p:cNvSpPr>
          <p:nvPr/>
        </p:nvSpPr>
        <p:spPr bwMode="auto">
          <a:xfrm flipH="1">
            <a:off x="880111" y="5291269"/>
            <a:ext cx="2040772" cy="265625"/>
          </a:xfrm>
          <a:custGeom>
            <a:avLst/>
            <a:gdLst>
              <a:gd name="T0" fmla="*/ 2147483647 w 4590"/>
              <a:gd name="T1" fmla="*/ 2147483647 h 1536"/>
              <a:gd name="T2" fmla="*/ 2147483647 w 4590"/>
              <a:gd name="T3" fmla="*/ 2147483647 h 1536"/>
              <a:gd name="T4" fmla="*/ 2147483647 w 4590"/>
              <a:gd name="T5" fmla="*/ 2147483647 h 1536"/>
              <a:gd name="T6" fmla="*/ 2147483647 w 4590"/>
              <a:gd name="T7" fmla="*/ 2147483647 h 1536"/>
              <a:gd name="T8" fmla="*/ 0 w 4590"/>
              <a:gd name="T9" fmla="*/ 0 h 1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90"/>
              <a:gd name="T16" fmla="*/ 0 h 1536"/>
              <a:gd name="T17" fmla="*/ 4590 w 4590"/>
              <a:gd name="T18" fmla="*/ 1536 h 1536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2824 w 10000"/>
              <a:gd name="connsiteY3" fmla="*/ 5781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1997 w 10000"/>
              <a:gd name="connsiteY3" fmla="*/ 6466 h 10000"/>
              <a:gd name="connsiteX4" fmla="*/ 0 w 10000"/>
              <a:gd name="connsiteY4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16 w 10000"/>
              <a:gd name="connsiteY3" fmla="*/ 8333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3806 w 10000"/>
              <a:gd name="connsiteY3" fmla="*/ 8720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997 w 10000"/>
              <a:gd name="connsiteY4" fmla="*/ 6466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406 w 10000"/>
              <a:gd name="connsiteY2" fmla="*/ 9959 h 10000"/>
              <a:gd name="connsiteX3" fmla="*/ 4332 w 10000"/>
              <a:gd name="connsiteY3" fmla="*/ 9256 h 10000"/>
              <a:gd name="connsiteX4" fmla="*/ 1380 w 10000"/>
              <a:gd name="connsiteY4" fmla="*/ 4770 h 10000"/>
              <a:gd name="connsiteX5" fmla="*/ 0 w 10000"/>
              <a:gd name="connsiteY5" fmla="*/ 0 h 10000"/>
              <a:gd name="connsiteX0" fmla="*/ 8014 w 8014"/>
              <a:gd name="connsiteY0" fmla="*/ 9970 h 10000"/>
              <a:gd name="connsiteX1" fmla="*/ 7686 w 8014"/>
              <a:gd name="connsiteY1" fmla="*/ 10000 h 10000"/>
              <a:gd name="connsiteX2" fmla="*/ 5406 w 8014"/>
              <a:gd name="connsiteY2" fmla="*/ 9959 h 10000"/>
              <a:gd name="connsiteX3" fmla="*/ 4332 w 8014"/>
              <a:gd name="connsiteY3" fmla="*/ 9256 h 10000"/>
              <a:gd name="connsiteX4" fmla="*/ 1380 w 8014"/>
              <a:gd name="connsiteY4" fmla="*/ 4770 h 10000"/>
              <a:gd name="connsiteX5" fmla="*/ 0 w 8014"/>
              <a:gd name="connsiteY5" fmla="*/ 0 h 10000"/>
              <a:gd name="connsiteX0" fmla="*/ 9581 w 9581"/>
              <a:gd name="connsiteY0" fmla="*/ 8422 h 8452"/>
              <a:gd name="connsiteX1" fmla="*/ 9172 w 9581"/>
              <a:gd name="connsiteY1" fmla="*/ 8452 h 8452"/>
              <a:gd name="connsiteX2" fmla="*/ 6327 w 9581"/>
              <a:gd name="connsiteY2" fmla="*/ 8411 h 8452"/>
              <a:gd name="connsiteX3" fmla="*/ 4987 w 9581"/>
              <a:gd name="connsiteY3" fmla="*/ 7708 h 8452"/>
              <a:gd name="connsiteX4" fmla="*/ 1303 w 9581"/>
              <a:gd name="connsiteY4" fmla="*/ 3222 h 8452"/>
              <a:gd name="connsiteX5" fmla="*/ 0 w 9581"/>
              <a:gd name="connsiteY5" fmla="*/ 0 h 8452"/>
              <a:gd name="connsiteX0" fmla="*/ 10000 w 10000"/>
              <a:gd name="connsiteY0" fmla="*/ 9965 h 10000"/>
              <a:gd name="connsiteX1" fmla="*/ 9573 w 10000"/>
              <a:gd name="connsiteY1" fmla="*/ 10000 h 10000"/>
              <a:gd name="connsiteX2" fmla="*/ 6604 w 10000"/>
              <a:gd name="connsiteY2" fmla="*/ 9951 h 10000"/>
              <a:gd name="connsiteX3" fmla="*/ 5205 w 10000"/>
              <a:gd name="connsiteY3" fmla="*/ 9120 h 10000"/>
              <a:gd name="connsiteX4" fmla="*/ 0 w 10000"/>
              <a:gd name="connsiteY4" fmla="*/ 0 h 10000"/>
              <a:gd name="connsiteX0" fmla="*/ 7457 w 7457"/>
              <a:gd name="connsiteY0" fmla="*/ 5533 h 5568"/>
              <a:gd name="connsiteX1" fmla="*/ 7030 w 7457"/>
              <a:gd name="connsiteY1" fmla="*/ 5568 h 5568"/>
              <a:gd name="connsiteX2" fmla="*/ 4061 w 7457"/>
              <a:gd name="connsiteY2" fmla="*/ 5519 h 5568"/>
              <a:gd name="connsiteX3" fmla="*/ 2662 w 7457"/>
              <a:gd name="connsiteY3" fmla="*/ 4688 h 5568"/>
              <a:gd name="connsiteX4" fmla="*/ 0 w 7457"/>
              <a:gd name="connsiteY4" fmla="*/ 0 h 5568"/>
              <a:gd name="connsiteX0" fmla="*/ 10000 w 10000"/>
              <a:gd name="connsiteY0" fmla="*/ 9937 h 10238"/>
              <a:gd name="connsiteX1" fmla="*/ 9427 w 10000"/>
              <a:gd name="connsiteY1" fmla="*/ 10000 h 10238"/>
              <a:gd name="connsiteX2" fmla="*/ 5446 w 10000"/>
              <a:gd name="connsiteY2" fmla="*/ 9912 h 10238"/>
              <a:gd name="connsiteX3" fmla="*/ 3570 w 10000"/>
              <a:gd name="connsiteY3" fmla="*/ 10238 h 10238"/>
              <a:gd name="connsiteX4" fmla="*/ 0 w 10000"/>
              <a:gd name="connsiteY4" fmla="*/ 0 h 10238"/>
              <a:gd name="connsiteX0" fmla="*/ 10000 w 10000"/>
              <a:gd name="connsiteY0" fmla="*/ 9937 h 10000"/>
              <a:gd name="connsiteX1" fmla="*/ 9427 w 10000"/>
              <a:gd name="connsiteY1" fmla="*/ 10000 h 10000"/>
              <a:gd name="connsiteX2" fmla="*/ 5446 w 10000"/>
              <a:gd name="connsiteY2" fmla="*/ 9912 h 10000"/>
              <a:gd name="connsiteX3" fmla="*/ 0 w 10000"/>
              <a:gd name="connsiteY3" fmla="*/ 0 h 10000"/>
              <a:gd name="connsiteX0" fmla="*/ 10000 w 10000"/>
              <a:gd name="connsiteY0" fmla="*/ 9937 h 10000"/>
              <a:gd name="connsiteX1" fmla="*/ 9427 w 10000"/>
              <a:gd name="connsiteY1" fmla="*/ 10000 h 10000"/>
              <a:gd name="connsiteX2" fmla="*/ 0 w 10000"/>
              <a:gd name="connsiteY2" fmla="*/ 0 h 10000"/>
              <a:gd name="connsiteX0" fmla="*/ 10018 w 10018"/>
              <a:gd name="connsiteY0" fmla="*/ 67 h 130"/>
              <a:gd name="connsiteX1" fmla="*/ 9445 w 10018"/>
              <a:gd name="connsiteY1" fmla="*/ 130 h 130"/>
              <a:gd name="connsiteX2" fmla="*/ 0 w 10018"/>
              <a:gd name="connsiteY2" fmla="*/ 0 h 130"/>
              <a:gd name="connsiteX0" fmla="*/ 10000 w 10000"/>
              <a:gd name="connsiteY0" fmla="*/ 5154 h 10006"/>
              <a:gd name="connsiteX1" fmla="*/ 9428 w 10000"/>
              <a:gd name="connsiteY1" fmla="*/ 10000 h 10006"/>
              <a:gd name="connsiteX2" fmla="*/ 5942 w 10000"/>
              <a:gd name="connsiteY2" fmla="*/ 10006 h 10006"/>
              <a:gd name="connsiteX3" fmla="*/ 0 w 10000"/>
              <a:gd name="connsiteY3" fmla="*/ 0 h 10006"/>
              <a:gd name="connsiteX0" fmla="*/ 10000 w 10000"/>
              <a:gd name="connsiteY0" fmla="*/ 5154 h 10006"/>
              <a:gd name="connsiteX1" fmla="*/ 9428 w 10000"/>
              <a:gd name="connsiteY1" fmla="*/ 10000 h 10006"/>
              <a:gd name="connsiteX2" fmla="*/ 5942 w 10000"/>
              <a:gd name="connsiteY2" fmla="*/ 10006 h 10006"/>
              <a:gd name="connsiteX3" fmla="*/ 0 w 10000"/>
              <a:gd name="connsiteY3" fmla="*/ 0 h 10006"/>
              <a:gd name="connsiteX0" fmla="*/ 10000 w 10000"/>
              <a:gd name="connsiteY0" fmla="*/ 15317 h 20169"/>
              <a:gd name="connsiteX1" fmla="*/ 9428 w 10000"/>
              <a:gd name="connsiteY1" fmla="*/ 20163 h 20169"/>
              <a:gd name="connsiteX2" fmla="*/ 5942 w 10000"/>
              <a:gd name="connsiteY2" fmla="*/ 20169 h 20169"/>
              <a:gd name="connsiteX3" fmla="*/ 5171 w 10000"/>
              <a:gd name="connsiteY3" fmla="*/ 187 h 20169"/>
              <a:gd name="connsiteX4" fmla="*/ 0 w 10000"/>
              <a:gd name="connsiteY4" fmla="*/ 10163 h 20169"/>
              <a:gd name="connsiteX0" fmla="*/ 10000 w 10000"/>
              <a:gd name="connsiteY0" fmla="*/ 35235 h 40087"/>
              <a:gd name="connsiteX1" fmla="*/ 9428 w 10000"/>
              <a:gd name="connsiteY1" fmla="*/ 40081 h 40087"/>
              <a:gd name="connsiteX2" fmla="*/ 5942 w 10000"/>
              <a:gd name="connsiteY2" fmla="*/ 40087 h 40087"/>
              <a:gd name="connsiteX3" fmla="*/ 5171 w 10000"/>
              <a:gd name="connsiteY3" fmla="*/ 20105 h 40087"/>
              <a:gd name="connsiteX4" fmla="*/ 3988 w 10000"/>
              <a:gd name="connsiteY4" fmla="*/ 126 h 40087"/>
              <a:gd name="connsiteX5" fmla="*/ 0 w 10000"/>
              <a:gd name="connsiteY5" fmla="*/ 30081 h 40087"/>
              <a:gd name="connsiteX0" fmla="*/ 10000 w 10000"/>
              <a:gd name="connsiteY0" fmla="*/ 35108 h 304960"/>
              <a:gd name="connsiteX1" fmla="*/ 9428 w 10000"/>
              <a:gd name="connsiteY1" fmla="*/ 39954 h 304960"/>
              <a:gd name="connsiteX2" fmla="*/ 5942 w 10000"/>
              <a:gd name="connsiteY2" fmla="*/ 39960 h 304960"/>
              <a:gd name="connsiteX3" fmla="*/ 5171 w 10000"/>
              <a:gd name="connsiteY3" fmla="*/ 19978 h 304960"/>
              <a:gd name="connsiteX4" fmla="*/ 3988 w 10000"/>
              <a:gd name="connsiteY4" fmla="*/ -1 h 304960"/>
              <a:gd name="connsiteX5" fmla="*/ 0 w 10000"/>
              <a:gd name="connsiteY5" fmla="*/ 29954 h 304960"/>
              <a:gd name="connsiteX0" fmla="*/ 10000 w 10000"/>
              <a:gd name="connsiteY0" fmla="*/ 274930 h 488302"/>
              <a:gd name="connsiteX1" fmla="*/ 9428 w 10000"/>
              <a:gd name="connsiteY1" fmla="*/ 279776 h 488302"/>
              <a:gd name="connsiteX2" fmla="*/ 5942 w 10000"/>
              <a:gd name="connsiteY2" fmla="*/ 279782 h 488302"/>
              <a:gd name="connsiteX3" fmla="*/ 5171 w 10000"/>
              <a:gd name="connsiteY3" fmla="*/ 35 h 488302"/>
              <a:gd name="connsiteX4" fmla="*/ 3988 w 10000"/>
              <a:gd name="connsiteY4" fmla="*/ 239821 h 488302"/>
              <a:gd name="connsiteX5" fmla="*/ 0 w 10000"/>
              <a:gd name="connsiteY5" fmla="*/ 269776 h 488302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98 w 10000"/>
              <a:gd name="connsiteY2" fmla="*/ 279783 h 488299"/>
              <a:gd name="connsiteX3" fmla="*/ 5171 w 10000"/>
              <a:gd name="connsiteY3" fmla="*/ 35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171 w 10000"/>
              <a:gd name="connsiteY3" fmla="*/ 35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171 w 10000"/>
              <a:gd name="connsiteY3" fmla="*/ 35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434 w 10000"/>
              <a:gd name="connsiteY3" fmla="*/ 36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644 w 10000"/>
              <a:gd name="connsiteY3" fmla="*/ 36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79783 h 488299"/>
              <a:gd name="connsiteX3" fmla="*/ 5372 w 10000"/>
              <a:gd name="connsiteY3" fmla="*/ 36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99764 h 488299"/>
              <a:gd name="connsiteX3" fmla="*/ 5372 w 10000"/>
              <a:gd name="connsiteY3" fmla="*/ 36 h 488299"/>
              <a:gd name="connsiteX4" fmla="*/ 3988 w 10000"/>
              <a:gd name="connsiteY4" fmla="*/ 239821 h 488299"/>
              <a:gd name="connsiteX5" fmla="*/ 0 w 10000"/>
              <a:gd name="connsiteY5" fmla="*/ 269776 h 488299"/>
              <a:gd name="connsiteX0" fmla="*/ 10000 w 10000"/>
              <a:gd name="connsiteY0" fmla="*/ 274930 h 488299"/>
              <a:gd name="connsiteX1" fmla="*/ 9428 w 10000"/>
              <a:gd name="connsiteY1" fmla="*/ 279776 h 488299"/>
              <a:gd name="connsiteX2" fmla="*/ 6328 w 10000"/>
              <a:gd name="connsiteY2" fmla="*/ 299764 h 488299"/>
              <a:gd name="connsiteX3" fmla="*/ 5372 w 10000"/>
              <a:gd name="connsiteY3" fmla="*/ 36 h 488299"/>
              <a:gd name="connsiteX4" fmla="*/ 3988 w 10000"/>
              <a:gd name="connsiteY4" fmla="*/ 239821 h 488299"/>
              <a:gd name="connsiteX5" fmla="*/ 3155 w 10000"/>
              <a:gd name="connsiteY5" fmla="*/ 239825 h 488299"/>
              <a:gd name="connsiteX6" fmla="*/ 0 w 10000"/>
              <a:gd name="connsiteY6" fmla="*/ 269776 h 488299"/>
              <a:gd name="connsiteX0" fmla="*/ 10000 w 10000"/>
              <a:gd name="connsiteY0" fmla="*/ 494727 h 708096"/>
              <a:gd name="connsiteX1" fmla="*/ 9428 w 10000"/>
              <a:gd name="connsiteY1" fmla="*/ 499573 h 708096"/>
              <a:gd name="connsiteX2" fmla="*/ 6328 w 10000"/>
              <a:gd name="connsiteY2" fmla="*/ 519561 h 708096"/>
              <a:gd name="connsiteX3" fmla="*/ 5372 w 10000"/>
              <a:gd name="connsiteY3" fmla="*/ 219833 h 708096"/>
              <a:gd name="connsiteX4" fmla="*/ 3988 w 10000"/>
              <a:gd name="connsiteY4" fmla="*/ 459618 h 708096"/>
              <a:gd name="connsiteX5" fmla="*/ 3085 w 10000"/>
              <a:gd name="connsiteY5" fmla="*/ 36 h 708096"/>
              <a:gd name="connsiteX6" fmla="*/ 0 w 10000"/>
              <a:gd name="connsiteY6" fmla="*/ 489573 h 708096"/>
              <a:gd name="connsiteX0" fmla="*/ 10000 w 10000"/>
              <a:gd name="connsiteY0" fmla="*/ 494691 h 708060"/>
              <a:gd name="connsiteX1" fmla="*/ 9428 w 10000"/>
              <a:gd name="connsiteY1" fmla="*/ 499537 h 708060"/>
              <a:gd name="connsiteX2" fmla="*/ 6328 w 10000"/>
              <a:gd name="connsiteY2" fmla="*/ 519525 h 708060"/>
              <a:gd name="connsiteX3" fmla="*/ 5372 w 10000"/>
              <a:gd name="connsiteY3" fmla="*/ 219797 h 708060"/>
              <a:gd name="connsiteX4" fmla="*/ 3988 w 10000"/>
              <a:gd name="connsiteY4" fmla="*/ 459582 h 708060"/>
              <a:gd name="connsiteX5" fmla="*/ 3085 w 10000"/>
              <a:gd name="connsiteY5" fmla="*/ 0 h 708060"/>
              <a:gd name="connsiteX6" fmla="*/ 0 w 10000"/>
              <a:gd name="connsiteY6" fmla="*/ 489537 h 708060"/>
              <a:gd name="connsiteX0" fmla="*/ 8098 w 8098"/>
              <a:gd name="connsiteY0" fmla="*/ 1823522 h 2036891"/>
              <a:gd name="connsiteX1" fmla="*/ 7526 w 8098"/>
              <a:gd name="connsiteY1" fmla="*/ 1828368 h 2036891"/>
              <a:gd name="connsiteX2" fmla="*/ 4426 w 8098"/>
              <a:gd name="connsiteY2" fmla="*/ 1848356 h 2036891"/>
              <a:gd name="connsiteX3" fmla="*/ 3470 w 8098"/>
              <a:gd name="connsiteY3" fmla="*/ 1548628 h 2036891"/>
              <a:gd name="connsiteX4" fmla="*/ 2086 w 8098"/>
              <a:gd name="connsiteY4" fmla="*/ 1788413 h 2036891"/>
              <a:gd name="connsiteX5" fmla="*/ 1183 w 8098"/>
              <a:gd name="connsiteY5" fmla="*/ 1328831 h 2036891"/>
              <a:gd name="connsiteX6" fmla="*/ 0 w 8098"/>
              <a:gd name="connsiteY6" fmla="*/ 14 h 2036891"/>
              <a:gd name="connsiteX0" fmla="*/ 10000 w 10000"/>
              <a:gd name="connsiteY0" fmla="*/ 8952 h 9999"/>
              <a:gd name="connsiteX1" fmla="*/ 9294 w 10000"/>
              <a:gd name="connsiteY1" fmla="*/ 8976 h 9999"/>
              <a:gd name="connsiteX2" fmla="*/ 5466 w 10000"/>
              <a:gd name="connsiteY2" fmla="*/ 9074 h 9999"/>
              <a:gd name="connsiteX3" fmla="*/ 4285 w 10000"/>
              <a:gd name="connsiteY3" fmla="*/ 7603 h 9999"/>
              <a:gd name="connsiteX4" fmla="*/ 2576 w 10000"/>
              <a:gd name="connsiteY4" fmla="*/ 8780 h 9999"/>
              <a:gd name="connsiteX5" fmla="*/ 2143 w 10000"/>
              <a:gd name="connsiteY5" fmla="*/ 9369 h 9999"/>
              <a:gd name="connsiteX6" fmla="*/ 0 w 10000"/>
              <a:gd name="connsiteY6" fmla="*/ 0 h 9999"/>
              <a:gd name="connsiteX0" fmla="*/ 10000 w 10000"/>
              <a:gd name="connsiteY0" fmla="*/ 8953 h 10000"/>
              <a:gd name="connsiteX1" fmla="*/ 9294 w 10000"/>
              <a:gd name="connsiteY1" fmla="*/ 8977 h 10000"/>
              <a:gd name="connsiteX2" fmla="*/ 5466 w 10000"/>
              <a:gd name="connsiteY2" fmla="*/ 9075 h 10000"/>
              <a:gd name="connsiteX3" fmla="*/ 4285 w 10000"/>
              <a:gd name="connsiteY3" fmla="*/ 7604 h 10000"/>
              <a:gd name="connsiteX4" fmla="*/ 2576 w 10000"/>
              <a:gd name="connsiteY4" fmla="*/ 8781 h 10000"/>
              <a:gd name="connsiteX5" fmla="*/ 0 w 10000"/>
              <a:gd name="connsiteY5" fmla="*/ 0 h 10000"/>
              <a:gd name="connsiteX0" fmla="*/ 8474 w 8474"/>
              <a:gd name="connsiteY0" fmla="*/ 2968 h 4015"/>
              <a:gd name="connsiteX1" fmla="*/ 7768 w 8474"/>
              <a:gd name="connsiteY1" fmla="*/ 2992 h 4015"/>
              <a:gd name="connsiteX2" fmla="*/ 3940 w 8474"/>
              <a:gd name="connsiteY2" fmla="*/ 3090 h 4015"/>
              <a:gd name="connsiteX3" fmla="*/ 2759 w 8474"/>
              <a:gd name="connsiteY3" fmla="*/ 1619 h 4015"/>
              <a:gd name="connsiteX4" fmla="*/ 1050 w 8474"/>
              <a:gd name="connsiteY4" fmla="*/ 2796 h 4015"/>
              <a:gd name="connsiteX5" fmla="*/ 0 w 8474"/>
              <a:gd name="connsiteY5" fmla="*/ 0 h 4015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4650 w 10000"/>
              <a:gd name="connsiteY2" fmla="*/ 7696 h 10001"/>
              <a:gd name="connsiteX3" fmla="*/ 3256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4650 w 10000"/>
              <a:gd name="connsiteY2" fmla="*/ 7696 h 10001"/>
              <a:gd name="connsiteX3" fmla="*/ 3537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4650 w 10000"/>
              <a:gd name="connsiteY2" fmla="*/ 7696 h 10001"/>
              <a:gd name="connsiteX3" fmla="*/ 3358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4650 w 10000"/>
              <a:gd name="connsiteY2" fmla="*/ 7696 h 10001"/>
              <a:gd name="connsiteX3" fmla="*/ 3358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7392 h 10001"/>
              <a:gd name="connsiteX1" fmla="*/ 9167 w 10000"/>
              <a:gd name="connsiteY1" fmla="*/ 7452 h 10001"/>
              <a:gd name="connsiteX2" fmla="*/ 3897 w 10000"/>
              <a:gd name="connsiteY2" fmla="*/ 7696 h 10001"/>
              <a:gd name="connsiteX3" fmla="*/ 3358 w 10000"/>
              <a:gd name="connsiteY3" fmla="*/ 4032 h 10001"/>
              <a:gd name="connsiteX4" fmla="*/ 1239 w 10000"/>
              <a:gd name="connsiteY4" fmla="*/ 6964 h 10001"/>
              <a:gd name="connsiteX5" fmla="*/ 0 w 10000"/>
              <a:gd name="connsiteY5" fmla="*/ 0 h 10001"/>
              <a:gd name="connsiteX0" fmla="*/ 10000 w 10000"/>
              <a:gd name="connsiteY0" fmla="*/ 24336 h 26945"/>
              <a:gd name="connsiteX1" fmla="*/ 9167 w 10000"/>
              <a:gd name="connsiteY1" fmla="*/ 24396 h 26945"/>
              <a:gd name="connsiteX2" fmla="*/ 3897 w 10000"/>
              <a:gd name="connsiteY2" fmla="*/ 24640 h 26945"/>
              <a:gd name="connsiteX3" fmla="*/ 3358 w 10000"/>
              <a:gd name="connsiteY3" fmla="*/ 20976 h 26945"/>
              <a:gd name="connsiteX4" fmla="*/ 1239 w 10000"/>
              <a:gd name="connsiteY4" fmla="*/ 23908 h 26945"/>
              <a:gd name="connsiteX5" fmla="*/ 0 w 10000"/>
              <a:gd name="connsiteY5" fmla="*/ 16944 h 26945"/>
              <a:gd name="connsiteX0" fmla="*/ 10000 w 10000"/>
              <a:gd name="connsiteY0" fmla="*/ 7392 h 7781"/>
              <a:gd name="connsiteX1" fmla="*/ 9167 w 10000"/>
              <a:gd name="connsiteY1" fmla="*/ 7452 h 7781"/>
              <a:gd name="connsiteX2" fmla="*/ 3897 w 10000"/>
              <a:gd name="connsiteY2" fmla="*/ 7696 h 7781"/>
              <a:gd name="connsiteX3" fmla="*/ 1239 w 10000"/>
              <a:gd name="connsiteY3" fmla="*/ 6964 h 7781"/>
              <a:gd name="connsiteX4" fmla="*/ 0 w 10000"/>
              <a:gd name="connsiteY4" fmla="*/ 0 h 7781"/>
              <a:gd name="connsiteX0" fmla="*/ 10000 w 10000"/>
              <a:gd name="connsiteY0" fmla="*/ 9500 h 10000"/>
              <a:gd name="connsiteX1" fmla="*/ 9167 w 10000"/>
              <a:gd name="connsiteY1" fmla="*/ 9577 h 10000"/>
              <a:gd name="connsiteX2" fmla="*/ 4944 w 10000"/>
              <a:gd name="connsiteY2" fmla="*/ 9891 h 10000"/>
              <a:gd name="connsiteX3" fmla="*/ 1239 w 10000"/>
              <a:gd name="connsiteY3" fmla="*/ 8950 h 10000"/>
              <a:gd name="connsiteX4" fmla="*/ 0 w 10000"/>
              <a:gd name="connsiteY4" fmla="*/ 0 h 10000"/>
              <a:gd name="connsiteX0" fmla="*/ 10000 w 10000"/>
              <a:gd name="connsiteY0" fmla="*/ 9500 h 9891"/>
              <a:gd name="connsiteX1" fmla="*/ 9167 w 10000"/>
              <a:gd name="connsiteY1" fmla="*/ 9577 h 9891"/>
              <a:gd name="connsiteX2" fmla="*/ 4944 w 10000"/>
              <a:gd name="connsiteY2" fmla="*/ 9891 h 9891"/>
              <a:gd name="connsiteX3" fmla="*/ 3270 w 10000"/>
              <a:gd name="connsiteY3" fmla="*/ 9578 h 9891"/>
              <a:gd name="connsiteX4" fmla="*/ 1239 w 10000"/>
              <a:gd name="connsiteY4" fmla="*/ 8950 h 9891"/>
              <a:gd name="connsiteX5" fmla="*/ 0 w 10000"/>
              <a:gd name="connsiteY5" fmla="*/ 0 h 9891"/>
              <a:gd name="connsiteX0" fmla="*/ 10000 w 10000"/>
              <a:gd name="connsiteY0" fmla="*/ 9605 h 10000"/>
              <a:gd name="connsiteX1" fmla="*/ 9167 w 10000"/>
              <a:gd name="connsiteY1" fmla="*/ 9683 h 10000"/>
              <a:gd name="connsiteX2" fmla="*/ 4944 w 10000"/>
              <a:gd name="connsiteY2" fmla="*/ 10000 h 10000"/>
              <a:gd name="connsiteX3" fmla="*/ 3270 w 10000"/>
              <a:gd name="connsiteY3" fmla="*/ 3016 h 10000"/>
              <a:gd name="connsiteX4" fmla="*/ 1239 w 10000"/>
              <a:gd name="connsiteY4" fmla="*/ 9049 h 10000"/>
              <a:gd name="connsiteX5" fmla="*/ 0 w 10000"/>
              <a:gd name="connsiteY5" fmla="*/ 0 h 10000"/>
              <a:gd name="connsiteX0" fmla="*/ 10000 w 10000"/>
              <a:gd name="connsiteY0" fmla="*/ 9605 h 10000"/>
              <a:gd name="connsiteX1" fmla="*/ 9167 w 10000"/>
              <a:gd name="connsiteY1" fmla="*/ 9683 h 10000"/>
              <a:gd name="connsiteX2" fmla="*/ 4944 w 10000"/>
              <a:gd name="connsiteY2" fmla="*/ 10000 h 10000"/>
              <a:gd name="connsiteX3" fmla="*/ 3270 w 10000"/>
              <a:gd name="connsiteY3" fmla="*/ 3016 h 10000"/>
              <a:gd name="connsiteX4" fmla="*/ 1239 w 10000"/>
              <a:gd name="connsiteY4" fmla="*/ 9049 h 10000"/>
              <a:gd name="connsiteX5" fmla="*/ 0 w 10000"/>
              <a:gd name="connsiteY5" fmla="*/ 0 h 10000"/>
              <a:gd name="connsiteX0" fmla="*/ 10000 w 10000"/>
              <a:gd name="connsiteY0" fmla="*/ 9605 h 10000"/>
              <a:gd name="connsiteX1" fmla="*/ 9167 w 10000"/>
              <a:gd name="connsiteY1" fmla="*/ 9683 h 10000"/>
              <a:gd name="connsiteX2" fmla="*/ 4944 w 10000"/>
              <a:gd name="connsiteY2" fmla="*/ 10000 h 10000"/>
              <a:gd name="connsiteX3" fmla="*/ 3270 w 10000"/>
              <a:gd name="connsiteY3" fmla="*/ 3016 h 10000"/>
              <a:gd name="connsiteX4" fmla="*/ 1239 w 10000"/>
              <a:gd name="connsiteY4" fmla="*/ 9049 h 10000"/>
              <a:gd name="connsiteX5" fmla="*/ 0 w 10000"/>
              <a:gd name="connsiteY5" fmla="*/ 0 h 10000"/>
              <a:gd name="connsiteX0" fmla="*/ 10000 w 10000"/>
              <a:gd name="connsiteY0" fmla="*/ 9605 h 15082"/>
              <a:gd name="connsiteX1" fmla="*/ 9167 w 10000"/>
              <a:gd name="connsiteY1" fmla="*/ 9683 h 15082"/>
              <a:gd name="connsiteX2" fmla="*/ 4944 w 10000"/>
              <a:gd name="connsiteY2" fmla="*/ 10000 h 15082"/>
              <a:gd name="connsiteX3" fmla="*/ 3270 w 10000"/>
              <a:gd name="connsiteY3" fmla="*/ 3016 h 15082"/>
              <a:gd name="connsiteX4" fmla="*/ 1239 w 10000"/>
              <a:gd name="connsiteY4" fmla="*/ 15082 h 15082"/>
              <a:gd name="connsiteX5" fmla="*/ 0 w 10000"/>
              <a:gd name="connsiteY5" fmla="*/ 0 h 15082"/>
              <a:gd name="connsiteX0" fmla="*/ 10000 w 10000"/>
              <a:gd name="connsiteY0" fmla="*/ 9605 h 14765"/>
              <a:gd name="connsiteX1" fmla="*/ 9167 w 10000"/>
              <a:gd name="connsiteY1" fmla="*/ 9683 h 14765"/>
              <a:gd name="connsiteX2" fmla="*/ 4944 w 10000"/>
              <a:gd name="connsiteY2" fmla="*/ 10000 h 14765"/>
              <a:gd name="connsiteX3" fmla="*/ 3270 w 10000"/>
              <a:gd name="connsiteY3" fmla="*/ 3016 h 14765"/>
              <a:gd name="connsiteX4" fmla="*/ 1814 w 10000"/>
              <a:gd name="connsiteY4" fmla="*/ 14765 h 14765"/>
              <a:gd name="connsiteX5" fmla="*/ 0 w 10000"/>
              <a:gd name="connsiteY5" fmla="*/ 0 h 14765"/>
              <a:gd name="connsiteX0" fmla="*/ 10000 w 10000"/>
              <a:gd name="connsiteY0" fmla="*/ 9605 h 15965"/>
              <a:gd name="connsiteX1" fmla="*/ 9167 w 10000"/>
              <a:gd name="connsiteY1" fmla="*/ 9683 h 15965"/>
              <a:gd name="connsiteX2" fmla="*/ 4944 w 10000"/>
              <a:gd name="connsiteY2" fmla="*/ 15965 h 15965"/>
              <a:gd name="connsiteX3" fmla="*/ 3270 w 10000"/>
              <a:gd name="connsiteY3" fmla="*/ 3016 h 15965"/>
              <a:gd name="connsiteX4" fmla="*/ 1814 w 10000"/>
              <a:gd name="connsiteY4" fmla="*/ 14765 h 15965"/>
              <a:gd name="connsiteX5" fmla="*/ 0 w 10000"/>
              <a:gd name="connsiteY5" fmla="*/ 0 h 15965"/>
              <a:gd name="connsiteX0" fmla="*/ 10000 w 10000"/>
              <a:gd name="connsiteY0" fmla="*/ 9605 h 16498"/>
              <a:gd name="connsiteX1" fmla="*/ 9167 w 10000"/>
              <a:gd name="connsiteY1" fmla="*/ 9683 h 16498"/>
              <a:gd name="connsiteX2" fmla="*/ 6384 w 10000"/>
              <a:gd name="connsiteY2" fmla="*/ 13594 h 16498"/>
              <a:gd name="connsiteX3" fmla="*/ 4944 w 10000"/>
              <a:gd name="connsiteY3" fmla="*/ 15965 h 16498"/>
              <a:gd name="connsiteX4" fmla="*/ 3270 w 10000"/>
              <a:gd name="connsiteY4" fmla="*/ 3016 h 16498"/>
              <a:gd name="connsiteX5" fmla="*/ 1814 w 10000"/>
              <a:gd name="connsiteY5" fmla="*/ 14765 h 16498"/>
              <a:gd name="connsiteX6" fmla="*/ 0 w 10000"/>
              <a:gd name="connsiteY6" fmla="*/ 0 h 16498"/>
              <a:gd name="connsiteX0" fmla="*/ 10000 w 10000"/>
              <a:gd name="connsiteY0" fmla="*/ 9605 h 16120"/>
              <a:gd name="connsiteX1" fmla="*/ 9167 w 10000"/>
              <a:gd name="connsiteY1" fmla="*/ 9683 h 16120"/>
              <a:gd name="connsiteX2" fmla="*/ 6409 w 10000"/>
              <a:gd name="connsiteY2" fmla="*/ 2920 h 16120"/>
              <a:gd name="connsiteX3" fmla="*/ 4944 w 10000"/>
              <a:gd name="connsiteY3" fmla="*/ 15965 h 16120"/>
              <a:gd name="connsiteX4" fmla="*/ 3270 w 10000"/>
              <a:gd name="connsiteY4" fmla="*/ 3016 h 16120"/>
              <a:gd name="connsiteX5" fmla="*/ 1814 w 10000"/>
              <a:gd name="connsiteY5" fmla="*/ 14765 h 16120"/>
              <a:gd name="connsiteX6" fmla="*/ 0 w 10000"/>
              <a:gd name="connsiteY6" fmla="*/ 0 h 16120"/>
              <a:gd name="connsiteX0" fmla="*/ 10000 w 10000"/>
              <a:gd name="connsiteY0" fmla="*/ 9605 h 16128"/>
              <a:gd name="connsiteX1" fmla="*/ 9167 w 10000"/>
              <a:gd name="connsiteY1" fmla="*/ 9683 h 16128"/>
              <a:gd name="connsiteX2" fmla="*/ 7571 w 10000"/>
              <a:gd name="connsiteY2" fmla="*/ 5118 h 16128"/>
              <a:gd name="connsiteX3" fmla="*/ 6409 w 10000"/>
              <a:gd name="connsiteY3" fmla="*/ 2920 h 16128"/>
              <a:gd name="connsiteX4" fmla="*/ 4944 w 10000"/>
              <a:gd name="connsiteY4" fmla="*/ 15965 h 16128"/>
              <a:gd name="connsiteX5" fmla="*/ 3270 w 10000"/>
              <a:gd name="connsiteY5" fmla="*/ 3016 h 16128"/>
              <a:gd name="connsiteX6" fmla="*/ 1814 w 10000"/>
              <a:gd name="connsiteY6" fmla="*/ 14765 h 16128"/>
              <a:gd name="connsiteX7" fmla="*/ 0 w 10000"/>
              <a:gd name="connsiteY7" fmla="*/ 0 h 16128"/>
              <a:gd name="connsiteX0" fmla="*/ 10000 w 10000"/>
              <a:gd name="connsiteY0" fmla="*/ 9605 h 17143"/>
              <a:gd name="connsiteX1" fmla="*/ 9167 w 10000"/>
              <a:gd name="connsiteY1" fmla="*/ 9683 h 17143"/>
              <a:gd name="connsiteX2" fmla="*/ 7558 w 10000"/>
              <a:gd name="connsiteY2" fmla="*/ 17048 h 17143"/>
              <a:gd name="connsiteX3" fmla="*/ 6409 w 10000"/>
              <a:gd name="connsiteY3" fmla="*/ 2920 h 17143"/>
              <a:gd name="connsiteX4" fmla="*/ 4944 w 10000"/>
              <a:gd name="connsiteY4" fmla="*/ 15965 h 17143"/>
              <a:gd name="connsiteX5" fmla="*/ 3270 w 10000"/>
              <a:gd name="connsiteY5" fmla="*/ 3016 h 17143"/>
              <a:gd name="connsiteX6" fmla="*/ 1814 w 10000"/>
              <a:gd name="connsiteY6" fmla="*/ 14765 h 17143"/>
              <a:gd name="connsiteX7" fmla="*/ 0 w 10000"/>
              <a:gd name="connsiteY7" fmla="*/ 0 h 17143"/>
              <a:gd name="connsiteX0" fmla="*/ 10000 w 10000"/>
              <a:gd name="connsiteY0" fmla="*/ 9605 h 16128"/>
              <a:gd name="connsiteX1" fmla="*/ 9167 w 10000"/>
              <a:gd name="connsiteY1" fmla="*/ 9683 h 16128"/>
              <a:gd name="connsiteX2" fmla="*/ 7558 w 10000"/>
              <a:gd name="connsiteY2" fmla="*/ 14223 h 16128"/>
              <a:gd name="connsiteX3" fmla="*/ 6409 w 10000"/>
              <a:gd name="connsiteY3" fmla="*/ 2920 h 16128"/>
              <a:gd name="connsiteX4" fmla="*/ 4944 w 10000"/>
              <a:gd name="connsiteY4" fmla="*/ 15965 h 16128"/>
              <a:gd name="connsiteX5" fmla="*/ 3270 w 10000"/>
              <a:gd name="connsiteY5" fmla="*/ 3016 h 16128"/>
              <a:gd name="connsiteX6" fmla="*/ 1814 w 10000"/>
              <a:gd name="connsiteY6" fmla="*/ 14765 h 16128"/>
              <a:gd name="connsiteX7" fmla="*/ 0 w 10000"/>
              <a:gd name="connsiteY7" fmla="*/ 0 h 16128"/>
              <a:gd name="connsiteX0" fmla="*/ 10000 w 10000"/>
              <a:gd name="connsiteY0" fmla="*/ 10024 h 16547"/>
              <a:gd name="connsiteX1" fmla="*/ 9167 w 10000"/>
              <a:gd name="connsiteY1" fmla="*/ 10102 h 16547"/>
              <a:gd name="connsiteX2" fmla="*/ 7558 w 10000"/>
              <a:gd name="connsiteY2" fmla="*/ 14642 h 16547"/>
              <a:gd name="connsiteX3" fmla="*/ 6409 w 10000"/>
              <a:gd name="connsiteY3" fmla="*/ 3339 h 16547"/>
              <a:gd name="connsiteX4" fmla="*/ 4944 w 10000"/>
              <a:gd name="connsiteY4" fmla="*/ 16384 h 16547"/>
              <a:gd name="connsiteX5" fmla="*/ 3270 w 10000"/>
              <a:gd name="connsiteY5" fmla="*/ 3435 h 16547"/>
              <a:gd name="connsiteX6" fmla="*/ 1814 w 10000"/>
              <a:gd name="connsiteY6" fmla="*/ 15184 h 16547"/>
              <a:gd name="connsiteX7" fmla="*/ 450 w 10000"/>
              <a:gd name="connsiteY7" fmla="*/ 1142 h 16547"/>
              <a:gd name="connsiteX8" fmla="*/ 0 w 10000"/>
              <a:gd name="connsiteY8" fmla="*/ 419 h 16547"/>
              <a:gd name="connsiteX0" fmla="*/ 10707 w 10707"/>
              <a:gd name="connsiteY0" fmla="*/ 9102 h 16151"/>
              <a:gd name="connsiteX1" fmla="*/ 9874 w 10707"/>
              <a:gd name="connsiteY1" fmla="*/ 9180 h 16151"/>
              <a:gd name="connsiteX2" fmla="*/ 8265 w 10707"/>
              <a:gd name="connsiteY2" fmla="*/ 13720 h 16151"/>
              <a:gd name="connsiteX3" fmla="*/ 7116 w 10707"/>
              <a:gd name="connsiteY3" fmla="*/ 2417 h 16151"/>
              <a:gd name="connsiteX4" fmla="*/ 5651 w 10707"/>
              <a:gd name="connsiteY4" fmla="*/ 15462 h 16151"/>
              <a:gd name="connsiteX5" fmla="*/ 3977 w 10707"/>
              <a:gd name="connsiteY5" fmla="*/ 2513 h 16151"/>
              <a:gd name="connsiteX6" fmla="*/ 2521 w 10707"/>
              <a:gd name="connsiteY6" fmla="*/ 14262 h 16151"/>
              <a:gd name="connsiteX7" fmla="*/ 1157 w 10707"/>
              <a:gd name="connsiteY7" fmla="*/ 220 h 16151"/>
              <a:gd name="connsiteX8" fmla="*/ 0 w 10707"/>
              <a:gd name="connsiteY8" fmla="*/ 16135 h 16151"/>
              <a:gd name="connsiteX0" fmla="*/ 10707 w 10707"/>
              <a:gd name="connsiteY0" fmla="*/ 9412 h 16460"/>
              <a:gd name="connsiteX1" fmla="*/ 9874 w 10707"/>
              <a:gd name="connsiteY1" fmla="*/ 9490 h 16460"/>
              <a:gd name="connsiteX2" fmla="*/ 8265 w 10707"/>
              <a:gd name="connsiteY2" fmla="*/ 14030 h 16460"/>
              <a:gd name="connsiteX3" fmla="*/ 7116 w 10707"/>
              <a:gd name="connsiteY3" fmla="*/ 2727 h 16460"/>
              <a:gd name="connsiteX4" fmla="*/ 5651 w 10707"/>
              <a:gd name="connsiteY4" fmla="*/ 15772 h 16460"/>
              <a:gd name="connsiteX5" fmla="*/ 3977 w 10707"/>
              <a:gd name="connsiteY5" fmla="*/ 2823 h 16460"/>
              <a:gd name="connsiteX6" fmla="*/ 2521 w 10707"/>
              <a:gd name="connsiteY6" fmla="*/ 14572 h 16460"/>
              <a:gd name="connsiteX7" fmla="*/ 1485 w 10707"/>
              <a:gd name="connsiteY7" fmla="*/ 216 h 16460"/>
              <a:gd name="connsiteX8" fmla="*/ 0 w 10707"/>
              <a:gd name="connsiteY8" fmla="*/ 16445 h 16460"/>
              <a:gd name="connsiteX0" fmla="*/ 10707 w 10707"/>
              <a:gd name="connsiteY0" fmla="*/ 9412 h 16460"/>
              <a:gd name="connsiteX1" fmla="*/ 9874 w 10707"/>
              <a:gd name="connsiteY1" fmla="*/ 9490 h 16460"/>
              <a:gd name="connsiteX2" fmla="*/ 8265 w 10707"/>
              <a:gd name="connsiteY2" fmla="*/ 14030 h 16460"/>
              <a:gd name="connsiteX3" fmla="*/ 7116 w 10707"/>
              <a:gd name="connsiteY3" fmla="*/ 2727 h 16460"/>
              <a:gd name="connsiteX4" fmla="*/ 5651 w 10707"/>
              <a:gd name="connsiteY4" fmla="*/ 15772 h 16460"/>
              <a:gd name="connsiteX5" fmla="*/ 3977 w 10707"/>
              <a:gd name="connsiteY5" fmla="*/ 2823 h 16460"/>
              <a:gd name="connsiteX6" fmla="*/ 2748 w 10707"/>
              <a:gd name="connsiteY6" fmla="*/ 14572 h 16460"/>
              <a:gd name="connsiteX7" fmla="*/ 1485 w 10707"/>
              <a:gd name="connsiteY7" fmla="*/ 216 h 16460"/>
              <a:gd name="connsiteX8" fmla="*/ 0 w 10707"/>
              <a:gd name="connsiteY8" fmla="*/ 16445 h 16460"/>
              <a:gd name="connsiteX0" fmla="*/ 10707 w 10707"/>
              <a:gd name="connsiteY0" fmla="*/ 8171 h 15220"/>
              <a:gd name="connsiteX1" fmla="*/ 9874 w 10707"/>
              <a:gd name="connsiteY1" fmla="*/ 8249 h 15220"/>
              <a:gd name="connsiteX2" fmla="*/ 8265 w 10707"/>
              <a:gd name="connsiteY2" fmla="*/ 12789 h 15220"/>
              <a:gd name="connsiteX3" fmla="*/ 7116 w 10707"/>
              <a:gd name="connsiteY3" fmla="*/ 1486 h 15220"/>
              <a:gd name="connsiteX4" fmla="*/ 5651 w 10707"/>
              <a:gd name="connsiteY4" fmla="*/ 14531 h 15220"/>
              <a:gd name="connsiteX5" fmla="*/ 3977 w 10707"/>
              <a:gd name="connsiteY5" fmla="*/ 1582 h 15220"/>
              <a:gd name="connsiteX6" fmla="*/ 2748 w 10707"/>
              <a:gd name="connsiteY6" fmla="*/ 13331 h 15220"/>
              <a:gd name="connsiteX7" fmla="*/ 1750 w 10707"/>
              <a:gd name="connsiteY7" fmla="*/ 231 h 15220"/>
              <a:gd name="connsiteX8" fmla="*/ 0 w 10707"/>
              <a:gd name="connsiteY8" fmla="*/ 15204 h 15220"/>
              <a:gd name="connsiteX0" fmla="*/ 10707 w 10707"/>
              <a:gd name="connsiteY0" fmla="*/ 8171 h 15220"/>
              <a:gd name="connsiteX1" fmla="*/ 9874 w 10707"/>
              <a:gd name="connsiteY1" fmla="*/ 8249 h 15220"/>
              <a:gd name="connsiteX2" fmla="*/ 8265 w 10707"/>
              <a:gd name="connsiteY2" fmla="*/ 12789 h 15220"/>
              <a:gd name="connsiteX3" fmla="*/ 7116 w 10707"/>
              <a:gd name="connsiteY3" fmla="*/ 1486 h 15220"/>
              <a:gd name="connsiteX4" fmla="*/ 5828 w 10707"/>
              <a:gd name="connsiteY4" fmla="*/ 14217 h 15220"/>
              <a:gd name="connsiteX5" fmla="*/ 3977 w 10707"/>
              <a:gd name="connsiteY5" fmla="*/ 1582 h 15220"/>
              <a:gd name="connsiteX6" fmla="*/ 2748 w 10707"/>
              <a:gd name="connsiteY6" fmla="*/ 13331 h 15220"/>
              <a:gd name="connsiteX7" fmla="*/ 1750 w 10707"/>
              <a:gd name="connsiteY7" fmla="*/ 231 h 15220"/>
              <a:gd name="connsiteX8" fmla="*/ 0 w 10707"/>
              <a:gd name="connsiteY8" fmla="*/ 15204 h 15220"/>
              <a:gd name="connsiteX0" fmla="*/ 10707 w 10707"/>
              <a:gd name="connsiteY0" fmla="*/ 8171 h 15220"/>
              <a:gd name="connsiteX1" fmla="*/ 9874 w 10707"/>
              <a:gd name="connsiteY1" fmla="*/ 8249 h 15220"/>
              <a:gd name="connsiteX2" fmla="*/ 8265 w 10707"/>
              <a:gd name="connsiteY2" fmla="*/ 12789 h 15220"/>
              <a:gd name="connsiteX3" fmla="*/ 7116 w 10707"/>
              <a:gd name="connsiteY3" fmla="*/ 1486 h 15220"/>
              <a:gd name="connsiteX4" fmla="*/ 5828 w 10707"/>
              <a:gd name="connsiteY4" fmla="*/ 14217 h 15220"/>
              <a:gd name="connsiteX5" fmla="*/ 4406 w 10707"/>
              <a:gd name="connsiteY5" fmla="*/ 1582 h 15220"/>
              <a:gd name="connsiteX6" fmla="*/ 2748 w 10707"/>
              <a:gd name="connsiteY6" fmla="*/ 13331 h 15220"/>
              <a:gd name="connsiteX7" fmla="*/ 1750 w 10707"/>
              <a:gd name="connsiteY7" fmla="*/ 231 h 15220"/>
              <a:gd name="connsiteX8" fmla="*/ 0 w 10707"/>
              <a:gd name="connsiteY8" fmla="*/ 15204 h 15220"/>
              <a:gd name="connsiteX0" fmla="*/ 10707 w 10707"/>
              <a:gd name="connsiteY0" fmla="*/ 8171 h 15220"/>
              <a:gd name="connsiteX1" fmla="*/ 9874 w 10707"/>
              <a:gd name="connsiteY1" fmla="*/ 8249 h 15220"/>
              <a:gd name="connsiteX2" fmla="*/ 8265 w 10707"/>
              <a:gd name="connsiteY2" fmla="*/ 12789 h 15220"/>
              <a:gd name="connsiteX3" fmla="*/ 7116 w 10707"/>
              <a:gd name="connsiteY3" fmla="*/ 1486 h 15220"/>
              <a:gd name="connsiteX4" fmla="*/ 5828 w 10707"/>
              <a:gd name="connsiteY4" fmla="*/ 14217 h 15220"/>
              <a:gd name="connsiteX5" fmla="*/ 4406 w 10707"/>
              <a:gd name="connsiteY5" fmla="*/ 1582 h 15220"/>
              <a:gd name="connsiteX6" fmla="*/ 3139 w 10707"/>
              <a:gd name="connsiteY6" fmla="*/ 13331 h 15220"/>
              <a:gd name="connsiteX7" fmla="*/ 1750 w 10707"/>
              <a:gd name="connsiteY7" fmla="*/ 231 h 15220"/>
              <a:gd name="connsiteX8" fmla="*/ 0 w 10707"/>
              <a:gd name="connsiteY8" fmla="*/ 15204 h 15220"/>
              <a:gd name="connsiteX0" fmla="*/ 10707 w 10707"/>
              <a:gd name="connsiteY0" fmla="*/ 6931 h 13982"/>
              <a:gd name="connsiteX1" fmla="*/ 9874 w 10707"/>
              <a:gd name="connsiteY1" fmla="*/ 7009 h 13982"/>
              <a:gd name="connsiteX2" fmla="*/ 8265 w 10707"/>
              <a:gd name="connsiteY2" fmla="*/ 11549 h 13982"/>
              <a:gd name="connsiteX3" fmla="*/ 7116 w 10707"/>
              <a:gd name="connsiteY3" fmla="*/ 246 h 13982"/>
              <a:gd name="connsiteX4" fmla="*/ 5828 w 10707"/>
              <a:gd name="connsiteY4" fmla="*/ 12977 h 13982"/>
              <a:gd name="connsiteX5" fmla="*/ 4406 w 10707"/>
              <a:gd name="connsiteY5" fmla="*/ 342 h 13982"/>
              <a:gd name="connsiteX6" fmla="*/ 3139 w 10707"/>
              <a:gd name="connsiteY6" fmla="*/ 12091 h 13982"/>
              <a:gd name="connsiteX7" fmla="*/ 2078 w 10707"/>
              <a:gd name="connsiteY7" fmla="*/ 247 h 13982"/>
              <a:gd name="connsiteX8" fmla="*/ 0 w 10707"/>
              <a:gd name="connsiteY8" fmla="*/ 13964 h 13982"/>
              <a:gd name="connsiteX0" fmla="*/ 10707 w 10707"/>
              <a:gd name="connsiteY0" fmla="*/ 6871 h 13904"/>
              <a:gd name="connsiteX1" fmla="*/ 9874 w 10707"/>
              <a:gd name="connsiteY1" fmla="*/ 6949 h 13904"/>
              <a:gd name="connsiteX2" fmla="*/ 8265 w 10707"/>
              <a:gd name="connsiteY2" fmla="*/ 11489 h 13904"/>
              <a:gd name="connsiteX3" fmla="*/ 7116 w 10707"/>
              <a:gd name="connsiteY3" fmla="*/ 186 h 13904"/>
              <a:gd name="connsiteX4" fmla="*/ 5828 w 10707"/>
              <a:gd name="connsiteY4" fmla="*/ 12917 h 13904"/>
              <a:gd name="connsiteX5" fmla="*/ 4406 w 10707"/>
              <a:gd name="connsiteY5" fmla="*/ 282 h 13904"/>
              <a:gd name="connsiteX6" fmla="*/ 3139 w 10707"/>
              <a:gd name="connsiteY6" fmla="*/ 12031 h 13904"/>
              <a:gd name="connsiteX7" fmla="*/ 2078 w 10707"/>
              <a:gd name="connsiteY7" fmla="*/ 187 h 13904"/>
              <a:gd name="connsiteX8" fmla="*/ 1119 w 10707"/>
              <a:gd name="connsiteY8" fmla="*/ 11174 h 13904"/>
              <a:gd name="connsiteX9" fmla="*/ 0 w 10707"/>
              <a:gd name="connsiteY9" fmla="*/ 13904 h 13904"/>
              <a:gd name="connsiteX0" fmla="*/ 9962 w 9962"/>
              <a:gd name="connsiteY0" fmla="*/ 6871 h 13084"/>
              <a:gd name="connsiteX1" fmla="*/ 9129 w 9962"/>
              <a:gd name="connsiteY1" fmla="*/ 6949 h 13084"/>
              <a:gd name="connsiteX2" fmla="*/ 7520 w 9962"/>
              <a:gd name="connsiteY2" fmla="*/ 11489 h 13084"/>
              <a:gd name="connsiteX3" fmla="*/ 6371 w 9962"/>
              <a:gd name="connsiteY3" fmla="*/ 186 h 13084"/>
              <a:gd name="connsiteX4" fmla="*/ 5083 w 9962"/>
              <a:gd name="connsiteY4" fmla="*/ 12917 h 13084"/>
              <a:gd name="connsiteX5" fmla="*/ 3661 w 9962"/>
              <a:gd name="connsiteY5" fmla="*/ 282 h 13084"/>
              <a:gd name="connsiteX6" fmla="*/ 2394 w 9962"/>
              <a:gd name="connsiteY6" fmla="*/ 12031 h 13084"/>
              <a:gd name="connsiteX7" fmla="*/ 1333 w 9962"/>
              <a:gd name="connsiteY7" fmla="*/ 187 h 13084"/>
              <a:gd name="connsiteX8" fmla="*/ 374 w 9962"/>
              <a:gd name="connsiteY8" fmla="*/ 11174 h 13084"/>
              <a:gd name="connsiteX9" fmla="*/ 0 w 9962"/>
              <a:gd name="connsiteY9" fmla="*/ 12962 h 13084"/>
              <a:gd name="connsiteX0" fmla="*/ 9905 w 9905"/>
              <a:gd name="connsiteY0" fmla="*/ 5251 h 10000"/>
              <a:gd name="connsiteX1" fmla="*/ 9069 w 9905"/>
              <a:gd name="connsiteY1" fmla="*/ 5311 h 10000"/>
              <a:gd name="connsiteX2" fmla="*/ 7454 w 9905"/>
              <a:gd name="connsiteY2" fmla="*/ 8781 h 10000"/>
              <a:gd name="connsiteX3" fmla="*/ 6300 w 9905"/>
              <a:gd name="connsiteY3" fmla="*/ 142 h 10000"/>
              <a:gd name="connsiteX4" fmla="*/ 5007 w 9905"/>
              <a:gd name="connsiteY4" fmla="*/ 9872 h 10000"/>
              <a:gd name="connsiteX5" fmla="*/ 3580 w 9905"/>
              <a:gd name="connsiteY5" fmla="*/ 216 h 10000"/>
              <a:gd name="connsiteX6" fmla="*/ 2308 w 9905"/>
              <a:gd name="connsiteY6" fmla="*/ 9195 h 10000"/>
              <a:gd name="connsiteX7" fmla="*/ 1243 w 9905"/>
              <a:gd name="connsiteY7" fmla="*/ 143 h 10000"/>
              <a:gd name="connsiteX8" fmla="*/ 280 w 9905"/>
              <a:gd name="connsiteY8" fmla="*/ 8540 h 10000"/>
              <a:gd name="connsiteX9" fmla="*/ 0 w 9905"/>
              <a:gd name="connsiteY9" fmla="*/ 9695 h 10000"/>
              <a:gd name="connsiteX0" fmla="*/ 10051 w 10051"/>
              <a:gd name="connsiteY0" fmla="*/ 5251 h 10000"/>
              <a:gd name="connsiteX1" fmla="*/ 9207 w 10051"/>
              <a:gd name="connsiteY1" fmla="*/ 5311 h 10000"/>
              <a:gd name="connsiteX2" fmla="*/ 7576 w 10051"/>
              <a:gd name="connsiteY2" fmla="*/ 8781 h 10000"/>
              <a:gd name="connsiteX3" fmla="*/ 6411 w 10051"/>
              <a:gd name="connsiteY3" fmla="*/ 142 h 10000"/>
              <a:gd name="connsiteX4" fmla="*/ 5106 w 10051"/>
              <a:gd name="connsiteY4" fmla="*/ 9872 h 10000"/>
              <a:gd name="connsiteX5" fmla="*/ 3665 w 10051"/>
              <a:gd name="connsiteY5" fmla="*/ 216 h 10000"/>
              <a:gd name="connsiteX6" fmla="*/ 2381 w 10051"/>
              <a:gd name="connsiteY6" fmla="*/ 9195 h 10000"/>
              <a:gd name="connsiteX7" fmla="*/ 1306 w 10051"/>
              <a:gd name="connsiteY7" fmla="*/ 143 h 10000"/>
              <a:gd name="connsiteX8" fmla="*/ 334 w 10051"/>
              <a:gd name="connsiteY8" fmla="*/ 8540 h 10000"/>
              <a:gd name="connsiteX9" fmla="*/ 0 w 10051"/>
              <a:gd name="connsiteY9" fmla="*/ 9695 h 10000"/>
              <a:gd name="connsiteX0" fmla="*/ 9717 w 9717"/>
              <a:gd name="connsiteY0" fmla="*/ 5251 h 10000"/>
              <a:gd name="connsiteX1" fmla="*/ 8873 w 9717"/>
              <a:gd name="connsiteY1" fmla="*/ 5311 h 10000"/>
              <a:gd name="connsiteX2" fmla="*/ 7242 w 9717"/>
              <a:gd name="connsiteY2" fmla="*/ 8781 h 10000"/>
              <a:gd name="connsiteX3" fmla="*/ 6077 w 9717"/>
              <a:gd name="connsiteY3" fmla="*/ 142 h 10000"/>
              <a:gd name="connsiteX4" fmla="*/ 4772 w 9717"/>
              <a:gd name="connsiteY4" fmla="*/ 9872 h 10000"/>
              <a:gd name="connsiteX5" fmla="*/ 3331 w 9717"/>
              <a:gd name="connsiteY5" fmla="*/ 216 h 10000"/>
              <a:gd name="connsiteX6" fmla="*/ 2047 w 9717"/>
              <a:gd name="connsiteY6" fmla="*/ 9195 h 10000"/>
              <a:gd name="connsiteX7" fmla="*/ 972 w 9717"/>
              <a:gd name="connsiteY7" fmla="*/ 143 h 10000"/>
              <a:gd name="connsiteX8" fmla="*/ 0 w 9717"/>
              <a:gd name="connsiteY8" fmla="*/ 8540 h 10000"/>
              <a:gd name="connsiteX0" fmla="*/ 9000 w 9000"/>
              <a:gd name="connsiteY0" fmla="*/ 5251 h 10000"/>
              <a:gd name="connsiteX1" fmla="*/ 8131 w 9000"/>
              <a:gd name="connsiteY1" fmla="*/ 5311 h 10000"/>
              <a:gd name="connsiteX2" fmla="*/ 6453 w 9000"/>
              <a:gd name="connsiteY2" fmla="*/ 8781 h 10000"/>
              <a:gd name="connsiteX3" fmla="*/ 5254 w 9000"/>
              <a:gd name="connsiteY3" fmla="*/ 142 h 10000"/>
              <a:gd name="connsiteX4" fmla="*/ 3911 w 9000"/>
              <a:gd name="connsiteY4" fmla="*/ 9872 h 10000"/>
              <a:gd name="connsiteX5" fmla="*/ 2428 w 9000"/>
              <a:gd name="connsiteY5" fmla="*/ 216 h 10000"/>
              <a:gd name="connsiteX6" fmla="*/ 1107 w 9000"/>
              <a:gd name="connsiteY6" fmla="*/ 9195 h 10000"/>
              <a:gd name="connsiteX7" fmla="*/ 0 w 9000"/>
              <a:gd name="connsiteY7" fmla="*/ 143 h 10000"/>
              <a:gd name="connsiteX0" fmla="*/ 8770 w 8770"/>
              <a:gd name="connsiteY0" fmla="*/ 5251 h 10000"/>
              <a:gd name="connsiteX1" fmla="*/ 7804 w 8770"/>
              <a:gd name="connsiteY1" fmla="*/ 5311 h 10000"/>
              <a:gd name="connsiteX2" fmla="*/ 5940 w 8770"/>
              <a:gd name="connsiteY2" fmla="*/ 8781 h 10000"/>
              <a:gd name="connsiteX3" fmla="*/ 4608 w 8770"/>
              <a:gd name="connsiteY3" fmla="*/ 142 h 10000"/>
              <a:gd name="connsiteX4" fmla="*/ 3116 w 8770"/>
              <a:gd name="connsiteY4" fmla="*/ 9872 h 10000"/>
              <a:gd name="connsiteX5" fmla="*/ 1468 w 8770"/>
              <a:gd name="connsiteY5" fmla="*/ 216 h 10000"/>
              <a:gd name="connsiteX6" fmla="*/ 0 w 8770"/>
              <a:gd name="connsiteY6" fmla="*/ 9195 h 10000"/>
              <a:gd name="connsiteX0" fmla="*/ 8326 w 8326"/>
              <a:gd name="connsiteY0" fmla="*/ 5251 h 10000"/>
              <a:gd name="connsiteX1" fmla="*/ 7225 w 8326"/>
              <a:gd name="connsiteY1" fmla="*/ 5311 h 10000"/>
              <a:gd name="connsiteX2" fmla="*/ 5099 w 8326"/>
              <a:gd name="connsiteY2" fmla="*/ 8781 h 10000"/>
              <a:gd name="connsiteX3" fmla="*/ 3580 w 8326"/>
              <a:gd name="connsiteY3" fmla="*/ 142 h 10000"/>
              <a:gd name="connsiteX4" fmla="*/ 1879 w 8326"/>
              <a:gd name="connsiteY4" fmla="*/ 9872 h 10000"/>
              <a:gd name="connsiteX5" fmla="*/ 0 w 8326"/>
              <a:gd name="connsiteY5" fmla="*/ 216 h 10000"/>
              <a:gd name="connsiteX0" fmla="*/ 7743 w 7743"/>
              <a:gd name="connsiteY0" fmla="*/ 5251 h 10000"/>
              <a:gd name="connsiteX1" fmla="*/ 6421 w 7743"/>
              <a:gd name="connsiteY1" fmla="*/ 5311 h 10000"/>
              <a:gd name="connsiteX2" fmla="*/ 3867 w 7743"/>
              <a:gd name="connsiteY2" fmla="*/ 8781 h 10000"/>
              <a:gd name="connsiteX3" fmla="*/ 2043 w 7743"/>
              <a:gd name="connsiteY3" fmla="*/ 142 h 10000"/>
              <a:gd name="connsiteX4" fmla="*/ 0 w 7743"/>
              <a:gd name="connsiteY4" fmla="*/ 9872 h 10000"/>
              <a:gd name="connsiteX0" fmla="*/ 7361 w 7361"/>
              <a:gd name="connsiteY0" fmla="*/ 5251 h 8882"/>
              <a:gd name="connsiteX1" fmla="*/ 5654 w 7361"/>
              <a:gd name="connsiteY1" fmla="*/ 5311 h 8882"/>
              <a:gd name="connsiteX2" fmla="*/ 2355 w 7361"/>
              <a:gd name="connsiteY2" fmla="*/ 8781 h 8882"/>
              <a:gd name="connsiteX3" fmla="*/ 0 w 7361"/>
              <a:gd name="connsiteY3" fmla="*/ 142 h 8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61" h="8882">
                <a:moveTo>
                  <a:pt x="7361" y="5251"/>
                </a:moveTo>
                <a:lnTo>
                  <a:pt x="5654" y="5311"/>
                </a:lnTo>
                <a:cubicBezTo>
                  <a:pt x="4822" y="4739"/>
                  <a:pt x="3297" y="9642"/>
                  <a:pt x="2355" y="8781"/>
                </a:cubicBezTo>
                <a:cubicBezTo>
                  <a:pt x="1412" y="7920"/>
                  <a:pt x="901" y="-1240"/>
                  <a:pt x="0" y="142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78" name="Straight Arrow Connector 77"/>
          <p:cNvCxnSpPr/>
          <p:nvPr/>
        </p:nvCxnSpPr>
        <p:spPr bwMode="auto">
          <a:xfrm flipH="1" flipV="1">
            <a:off x="6400800" y="3200400"/>
            <a:ext cx="573315" cy="30117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9" name="Oval 78"/>
          <p:cNvSpPr/>
          <p:nvPr/>
        </p:nvSpPr>
        <p:spPr bwMode="auto">
          <a:xfrm>
            <a:off x="6926943" y="3465286"/>
            <a:ext cx="76200" cy="762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Rectangle 36"/>
          <p:cNvSpPr>
            <a:spLocks noChangeArrowheads="1"/>
          </p:cNvSpPr>
          <p:nvPr/>
        </p:nvSpPr>
        <p:spPr bwMode="auto">
          <a:xfrm>
            <a:off x="2943547" y="5086923"/>
            <a:ext cx="47419" cy="270922"/>
          </a:xfrm>
          <a:prstGeom prst="rect">
            <a:avLst/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Text Box 52"/>
          <p:cNvSpPr txBox="1">
            <a:spLocks noChangeArrowheads="1"/>
          </p:cNvSpPr>
          <p:nvPr/>
        </p:nvSpPr>
        <p:spPr bwMode="auto">
          <a:xfrm>
            <a:off x="2059125" y="4648200"/>
            <a:ext cx="17835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rgbClr val="FF9900"/>
                </a:solidFill>
              </a:rPr>
              <a:t>Momentum collimator</a:t>
            </a:r>
          </a:p>
          <a:p>
            <a:pPr algn="ctr"/>
            <a:r>
              <a:rPr lang="en-US" sz="1200" b="1" dirty="0">
                <a:solidFill>
                  <a:srgbClr val="FF9900"/>
                </a:solidFill>
              </a:rPr>
              <a:t>(high dispersion)</a:t>
            </a:r>
          </a:p>
        </p:txBody>
      </p:sp>
      <p:sp>
        <p:nvSpPr>
          <p:cNvPr id="70" name="Rectangle 36"/>
          <p:cNvSpPr>
            <a:spLocks noChangeArrowheads="1"/>
          </p:cNvSpPr>
          <p:nvPr/>
        </p:nvSpPr>
        <p:spPr bwMode="auto">
          <a:xfrm>
            <a:off x="2945266" y="5590923"/>
            <a:ext cx="47419" cy="270922"/>
          </a:xfrm>
          <a:prstGeom prst="rect">
            <a:avLst/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149583711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  <a:t>Beam transfer lines</a:t>
            </a:r>
          </a:p>
        </p:txBody>
      </p:sp>
      <p:pic>
        <p:nvPicPr>
          <p:cNvPr id="96258" name="Picture 2" descr="http://home.web.cern.ch/sites/home.web.cern.ch/files/styles/large/public/image/featured/2013/08/beam-dump.jpg?itok=5Yz3tcg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38200"/>
            <a:ext cx="8563578" cy="5715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  <p:sp>
        <p:nvSpPr>
          <p:cNvPr id="6" name="Rectangle 5"/>
          <p:cNvSpPr/>
          <p:nvPr/>
        </p:nvSpPr>
        <p:spPr>
          <a:xfrm>
            <a:off x="6172200" y="4953000"/>
            <a:ext cx="2081947" cy="92333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en-US" b="0" dirty="0">
                <a:latin typeface="Arial"/>
                <a:cs typeface="Arial"/>
              </a:rPr>
              <a:t>LHC beam dump</a:t>
            </a:r>
          </a:p>
          <a:p>
            <a:pPr algn="ctr"/>
            <a:r>
              <a:rPr lang="en-US" altLang="en-US" b="0" dirty="0">
                <a:latin typeface="Arial"/>
                <a:cs typeface="Arial"/>
              </a:rPr>
              <a:t>extraction line  (TD62/68)</a:t>
            </a:r>
          </a:p>
        </p:txBody>
      </p:sp>
    </p:spTree>
    <p:extLst>
      <p:ext uri="{BB962C8B-B14F-4D97-AF65-F5344CB8AC3E}">
        <p14:creationId xmlns:p14="http://schemas.microsoft.com/office/powerpoint/2010/main" val="122694833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  <a:t>Beam transfer lines</a:t>
            </a:r>
          </a:p>
        </p:txBody>
      </p:sp>
      <p:pic>
        <p:nvPicPr>
          <p:cNvPr id="5" name="Picture 2" descr="G:\Departments\TE\Groups\ABT\Sections\BTP\BT-BTPphotos\IMG_087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3" b="3843"/>
          <a:stretch/>
        </p:blipFill>
        <p:spPr bwMode="auto">
          <a:xfrm>
            <a:off x="381000" y="869046"/>
            <a:ext cx="8458200" cy="57500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  <p:sp>
        <p:nvSpPr>
          <p:cNvPr id="7" name="Rectangle 6"/>
          <p:cNvSpPr/>
          <p:nvPr/>
        </p:nvSpPr>
        <p:spPr>
          <a:xfrm>
            <a:off x="6324600" y="5334000"/>
            <a:ext cx="1905000" cy="381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en-US" b="0" dirty="0">
                <a:latin typeface="Arial"/>
                <a:cs typeface="Arial"/>
              </a:rPr>
              <a:t>PS “switchyard”</a:t>
            </a:r>
          </a:p>
        </p:txBody>
      </p:sp>
    </p:spTree>
    <p:extLst>
      <p:ext uri="{BB962C8B-B14F-4D97-AF65-F5344CB8AC3E}">
        <p14:creationId xmlns:p14="http://schemas.microsoft.com/office/powerpoint/2010/main" val="94542414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  <a:t>Beam transfer lines</a:t>
            </a: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457200" y="914400"/>
            <a:ext cx="8382000" cy="4343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Beam transfer lines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b="0" dirty="0">
                <a:latin typeface="Arial"/>
                <a:cs typeface="Arial"/>
              </a:rPr>
              <a:t>Functional requirements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b="0" dirty="0">
                <a:latin typeface="Arial"/>
                <a:cs typeface="Arial"/>
              </a:rPr>
              <a:t>Distinctions between transfer lines and circular machines 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Linking machines/experiments together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altLang="en-US" b="0" dirty="0" err="1">
                <a:latin typeface="Arial"/>
                <a:ea typeface="ＭＳ Ｐゴシック" pitchFamily="34" charset="-128"/>
                <a:cs typeface="Arial"/>
              </a:rPr>
              <a:t>Emittance</a:t>
            </a: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 blow-up from mismatch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Measurement of beam parameters (measurement lines)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405756950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rgbClr val="000000"/>
                </a:solidFill>
                <a:latin typeface="Arial"/>
                <a:ea typeface="ＭＳ Ｐゴシック" pitchFamily="34" charset="-128"/>
                <a:cs typeface="Arial"/>
              </a:rPr>
              <a:t>Beam transfer lines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1044714"/>
            <a:ext cx="8305800" cy="707886"/>
          </a:xfrm>
          <a:prstGeom prst="rect">
            <a:avLst/>
          </a:prstGeom>
          <a:noFill/>
          <a:ln w="25400"/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Transfer lines transport beams between accelerators (extraction of one to injection of the next) and on to experimental targets and beam dumps</a:t>
            </a:r>
            <a:endParaRPr lang="en-GB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457200" y="2133600"/>
            <a:ext cx="8382000" cy="4343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altLang="en-US" b="0" dirty="0">
                <a:latin typeface="Arial"/>
                <a:ea typeface="ＭＳ Ｐゴシック" pitchFamily="34" charset="-128"/>
                <a:cs typeface="Arial"/>
              </a:rPr>
              <a:t>Requirements: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altLang="en-US" b="0" dirty="0">
                <a:solidFill>
                  <a:srgbClr val="000000"/>
                </a:solidFill>
                <a:latin typeface="Arial"/>
                <a:cs typeface="Arial"/>
              </a:rPr>
              <a:t>Geometric link between machines/experiment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altLang="en-US" b="0" dirty="0">
                <a:solidFill>
                  <a:srgbClr val="000000"/>
                </a:solidFill>
                <a:latin typeface="Arial"/>
                <a:cs typeface="Arial"/>
              </a:rPr>
              <a:t>Match optics between machines/experiment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altLang="en-US" b="0" dirty="0">
                <a:solidFill>
                  <a:srgbClr val="000000"/>
                </a:solidFill>
                <a:latin typeface="Arial"/>
                <a:cs typeface="Arial"/>
              </a:rPr>
              <a:t>Preserve </a:t>
            </a:r>
            <a:r>
              <a:rPr lang="en-US" altLang="en-US" b="0" dirty="0" err="1">
                <a:solidFill>
                  <a:srgbClr val="000000"/>
                </a:solidFill>
                <a:latin typeface="Arial"/>
                <a:cs typeface="Arial"/>
              </a:rPr>
              <a:t>emittance</a:t>
            </a:r>
            <a:endParaRPr lang="en-US" altLang="en-US" b="0" dirty="0">
              <a:solidFill>
                <a:srgbClr val="000000"/>
              </a:solidFill>
              <a:latin typeface="Arial"/>
              <a:cs typeface="Arial"/>
            </a:endParaRP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altLang="en-US" b="0" dirty="0">
                <a:solidFill>
                  <a:srgbClr val="000000"/>
                </a:solidFill>
                <a:latin typeface="Arial"/>
                <a:cs typeface="Arial"/>
              </a:rPr>
              <a:t>Change particles’ charge state (stripping foils)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altLang="en-US" b="0" dirty="0">
                <a:solidFill>
                  <a:srgbClr val="000000"/>
                </a:solidFill>
                <a:latin typeface="Arial"/>
                <a:cs typeface="Arial"/>
              </a:rPr>
              <a:t>Measure beam parameters (measurement lines)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altLang="en-US" b="0" dirty="0">
                <a:solidFill>
                  <a:srgbClr val="000000"/>
                </a:solidFill>
                <a:latin typeface="Arial"/>
                <a:cs typeface="Arial"/>
              </a:rPr>
              <a:t>Protect downstream machine/experiment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63239571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General transport</a:t>
            </a:r>
          </a:p>
        </p:txBody>
      </p:sp>
      <p:graphicFrame>
        <p:nvGraphicFramePr>
          <p:cNvPr id="4" name="Object 22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90910948"/>
              </p:ext>
            </p:extLst>
          </p:nvPr>
        </p:nvGraphicFramePr>
        <p:xfrm>
          <a:off x="990600" y="3429000"/>
          <a:ext cx="4132263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557" name="Equation" r:id="rId3" imgW="2057400" imgH="482400" progId="Equation.3">
                  <p:embed/>
                </p:oleObj>
              </mc:Choice>
              <mc:Fallback>
                <p:oleObj name="Equation" r:id="rId3" imgW="20574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429000"/>
                        <a:ext cx="4132263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reeform 6"/>
          <p:cNvSpPr>
            <a:spLocks/>
          </p:cNvSpPr>
          <p:nvPr/>
        </p:nvSpPr>
        <p:spPr bwMode="auto">
          <a:xfrm>
            <a:off x="1143000" y="1981200"/>
            <a:ext cx="6934200" cy="850900"/>
          </a:xfrm>
          <a:custGeom>
            <a:avLst/>
            <a:gdLst>
              <a:gd name="T0" fmla="*/ 0 w 4368"/>
              <a:gd name="T1" fmla="*/ 536 h 536"/>
              <a:gd name="T2" fmla="*/ 2112 w 4368"/>
              <a:gd name="T3" fmla="*/ 56 h 536"/>
              <a:gd name="T4" fmla="*/ 4368 w 4368"/>
              <a:gd name="T5" fmla="*/ 20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68" h="536">
                <a:moveTo>
                  <a:pt x="0" y="536"/>
                </a:moveTo>
                <a:cubicBezTo>
                  <a:pt x="692" y="324"/>
                  <a:pt x="1384" y="112"/>
                  <a:pt x="2112" y="56"/>
                </a:cubicBezTo>
                <a:cubicBezTo>
                  <a:pt x="2840" y="0"/>
                  <a:pt x="3604" y="100"/>
                  <a:pt x="4368" y="20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1447800" y="2057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1447800" y="2743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 flipV="1">
            <a:off x="1447800" y="2362200"/>
            <a:ext cx="1066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 flipV="1">
            <a:off x="6858000" y="1447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6858000" y="21336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>
            <a:off x="6858000" y="2133600"/>
            <a:ext cx="914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981200" y="2690813"/>
            <a:ext cx="274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0" i="1">
                <a:latin typeface="Times New Roman" charset="0"/>
              </a:rPr>
              <a:t>x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6934200" y="2362200"/>
            <a:ext cx="274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0" i="1">
                <a:latin typeface="Times New Roman" charset="0"/>
              </a:rPr>
              <a:t>x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1143000" y="1981200"/>
            <a:ext cx="274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0" i="1">
                <a:latin typeface="Times New Roman" charset="0"/>
              </a:rPr>
              <a:t>y</a:t>
            </a: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6553200" y="1371600"/>
            <a:ext cx="274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0" i="1">
                <a:latin typeface="Times New Roman" charset="0"/>
              </a:rPr>
              <a:t>y</a:t>
            </a: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2133600" y="2057400"/>
            <a:ext cx="263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0" i="1">
                <a:latin typeface="Times New Roman" charset="0"/>
              </a:rPr>
              <a:t>s</a:t>
            </a: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7543800" y="1828800"/>
            <a:ext cx="263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0" i="1">
                <a:latin typeface="Times New Roman" charset="0"/>
              </a:rPr>
              <a:t>s</a:t>
            </a:r>
          </a:p>
        </p:txBody>
      </p:sp>
      <p:sp>
        <p:nvSpPr>
          <p:cNvPr id="18" name="Oval 20"/>
          <p:cNvSpPr>
            <a:spLocks noChangeArrowheads="1"/>
          </p:cNvSpPr>
          <p:nvPr/>
        </p:nvSpPr>
        <p:spPr bwMode="auto">
          <a:xfrm>
            <a:off x="1411288" y="2703513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21"/>
          <p:cNvSpPr>
            <a:spLocks noChangeArrowheads="1"/>
          </p:cNvSpPr>
          <p:nvPr/>
        </p:nvSpPr>
        <p:spPr bwMode="auto">
          <a:xfrm>
            <a:off x="6832600" y="20955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Text Box 24"/>
          <p:cNvSpPr txBox="1">
            <a:spLocks noChangeArrowheads="1"/>
          </p:cNvSpPr>
          <p:nvPr/>
        </p:nvSpPr>
        <p:spPr bwMode="auto">
          <a:xfrm>
            <a:off x="1338263" y="2817813"/>
            <a:ext cx="273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0">
                <a:latin typeface="Times New Roman" charset="0"/>
              </a:rPr>
              <a:t>1</a:t>
            </a:r>
          </a:p>
        </p:txBody>
      </p:sp>
      <p:sp>
        <p:nvSpPr>
          <p:cNvPr id="21" name="Text Box 25"/>
          <p:cNvSpPr txBox="1">
            <a:spLocks noChangeArrowheads="1"/>
          </p:cNvSpPr>
          <p:nvPr/>
        </p:nvSpPr>
        <p:spPr bwMode="auto">
          <a:xfrm>
            <a:off x="6569075" y="2163763"/>
            <a:ext cx="273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0">
                <a:latin typeface="Times New Roman" charset="0"/>
              </a:rPr>
              <a:t>2</a:t>
            </a:r>
          </a:p>
        </p:txBody>
      </p:sp>
      <p:graphicFrame>
        <p:nvGraphicFramePr>
          <p:cNvPr id="22" name="Object 30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79249033"/>
              </p:ext>
            </p:extLst>
          </p:nvPr>
        </p:nvGraphicFramePr>
        <p:xfrm>
          <a:off x="6096000" y="3505200"/>
          <a:ext cx="1993900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558" name="Equation" r:id="rId5" imgW="888840" imgH="431640" progId="Equation.3">
                  <p:embed/>
                </p:oleObj>
              </mc:Choice>
              <mc:Fallback>
                <p:oleObj name="Equation" r:id="rId5" imgW="8888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05200"/>
                        <a:ext cx="1993900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Box 32"/>
          <p:cNvSpPr txBox="1">
            <a:spLocks noChangeArrowheads="1"/>
          </p:cNvSpPr>
          <p:nvPr/>
        </p:nvSpPr>
        <p:spPr bwMode="auto">
          <a:xfrm>
            <a:off x="152400" y="838200"/>
            <a:ext cx="8915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b="0" dirty="0"/>
              <a:t>Beam transport: moving from s</a:t>
            </a:r>
            <a:r>
              <a:rPr lang="en-US" b="0" baseline="-25000" dirty="0"/>
              <a:t>1</a:t>
            </a:r>
            <a:r>
              <a:rPr lang="en-US" b="0" dirty="0"/>
              <a:t> to s</a:t>
            </a:r>
            <a:r>
              <a:rPr lang="en-US" b="0" baseline="-25000" dirty="0"/>
              <a:t>2</a:t>
            </a:r>
            <a:r>
              <a:rPr lang="en-US" b="0" dirty="0"/>
              <a:t> through </a:t>
            </a:r>
            <a:r>
              <a:rPr lang="en-US" b="0" i="1" dirty="0"/>
              <a:t>n</a:t>
            </a:r>
            <a:r>
              <a:rPr lang="en-US" b="0" dirty="0"/>
              <a:t> elements, each with transfer matrix </a:t>
            </a:r>
            <a:r>
              <a:rPr lang="en-US" b="0" dirty="0" err="1"/>
              <a:t>M</a:t>
            </a:r>
            <a:r>
              <a:rPr lang="en-US" b="0" baseline="-25000" dirty="0" err="1"/>
              <a:t>i</a:t>
            </a:r>
            <a:endParaRPr lang="en-US" b="0" baseline="-25000" dirty="0"/>
          </a:p>
        </p:txBody>
      </p:sp>
      <p:graphicFrame>
        <p:nvGraphicFramePr>
          <p:cNvPr id="2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574372"/>
              </p:ext>
            </p:extLst>
          </p:nvPr>
        </p:nvGraphicFramePr>
        <p:xfrm>
          <a:off x="1143000" y="5334000"/>
          <a:ext cx="7197710" cy="11486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559" name="Equation" r:id="rId7" imgW="5092700" imgH="812800" progId="Equation.3">
                  <p:embed/>
                </p:oleObj>
              </mc:Choice>
              <mc:Fallback>
                <p:oleObj name="Equation" r:id="rId7" imgW="5092700" imgH="812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5334000"/>
                        <a:ext cx="7197710" cy="11486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172507" y="4717266"/>
            <a:ext cx="7218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/>
              <a:t>The transfer matrix (</a:t>
            </a:r>
            <a:r>
              <a:rPr lang="en-US" b="0" dirty="0" err="1"/>
              <a:t>M</a:t>
            </a:r>
            <a:r>
              <a:rPr lang="en-US" b="0" baseline="-25000" dirty="0" err="1"/>
              <a:t>i</a:t>
            </a:r>
            <a:r>
              <a:rPr lang="en-US" b="0" dirty="0"/>
              <a:t>) can be expressed using the </a:t>
            </a:r>
            <a:r>
              <a:rPr lang="en-US" b="0" dirty="0" err="1"/>
              <a:t>Twiss</a:t>
            </a:r>
            <a:r>
              <a:rPr lang="en-US" b="0" dirty="0"/>
              <a:t> formalism: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229687058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Circular Machine</a:t>
            </a:r>
          </a:p>
        </p:txBody>
      </p:sp>
      <p:graphicFrame>
        <p:nvGraphicFramePr>
          <p:cNvPr id="25608" name="Object 11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76667977"/>
              </p:ext>
            </p:extLst>
          </p:nvPr>
        </p:nvGraphicFramePr>
        <p:xfrm>
          <a:off x="2514600" y="3721100"/>
          <a:ext cx="5910263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921" name="Equation" r:id="rId3" imgW="3263900" imgH="469900" progId="Equation.3">
                  <p:embed/>
                </p:oleObj>
              </mc:Choice>
              <mc:Fallback>
                <p:oleObj name="Equation" r:id="rId3" imgW="32639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721100"/>
                        <a:ext cx="5910263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2" name="Oval 5"/>
          <p:cNvSpPr>
            <a:spLocks noChangeArrowheads="1"/>
          </p:cNvSpPr>
          <p:nvPr/>
        </p:nvSpPr>
        <p:spPr bwMode="auto">
          <a:xfrm>
            <a:off x="1639888" y="1911350"/>
            <a:ext cx="5791200" cy="9144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5603" name="Oval 6"/>
          <p:cNvSpPr>
            <a:spLocks noChangeArrowheads="1"/>
          </p:cNvSpPr>
          <p:nvPr/>
        </p:nvSpPr>
        <p:spPr bwMode="auto">
          <a:xfrm>
            <a:off x="4541838" y="2795588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5604" name="Text Box 7"/>
          <p:cNvSpPr txBox="1">
            <a:spLocks noChangeArrowheads="1"/>
          </p:cNvSpPr>
          <p:nvPr/>
        </p:nvSpPr>
        <p:spPr bwMode="auto">
          <a:xfrm>
            <a:off x="3429000" y="1447800"/>
            <a:ext cx="22777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000" b="0" dirty="0">
                <a:solidFill>
                  <a:srgbClr val="000000"/>
                </a:solidFill>
              </a:rPr>
              <a:t>Circumference = L</a:t>
            </a:r>
          </a:p>
        </p:txBody>
      </p:sp>
      <p:sp>
        <p:nvSpPr>
          <p:cNvPr id="25605" name="Text Box 8"/>
          <p:cNvSpPr txBox="1">
            <a:spLocks noChangeArrowheads="1"/>
          </p:cNvSpPr>
          <p:nvPr/>
        </p:nvSpPr>
        <p:spPr bwMode="auto">
          <a:xfrm>
            <a:off x="395863" y="5110472"/>
            <a:ext cx="8443337" cy="1366528"/>
          </a:xfrm>
          <a:prstGeom prst="rect">
            <a:avLst/>
          </a:prstGeom>
          <a:solidFill>
            <a:schemeClr val="bg1"/>
          </a:solidFill>
          <a:ln w="25400">
            <a:headEnd/>
            <a:tailEnd/>
          </a:ln>
          <a:effectLst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indent="-342900" eaLnBrk="1" hangingPunct="1"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The solution is </a:t>
            </a:r>
            <a:r>
              <a:rPr lang="en-US" altLang="en-US" sz="1800" b="0" i="1" dirty="0">
                <a:solidFill>
                  <a:srgbClr val="000000"/>
                </a:solidFill>
                <a:latin typeface="Arial"/>
                <a:cs typeface="Arial"/>
              </a:rPr>
              <a:t>periodic </a:t>
            </a:r>
          </a:p>
          <a:p>
            <a:pPr marL="342900" indent="-342900" eaLnBrk="1" hangingPunct="1"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Periodicity condition for one turn (closed ring) imposes </a:t>
            </a:r>
            <a:r>
              <a:rPr lang="el-GR" altLang="en-US" sz="1800" b="0" dirty="0">
                <a:solidFill>
                  <a:srgbClr val="000000"/>
                </a:solidFill>
                <a:latin typeface="Arial"/>
                <a:cs typeface="Arial"/>
              </a:rPr>
              <a:t>α</a:t>
            </a:r>
            <a:r>
              <a:rPr lang="en-US" altLang="en-US" sz="1800" b="0" baseline="-250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=</a:t>
            </a:r>
            <a:r>
              <a:rPr lang="el-GR" altLang="en-US" sz="1800" b="0" dirty="0">
                <a:solidFill>
                  <a:srgbClr val="000000"/>
                </a:solidFill>
                <a:latin typeface="Arial"/>
                <a:cs typeface="Arial"/>
              </a:rPr>
              <a:t> α</a:t>
            </a:r>
            <a:r>
              <a:rPr lang="en-US" altLang="en-US" sz="1800" b="0" baseline="-25000" dirty="0">
                <a:solidFill>
                  <a:srgbClr val="000000"/>
                </a:solidFill>
                <a:latin typeface="Arial"/>
                <a:cs typeface="Arial"/>
              </a:rPr>
              <a:t>2</a:t>
            </a: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l-GR" altLang="en-US" sz="1800" b="0" dirty="0">
                <a:solidFill>
                  <a:srgbClr val="000000"/>
                </a:solidFill>
                <a:latin typeface="Arial"/>
                <a:cs typeface="Arial"/>
              </a:rPr>
              <a:t>β</a:t>
            </a:r>
            <a:r>
              <a:rPr lang="en-US" altLang="en-US" sz="1800" b="0" baseline="-250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=</a:t>
            </a:r>
            <a:r>
              <a:rPr lang="el-GR" altLang="en-US" sz="1800" b="0" dirty="0">
                <a:solidFill>
                  <a:srgbClr val="000000"/>
                </a:solidFill>
                <a:latin typeface="Arial"/>
                <a:cs typeface="Arial"/>
              </a:rPr>
              <a:t> β</a:t>
            </a:r>
            <a:r>
              <a:rPr lang="en-US" altLang="en-US" sz="1800" b="0" baseline="-25000" dirty="0">
                <a:solidFill>
                  <a:srgbClr val="000000"/>
                </a:solidFill>
                <a:latin typeface="Arial"/>
                <a:cs typeface="Arial"/>
              </a:rPr>
              <a:t>2</a:t>
            </a: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, D</a:t>
            </a:r>
            <a:r>
              <a:rPr lang="en-US" altLang="en-US" sz="1800" b="0" baseline="-250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= D</a:t>
            </a:r>
            <a:r>
              <a:rPr lang="en-US" altLang="en-US" sz="1800" b="0" baseline="-25000" dirty="0">
                <a:solidFill>
                  <a:srgbClr val="000000"/>
                </a:solidFill>
                <a:latin typeface="Arial"/>
                <a:cs typeface="Arial"/>
              </a:rPr>
              <a:t>2</a:t>
            </a:r>
            <a:endParaRPr lang="en-US" altLang="en-US" sz="18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2900" eaLnBrk="1" hangingPunct="1"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This condition </a:t>
            </a:r>
            <a:r>
              <a:rPr lang="en-US" altLang="en-US" sz="1800" b="0" i="1" dirty="0">
                <a:solidFill>
                  <a:srgbClr val="000000"/>
                </a:solidFill>
                <a:latin typeface="Arial"/>
                <a:cs typeface="Arial"/>
              </a:rPr>
              <a:t>uniquely</a:t>
            </a: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 determines </a:t>
            </a:r>
            <a:r>
              <a:rPr lang="el-GR" altLang="en-US" sz="1800" b="0" dirty="0">
                <a:solidFill>
                  <a:srgbClr val="000000"/>
                </a:solidFill>
                <a:latin typeface="Arial"/>
                <a:cs typeface="Arial"/>
              </a:rPr>
              <a:t>α</a:t>
            </a: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(</a:t>
            </a:r>
            <a:r>
              <a:rPr lang="en-US" altLang="en-US" sz="1800" b="0" i="1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), </a:t>
            </a:r>
            <a:r>
              <a:rPr lang="el-GR" altLang="en-US" sz="1800" b="0" dirty="0">
                <a:solidFill>
                  <a:srgbClr val="000000"/>
                </a:solidFill>
                <a:latin typeface="Arial"/>
                <a:cs typeface="Arial"/>
              </a:rPr>
              <a:t>β</a:t>
            </a: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(</a:t>
            </a:r>
            <a:r>
              <a:rPr lang="en-US" altLang="en-US" sz="1800" b="0" i="1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), </a:t>
            </a:r>
            <a:r>
              <a:rPr lang="el-GR" altLang="en-US" sz="1800" b="0" dirty="0">
                <a:solidFill>
                  <a:srgbClr val="000000"/>
                </a:solidFill>
                <a:latin typeface="Arial"/>
                <a:cs typeface="Arial"/>
              </a:rPr>
              <a:t>μ</a:t>
            </a: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(</a:t>
            </a:r>
            <a:r>
              <a:rPr lang="en-US" altLang="en-US" sz="1800" b="0" i="1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), D(s) around the whole ring</a:t>
            </a:r>
          </a:p>
          <a:p>
            <a:pPr marL="1085850" lvl="1" indent="-342900" eaLnBrk="1" hangingPunct="1">
              <a:spcAft>
                <a:spcPct val="20000"/>
              </a:spcAft>
              <a:buFont typeface="Lucida Grande"/>
              <a:buChar char="-"/>
            </a:pPr>
            <a:r>
              <a:rPr lang="en-US" altLang="en-US" sz="1800" b="0" dirty="0">
                <a:solidFill>
                  <a:srgbClr val="000000"/>
                </a:solidFill>
                <a:latin typeface="Arial"/>
                <a:cs typeface="Arial"/>
              </a:rPr>
              <a:t>i.e. a single matched ellipse exists for each given location, </a:t>
            </a:r>
            <a:r>
              <a:rPr lang="en-US" altLang="en-US" sz="1800" b="0" i="1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</a:p>
        </p:txBody>
      </p:sp>
      <p:sp>
        <p:nvSpPr>
          <p:cNvPr id="25606" name="Oval 9"/>
          <p:cNvSpPr>
            <a:spLocks noChangeArrowheads="1"/>
          </p:cNvSpPr>
          <p:nvPr/>
        </p:nvSpPr>
        <p:spPr bwMode="auto">
          <a:xfrm>
            <a:off x="1954213" y="2000250"/>
            <a:ext cx="5257800" cy="723900"/>
          </a:xfrm>
          <a:prstGeom prst="ellipse">
            <a:avLst/>
          </a:prstGeom>
          <a:noFill/>
          <a:ln w="158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5607" name="Rectangle 10"/>
          <p:cNvSpPr>
            <a:spLocks noChangeArrowheads="1"/>
          </p:cNvSpPr>
          <p:nvPr/>
        </p:nvSpPr>
        <p:spPr bwMode="auto">
          <a:xfrm>
            <a:off x="4337050" y="2628900"/>
            <a:ext cx="415925" cy="144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5609" name="Line 12"/>
          <p:cNvSpPr>
            <a:spLocks noChangeShapeType="1"/>
          </p:cNvSpPr>
          <p:nvPr/>
        </p:nvSpPr>
        <p:spPr bwMode="auto">
          <a:xfrm>
            <a:off x="4291013" y="2719388"/>
            <a:ext cx="46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5610" name="Text Box 13"/>
          <p:cNvSpPr txBox="1">
            <a:spLocks noChangeArrowheads="1"/>
          </p:cNvSpPr>
          <p:nvPr/>
        </p:nvSpPr>
        <p:spPr bwMode="auto">
          <a:xfrm>
            <a:off x="609600" y="3733800"/>
            <a:ext cx="12539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One turn:</a:t>
            </a:r>
          </a:p>
        </p:txBody>
      </p:sp>
      <p:graphicFrame>
        <p:nvGraphicFramePr>
          <p:cNvPr id="12" name="Content Placeholder 11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04113656"/>
              </p:ext>
            </p:extLst>
          </p:nvPr>
        </p:nvGraphicFramePr>
        <p:xfrm>
          <a:off x="555625" y="4114800"/>
          <a:ext cx="1349375" cy="4072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922" name="Equation" r:id="rId5" imgW="673100" imgH="203200" progId="Equation.3">
                  <p:embed/>
                </p:oleObj>
              </mc:Choice>
              <mc:Fallback>
                <p:oleObj name="Equation" r:id="rId5" imgW="6731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625" y="4114800"/>
                        <a:ext cx="1349375" cy="4072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2615416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5"/>
          <a:stretch/>
        </p:blipFill>
        <p:spPr bwMode="auto">
          <a:xfrm>
            <a:off x="1584779" y="838950"/>
            <a:ext cx="4446050" cy="287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Simplified kicker system schematic</a:t>
            </a:r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5"/>
          <a:stretch/>
        </p:blipFill>
        <p:spPr bwMode="auto">
          <a:xfrm>
            <a:off x="5120069" y="838200"/>
            <a:ext cx="2728531" cy="28713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304800" y="3923943"/>
            <a:ext cx="868680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PFL/PFN charged to voltage V</a:t>
            </a:r>
            <a:r>
              <a:rPr lang="en-US" altLang="en-US" baseline="-25000" dirty="0">
                <a:latin typeface="Arial"/>
                <a:cs typeface="Arial"/>
              </a:rPr>
              <a:t>0</a:t>
            </a:r>
            <a:r>
              <a:rPr lang="en-US" altLang="en-US" dirty="0">
                <a:latin typeface="Arial"/>
                <a:cs typeface="Arial"/>
              </a:rPr>
              <a:t> by the RCPS</a:t>
            </a:r>
          </a:p>
          <a:p>
            <a:r>
              <a:rPr lang="en-US" altLang="en-US" dirty="0">
                <a:latin typeface="Arial"/>
                <a:cs typeface="Arial"/>
              </a:rPr>
              <a:t>Main switch is closed…</a:t>
            </a:r>
          </a:p>
          <a:p>
            <a:pPr marL="0" indent="0">
              <a:buNone/>
            </a:pPr>
            <a:r>
              <a:rPr lang="en-US" altLang="en-US" dirty="0">
                <a:latin typeface="Arial"/>
                <a:cs typeface="Arial"/>
                <a:sym typeface="Wingdings" panose="05000000000000000000" pitchFamily="2" charset="2"/>
              </a:rPr>
              <a:t>	…voltage pulse of V</a:t>
            </a:r>
            <a:r>
              <a:rPr lang="en-US" altLang="en-US" baseline="-25000" dirty="0">
                <a:latin typeface="Arial"/>
                <a:cs typeface="Arial"/>
                <a:sym typeface="Wingdings" panose="05000000000000000000" pitchFamily="2" charset="2"/>
              </a:rPr>
              <a:t>0</a:t>
            </a:r>
            <a:r>
              <a:rPr lang="en-US" altLang="en-US" dirty="0">
                <a:latin typeface="Arial"/>
                <a:cs typeface="Arial"/>
                <a:sym typeface="Wingdings" panose="05000000000000000000" pitchFamily="2" charset="2"/>
              </a:rPr>
              <a:t>/2 flows through kicker</a:t>
            </a:r>
          </a:p>
          <a:p>
            <a:r>
              <a:rPr lang="en-US" altLang="en-US" dirty="0">
                <a:latin typeface="Arial"/>
                <a:cs typeface="Arial"/>
              </a:rPr>
              <a:t>Once the pulse reaches the (matched) terminating resistor full-field has been established in the kicker magnet</a:t>
            </a:r>
          </a:p>
          <a:p>
            <a:r>
              <a:rPr lang="en-GB" altLang="en-US" dirty="0">
                <a:latin typeface="Arial"/>
                <a:cs typeface="Arial"/>
              </a:rPr>
              <a:t>Pulse length controlled between t = 0 and 2τ</a:t>
            </a:r>
            <a:r>
              <a:rPr lang="en-GB" altLang="en-US" baseline="-25000" dirty="0">
                <a:latin typeface="Arial"/>
                <a:cs typeface="Arial"/>
              </a:rPr>
              <a:t>p </a:t>
            </a:r>
            <a:r>
              <a:rPr lang="en-GB" altLang="en-US" dirty="0">
                <a:latin typeface="Arial"/>
                <a:cs typeface="Arial"/>
              </a:rPr>
              <a:t>with dump switch</a:t>
            </a:r>
            <a:endParaRPr lang="en-US" altLang="en-US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5486400" y="990600"/>
            <a:ext cx="3200400" cy="369332"/>
          </a:xfrm>
          <a:prstGeom prst="rect">
            <a:avLst/>
          </a:prstGeom>
          <a:noFill/>
          <a:ln w="25400">
            <a:headEnd/>
            <a:tailEnd/>
          </a:ln>
          <a:effectLst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0" dirty="0">
                <a:latin typeface="Arial"/>
                <a:cs typeface="Arial"/>
              </a:rPr>
              <a:t>Matched impedance example</a:t>
            </a:r>
          </a:p>
        </p:txBody>
      </p:sp>
    </p:spTree>
    <p:extLst>
      <p:ext uri="{BB962C8B-B14F-4D97-AF65-F5344CB8AC3E}">
        <p14:creationId xmlns:p14="http://schemas.microsoft.com/office/powerpoint/2010/main" val="2387505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Circular Machine</a:t>
            </a: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04800" y="884237"/>
            <a:ext cx="8534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b="0" dirty="0"/>
              <a:t>At a location with matched ellipse (</a:t>
            </a:r>
            <a:r>
              <a:rPr lang="en-US" sz="2000" b="0" dirty="0">
                <a:latin typeface="Symbol" charset="0"/>
              </a:rPr>
              <a:t>a</a:t>
            </a:r>
            <a:r>
              <a:rPr lang="en-US" sz="2000" b="0" dirty="0"/>
              <a:t>, </a:t>
            </a:r>
            <a:r>
              <a:rPr lang="en-US" sz="2000" b="0" dirty="0">
                <a:latin typeface="Symbol" charset="0"/>
              </a:rPr>
              <a:t>b</a:t>
            </a:r>
            <a:r>
              <a:rPr lang="en-US" sz="2000" b="0" dirty="0"/>
              <a:t>) a mismatched injected beam (</a:t>
            </a:r>
            <a:r>
              <a:rPr lang="en-US" sz="2000" b="0" dirty="0">
                <a:latin typeface="Symbol" charset="0"/>
              </a:rPr>
              <a:t>a</a:t>
            </a:r>
            <a:r>
              <a:rPr lang="en-US" sz="2000" b="0" baseline="30000" dirty="0"/>
              <a:t>*</a:t>
            </a:r>
            <a:r>
              <a:rPr lang="en-US" sz="2000" b="0" dirty="0"/>
              <a:t>, </a:t>
            </a:r>
            <a:r>
              <a:rPr lang="en-US" sz="2000" b="0" dirty="0">
                <a:latin typeface="Symbol" charset="0"/>
              </a:rPr>
              <a:t>b</a:t>
            </a:r>
            <a:r>
              <a:rPr lang="en-US" sz="2000" b="0" baseline="30000" dirty="0"/>
              <a:t>*</a:t>
            </a:r>
            <a:r>
              <a:rPr lang="en-US" sz="2000" b="0" dirty="0"/>
              <a:t>) with </a:t>
            </a:r>
            <a:r>
              <a:rPr lang="en-US" sz="2000" b="0" dirty="0" err="1"/>
              <a:t>emittance</a:t>
            </a:r>
            <a:r>
              <a:rPr lang="en-US" sz="2000" b="0" dirty="0"/>
              <a:t> </a:t>
            </a:r>
            <a:r>
              <a:rPr lang="en-US" sz="2000" b="0" dirty="0">
                <a:latin typeface="Symbol" charset="0"/>
              </a:rPr>
              <a:t>e</a:t>
            </a:r>
            <a:r>
              <a:rPr lang="en-US" sz="2000" b="0" baseline="-25000" dirty="0">
                <a:latin typeface="Symbol" charset="0"/>
              </a:rPr>
              <a:t>0</a:t>
            </a:r>
            <a:r>
              <a:rPr lang="en-US" sz="2000" b="0" dirty="0"/>
              <a:t>, generates (via </a:t>
            </a:r>
            <a:r>
              <a:rPr lang="en-US" sz="2000" b="0" dirty="0" err="1"/>
              <a:t>filamentation</a:t>
            </a:r>
            <a:r>
              <a:rPr lang="en-US" sz="2000" b="0" dirty="0"/>
              <a:t>) a larger ellipse </a:t>
            </a:r>
            <a:r>
              <a:rPr lang="en-US" sz="2000" b="0" u="sng" dirty="0">
                <a:solidFill>
                  <a:schemeClr val="accent2"/>
                </a:solidFill>
              </a:rPr>
              <a:t>with the matched </a:t>
            </a:r>
            <a:r>
              <a:rPr lang="en-US" sz="2000" b="0" u="sng" dirty="0">
                <a:solidFill>
                  <a:schemeClr val="accent2"/>
                </a:solidFill>
                <a:latin typeface="Symbol" charset="0"/>
              </a:rPr>
              <a:t>a</a:t>
            </a:r>
            <a:r>
              <a:rPr lang="en-US" sz="2000" b="0" u="sng" dirty="0">
                <a:solidFill>
                  <a:schemeClr val="accent2"/>
                </a:solidFill>
              </a:rPr>
              <a:t>, </a:t>
            </a:r>
            <a:r>
              <a:rPr lang="en-US" sz="2000" b="0" u="sng" dirty="0">
                <a:solidFill>
                  <a:schemeClr val="accent2"/>
                </a:solidFill>
                <a:latin typeface="Symbol" charset="0"/>
              </a:rPr>
              <a:t>b,</a:t>
            </a:r>
            <a:r>
              <a:rPr lang="en-US" sz="2000" b="0" u="sng" dirty="0">
                <a:solidFill>
                  <a:schemeClr val="accent2"/>
                </a:solidFill>
              </a:rPr>
              <a:t> but larger </a:t>
            </a:r>
            <a:r>
              <a:rPr lang="en-US" sz="2000" b="0" dirty="0" err="1">
                <a:solidFill>
                  <a:schemeClr val="accent2"/>
                </a:solidFill>
              </a:rPr>
              <a:t>emittance</a:t>
            </a:r>
            <a:r>
              <a:rPr lang="en-US" sz="2000" b="0" dirty="0">
                <a:solidFill>
                  <a:schemeClr val="accent2"/>
                </a:solidFill>
              </a:rPr>
              <a:t>: </a:t>
            </a:r>
            <a:r>
              <a:rPr lang="en-US" sz="2000" b="0" dirty="0">
                <a:solidFill>
                  <a:schemeClr val="accent2"/>
                </a:solidFill>
                <a:latin typeface="Symbol" charset="0"/>
              </a:rPr>
              <a:t>e &gt; </a:t>
            </a:r>
            <a:r>
              <a:rPr lang="en-US" sz="2000" b="0" dirty="0">
                <a:latin typeface="Symbol" charset="0"/>
              </a:rPr>
              <a:t>e</a:t>
            </a:r>
            <a:r>
              <a:rPr lang="en-US" sz="2000" b="0" baseline="-25000" dirty="0">
                <a:latin typeface="Symbol" charset="0"/>
              </a:rPr>
              <a:t>0</a:t>
            </a:r>
            <a:endParaRPr lang="en-US" sz="2000" b="0" dirty="0">
              <a:sym typeface="Symbo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000" b="0" dirty="0"/>
          </a:p>
        </p:txBody>
      </p:sp>
      <p:pic>
        <p:nvPicPr>
          <p:cNvPr id="16" name="Picture 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863" y="2047875"/>
            <a:ext cx="6653212" cy="4429125"/>
          </a:xfrm>
          <a:noFill/>
          <a:ln/>
        </p:spPr>
      </p:pic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6172200" y="5943600"/>
            <a:ext cx="2671762" cy="660400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/>
              <a:t>Matched ellipse determines beam shape</a:t>
            </a: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609600" y="2643187"/>
            <a:ext cx="770063" cy="338554"/>
          </a:xfrm>
          <a:prstGeom prst="rect">
            <a:avLst/>
          </a:prstGeom>
          <a:noFill/>
          <a:ln w="1905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0" dirty="0"/>
              <a:t>Turn 1</a:t>
            </a: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4114800" y="2719387"/>
            <a:ext cx="770063" cy="338554"/>
          </a:xfrm>
          <a:prstGeom prst="rect">
            <a:avLst/>
          </a:prstGeom>
          <a:noFill/>
          <a:ln w="1905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0" dirty="0"/>
              <a:t>Turn 2</a:t>
            </a: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381000" y="4929187"/>
            <a:ext cx="770063" cy="338554"/>
          </a:xfrm>
          <a:prstGeom prst="rect">
            <a:avLst/>
          </a:prstGeom>
          <a:noFill/>
          <a:ln w="1905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0" dirty="0"/>
              <a:t>Turn 3</a:t>
            </a:r>
          </a:p>
        </p:txBody>
      </p:sp>
      <p:sp>
        <p:nvSpPr>
          <p:cNvPr id="21" name="Text Box 22"/>
          <p:cNvSpPr txBox="1">
            <a:spLocks noChangeArrowheads="1"/>
          </p:cNvSpPr>
          <p:nvPr/>
        </p:nvSpPr>
        <p:spPr bwMode="auto">
          <a:xfrm>
            <a:off x="3733800" y="4624387"/>
            <a:ext cx="1180832" cy="338554"/>
          </a:xfrm>
          <a:prstGeom prst="rect">
            <a:avLst/>
          </a:prstGeom>
          <a:noFill/>
          <a:ln w="1905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0" dirty="0"/>
              <a:t>Turn n &gt;&gt;1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56727029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Transfer line</a:t>
            </a:r>
          </a:p>
        </p:txBody>
      </p:sp>
      <p:graphicFrame>
        <p:nvGraphicFramePr>
          <p:cNvPr id="28674" name="Object 3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32685515"/>
              </p:ext>
            </p:extLst>
          </p:nvPr>
        </p:nvGraphicFramePr>
        <p:xfrm>
          <a:off x="990600" y="3575709"/>
          <a:ext cx="7197710" cy="11486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2527" name="Equation" r:id="rId3" imgW="5092700" imgH="812800" progId="Equation.3">
                  <p:embed/>
                </p:oleObj>
              </mc:Choice>
              <mc:Fallback>
                <p:oleObj name="Equation" r:id="rId3" imgW="5092700" imgH="812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575709"/>
                        <a:ext cx="7197710" cy="11486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5" name="Object 47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962400" y="995363"/>
          <a:ext cx="2101850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2528" name="Equation" r:id="rId5" imgW="1091726" imgH="482391" progId="Equation.3">
                  <p:embed/>
                </p:oleObj>
              </mc:Choice>
              <mc:Fallback>
                <p:oleObj name="Equation" r:id="rId5" imgW="1091726" imgH="48239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995363"/>
                        <a:ext cx="2101850" cy="928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6" name="Object 53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4263195419"/>
              </p:ext>
            </p:extLst>
          </p:nvPr>
        </p:nvGraphicFramePr>
        <p:xfrm>
          <a:off x="838200" y="2408388"/>
          <a:ext cx="587375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2529" name="Equation" r:id="rId7" imgW="304668" imgH="482391" progId="Equation.3">
                  <p:embed/>
                </p:oleObj>
              </mc:Choice>
              <mc:Fallback>
                <p:oleObj name="Equation" r:id="rId7" imgW="304668" imgH="48239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408388"/>
                        <a:ext cx="587375" cy="93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1" name="Object 55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886425415"/>
              </p:ext>
            </p:extLst>
          </p:nvPr>
        </p:nvGraphicFramePr>
        <p:xfrm>
          <a:off x="8001000" y="2332188"/>
          <a:ext cx="612775" cy="931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2530" name="Equation" r:id="rId9" imgW="317225" imgH="482181" progId="Equation.3">
                  <p:embed/>
                </p:oleObj>
              </mc:Choice>
              <mc:Fallback>
                <p:oleObj name="Equation" r:id="rId9" imgW="317225" imgH="48218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2332188"/>
                        <a:ext cx="612775" cy="931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7" name="Text Box 34"/>
          <p:cNvSpPr txBox="1">
            <a:spLocks noChangeArrowheads="1"/>
          </p:cNvSpPr>
          <p:nvPr/>
        </p:nvSpPr>
        <p:spPr bwMode="auto">
          <a:xfrm>
            <a:off x="446684" y="5366671"/>
            <a:ext cx="8174033" cy="1034129"/>
          </a:xfrm>
          <a:prstGeom prst="rect">
            <a:avLst/>
          </a:prstGeom>
          <a:noFill/>
          <a:ln w="25400">
            <a:headEnd/>
            <a:tailEnd/>
          </a:ln>
          <a:effectLst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en-US"/>
            </a:defPPr>
            <a:lvl1pPr marL="342900" indent="-342900" eaLnBrk="1" hangingPunct="1">
              <a:spcAft>
                <a:spcPct val="20000"/>
              </a:spcAft>
              <a:buFont typeface="Arial" panose="020B0604020202020204" pitchFamily="34" charset="0"/>
              <a:buChar char="•"/>
              <a:defRPr sz="2000" b="0">
                <a:latin typeface="+mj-lt"/>
              </a:defRPr>
            </a:lvl1pPr>
            <a:lvl2pPr marL="742950" indent="-285750" eaLnBrk="0" hangingPunct="0">
              <a:defRPr sz="2400"/>
            </a:lvl2pPr>
            <a:lvl3pPr marL="1143000" indent="-228600" eaLnBrk="0" hangingPunct="0">
              <a:defRPr sz="2400"/>
            </a:lvl3pPr>
            <a:lvl4pPr marL="1600200" indent="-228600" eaLnBrk="0" hangingPunct="0">
              <a:defRPr sz="2400"/>
            </a:lvl4pPr>
            <a:lvl5pPr marL="2057400" indent="-228600" eaLnBrk="0" hangingPunct="0">
              <a:defRPr sz="2400"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r>
              <a:rPr lang="en-US" altLang="en-US" sz="1800" dirty="0">
                <a:solidFill>
                  <a:srgbClr val="000000"/>
                </a:solidFill>
                <a:latin typeface="Arial"/>
                <a:cs typeface="Arial"/>
              </a:rPr>
              <a:t>No periodic condition exists</a:t>
            </a:r>
          </a:p>
          <a:p>
            <a:r>
              <a:rPr lang="en-US" altLang="en-US" sz="1800" dirty="0">
                <a:solidFill>
                  <a:srgbClr val="000000"/>
                </a:solidFill>
                <a:latin typeface="Arial"/>
                <a:cs typeface="Arial"/>
              </a:rPr>
              <a:t>The </a:t>
            </a:r>
            <a:r>
              <a:rPr lang="en-US" altLang="en-US" sz="1800" dirty="0" err="1">
                <a:solidFill>
                  <a:srgbClr val="000000"/>
                </a:solidFill>
                <a:latin typeface="Arial"/>
                <a:cs typeface="Arial"/>
              </a:rPr>
              <a:t>Twiss</a:t>
            </a:r>
            <a:r>
              <a:rPr lang="en-US" altLang="en-US" sz="1800" dirty="0">
                <a:solidFill>
                  <a:srgbClr val="000000"/>
                </a:solidFill>
                <a:latin typeface="Arial"/>
                <a:cs typeface="Arial"/>
              </a:rPr>
              <a:t> parameters are simply propagated from beginning to end of line</a:t>
            </a:r>
          </a:p>
          <a:p>
            <a:r>
              <a:rPr lang="en-US" altLang="en-US" sz="1800" dirty="0">
                <a:solidFill>
                  <a:srgbClr val="000000"/>
                </a:solidFill>
                <a:latin typeface="Arial"/>
                <a:cs typeface="Arial"/>
              </a:rPr>
              <a:t>At any point in line, </a:t>
            </a:r>
            <a:r>
              <a:rPr lang="el-GR" altLang="en-US" sz="1800" dirty="0">
                <a:solidFill>
                  <a:srgbClr val="000000"/>
                </a:solidFill>
                <a:latin typeface="Arial"/>
                <a:cs typeface="Arial"/>
              </a:rPr>
              <a:t>α</a:t>
            </a:r>
            <a:r>
              <a:rPr lang="en-US" altLang="en-US" sz="1800" dirty="0">
                <a:solidFill>
                  <a:srgbClr val="000000"/>
                </a:solidFill>
                <a:latin typeface="Arial"/>
                <a:cs typeface="Arial"/>
              </a:rPr>
              <a:t>(s) </a:t>
            </a:r>
            <a:r>
              <a:rPr lang="el-GR" altLang="en-US" sz="1800" dirty="0">
                <a:solidFill>
                  <a:srgbClr val="000000"/>
                </a:solidFill>
                <a:latin typeface="Arial"/>
                <a:cs typeface="Arial"/>
              </a:rPr>
              <a:t>β</a:t>
            </a:r>
            <a:r>
              <a:rPr lang="en-US" altLang="en-US" sz="1800" dirty="0">
                <a:solidFill>
                  <a:srgbClr val="000000"/>
                </a:solidFill>
                <a:latin typeface="Arial"/>
                <a:cs typeface="Arial"/>
              </a:rPr>
              <a:t>(s) are functions of </a:t>
            </a:r>
            <a:r>
              <a:rPr lang="el-GR" altLang="en-US" sz="1800" dirty="0">
                <a:solidFill>
                  <a:srgbClr val="000000"/>
                </a:solidFill>
                <a:latin typeface="Arial"/>
                <a:cs typeface="Arial"/>
              </a:rPr>
              <a:t>α</a:t>
            </a:r>
            <a:r>
              <a:rPr lang="en-US" altLang="en-US" sz="1800" baseline="-250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lang="en-US" altLang="en-US" sz="1800" dirty="0">
                <a:solidFill>
                  <a:srgbClr val="000000"/>
                </a:solidFill>
                <a:latin typeface="Arial"/>
                <a:cs typeface="Arial"/>
              </a:rPr>
              <a:t> and </a:t>
            </a:r>
            <a:r>
              <a:rPr lang="el-GR" altLang="en-US" sz="1800" dirty="0">
                <a:solidFill>
                  <a:srgbClr val="000000"/>
                </a:solidFill>
                <a:latin typeface="Arial"/>
                <a:cs typeface="Arial"/>
              </a:rPr>
              <a:t>β</a:t>
            </a:r>
            <a:r>
              <a:rPr lang="en-US" altLang="en-US" sz="1800" baseline="-250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lang="en-US" altLang="en-US" sz="18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28678" name="Text Box 43"/>
          <p:cNvSpPr txBox="1">
            <a:spLocks noChangeArrowheads="1"/>
          </p:cNvSpPr>
          <p:nvPr/>
        </p:nvSpPr>
        <p:spPr bwMode="auto">
          <a:xfrm>
            <a:off x="2209800" y="1219200"/>
            <a:ext cx="1339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000" b="0" dirty="0">
                <a:solidFill>
                  <a:srgbClr val="000000"/>
                </a:solidFill>
              </a:rPr>
              <a:t>One pass:</a:t>
            </a:r>
          </a:p>
        </p:txBody>
      </p:sp>
      <p:sp>
        <p:nvSpPr>
          <p:cNvPr id="28679" name="Freeform 44"/>
          <p:cNvSpPr>
            <a:spLocks/>
          </p:cNvSpPr>
          <p:nvPr/>
        </p:nvSpPr>
        <p:spPr bwMode="auto">
          <a:xfrm>
            <a:off x="1516063" y="2594126"/>
            <a:ext cx="6400800" cy="565150"/>
          </a:xfrm>
          <a:custGeom>
            <a:avLst/>
            <a:gdLst>
              <a:gd name="T0" fmla="*/ 0 w 4032"/>
              <a:gd name="T1" fmla="*/ 2147483647 h 356"/>
              <a:gd name="T2" fmla="*/ 2147483647 w 4032"/>
              <a:gd name="T3" fmla="*/ 2147483647 h 356"/>
              <a:gd name="T4" fmla="*/ 2147483647 w 4032"/>
              <a:gd name="T5" fmla="*/ 2147483647 h 356"/>
              <a:gd name="T6" fmla="*/ 2147483647 w 4032"/>
              <a:gd name="T7" fmla="*/ 2147483647 h 356"/>
              <a:gd name="T8" fmla="*/ 0 60000 65536"/>
              <a:gd name="T9" fmla="*/ 0 60000 65536"/>
              <a:gd name="T10" fmla="*/ 0 60000 65536"/>
              <a:gd name="T11" fmla="*/ 0 60000 65536"/>
              <a:gd name="T12" fmla="*/ 0 w 4032"/>
              <a:gd name="T13" fmla="*/ 0 h 356"/>
              <a:gd name="T14" fmla="*/ 4032 w 4032"/>
              <a:gd name="T15" fmla="*/ 356 h 3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32" h="356">
                <a:moveTo>
                  <a:pt x="0" y="356"/>
                </a:moveTo>
                <a:cubicBezTo>
                  <a:pt x="421" y="197"/>
                  <a:pt x="843" y="38"/>
                  <a:pt x="1409" y="19"/>
                </a:cubicBezTo>
                <a:cubicBezTo>
                  <a:pt x="1975" y="0"/>
                  <a:pt x="2962" y="213"/>
                  <a:pt x="3399" y="242"/>
                </a:cubicBezTo>
                <a:cubicBezTo>
                  <a:pt x="3836" y="271"/>
                  <a:pt x="3934" y="233"/>
                  <a:pt x="4032" y="19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8680" name="Freeform 45"/>
          <p:cNvSpPr>
            <a:spLocks/>
          </p:cNvSpPr>
          <p:nvPr/>
        </p:nvSpPr>
        <p:spPr bwMode="auto">
          <a:xfrm>
            <a:off x="1524000" y="2484588"/>
            <a:ext cx="6400800" cy="565150"/>
          </a:xfrm>
          <a:custGeom>
            <a:avLst/>
            <a:gdLst>
              <a:gd name="T0" fmla="*/ 0 w 4032"/>
              <a:gd name="T1" fmla="*/ 2147483647 h 356"/>
              <a:gd name="T2" fmla="*/ 2147483647 w 4032"/>
              <a:gd name="T3" fmla="*/ 2147483647 h 356"/>
              <a:gd name="T4" fmla="*/ 2147483647 w 4032"/>
              <a:gd name="T5" fmla="*/ 2147483647 h 356"/>
              <a:gd name="T6" fmla="*/ 2147483647 w 4032"/>
              <a:gd name="T7" fmla="*/ 2147483647 h 356"/>
              <a:gd name="T8" fmla="*/ 0 60000 65536"/>
              <a:gd name="T9" fmla="*/ 0 60000 65536"/>
              <a:gd name="T10" fmla="*/ 0 60000 65536"/>
              <a:gd name="T11" fmla="*/ 0 60000 65536"/>
              <a:gd name="T12" fmla="*/ 0 w 4032"/>
              <a:gd name="T13" fmla="*/ 0 h 356"/>
              <a:gd name="T14" fmla="*/ 4032 w 4032"/>
              <a:gd name="T15" fmla="*/ 356 h 3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32" h="356">
                <a:moveTo>
                  <a:pt x="0" y="356"/>
                </a:moveTo>
                <a:cubicBezTo>
                  <a:pt x="421" y="197"/>
                  <a:pt x="843" y="38"/>
                  <a:pt x="1409" y="19"/>
                </a:cubicBezTo>
                <a:cubicBezTo>
                  <a:pt x="1975" y="0"/>
                  <a:pt x="2962" y="213"/>
                  <a:pt x="3399" y="242"/>
                </a:cubicBezTo>
                <a:cubicBezTo>
                  <a:pt x="3836" y="271"/>
                  <a:pt x="3934" y="233"/>
                  <a:pt x="4032" y="196"/>
                </a:cubicBezTo>
              </a:path>
            </a:pathLst>
          </a:custGeom>
          <a:noFill/>
          <a:ln w="9525" cap="flat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69084572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Transfer line</a:t>
            </a:r>
          </a:p>
        </p:txBody>
      </p:sp>
      <p:sp>
        <p:nvSpPr>
          <p:cNvPr id="43" name="Rectangle 37"/>
          <p:cNvSpPr>
            <a:spLocks noChangeArrowheads="1"/>
          </p:cNvSpPr>
          <p:nvPr/>
        </p:nvSpPr>
        <p:spPr bwMode="auto">
          <a:xfrm>
            <a:off x="501650" y="838200"/>
            <a:ext cx="8001000" cy="142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b="0" dirty="0"/>
              <a:t>Initial </a:t>
            </a:r>
            <a:r>
              <a:rPr lang="en-US" sz="2000" b="0" dirty="0">
                <a:latin typeface="Symbol" charset="0"/>
              </a:rPr>
              <a:t>a, b</a:t>
            </a:r>
            <a:r>
              <a:rPr lang="en-US" sz="2000" b="0" dirty="0"/>
              <a:t> are defined for a transfer line by the beam shape at the entrance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 b="0" dirty="0"/>
          </a:p>
          <a:p>
            <a:pPr>
              <a:spcBef>
                <a:spcPct val="20000"/>
              </a:spcBef>
            </a:pPr>
            <a:endParaRPr lang="en-US" sz="20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b="0" dirty="0"/>
              <a:t>Propagation of this beam ellipse depends on the line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b="0" u="sng" dirty="0">
                <a:solidFill>
                  <a:srgbClr val="333399"/>
                </a:solidFill>
              </a:rPr>
              <a:t>A transfer line optics is different for different input beams: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-"/>
            </a:pPr>
            <a:r>
              <a:rPr lang="en-US" b="0" dirty="0">
                <a:sym typeface="Symbol" charset="0"/>
              </a:rPr>
              <a:t>Synchrotrons are often multi-purpose, accelerating different beams but extracting through a common line transfer line: optics must switch to match the input and output conditions for each beam type</a:t>
            </a:r>
          </a:p>
          <a:p>
            <a:pPr marL="342900" indent="-342900">
              <a:spcBef>
                <a:spcPct val="20000"/>
              </a:spcBef>
            </a:pPr>
            <a:endParaRPr lang="en-US" sz="2000" b="0" dirty="0"/>
          </a:p>
        </p:txBody>
      </p:sp>
      <p:pic>
        <p:nvPicPr>
          <p:cNvPr id="44" name="Picture 5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03325" y="1524000"/>
            <a:ext cx="6721475" cy="3194050"/>
          </a:xfrm>
          <a:noFill/>
          <a:ln/>
        </p:spPr>
      </p:pic>
      <p:sp>
        <p:nvSpPr>
          <p:cNvPr id="45" name="Oval 53"/>
          <p:cNvSpPr>
            <a:spLocks noChangeArrowheads="1"/>
          </p:cNvSpPr>
          <p:nvPr/>
        </p:nvSpPr>
        <p:spPr bwMode="auto">
          <a:xfrm rot="2918719">
            <a:off x="2316957" y="2355056"/>
            <a:ext cx="577850" cy="1379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406508922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Transfer line</a:t>
            </a:r>
          </a:p>
        </p:txBody>
      </p:sp>
      <p:graphicFrame>
        <p:nvGraphicFramePr>
          <p:cNvPr id="15" name="Object 30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77892471"/>
              </p:ext>
            </p:extLst>
          </p:nvPr>
        </p:nvGraphicFramePr>
        <p:xfrm>
          <a:off x="4283075" y="3913950"/>
          <a:ext cx="952500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602" name="Equation" r:id="rId3" imgW="355320" imgH="228600" progId="Equation.3">
                  <p:embed/>
                </p:oleObj>
              </mc:Choice>
              <mc:Fallback>
                <p:oleObj name="Equation" r:id="rId3" imgW="3553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075" y="3913950"/>
                        <a:ext cx="952500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381000" y="990601"/>
            <a:ext cx="812165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b="0" dirty="0"/>
              <a:t>On a single pass of a finite transfer line there is no regular motion from entrance to exit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-"/>
            </a:pPr>
            <a:r>
              <a:rPr lang="en-US" b="0" dirty="0"/>
              <a:t>Periodicity is not enforced: it’s actually a design choice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-"/>
            </a:pPr>
            <a:r>
              <a:rPr lang="en-US" b="0" dirty="0"/>
              <a:t>Infinite number of possible starting ellipses are transported to an infinite number of final ellipses</a:t>
            </a:r>
            <a:endParaRPr lang="en-US" b="0" dirty="0">
              <a:sym typeface="Symbo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000" b="0" dirty="0"/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 flipV="1">
            <a:off x="1827213" y="3217037"/>
            <a:ext cx="0" cy="2776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Line 5"/>
          <p:cNvSpPr>
            <a:spLocks noChangeShapeType="1"/>
          </p:cNvSpPr>
          <p:nvPr/>
        </p:nvSpPr>
        <p:spPr bwMode="auto">
          <a:xfrm flipV="1">
            <a:off x="568325" y="4733100"/>
            <a:ext cx="2927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6"/>
          <p:cNvSpPr>
            <a:spLocks noChangeArrowheads="1"/>
          </p:cNvSpPr>
          <p:nvPr/>
        </p:nvSpPr>
        <p:spPr bwMode="auto">
          <a:xfrm rot="14646649">
            <a:off x="442119" y="3967131"/>
            <a:ext cx="2832100" cy="1481138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3344863" y="4801362"/>
            <a:ext cx="273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0" i="1"/>
              <a:t>x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1495425" y="3104325"/>
            <a:ext cx="3127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0" i="1"/>
              <a:t>x</a:t>
            </a:r>
            <a:r>
              <a:rPr lang="ja-JP" altLang="en-US" sz="1400" b="0" i="1">
                <a:latin typeface="Arial"/>
              </a:rPr>
              <a:t>’</a:t>
            </a:r>
            <a:endParaRPr lang="en-US" sz="1400" b="0" i="1"/>
          </a:p>
        </p:txBody>
      </p:sp>
      <p:sp>
        <p:nvSpPr>
          <p:cNvPr id="22" name="Oval 17"/>
          <p:cNvSpPr>
            <a:spLocks noChangeArrowheads="1"/>
          </p:cNvSpPr>
          <p:nvPr/>
        </p:nvSpPr>
        <p:spPr bwMode="auto">
          <a:xfrm>
            <a:off x="2135188" y="3810762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Oval 18"/>
          <p:cNvSpPr>
            <a:spLocks noChangeArrowheads="1"/>
          </p:cNvSpPr>
          <p:nvPr/>
        </p:nvSpPr>
        <p:spPr bwMode="auto">
          <a:xfrm rot="18750637">
            <a:off x="105569" y="4297331"/>
            <a:ext cx="3522662" cy="869950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Line 21"/>
          <p:cNvSpPr>
            <a:spLocks noChangeShapeType="1"/>
          </p:cNvSpPr>
          <p:nvPr/>
        </p:nvSpPr>
        <p:spPr bwMode="auto">
          <a:xfrm flipV="1">
            <a:off x="7008813" y="3048762"/>
            <a:ext cx="0" cy="3141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Line 22"/>
          <p:cNvSpPr>
            <a:spLocks noChangeShapeType="1"/>
          </p:cNvSpPr>
          <p:nvPr/>
        </p:nvSpPr>
        <p:spPr bwMode="auto">
          <a:xfrm flipV="1">
            <a:off x="5749925" y="4683887"/>
            <a:ext cx="2927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Oval 23"/>
          <p:cNvSpPr>
            <a:spLocks noChangeArrowheads="1"/>
          </p:cNvSpPr>
          <p:nvPr/>
        </p:nvSpPr>
        <p:spPr bwMode="auto">
          <a:xfrm rot="15917873">
            <a:off x="5619751" y="4153662"/>
            <a:ext cx="2832100" cy="1006475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8526463" y="4752150"/>
            <a:ext cx="273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0" i="1"/>
              <a:t>x</a:t>
            </a:r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>
            <a:off x="6696075" y="2974150"/>
            <a:ext cx="3127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0" i="1"/>
              <a:t>x</a:t>
            </a:r>
            <a:r>
              <a:rPr lang="ja-JP" altLang="en-US" sz="1400" b="0" i="1">
                <a:latin typeface="Arial"/>
              </a:rPr>
              <a:t>’</a:t>
            </a:r>
            <a:endParaRPr lang="en-US" sz="1400" b="0" i="1"/>
          </a:p>
        </p:txBody>
      </p:sp>
      <p:sp>
        <p:nvSpPr>
          <p:cNvPr id="29" name="Oval 26"/>
          <p:cNvSpPr>
            <a:spLocks noChangeArrowheads="1"/>
          </p:cNvSpPr>
          <p:nvPr/>
        </p:nvSpPr>
        <p:spPr bwMode="auto">
          <a:xfrm>
            <a:off x="6484938" y="4190175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Oval 27"/>
          <p:cNvSpPr>
            <a:spLocks noChangeArrowheads="1"/>
          </p:cNvSpPr>
          <p:nvPr/>
        </p:nvSpPr>
        <p:spPr bwMode="auto">
          <a:xfrm rot="18750637">
            <a:off x="5850731" y="3979831"/>
            <a:ext cx="2424113" cy="1381125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Text Box 28"/>
          <p:cNvSpPr txBox="1">
            <a:spLocks noChangeArrowheads="1"/>
          </p:cNvSpPr>
          <p:nvPr/>
        </p:nvSpPr>
        <p:spPr bwMode="auto">
          <a:xfrm>
            <a:off x="306388" y="3351975"/>
            <a:ext cx="720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>
                <a:solidFill>
                  <a:srgbClr val="FF0000"/>
                </a:solidFill>
                <a:latin typeface="Symbol" charset="0"/>
              </a:rPr>
              <a:t>a</a:t>
            </a:r>
            <a:r>
              <a:rPr lang="en-US" b="0" baseline="-25000">
                <a:solidFill>
                  <a:srgbClr val="FF0000"/>
                </a:solidFill>
                <a:latin typeface="Symbol" charset="0"/>
              </a:rPr>
              <a:t>1</a:t>
            </a:r>
            <a:r>
              <a:rPr lang="en-US" b="0">
                <a:solidFill>
                  <a:srgbClr val="FF0000"/>
                </a:solidFill>
                <a:latin typeface="Symbol" charset="0"/>
              </a:rPr>
              <a:t>, b</a:t>
            </a:r>
            <a:r>
              <a:rPr lang="en-US" b="0" baseline="-25000">
                <a:solidFill>
                  <a:srgbClr val="FF0000"/>
                </a:solidFill>
                <a:latin typeface="Symbol" charset="0"/>
              </a:rPr>
              <a:t>1</a:t>
            </a:r>
            <a:endParaRPr lang="en-US" b="0">
              <a:solidFill>
                <a:srgbClr val="FF0000"/>
              </a:solidFill>
              <a:latin typeface="Symbol" charset="0"/>
            </a:endParaRPr>
          </a:p>
        </p:txBody>
      </p:sp>
      <p:sp>
        <p:nvSpPr>
          <p:cNvPr id="32" name="Text Box 29"/>
          <p:cNvSpPr txBox="1">
            <a:spLocks noChangeArrowheads="1"/>
          </p:cNvSpPr>
          <p:nvPr/>
        </p:nvSpPr>
        <p:spPr bwMode="auto">
          <a:xfrm>
            <a:off x="3055938" y="3723450"/>
            <a:ext cx="9493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>
                <a:solidFill>
                  <a:srgbClr val="0033CC"/>
                </a:solidFill>
                <a:latin typeface="Symbol" charset="0"/>
              </a:rPr>
              <a:t>a*</a:t>
            </a:r>
            <a:r>
              <a:rPr lang="en-US" b="0" baseline="-25000">
                <a:solidFill>
                  <a:srgbClr val="0033CC"/>
                </a:solidFill>
                <a:latin typeface="Symbol" charset="0"/>
              </a:rPr>
              <a:t>1</a:t>
            </a:r>
            <a:r>
              <a:rPr lang="en-US" b="0">
                <a:solidFill>
                  <a:srgbClr val="0033CC"/>
                </a:solidFill>
                <a:latin typeface="Symbol" charset="0"/>
              </a:rPr>
              <a:t>, b*</a:t>
            </a:r>
            <a:r>
              <a:rPr lang="en-US" b="0" baseline="-25000">
                <a:solidFill>
                  <a:srgbClr val="0033CC"/>
                </a:solidFill>
                <a:latin typeface="Symbol" charset="0"/>
              </a:rPr>
              <a:t>1</a:t>
            </a:r>
            <a:endParaRPr lang="en-US" b="0">
              <a:solidFill>
                <a:srgbClr val="0033CC"/>
              </a:solidFill>
              <a:latin typeface="Symbol" charset="0"/>
            </a:endParaRPr>
          </a:p>
        </p:txBody>
      </p:sp>
      <p:sp>
        <p:nvSpPr>
          <p:cNvPr id="33" name="AutoShape 32"/>
          <p:cNvSpPr>
            <a:spLocks noChangeArrowheads="1"/>
          </p:cNvSpPr>
          <p:nvPr/>
        </p:nvSpPr>
        <p:spPr bwMode="auto">
          <a:xfrm>
            <a:off x="4032250" y="4436237"/>
            <a:ext cx="1582738" cy="347663"/>
          </a:xfrm>
          <a:prstGeom prst="rightArrow">
            <a:avLst>
              <a:gd name="adj1" fmla="val 49769"/>
              <a:gd name="adj2" fmla="val 64641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ext Box 33"/>
          <p:cNvSpPr txBox="1">
            <a:spLocks noChangeArrowheads="1"/>
          </p:cNvSpPr>
          <p:nvPr/>
        </p:nvSpPr>
        <p:spPr bwMode="auto">
          <a:xfrm>
            <a:off x="4022725" y="4852162"/>
            <a:ext cx="153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/>
              <a:t>Transfer Line</a:t>
            </a:r>
          </a:p>
        </p:txBody>
      </p:sp>
      <p:sp>
        <p:nvSpPr>
          <p:cNvPr id="35" name="Text Box 34"/>
          <p:cNvSpPr txBox="1">
            <a:spLocks noChangeArrowheads="1"/>
          </p:cNvSpPr>
          <p:nvPr/>
        </p:nvSpPr>
        <p:spPr bwMode="auto">
          <a:xfrm>
            <a:off x="7459663" y="5731637"/>
            <a:ext cx="9493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>
                <a:solidFill>
                  <a:srgbClr val="0033CC"/>
                </a:solidFill>
                <a:latin typeface="Symbol" charset="0"/>
              </a:rPr>
              <a:t>a*</a:t>
            </a:r>
            <a:r>
              <a:rPr lang="en-US" b="0" baseline="-25000">
                <a:solidFill>
                  <a:srgbClr val="0033CC"/>
                </a:solidFill>
                <a:latin typeface="Symbol" charset="0"/>
              </a:rPr>
              <a:t>2</a:t>
            </a:r>
            <a:r>
              <a:rPr lang="en-US" b="0">
                <a:solidFill>
                  <a:srgbClr val="0033CC"/>
                </a:solidFill>
                <a:latin typeface="Symbol" charset="0"/>
              </a:rPr>
              <a:t>, b*</a:t>
            </a:r>
            <a:r>
              <a:rPr lang="en-US" b="0" baseline="-25000">
                <a:solidFill>
                  <a:srgbClr val="0033CC"/>
                </a:solidFill>
                <a:latin typeface="Symbol" charset="0"/>
              </a:rPr>
              <a:t>2</a:t>
            </a:r>
            <a:endParaRPr lang="en-US" b="0">
              <a:solidFill>
                <a:srgbClr val="0033CC"/>
              </a:solidFill>
              <a:latin typeface="Symbol" charset="0"/>
            </a:endParaRPr>
          </a:p>
        </p:txBody>
      </p:sp>
      <p:sp>
        <p:nvSpPr>
          <p:cNvPr id="36" name="Text Box 35"/>
          <p:cNvSpPr txBox="1">
            <a:spLocks noChangeArrowheads="1"/>
          </p:cNvSpPr>
          <p:nvPr/>
        </p:nvSpPr>
        <p:spPr bwMode="auto">
          <a:xfrm>
            <a:off x="7956550" y="3475800"/>
            <a:ext cx="720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>
                <a:solidFill>
                  <a:srgbClr val="FF0000"/>
                </a:solidFill>
                <a:latin typeface="Symbol" charset="0"/>
              </a:rPr>
              <a:t>a</a:t>
            </a:r>
            <a:r>
              <a:rPr lang="en-US" b="0" baseline="-25000">
                <a:solidFill>
                  <a:srgbClr val="FF0000"/>
                </a:solidFill>
                <a:latin typeface="Symbol" charset="0"/>
              </a:rPr>
              <a:t>2</a:t>
            </a:r>
            <a:r>
              <a:rPr lang="en-US" b="0">
                <a:solidFill>
                  <a:srgbClr val="FF0000"/>
                </a:solidFill>
                <a:latin typeface="Symbol" charset="0"/>
              </a:rPr>
              <a:t>, b</a:t>
            </a:r>
            <a:r>
              <a:rPr lang="en-US" b="0" baseline="-25000">
                <a:solidFill>
                  <a:srgbClr val="FF0000"/>
                </a:solidFill>
                <a:latin typeface="Symbol" charset="0"/>
              </a:rPr>
              <a:t>2</a:t>
            </a:r>
            <a:endParaRPr lang="en-US" b="0">
              <a:solidFill>
                <a:srgbClr val="FF0000"/>
              </a:solidFill>
              <a:latin typeface="Symbol" charset="0"/>
            </a:endParaRPr>
          </a:p>
        </p:txBody>
      </p:sp>
      <p:graphicFrame>
        <p:nvGraphicFramePr>
          <p:cNvPr id="37" name="Object 38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614775680"/>
              </p:ext>
            </p:extLst>
          </p:nvPr>
        </p:nvGraphicFramePr>
        <p:xfrm>
          <a:off x="5995988" y="3591687"/>
          <a:ext cx="427037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603" name="Equation" r:id="rId5" imgW="317160" imgH="482400" progId="Equation.3">
                  <p:embed/>
                </p:oleObj>
              </mc:Choice>
              <mc:Fallback>
                <p:oleObj name="Equation" r:id="rId5" imgW="3171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5988" y="3591687"/>
                        <a:ext cx="427037" cy="64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41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16555925"/>
              </p:ext>
            </p:extLst>
          </p:nvPr>
        </p:nvGraphicFramePr>
        <p:xfrm>
          <a:off x="1987550" y="3075750"/>
          <a:ext cx="379413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604" name="Equation" r:id="rId7" imgW="304560" imgH="482400" progId="Equation.3">
                  <p:embed/>
                </p:oleObj>
              </mc:Choice>
              <mc:Fallback>
                <p:oleObj name="Equation" r:id="rId7" imgW="3045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7550" y="3075750"/>
                        <a:ext cx="379413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Rectangle 42"/>
          <p:cNvSpPr>
            <a:spLocks noChangeArrowheads="1"/>
          </p:cNvSpPr>
          <p:nvPr/>
        </p:nvSpPr>
        <p:spPr bwMode="auto">
          <a:xfrm>
            <a:off x="209550" y="2964625"/>
            <a:ext cx="3757613" cy="3273425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Rectangle 43"/>
          <p:cNvSpPr>
            <a:spLocks noChangeArrowheads="1"/>
          </p:cNvSpPr>
          <p:nvPr/>
        </p:nvSpPr>
        <p:spPr bwMode="auto">
          <a:xfrm>
            <a:off x="5657850" y="2942400"/>
            <a:ext cx="3327400" cy="3273425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Text Box 44"/>
          <p:cNvSpPr txBox="1">
            <a:spLocks noChangeArrowheads="1"/>
          </p:cNvSpPr>
          <p:nvPr/>
        </p:nvSpPr>
        <p:spPr bwMode="auto">
          <a:xfrm>
            <a:off x="3217863" y="5850700"/>
            <a:ext cx="717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/>
              <a:t>Entry</a:t>
            </a:r>
          </a:p>
        </p:txBody>
      </p:sp>
      <p:sp>
        <p:nvSpPr>
          <p:cNvPr id="42" name="Text Box 45"/>
          <p:cNvSpPr txBox="1">
            <a:spLocks noChangeArrowheads="1"/>
          </p:cNvSpPr>
          <p:nvPr/>
        </p:nvSpPr>
        <p:spPr bwMode="auto">
          <a:xfrm>
            <a:off x="5702300" y="5818950"/>
            <a:ext cx="565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/>
              <a:t>Exit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326829371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Optics Matching</a:t>
            </a: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14600"/>
            <a:ext cx="8915400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228600" y="4343400"/>
            <a:ext cx="6465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0000"/>
                </a:solidFill>
                <a:latin typeface="Arial"/>
                <a:cs typeface="Arial"/>
              </a:rPr>
              <a:t>SPS</a:t>
            </a: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8481524" y="4407606"/>
            <a:ext cx="6590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0000"/>
                </a:solidFill>
                <a:latin typeface="Arial"/>
                <a:cs typeface="Arial"/>
              </a:rPr>
              <a:t>LHC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2202060" y="4191000"/>
            <a:ext cx="3061929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600" b="0" dirty="0">
                <a:solidFill>
                  <a:srgbClr val="000000"/>
                </a:solidFill>
                <a:latin typeface="Arial"/>
                <a:cs typeface="Arial"/>
              </a:rPr>
              <a:t>Regular lattice (FODO)</a:t>
            </a:r>
          </a:p>
          <a:p>
            <a:pPr algn="ctr" eaLnBrk="1" hangingPunct="1"/>
            <a:r>
              <a:rPr lang="en-US" altLang="en-US" sz="1600" b="0" dirty="0">
                <a:solidFill>
                  <a:srgbClr val="000000"/>
                </a:solidFill>
                <a:latin typeface="Arial"/>
                <a:cs typeface="Arial"/>
              </a:rPr>
              <a:t>(elements all powered in series</a:t>
            </a:r>
          </a:p>
          <a:p>
            <a:pPr algn="ctr" eaLnBrk="1" hangingPunct="1"/>
            <a:r>
              <a:rPr lang="en-US" altLang="en-US" sz="1600" b="0" dirty="0">
                <a:solidFill>
                  <a:srgbClr val="000000"/>
                </a:solidFill>
                <a:latin typeface="Arial"/>
                <a:cs typeface="Arial"/>
              </a:rPr>
              <a:t>with same strengths)</a:t>
            </a: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5939639" y="915863"/>
            <a:ext cx="1096674" cy="691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00"/>
                </a:solidFill>
                <a:latin typeface="Arial"/>
                <a:cs typeface="Arial"/>
              </a:rPr>
              <a:t>Final 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00"/>
                </a:solidFill>
                <a:latin typeface="Arial"/>
                <a:cs typeface="Arial"/>
              </a:rPr>
              <a:t>matching 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00"/>
                </a:solidFill>
                <a:latin typeface="Arial"/>
                <a:cs typeface="Arial"/>
              </a:rPr>
              <a:t>section</a:t>
            </a:r>
          </a:p>
        </p:txBody>
      </p:sp>
      <p:sp>
        <p:nvSpPr>
          <p:cNvPr id="26" name="Line 10"/>
          <p:cNvSpPr>
            <a:spLocks noChangeShapeType="1"/>
          </p:cNvSpPr>
          <p:nvPr/>
        </p:nvSpPr>
        <p:spPr bwMode="auto">
          <a:xfrm flipV="1">
            <a:off x="1447800" y="2647950"/>
            <a:ext cx="0" cy="18002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7" name="Line 11"/>
          <p:cNvSpPr>
            <a:spLocks noChangeShapeType="1"/>
          </p:cNvSpPr>
          <p:nvPr/>
        </p:nvSpPr>
        <p:spPr bwMode="auto">
          <a:xfrm flipV="1">
            <a:off x="1004870" y="2626509"/>
            <a:ext cx="0" cy="32385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8" name="Line 12"/>
          <p:cNvSpPr>
            <a:spLocks noChangeShapeType="1"/>
          </p:cNvSpPr>
          <p:nvPr/>
        </p:nvSpPr>
        <p:spPr bwMode="auto">
          <a:xfrm flipH="1" flipV="1">
            <a:off x="6096000" y="2633643"/>
            <a:ext cx="0" cy="1828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9" name="Line 13"/>
          <p:cNvSpPr>
            <a:spLocks noChangeShapeType="1"/>
          </p:cNvSpPr>
          <p:nvPr/>
        </p:nvSpPr>
        <p:spPr bwMode="auto">
          <a:xfrm flipV="1">
            <a:off x="6858000" y="2638425"/>
            <a:ext cx="0" cy="32099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0" name="Line 14"/>
          <p:cNvSpPr>
            <a:spLocks noChangeShapeType="1"/>
          </p:cNvSpPr>
          <p:nvPr/>
        </p:nvSpPr>
        <p:spPr bwMode="auto">
          <a:xfrm>
            <a:off x="990600" y="5448300"/>
            <a:ext cx="5876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2424130" y="5452646"/>
            <a:ext cx="33314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000000"/>
                </a:solidFill>
                <a:latin typeface="Arial"/>
                <a:cs typeface="Arial"/>
              </a:rPr>
              <a:t>SPS to LHC Transfer Line (3 km)</a:t>
            </a:r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auto">
          <a:xfrm>
            <a:off x="384671" y="5880100"/>
            <a:ext cx="1188046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600" dirty="0">
                <a:solidFill>
                  <a:srgbClr val="000000"/>
                </a:solidFill>
                <a:latin typeface="Arial"/>
                <a:cs typeface="Arial"/>
              </a:rPr>
              <a:t>Extraction</a:t>
            </a:r>
          </a:p>
          <a:p>
            <a:pPr algn="ctr" eaLnBrk="1" hangingPunct="1"/>
            <a:r>
              <a:rPr lang="en-US" altLang="en-US" sz="1600" dirty="0">
                <a:solidFill>
                  <a:srgbClr val="000000"/>
                </a:solidFill>
                <a:latin typeface="Arial"/>
                <a:cs typeface="Arial"/>
              </a:rPr>
              <a:t>point</a:t>
            </a:r>
          </a:p>
        </p:txBody>
      </p:sp>
      <p:sp>
        <p:nvSpPr>
          <p:cNvPr id="33" name="Text Box 19"/>
          <p:cNvSpPr txBox="1">
            <a:spLocks noChangeArrowheads="1"/>
          </p:cNvSpPr>
          <p:nvPr/>
        </p:nvSpPr>
        <p:spPr bwMode="auto">
          <a:xfrm>
            <a:off x="6353402" y="5899150"/>
            <a:ext cx="1028246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600" dirty="0">
                <a:solidFill>
                  <a:srgbClr val="000000"/>
                </a:solidFill>
                <a:latin typeface="Arial"/>
                <a:cs typeface="Arial"/>
              </a:rPr>
              <a:t>Injection</a:t>
            </a:r>
          </a:p>
          <a:p>
            <a:pPr algn="ctr" eaLnBrk="1" hangingPunct="1"/>
            <a:r>
              <a:rPr lang="en-US" altLang="en-US" sz="1600" dirty="0">
                <a:solidFill>
                  <a:srgbClr val="000000"/>
                </a:solidFill>
                <a:latin typeface="Arial"/>
                <a:cs typeface="Arial"/>
              </a:rPr>
              <a:t>point</a:t>
            </a:r>
          </a:p>
        </p:txBody>
      </p:sp>
      <p:sp>
        <p:nvSpPr>
          <p:cNvPr id="34" name="Line 20"/>
          <p:cNvSpPr>
            <a:spLocks noChangeShapeType="1"/>
          </p:cNvSpPr>
          <p:nvPr/>
        </p:nvSpPr>
        <p:spPr bwMode="auto">
          <a:xfrm flipH="1">
            <a:off x="6867525" y="4772025"/>
            <a:ext cx="2085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5" name="Line 21"/>
          <p:cNvSpPr>
            <a:spLocks noChangeShapeType="1"/>
          </p:cNvSpPr>
          <p:nvPr/>
        </p:nvSpPr>
        <p:spPr bwMode="auto">
          <a:xfrm>
            <a:off x="459555" y="4772025"/>
            <a:ext cx="523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6" name="Line 22"/>
          <p:cNvSpPr>
            <a:spLocks noChangeShapeType="1"/>
          </p:cNvSpPr>
          <p:nvPr/>
        </p:nvSpPr>
        <p:spPr bwMode="auto">
          <a:xfrm>
            <a:off x="1009650" y="4457700"/>
            <a:ext cx="447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7" name="Line 23"/>
          <p:cNvSpPr>
            <a:spLocks noChangeShapeType="1"/>
          </p:cNvSpPr>
          <p:nvPr/>
        </p:nvSpPr>
        <p:spPr bwMode="auto">
          <a:xfrm>
            <a:off x="6100780" y="4457700"/>
            <a:ext cx="752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8" name="Text Box 24"/>
          <p:cNvSpPr txBox="1">
            <a:spLocks noChangeArrowheads="1"/>
          </p:cNvSpPr>
          <p:nvPr/>
        </p:nvSpPr>
        <p:spPr bwMode="auto">
          <a:xfrm>
            <a:off x="722276" y="964026"/>
            <a:ext cx="1096674" cy="691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00"/>
                </a:solidFill>
                <a:latin typeface="Arial"/>
                <a:cs typeface="Arial"/>
              </a:rPr>
              <a:t>Initial 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00"/>
                </a:solidFill>
                <a:latin typeface="Arial"/>
                <a:cs typeface="Arial"/>
              </a:rPr>
              <a:t>matching 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00"/>
                </a:solidFill>
                <a:latin typeface="Arial"/>
                <a:cs typeface="Arial"/>
              </a:rPr>
              <a:t>section</a:t>
            </a:r>
          </a:p>
        </p:txBody>
      </p:sp>
      <p:sp>
        <p:nvSpPr>
          <p:cNvPr id="39" name="Text Box 24"/>
          <p:cNvSpPr txBox="1">
            <a:spLocks noChangeArrowheads="1"/>
          </p:cNvSpPr>
          <p:nvPr/>
        </p:nvSpPr>
        <p:spPr bwMode="auto">
          <a:xfrm>
            <a:off x="-152400" y="1600200"/>
            <a:ext cx="2878151" cy="494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en-US" sz="1600" b="0" dirty="0">
                <a:solidFill>
                  <a:srgbClr val="000000"/>
                </a:solidFill>
                <a:latin typeface="Arial"/>
                <a:cs typeface="Arial"/>
              </a:rPr>
              <a:t>Independently powered (</a:t>
            </a:r>
            <a:r>
              <a:rPr lang="en-US" altLang="en-US" sz="1600" b="0" dirty="0" err="1">
                <a:solidFill>
                  <a:srgbClr val="000000"/>
                </a:solidFill>
                <a:latin typeface="Arial"/>
                <a:cs typeface="Arial"/>
              </a:rPr>
              <a:t>tuneable</a:t>
            </a:r>
            <a:r>
              <a:rPr lang="en-US" altLang="en-US" sz="1600" b="0" dirty="0">
                <a:solidFill>
                  <a:srgbClr val="000000"/>
                </a:solidFill>
                <a:latin typeface="Arial"/>
                <a:cs typeface="Arial"/>
              </a:rPr>
              <a:t>) </a:t>
            </a:r>
            <a:r>
              <a:rPr lang="en-US" altLang="en-US" sz="1600" b="0" dirty="0" err="1">
                <a:solidFill>
                  <a:srgbClr val="000000"/>
                </a:solidFill>
                <a:latin typeface="Arial"/>
                <a:cs typeface="Arial"/>
              </a:rPr>
              <a:t>quadrupoles</a:t>
            </a:r>
            <a:endParaRPr lang="en-US" altLang="en-US" sz="1600" b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0" name="Text Box 24"/>
          <p:cNvSpPr txBox="1">
            <a:spLocks noChangeArrowheads="1"/>
          </p:cNvSpPr>
          <p:nvPr/>
        </p:nvSpPr>
        <p:spPr bwMode="auto">
          <a:xfrm>
            <a:off x="4495800" y="1524000"/>
            <a:ext cx="3962400" cy="691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en-US" sz="1600" b="0" dirty="0">
                <a:solidFill>
                  <a:srgbClr val="000000"/>
                </a:solidFill>
                <a:latin typeface="Arial"/>
                <a:cs typeface="Arial"/>
              </a:rPr>
              <a:t>Independently powered (</a:t>
            </a:r>
            <a:r>
              <a:rPr lang="en-US" altLang="en-US" sz="1600" b="0" dirty="0" err="1">
                <a:solidFill>
                  <a:srgbClr val="000000"/>
                </a:solidFill>
                <a:latin typeface="Arial"/>
                <a:cs typeface="Arial"/>
              </a:rPr>
              <a:t>tuneable</a:t>
            </a:r>
            <a:r>
              <a:rPr lang="en-US" altLang="en-US" sz="1600" b="0" dirty="0">
                <a:solidFill>
                  <a:srgbClr val="000000"/>
                </a:solidFill>
                <a:latin typeface="Arial"/>
                <a:cs typeface="Arial"/>
              </a:rPr>
              <a:t>) </a:t>
            </a:r>
            <a:r>
              <a:rPr lang="en-US" altLang="en-US" sz="1600" b="0" dirty="0" err="1">
                <a:solidFill>
                  <a:srgbClr val="000000"/>
                </a:solidFill>
                <a:latin typeface="Arial"/>
                <a:cs typeface="Arial"/>
              </a:rPr>
              <a:t>quadrupoles</a:t>
            </a:r>
            <a:r>
              <a:rPr lang="en-US" altLang="en-US" sz="1600" b="0" dirty="0">
                <a:solidFill>
                  <a:srgbClr val="000000"/>
                </a:solidFill>
                <a:latin typeface="Arial"/>
                <a:cs typeface="Arial"/>
              </a:rPr>
              <a:t> and (in this case) passive protection devices</a:t>
            </a:r>
          </a:p>
        </p:txBody>
      </p:sp>
      <p:sp>
        <p:nvSpPr>
          <p:cNvPr id="41" name="Line 20"/>
          <p:cNvSpPr>
            <a:spLocks noChangeShapeType="1"/>
          </p:cNvSpPr>
          <p:nvPr/>
        </p:nvSpPr>
        <p:spPr bwMode="auto">
          <a:xfrm>
            <a:off x="6483189" y="2209800"/>
            <a:ext cx="3336" cy="657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2" name="Line 20"/>
          <p:cNvSpPr>
            <a:spLocks noChangeShapeType="1"/>
          </p:cNvSpPr>
          <p:nvPr/>
        </p:nvSpPr>
        <p:spPr bwMode="auto">
          <a:xfrm>
            <a:off x="1219200" y="2209800"/>
            <a:ext cx="0" cy="581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186374450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Linking Machines</a:t>
            </a:r>
          </a:p>
        </p:txBody>
      </p:sp>
      <p:sp>
        <p:nvSpPr>
          <p:cNvPr id="4" name="Rectangle 37"/>
          <p:cNvSpPr>
            <a:spLocks noChangeArrowheads="1"/>
          </p:cNvSpPr>
          <p:nvPr/>
        </p:nvSpPr>
        <p:spPr bwMode="auto">
          <a:xfrm>
            <a:off x="501650" y="914400"/>
            <a:ext cx="841375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b="0" dirty="0"/>
              <a:t>Beams have to be transported from extraction of one machine to injection of the next machine: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-"/>
            </a:pPr>
            <a:r>
              <a:rPr lang="en-US" b="0" dirty="0">
                <a:sym typeface="Symbol" charset="0"/>
              </a:rPr>
              <a:t>Trajectory must be matched in all 6 geometric degrees of freedom (</a:t>
            </a:r>
            <a:r>
              <a:rPr lang="en-US" b="0" dirty="0" err="1">
                <a:sym typeface="Symbol" charset="0"/>
              </a:rPr>
              <a:t>x,y,z,θ,Φ,ψ</a:t>
            </a:r>
            <a:r>
              <a:rPr lang="en-US" b="0" dirty="0">
                <a:sym typeface="Symbol" charset="0"/>
              </a:rPr>
              <a:t>) </a:t>
            </a:r>
          </a:p>
          <a:p>
            <a:pPr lvl="1">
              <a:spcBef>
                <a:spcPct val="20000"/>
              </a:spcBef>
            </a:pPr>
            <a:endParaRPr lang="en-US" b="0" dirty="0">
              <a:sym typeface="Symbol" charset="0"/>
            </a:endParaRP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b="0" dirty="0">
                <a:sym typeface="Symbol" charset="0"/>
              </a:rPr>
              <a:t>Other important constraints can include: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-"/>
            </a:pPr>
            <a:r>
              <a:rPr lang="en-US" b="0" dirty="0">
                <a:sym typeface="Symbol" charset="0"/>
              </a:rPr>
              <a:t>Minimum bend radius, maximum </a:t>
            </a:r>
            <a:r>
              <a:rPr lang="en-US" b="0" dirty="0" err="1">
                <a:sym typeface="Symbol" charset="0"/>
              </a:rPr>
              <a:t>quadrupole</a:t>
            </a:r>
            <a:r>
              <a:rPr lang="en-US" b="0" dirty="0">
                <a:sym typeface="Symbol" charset="0"/>
              </a:rPr>
              <a:t> gradient, magnet aperture, cost, geology or other obstacles, etc.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-"/>
            </a:pPr>
            <a:endParaRPr lang="en-US" b="0" dirty="0">
              <a:sym typeface="Symbol" charset="0"/>
            </a:endParaRPr>
          </a:p>
          <a:p>
            <a:pPr marL="800100" lvl="1" indent="-342900">
              <a:spcBef>
                <a:spcPct val="20000"/>
              </a:spcBef>
              <a:buFont typeface="Lucida Grande"/>
              <a:buChar char="-"/>
            </a:pPr>
            <a:endParaRPr lang="en-US" b="0" dirty="0">
              <a:sym typeface="Symbo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000" b="0" dirty="0"/>
          </a:p>
        </p:txBody>
      </p:sp>
      <p:pic>
        <p:nvPicPr>
          <p:cNvPr id="2" name="Picture 1" descr="Screen Shot 2016-10-06 at 17.30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657600"/>
            <a:ext cx="4362780" cy="2362200"/>
          </a:xfrm>
          <a:prstGeom prst="rect">
            <a:avLst/>
          </a:prstGeom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1600200" y="6201798"/>
            <a:ext cx="5630333" cy="50380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 example of how geology can influence transfer line design</a:t>
            </a:r>
          </a:p>
        </p:txBody>
      </p:sp>
      <p:pic>
        <p:nvPicPr>
          <p:cNvPr id="3" name="Picture 2" descr="Screen Shot 2016-10-07 at 10.19.4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33800"/>
            <a:ext cx="4343400" cy="23120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66800" y="5895201"/>
            <a:ext cx="31175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SPS to LHC transfer tunnel TI2 (Beam 1)</a:t>
            </a:r>
          </a:p>
        </p:txBody>
      </p:sp>
      <p:sp>
        <p:nvSpPr>
          <p:cNvPr id="8" name="Rectangle 7"/>
          <p:cNvSpPr/>
          <p:nvPr/>
        </p:nvSpPr>
        <p:spPr>
          <a:xfrm>
            <a:off x="5264440" y="5895201"/>
            <a:ext cx="31175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SPS to LHC transfer tunnel TI8 (Beam 2)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2047883547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Linking Machines</a:t>
            </a:r>
          </a:p>
        </p:txBody>
      </p:sp>
      <p:graphicFrame>
        <p:nvGraphicFramePr>
          <p:cNvPr id="34818" name="Object 44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98255352"/>
              </p:ext>
            </p:extLst>
          </p:nvPr>
        </p:nvGraphicFramePr>
        <p:xfrm>
          <a:off x="4572000" y="4968875"/>
          <a:ext cx="4066737" cy="1241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0979" name="Equation" r:id="rId3" imgW="2413000" imgH="736600" progId="Equation.3">
                  <p:embed/>
                </p:oleObj>
              </mc:Choice>
              <mc:Fallback>
                <p:oleObj name="Equation" r:id="rId3" imgW="2413000" imgH="736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968875"/>
                        <a:ext cx="4066737" cy="1241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38" name="Object 46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06100491"/>
              </p:ext>
            </p:extLst>
          </p:nvPr>
        </p:nvGraphicFramePr>
        <p:xfrm>
          <a:off x="295275" y="5370513"/>
          <a:ext cx="3357563" cy="77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0980" name="Equation" r:id="rId5" imgW="2095500" imgH="482600" progId="Equation.3">
                  <p:embed/>
                </p:oleObj>
              </mc:Choice>
              <mc:Fallback>
                <p:oleObj name="Equation" r:id="rId5" imgW="20955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275" y="5370513"/>
                        <a:ext cx="3357563" cy="773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19" name="Oval 5"/>
          <p:cNvSpPr>
            <a:spLocks noChangeArrowheads="1"/>
          </p:cNvSpPr>
          <p:nvPr/>
        </p:nvSpPr>
        <p:spPr bwMode="auto">
          <a:xfrm>
            <a:off x="300038" y="1295400"/>
            <a:ext cx="4219575" cy="6223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34820" name="Oval 6"/>
          <p:cNvSpPr>
            <a:spLocks noChangeArrowheads="1"/>
          </p:cNvSpPr>
          <p:nvPr/>
        </p:nvSpPr>
        <p:spPr bwMode="auto">
          <a:xfrm>
            <a:off x="2333625" y="1878013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34821" name="Oval 9"/>
          <p:cNvSpPr>
            <a:spLocks noChangeArrowheads="1"/>
          </p:cNvSpPr>
          <p:nvPr/>
        </p:nvSpPr>
        <p:spPr bwMode="auto">
          <a:xfrm>
            <a:off x="523875" y="1384300"/>
            <a:ext cx="3803650" cy="430213"/>
          </a:xfrm>
          <a:prstGeom prst="ellipse">
            <a:avLst/>
          </a:prstGeom>
          <a:noFill/>
          <a:ln w="158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34822" name="Rectangle 10"/>
          <p:cNvSpPr>
            <a:spLocks noChangeArrowheads="1"/>
          </p:cNvSpPr>
          <p:nvPr/>
        </p:nvSpPr>
        <p:spPr bwMode="auto">
          <a:xfrm>
            <a:off x="2203450" y="1720850"/>
            <a:ext cx="415925" cy="144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GB" altLang="en-US" sz="1800" b="0">
              <a:solidFill>
                <a:srgbClr val="000000"/>
              </a:solidFill>
            </a:endParaRPr>
          </a:p>
        </p:txBody>
      </p:sp>
      <p:sp>
        <p:nvSpPr>
          <p:cNvPr id="34823" name="Line 12"/>
          <p:cNvSpPr>
            <a:spLocks noChangeShapeType="1"/>
          </p:cNvSpPr>
          <p:nvPr/>
        </p:nvSpPr>
        <p:spPr bwMode="auto">
          <a:xfrm>
            <a:off x="2155825" y="1811338"/>
            <a:ext cx="460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4824" name="Oval 18"/>
          <p:cNvSpPr>
            <a:spLocks noChangeArrowheads="1"/>
          </p:cNvSpPr>
          <p:nvPr/>
        </p:nvSpPr>
        <p:spPr bwMode="auto">
          <a:xfrm>
            <a:off x="533400" y="3467100"/>
            <a:ext cx="7080250" cy="10287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34825" name="Oval 19"/>
          <p:cNvSpPr>
            <a:spLocks noChangeArrowheads="1"/>
          </p:cNvSpPr>
          <p:nvPr/>
        </p:nvSpPr>
        <p:spPr bwMode="auto">
          <a:xfrm>
            <a:off x="7464425" y="3832225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34826" name="Oval 20"/>
          <p:cNvSpPr>
            <a:spLocks noChangeArrowheads="1"/>
          </p:cNvSpPr>
          <p:nvPr/>
        </p:nvSpPr>
        <p:spPr bwMode="auto">
          <a:xfrm>
            <a:off x="855663" y="3602038"/>
            <a:ext cx="6440487" cy="746125"/>
          </a:xfrm>
          <a:prstGeom prst="ellipse">
            <a:avLst/>
          </a:prstGeom>
          <a:noFill/>
          <a:ln w="158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34827" name="Rectangle 21"/>
          <p:cNvSpPr>
            <a:spLocks noChangeArrowheads="1"/>
          </p:cNvSpPr>
          <p:nvPr/>
        </p:nvSpPr>
        <p:spPr bwMode="auto">
          <a:xfrm>
            <a:off x="6962775" y="3873500"/>
            <a:ext cx="415925" cy="198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34828" name="Line 22"/>
          <p:cNvSpPr>
            <a:spLocks noChangeShapeType="1"/>
          </p:cNvSpPr>
          <p:nvPr/>
        </p:nvSpPr>
        <p:spPr bwMode="auto">
          <a:xfrm>
            <a:off x="7107238" y="3840163"/>
            <a:ext cx="88900" cy="63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4829" name="Text Box 25"/>
          <p:cNvSpPr txBox="1">
            <a:spLocks noChangeArrowheads="1"/>
          </p:cNvSpPr>
          <p:nvPr/>
        </p:nvSpPr>
        <p:spPr bwMode="auto">
          <a:xfrm>
            <a:off x="1784350" y="1400175"/>
            <a:ext cx="11312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b="0">
                <a:solidFill>
                  <a:srgbClr val="000000"/>
                </a:solidFill>
                <a:latin typeface="Calibri"/>
              </a:rPr>
              <a:t>Extraction</a:t>
            </a:r>
          </a:p>
        </p:txBody>
      </p:sp>
      <p:sp>
        <p:nvSpPr>
          <p:cNvPr id="34830" name="Text Box 26"/>
          <p:cNvSpPr txBox="1">
            <a:spLocks noChangeArrowheads="1"/>
          </p:cNvSpPr>
          <p:nvPr/>
        </p:nvSpPr>
        <p:spPr bwMode="auto">
          <a:xfrm>
            <a:off x="4249738" y="2009775"/>
            <a:ext cx="9383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b="0">
                <a:solidFill>
                  <a:srgbClr val="000000"/>
                </a:solidFill>
                <a:latin typeface="Calibri"/>
              </a:rPr>
              <a:t>Transfer</a:t>
            </a:r>
          </a:p>
        </p:txBody>
      </p:sp>
      <p:sp>
        <p:nvSpPr>
          <p:cNvPr id="34831" name="Text Box 27"/>
          <p:cNvSpPr txBox="1">
            <a:spLocks noChangeArrowheads="1"/>
          </p:cNvSpPr>
          <p:nvPr/>
        </p:nvSpPr>
        <p:spPr bwMode="auto">
          <a:xfrm>
            <a:off x="7772400" y="4000500"/>
            <a:ext cx="1035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b="0">
                <a:solidFill>
                  <a:srgbClr val="000000"/>
                </a:solidFill>
                <a:latin typeface="Calibri"/>
              </a:rPr>
              <a:t>Injection</a:t>
            </a:r>
          </a:p>
        </p:txBody>
      </p:sp>
      <p:sp>
        <p:nvSpPr>
          <p:cNvPr id="34832" name="Text Box 32"/>
          <p:cNvSpPr txBox="1">
            <a:spLocks noChangeArrowheads="1"/>
          </p:cNvSpPr>
          <p:nvPr/>
        </p:nvSpPr>
        <p:spPr bwMode="auto">
          <a:xfrm>
            <a:off x="996950" y="2128838"/>
            <a:ext cx="1979194" cy="400110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2000" b="0" dirty="0">
                <a:solidFill>
                  <a:srgbClr val="000000"/>
                </a:solidFill>
                <a:latin typeface="Symbol" pitchFamily="18" charset="2"/>
              </a:rPr>
              <a:t>a</a:t>
            </a:r>
            <a:r>
              <a:rPr lang="en-US" altLang="en-US" sz="2000" b="0" baseline="-25000" dirty="0">
                <a:solidFill>
                  <a:srgbClr val="000000"/>
                </a:solidFill>
              </a:rPr>
              <a:t>1x</a:t>
            </a:r>
            <a:r>
              <a:rPr lang="en-US" altLang="en-US" sz="2000" b="0" dirty="0">
                <a:solidFill>
                  <a:srgbClr val="000000"/>
                </a:solidFill>
                <a:latin typeface="Symbol" pitchFamily="18" charset="2"/>
              </a:rPr>
              <a:t>, b</a:t>
            </a:r>
            <a:r>
              <a:rPr lang="en-US" altLang="en-US" sz="2000" b="0" baseline="-25000" dirty="0">
                <a:solidFill>
                  <a:srgbClr val="000000"/>
                </a:solidFill>
              </a:rPr>
              <a:t>1x </a:t>
            </a:r>
            <a:r>
              <a:rPr lang="en-US" altLang="en-US" sz="2000" b="0" dirty="0">
                <a:solidFill>
                  <a:srgbClr val="000000"/>
                </a:solidFill>
                <a:latin typeface="Symbol" pitchFamily="18" charset="2"/>
              </a:rPr>
              <a:t>, a</a:t>
            </a:r>
            <a:r>
              <a:rPr lang="en-US" altLang="en-US" sz="2000" b="0" baseline="-25000" dirty="0">
                <a:solidFill>
                  <a:srgbClr val="000000"/>
                </a:solidFill>
              </a:rPr>
              <a:t>1y</a:t>
            </a:r>
            <a:r>
              <a:rPr lang="en-US" altLang="en-US" sz="2000" b="0" dirty="0">
                <a:solidFill>
                  <a:srgbClr val="000000"/>
                </a:solidFill>
                <a:latin typeface="Symbol" pitchFamily="18" charset="2"/>
              </a:rPr>
              <a:t>, b</a:t>
            </a:r>
            <a:r>
              <a:rPr lang="en-US" altLang="en-US" sz="2000" b="0" baseline="-25000" dirty="0">
                <a:solidFill>
                  <a:srgbClr val="000000"/>
                </a:solidFill>
              </a:rPr>
              <a:t>1y</a:t>
            </a:r>
            <a:endParaRPr lang="en-US" altLang="en-US" sz="2000" b="0" dirty="0">
              <a:solidFill>
                <a:srgbClr val="000000"/>
              </a:solidFill>
            </a:endParaRPr>
          </a:p>
        </p:txBody>
      </p:sp>
      <p:sp>
        <p:nvSpPr>
          <p:cNvPr id="34833" name="Freeform 39"/>
          <p:cNvSpPr>
            <a:spLocks/>
          </p:cNvSpPr>
          <p:nvPr/>
        </p:nvSpPr>
        <p:spPr bwMode="auto">
          <a:xfrm>
            <a:off x="2374900" y="1914525"/>
            <a:ext cx="5133975" cy="1955800"/>
          </a:xfrm>
          <a:custGeom>
            <a:avLst/>
            <a:gdLst>
              <a:gd name="T0" fmla="*/ 0 w 3234"/>
              <a:gd name="T1" fmla="*/ 0 h 1232"/>
              <a:gd name="T2" fmla="*/ 2147483647 w 3234"/>
              <a:gd name="T3" fmla="*/ 2147483647 h 1232"/>
              <a:gd name="T4" fmla="*/ 2147483647 w 3234"/>
              <a:gd name="T5" fmla="*/ 2147483647 h 1232"/>
              <a:gd name="T6" fmla="*/ 2147483647 w 3234"/>
              <a:gd name="T7" fmla="*/ 2147483647 h 1232"/>
              <a:gd name="T8" fmla="*/ 2147483647 w 3234"/>
              <a:gd name="T9" fmla="*/ 2147483647 h 1232"/>
              <a:gd name="T10" fmla="*/ 2147483647 w 3234"/>
              <a:gd name="T11" fmla="*/ 2147483647 h 12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234"/>
              <a:gd name="T19" fmla="*/ 0 h 1232"/>
              <a:gd name="T20" fmla="*/ 3234 w 3234"/>
              <a:gd name="T21" fmla="*/ 1232 h 123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234" h="1232">
                <a:moveTo>
                  <a:pt x="0" y="0"/>
                </a:moveTo>
                <a:cubicBezTo>
                  <a:pt x="145" y="17"/>
                  <a:pt x="420" y="72"/>
                  <a:pt x="644" y="177"/>
                </a:cubicBezTo>
                <a:cubicBezTo>
                  <a:pt x="868" y="282"/>
                  <a:pt x="1099" y="514"/>
                  <a:pt x="1346" y="628"/>
                </a:cubicBezTo>
                <a:cubicBezTo>
                  <a:pt x="1593" y="742"/>
                  <a:pt x="1879" y="793"/>
                  <a:pt x="2127" y="861"/>
                </a:cubicBezTo>
                <a:cubicBezTo>
                  <a:pt x="2375" y="929"/>
                  <a:pt x="2649" y="976"/>
                  <a:pt x="2834" y="1038"/>
                </a:cubicBezTo>
                <a:cubicBezTo>
                  <a:pt x="3019" y="1100"/>
                  <a:pt x="3126" y="1166"/>
                  <a:pt x="3234" y="1232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4834" name="Text Box 40"/>
          <p:cNvSpPr txBox="1">
            <a:spLocks noChangeArrowheads="1"/>
          </p:cNvSpPr>
          <p:nvPr/>
        </p:nvSpPr>
        <p:spPr bwMode="auto">
          <a:xfrm>
            <a:off x="4635500" y="2386013"/>
            <a:ext cx="2627313" cy="415925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2000" b="0" dirty="0">
                <a:solidFill>
                  <a:srgbClr val="000000"/>
                </a:solidFill>
                <a:latin typeface="Symbol" pitchFamily="18" charset="2"/>
              </a:rPr>
              <a:t>a</a:t>
            </a:r>
            <a:r>
              <a:rPr lang="en-US" altLang="en-US" sz="2000" b="0" baseline="-25000" dirty="0">
                <a:solidFill>
                  <a:srgbClr val="000000"/>
                </a:solidFill>
              </a:rPr>
              <a:t>x</a:t>
            </a:r>
            <a:r>
              <a:rPr lang="en-US" altLang="en-US" sz="1800" b="0" dirty="0">
                <a:solidFill>
                  <a:srgbClr val="000000"/>
                </a:solidFill>
              </a:rPr>
              <a:t>(</a:t>
            </a:r>
            <a:r>
              <a:rPr lang="en-US" altLang="en-US" sz="1800" b="0" i="1" dirty="0">
                <a:solidFill>
                  <a:srgbClr val="000000"/>
                </a:solidFill>
              </a:rPr>
              <a:t>s</a:t>
            </a:r>
            <a:r>
              <a:rPr lang="en-US" altLang="en-US" sz="1800" b="0" dirty="0">
                <a:solidFill>
                  <a:srgbClr val="000000"/>
                </a:solidFill>
              </a:rPr>
              <a:t>)</a:t>
            </a:r>
            <a:r>
              <a:rPr lang="en-US" altLang="en-US" sz="2000" b="0" dirty="0">
                <a:solidFill>
                  <a:srgbClr val="000000"/>
                </a:solidFill>
                <a:latin typeface="Symbol" pitchFamily="18" charset="2"/>
              </a:rPr>
              <a:t>, </a:t>
            </a:r>
            <a:r>
              <a:rPr lang="en-US" altLang="en-US" sz="2000" b="0" dirty="0" err="1">
                <a:solidFill>
                  <a:srgbClr val="000000"/>
                </a:solidFill>
                <a:latin typeface="Symbol" pitchFamily="18" charset="2"/>
              </a:rPr>
              <a:t>b</a:t>
            </a:r>
            <a:r>
              <a:rPr lang="en-US" altLang="en-US" sz="2000" b="0" baseline="-25000" dirty="0" err="1">
                <a:solidFill>
                  <a:srgbClr val="000000"/>
                </a:solidFill>
              </a:rPr>
              <a:t>x</a:t>
            </a:r>
            <a:r>
              <a:rPr lang="en-US" altLang="en-US" sz="1800" b="0" dirty="0">
                <a:solidFill>
                  <a:srgbClr val="000000"/>
                </a:solidFill>
              </a:rPr>
              <a:t>(</a:t>
            </a:r>
            <a:r>
              <a:rPr lang="en-US" altLang="en-US" sz="1800" b="0" i="1" dirty="0">
                <a:solidFill>
                  <a:srgbClr val="000000"/>
                </a:solidFill>
              </a:rPr>
              <a:t>s</a:t>
            </a:r>
            <a:r>
              <a:rPr lang="en-US" altLang="en-US" sz="1800" b="0" dirty="0">
                <a:solidFill>
                  <a:srgbClr val="000000"/>
                </a:solidFill>
              </a:rPr>
              <a:t>)</a:t>
            </a:r>
            <a:r>
              <a:rPr lang="en-US" altLang="en-US" sz="2000" b="0" baseline="-25000" dirty="0">
                <a:solidFill>
                  <a:srgbClr val="000000"/>
                </a:solidFill>
              </a:rPr>
              <a:t> </a:t>
            </a:r>
            <a:r>
              <a:rPr lang="en-US" altLang="en-US" sz="2000" b="0" dirty="0">
                <a:solidFill>
                  <a:srgbClr val="000000"/>
                </a:solidFill>
                <a:latin typeface="Symbol" pitchFamily="18" charset="2"/>
              </a:rPr>
              <a:t>, a</a:t>
            </a:r>
            <a:r>
              <a:rPr lang="en-US" altLang="en-US" sz="2000" b="0" baseline="-25000" dirty="0">
                <a:solidFill>
                  <a:srgbClr val="000000"/>
                </a:solidFill>
              </a:rPr>
              <a:t>y</a:t>
            </a:r>
            <a:r>
              <a:rPr lang="en-US" altLang="en-US" sz="1800" b="0" dirty="0">
                <a:solidFill>
                  <a:srgbClr val="000000"/>
                </a:solidFill>
              </a:rPr>
              <a:t>(</a:t>
            </a:r>
            <a:r>
              <a:rPr lang="en-US" altLang="en-US" sz="1800" b="0" i="1" dirty="0">
                <a:solidFill>
                  <a:srgbClr val="000000"/>
                </a:solidFill>
              </a:rPr>
              <a:t>s</a:t>
            </a:r>
            <a:r>
              <a:rPr lang="en-US" altLang="en-US" sz="1800" b="0" dirty="0">
                <a:solidFill>
                  <a:srgbClr val="000000"/>
                </a:solidFill>
              </a:rPr>
              <a:t>)</a:t>
            </a:r>
            <a:r>
              <a:rPr lang="en-US" altLang="en-US" sz="2000" b="0" dirty="0">
                <a:solidFill>
                  <a:srgbClr val="000000"/>
                </a:solidFill>
                <a:latin typeface="Symbol" pitchFamily="18" charset="2"/>
              </a:rPr>
              <a:t>, b</a:t>
            </a:r>
            <a:r>
              <a:rPr lang="en-US" altLang="en-US" sz="2000" b="0" baseline="-25000" dirty="0">
                <a:solidFill>
                  <a:srgbClr val="000000"/>
                </a:solidFill>
              </a:rPr>
              <a:t>y</a:t>
            </a:r>
            <a:r>
              <a:rPr lang="en-US" altLang="en-US" sz="1800" b="0" dirty="0">
                <a:solidFill>
                  <a:srgbClr val="000000"/>
                </a:solidFill>
              </a:rPr>
              <a:t>(</a:t>
            </a:r>
            <a:r>
              <a:rPr lang="en-US" altLang="en-US" sz="1800" b="0" i="1" dirty="0">
                <a:solidFill>
                  <a:srgbClr val="000000"/>
                </a:solidFill>
              </a:rPr>
              <a:t>s</a:t>
            </a:r>
            <a:r>
              <a:rPr lang="en-US" altLang="en-US" sz="1800" b="0" dirty="0">
                <a:solidFill>
                  <a:srgbClr val="000000"/>
                </a:solidFill>
              </a:rPr>
              <a:t>)</a:t>
            </a:r>
            <a:endParaRPr lang="en-US" altLang="en-US" sz="2000" b="0" dirty="0">
              <a:solidFill>
                <a:srgbClr val="000000"/>
              </a:solidFill>
            </a:endParaRPr>
          </a:p>
        </p:txBody>
      </p:sp>
      <p:sp>
        <p:nvSpPr>
          <p:cNvPr id="34835" name="Freeform 42"/>
          <p:cNvSpPr>
            <a:spLocks/>
          </p:cNvSpPr>
          <p:nvPr/>
        </p:nvSpPr>
        <p:spPr bwMode="auto">
          <a:xfrm>
            <a:off x="3167063" y="2217738"/>
            <a:ext cx="1685925" cy="971550"/>
          </a:xfrm>
          <a:custGeom>
            <a:avLst/>
            <a:gdLst>
              <a:gd name="T0" fmla="*/ 0 w 1062"/>
              <a:gd name="T1" fmla="*/ 0 h 612"/>
              <a:gd name="T2" fmla="*/ 2147483647 w 1062"/>
              <a:gd name="T3" fmla="*/ 2147483647 h 612"/>
              <a:gd name="T4" fmla="*/ 2147483647 w 1062"/>
              <a:gd name="T5" fmla="*/ 2147483647 h 612"/>
              <a:gd name="T6" fmla="*/ 2147483647 w 1062"/>
              <a:gd name="T7" fmla="*/ 2147483647 h 612"/>
              <a:gd name="T8" fmla="*/ 2147483647 w 1062"/>
              <a:gd name="T9" fmla="*/ 2147483647 h 6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2"/>
              <a:gd name="T16" fmla="*/ 0 h 612"/>
              <a:gd name="T17" fmla="*/ 1062 w 1062"/>
              <a:gd name="T18" fmla="*/ 612 h 6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2" h="612">
                <a:moveTo>
                  <a:pt x="0" y="0"/>
                </a:moveTo>
                <a:cubicBezTo>
                  <a:pt x="23" y="11"/>
                  <a:pt x="81" y="31"/>
                  <a:pt x="144" y="66"/>
                </a:cubicBezTo>
                <a:cubicBezTo>
                  <a:pt x="207" y="101"/>
                  <a:pt x="290" y="145"/>
                  <a:pt x="378" y="210"/>
                </a:cubicBezTo>
                <a:cubicBezTo>
                  <a:pt x="466" y="275"/>
                  <a:pt x="558" y="389"/>
                  <a:pt x="672" y="456"/>
                </a:cubicBezTo>
                <a:cubicBezTo>
                  <a:pt x="786" y="523"/>
                  <a:pt x="924" y="567"/>
                  <a:pt x="1062" y="612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4836" name="Text Box 43"/>
          <p:cNvSpPr txBox="1">
            <a:spLocks noChangeArrowheads="1"/>
          </p:cNvSpPr>
          <p:nvPr/>
        </p:nvSpPr>
        <p:spPr bwMode="auto">
          <a:xfrm>
            <a:off x="3659188" y="260032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b="0">
                <a:solidFill>
                  <a:srgbClr val="000000"/>
                </a:solidFill>
              </a:rPr>
              <a:t>s</a:t>
            </a:r>
          </a:p>
        </p:txBody>
      </p:sp>
      <p:sp>
        <p:nvSpPr>
          <p:cNvPr id="34837" name="Text Box 45"/>
          <p:cNvSpPr txBox="1">
            <a:spLocks noChangeArrowheads="1"/>
          </p:cNvSpPr>
          <p:nvPr/>
        </p:nvSpPr>
        <p:spPr bwMode="auto">
          <a:xfrm>
            <a:off x="228600" y="4686300"/>
            <a:ext cx="4038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 b="0">
                <a:solidFill>
                  <a:srgbClr val="000000"/>
                </a:solidFill>
                <a:latin typeface="Calibri"/>
              </a:rPr>
              <a:t>The Twiss parameters can be propagated when the transfer matrix </a:t>
            </a:r>
            <a:r>
              <a:rPr lang="en-US" altLang="en-US" sz="1600">
                <a:solidFill>
                  <a:srgbClr val="000000"/>
                </a:solidFill>
                <a:latin typeface="Calibri"/>
              </a:rPr>
              <a:t>M</a:t>
            </a:r>
            <a:r>
              <a:rPr lang="en-US" altLang="en-US" sz="1600" b="0">
                <a:solidFill>
                  <a:srgbClr val="000000"/>
                </a:solidFill>
                <a:latin typeface="Calibri"/>
              </a:rPr>
              <a:t> is known </a:t>
            </a:r>
          </a:p>
        </p:txBody>
      </p:sp>
      <p:sp>
        <p:nvSpPr>
          <p:cNvPr id="34839" name="Text Box 48"/>
          <p:cNvSpPr txBox="1">
            <a:spLocks noChangeArrowheads="1"/>
          </p:cNvSpPr>
          <p:nvPr/>
        </p:nvSpPr>
        <p:spPr bwMode="auto">
          <a:xfrm>
            <a:off x="7064375" y="3205163"/>
            <a:ext cx="1928813" cy="415925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2000" b="0" dirty="0">
                <a:solidFill>
                  <a:srgbClr val="000000"/>
                </a:solidFill>
                <a:latin typeface="Symbol" pitchFamily="18" charset="2"/>
              </a:rPr>
              <a:t>a</a:t>
            </a:r>
            <a:r>
              <a:rPr lang="en-US" altLang="en-US" sz="2000" b="0" baseline="-25000" dirty="0">
                <a:solidFill>
                  <a:srgbClr val="000000"/>
                </a:solidFill>
              </a:rPr>
              <a:t>2x</a:t>
            </a:r>
            <a:r>
              <a:rPr lang="en-US" altLang="en-US" sz="2000" b="0" dirty="0">
                <a:solidFill>
                  <a:srgbClr val="000000"/>
                </a:solidFill>
                <a:latin typeface="Symbol" pitchFamily="18" charset="2"/>
              </a:rPr>
              <a:t>, b</a:t>
            </a:r>
            <a:r>
              <a:rPr lang="en-US" altLang="en-US" sz="2000" b="0" baseline="-25000" dirty="0">
                <a:solidFill>
                  <a:srgbClr val="000000"/>
                </a:solidFill>
              </a:rPr>
              <a:t>2x </a:t>
            </a:r>
            <a:r>
              <a:rPr lang="en-US" altLang="en-US" sz="2000" b="0" dirty="0">
                <a:solidFill>
                  <a:srgbClr val="000000"/>
                </a:solidFill>
                <a:latin typeface="Symbol" pitchFamily="18" charset="2"/>
              </a:rPr>
              <a:t>, a</a:t>
            </a:r>
            <a:r>
              <a:rPr lang="en-US" altLang="en-US" sz="2000" b="0" baseline="-25000" dirty="0">
                <a:solidFill>
                  <a:srgbClr val="000000"/>
                </a:solidFill>
              </a:rPr>
              <a:t>2y</a:t>
            </a:r>
            <a:r>
              <a:rPr lang="en-US" altLang="en-US" sz="2000" b="0" dirty="0">
                <a:solidFill>
                  <a:srgbClr val="000000"/>
                </a:solidFill>
                <a:latin typeface="Symbol" pitchFamily="18" charset="2"/>
              </a:rPr>
              <a:t>, b</a:t>
            </a:r>
            <a:r>
              <a:rPr lang="en-US" altLang="en-US" sz="2000" b="0" baseline="-25000" dirty="0">
                <a:solidFill>
                  <a:srgbClr val="000000"/>
                </a:solidFill>
              </a:rPr>
              <a:t>2y</a:t>
            </a:r>
            <a:endParaRPr lang="en-US" altLang="en-US" sz="2000" b="0" dirty="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1023301618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Linking Machines</a:t>
            </a:r>
          </a:p>
        </p:txBody>
      </p:sp>
      <p:sp>
        <p:nvSpPr>
          <p:cNvPr id="28" name="Rectangle 37"/>
          <p:cNvSpPr>
            <a:spLocks noChangeArrowheads="1"/>
          </p:cNvSpPr>
          <p:nvPr/>
        </p:nvSpPr>
        <p:spPr bwMode="auto">
          <a:xfrm>
            <a:off x="501650" y="914400"/>
            <a:ext cx="841375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b="0" dirty="0"/>
              <a:t>Linking the optics is a complicated process: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-"/>
            </a:pPr>
            <a:r>
              <a:rPr lang="en-US" b="0" dirty="0">
                <a:sym typeface="Symbol" charset="0"/>
              </a:rPr>
              <a:t>Parameters at start of line have to be propagated to matched parameters at the end of the line (injection to another machine, fixed target etc. )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-"/>
            </a:pPr>
            <a:r>
              <a:rPr lang="en-US" b="0" dirty="0">
                <a:sym typeface="Symbol" charset="0"/>
              </a:rPr>
              <a:t>Need to “match” 8 variables (α</a:t>
            </a:r>
            <a:r>
              <a:rPr lang="en-US" b="0" baseline="-25000" dirty="0">
                <a:sym typeface="Symbol" charset="0"/>
              </a:rPr>
              <a:t>x</a:t>
            </a:r>
            <a:r>
              <a:rPr lang="en-US" b="0" dirty="0">
                <a:sym typeface="Symbol" charset="0"/>
              </a:rPr>
              <a:t>, β</a:t>
            </a:r>
            <a:r>
              <a:rPr lang="en-US" b="0" baseline="-25000" dirty="0">
                <a:sym typeface="Symbol" charset="0"/>
              </a:rPr>
              <a:t>x</a:t>
            </a:r>
            <a:r>
              <a:rPr lang="en-US" b="0" dirty="0">
                <a:sym typeface="Symbol" charset="0"/>
              </a:rPr>
              <a:t>, </a:t>
            </a:r>
            <a:r>
              <a:rPr lang="en-US" b="0" dirty="0" err="1">
                <a:sym typeface="Symbol" charset="0"/>
              </a:rPr>
              <a:t>D</a:t>
            </a:r>
            <a:r>
              <a:rPr lang="en-US" b="0" baseline="-25000" dirty="0" err="1">
                <a:sym typeface="Symbol" charset="0"/>
              </a:rPr>
              <a:t>x</a:t>
            </a:r>
            <a:r>
              <a:rPr lang="en-US" b="0" dirty="0">
                <a:sym typeface="Symbol" charset="0"/>
              </a:rPr>
              <a:t>, </a:t>
            </a:r>
            <a:r>
              <a:rPr lang="en-US" b="0" dirty="0" err="1">
                <a:sym typeface="Symbol" charset="0"/>
              </a:rPr>
              <a:t>D’</a:t>
            </a:r>
            <a:r>
              <a:rPr lang="en-US" b="0" baseline="-25000" dirty="0" err="1">
                <a:sym typeface="Symbol" charset="0"/>
              </a:rPr>
              <a:t>x</a:t>
            </a:r>
            <a:r>
              <a:rPr lang="en-US" b="0" dirty="0">
                <a:sym typeface="Symbol" charset="0"/>
              </a:rPr>
              <a:t> and α</a:t>
            </a:r>
            <a:r>
              <a:rPr lang="en-US" b="0" baseline="-25000" dirty="0">
                <a:sym typeface="Symbol" charset="0"/>
              </a:rPr>
              <a:t>y</a:t>
            </a:r>
            <a:r>
              <a:rPr lang="en-US" b="0" dirty="0">
                <a:sym typeface="Symbol" charset="0"/>
              </a:rPr>
              <a:t>, β</a:t>
            </a:r>
            <a:r>
              <a:rPr lang="en-US" b="0" baseline="-25000" dirty="0">
                <a:sym typeface="Symbol" charset="0"/>
              </a:rPr>
              <a:t>y</a:t>
            </a:r>
            <a:r>
              <a:rPr lang="en-US" b="0" dirty="0">
                <a:sym typeface="Symbol" charset="0"/>
              </a:rPr>
              <a:t>, </a:t>
            </a:r>
            <a:r>
              <a:rPr lang="en-US" b="0" dirty="0" err="1">
                <a:sym typeface="Symbol" charset="0"/>
              </a:rPr>
              <a:t>D</a:t>
            </a:r>
            <a:r>
              <a:rPr lang="en-US" b="0" baseline="-25000" dirty="0" err="1">
                <a:sym typeface="Symbol" charset="0"/>
              </a:rPr>
              <a:t>y</a:t>
            </a:r>
            <a:r>
              <a:rPr lang="en-US" b="0" dirty="0">
                <a:sym typeface="Symbol" charset="0"/>
              </a:rPr>
              <a:t>, </a:t>
            </a:r>
            <a:r>
              <a:rPr lang="en-US" b="0" dirty="0" err="1">
                <a:sym typeface="Symbol" charset="0"/>
              </a:rPr>
              <a:t>D’</a:t>
            </a:r>
            <a:r>
              <a:rPr lang="en-US" b="0" baseline="-25000" dirty="0" err="1">
                <a:sym typeface="Symbol" charset="0"/>
              </a:rPr>
              <a:t>y</a:t>
            </a:r>
            <a:r>
              <a:rPr lang="en-US" b="0" dirty="0">
                <a:sym typeface="Symbol" charset="0"/>
              </a:rPr>
              <a:t>)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-"/>
            </a:pPr>
            <a:r>
              <a:rPr lang="en-US" b="0" dirty="0">
                <a:sym typeface="Symbol" charset="0"/>
              </a:rPr>
              <a:t>Matching done with number of independently power (“matching”) </a:t>
            </a:r>
            <a:r>
              <a:rPr lang="en-US" b="0" dirty="0" err="1">
                <a:sym typeface="Symbol" charset="0"/>
              </a:rPr>
              <a:t>quadrupoles</a:t>
            </a:r>
            <a:endParaRPr lang="en-US" b="0" dirty="0">
              <a:sym typeface="Symbol" charset="0"/>
            </a:endParaRPr>
          </a:p>
          <a:p>
            <a:pPr marL="800100" lvl="1" indent="-342900">
              <a:spcBef>
                <a:spcPct val="20000"/>
              </a:spcBef>
              <a:buFont typeface="Lucida Grande"/>
              <a:buChar char="-"/>
            </a:pPr>
            <a:r>
              <a:rPr lang="en-US" b="0" dirty="0">
                <a:sym typeface="Symbol" charset="0"/>
              </a:rPr>
              <a:t>Maximum β and D values are imposed by magnetic apertures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-"/>
            </a:pPr>
            <a:r>
              <a:rPr lang="en-US" b="0" dirty="0">
                <a:sym typeface="Symbol" charset="0"/>
              </a:rPr>
              <a:t>Other constraints exist:</a:t>
            </a:r>
          </a:p>
          <a:p>
            <a:pPr marL="1257300" lvl="2" indent="-342900">
              <a:spcBef>
                <a:spcPct val="20000"/>
              </a:spcBef>
              <a:buFont typeface="Lucida Grande"/>
              <a:buChar char="-"/>
            </a:pPr>
            <a:r>
              <a:rPr lang="en-US" b="0" dirty="0">
                <a:sym typeface="Symbol" charset="0"/>
              </a:rPr>
              <a:t>Phase conditions for collimators</a:t>
            </a:r>
          </a:p>
          <a:p>
            <a:pPr marL="1257300" lvl="2" indent="-342900">
              <a:spcBef>
                <a:spcPct val="20000"/>
              </a:spcBef>
              <a:buFont typeface="Lucida Grande"/>
              <a:buChar char="-"/>
            </a:pPr>
            <a:r>
              <a:rPr lang="en-US" b="0" dirty="0">
                <a:sym typeface="Symbol" charset="0"/>
              </a:rPr>
              <a:t>Insertions for special equipment like stripping foils</a:t>
            </a:r>
          </a:p>
          <a:p>
            <a:pPr marL="1257300" lvl="2" indent="-342900">
              <a:spcBef>
                <a:spcPct val="20000"/>
              </a:spcBef>
              <a:buFont typeface="Lucida Grande"/>
              <a:buChar char="-"/>
            </a:pPr>
            <a:r>
              <a:rPr lang="en-US" b="0" dirty="0">
                <a:sym typeface="Symbol" charset="0"/>
              </a:rPr>
              <a:t>Low beam energy (β&lt;&lt;1) re-bunching cavities might be necessary, i.e. RF gymnastics in the transfer line</a:t>
            </a:r>
          </a:p>
          <a:p>
            <a:pPr lvl="2">
              <a:spcBef>
                <a:spcPct val="20000"/>
              </a:spcBef>
            </a:pPr>
            <a:endParaRPr lang="en-US" b="0" dirty="0">
              <a:sym typeface="Symbol" charset="0"/>
            </a:endParaRP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b="0" dirty="0">
                <a:sym typeface="Symbol" charset="0"/>
              </a:rPr>
              <a:t>Matching with computer codes and relying on mixture of theory, experience, intuition, trial and error.</a:t>
            </a:r>
          </a:p>
          <a:p>
            <a:pPr marL="342900" indent="-342900">
              <a:spcBef>
                <a:spcPct val="20000"/>
              </a:spcBef>
            </a:pPr>
            <a:endParaRPr lang="en-US" sz="2000" b="0" dirty="0"/>
          </a:p>
        </p:txBody>
      </p:sp>
      <p:sp>
        <p:nvSpPr>
          <p:cNvPr id="4" name="TextBox 3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252850064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Optical Mismatch at Injection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762594" y="1371600"/>
            <a:ext cx="7604445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altLang="en-US" b="0">
              <a:solidFill>
                <a:srgbClr val="000000"/>
              </a:solidFill>
              <a:ea typeface="+mn-ea"/>
            </a:endParaRPr>
          </a:p>
        </p:txBody>
      </p:sp>
      <p:grpSp>
        <p:nvGrpSpPr>
          <p:cNvPr id="19" name="Group 15"/>
          <p:cNvGrpSpPr>
            <a:grpSpLocks noChangeAspect="1"/>
          </p:cNvGrpSpPr>
          <p:nvPr/>
        </p:nvGrpSpPr>
        <p:grpSpPr bwMode="auto">
          <a:xfrm>
            <a:off x="2675533" y="2016125"/>
            <a:ext cx="3867150" cy="1139825"/>
            <a:chOff x="378" y="1644"/>
            <a:chExt cx="4865" cy="1496"/>
          </a:xfrm>
        </p:grpSpPr>
        <p:sp>
          <p:nvSpPr>
            <p:cNvPr id="20" name="Oval 3"/>
            <p:cNvSpPr>
              <a:spLocks noChangeAspect="1" noChangeArrowheads="1"/>
            </p:cNvSpPr>
            <p:nvPr/>
          </p:nvSpPr>
          <p:spPr bwMode="auto">
            <a:xfrm rot="1414825">
              <a:off x="1202" y="1661"/>
              <a:ext cx="3123" cy="1479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b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21" name="Oval 5"/>
            <p:cNvSpPr>
              <a:spLocks noChangeAspect="1" noChangeArrowheads="1"/>
            </p:cNvSpPr>
            <p:nvPr/>
          </p:nvSpPr>
          <p:spPr bwMode="auto">
            <a:xfrm rot="-4078118">
              <a:off x="2366" y="1655"/>
              <a:ext cx="817" cy="1508"/>
            </a:xfrm>
            <a:prstGeom prst="ellips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b="0">
                <a:solidFill>
                  <a:srgbClr val="000000"/>
                </a:solidFill>
                <a:ea typeface="+mn-ea"/>
              </a:endParaRPr>
            </a:p>
          </p:txBody>
        </p:sp>
        <p:pic>
          <p:nvPicPr>
            <p:cNvPr id="22" name="Picture 1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" y="1644"/>
              <a:ext cx="4865" cy="1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Group 16"/>
          <p:cNvGrpSpPr>
            <a:grpSpLocks noChangeAspect="1"/>
          </p:cNvGrpSpPr>
          <p:nvPr/>
        </p:nvGrpSpPr>
        <p:grpSpPr bwMode="auto">
          <a:xfrm>
            <a:off x="5174158" y="2005973"/>
            <a:ext cx="3857625" cy="1181100"/>
            <a:chOff x="377" y="1661"/>
            <a:chExt cx="4870" cy="1490"/>
          </a:xfrm>
        </p:grpSpPr>
        <p:sp>
          <p:nvSpPr>
            <p:cNvPr id="24" name="Oval 17"/>
            <p:cNvSpPr>
              <a:spLocks noChangeAspect="1" noChangeArrowheads="1"/>
            </p:cNvSpPr>
            <p:nvPr/>
          </p:nvSpPr>
          <p:spPr bwMode="auto">
            <a:xfrm rot="1414825">
              <a:off x="1202" y="1661"/>
              <a:ext cx="3123" cy="1479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b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25" name="Oval 18"/>
            <p:cNvSpPr>
              <a:spLocks noChangeAspect="1" noChangeArrowheads="1"/>
            </p:cNvSpPr>
            <p:nvPr/>
          </p:nvSpPr>
          <p:spPr bwMode="auto">
            <a:xfrm rot="-4078118">
              <a:off x="2366" y="1655"/>
              <a:ext cx="817" cy="1508"/>
            </a:xfrm>
            <a:prstGeom prst="ellips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b="0">
                <a:solidFill>
                  <a:srgbClr val="000000"/>
                </a:solidFill>
                <a:ea typeface="+mn-ea"/>
              </a:endParaRPr>
            </a:p>
          </p:txBody>
        </p:sp>
        <p:pic>
          <p:nvPicPr>
            <p:cNvPr id="26" name="Picture 1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04249">
              <a:off x="377" y="1679"/>
              <a:ext cx="4870" cy="1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245985" y="848570"/>
            <a:ext cx="880382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buFont typeface="Arial"/>
              <a:buChar char="•"/>
            </a:pPr>
            <a:r>
              <a:rPr lang="en-US" altLang="en-US" sz="2000" b="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Filamentation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fills larger ellipse </a:t>
            </a:r>
            <a:r>
              <a:rPr lang="en-US" altLang="en-US" sz="2000" b="0" u="sng" dirty="0">
                <a:solidFill>
                  <a:srgbClr val="333399"/>
                </a:solidFill>
                <a:latin typeface="Arial"/>
                <a:ea typeface="+mn-ea"/>
                <a:cs typeface="Arial"/>
              </a:rPr>
              <a:t>with same shape as matched ellipse</a:t>
            </a: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eaLnBrk="1" hangingPunct="1"/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eaLnBrk="1" hangingPunct="1"/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  <a:sym typeface="Symbol" pitchFamily="18" charset="2"/>
            </a:endParaRPr>
          </a:p>
        </p:txBody>
      </p:sp>
      <p:grpSp>
        <p:nvGrpSpPr>
          <p:cNvPr id="28" name="Group 21"/>
          <p:cNvGrpSpPr>
            <a:grpSpLocks noChangeAspect="1"/>
          </p:cNvGrpSpPr>
          <p:nvPr/>
        </p:nvGrpSpPr>
        <p:grpSpPr bwMode="auto">
          <a:xfrm>
            <a:off x="473670" y="3732213"/>
            <a:ext cx="3281363" cy="1371600"/>
            <a:chOff x="798" y="1578"/>
            <a:chExt cx="4121" cy="1723"/>
          </a:xfrm>
        </p:grpSpPr>
        <p:sp>
          <p:nvSpPr>
            <p:cNvPr id="29" name="Oval 22"/>
            <p:cNvSpPr>
              <a:spLocks noChangeAspect="1" noChangeArrowheads="1"/>
            </p:cNvSpPr>
            <p:nvPr/>
          </p:nvSpPr>
          <p:spPr bwMode="auto">
            <a:xfrm rot="-4078118">
              <a:off x="2366" y="1655"/>
              <a:ext cx="817" cy="1508"/>
            </a:xfrm>
            <a:prstGeom prst="ellips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b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30" name="Oval 23"/>
            <p:cNvSpPr>
              <a:spLocks noChangeAspect="1" noChangeArrowheads="1"/>
            </p:cNvSpPr>
            <p:nvPr/>
          </p:nvSpPr>
          <p:spPr bwMode="auto">
            <a:xfrm rot="1414825">
              <a:off x="1202" y="1661"/>
              <a:ext cx="3123" cy="1479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b="0">
                <a:solidFill>
                  <a:srgbClr val="000000"/>
                </a:solidFill>
                <a:ea typeface="+mn-ea"/>
              </a:endParaRPr>
            </a:p>
          </p:txBody>
        </p:sp>
        <p:pic>
          <p:nvPicPr>
            <p:cNvPr id="31" name="Picture 2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" y="1578"/>
              <a:ext cx="4121" cy="1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2" name="Oval 28"/>
          <p:cNvSpPr>
            <a:spLocks noChangeAspect="1" noChangeArrowheads="1"/>
          </p:cNvSpPr>
          <p:nvPr/>
        </p:nvSpPr>
        <p:spPr bwMode="auto">
          <a:xfrm rot="1414825">
            <a:off x="776883" y="1974850"/>
            <a:ext cx="2351087" cy="1173163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altLang="en-US" b="0">
              <a:solidFill>
                <a:srgbClr val="000000"/>
              </a:solidFill>
              <a:ea typeface="+mn-ea"/>
            </a:endParaRPr>
          </a:p>
        </p:txBody>
      </p:sp>
      <p:sp>
        <p:nvSpPr>
          <p:cNvPr id="33" name="Oval 29"/>
          <p:cNvSpPr>
            <a:spLocks noChangeAspect="1" noChangeArrowheads="1"/>
          </p:cNvSpPr>
          <p:nvPr/>
        </p:nvSpPr>
        <p:spPr bwMode="auto">
          <a:xfrm rot="17521882">
            <a:off x="1635720" y="2000251"/>
            <a:ext cx="649287" cy="1135062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altLang="en-US" b="0">
              <a:solidFill>
                <a:srgbClr val="000000"/>
              </a:solidFill>
              <a:ea typeface="+mn-ea"/>
            </a:endParaRPr>
          </a:p>
        </p:txBody>
      </p:sp>
      <p:pic>
        <p:nvPicPr>
          <p:cNvPr id="34" name="Picture 30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2295" y="1455738"/>
            <a:ext cx="2274888" cy="2263775"/>
          </a:xfrm>
          <a:noFill/>
        </p:spPr>
      </p:pic>
      <p:grpSp>
        <p:nvGrpSpPr>
          <p:cNvPr id="35" name="Group 31"/>
          <p:cNvGrpSpPr>
            <a:grpSpLocks noChangeAspect="1"/>
          </p:cNvGrpSpPr>
          <p:nvPr/>
        </p:nvGrpSpPr>
        <p:grpSpPr bwMode="auto">
          <a:xfrm>
            <a:off x="2675533" y="3579813"/>
            <a:ext cx="3794125" cy="1663700"/>
            <a:chOff x="414" y="1352"/>
            <a:chExt cx="4790" cy="2101"/>
          </a:xfrm>
        </p:grpSpPr>
        <p:sp>
          <p:nvSpPr>
            <p:cNvPr id="36" name="Oval 32"/>
            <p:cNvSpPr>
              <a:spLocks noChangeAspect="1" noChangeArrowheads="1"/>
            </p:cNvSpPr>
            <p:nvPr/>
          </p:nvSpPr>
          <p:spPr bwMode="auto">
            <a:xfrm rot="-4078118">
              <a:off x="2366" y="1655"/>
              <a:ext cx="817" cy="1508"/>
            </a:xfrm>
            <a:prstGeom prst="ellips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b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37" name="Oval 33"/>
            <p:cNvSpPr>
              <a:spLocks noChangeAspect="1" noChangeArrowheads="1"/>
            </p:cNvSpPr>
            <p:nvPr/>
          </p:nvSpPr>
          <p:spPr bwMode="auto">
            <a:xfrm rot="1414825">
              <a:off x="1202" y="1661"/>
              <a:ext cx="3123" cy="1479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b="0">
                <a:solidFill>
                  <a:srgbClr val="000000"/>
                </a:solidFill>
                <a:ea typeface="+mn-ea"/>
              </a:endParaRPr>
            </a:p>
          </p:txBody>
        </p:sp>
        <p:pic>
          <p:nvPicPr>
            <p:cNvPr id="38" name="Picture 3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64079">
              <a:off x="414" y="1352"/>
              <a:ext cx="4790" cy="2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" name="Group 40"/>
          <p:cNvGrpSpPr>
            <a:grpSpLocks noChangeAspect="1"/>
          </p:cNvGrpSpPr>
          <p:nvPr/>
        </p:nvGrpSpPr>
        <p:grpSpPr bwMode="auto">
          <a:xfrm>
            <a:off x="5145583" y="3752050"/>
            <a:ext cx="3994150" cy="1946275"/>
            <a:chOff x="310" y="1179"/>
            <a:chExt cx="5022" cy="2448"/>
          </a:xfrm>
        </p:grpSpPr>
        <p:sp>
          <p:nvSpPr>
            <p:cNvPr id="40" name="Oval 41"/>
            <p:cNvSpPr>
              <a:spLocks noChangeAspect="1" noChangeArrowheads="1"/>
            </p:cNvSpPr>
            <p:nvPr/>
          </p:nvSpPr>
          <p:spPr bwMode="auto">
            <a:xfrm rot="-4078118">
              <a:off x="2366" y="1655"/>
              <a:ext cx="817" cy="1508"/>
            </a:xfrm>
            <a:prstGeom prst="ellips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b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56" name="Oval 42"/>
            <p:cNvSpPr>
              <a:spLocks noChangeAspect="1" noChangeArrowheads="1"/>
            </p:cNvSpPr>
            <p:nvPr/>
          </p:nvSpPr>
          <p:spPr bwMode="auto">
            <a:xfrm rot="1414825">
              <a:off x="1202" y="1661"/>
              <a:ext cx="3123" cy="1479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b="0">
                <a:solidFill>
                  <a:srgbClr val="000000"/>
                </a:solidFill>
                <a:ea typeface="+mn-ea"/>
              </a:endParaRPr>
            </a:p>
          </p:txBody>
        </p:sp>
        <p:pic>
          <p:nvPicPr>
            <p:cNvPr id="57" name="Picture 4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65612">
              <a:off x="310" y="1179"/>
              <a:ext cx="5022" cy="2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8" name="Line 45"/>
          <p:cNvSpPr>
            <a:spLocks noChangeShapeType="1"/>
          </p:cNvSpPr>
          <p:nvPr/>
        </p:nvSpPr>
        <p:spPr bwMode="auto">
          <a:xfrm>
            <a:off x="1156295" y="55530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ctr"/>
            <a:endParaRPr lang="en-GB" b="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sp>
        <p:nvSpPr>
          <p:cNvPr id="59" name="Line 46"/>
          <p:cNvSpPr>
            <a:spLocks noChangeShapeType="1"/>
          </p:cNvSpPr>
          <p:nvPr/>
        </p:nvSpPr>
        <p:spPr bwMode="auto">
          <a:xfrm flipV="1">
            <a:off x="1156295" y="48704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ctr"/>
            <a:endParaRPr lang="en-GB" b="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sp>
        <p:nvSpPr>
          <p:cNvPr id="60" name="Text Box 47"/>
          <p:cNvSpPr txBox="1">
            <a:spLocks noChangeArrowheads="1"/>
          </p:cNvSpPr>
          <p:nvPr/>
        </p:nvSpPr>
        <p:spPr bwMode="auto">
          <a:xfrm>
            <a:off x="1697633" y="5514975"/>
            <a:ext cx="285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b="0" i="1">
                <a:solidFill>
                  <a:srgbClr val="000000"/>
                </a:solidFill>
                <a:latin typeface="Times New Roman" pitchFamily="18" charset="0"/>
                <a:ea typeface="+mn-ea"/>
              </a:rPr>
              <a:t>x</a:t>
            </a:r>
          </a:p>
        </p:txBody>
      </p:sp>
      <p:sp>
        <p:nvSpPr>
          <p:cNvPr id="61" name="Text Box 48"/>
          <p:cNvSpPr txBox="1">
            <a:spLocks noChangeArrowheads="1"/>
          </p:cNvSpPr>
          <p:nvPr/>
        </p:nvSpPr>
        <p:spPr bwMode="auto">
          <a:xfrm>
            <a:off x="822920" y="4719638"/>
            <a:ext cx="361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b="0" i="1">
                <a:solidFill>
                  <a:srgbClr val="000000"/>
                </a:solidFill>
                <a:latin typeface="Times New Roman" pitchFamily="18" charset="0"/>
                <a:ea typeface="+mn-ea"/>
              </a:rPr>
              <a:t>x’</a:t>
            </a:r>
          </a:p>
        </p:txBody>
      </p:sp>
      <p:sp>
        <p:nvSpPr>
          <p:cNvPr id="62" name="Text Box 51"/>
          <p:cNvSpPr txBox="1">
            <a:spLocks noChangeArrowheads="1"/>
          </p:cNvSpPr>
          <p:nvPr/>
        </p:nvSpPr>
        <p:spPr bwMode="auto">
          <a:xfrm>
            <a:off x="1688108" y="1455738"/>
            <a:ext cx="6238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200" b="0" i="1">
                <a:solidFill>
                  <a:srgbClr val="000000"/>
                </a:solidFill>
                <a:ea typeface="+mn-ea"/>
              </a:rPr>
              <a:t>Turn 0</a:t>
            </a:r>
            <a:endParaRPr lang="en-GB" altLang="en-US" sz="1200" b="0" i="1">
              <a:solidFill>
                <a:srgbClr val="000000"/>
              </a:solidFill>
              <a:ea typeface="+mn-ea"/>
            </a:endParaRPr>
          </a:p>
        </p:txBody>
      </p:sp>
      <p:sp>
        <p:nvSpPr>
          <p:cNvPr id="63" name="Text Box 53"/>
          <p:cNvSpPr txBox="1">
            <a:spLocks noChangeArrowheads="1"/>
          </p:cNvSpPr>
          <p:nvPr/>
        </p:nvSpPr>
        <p:spPr bwMode="auto">
          <a:xfrm>
            <a:off x="6317585" y="5108755"/>
            <a:ext cx="649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200" b="0" i="1">
                <a:solidFill>
                  <a:srgbClr val="000000"/>
                </a:solidFill>
                <a:ea typeface="+mn-ea"/>
              </a:rPr>
              <a:t>Turn N</a:t>
            </a:r>
            <a:endParaRPr lang="en-GB" altLang="en-US" sz="1200" b="0" i="1">
              <a:solidFill>
                <a:srgbClr val="000000"/>
              </a:solidFill>
              <a:ea typeface="+mn-ea"/>
            </a:endParaRPr>
          </a:p>
        </p:txBody>
      </p:sp>
      <p:sp>
        <p:nvSpPr>
          <p:cNvPr id="64" name="Line 56"/>
          <p:cNvSpPr>
            <a:spLocks noChangeShapeType="1"/>
          </p:cNvSpPr>
          <p:nvPr/>
        </p:nvSpPr>
        <p:spPr bwMode="auto">
          <a:xfrm>
            <a:off x="2902545" y="1606550"/>
            <a:ext cx="3340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ctr"/>
            <a:endParaRPr lang="en-GB" b="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sp>
        <p:nvSpPr>
          <p:cNvPr id="65" name="Text Box 57"/>
          <p:cNvSpPr txBox="1">
            <a:spLocks noChangeArrowheads="1"/>
          </p:cNvSpPr>
          <p:nvPr/>
        </p:nvSpPr>
        <p:spPr bwMode="auto">
          <a:xfrm>
            <a:off x="4321770" y="1379538"/>
            <a:ext cx="5222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200" b="0" i="1">
                <a:solidFill>
                  <a:srgbClr val="000000"/>
                </a:solidFill>
                <a:ea typeface="+mn-ea"/>
              </a:rPr>
              <a:t>Time</a:t>
            </a:r>
            <a:endParaRPr lang="en-GB" altLang="en-US" sz="1200" b="0" i="1">
              <a:solidFill>
                <a:srgbClr val="000000"/>
              </a:solidFill>
              <a:ea typeface="+mn-ea"/>
            </a:endParaRPr>
          </a:p>
        </p:txBody>
      </p:sp>
      <p:sp>
        <p:nvSpPr>
          <p:cNvPr id="42" name="Rectangle 44"/>
          <p:cNvSpPr>
            <a:spLocks noChangeArrowheads="1"/>
          </p:cNvSpPr>
          <p:nvPr/>
        </p:nvSpPr>
        <p:spPr bwMode="auto">
          <a:xfrm>
            <a:off x="267390" y="6172200"/>
            <a:ext cx="87280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Dispersion mismatch at injection will also cause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emittance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blow-up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1852359069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Blow-up from </a:t>
            </a:r>
            <a:r>
              <a:rPr lang="en-US" altLang="en-US" dirty="0" err="1">
                <a:latin typeface="Arial"/>
                <a:ea typeface="ＭＳ Ｐゴシック" pitchFamily="34" charset="-128"/>
                <a:cs typeface="Arial"/>
              </a:rPr>
              <a:t>betatron</a:t>
            </a:r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 mismatch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304800" y="914400"/>
            <a:ext cx="85344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Optical errors occur in transfer line and ring, such that the beam can be injected with a mismatch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Filamentation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will produce an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emittance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increase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In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normalised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phase space, consider the matched beam as a circle, and the mismatched beam as an ellipse</a:t>
            </a:r>
          </a:p>
        </p:txBody>
      </p:sp>
      <p:sp>
        <p:nvSpPr>
          <p:cNvPr id="30" name="Line 5"/>
          <p:cNvSpPr>
            <a:spLocks noChangeShapeType="1"/>
          </p:cNvSpPr>
          <p:nvPr/>
        </p:nvSpPr>
        <p:spPr bwMode="auto">
          <a:xfrm flipV="1">
            <a:off x="6838877" y="3048000"/>
            <a:ext cx="1588" cy="318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1" name="Line 6"/>
          <p:cNvSpPr>
            <a:spLocks noChangeShapeType="1"/>
          </p:cNvSpPr>
          <p:nvPr/>
        </p:nvSpPr>
        <p:spPr bwMode="auto">
          <a:xfrm>
            <a:off x="5467277" y="4724400"/>
            <a:ext cx="2732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5" name="Oval 7"/>
          <p:cNvSpPr>
            <a:spLocks noChangeArrowheads="1"/>
          </p:cNvSpPr>
          <p:nvPr/>
        </p:nvSpPr>
        <p:spPr bwMode="auto">
          <a:xfrm>
            <a:off x="5772077" y="3657600"/>
            <a:ext cx="2125663" cy="21256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36" name="Oval 10"/>
          <p:cNvSpPr>
            <a:spLocks noChangeArrowheads="1"/>
          </p:cNvSpPr>
          <p:nvPr/>
        </p:nvSpPr>
        <p:spPr bwMode="auto">
          <a:xfrm rot="2632728">
            <a:off x="6003852" y="3414713"/>
            <a:ext cx="1633538" cy="2590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7372277" y="6019800"/>
            <a:ext cx="12431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 dirty="0">
                <a:solidFill>
                  <a:srgbClr val="000000"/>
                </a:solidFill>
                <a:latin typeface="Arial"/>
                <a:cs typeface="Arial"/>
              </a:rPr>
              <a:t>Matched</a:t>
            </a:r>
          </a:p>
          <a:p>
            <a:pPr eaLnBrk="1" hangingPunct="1"/>
            <a:r>
              <a:rPr lang="en-US" altLang="en-US" sz="1400" b="0" dirty="0">
                <a:solidFill>
                  <a:srgbClr val="000000"/>
                </a:solidFill>
                <a:latin typeface="Arial"/>
                <a:cs typeface="Arial"/>
              </a:rPr>
              <a:t>beam (α</a:t>
            </a:r>
            <a:r>
              <a:rPr lang="en-US" altLang="en-US" sz="1400" b="0" baseline="-250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lang="en-US" altLang="en-US" sz="1400" b="0" dirty="0">
                <a:solidFill>
                  <a:srgbClr val="000000"/>
                </a:solidFill>
                <a:latin typeface="Arial"/>
                <a:cs typeface="Arial"/>
              </a:rPr>
              <a:t>, β</a:t>
            </a:r>
            <a:r>
              <a:rPr lang="en-US" altLang="en-US" sz="1400" b="0" baseline="-250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lang="en-US" altLang="en-US" sz="1400" b="0" dirty="0">
                <a:solidFill>
                  <a:srgbClr val="000000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38" name="Line 13"/>
          <p:cNvSpPr>
            <a:spLocks noChangeShapeType="1"/>
          </p:cNvSpPr>
          <p:nvPr/>
        </p:nvSpPr>
        <p:spPr bwMode="auto">
          <a:xfrm flipH="1" flipV="1">
            <a:off x="7372277" y="56388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39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4743439"/>
              </p:ext>
            </p:extLst>
          </p:nvPr>
        </p:nvGraphicFramePr>
        <p:xfrm>
          <a:off x="8369227" y="4725988"/>
          <a:ext cx="169863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2011" name="Equation" r:id="rId3" imgW="139579" imgH="177646" progId="Equation.3">
                  <p:embed/>
                </p:oleObj>
              </mc:Choice>
              <mc:Fallback>
                <p:oleObj name="Equation" r:id="rId3" imgW="139579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69227" y="4725988"/>
                        <a:ext cx="169863" cy="21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107768"/>
              </p:ext>
            </p:extLst>
          </p:nvPr>
        </p:nvGraphicFramePr>
        <p:xfrm>
          <a:off x="6530902" y="2981325"/>
          <a:ext cx="203200" cy="21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2012" name="Equation" r:id="rId5" imgW="164814" imgH="177492" progId="Equation.3">
                  <p:embed/>
                </p:oleObj>
              </mc:Choice>
              <mc:Fallback>
                <p:oleObj name="Equation" r:id="rId5" imgW="164814" imgH="17749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0902" y="2981325"/>
                        <a:ext cx="203200" cy="21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30"/>
          <p:cNvSpPr>
            <a:spLocks noChangeArrowheads="1"/>
          </p:cNvSpPr>
          <p:nvPr/>
        </p:nvSpPr>
        <p:spPr bwMode="auto">
          <a:xfrm>
            <a:off x="5334000" y="2514600"/>
            <a:ext cx="3599581" cy="4160643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42" name="Line 30"/>
          <p:cNvSpPr>
            <a:spLocks noChangeShapeType="1"/>
          </p:cNvSpPr>
          <p:nvPr/>
        </p:nvSpPr>
        <p:spPr bwMode="auto">
          <a:xfrm flipH="1" flipV="1">
            <a:off x="6264069" y="4114800"/>
            <a:ext cx="578451" cy="60255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" name="Line 31"/>
          <p:cNvSpPr>
            <a:spLocks noChangeShapeType="1"/>
          </p:cNvSpPr>
          <p:nvPr/>
        </p:nvSpPr>
        <p:spPr bwMode="auto">
          <a:xfrm flipH="1">
            <a:off x="6842519" y="3788003"/>
            <a:ext cx="870342" cy="92934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4" name="Text Box 32"/>
          <p:cNvSpPr txBox="1">
            <a:spLocks noChangeArrowheads="1"/>
          </p:cNvSpPr>
          <p:nvPr/>
        </p:nvSpPr>
        <p:spPr bwMode="auto">
          <a:xfrm>
            <a:off x="6451995" y="4107753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>
                <a:solidFill>
                  <a:srgbClr val="FF0000"/>
                </a:solidFill>
                <a:latin typeface="AvantGarde Bk BT" pitchFamily="34" charset="0"/>
              </a:rPr>
              <a:t>a</a:t>
            </a:r>
          </a:p>
        </p:txBody>
      </p:sp>
      <p:sp>
        <p:nvSpPr>
          <p:cNvPr id="45" name="Line 13"/>
          <p:cNvSpPr>
            <a:spLocks noChangeShapeType="1"/>
          </p:cNvSpPr>
          <p:nvPr/>
        </p:nvSpPr>
        <p:spPr bwMode="auto">
          <a:xfrm flipH="1">
            <a:off x="6045200" y="4715932"/>
            <a:ext cx="804333" cy="70273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6" name="Text Box 32"/>
          <p:cNvSpPr txBox="1">
            <a:spLocks noChangeArrowheads="1"/>
          </p:cNvSpPr>
          <p:nvPr/>
        </p:nvSpPr>
        <p:spPr bwMode="auto">
          <a:xfrm>
            <a:off x="5926666" y="5046134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dirty="0">
                <a:latin typeface="AvantGarde Bk BT" pitchFamily="34" charset="0"/>
              </a:rPr>
              <a:t>A</a:t>
            </a:r>
          </a:p>
        </p:txBody>
      </p:sp>
      <p:sp>
        <p:nvSpPr>
          <p:cNvPr id="47" name="Text Box 11"/>
          <p:cNvSpPr txBox="1">
            <a:spLocks noChangeArrowheads="1"/>
          </p:cNvSpPr>
          <p:nvPr/>
        </p:nvSpPr>
        <p:spPr bwMode="auto">
          <a:xfrm>
            <a:off x="5314877" y="2514600"/>
            <a:ext cx="139072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 dirty="0">
                <a:solidFill>
                  <a:srgbClr val="FF0000"/>
                </a:solidFill>
                <a:latin typeface="Arial"/>
                <a:cs typeface="Arial"/>
              </a:rPr>
              <a:t>Mismatched</a:t>
            </a:r>
          </a:p>
          <a:p>
            <a:pPr eaLnBrk="1" hangingPunct="1"/>
            <a:r>
              <a:rPr lang="en-US" altLang="en-US" sz="1400" b="0" dirty="0">
                <a:solidFill>
                  <a:srgbClr val="FF0000"/>
                </a:solidFill>
                <a:latin typeface="Arial"/>
                <a:cs typeface="Arial"/>
              </a:rPr>
              <a:t>beam (α</a:t>
            </a:r>
            <a:r>
              <a:rPr lang="en-US" altLang="en-US" sz="1400" b="0" baseline="-25000" dirty="0">
                <a:solidFill>
                  <a:srgbClr val="FF0000"/>
                </a:solidFill>
                <a:latin typeface="Arial"/>
                <a:cs typeface="Arial"/>
              </a:rPr>
              <a:t>2</a:t>
            </a:r>
            <a:r>
              <a:rPr lang="en-US" altLang="en-US" sz="1400" b="0" dirty="0">
                <a:solidFill>
                  <a:srgbClr val="FF0000"/>
                </a:solidFill>
                <a:latin typeface="Arial"/>
                <a:cs typeface="Arial"/>
              </a:rPr>
              <a:t>, β</a:t>
            </a:r>
            <a:r>
              <a:rPr lang="en-US" altLang="en-US" sz="1400" b="0" baseline="-25000" dirty="0">
                <a:solidFill>
                  <a:srgbClr val="FF0000"/>
                </a:solidFill>
                <a:latin typeface="Arial"/>
                <a:cs typeface="Arial"/>
              </a:rPr>
              <a:t>2</a:t>
            </a:r>
            <a:r>
              <a:rPr lang="en-US" altLang="en-US" sz="1400" b="0" dirty="0">
                <a:solidFill>
                  <a:srgbClr val="FF0000"/>
                </a:solidFill>
                <a:latin typeface="Arial"/>
                <a:cs typeface="Arial"/>
              </a:rPr>
              <a:t>)</a:t>
            </a:r>
          </a:p>
          <a:p>
            <a:pPr eaLnBrk="1" hangingPunct="1"/>
            <a:endParaRPr lang="en-US" altLang="en-US" sz="1400" b="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8" name="Line 14"/>
          <p:cNvSpPr>
            <a:spLocks noChangeShapeType="1"/>
          </p:cNvSpPr>
          <p:nvPr/>
        </p:nvSpPr>
        <p:spPr bwMode="auto">
          <a:xfrm>
            <a:off x="5867400" y="3048000"/>
            <a:ext cx="381000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9" name="Text Box 33"/>
          <p:cNvSpPr txBox="1">
            <a:spLocks noChangeArrowheads="1"/>
          </p:cNvSpPr>
          <p:nvPr/>
        </p:nvSpPr>
        <p:spPr bwMode="auto">
          <a:xfrm>
            <a:off x="7072795" y="3928410"/>
            <a:ext cx="866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dirty="0">
                <a:solidFill>
                  <a:srgbClr val="FF0000"/>
                </a:solidFill>
                <a:latin typeface="AvantGarde Bk BT" pitchFamily="34" charset="0"/>
              </a:rPr>
              <a:t>b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-21824" y="6598702"/>
            <a:ext cx="9165823" cy="25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/>
              <a:t>ABT Introductory Lectures – CERN Accelerator School, Constanta, Romania, 2018</a:t>
            </a:r>
          </a:p>
        </p:txBody>
      </p:sp>
    </p:spTree>
    <p:extLst>
      <p:ext uri="{BB962C8B-B14F-4D97-AF65-F5344CB8AC3E}">
        <p14:creationId xmlns:p14="http://schemas.microsoft.com/office/powerpoint/2010/main" val="308823497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30391</TotalTime>
  <Words>9959</Words>
  <Application>Microsoft Macintosh PowerPoint</Application>
  <PresentationFormat>On-screen Show (4:3)</PresentationFormat>
  <Paragraphs>1735</Paragraphs>
  <Slides>117</Slides>
  <Notes>11</Notes>
  <HiddenSlides>2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117</vt:i4>
      </vt:variant>
    </vt:vector>
  </HeadingPairs>
  <TitlesOfParts>
    <vt:vector size="132" baseType="lpstr">
      <vt:lpstr>ＭＳ Ｐゴシック</vt:lpstr>
      <vt:lpstr>Arial</vt:lpstr>
      <vt:lpstr>AvantGarde Bk BT</vt:lpstr>
      <vt:lpstr>Calibri</vt:lpstr>
      <vt:lpstr>Cambria Math</vt:lpstr>
      <vt:lpstr>Lucida Grande</vt:lpstr>
      <vt:lpstr>Symbol</vt:lpstr>
      <vt:lpstr>Times New Roman</vt:lpstr>
      <vt:lpstr>Verdana</vt:lpstr>
      <vt:lpstr>Wingdings</vt:lpstr>
      <vt:lpstr>Zapf Dingbats</vt:lpstr>
      <vt:lpstr>Default Design</vt:lpstr>
      <vt:lpstr>1_Default Design</vt:lpstr>
      <vt:lpstr>2_Default Design</vt:lpstr>
      <vt:lpstr>Equation</vt:lpstr>
      <vt:lpstr>Kickers, septa and beam transfer lines</vt:lpstr>
      <vt:lpstr>Reminder: injection, septum and kicker</vt:lpstr>
      <vt:lpstr>Reminder: extraction, septum and kicker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Septa</vt:lpstr>
      <vt:lpstr>Electrostatic septum</vt:lpstr>
      <vt:lpstr>Electrostatic septum</vt:lpstr>
      <vt:lpstr>DC direct drive magnetic septum</vt:lpstr>
      <vt:lpstr>Direct drive pulsed magnetic septum</vt:lpstr>
      <vt:lpstr>Eddy current septum</vt:lpstr>
      <vt:lpstr>Lambertson septum</vt:lpstr>
      <vt:lpstr>Two plane injection with Lambertson</vt:lpstr>
      <vt:lpstr>Lambertson septum</vt:lpstr>
      <vt:lpstr>Protection devices</vt:lpstr>
      <vt:lpstr>Protection devices</vt:lpstr>
      <vt:lpstr>Injection protection: e.g. LHC injection</vt:lpstr>
      <vt:lpstr>Injection protection: e.g. LHC injection</vt:lpstr>
      <vt:lpstr>Injection protection: e.g. LHC injection</vt:lpstr>
      <vt:lpstr>Injection protection: e.g. LHC injection</vt:lpstr>
      <vt:lpstr>Extraction protection: e.g. SPS extraction</vt:lpstr>
      <vt:lpstr>Extraction protection: e.g. SPS extraction</vt:lpstr>
      <vt:lpstr>Extraction protection: e.g. SPS extraction</vt:lpstr>
      <vt:lpstr>Extraction protection: e.g. SPS extraction</vt:lpstr>
      <vt:lpstr>Extraction protection: e.g. TPSG</vt:lpstr>
      <vt:lpstr>Transfer protection: e.g. SPS-to-LHC</vt:lpstr>
      <vt:lpstr>Transfer protection: e.g. SPS-to-LHC</vt:lpstr>
      <vt:lpstr>Transfer protection: e.g. SPS-to-LHC</vt:lpstr>
      <vt:lpstr>Transfer protection: e.g. SPS-to-LHC</vt:lpstr>
      <vt:lpstr>Transfer protection: e.g. SPS-to-LHC</vt:lpstr>
      <vt:lpstr>Transfer protection: e.g. SPS-to-LHC</vt:lpstr>
      <vt:lpstr>Transfer protection: e.g. SPS-to-LHC</vt:lpstr>
      <vt:lpstr>PowerPoint Presentation</vt:lpstr>
      <vt:lpstr>PowerPoint Presentation</vt:lpstr>
      <vt:lpstr>PowerPoint Presentation</vt:lpstr>
      <vt:lpstr>PowerPoint Presentation</vt:lpstr>
      <vt:lpstr>General transport</vt:lpstr>
      <vt:lpstr>Circular Machine</vt:lpstr>
      <vt:lpstr>Circular Machine</vt:lpstr>
      <vt:lpstr>Transfer line</vt:lpstr>
      <vt:lpstr>Transfer line</vt:lpstr>
      <vt:lpstr>Transfer line</vt:lpstr>
      <vt:lpstr>Optics Matching</vt:lpstr>
      <vt:lpstr>Linking Machines</vt:lpstr>
      <vt:lpstr>Linking Machines</vt:lpstr>
      <vt:lpstr>Linking Machines</vt:lpstr>
      <vt:lpstr>Optical Mismatch at Injection</vt:lpstr>
      <vt:lpstr>Blow-up from betatron mismatch</vt:lpstr>
      <vt:lpstr>Blow-up from betatron mismatch</vt:lpstr>
      <vt:lpstr>Blow-up from betatron mismatch</vt:lpstr>
      <vt:lpstr>Blow-up from betatron mismatch</vt:lpstr>
      <vt:lpstr>Optics measurement with screens</vt:lpstr>
      <vt:lpstr>Optics measurement with 3 screens</vt:lpstr>
      <vt:lpstr>Summary</vt:lpstr>
      <vt:lpstr>Summary</vt:lpstr>
      <vt:lpstr>Further reading and references</vt:lpstr>
      <vt:lpstr>Bibliography for Septa</vt:lpstr>
      <vt:lpstr>Bibliography for Kickers</vt:lpstr>
      <vt:lpstr>PowerPoint Presentation</vt:lpstr>
      <vt:lpstr>PowerPoint Presentation</vt:lpstr>
      <vt:lpstr>Blow-up from betatron mismatch</vt:lpstr>
      <vt:lpstr>Blow-up from betatron mismatch</vt:lpstr>
      <vt:lpstr>Blow-up from betatron mismatch</vt:lpstr>
      <vt:lpstr>Blow-up from dispersion mismatch</vt:lpstr>
      <vt:lpstr>Optics measurement with 3 screens</vt:lpstr>
      <vt:lpstr>Optics measurement with 3 screens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Injection and Extraction</dc:title>
  <dc:creator>goddard</dc:creator>
  <cp:lastModifiedBy>Matthew Alexander Fraser</cp:lastModifiedBy>
  <cp:revision>651</cp:revision>
  <cp:lastPrinted>2014-08-26T16:25:10Z</cp:lastPrinted>
  <dcterms:created xsi:type="dcterms:W3CDTF">2004-08-23T13:54:02Z</dcterms:created>
  <dcterms:modified xsi:type="dcterms:W3CDTF">2018-09-20T18:23:04Z</dcterms:modified>
</cp:coreProperties>
</file>