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63" r:id="rId3"/>
    <p:sldId id="257" r:id="rId4"/>
    <p:sldId id="259" r:id="rId5"/>
    <p:sldId id="258" r:id="rId6"/>
    <p:sldId id="261" r:id="rId7"/>
    <p:sldId id="260" r:id="rId8"/>
    <p:sldId id="262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09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7F7811-81AF-4D01-8A08-86E349EDC93B}" type="datetimeFigureOut">
              <a:rPr lang="en-US" smtClean="0"/>
              <a:pPr/>
              <a:t>10/1/2009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EFC477-EEBB-4358-8437-997DA0C2708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01/10/2009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Thermosyphon Workshop, CERN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F666B-6AE5-47EF-B53A-6F646C0DF1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01/10/2009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Thermosyphon Workshop, CERN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F666B-6AE5-47EF-B53A-6F646C0DF1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01/10/2009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Thermosyphon Workshop, CERN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F666B-6AE5-47EF-B53A-6F646C0DF1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01/10/2009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Thermosyphon Workshop, CERN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F666B-6AE5-47EF-B53A-6F646C0DF1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01/10/2009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Thermosyphon Workshop, CERN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F666B-6AE5-47EF-B53A-6F646C0DF1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01/10/2009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Thermosyphon Workshop, CERN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F666B-6AE5-47EF-B53A-6F646C0DF1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01/10/2009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Thermosyphon Workshop, CERN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F666B-6AE5-47EF-B53A-6F646C0DF1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01/10/2009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Thermosyphon Workshop, CERN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F666B-6AE5-47EF-B53A-6F646C0DF1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01/10/2009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Thermosyphon Workshop, CERN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F666B-6AE5-47EF-B53A-6F646C0DF1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01/10/2009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Thermosyphon Workshop, CERN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F666B-6AE5-47EF-B53A-6F646C0DF1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01/10/2009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Thermosyphon Workshop, CERN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F666B-6AE5-47EF-B53A-6F646C0DF1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01/10/2009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Thermosyphon Workshop, CERN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7F666B-6AE5-47EF-B53A-6F646C0DF1A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6.emf"/><Relationship Id="rId4" Type="http://schemas.openxmlformats.org/officeDocument/2006/relationships/image" Target="../media/image5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8.emf"/><Relationship Id="rId4" Type="http://schemas.openxmlformats.org/officeDocument/2006/relationships/image" Target="../media/image7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5720" y="1643051"/>
            <a:ext cx="8572560" cy="1957400"/>
          </a:xfrm>
        </p:spPr>
        <p:txBody>
          <a:bodyPr>
            <a:normAutofit/>
          </a:bodyPr>
          <a:lstStyle/>
          <a:p>
            <a:r>
              <a:rPr lang="en-US" sz="4800" dirty="0" smtClean="0">
                <a:solidFill>
                  <a:schemeClr val="tx2"/>
                </a:solidFill>
              </a:rPr>
              <a:t>C3F8-C2F6 blends </a:t>
            </a:r>
            <a:r>
              <a:rPr lang="en-US" sz="4800" dirty="0" err="1" smtClean="0">
                <a:solidFill>
                  <a:schemeClr val="tx2"/>
                </a:solidFill>
              </a:rPr>
              <a:t>optimisation</a:t>
            </a:r>
            <a:r>
              <a:rPr lang="en-US" sz="4800" dirty="0" smtClean="0">
                <a:solidFill>
                  <a:schemeClr val="tx2"/>
                </a:solidFill>
              </a:rPr>
              <a:t> </a:t>
            </a:r>
            <a:endParaRPr lang="en-US" sz="3600" dirty="0">
              <a:solidFill>
                <a:schemeClr val="tx2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i="1" dirty="0" smtClean="0"/>
          </a:p>
          <a:p>
            <a:r>
              <a:rPr lang="en-US" i="1" dirty="0" smtClean="0"/>
              <a:t>J. </a:t>
            </a:r>
            <a:r>
              <a:rPr lang="en-US" i="1" dirty="0" err="1" smtClean="0"/>
              <a:t>Direito</a:t>
            </a:r>
            <a:endParaRPr lang="en-US" i="1" dirty="0" smtClean="0"/>
          </a:p>
          <a:p>
            <a:r>
              <a:rPr lang="en-US" i="1" dirty="0" smtClean="0"/>
              <a:t> (EN/CV/DC)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01/10/2009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F666B-6AE5-47EF-B53A-6F646C0DF1A8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Thermosyphon Workshop, CERN</a:t>
            </a:r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142844" y="142852"/>
            <a:ext cx="8839258" cy="571500"/>
            <a:chOff x="142844" y="142852"/>
            <a:chExt cx="8839258" cy="571500"/>
          </a:xfrm>
        </p:grpSpPr>
        <p:pic>
          <p:nvPicPr>
            <p:cNvPr id="8" name="Picture 2" descr="\\cern.ch\dfs\Users\j\jbotelho\Desktop\cernlogo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8429652" y="142852"/>
              <a:ext cx="552450" cy="571500"/>
            </a:xfrm>
            <a:prstGeom prst="rect">
              <a:avLst/>
            </a:prstGeom>
            <a:noFill/>
          </p:spPr>
        </p:pic>
        <p:pic>
          <p:nvPicPr>
            <p:cNvPr id="9" name="Picture 3" descr="\\cern.ch\dfs\Users\j\jbotelho\Desktop\en_h_60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42844" y="142852"/>
              <a:ext cx="1643074" cy="240450"/>
            </a:xfrm>
            <a:prstGeom prst="rect">
              <a:avLst/>
            </a:prstGeom>
            <a:noFill/>
          </p:spPr>
        </p:pic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Increase the evaporation pressure at low temperatures of the fluid:</a:t>
            </a:r>
          </a:p>
          <a:p>
            <a:pPr lvl="1"/>
            <a:r>
              <a:rPr lang="en-US" dirty="0" smtClean="0"/>
              <a:t>Evaporating </a:t>
            </a:r>
            <a:r>
              <a:rPr lang="en-US" dirty="0" smtClean="0"/>
              <a:t>at pressures above the atmospheric pressure (avoiding air flowing inside the system in case of leaks).</a:t>
            </a:r>
          </a:p>
          <a:p>
            <a:pPr lvl="1"/>
            <a:r>
              <a:rPr lang="en-US" dirty="0" smtClean="0"/>
              <a:t>Evaporate at lower temperatures.</a:t>
            </a:r>
          </a:p>
          <a:p>
            <a:pPr lvl="1"/>
            <a:r>
              <a:rPr lang="en-US" dirty="0" smtClean="0"/>
              <a:t>Minimize the effect of the pressure drop on the return line (useful for selecting components on the gas line).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01/10/2009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Thermosyphon Workshop, CERN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F666B-6AE5-47EF-B53A-6F646C0DF1A8}" type="slidenum">
              <a:rPr lang="en-US" smtClean="0"/>
              <a:pPr/>
              <a:t>2</a:t>
            </a:fld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142844" y="142852"/>
            <a:ext cx="8839258" cy="571500"/>
            <a:chOff x="142844" y="142852"/>
            <a:chExt cx="8839258" cy="571500"/>
          </a:xfrm>
        </p:grpSpPr>
        <p:pic>
          <p:nvPicPr>
            <p:cNvPr id="8" name="Picture 2" descr="\\cern.ch\dfs\Users\j\jbotelho\Desktop\cernlogo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8429652" y="142852"/>
              <a:ext cx="552450" cy="571500"/>
            </a:xfrm>
            <a:prstGeom prst="rect">
              <a:avLst/>
            </a:prstGeom>
            <a:noFill/>
          </p:spPr>
        </p:pic>
        <p:pic>
          <p:nvPicPr>
            <p:cNvPr id="9" name="Picture 3" descr="\\cern.ch\dfs\Users\j\jbotelho\Desktop\en_h_60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42844" y="142852"/>
              <a:ext cx="1643074" cy="240450"/>
            </a:xfrm>
            <a:prstGeom prst="rect">
              <a:avLst/>
            </a:prstGeom>
            <a:noFill/>
          </p:spPr>
        </p:pic>
      </p:grp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285720" y="274638"/>
            <a:ext cx="8401080" cy="1143000"/>
          </a:xfrm>
        </p:spPr>
        <p:txBody>
          <a:bodyPr>
            <a:normAutofit/>
          </a:bodyPr>
          <a:lstStyle/>
          <a:p>
            <a:r>
              <a:rPr lang="en-US" sz="3600" b="1" smtClean="0">
                <a:solidFill>
                  <a:schemeClr val="tx2"/>
                </a:solidFill>
              </a:rPr>
              <a:t>Objectives</a:t>
            </a:r>
            <a:endParaRPr lang="en-US" sz="3600" b="1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500042"/>
            <a:ext cx="8229600" cy="1296974"/>
          </a:xfrm>
        </p:spPr>
        <p:txBody>
          <a:bodyPr>
            <a:normAutofit fontScale="90000"/>
          </a:bodyPr>
          <a:lstStyle/>
          <a:p>
            <a:r>
              <a:rPr lang="en-US" sz="3600" b="1" smtClean="0">
                <a:solidFill>
                  <a:schemeClr val="tx2"/>
                </a:solidFill>
              </a:rPr>
              <a:t>Study of an Evaporation channel with a 50W stave, 2.6mm ID, and 0.8m length (IBL)</a:t>
            </a:r>
            <a:endParaRPr lang="en-US" sz="3600" b="1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034" y="2071678"/>
            <a:ext cx="8229600" cy="3357586"/>
          </a:xfrm>
        </p:spPr>
        <p:txBody>
          <a:bodyPr>
            <a:normAutofit fontScale="92500"/>
          </a:bodyPr>
          <a:lstStyle/>
          <a:p>
            <a:r>
              <a:rPr lang="en-US" sz="2800" smtClean="0"/>
              <a:t>Recalculation of the cooling parameters for blends. </a:t>
            </a:r>
          </a:p>
          <a:p>
            <a:pPr lvl="1"/>
            <a:r>
              <a:rPr lang="en-US" sz="2400" smtClean="0"/>
              <a:t>New correlation was used for fluorocarbon blends* pressure drop (takes into account 2 fluids on the correlation).</a:t>
            </a:r>
          </a:p>
          <a:p>
            <a:pPr lvl="1"/>
            <a:r>
              <a:rPr lang="en-US" sz="2400" smtClean="0"/>
              <a:t>Evaporation temperature of -40°C.</a:t>
            </a:r>
          </a:p>
          <a:p>
            <a:pPr lvl="1"/>
            <a:r>
              <a:rPr lang="en-US" sz="2400" smtClean="0"/>
              <a:t>Pressure &amp; Temperature profiles </a:t>
            </a:r>
            <a:r>
              <a:rPr lang="en-US" sz="2400" b="1" smtClean="0"/>
              <a:t>with and without sub cooling</a:t>
            </a:r>
            <a:r>
              <a:rPr lang="en-US" sz="2400" smtClean="0"/>
              <a:t>.</a:t>
            </a:r>
          </a:p>
          <a:p>
            <a:pPr lvl="1"/>
            <a:r>
              <a:rPr lang="en-US" sz="2400" smtClean="0"/>
              <a:t>Considering always a condensation temperature of 20°C (inner quality of 60% in the two-phase region).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01/10/2009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Thermosyphon Workshop, CERN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F666B-6AE5-47EF-B53A-6F646C0DF1A8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714348" y="5572140"/>
            <a:ext cx="800105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n-US" sz="1200" b="1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* </a:t>
            </a:r>
            <a:r>
              <a:rPr lang="en-US" sz="1200" b="1" err="1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Piotr</a:t>
            </a:r>
            <a:r>
              <a:rPr lang="en-US" sz="1200" b="1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 A. </a:t>
            </a:r>
            <a:r>
              <a:rPr lang="en-US" sz="1200" b="1" err="1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Domanski</a:t>
            </a:r>
            <a:r>
              <a:rPr lang="en-US" sz="1200" b="1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, Christian J. L. Hermes.</a:t>
            </a:r>
            <a:r>
              <a:rPr lang="en-US" sz="120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 An Improved Correlation for two-</a:t>
            </a:r>
            <a:r>
              <a:rPr lang="en-US" sz="1200" err="1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pjase</a:t>
            </a:r>
            <a:r>
              <a:rPr lang="en-US" sz="120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 pressure drop of R-22 and R-410A in 180° Return Bends. </a:t>
            </a:r>
            <a:r>
              <a:rPr lang="en-US" sz="1200" i="1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Proceedings of the 11</a:t>
            </a:r>
            <a:r>
              <a:rPr lang="en-US" sz="1200" i="1" baseline="3000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th</a:t>
            </a:r>
            <a:r>
              <a:rPr lang="en-US" sz="1200" i="1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 Brazilian of Thermal Sciences and Engineering – ENCIT 2006.</a:t>
            </a:r>
            <a:endParaRPr lang="en-US" sz="1200" smtClean="0">
              <a:solidFill>
                <a:schemeClr val="tx2">
                  <a:lumMod val="40000"/>
                  <a:lumOff val="60000"/>
                </a:schemeClr>
              </a:solidFill>
            </a:endParaRPr>
          </a:p>
          <a:p>
            <a:endParaRPr lang="en-US">
              <a:solidFill>
                <a:schemeClr val="tx2">
                  <a:lumMod val="40000"/>
                  <a:lumOff val="60000"/>
                </a:schemeClr>
              </a:solidFill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142844" y="142852"/>
            <a:ext cx="8839258" cy="571500"/>
            <a:chOff x="142844" y="142852"/>
            <a:chExt cx="8839258" cy="571500"/>
          </a:xfrm>
        </p:grpSpPr>
        <p:pic>
          <p:nvPicPr>
            <p:cNvPr id="9" name="Picture 2" descr="\\cern.ch\dfs\Users\j\jbotelho\Desktop\cernlogo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8429652" y="142852"/>
              <a:ext cx="552450" cy="571500"/>
            </a:xfrm>
            <a:prstGeom prst="rect">
              <a:avLst/>
            </a:prstGeom>
            <a:noFill/>
          </p:spPr>
        </p:pic>
        <p:pic>
          <p:nvPicPr>
            <p:cNvPr id="10" name="Picture 3" descr="\\cern.ch\dfs\Users\j\jbotelho\Desktop\en_h_60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42844" y="142852"/>
              <a:ext cx="1643074" cy="240450"/>
            </a:xfrm>
            <a:prstGeom prst="rect">
              <a:avLst/>
            </a:prstGeom>
            <a:noFill/>
          </p:spPr>
        </p:pic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844" y="428612"/>
            <a:ext cx="8858312" cy="1143000"/>
          </a:xfrm>
        </p:spPr>
        <p:txBody>
          <a:bodyPr>
            <a:noAutofit/>
          </a:bodyPr>
          <a:lstStyle/>
          <a:p>
            <a:r>
              <a:rPr lang="en-US" sz="3600" b="1" smtClean="0">
                <a:solidFill>
                  <a:schemeClr val="tx2"/>
                </a:solidFill>
              </a:rPr>
              <a:t>Initial Considerations </a:t>
            </a:r>
            <a:br>
              <a:rPr lang="en-US" sz="3600" b="1" smtClean="0">
                <a:solidFill>
                  <a:schemeClr val="tx2"/>
                </a:solidFill>
              </a:rPr>
            </a:br>
            <a:r>
              <a:rPr lang="en-US" sz="3600" b="1" smtClean="0">
                <a:solidFill>
                  <a:schemeClr val="tx2"/>
                </a:solidFill>
              </a:rPr>
              <a:t>With and Without Sub Cooling:</a:t>
            </a:r>
            <a:endParaRPr lang="en-US" sz="3600" b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1760557"/>
            <a:ext cx="8229600" cy="4525963"/>
          </a:xfrm>
        </p:spPr>
        <p:txBody>
          <a:bodyPr>
            <a:normAutofit/>
          </a:bodyPr>
          <a:lstStyle/>
          <a:p>
            <a:r>
              <a:rPr lang="en-US" sz="2000" smtClean="0"/>
              <a:t>With Sub Cooling:</a:t>
            </a:r>
          </a:p>
          <a:p>
            <a:pPr lvl="1"/>
            <a:r>
              <a:rPr lang="en-US" sz="2000" err="1" smtClean="0"/>
              <a:t>Xin</a:t>
            </a:r>
            <a:r>
              <a:rPr lang="en-US" sz="2000" smtClean="0"/>
              <a:t> = 0.2; </a:t>
            </a:r>
            <a:r>
              <a:rPr lang="en-US" sz="2000" err="1" smtClean="0"/>
              <a:t>Xout</a:t>
            </a:r>
            <a:r>
              <a:rPr lang="en-US" sz="2000" smtClean="0"/>
              <a:t> = 0.6; </a:t>
            </a:r>
            <a:r>
              <a:rPr lang="en-US" sz="2000" b="1" smtClean="0"/>
              <a:t>mass flow = ~1.2g/s</a:t>
            </a:r>
          </a:p>
          <a:p>
            <a:r>
              <a:rPr lang="en-US" sz="2000" smtClean="0"/>
              <a:t>Without Sub Cooling:</a:t>
            </a:r>
          </a:p>
          <a:p>
            <a:pPr lvl="1"/>
            <a:r>
              <a:rPr lang="en-US" sz="2000" err="1" smtClean="0"/>
              <a:t>Xin</a:t>
            </a:r>
            <a:r>
              <a:rPr lang="en-US" sz="2000" smtClean="0"/>
              <a:t> = 0.6; </a:t>
            </a:r>
            <a:r>
              <a:rPr lang="en-US" sz="2000" err="1" smtClean="0"/>
              <a:t>Xout</a:t>
            </a:r>
            <a:r>
              <a:rPr lang="en-US" sz="2000" smtClean="0"/>
              <a:t> = 0.9; </a:t>
            </a:r>
            <a:r>
              <a:rPr lang="en-US" sz="2000" b="1" smtClean="0"/>
              <a:t>mass flow = ~1.8g/s</a:t>
            </a:r>
          </a:p>
          <a:p>
            <a:endParaRPr lang="en-US" sz="200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01/10/2009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Thermosyphon Workshop, CERN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F666B-6AE5-47EF-B53A-6F646C0DF1A8}" type="slidenum">
              <a:rPr lang="en-US" smtClean="0"/>
              <a:pPr/>
              <a:t>4</a:t>
            </a:fld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142844" y="142852"/>
            <a:ext cx="8839258" cy="571500"/>
            <a:chOff x="142844" y="142852"/>
            <a:chExt cx="8839258" cy="571500"/>
          </a:xfrm>
        </p:grpSpPr>
        <p:pic>
          <p:nvPicPr>
            <p:cNvPr id="8" name="Picture 2" descr="\\cern.ch\dfs\Users\j\jbotelho\Desktop\cernlogo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8429652" y="142852"/>
              <a:ext cx="552450" cy="571500"/>
            </a:xfrm>
            <a:prstGeom prst="rect">
              <a:avLst/>
            </a:prstGeom>
            <a:noFill/>
          </p:spPr>
        </p:pic>
        <p:pic>
          <p:nvPicPr>
            <p:cNvPr id="9" name="Picture 3" descr="\\cern.ch\dfs\Users\j\jbotelho\Desktop\en_h_60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42844" y="142852"/>
              <a:ext cx="1643074" cy="240450"/>
            </a:xfrm>
            <a:prstGeom prst="rect">
              <a:avLst/>
            </a:prstGeom>
            <a:noFill/>
          </p:spPr>
        </p:pic>
      </p:grpSp>
      <p:pic>
        <p:nvPicPr>
          <p:cNvPr id="12" name="Picture 5" descr="ph_no_sub_cooling"/>
          <p:cNvPicPr>
            <a:picLocks noChangeAspect="1" noChangeArrowheads="1"/>
          </p:cNvPicPr>
          <p:nvPr/>
        </p:nvPicPr>
        <p:blipFill>
          <a:blip r:embed="rId4" cstate="print"/>
          <a:srcRect t="15532" r="4372"/>
          <a:stretch>
            <a:fillRect/>
          </a:stretch>
        </p:blipFill>
        <p:spPr bwMode="auto">
          <a:xfrm>
            <a:off x="142844" y="3286124"/>
            <a:ext cx="4168770" cy="297179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3074" name="Picture 2" descr="\\cern.ch\dfs\Users\j\jbotelho\Desktop\50_50_blend.JPG"/>
          <p:cNvPicPr>
            <a:picLocks noChangeAspect="1" noChangeArrowheads="1"/>
          </p:cNvPicPr>
          <p:nvPr/>
        </p:nvPicPr>
        <p:blipFill>
          <a:blip r:embed="rId5" cstate="print"/>
          <a:srcRect t="16200" r="13497"/>
          <a:stretch>
            <a:fillRect/>
          </a:stretch>
        </p:blipFill>
        <p:spPr bwMode="auto">
          <a:xfrm>
            <a:off x="4429124" y="3286124"/>
            <a:ext cx="4572032" cy="29562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5720" y="274638"/>
            <a:ext cx="8401080" cy="1143000"/>
          </a:xfrm>
        </p:spPr>
        <p:txBody>
          <a:bodyPr>
            <a:normAutofit/>
          </a:bodyPr>
          <a:lstStyle/>
          <a:p>
            <a:r>
              <a:rPr lang="en-US" sz="3600" b="1" smtClean="0">
                <a:solidFill>
                  <a:schemeClr val="tx2"/>
                </a:solidFill>
              </a:rPr>
              <a:t>Fluorocarbon Blends and Initial Conditions:</a:t>
            </a:r>
            <a:endParaRPr lang="en-US" sz="3600" b="1">
              <a:solidFill>
                <a:schemeClr val="tx2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01/10/2009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Thermosyphon Workshop, CERN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F666B-6AE5-47EF-B53A-6F646C0DF1A8}" type="slidenum">
              <a:rPr lang="en-US" smtClean="0"/>
              <a:pPr/>
              <a:t>5</a:t>
            </a:fld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142844" y="142852"/>
            <a:ext cx="8839258" cy="571500"/>
            <a:chOff x="142844" y="142852"/>
            <a:chExt cx="8839258" cy="571500"/>
          </a:xfrm>
        </p:grpSpPr>
        <p:pic>
          <p:nvPicPr>
            <p:cNvPr id="9" name="Picture 2" descr="\\cern.ch\dfs\Users\j\jbotelho\Desktop\cernlogo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8429652" y="142852"/>
              <a:ext cx="552450" cy="571500"/>
            </a:xfrm>
            <a:prstGeom prst="rect">
              <a:avLst/>
            </a:prstGeom>
            <a:noFill/>
          </p:spPr>
        </p:pic>
        <p:pic>
          <p:nvPicPr>
            <p:cNvPr id="10" name="Picture 3" descr="\\cern.ch\dfs\Users\j\jbotelho\Desktop\en_h_60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42844" y="142852"/>
              <a:ext cx="1643074" cy="240450"/>
            </a:xfrm>
            <a:prstGeom prst="rect">
              <a:avLst/>
            </a:prstGeom>
            <a:noFill/>
          </p:spPr>
        </p:pic>
      </p:grpSp>
      <p:graphicFrame>
        <p:nvGraphicFramePr>
          <p:cNvPr id="12" name="Table 11"/>
          <p:cNvGraphicFramePr>
            <a:graphicFrameLocks noGrp="1"/>
          </p:cNvGraphicFramePr>
          <p:nvPr/>
        </p:nvGraphicFramePr>
        <p:xfrm>
          <a:off x="1714480" y="1643050"/>
          <a:ext cx="5357851" cy="4287520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1275678"/>
                <a:gridCol w="1081776"/>
                <a:gridCol w="1500198"/>
                <a:gridCol w="1500199"/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Blend</a:t>
                      </a:r>
                      <a:endParaRPr lang="en-US" sz="160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err="1" smtClean="0"/>
                        <a:t>P</a:t>
                      </a:r>
                      <a:r>
                        <a:rPr lang="en-US" sz="1400" err="1" smtClean="0"/>
                        <a:t>evap</a:t>
                      </a:r>
                      <a:r>
                        <a:rPr lang="en-US" sz="1600" smtClean="0"/>
                        <a:t>,</a:t>
                      </a:r>
                      <a:r>
                        <a:rPr lang="en-US" sz="1600" baseline="0" smtClean="0"/>
                        <a:t> </a:t>
                      </a:r>
                      <a:r>
                        <a:rPr lang="en-US" sz="1600" smtClean="0"/>
                        <a:t>T=-40°C</a:t>
                      </a:r>
                      <a:r>
                        <a:rPr lang="en-US" sz="1600" baseline="0" smtClean="0"/>
                        <a:t> bar(a)</a:t>
                      </a:r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err="1" smtClean="0"/>
                        <a:t>P</a:t>
                      </a:r>
                      <a:r>
                        <a:rPr lang="en-US" sz="1400" err="1" smtClean="0"/>
                        <a:t>cond</a:t>
                      </a:r>
                      <a:r>
                        <a:rPr lang="en-US" sz="1600" smtClean="0"/>
                        <a:t>, T=20°C</a:t>
                      </a:r>
                    </a:p>
                    <a:p>
                      <a:pPr algn="ctr"/>
                      <a:r>
                        <a:rPr lang="en-US" sz="1600" smtClean="0"/>
                        <a:t>Bar(a)</a:t>
                      </a:r>
                      <a:endParaRPr lang="en-US" sz="1600"/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C3F8</a:t>
                      </a:r>
                      <a:endParaRPr lang="en-US" sz="160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0.9</a:t>
                      </a:r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7.6</a:t>
                      </a:r>
                      <a:endParaRPr lang="en-US" sz="160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90%C3F8</a:t>
                      </a:r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10%C2F6</a:t>
                      </a:r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1.5</a:t>
                      </a:r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10.5</a:t>
                      </a:r>
                      <a:endParaRPr lang="en-US" sz="160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smtClean="0"/>
                        <a:t>80%C3F8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20%C2F6</a:t>
                      </a:r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2.0</a:t>
                      </a:r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13.1</a:t>
                      </a:r>
                      <a:endParaRPr lang="en-US" sz="160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smtClean="0"/>
                        <a:t>70%C3F8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30%C2F6</a:t>
                      </a:r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2.5</a:t>
                      </a:r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15.4</a:t>
                      </a:r>
                      <a:endParaRPr lang="en-US" sz="160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smtClean="0"/>
                        <a:t>60%C3F8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40%C2F6</a:t>
                      </a:r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2.9</a:t>
                      </a:r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17.6</a:t>
                      </a:r>
                      <a:endParaRPr lang="en-US" sz="160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50%C3F8</a:t>
                      </a:r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50%C2F6</a:t>
                      </a:r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3.3</a:t>
                      </a:r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19.8</a:t>
                      </a:r>
                      <a:endParaRPr lang="en-US" sz="160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40%C3F8</a:t>
                      </a:r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60%C2F6</a:t>
                      </a:r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3.7</a:t>
                      </a:r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21.8</a:t>
                      </a:r>
                      <a:endParaRPr lang="en-US" sz="160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30%C3F8</a:t>
                      </a:r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70%C2F6</a:t>
                      </a:r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4.1</a:t>
                      </a:r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23.9</a:t>
                      </a:r>
                      <a:endParaRPr lang="en-US" sz="160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20%C3F8</a:t>
                      </a:r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80%C2F6</a:t>
                      </a:r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4.4</a:t>
                      </a:r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26.0</a:t>
                      </a:r>
                      <a:endParaRPr lang="en-US" sz="160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10%C3F8</a:t>
                      </a:r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90%C2F6</a:t>
                      </a:r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4.9</a:t>
                      </a:r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28.2</a:t>
                      </a:r>
                      <a:endParaRPr lang="en-US" sz="160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28612"/>
            <a:ext cx="8229600" cy="1143000"/>
          </a:xfrm>
        </p:spPr>
        <p:txBody>
          <a:bodyPr>
            <a:noAutofit/>
          </a:bodyPr>
          <a:lstStyle/>
          <a:p>
            <a:r>
              <a:rPr lang="en-US" sz="3600" smtClean="0">
                <a:solidFill>
                  <a:schemeClr val="tx2"/>
                </a:solidFill>
              </a:rPr>
              <a:t>Pressure &amp; Temperature profiles </a:t>
            </a:r>
            <a:br>
              <a:rPr lang="en-US" sz="3600" smtClean="0">
                <a:solidFill>
                  <a:schemeClr val="tx2"/>
                </a:solidFill>
              </a:rPr>
            </a:br>
            <a:r>
              <a:rPr lang="en-US" sz="3600" smtClean="0">
                <a:solidFill>
                  <a:schemeClr val="tx2"/>
                </a:solidFill>
              </a:rPr>
              <a:t>with Sub Cooling</a:t>
            </a:r>
            <a:endParaRPr lang="en-US" sz="360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01/10/2009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Thermosyphon Workshop, CERN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F666B-6AE5-47EF-B53A-6F646C0DF1A8}" type="slidenum">
              <a:rPr lang="en-US" smtClean="0"/>
              <a:pPr/>
              <a:t>6</a:t>
            </a:fld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142844" y="142852"/>
            <a:ext cx="8839258" cy="571500"/>
            <a:chOff x="142844" y="142852"/>
            <a:chExt cx="8839258" cy="571500"/>
          </a:xfrm>
        </p:grpSpPr>
        <p:pic>
          <p:nvPicPr>
            <p:cNvPr id="8" name="Picture 2" descr="\\cern.ch\dfs\Users\j\jbotelho\Desktop\cernlogo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8429652" y="142852"/>
              <a:ext cx="552450" cy="571500"/>
            </a:xfrm>
            <a:prstGeom prst="rect">
              <a:avLst/>
            </a:prstGeom>
            <a:noFill/>
          </p:spPr>
        </p:pic>
        <p:pic>
          <p:nvPicPr>
            <p:cNvPr id="9" name="Picture 3" descr="\\cern.ch\dfs\Users\j\jbotelho\Desktop\en_h_60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42844" y="142852"/>
              <a:ext cx="1643074" cy="240450"/>
            </a:xfrm>
            <a:prstGeom prst="rect">
              <a:avLst/>
            </a:prstGeom>
            <a:noFill/>
          </p:spPr>
        </p:pic>
      </p:grp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/>
          <a:srcRect l="1829" t="1338" r="648" b="4673"/>
          <a:stretch>
            <a:fillRect/>
          </a:stretch>
        </p:blipFill>
        <p:spPr bwMode="auto">
          <a:xfrm>
            <a:off x="142844" y="1643050"/>
            <a:ext cx="3929058" cy="266542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86248" y="3000372"/>
            <a:ext cx="4643438" cy="32094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2" descr="\\cern.ch\dfs\Users\j\jbotelho\Desktop\50_50_blend.JPG"/>
          <p:cNvPicPr>
            <a:picLocks noChangeAspect="1" noChangeArrowheads="1"/>
          </p:cNvPicPr>
          <p:nvPr/>
        </p:nvPicPr>
        <p:blipFill>
          <a:blip r:embed="rId6" cstate="print"/>
          <a:srcRect t="16200" r="13497"/>
          <a:stretch>
            <a:fillRect/>
          </a:stretch>
        </p:blipFill>
        <p:spPr bwMode="auto">
          <a:xfrm>
            <a:off x="428596" y="4429132"/>
            <a:ext cx="2928958" cy="189381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14" name="Bent Arrow 13"/>
          <p:cNvSpPr/>
          <p:nvPr/>
        </p:nvSpPr>
        <p:spPr>
          <a:xfrm rot="5400000">
            <a:off x="5286380" y="1643050"/>
            <a:ext cx="642942" cy="1500198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28612"/>
            <a:ext cx="8229600" cy="1143000"/>
          </a:xfrm>
        </p:spPr>
        <p:txBody>
          <a:bodyPr>
            <a:noAutofit/>
          </a:bodyPr>
          <a:lstStyle/>
          <a:p>
            <a:r>
              <a:rPr lang="en-US" sz="3600" smtClean="0">
                <a:solidFill>
                  <a:schemeClr val="tx2"/>
                </a:solidFill>
              </a:rPr>
              <a:t>Pressure &amp; Temperature profiles </a:t>
            </a:r>
            <a:br>
              <a:rPr lang="en-US" sz="3600" smtClean="0">
                <a:solidFill>
                  <a:schemeClr val="tx2"/>
                </a:solidFill>
              </a:rPr>
            </a:br>
            <a:r>
              <a:rPr lang="en-US" sz="3600" smtClean="0">
                <a:solidFill>
                  <a:schemeClr val="tx2"/>
                </a:solidFill>
              </a:rPr>
              <a:t>with </a:t>
            </a:r>
            <a:r>
              <a:rPr lang="en-US" sz="3600" b="1" smtClean="0">
                <a:solidFill>
                  <a:schemeClr val="tx2"/>
                </a:solidFill>
              </a:rPr>
              <a:t>NO</a:t>
            </a:r>
            <a:r>
              <a:rPr lang="en-US" sz="3600" smtClean="0">
                <a:solidFill>
                  <a:schemeClr val="tx2"/>
                </a:solidFill>
              </a:rPr>
              <a:t> Sub Cooling</a:t>
            </a:r>
            <a:endParaRPr lang="en-US" sz="3600">
              <a:solidFill>
                <a:schemeClr val="tx2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01/10/2009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Thermosyphon Workshop, CERN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F666B-6AE5-47EF-B53A-6F646C0DF1A8}" type="slidenum">
              <a:rPr lang="en-US" smtClean="0"/>
              <a:pPr/>
              <a:t>7</a:t>
            </a:fld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142844" y="142852"/>
            <a:ext cx="8839258" cy="571500"/>
            <a:chOff x="142844" y="142852"/>
            <a:chExt cx="8839258" cy="571500"/>
          </a:xfrm>
        </p:grpSpPr>
        <p:pic>
          <p:nvPicPr>
            <p:cNvPr id="8" name="Picture 2" descr="\\cern.ch\dfs\Users\j\jbotelho\Desktop\cernlogo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8429652" y="142852"/>
              <a:ext cx="552450" cy="571500"/>
            </a:xfrm>
            <a:prstGeom prst="rect">
              <a:avLst/>
            </a:prstGeom>
            <a:noFill/>
          </p:spPr>
        </p:pic>
        <p:pic>
          <p:nvPicPr>
            <p:cNvPr id="9" name="Picture 3" descr="\\cern.ch\dfs\Users\j\jbotelho\Desktop\en_h_60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42844" y="142852"/>
              <a:ext cx="1643074" cy="240450"/>
            </a:xfrm>
            <a:prstGeom prst="rect">
              <a:avLst/>
            </a:prstGeom>
            <a:noFill/>
          </p:spPr>
        </p:pic>
      </p:grp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2844" y="1714488"/>
            <a:ext cx="4071966" cy="2700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86248" y="2857496"/>
            <a:ext cx="4716847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Bent Arrow 11"/>
          <p:cNvSpPr/>
          <p:nvPr/>
        </p:nvSpPr>
        <p:spPr>
          <a:xfrm rot="5400000">
            <a:off x="5072066" y="1571612"/>
            <a:ext cx="642942" cy="1500198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13" name="Picture 2" descr="\\cern.ch\dfs\Users\j\jbotelho\Desktop\50_50_blend.JPG"/>
          <p:cNvPicPr>
            <a:picLocks noChangeAspect="1" noChangeArrowheads="1"/>
          </p:cNvPicPr>
          <p:nvPr/>
        </p:nvPicPr>
        <p:blipFill>
          <a:blip r:embed="rId6" cstate="print"/>
          <a:srcRect t="16200" r="13497"/>
          <a:stretch>
            <a:fillRect/>
          </a:stretch>
        </p:blipFill>
        <p:spPr bwMode="auto">
          <a:xfrm>
            <a:off x="428596" y="4500570"/>
            <a:ext cx="2928958" cy="189381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noFill/>
          </a:ln>
        </p:spPr>
        <p:txBody>
          <a:bodyPr>
            <a:normAutofit/>
          </a:bodyPr>
          <a:lstStyle/>
          <a:p>
            <a:r>
              <a:rPr lang="en-US" sz="3600" smtClean="0">
                <a:solidFill>
                  <a:schemeClr val="tx2"/>
                </a:solidFill>
              </a:rPr>
              <a:t>Conclusion: Most favorable blend</a:t>
            </a:r>
            <a:endParaRPr lang="en-US" sz="360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31995"/>
            <a:ext cx="8229600" cy="4525963"/>
          </a:xfrm>
        </p:spPr>
        <p:txBody>
          <a:bodyPr>
            <a:normAutofit/>
          </a:bodyPr>
          <a:lstStyle/>
          <a:p>
            <a:r>
              <a:rPr lang="en-US" smtClean="0"/>
              <a:t>80% C3F8 + 20% C2F6 without Sub Cooling</a:t>
            </a:r>
          </a:p>
          <a:p>
            <a:pPr lvl="1"/>
            <a:r>
              <a:rPr lang="en-US" smtClean="0"/>
              <a:t>Low condensation pressure at 20°C (13.1bar)</a:t>
            </a:r>
          </a:p>
          <a:p>
            <a:pPr lvl="1"/>
            <a:r>
              <a:rPr lang="en-US" smtClean="0"/>
              <a:t>High (enough) stave outlet pressure (2bar)</a:t>
            </a:r>
          </a:p>
          <a:p>
            <a:pPr lvl="1"/>
            <a:r>
              <a:rPr lang="en-US" smtClean="0"/>
              <a:t>Low pressure drop/temperature variation along stave:</a:t>
            </a:r>
          </a:p>
          <a:p>
            <a:pPr lvl="2"/>
            <a:r>
              <a:rPr lang="en-US" smtClean="0"/>
              <a:t>Temperature variation &lt;2°C for a </a:t>
            </a:r>
            <a:r>
              <a:rPr lang="en-US" err="1" smtClean="0"/>
              <a:t>T</a:t>
            </a:r>
            <a:r>
              <a:rPr lang="en-US" baseline="-25000" err="1" smtClean="0"/>
              <a:t>evap</a:t>
            </a:r>
            <a:r>
              <a:rPr lang="en-US" smtClean="0"/>
              <a:t> = -40°C</a:t>
            </a:r>
          </a:p>
          <a:p>
            <a:r>
              <a:rPr lang="en-US" smtClean="0"/>
              <a:t>The use of sub cooling could be avoided</a:t>
            </a:r>
          </a:p>
          <a:p>
            <a:pPr lvl="1">
              <a:buNone/>
            </a:pP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01/10/2009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Thermosyphon Workshop, CERN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F666B-6AE5-47EF-B53A-6F646C0DF1A8}" type="slidenum">
              <a:rPr lang="en-US" smtClean="0"/>
              <a:pPr/>
              <a:t>8</a:t>
            </a:fld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142844" y="142852"/>
            <a:ext cx="8839258" cy="571500"/>
            <a:chOff x="142844" y="142852"/>
            <a:chExt cx="8839258" cy="571500"/>
          </a:xfrm>
        </p:grpSpPr>
        <p:pic>
          <p:nvPicPr>
            <p:cNvPr id="8" name="Picture 2" descr="\\cern.ch\dfs\Users\j\jbotelho\Desktop\cernlogo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8429652" y="142852"/>
              <a:ext cx="552450" cy="571500"/>
            </a:xfrm>
            <a:prstGeom prst="rect">
              <a:avLst/>
            </a:prstGeom>
            <a:noFill/>
          </p:spPr>
        </p:pic>
        <p:pic>
          <p:nvPicPr>
            <p:cNvPr id="9" name="Picture 3" descr="\\cern.ch\dfs\Users\j\jbotelho\Desktop\en_h_60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42844" y="142852"/>
              <a:ext cx="1643074" cy="240450"/>
            </a:xfrm>
            <a:prstGeom prst="rect">
              <a:avLst/>
            </a:prstGeom>
            <a:noFill/>
          </p:spPr>
        </p:pic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339</TotalTime>
  <Words>400</Words>
  <Application>Microsoft Office PowerPoint</Application>
  <PresentationFormat>On-screen Show (4:3)</PresentationFormat>
  <Paragraphs>98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C3F8-C2F6 blends optimisation </vt:lpstr>
      <vt:lpstr>Objectives</vt:lpstr>
      <vt:lpstr>Study of an Evaporation channel with a 50W stave, 2.6mm ID, and 0.8m length (IBL)</vt:lpstr>
      <vt:lpstr>Initial Considerations  With and Without Sub Cooling:</vt:lpstr>
      <vt:lpstr>Fluorocarbon Blends and Initial Conditions:</vt:lpstr>
      <vt:lpstr>Pressure &amp; Temperature profiles  with Sub Cooling</vt:lpstr>
      <vt:lpstr>Pressure &amp; Temperature profiles  with NO Sub Cooling</vt:lpstr>
      <vt:lpstr>Conclusion: Most favorable blend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Fluorocarbon blends for IBL:  preliminary design of the on-detector cooling loop </dc:title>
  <dc:creator>jbotelho</dc:creator>
  <cp:lastModifiedBy>NICE</cp:lastModifiedBy>
  <cp:revision>39</cp:revision>
  <dcterms:created xsi:type="dcterms:W3CDTF">2009-06-23T09:50:41Z</dcterms:created>
  <dcterms:modified xsi:type="dcterms:W3CDTF">2009-10-01T13:51:03Z</dcterms:modified>
</cp:coreProperties>
</file>