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72" r:id="rId2"/>
    <p:sldId id="291" r:id="rId3"/>
    <p:sldId id="281" r:id="rId4"/>
    <p:sldId id="274" r:id="rId5"/>
    <p:sldId id="282" r:id="rId6"/>
    <p:sldId id="283" r:id="rId7"/>
    <p:sldId id="288" r:id="rId8"/>
    <p:sldId id="284" r:id="rId9"/>
    <p:sldId id="289" r:id="rId10"/>
    <p:sldId id="265" r:id="rId11"/>
    <p:sldId id="268" r:id="rId12"/>
    <p:sldId id="270" r:id="rId13"/>
    <p:sldId id="267" r:id="rId14"/>
    <p:sldId id="269" r:id="rId15"/>
    <p:sldId id="285" r:id="rId16"/>
    <p:sldId id="286" r:id="rId17"/>
    <p:sldId id="290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3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ECCE5-F093-42A9-97E8-6417FF14EF6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A887CA-0245-47DF-ABF9-96C89195E01D}">
      <dgm:prSet phldrT="[Text]" custT="1"/>
      <dgm:spPr/>
      <dgm:t>
        <a:bodyPr/>
        <a:lstStyle/>
        <a:p>
          <a:r>
            <a:rPr lang="en-US" sz="2000" dirty="0" smtClean="0"/>
            <a:t>Definition</a:t>
          </a:r>
          <a:endParaRPr lang="en-US" sz="1700" dirty="0"/>
        </a:p>
      </dgm:t>
    </dgm:pt>
    <dgm:pt modelId="{C5A22F9F-53E2-4050-A70F-F6A70DC9621C}" type="parTrans" cxnId="{25E405E7-097A-433C-BC2C-75FB255AC29E}">
      <dgm:prSet/>
      <dgm:spPr/>
      <dgm:t>
        <a:bodyPr/>
        <a:lstStyle/>
        <a:p>
          <a:endParaRPr lang="en-US"/>
        </a:p>
      </dgm:t>
    </dgm:pt>
    <dgm:pt modelId="{72292114-6D5A-4E69-B3B2-5A390FD348E8}" type="sibTrans" cxnId="{25E405E7-097A-433C-BC2C-75FB255AC29E}">
      <dgm:prSet/>
      <dgm:spPr/>
      <dgm:t>
        <a:bodyPr/>
        <a:lstStyle/>
        <a:p>
          <a:endParaRPr lang="en-US"/>
        </a:p>
      </dgm:t>
    </dgm:pt>
    <dgm:pt modelId="{DEC6270B-25FF-426C-A15E-2B86C194F5FF}">
      <dgm:prSet phldrT="[Text]" custT="1"/>
      <dgm:spPr/>
      <dgm:t>
        <a:bodyPr/>
        <a:lstStyle/>
        <a:p>
          <a:r>
            <a:rPr lang="en-US" sz="1700" dirty="0" smtClean="0"/>
            <a:t>Conceptual design report</a:t>
          </a:r>
          <a:endParaRPr lang="en-US" sz="1700" dirty="0"/>
        </a:p>
      </dgm:t>
    </dgm:pt>
    <dgm:pt modelId="{E9B7180E-2360-47CE-B27E-95036D7D1717}" type="parTrans" cxnId="{185FE11A-0619-4884-AC0B-B23111F72AA3}">
      <dgm:prSet/>
      <dgm:spPr/>
      <dgm:t>
        <a:bodyPr/>
        <a:lstStyle/>
        <a:p>
          <a:endParaRPr lang="en-US"/>
        </a:p>
      </dgm:t>
    </dgm:pt>
    <dgm:pt modelId="{34AFE5A2-0800-41BA-9021-819452889397}" type="sibTrans" cxnId="{185FE11A-0619-4884-AC0B-B23111F72AA3}">
      <dgm:prSet/>
      <dgm:spPr/>
      <dgm:t>
        <a:bodyPr/>
        <a:lstStyle/>
        <a:p>
          <a:endParaRPr lang="en-US"/>
        </a:p>
      </dgm:t>
    </dgm:pt>
    <dgm:pt modelId="{128EA4C3-C7A8-4886-B8F5-D591C3A9F07A}">
      <dgm:prSet phldrT="[Text]" custT="1"/>
      <dgm:spPr/>
      <dgm:t>
        <a:bodyPr/>
        <a:lstStyle/>
        <a:p>
          <a:r>
            <a:rPr lang="en-US" sz="2000" dirty="0" smtClean="0"/>
            <a:t>PBS</a:t>
          </a:r>
          <a:endParaRPr lang="en-US" sz="1700" dirty="0"/>
        </a:p>
      </dgm:t>
    </dgm:pt>
    <dgm:pt modelId="{0DF90ABA-16C4-495D-8FD5-81BCF2C82089}" type="parTrans" cxnId="{DFAAC173-C3F1-486D-B0AA-B98C09A62D0E}">
      <dgm:prSet/>
      <dgm:spPr/>
      <dgm:t>
        <a:bodyPr/>
        <a:lstStyle/>
        <a:p>
          <a:endParaRPr lang="en-US"/>
        </a:p>
      </dgm:t>
    </dgm:pt>
    <dgm:pt modelId="{2593E70A-54AF-4758-93E1-2EADA23F1425}" type="sibTrans" cxnId="{DFAAC173-C3F1-486D-B0AA-B98C09A62D0E}">
      <dgm:prSet/>
      <dgm:spPr/>
      <dgm:t>
        <a:bodyPr/>
        <a:lstStyle/>
        <a:p>
          <a:endParaRPr lang="en-US"/>
        </a:p>
      </dgm:t>
    </dgm:pt>
    <dgm:pt modelId="{3C0C7AC7-260D-46EE-8172-F2939230C028}">
      <dgm:prSet phldrT="[Text]" custT="1"/>
      <dgm:spPr/>
      <dgm:t>
        <a:bodyPr/>
        <a:lstStyle/>
        <a:p>
          <a:r>
            <a:rPr lang="en-US" sz="1700" dirty="0" smtClean="0"/>
            <a:t>Project breakdown structure</a:t>
          </a:r>
          <a:endParaRPr lang="en-US" sz="1700" dirty="0"/>
        </a:p>
      </dgm:t>
    </dgm:pt>
    <dgm:pt modelId="{E0625C4D-2F43-414E-A14E-E10327A0C619}" type="parTrans" cxnId="{2B28CFA7-643D-49B8-A354-38555994D4CB}">
      <dgm:prSet/>
      <dgm:spPr/>
      <dgm:t>
        <a:bodyPr/>
        <a:lstStyle/>
        <a:p>
          <a:endParaRPr lang="en-US"/>
        </a:p>
      </dgm:t>
    </dgm:pt>
    <dgm:pt modelId="{3184C310-91F9-48DA-9990-67B5878A4575}" type="sibTrans" cxnId="{2B28CFA7-643D-49B8-A354-38555994D4CB}">
      <dgm:prSet/>
      <dgm:spPr/>
      <dgm:t>
        <a:bodyPr/>
        <a:lstStyle/>
        <a:p>
          <a:endParaRPr lang="en-US"/>
        </a:p>
      </dgm:t>
    </dgm:pt>
    <dgm:pt modelId="{7E81C447-DF80-4980-A0C5-C76C172220B9}">
      <dgm:prSet phldrT="[Text]" custT="1"/>
      <dgm:spPr/>
      <dgm:t>
        <a:bodyPr/>
        <a:lstStyle/>
        <a:p>
          <a:r>
            <a:rPr lang="en-US" sz="1700" dirty="0" smtClean="0"/>
            <a:t>Equipment coding convention</a:t>
          </a:r>
          <a:endParaRPr lang="en-US" sz="1700" dirty="0"/>
        </a:p>
      </dgm:t>
    </dgm:pt>
    <dgm:pt modelId="{18A000B7-7C0F-4876-B5A7-B138EE1ED043}" type="parTrans" cxnId="{1D5EE959-EB4B-4353-B1E8-C4B0DE832060}">
      <dgm:prSet/>
      <dgm:spPr/>
      <dgm:t>
        <a:bodyPr/>
        <a:lstStyle/>
        <a:p>
          <a:endParaRPr lang="en-US"/>
        </a:p>
      </dgm:t>
    </dgm:pt>
    <dgm:pt modelId="{C089287A-566A-4CFC-8546-95B5D8E5E7A6}" type="sibTrans" cxnId="{1D5EE959-EB4B-4353-B1E8-C4B0DE832060}">
      <dgm:prSet/>
      <dgm:spPr/>
      <dgm:t>
        <a:bodyPr/>
        <a:lstStyle/>
        <a:p>
          <a:endParaRPr lang="en-US"/>
        </a:p>
      </dgm:t>
    </dgm:pt>
    <dgm:pt modelId="{9BA538BF-7428-4423-904D-05C0FD727E5B}">
      <dgm:prSet phldrT="[Text]" custT="1"/>
      <dgm:spPr/>
      <dgm:t>
        <a:bodyPr/>
        <a:lstStyle/>
        <a:p>
          <a:r>
            <a:rPr lang="en-US" sz="2000" dirty="0" smtClean="0"/>
            <a:t>WBS &amp; WU’s</a:t>
          </a:r>
          <a:endParaRPr lang="en-US" sz="2000" dirty="0"/>
        </a:p>
      </dgm:t>
    </dgm:pt>
    <dgm:pt modelId="{3F5E4F41-75F8-47A5-9E88-FDA45076A130}" type="parTrans" cxnId="{EEDEC3D1-860A-48A1-AD97-808C57BFF006}">
      <dgm:prSet/>
      <dgm:spPr/>
      <dgm:t>
        <a:bodyPr/>
        <a:lstStyle/>
        <a:p>
          <a:endParaRPr lang="en-US"/>
        </a:p>
      </dgm:t>
    </dgm:pt>
    <dgm:pt modelId="{32EA4FC2-5578-4147-B4A3-30B3386977F4}" type="sibTrans" cxnId="{EEDEC3D1-860A-48A1-AD97-808C57BFF006}">
      <dgm:prSet/>
      <dgm:spPr/>
      <dgm:t>
        <a:bodyPr/>
        <a:lstStyle/>
        <a:p>
          <a:endParaRPr lang="en-US"/>
        </a:p>
      </dgm:t>
    </dgm:pt>
    <dgm:pt modelId="{DD4D7A8B-8B7B-413B-939D-5CDEA25A2A01}">
      <dgm:prSet phldrT="[Text]" custT="1"/>
      <dgm:spPr/>
      <dgm:t>
        <a:bodyPr/>
        <a:lstStyle/>
        <a:p>
          <a:r>
            <a:rPr lang="en-US" sz="1700" dirty="0" smtClean="0"/>
            <a:t>Work breakdown structure </a:t>
          </a:r>
          <a:endParaRPr lang="en-US" sz="1700" dirty="0"/>
        </a:p>
      </dgm:t>
    </dgm:pt>
    <dgm:pt modelId="{462E9F72-1338-4140-AC5C-F03557A9DEFC}" type="parTrans" cxnId="{103D8862-B2D9-4849-9686-4BF722C10A76}">
      <dgm:prSet/>
      <dgm:spPr/>
      <dgm:t>
        <a:bodyPr/>
        <a:lstStyle/>
        <a:p>
          <a:endParaRPr lang="en-US"/>
        </a:p>
      </dgm:t>
    </dgm:pt>
    <dgm:pt modelId="{00D06F29-FF2B-440B-BEBB-6EDA20F1E0CB}" type="sibTrans" cxnId="{103D8862-B2D9-4849-9686-4BF722C10A76}">
      <dgm:prSet/>
      <dgm:spPr/>
      <dgm:t>
        <a:bodyPr/>
        <a:lstStyle/>
        <a:p>
          <a:endParaRPr lang="en-US"/>
        </a:p>
      </dgm:t>
    </dgm:pt>
    <dgm:pt modelId="{8C122263-C4FD-4F95-847A-C70714660CB4}">
      <dgm:prSet phldrT="[Text]" custT="1"/>
      <dgm:spPr/>
      <dgm:t>
        <a:bodyPr/>
        <a:lstStyle/>
        <a:p>
          <a:r>
            <a:rPr lang="en-US" sz="1700" dirty="0" smtClean="0"/>
            <a:t>List of working units</a:t>
          </a:r>
          <a:endParaRPr lang="en-US" sz="1700" dirty="0"/>
        </a:p>
      </dgm:t>
    </dgm:pt>
    <dgm:pt modelId="{FEC1640B-D3FE-443B-80FE-1E91649F8D57}" type="parTrans" cxnId="{A3EC052D-E46F-47CD-AE3B-98342677A58C}">
      <dgm:prSet/>
      <dgm:spPr/>
      <dgm:t>
        <a:bodyPr/>
        <a:lstStyle/>
        <a:p>
          <a:endParaRPr lang="en-US"/>
        </a:p>
      </dgm:t>
    </dgm:pt>
    <dgm:pt modelId="{96F0301E-05C5-4ABE-A911-D988B5FFB4AE}" type="sibTrans" cxnId="{A3EC052D-E46F-47CD-AE3B-98342677A58C}">
      <dgm:prSet/>
      <dgm:spPr/>
      <dgm:t>
        <a:bodyPr/>
        <a:lstStyle/>
        <a:p>
          <a:endParaRPr lang="en-US"/>
        </a:p>
      </dgm:t>
    </dgm:pt>
    <dgm:pt modelId="{A23B0FEC-E4A8-4929-804F-85D50CB8BB78}">
      <dgm:prSet phldrT="[Text]" custT="1"/>
      <dgm:spPr/>
      <dgm:t>
        <a:bodyPr/>
        <a:lstStyle/>
        <a:p>
          <a:r>
            <a:rPr lang="en-US" sz="2000" dirty="0" smtClean="0"/>
            <a:t>RRM</a:t>
          </a:r>
          <a:endParaRPr lang="en-US" sz="2000" dirty="0"/>
        </a:p>
      </dgm:t>
    </dgm:pt>
    <dgm:pt modelId="{9C2297F4-71D5-40C7-B42D-9D2217476EFF}" type="parTrans" cxnId="{63027D06-872A-4070-BB00-586714A1241D}">
      <dgm:prSet/>
      <dgm:spPr/>
      <dgm:t>
        <a:bodyPr/>
        <a:lstStyle/>
        <a:p>
          <a:endParaRPr lang="en-US"/>
        </a:p>
      </dgm:t>
    </dgm:pt>
    <dgm:pt modelId="{DD81D93F-14F5-4F10-BF8B-2C09F84B2371}" type="sibTrans" cxnId="{63027D06-872A-4070-BB00-586714A1241D}">
      <dgm:prSet/>
      <dgm:spPr/>
      <dgm:t>
        <a:bodyPr/>
        <a:lstStyle/>
        <a:p>
          <a:endParaRPr lang="en-US"/>
        </a:p>
      </dgm:t>
    </dgm:pt>
    <dgm:pt modelId="{69DA61CA-5DC2-4E90-8DD4-C04B9A80F8A5}">
      <dgm:prSet phldrT="[Text]" custT="1"/>
      <dgm:spPr/>
      <dgm:t>
        <a:bodyPr/>
        <a:lstStyle/>
        <a:p>
          <a:r>
            <a:rPr lang="en-US" sz="1700" dirty="0" smtClean="0"/>
            <a:t>Resource responsibility matrix</a:t>
          </a:r>
          <a:endParaRPr lang="en-US" sz="1700" dirty="0"/>
        </a:p>
      </dgm:t>
    </dgm:pt>
    <dgm:pt modelId="{B91EEB27-5495-4073-81C3-9CDF5E0EF11B}" type="parTrans" cxnId="{7B705793-7D7A-4184-943E-4F9EE96B7043}">
      <dgm:prSet/>
      <dgm:spPr/>
      <dgm:t>
        <a:bodyPr/>
        <a:lstStyle/>
        <a:p>
          <a:endParaRPr lang="en-US"/>
        </a:p>
      </dgm:t>
    </dgm:pt>
    <dgm:pt modelId="{C4DB1FA9-4CBB-49F0-9602-DED9B729DAD6}" type="sibTrans" cxnId="{7B705793-7D7A-4184-943E-4F9EE96B7043}">
      <dgm:prSet/>
      <dgm:spPr/>
      <dgm:t>
        <a:bodyPr/>
        <a:lstStyle/>
        <a:p>
          <a:endParaRPr lang="en-US"/>
        </a:p>
      </dgm:t>
    </dgm:pt>
    <dgm:pt modelId="{1F7B3E89-567B-4898-AADF-50277C72482B}">
      <dgm:prSet phldrT="[Text]" custT="1"/>
      <dgm:spPr/>
      <dgm:t>
        <a:bodyPr/>
        <a:lstStyle/>
        <a:p>
          <a:r>
            <a:rPr lang="en-US" sz="2000" dirty="0" smtClean="0"/>
            <a:t>WUD</a:t>
          </a:r>
          <a:endParaRPr lang="en-US" sz="2000" dirty="0"/>
        </a:p>
      </dgm:t>
    </dgm:pt>
    <dgm:pt modelId="{003C219C-353C-40B9-AC11-FF74C8ADB5E7}" type="parTrans" cxnId="{237CB446-C050-4762-9809-823950E8173A}">
      <dgm:prSet/>
      <dgm:spPr/>
      <dgm:t>
        <a:bodyPr/>
        <a:lstStyle/>
        <a:p>
          <a:endParaRPr lang="en-US"/>
        </a:p>
      </dgm:t>
    </dgm:pt>
    <dgm:pt modelId="{39839604-C8EC-48F0-A1CE-6B1CE3D092AD}" type="sibTrans" cxnId="{237CB446-C050-4762-9809-823950E8173A}">
      <dgm:prSet/>
      <dgm:spPr/>
      <dgm:t>
        <a:bodyPr/>
        <a:lstStyle/>
        <a:p>
          <a:endParaRPr lang="en-US"/>
        </a:p>
      </dgm:t>
    </dgm:pt>
    <dgm:pt modelId="{9958EA8F-7D0F-41EA-99EC-F27D9588CB5D}">
      <dgm:prSet phldrT="[Text]" custT="1"/>
      <dgm:spPr/>
      <dgm:t>
        <a:bodyPr/>
        <a:lstStyle/>
        <a:p>
          <a:r>
            <a:rPr lang="en-US" sz="1700" dirty="0" smtClean="0"/>
            <a:t>Work units dictionary</a:t>
          </a:r>
          <a:endParaRPr lang="en-US" sz="1700" dirty="0"/>
        </a:p>
      </dgm:t>
    </dgm:pt>
    <dgm:pt modelId="{88D58604-FFB0-4C25-9936-50E5E98A8B7E}" type="parTrans" cxnId="{963BB558-137E-4A86-AF3B-D6A338824A5C}">
      <dgm:prSet/>
      <dgm:spPr/>
      <dgm:t>
        <a:bodyPr/>
        <a:lstStyle/>
        <a:p>
          <a:endParaRPr lang="en-US"/>
        </a:p>
      </dgm:t>
    </dgm:pt>
    <dgm:pt modelId="{44A4485F-F28B-4B03-8D07-EBA7CF6E1FB0}" type="sibTrans" cxnId="{963BB558-137E-4A86-AF3B-D6A338824A5C}">
      <dgm:prSet/>
      <dgm:spPr/>
      <dgm:t>
        <a:bodyPr/>
        <a:lstStyle/>
        <a:p>
          <a:endParaRPr lang="en-US"/>
        </a:p>
      </dgm:t>
    </dgm:pt>
    <dgm:pt modelId="{AF1A747A-3CB7-4222-BACC-2D391338AF8E}">
      <dgm:prSet phldrT="[Text]" custT="1"/>
      <dgm:spPr/>
      <dgm:t>
        <a:bodyPr/>
        <a:lstStyle/>
        <a:p>
          <a:r>
            <a:rPr lang="en-US" sz="2000" dirty="0" smtClean="0"/>
            <a:t>Project coordination schedule</a:t>
          </a:r>
          <a:endParaRPr lang="en-US" sz="2000" dirty="0"/>
        </a:p>
      </dgm:t>
    </dgm:pt>
    <dgm:pt modelId="{B2B2A8E6-84E1-4B7D-9B5F-F4348CDB76F3}" type="parTrans" cxnId="{3277E63B-6F7A-4803-9B3C-896938B2A67E}">
      <dgm:prSet/>
      <dgm:spPr/>
      <dgm:t>
        <a:bodyPr/>
        <a:lstStyle/>
        <a:p>
          <a:endParaRPr lang="en-US"/>
        </a:p>
      </dgm:t>
    </dgm:pt>
    <dgm:pt modelId="{EA879104-9A9C-442E-BC7A-33B2D5A9B754}" type="sibTrans" cxnId="{3277E63B-6F7A-4803-9B3C-896938B2A67E}">
      <dgm:prSet/>
      <dgm:spPr/>
      <dgm:t>
        <a:bodyPr/>
        <a:lstStyle/>
        <a:p>
          <a:endParaRPr lang="en-US"/>
        </a:p>
      </dgm:t>
    </dgm:pt>
    <dgm:pt modelId="{0C0AD9DA-130A-4F5A-87B0-0E3022442764}">
      <dgm:prSet phldrT="[Text]" custT="1"/>
      <dgm:spPr/>
      <dgm:t>
        <a:bodyPr/>
        <a:lstStyle/>
        <a:p>
          <a:r>
            <a:rPr lang="en-US" sz="1700" dirty="0" smtClean="0"/>
            <a:t>Planning</a:t>
          </a:r>
          <a:endParaRPr lang="en-US" sz="1700" dirty="0"/>
        </a:p>
      </dgm:t>
    </dgm:pt>
    <dgm:pt modelId="{C02D310F-575D-472D-BA56-F14FAFB277F7}" type="parTrans" cxnId="{4008F516-19B0-46EE-9322-35DF1270E6B4}">
      <dgm:prSet/>
      <dgm:spPr/>
      <dgm:t>
        <a:bodyPr/>
        <a:lstStyle/>
        <a:p>
          <a:endParaRPr lang="en-US"/>
        </a:p>
      </dgm:t>
    </dgm:pt>
    <dgm:pt modelId="{136F2F27-F60A-4083-B240-ECCD8D6293A5}" type="sibTrans" cxnId="{4008F516-19B0-46EE-9322-35DF1270E6B4}">
      <dgm:prSet/>
      <dgm:spPr/>
      <dgm:t>
        <a:bodyPr/>
        <a:lstStyle/>
        <a:p>
          <a:endParaRPr lang="en-US"/>
        </a:p>
      </dgm:t>
    </dgm:pt>
    <dgm:pt modelId="{FC0F143B-0421-4717-82C7-02970EEE8267}" type="pres">
      <dgm:prSet presAssocID="{A69ECCE5-F093-42A9-97E8-6417FF14EF6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2E79A9-A605-4B28-80D7-4208507C726C}" type="pres">
      <dgm:prSet presAssocID="{54A887CA-0245-47DF-ABF9-96C89195E01D}" presName="linNode" presStyleCnt="0"/>
      <dgm:spPr/>
    </dgm:pt>
    <dgm:pt modelId="{8D0E24C6-6C42-4FD5-87A1-C0F3A96D4050}" type="pres">
      <dgm:prSet presAssocID="{54A887CA-0245-47DF-ABF9-96C89195E01D}" presName="parentText" presStyleLbl="node1" presStyleIdx="0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17CD3-6584-418D-94EC-B75B79900E9E}" type="pres">
      <dgm:prSet presAssocID="{54A887CA-0245-47DF-ABF9-96C89195E01D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29AB70-613D-41F0-8051-859F322ED4B9}" type="pres">
      <dgm:prSet presAssocID="{72292114-6D5A-4E69-B3B2-5A390FD348E8}" presName="sp" presStyleCnt="0"/>
      <dgm:spPr/>
    </dgm:pt>
    <dgm:pt modelId="{B0CABA14-6FF7-4EA1-A7DB-37677C8DF5BB}" type="pres">
      <dgm:prSet presAssocID="{128EA4C3-C7A8-4886-B8F5-D591C3A9F07A}" presName="linNode" presStyleCnt="0"/>
      <dgm:spPr/>
    </dgm:pt>
    <dgm:pt modelId="{B880897E-A7CA-41AB-8D48-2D058EA6D014}" type="pres">
      <dgm:prSet presAssocID="{128EA4C3-C7A8-4886-B8F5-D591C3A9F07A}" presName="parentText" presStyleLbl="node1" presStyleIdx="1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E4CE3E-81A7-4001-900B-3408ED23850D}" type="pres">
      <dgm:prSet presAssocID="{128EA4C3-C7A8-4886-B8F5-D591C3A9F07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AC5E12-4064-4745-9184-577C442F20C8}" type="pres">
      <dgm:prSet presAssocID="{2593E70A-54AF-4758-93E1-2EADA23F1425}" presName="sp" presStyleCnt="0"/>
      <dgm:spPr/>
    </dgm:pt>
    <dgm:pt modelId="{97F6A938-61F3-4DB8-B9A9-99E636F770D1}" type="pres">
      <dgm:prSet presAssocID="{9BA538BF-7428-4423-904D-05C0FD727E5B}" presName="linNode" presStyleCnt="0"/>
      <dgm:spPr/>
    </dgm:pt>
    <dgm:pt modelId="{DC37D077-3DB4-4EA6-BBC2-559FB9EC6C40}" type="pres">
      <dgm:prSet presAssocID="{9BA538BF-7428-4423-904D-05C0FD727E5B}" presName="parentText" presStyleLbl="node1" presStyleIdx="2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FC6C8-B8CE-425C-8E16-CB4B8AADFC27}" type="pres">
      <dgm:prSet presAssocID="{9BA538BF-7428-4423-904D-05C0FD727E5B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6C559B-0E88-4E58-A5CF-4CE11E097FEE}" type="pres">
      <dgm:prSet presAssocID="{32EA4FC2-5578-4147-B4A3-30B3386977F4}" presName="sp" presStyleCnt="0"/>
      <dgm:spPr/>
    </dgm:pt>
    <dgm:pt modelId="{336FBA26-4318-4A33-92DE-1513021C0B76}" type="pres">
      <dgm:prSet presAssocID="{A23B0FEC-E4A8-4929-804F-85D50CB8BB78}" presName="linNode" presStyleCnt="0"/>
      <dgm:spPr/>
    </dgm:pt>
    <dgm:pt modelId="{C0D3F8ED-6F1E-4A82-84FD-4D3D49FEE81C}" type="pres">
      <dgm:prSet presAssocID="{A23B0FEC-E4A8-4929-804F-85D50CB8BB78}" presName="parentText" presStyleLbl="node1" presStyleIdx="3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92308-0EAE-468A-B92C-69AEFBF0C094}" type="pres">
      <dgm:prSet presAssocID="{A23B0FEC-E4A8-4929-804F-85D50CB8BB78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9137C0-98BD-44F2-AF99-236A5EB53DDD}" type="pres">
      <dgm:prSet presAssocID="{DD81D93F-14F5-4F10-BF8B-2C09F84B2371}" presName="sp" presStyleCnt="0"/>
      <dgm:spPr/>
    </dgm:pt>
    <dgm:pt modelId="{3D5A9850-420D-4ECA-9687-99785167BA0C}" type="pres">
      <dgm:prSet presAssocID="{1F7B3E89-567B-4898-AADF-50277C72482B}" presName="linNode" presStyleCnt="0"/>
      <dgm:spPr/>
    </dgm:pt>
    <dgm:pt modelId="{0483EBCD-6E02-42D4-A4BD-59752EF12ED2}" type="pres">
      <dgm:prSet presAssocID="{1F7B3E89-567B-4898-AADF-50277C72482B}" presName="parentText" presStyleLbl="node1" presStyleIdx="4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EE77B-3AAA-4C0D-BFB5-A307DC3BC86C}" type="pres">
      <dgm:prSet presAssocID="{1F7B3E89-567B-4898-AADF-50277C72482B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F60493-DECB-43B1-8760-55795E1500F1}" type="pres">
      <dgm:prSet presAssocID="{39839604-C8EC-48F0-A1CE-6B1CE3D092AD}" presName="sp" presStyleCnt="0"/>
      <dgm:spPr/>
    </dgm:pt>
    <dgm:pt modelId="{0A4FB61F-188E-4C42-BF7A-785902008A9D}" type="pres">
      <dgm:prSet presAssocID="{AF1A747A-3CB7-4222-BACC-2D391338AF8E}" presName="linNode" presStyleCnt="0"/>
      <dgm:spPr/>
    </dgm:pt>
    <dgm:pt modelId="{99460519-54E3-44DB-AC69-5D1451B28BB4}" type="pres">
      <dgm:prSet presAssocID="{AF1A747A-3CB7-4222-BACC-2D391338AF8E}" presName="parentText" presStyleLbl="node1" presStyleIdx="5" presStyleCnt="6" custScaleX="125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5CDB8-D6C7-4057-975D-D3BC0CB3E234}" type="pres">
      <dgm:prSet presAssocID="{AF1A747A-3CB7-4222-BACC-2D391338AF8E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D42909-3CC4-4581-A862-CB073E869639}" type="presOf" srcId="{8C122263-C4FD-4F95-847A-C70714660CB4}" destId="{68DFC6C8-B8CE-425C-8E16-CB4B8AADFC27}" srcOrd="0" destOrd="1" presId="urn:microsoft.com/office/officeart/2005/8/layout/vList5"/>
    <dgm:cxn modelId="{185FE11A-0619-4884-AC0B-B23111F72AA3}" srcId="{54A887CA-0245-47DF-ABF9-96C89195E01D}" destId="{DEC6270B-25FF-426C-A15E-2B86C194F5FF}" srcOrd="0" destOrd="0" parTransId="{E9B7180E-2360-47CE-B27E-95036D7D1717}" sibTransId="{34AFE5A2-0800-41BA-9021-819452889397}"/>
    <dgm:cxn modelId="{1CC37F8B-EE67-4DBE-B603-00468953EA7B}" type="presOf" srcId="{DD4D7A8B-8B7B-413B-939D-5CDEA25A2A01}" destId="{68DFC6C8-B8CE-425C-8E16-CB4B8AADFC27}" srcOrd="0" destOrd="0" presId="urn:microsoft.com/office/officeart/2005/8/layout/vList5"/>
    <dgm:cxn modelId="{A3EC052D-E46F-47CD-AE3B-98342677A58C}" srcId="{9BA538BF-7428-4423-904D-05C0FD727E5B}" destId="{8C122263-C4FD-4F95-847A-C70714660CB4}" srcOrd="1" destOrd="0" parTransId="{FEC1640B-D3FE-443B-80FE-1E91649F8D57}" sibTransId="{96F0301E-05C5-4ABE-A911-D988B5FFB4AE}"/>
    <dgm:cxn modelId="{DFAAC173-C3F1-486D-B0AA-B98C09A62D0E}" srcId="{A69ECCE5-F093-42A9-97E8-6417FF14EF68}" destId="{128EA4C3-C7A8-4886-B8F5-D591C3A9F07A}" srcOrd="1" destOrd="0" parTransId="{0DF90ABA-16C4-495D-8FD5-81BCF2C82089}" sibTransId="{2593E70A-54AF-4758-93E1-2EADA23F1425}"/>
    <dgm:cxn modelId="{A66FBC59-23A5-414F-AF33-01DD769D7840}" type="presOf" srcId="{A69ECCE5-F093-42A9-97E8-6417FF14EF68}" destId="{FC0F143B-0421-4717-82C7-02970EEE8267}" srcOrd="0" destOrd="0" presId="urn:microsoft.com/office/officeart/2005/8/layout/vList5"/>
    <dgm:cxn modelId="{2D256B55-5340-45F6-B706-E7F1BA359022}" type="presOf" srcId="{0C0AD9DA-130A-4F5A-87B0-0E3022442764}" destId="{A3F5CDB8-D6C7-4057-975D-D3BC0CB3E234}" srcOrd="0" destOrd="0" presId="urn:microsoft.com/office/officeart/2005/8/layout/vList5"/>
    <dgm:cxn modelId="{7B705793-7D7A-4184-943E-4F9EE96B7043}" srcId="{A23B0FEC-E4A8-4929-804F-85D50CB8BB78}" destId="{69DA61CA-5DC2-4E90-8DD4-C04B9A80F8A5}" srcOrd="0" destOrd="0" parTransId="{B91EEB27-5495-4073-81C3-9CDF5E0EF11B}" sibTransId="{C4DB1FA9-4CBB-49F0-9602-DED9B729DAD6}"/>
    <dgm:cxn modelId="{4B60F699-9572-4A4F-85BD-290FF725FD54}" type="presOf" srcId="{128EA4C3-C7A8-4886-B8F5-D591C3A9F07A}" destId="{B880897E-A7CA-41AB-8D48-2D058EA6D014}" srcOrd="0" destOrd="0" presId="urn:microsoft.com/office/officeart/2005/8/layout/vList5"/>
    <dgm:cxn modelId="{6941DBB8-DFE9-4C0D-ACFC-D857A979EC9C}" type="presOf" srcId="{A23B0FEC-E4A8-4929-804F-85D50CB8BB78}" destId="{C0D3F8ED-6F1E-4A82-84FD-4D3D49FEE81C}" srcOrd="0" destOrd="0" presId="urn:microsoft.com/office/officeart/2005/8/layout/vList5"/>
    <dgm:cxn modelId="{25E405E7-097A-433C-BC2C-75FB255AC29E}" srcId="{A69ECCE5-F093-42A9-97E8-6417FF14EF68}" destId="{54A887CA-0245-47DF-ABF9-96C89195E01D}" srcOrd="0" destOrd="0" parTransId="{C5A22F9F-53E2-4050-A70F-F6A70DC9621C}" sibTransId="{72292114-6D5A-4E69-B3B2-5A390FD348E8}"/>
    <dgm:cxn modelId="{776DEB7C-B372-4033-8B33-5AC17B6233E2}" type="presOf" srcId="{9958EA8F-7D0F-41EA-99EC-F27D9588CB5D}" destId="{5B9EE77B-3AAA-4C0D-BFB5-A307DC3BC86C}" srcOrd="0" destOrd="0" presId="urn:microsoft.com/office/officeart/2005/8/layout/vList5"/>
    <dgm:cxn modelId="{DC1490CB-024A-47BB-8F6A-3DB7069C3889}" type="presOf" srcId="{9BA538BF-7428-4423-904D-05C0FD727E5B}" destId="{DC37D077-3DB4-4EA6-BBC2-559FB9EC6C40}" srcOrd="0" destOrd="0" presId="urn:microsoft.com/office/officeart/2005/8/layout/vList5"/>
    <dgm:cxn modelId="{3277E63B-6F7A-4803-9B3C-896938B2A67E}" srcId="{A69ECCE5-F093-42A9-97E8-6417FF14EF68}" destId="{AF1A747A-3CB7-4222-BACC-2D391338AF8E}" srcOrd="5" destOrd="0" parTransId="{B2B2A8E6-84E1-4B7D-9B5F-F4348CDB76F3}" sibTransId="{EA879104-9A9C-442E-BC7A-33B2D5A9B754}"/>
    <dgm:cxn modelId="{E37AA866-B179-4073-8040-97B43AE9F3CF}" type="presOf" srcId="{3C0C7AC7-260D-46EE-8172-F2939230C028}" destId="{42E4CE3E-81A7-4001-900B-3408ED23850D}" srcOrd="0" destOrd="0" presId="urn:microsoft.com/office/officeart/2005/8/layout/vList5"/>
    <dgm:cxn modelId="{751F054B-F238-4492-83C7-900EEC84A882}" type="presOf" srcId="{1F7B3E89-567B-4898-AADF-50277C72482B}" destId="{0483EBCD-6E02-42D4-A4BD-59752EF12ED2}" srcOrd="0" destOrd="0" presId="urn:microsoft.com/office/officeart/2005/8/layout/vList5"/>
    <dgm:cxn modelId="{C39E98BB-3AF5-4BE3-A825-974230B374CD}" type="presOf" srcId="{69DA61CA-5DC2-4E90-8DD4-C04B9A80F8A5}" destId="{A7292308-0EAE-468A-B92C-69AEFBF0C094}" srcOrd="0" destOrd="0" presId="urn:microsoft.com/office/officeart/2005/8/layout/vList5"/>
    <dgm:cxn modelId="{4008F516-19B0-46EE-9322-35DF1270E6B4}" srcId="{AF1A747A-3CB7-4222-BACC-2D391338AF8E}" destId="{0C0AD9DA-130A-4F5A-87B0-0E3022442764}" srcOrd="0" destOrd="0" parTransId="{C02D310F-575D-472D-BA56-F14FAFB277F7}" sibTransId="{136F2F27-F60A-4083-B240-ECCD8D6293A5}"/>
    <dgm:cxn modelId="{237CB446-C050-4762-9809-823950E8173A}" srcId="{A69ECCE5-F093-42A9-97E8-6417FF14EF68}" destId="{1F7B3E89-567B-4898-AADF-50277C72482B}" srcOrd="4" destOrd="0" parTransId="{003C219C-353C-40B9-AC11-FF74C8ADB5E7}" sibTransId="{39839604-C8EC-48F0-A1CE-6B1CE3D092AD}"/>
    <dgm:cxn modelId="{E7E4B381-7E3B-4AB7-986E-1D077C5E5945}" type="presOf" srcId="{DEC6270B-25FF-426C-A15E-2B86C194F5FF}" destId="{76917CD3-6584-418D-94EC-B75B79900E9E}" srcOrd="0" destOrd="0" presId="urn:microsoft.com/office/officeart/2005/8/layout/vList5"/>
    <dgm:cxn modelId="{2B28CFA7-643D-49B8-A354-38555994D4CB}" srcId="{128EA4C3-C7A8-4886-B8F5-D591C3A9F07A}" destId="{3C0C7AC7-260D-46EE-8172-F2939230C028}" srcOrd="0" destOrd="0" parTransId="{E0625C4D-2F43-414E-A14E-E10327A0C619}" sibTransId="{3184C310-91F9-48DA-9990-67B5878A4575}"/>
    <dgm:cxn modelId="{63027D06-872A-4070-BB00-586714A1241D}" srcId="{A69ECCE5-F093-42A9-97E8-6417FF14EF68}" destId="{A23B0FEC-E4A8-4929-804F-85D50CB8BB78}" srcOrd="3" destOrd="0" parTransId="{9C2297F4-71D5-40C7-B42D-9D2217476EFF}" sibTransId="{DD81D93F-14F5-4F10-BF8B-2C09F84B2371}"/>
    <dgm:cxn modelId="{23B7A33F-AF92-405F-BFC5-B8FDB7A1FF4C}" type="presOf" srcId="{54A887CA-0245-47DF-ABF9-96C89195E01D}" destId="{8D0E24C6-6C42-4FD5-87A1-C0F3A96D4050}" srcOrd="0" destOrd="0" presId="urn:microsoft.com/office/officeart/2005/8/layout/vList5"/>
    <dgm:cxn modelId="{103D8862-B2D9-4849-9686-4BF722C10A76}" srcId="{9BA538BF-7428-4423-904D-05C0FD727E5B}" destId="{DD4D7A8B-8B7B-413B-939D-5CDEA25A2A01}" srcOrd="0" destOrd="0" parTransId="{462E9F72-1338-4140-AC5C-F03557A9DEFC}" sibTransId="{00D06F29-FF2B-440B-BEBB-6EDA20F1E0CB}"/>
    <dgm:cxn modelId="{963BB558-137E-4A86-AF3B-D6A338824A5C}" srcId="{1F7B3E89-567B-4898-AADF-50277C72482B}" destId="{9958EA8F-7D0F-41EA-99EC-F27D9588CB5D}" srcOrd="0" destOrd="0" parTransId="{88D58604-FFB0-4C25-9936-50E5E98A8B7E}" sibTransId="{44A4485F-F28B-4B03-8D07-EBA7CF6E1FB0}"/>
    <dgm:cxn modelId="{AA2DD13F-079F-44F6-B48F-C4AEC7C92B55}" type="presOf" srcId="{AF1A747A-3CB7-4222-BACC-2D391338AF8E}" destId="{99460519-54E3-44DB-AC69-5D1451B28BB4}" srcOrd="0" destOrd="0" presId="urn:microsoft.com/office/officeart/2005/8/layout/vList5"/>
    <dgm:cxn modelId="{34D3F9B8-563C-41E3-9619-080B385B0F22}" type="presOf" srcId="{7E81C447-DF80-4980-A0C5-C76C172220B9}" destId="{42E4CE3E-81A7-4001-900B-3408ED23850D}" srcOrd="0" destOrd="1" presId="urn:microsoft.com/office/officeart/2005/8/layout/vList5"/>
    <dgm:cxn modelId="{EEDEC3D1-860A-48A1-AD97-808C57BFF006}" srcId="{A69ECCE5-F093-42A9-97E8-6417FF14EF68}" destId="{9BA538BF-7428-4423-904D-05C0FD727E5B}" srcOrd="2" destOrd="0" parTransId="{3F5E4F41-75F8-47A5-9E88-FDA45076A130}" sibTransId="{32EA4FC2-5578-4147-B4A3-30B3386977F4}"/>
    <dgm:cxn modelId="{1D5EE959-EB4B-4353-B1E8-C4B0DE832060}" srcId="{128EA4C3-C7A8-4886-B8F5-D591C3A9F07A}" destId="{7E81C447-DF80-4980-A0C5-C76C172220B9}" srcOrd="1" destOrd="0" parTransId="{18A000B7-7C0F-4876-B5A7-B138EE1ED043}" sibTransId="{C089287A-566A-4CFC-8546-95B5D8E5E7A6}"/>
    <dgm:cxn modelId="{F59480CF-A836-4C04-8D1E-7FF363CD8324}" type="presParOf" srcId="{FC0F143B-0421-4717-82C7-02970EEE8267}" destId="{D72E79A9-A605-4B28-80D7-4208507C726C}" srcOrd="0" destOrd="0" presId="urn:microsoft.com/office/officeart/2005/8/layout/vList5"/>
    <dgm:cxn modelId="{F9425458-83BA-4F0D-93CA-6B6ED2608670}" type="presParOf" srcId="{D72E79A9-A605-4B28-80D7-4208507C726C}" destId="{8D0E24C6-6C42-4FD5-87A1-C0F3A96D4050}" srcOrd="0" destOrd="0" presId="urn:microsoft.com/office/officeart/2005/8/layout/vList5"/>
    <dgm:cxn modelId="{CB2529C5-C238-471C-AA8E-E28530C45DD9}" type="presParOf" srcId="{D72E79A9-A605-4B28-80D7-4208507C726C}" destId="{76917CD3-6584-418D-94EC-B75B79900E9E}" srcOrd="1" destOrd="0" presId="urn:microsoft.com/office/officeart/2005/8/layout/vList5"/>
    <dgm:cxn modelId="{13C49ACC-C8C7-488F-A7E6-32A0EC62E184}" type="presParOf" srcId="{FC0F143B-0421-4717-82C7-02970EEE8267}" destId="{E929AB70-613D-41F0-8051-859F322ED4B9}" srcOrd="1" destOrd="0" presId="urn:microsoft.com/office/officeart/2005/8/layout/vList5"/>
    <dgm:cxn modelId="{A97F1AFD-AD13-47F5-98D6-03F1A65944E4}" type="presParOf" srcId="{FC0F143B-0421-4717-82C7-02970EEE8267}" destId="{B0CABA14-6FF7-4EA1-A7DB-37677C8DF5BB}" srcOrd="2" destOrd="0" presId="urn:microsoft.com/office/officeart/2005/8/layout/vList5"/>
    <dgm:cxn modelId="{A64E7A52-3F49-4262-B4A5-7B0C46B505BB}" type="presParOf" srcId="{B0CABA14-6FF7-4EA1-A7DB-37677C8DF5BB}" destId="{B880897E-A7CA-41AB-8D48-2D058EA6D014}" srcOrd="0" destOrd="0" presId="urn:microsoft.com/office/officeart/2005/8/layout/vList5"/>
    <dgm:cxn modelId="{F4598CDC-0021-4576-A3CB-6CC73657E548}" type="presParOf" srcId="{B0CABA14-6FF7-4EA1-A7DB-37677C8DF5BB}" destId="{42E4CE3E-81A7-4001-900B-3408ED23850D}" srcOrd="1" destOrd="0" presId="urn:microsoft.com/office/officeart/2005/8/layout/vList5"/>
    <dgm:cxn modelId="{AB50D8D2-CCAE-4BE5-AE30-2587C99E0444}" type="presParOf" srcId="{FC0F143B-0421-4717-82C7-02970EEE8267}" destId="{89AC5E12-4064-4745-9184-577C442F20C8}" srcOrd="3" destOrd="0" presId="urn:microsoft.com/office/officeart/2005/8/layout/vList5"/>
    <dgm:cxn modelId="{A197B53B-2681-45E3-9FEC-6C804CFF7760}" type="presParOf" srcId="{FC0F143B-0421-4717-82C7-02970EEE8267}" destId="{97F6A938-61F3-4DB8-B9A9-99E636F770D1}" srcOrd="4" destOrd="0" presId="urn:microsoft.com/office/officeart/2005/8/layout/vList5"/>
    <dgm:cxn modelId="{71294777-150F-42D6-AAD2-AF2FDFFEE960}" type="presParOf" srcId="{97F6A938-61F3-4DB8-B9A9-99E636F770D1}" destId="{DC37D077-3DB4-4EA6-BBC2-559FB9EC6C40}" srcOrd="0" destOrd="0" presId="urn:microsoft.com/office/officeart/2005/8/layout/vList5"/>
    <dgm:cxn modelId="{42A1F017-8562-45D5-BE3A-EBF2D0428C68}" type="presParOf" srcId="{97F6A938-61F3-4DB8-B9A9-99E636F770D1}" destId="{68DFC6C8-B8CE-425C-8E16-CB4B8AADFC27}" srcOrd="1" destOrd="0" presId="urn:microsoft.com/office/officeart/2005/8/layout/vList5"/>
    <dgm:cxn modelId="{62773D71-C887-4B2D-AC62-9313AF40CB22}" type="presParOf" srcId="{FC0F143B-0421-4717-82C7-02970EEE8267}" destId="{9B6C559B-0E88-4E58-A5CF-4CE11E097FEE}" srcOrd="5" destOrd="0" presId="urn:microsoft.com/office/officeart/2005/8/layout/vList5"/>
    <dgm:cxn modelId="{A659B8AE-4157-4E0F-9E05-6826564DCE7B}" type="presParOf" srcId="{FC0F143B-0421-4717-82C7-02970EEE8267}" destId="{336FBA26-4318-4A33-92DE-1513021C0B76}" srcOrd="6" destOrd="0" presId="urn:microsoft.com/office/officeart/2005/8/layout/vList5"/>
    <dgm:cxn modelId="{01ECA05D-8060-4609-8E3B-58B7441ACCDA}" type="presParOf" srcId="{336FBA26-4318-4A33-92DE-1513021C0B76}" destId="{C0D3F8ED-6F1E-4A82-84FD-4D3D49FEE81C}" srcOrd="0" destOrd="0" presId="urn:microsoft.com/office/officeart/2005/8/layout/vList5"/>
    <dgm:cxn modelId="{9D856120-DF7E-4E20-92E3-65EBD6AC09EE}" type="presParOf" srcId="{336FBA26-4318-4A33-92DE-1513021C0B76}" destId="{A7292308-0EAE-468A-B92C-69AEFBF0C094}" srcOrd="1" destOrd="0" presId="urn:microsoft.com/office/officeart/2005/8/layout/vList5"/>
    <dgm:cxn modelId="{B03472A2-3505-4255-8BF1-8081A1182A06}" type="presParOf" srcId="{FC0F143B-0421-4717-82C7-02970EEE8267}" destId="{CD9137C0-98BD-44F2-AF99-236A5EB53DDD}" srcOrd="7" destOrd="0" presId="urn:microsoft.com/office/officeart/2005/8/layout/vList5"/>
    <dgm:cxn modelId="{E514C4C8-4415-482D-B689-706073A6A932}" type="presParOf" srcId="{FC0F143B-0421-4717-82C7-02970EEE8267}" destId="{3D5A9850-420D-4ECA-9687-99785167BA0C}" srcOrd="8" destOrd="0" presId="urn:microsoft.com/office/officeart/2005/8/layout/vList5"/>
    <dgm:cxn modelId="{6E8E8477-BAE9-4CEB-B29D-79C69F52CB43}" type="presParOf" srcId="{3D5A9850-420D-4ECA-9687-99785167BA0C}" destId="{0483EBCD-6E02-42D4-A4BD-59752EF12ED2}" srcOrd="0" destOrd="0" presId="urn:microsoft.com/office/officeart/2005/8/layout/vList5"/>
    <dgm:cxn modelId="{F1BE005F-D12C-4A3B-891D-11DCDC164479}" type="presParOf" srcId="{3D5A9850-420D-4ECA-9687-99785167BA0C}" destId="{5B9EE77B-3AAA-4C0D-BFB5-A307DC3BC86C}" srcOrd="1" destOrd="0" presId="urn:microsoft.com/office/officeart/2005/8/layout/vList5"/>
    <dgm:cxn modelId="{ABE0B618-2EA2-43DF-9800-EAFC8EBCD064}" type="presParOf" srcId="{FC0F143B-0421-4717-82C7-02970EEE8267}" destId="{0EF60493-DECB-43B1-8760-55795E1500F1}" srcOrd="9" destOrd="0" presId="urn:microsoft.com/office/officeart/2005/8/layout/vList5"/>
    <dgm:cxn modelId="{6D9380A2-F966-421A-B46E-5D426D30897A}" type="presParOf" srcId="{FC0F143B-0421-4717-82C7-02970EEE8267}" destId="{0A4FB61F-188E-4C42-BF7A-785902008A9D}" srcOrd="10" destOrd="0" presId="urn:microsoft.com/office/officeart/2005/8/layout/vList5"/>
    <dgm:cxn modelId="{BA94B2A8-9DF3-412A-A15E-303B895A54E3}" type="presParOf" srcId="{0A4FB61F-188E-4C42-BF7A-785902008A9D}" destId="{99460519-54E3-44DB-AC69-5D1451B28BB4}" srcOrd="0" destOrd="0" presId="urn:microsoft.com/office/officeart/2005/8/layout/vList5"/>
    <dgm:cxn modelId="{6993AE72-04FC-448A-8F06-8FF42D227079}" type="presParOf" srcId="{0A4FB61F-188E-4C42-BF7A-785902008A9D}" destId="{A3F5CDB8-D6C7-4057-975D-D3BC0CB3E23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917CD3-6584-418D-94EC-B75B79900E9E}">
      <dsp:nvSpPr>
        <dsp:cNvPr id="0" name=""/>
        <dsp:cNvSpPr/>
      </dsp:nvSpPr>
      <dsp:spPr>
        <a:xfrm rot="5400000">
          <a:off x="4460804" y="-1617104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Conceptual design report</a:t>
          </a:r>
          <a:endParaRPr lang="en-US" sz="1700" kern="1200" dirty="0"/>
        </a:p>
      </dsp:txBody>
      <dsp:txXfrm rot="5400000">
        <a:off x="4460804" y="-1617104"/>
        <a:ext cx="555649" cy="3931158"/>
      </dsp:txXfrm>
    </dsp:sp>
    <dsp:sp modelId="{8D0E24C6-6C42-4FD5-87A1-C0F3A96D4050}">
      <dsp:nvSpPr>
        <dsp:cNvPr id="0" name=""/>
        <dsp:cNvSpPr/>
      </dsp:nvSpPr>
      <dsp:spPr>
        <a:xfrm>
          <a:off x="1391" y="1192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Definition</a:t>
          </a:r>
          <a:endParaRPr lang="en-US" sz="1700" kern="1200" dirty="0"/>
        </a:p>
      </dsp:txBody>
      <dsp:txXfrm>
        <a:off x="1391" y="1192"/>
        <a:ext cx="2771658" cy="694562"/>
      </dsp:txXfrm>
    </dsp:sp>
    <dsp:sp modelId="{42E4CE3E-81A7-4001-900B-3408ED23850D}">
      <dsp:nvSpPr>
        <dsp:cNvPr id="0" name=""/>
        <dsp:cNvSpPr/>
      </dsp:nvSpPr>
      <dsp:spPr>
        <a:xfrm rot="5400000">
          <a:off x="4460804" y="-887814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Project breakdown structure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Equipment coding convention</a:t>
          </a:r>
          <a:endParaRPr lang="en-US" sz="1700" kern="1200" dirty="0"/>
        </a:p>
      </dsp:txBody>
      <dsp:txXfrm rot="5400000">
        <a:off x="4460804" y="-887814"/>
        <a:ext cx="555649" cy="3931158"/>
      </dsp:txXfrm>
    </dsp:sp>
    <dsp:sp modelId="{B880897E-A7CA-41AB-8D48-2D058EA6D014}">
      <dsp:nvSpPr>
        <dsp:cNvPr id="0" name=""/>
        <dsp:cNvSpPr/>
      </dsp:nvSpPr>
      <dsp:spPr>
        <a:xfrm>
          <a:off x="1391" y="730483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PBS</a:t>
          </a:r>
          <a:endParaRPr lang="en-US" sz="1700" kern="1200" dirty="0"/>
        </a:p>
      </dsp:txBody>
      <dsp:txXfrm>
        <a:off x="1391" y="730483"/>
        <a:ext cx="2771658" cy="694562"/>
      </dsp:txXfrm>
    </dsp:sp>
    <dsp:sp modelId="{68DFC6C8-B8CE-425C-8E16-CB4B8AADFC27}">
      <dsp:nvSpPr>
        <dsp:cNvPr id="0" name=""/>
        <dsp:cNvSpPr/>
      </dsp:nvSpPr>
      <dsp:spPr>
        <a:xfrm rot="5400000">
          <a:off x="4460804" y="-158524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Work breakdown structure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List of working units</a:t>
          </a:r>
          <a:endParaRPr lang="en-US" sz="1700" kern="1200" dirty="0"/>
        </a:p>
      </dsp:txBody>
      <dsp:txXfrm rot="5400000">
        <a:off x="4460804" y="-158524"/>
        <a:ext cx="555649" cy="3931158"/>
      </dsp:txXfrm>
    </dsp:sp>
    <dsp:sp modelId="{DC37D077-3DB4-4EA6-BBC2-559FB9EC6C40}">
      <dsp:nvSpPr>
        <dsp:cNvPr id="0" name=""/>
        <dsp:cNvSpPr/>
      </dsp:nvSpPr>
      <dsp:spPr>
        <a:xfrm>
          <a:off x="1391" y="1459773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WBS &amp; WU’s</a:t>
          </a:r>
          <a:endParaRPr lang="en-US" sz="2000" kern="1200" dirty="0"/>
        </a:p>
      </dsp:txBody>
      <dsp:txXfrm>
        <a:off x="1391" y="1459773"/>
        <a:ext cx="2771658" cy="694562"/>
      </dsp:txXfrm>
    </dsp:sp>
    <dsp:sp modelId="{A7292308-0EAE-468A-B92C-69AEFBF0C094}">
      <dsp:nvSpPr>
        <dsp:cNvPr id="0" name=""/>
        <dsp:cNvSpPr/>
      </dsp:nvSpPr>
      <dsp:spPr>
        <a:xfrm rot="5400000">
          <a:off x="4460804" y="570766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Resource responsibility matrix</a:t>
          </a:r>
          <a:endParaRPr lang="en-US" sz="1700" kern="1200" dirty="0"/>
        </a:p>
      </dsp:txBody>
      <dsp:txXfrm rot="5400000">
        <a:off x="4460804" y="570766"/>
        <a:ext cx="555649" cy="3931158"/>
      </dsp:txXfrm>
    </dsp:sp>
    <dsp:sp modelId="{C0D3F8ED-6F1E-4A82-84FD-4D3D49FEE81C}">
      <dsp:nvSpPr>
        <dsp:cNvPr id="0" name=""/>
        <dsp:cNvSpPr/>
      </dsp:nvSpPr>
      <dsp:spPr>
        <a:xfrm>
          <a:off x="1391" y="2189064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RRM</a:t>
          </a:r>
          <a:endParaRPr lang="en-US" sz="2000" kern="1200" dirty="0"/>
        </a:p>
      </dsp:txBody>
      <dsp:txXfrm>
        <a:off x="1391" y="2189064"/>
        <a:ext cx="2771658" cy="694562"/>
      </dsp:txXfrm>
    </dsp:sp>
    <dsp:sp modelId="{5B9EE77B-3AAA-4C0D-BFB5-A307DC3BC86C}">
      <dsp:nvSpPr>
        <dsp:cNvPr id="0" name=""/>
        <dsp:cNvSpPr/>
      </dsp:nvSpPr>
      <dsp:spPr>
        <a:xfrm rot="5400000">
          <a:off x="4460804" y="1300056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Work units dictionary</a:t>
          </a:r>
          <a:endParaRPr lang="en-US" sz="1700" kern="1200" dirty="0"/>
        </a:p>
      </dsp:txBody>
      <dsp:txXfrm rot="5400000">
        <a:off x="4460804" y="1300056"/>
        <a:ext cx="555649" cy="3931158"/>
      </dsp:txXfrm>
    </dsp:sp>
    <dsp:sp modelId="{0483EBCD-6E02-42D4-A4BD-59752EF12ED2}">
      <dsp:nvSpPr>
        <dsp:cNvPr id="0" name=""/>
        <dsp:cNvSpPr/>
      </dsp:nvSpPr>
      <dsp:spPr>
        <a:xfrm>
          <a:off x="1391" y="2918354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WUD</a:t>
          </a:r>
          <a:endParaRPr lang="en-US" sz="2000" kern="1200" dirty="0"/>
        </a:p>
      </dsp:txBody>
      <dsp:txXfrm>
        <a:off x="1391" y="2918354"/>
        <a:ext cx="2771658" cy="694562"/>
      </dsp:txXfrm>
    </dsp:sp>
    <dsp:sp modelId="{A3F5CDB8-D6C7-4057-975D-D3BC0CB3E234}">
      <dsp:nvSpPr>
        <dsp:cNvPr id="0" name=""/>
        <dsp:cNvSpPr/>
      </dsp:nvSpPr>
      <dsp:spPr>
        <a:xfrm rot="5400000">
          <a:off x="4460804" y="2029346"/>
          <a:ext cx="555649" cy="393115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Planning</a:t>
          </a:r>
          <a:endParaRPr lang="en-US" sz="1700" kern="1200" dirty="0"/>
        </a:p>
      </dsp:txBody>
      <dsp:txXfrm rot="5400000">
        <a:off x="4460804" y="2029346"/>
        <a:ext cx="555649" cy="3931158"/>
      </dsp:txXfrm>
    </dsp:sp>
    <dsp:sp modelId="{99460519-54E3-44DB-AC69-5D1451B28BB4}">
      <dsp:nvSpPr>
        <dsp:cNvPr id="0" name=""/>
        <dsp:cNvSpPr/>
      </dsp:nvSpPr>
      <dsp:spPr>
        <a:xfrm>
          <a:off x="1391" y="3647644"/>
          <a:ext cx="2771658" cy="6945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Project coordination schedule</a:t>
          </a:r>
          <a:endParaRPr lang="en-US" sz="2000" kern="1200" dirty="0"/>
        </a:p>
      </dsp:txBody>
      <dsp:txXfrm>
        <a:off x="1391" y="3647644"/>
        <a:ext cx="2771658" cy="694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4B531-04F1-476C-B789-05BED498807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52E06-47DA-48BA-8C61-32F83AB5E3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52E06-47DA-48BA-8C61-32F83AB5E35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2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oleObject" Target="../embeddings/oleObject4.bin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ern.ch\dfs\Users\e\eperezro\Documents\archivador-of-celpen-negro.jpg"/>
          <p:cNvPicPr>
            <a:picLocks noChangeAspect="1" noChangeArrowheads="1"/>
          </p:cNvPicPr>
          <p:nvPr/>
        </p:nvPicPr>
        <p:blipFill>
          <a:blip r:embed="rId4" cstate="print">
            <a:lum bright="50000" contrast="-54000"/>
          </a:blip>
          <a:srcRect/>
          <a:stretch>
            <a:fillRect/>
          </a:stretch>
        </p:blipFill>
        <p:spPr bwMode="auto">
          <a:xfrm>
            <a:off x="4038601" y="1752601"/>
            <a:ext cx="5105400" cy="5105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 quality management</a:t>
            </a:r>
            <a:br>
              <a:rPr lang="en-US" dirty="0" smtClean="0"/>
            </a:br>
            <a:r>
              <a:rPr lang="en-US" dirty="0" smtClean="0"/>
              <a:t> and documentation</a:t>
            </a:r>
            <a:endParaRPr lang="en-US" dirty="0"/>
          </a:p>
        </p:txBody>
      </p:sp>
      <p:grpSp>
        <p:nvGrpSpPr>
          <p:cNvPr id="3" name="Group 5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4" name="TextBox 3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5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41986" name="Picture" r:id="rId5" imgW="2178151" imgH="2178151" progId="Word.Picture.8">
                <p:embed/>
              </p:oleObj>
            </a:graphicData>
          </a:graphic>
        </p:graphicFrame>
      </p:grpSp>
      <p:sp>
        <p:nvSpPr>
          <p:cNvPr id="7" name="Subtitle 6"/>
          <p:cNvSpPr txBox="1">
            <a:spLocks/>
          </p:cNvSpPr>
          <p:nvPr/>
        </p:nvSpPr>
        <p:spPr>
          <a:xfrm>
            <a:off x="1143000" y="5736264"/>
            <a:ext cx="7696200" cy="96933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Presentation done by Elena Perez Rodriguez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further information contact elena.perez.rodriguez@cern.ch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\\cern.ch\dfs\Users\e\eperezro\Documents\libro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2343150"/>
            <a:ext cx="6019800" cy="45148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8392" y="2057400"/>
            <a:ext cx="6400800" cy="2286000"/>
          </a:xfrm>
        </p:spPr>
        <p:txBody>
          <a:bodyPr/>
          <a:lstStyle/>
          <a:p>
            <a:r>
              <a:rPr lang="en-US" dirty="0" smtClean="0"/>
              <a:t>Test for concept validation</a:t>
            </a:r>
            <a:br>
              <a:rPr lang="en-US" dirty="0" smtClean="0"/>
            </a:br>
            <a:r>
              <a:rPr lang="en-US" dirty="0" smtClean="0"/>
              <a:t>procedure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5948680"/>
            <a:ext cx="1066800" cy="912297"/>
            <a:chOff x="1" y="5948680"/>
            <a:chExt cx="1066800" cy="912297"/>
          </a:xfrm>
        </p:grpSpPr>
        <p:sp>
          <p:nvSpPr>
            <p:cNvPr id="7" name="TextBox 6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2530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Alternate Process 8"/>
          <p:cNvSpPr/>
          <p:nvPr/>
        </p:nvSpPr>
        <p:spPr>
          <a:xfrm>
            <a:off x="3352800" y="2590800"/>
            <a:ext cx="4114800" cy="114300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  <a:alpha val="48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concept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Objective : describe the test to be done after the installation is operational.</a:t>
            </a:r>
          </a:p>
          <a:p>
            <a:endParaRPr lang="en-US" sz="2400" dirty="0" smtClean="0"/>
          </a:p>
          <a:p>
            <a:pPr lvl="1" algn="ctr">
              <a:buNone/>
            </a:pPr>
            <a:r>
              <a:rPr lang="en-US" sz="2400" b="1" dirty="0" smtClean="0"/>
              <a:t>Gain knowledge of the </a:t>
            </a:r>
          </a:p>
          <a:p>
            <a:pPr lvl="1" algn="ctr">
              <a:buNone/>
            </a:pPr>
            <a:r>
              <a:rPr lang="en-US" sz="2400" b="1" dirty="0" err="1" smtClean="0"/>
              <a:t>Thermosiphon</a:t>
            </a:r>
            <a:r>
              <a:rPr lang="en-US" sz="2400" b="1" dirty="0" smtClean="0"/>
              <a:t> systems</a:t>
            </a:r>
          </a:p>
          <a:p>
            <a:endParaRPr lang="en-US" sz="2400" dirty="0" smtClean="0"/>
          </a:p>
          <a:p>
            <a:r>
              <a:rPr lang="en-US" sz="2400" dirty="0" smtClean="0"/>
              <a:t>For both 191 and PX15 installations</a:t>
            </a:r>
          </a:p>
          <a:p>
            <a:endParaRPr lang="en-US" sz="2400" dirty="0" smtClean="0"/>
          </a:p>
          <a:p>
            <a:r>
              <a:rPr lang="en-US" sz="2400" dirty="0" smtClean="0"/>
              <a:t>Is NOT a commissioning procedure is a guide to what should be studied in the </a:t>
            </a:r>
            <a:r>
              <a:rPr lang="en-US" sz="2400" dirty="0" err="1" smtClean="0"/>
              <a:t>thermosiphon</a:t>
            </a:r>
            <a:endParaRPr lang="en-US" sz="24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752600"/>
            <a:ext cx="3212592" cy="2362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Status</a:t>
            </a:r>
          </a:p>
          <a:p>
            <a:pPr lvl="1"/>
            <a:r>
              <a:rPr lang="en-US" sz="2000" dirty="0" smtClean="0"/>
              <a:t>Warm stop</a:t>
            </a:r>
          </a:p>
          <a:p>
            <a:pPr lvl="1"/>
            <a:r>
              <a:rPr lang="en-US" sz="2000" dirty="0" smtClean="0"/>
              <a:t>Cold stop</a:t>
            </a:r>
          </a:p>
          <a:p>
            <a:pPr lvl="1"/>
            <a:r>
              <a:rPr lang="en-US" sz="2000" dirty="0" smtClean="0"/>
              <a:t>Stand-by</a:t>
            </a:r>
          </a:p>
          <a:p>
            <a:pPr lvl="1"/>
            <a:r>
              <a:rPr lang="en-US" sz="2000" dirty="0" smtClean="0"/>
              <a:t>Run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48200" y="3048000"/>
            <a:ext cx="4267200" cy="3200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Operations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Filling 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Start-up from warm stop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Start-up from cold stop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Cool down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Liquid recovery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en-US" sz="2000" dirty="0" smtClean="0"/>
              <a:t>Degassing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urved Left Arrow 4"/>
          <p:cNvSpPr/>
          <p:nvPr/>
        </p:nvSpPr>
        <p:spPr>
          <a:xfrm rot="18094037">
            <a:off x="4372450" y="1228599"/>
            <a:ext cx="731520" cy="19082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 rot="7566342">
            <a:off x="3363836" y="3713630"/>
            <a:ext cx="731520" cy="190823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 project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 </a:t>
            </a:r>
            <a:r>
              <a:rPr lang="en-US" dirty="0" err="1" smtClean="0"/>
              <a:t>thermosiphon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tests will be focused in nominal operation to gain a general working knowledge of the </a:t>
            </a:r>
            <a:r>
              <a:rPr lang="en-US" sz="2400" dirty="0" err="1" smtClean="0"/>
              <a:t>thermosiphon</a:t>
            </a:r>
            <a:r>
              <a:rPr lang="en-US" sz="2400" dirty="0" smtClean="0"/>
              <a:t> </a:t>
            </a:r>
            <a:r>
              <a:rPr lang="en-US" sz="2400" dirty="0" smtClean="0"/>
              <a:t>systems</a:t>
            </a:r>
          </a:p>
          <a:p>
            <a:endParaRPr lang="en-US" sz="2400" dirty="0" smtClean="0"/>
          </a:p>
          <a:p>
            <a:r>
              <a:rPr lang="en-US" sz="2400" dirty="0" smtClean="0"/>
              <a:t>The control of the mini-</a:t>
            </a:r>
            <a:r>
              <a:rPr lang="en-US" sz="2400" dirty="0" err="1" smtClean="0"/>
              <a:t>thermosiphon</a:t>
            </a:r>
            <a:r>
              <a:rPr lang="en-US" sz="2400" dirty="0" smtClean="0"/>
              <a:t> is more difficult that the control of the </a:t>
            </a:r>
            <a:r>
              <a:rPr lang="en-US" sz="2400" dirty="0" err="1" smtClean="0"/>
              <a:t>thermosiphon</a:t>
            </a:r>
            <a:r>
              <a:rPr lang="en-US" sz="2400" dirty="0" smtClean="0"/>
              <a:t> in PX15</a:t>
            </a:r>
            <a:endParaRPr lang="en-US" sz="2400" dirty="0" smtClean="0"/>
          </a:p>
          <a:p>
            <a:endParaRPr lang="en-US" sz="2000" dirty="0" smtClean="0"/>
          </a:p>
          <a:p>
            <a:r>
              <a:rPr lang="en-US" sz="2400" dirty="0" smtClean="0"/>
              <a:t>Tests to be done</a:t>
            </a:r>
          </a:p>
          <a:p>
            <a:pPr lvl="1"/>
            <a:r>
              <a:rPr lang="en-US" sz="2000" dirty="0" smtClean="0"/>
              <a:t>Test 01: Start-up from warm stop, procedure 1</a:t>
            </a:r>
          </a:p>
          <a:p>
            <a:pPr lvl="1"/>
            <a:r>
              <a:rPr lang="en-US" sz="2000" dirty="0" smtClean="0"/>
              <a:t>Test 02: Start-up from cold stop</a:t>
            </a:r>
          </a:p>
          <a:p>
            <a:pPr lvl="1"/>
            <a:r>
              <a:rPr lang="en-US" sz="2000" dirty="0" smtClean="0"/>
              <a:t>Test 03: Liquid recovery	</a:t>
            </a:r>
          </a:p>
          <a:p>
            <a:pPr lvl="1"/>
            <a:r>
              <a:rPr lang="en-US" sz="2000" dirty="0" smtClean="0"/>
              <a:t>Test 04: Start-up from warm stop, procedure 2</a:t>
            </a:r>
          </a:p>
          <a:p>
            <a:pPr lvl="1"/>
            <a:r>
              <a:rPr lang="en-US" sz="2000" dirty="0" smtClean="0"/>
              <a:t>Test 05: Short run</a:t>
            </a:r>
            <a:r>
              <a:rPr lang="en-US" sz="2400" dirty="0" smtClean="0"/>
              <a:t>	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25602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: operation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tests will be divided in 3 groups</a:t>
            </a:r>
          </a:p>
          <a:p>
            <a:pPr lvl="1"/>
            <a:r>
              <a:rPr lang="en-US" sz="2000" dirty="0" smtClean="0"/>
              <a:t>Nominal operation </a:t>
            </a:r>
          </a:p>
          <a:p>
            <a:pPr lvl="1"/>
            <a:r>
              <a:rPr lang="en-US" sz="2000" dirty="0" smtClean="0"/>
              <a:t>Performance</a:t>
            </a:r>
          </a:p>
          <a:p>
            <a:pPr lvl="1"/>
            <a:r>
              <a:rPr lang="en-US" sz="2000" dirty="0" smtClean="0"/>
              <a:t>Failure modes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400" dirty="0" smtClean="0"/>
              <a:t>Nominal  operation test:  like in the mini-</a:t>
            </a:r>
            <a:r>
              <a:rPr lang="en-US" sz="2400" dirty="0" err="1" smtClean="0"/>
              <a:t>thermosiphon</a:t>
            </a:r>
            <a:endParaRPr lang="en-US" sz="2400" cap="small" dirty="0" smtClean="0"/>
          </a:p>
          <a:p>
            <a:pPr lvl="1"/>
            <a:r>
              <a:rPr lang="en-US" sz="2000" i="1" dirty="0" smtClean="0"/>
              <a:t>Test 20: Start-up from warm stop, procedure 1</a:t>
            </a:r>
          </a:p>
          <a:p>
            <a:pPr lvl="1"/>
            <a:r>
              <a:rPr lang="en-US" sz="2000" i="1" dirty="0" smtClean="0"/>
              <a:t>Test 21: Start-up from cold stop</a:t>
            </a:r>
            <a:r>
              <a:rPr lang="en-GB" sz="2000" i="1" dirty="0" smtClean="0"/>
              <a:t>	</a:t>
            </a:r>
            <a:endParaRPr lang="en-US" sz="2000" i="1" dirty="0" smtClean="0"/>
          </a:p>
          <a:p>
            <a:pPr lvl="1"/>
            <a:r>
              <a:rPr lang="en-US" sz="2000" i="1" dirty="0" smtClean="0"/>
              <a:t>Test 22: Liquid recovery</a:t>
            </a:r>
            <a:r>
              <a:rPr lang="en-GB" sz="2000" i="1" dirty="0" smtClean="0"/>
              <a:t>	</a:t>
            </a:r>
            <a:endParaRPr lang="en-US" sz="2000" i="1" dirty="0" smtClean="0"/>
          </a:p>
          <a:p>
            <a:pPr lvl="1"/>
            <a:r>
              <a:rPr lang="en-US" sz="2000" i="1" dirty="0" smtClean="0"/>
              <a:t>Test 23: Start-up from warm stop, procedure 2</a:t>
            </a:r>
            <a:r>
              <a:rPr lang="en-GB" sz="2000" i="1" dirty="0" smtClean="0"/>
              <a:t>	</a:t>
            </a:r>
            <a:endParaRPr lang="en-US" sz="2000" i="1" dirty="0" smtClean="0"/>
          </a:p>
        </p:txBody>
      </p:sp>
      <p:grpSp>
        <p:nvGrpSpPr>
          <p:cNvPr id="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38914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30362"/>
          </a:xfrm>
        </p:spPr>
        <p:txBody>
          <a:bodyPr>
            <a:noAutofit/>
          </a:bodyPr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: performance and regulation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608" y="1828800"/>
            <a:ext cx="7498080" cy="441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Are based on the regulation loops and aim to describe the relationship between them and the performance of the station</a:t>
            </a:r>
          </a:p>
          <a:p>
            <a:endParaRPr lang="en-US" sz="2400" dirty="0" smtClean="0"/>
          </a:p>
          <a:p>
            <a:r>
              <a:rPr lang="en-US" sz="2400" dirty="0" smtClean="0"/>
              <a:t>Performance and regulation tests</a:t>
            </a:r>
          </a:p>
          <a:p>
            <a:pPr lvl="1"/>
            <a:r>
              <a:rPr lang="en-US" sz="2000" i="1" dirty="0" smtClean="0"/>
              <a:t>Test 30: Heater regulation in the test section</a:t>
            </a:r>
          </a:p>
          <a:p>
            <a:pPr lvl="1"/>
            <a:r>
              <a:rPr lang="en-US" sz="2000" i="1" dirty="0" smtClean="0"/>
              <a:t>Test 31: Evaporator performance in the by-pass</a:t>
            </a:r>
          </a:p>
          <a:p>
            <a:pPr lvl="1"/>
            <a:r>
              <a:rPr lang="en-US" sz="2000" i="1" dirty="0" smtClean="0"/>
              <a:t>Test 32: By-pass regulation and flow control in the loop</a:t>
            </a:r>
          </a:p>
          <a:p>
            <a:pPr lvl="1"/>
            <a:r>
              <a:rPr lang="en-US" sz="2000" i="1" dirty="0" smtClean="0"/>
              <a:t>Test 33: Temperature control in the loop</a:t>
            </a:r>
          </a:p>
          <a:p>
            <a:pPr lvl="1"/>
            <a:r>
              <a:rPr lang="en-US" sz="2000" i="1" dirty="0" smtClean="0"/>
              <a:t>Test 34: Short run</a:t>
            </a:r>
          </a:p>
          <a:p>
            <a:pPr lvl="1"/>
            <a:r>
              <a:rPr lang="en-US" sz="2000" i="1" dirty="0" smtClean="0"/>
              <a:t>Test 35: Long run</a:t>
            </a:r>
          </a:p>
        </p:txBody>
      </p:sp>
      <p:grpSp>
        <p:nvGrpSpPr>
          <p:cNvPr id="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6322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1/10/2009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 descr="\\cern.ch\dfs\Users\e\eperezro\Documents\Presentations\book_clipart_2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9707430">
            <a:off x="5719764" y="3854829"/>
            <a:ext cx="2400567" cy="273544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Thermosiphon</a:t>
            </a:r>
            <a:r>
              <a:rPr lang="en-US" dirty="0" smtClean="0"/>
              <a:t>: failures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608" y="1447800"/>
            <a:ext cx="7022592" cy="4267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Objective:  produce a controlled failure to understand the reaction of the safety system and modify it if necessary</a:t>
            </a:r>
          </a:p>
          <a:p>
            <a:endParaRPr lang="en-US" sz="2400" dirty="0" smtClean="0"/>
          </a:p>
          <a:p>
            <a:r>
              <a:rPr lang="en-US" sz="2400" dirty="0" smtClean="0"/>
              <a:t>Failure modes</a:t>
            </a:r>
          </a:p>
          <a:p>
            <a:pPr lvl="1"/>
            <a:r>
              <a:rPr lang="en-US" sz="2000" i="1" dirty="0" smtClean="0"/>
              <a:t>Test 40: Effect of the leaks and degassing procedure</a:t>
            </a:r>
          </a:p>
          <a:p>
            <a:pPr lvl="1"/>
            <a:r>
              <a:rPr lang="en-US" sz="2000" i="1" dirty="0" smtClean="0"/>
              <a:t>Test 41: Power cut	</a:t>
            </a:r>
          </a:p>
          <a:p>
            <a:pPr lvl="1"/>
            <a:r>
              <a:rPr lang="en-US" sz="2000" i="1" dirty="0" smtClean="0"/>
              <a:t>Test 42: Mixed water cut</a:t>
            </a:r>
          </a:p>
          <a:p>
            <a:pPr lvl="1"/>
            <a:r>
              <a:rPr lang="en-US" sz="2000" i="1" dirty="0" smtClean="0"/>
              <a:t>Test 43: Chiller break down</a:t>
            </a:r>
          </a:p>
          <a:p>
            <a:pPr lvl="1"/>
            <a:r>
              <a:rPr lang="en-US" sz="2000" i="1" dirty="0" smtClean="0"/>
              <a:t>Test </a:t>
            </a:r>
            <a:r>
              <a:rPr lang="en-US" sz="2000" i="1" dirty="0" smtClean="0"/>
              <a:t>44: Instrumentation failure</a:t>
            </a:r>
          </a:p>
          <a:p>
            <a:pPr lvl="1"/>
            <a:r>
              <a:rPr lang="en-US" sz="2000" i="1" dirty="0" smtClean="0"/>
              <a:t>Test 45 and more</a:t>
            </a:r>
            <a:endParaRPr lang="en-US" sz="5400" i="1" dirty="0" smtClean="0"/>
          </a:p>
        </p:txBody>
      </p:sp>
      <p:grpSp>
        <p:nvGrpSpPr>
          <p:cNvPr id="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7346" name="Picture" r:id="rId5" imgW="2178151" imgH="2178151" progId="Word.Picture.8">
                <p:embed/>
              </p:oleObj>
            </a:graphicData>
          </a:graphic>
        </p:graphicFrame>
      </p:grpSp>
      <p:sp>
        <p:nvSpPr>
          <p:cNvPr id="8" name="TextBox 7"/>
          <p:cNvSpPr txBox="1"/>
          <p:nvPr/>
        </p:nvSpPr>
        <p:spPr>
          <a:xfrm rot="18730561">
            <a:off x="5998373" y="4390350"/>
            <a:ext cx="12631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Risk </a:t>
            </a:r>
          </a:p>
          <a:p>
            <a:pPr algn="ctr"/>
            <a:r>
              <a:rPr lang="en-US" sz="2000" dirty="0" smtClean="0"/>
              <a:t>analysis</a:t>
            </a:r>
            <a:endParaRPr lang="en-US" sz="20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 important part of this project is quality management</a:t>
            </a:r>
          </a:p>
          <a:p>
            <a:endParaRPr lang="en-US" sz="2400" dirty="0" smtClean="0"/>
          </a:p>
          <a:p>
            <a:r>
              <a:rPr lang="en-US" sz="2400" dirty="0" smtClean="0"/>
              <a:t>There is a mayor change between the usual refrigeration standard and the cryogenics/vacuum standard that will be used in this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 Once the </a:t>
            </a:r>
            <a:r>
              <a:rPr lang="en-US" sz="2400" dirty="0" err="1" smtClean="0"/>
              <a:t>thermosiphon</a:t>
            </a:r>
            <a:r>
              <a:rPr lang="en-US" sz="2400" dirty="0" smtClean="0"/>
              <a:t> is built it will be used to test all the nominal conditions as well as failure conditions to assess its suitability for the ATLAS ID evaporative system.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8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9" name="TextBox 8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0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72706" name="Picture" r:id="rId3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\\cern.ch\dfs\Users\e\eperezro\Documents\Presentations\Question mark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24400" y="2133600"/>
            <a:ext cx="3297655" cy="4191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Callout 5"/>
          <p:cNvSpPr/>
          <p:nvPr/>
        </p:nvSpPr>
        <p:spPr>
          <a:xfrm>
            <a:off x="1600200" y="2819400"/>
            <a:ext cx="3048000" cy="1828800"/>
          </a:xfrm>
          <a:prstGeom prst="wedgeEllipseCallout">
            <a:avLst>
              <a:gd name="adj1" fmla="val 64777"/>
              <a:gd name="adj2" fmla="val -10061"/>
            </a:avLst>
          </a:prstGeom>
          <a:solidFill>
            <a:schemeClr val="accent2">
              <a:lumMod val="20000"/>
              <a:lumOff val="80000"/>
              <a:alpha val="51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 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432560" y="3124200"/>
            <a:ext cx="3444240" cy="1447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accent2"/>
                </a:solidFill>
                <a:latin typeface="Bernard MT Condensed" pitchFamily="18" charset="0"/>
              </a:rPr>
              <a:t>Any </a:t>
            </a:r>
          </a:p>
          <a:p>
            <a:pPr algn="ctr"/>
            <a:r>
              <a:rPr lang="en-US" sz="3600" dirty="0" smtClean="0">
                <a:solidFill>
                  <a:schemeClr val="accent2"/>
                </a:solidFill>
                <a:latin typeface="Bernard MT Condensed" pitchFamily="18" charset="0"/>
              </a:rPr>
              <a:t>questions ?</a:t>
            </a:r>
            <a:endParaRPr lang="en-US" sz="3600" dirty="0">
              <a:solidFill>
                <a:schemeClr val="accent2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Quality management</a:t>
            </a:r>
          </a:p>
          <a:p>
            <a:pPr lvl="1"/>
            <a:r>
              <a:rPr lang="en-US" dirty="0" smtClean="0"/>
              <a:t>EVM Project management</a:t>
            </a:r>
          </a:p>
          <a:p>
            <a:pPr lvl="1"/>
            <a:r>
              <a:rPr lang="en-US" dirty="0" smtClean="0"/>
              <a:t>Documentation</a:t>
            </a:r>
          </a:p>
          <a:p>
            <a:endParaRPr lang="en-US" dirty="0" smtClean="0"/>
          </a:p>
          <a:p>
            <a:r>
              <a:rPr lang="en-US" dirty="0" smtClean="0"/>
              <a:t>Construction and commissioning procedure</a:t>
            </a:r>
          </a:p>
          <a:p>
            <a:endParaRPr lang="en-US" dirty="0" smtClean="0"/>
          </a:p>
          <a:p>
            <a:r>
              <a:rPr lang="en-US" dirty="0" smtClean="0"/>
              <a:t>Test for concept validation procedure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8" name="TextBox 7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9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73730" name="Picture" r:id="rId3" imgW="2178151" imgH="2178151" progId="Word.Picture.8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\\cern.ch\dfs\Users\e\eperezro\Documents\libro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2343150"/>
            <a:ext cx="6019800" cy="45148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8392" y="2209800"/>
            <a:ext cx="6400800" cy="2286000"/>
          </a:xfrm>
        </p:spPr>
        <p:txBody>
          <a:bodyPr/>
          <a:lstStyle/>
          <a:p>
            <a:r>
              <a:rPr lang="en-US" dirty="0" smtClean="0"/>
              <a:t>Quality management</a:t>
            </a:r>
            <a:endParaRPr lang="en-US" dirty="0"/>
          </a:p>
        </p:txBody>
      </p:sp>
      <p:grpSp>
        <p:nvGrpSpPr>
          <p:cNvPr id="2" name="Group 5"/>
          <p:cNvGrpSpPr/>
          <p:nvPr/>
        </p:nvGrpSpPr>
        <p:grpSpPr>
          <a:xfrm>
            <a:off x="533400" y="5948680"/>
            <a:ext cx="1066800" cy="912297"/>
            <a:chOff x="1" y="5948680"/>
            <a:chExt cx="1066800" cy="912297"/>
          </a:xfrm>
        </p:grpSpPr>
        <p:sp>
          <p:nvSpPr>
            <p:cNvPr id="7" name="TextBox 6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1202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 Project management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47800" y="1447800"/>
            <a:ext cx="6705600" cy="838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This project will follow the Earned Value Management (EVM) technique </a:t>
            </a:r>
            <a:endParaRPr lang="en-US" sz="2000" dirty="0"/>
          </a:p>
        </p:txBody>
      </p:sp>
      <p:grpSp>
        <p:nvGrpSpPr>
          <p:cNvPr id="2" name="Group 11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13" name="TextBox 12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4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44034" name="Picture" r:id="rId4" imgW="2178151" imgH="2178151" progId="Word.Picture.8">
                <p:embed/>
              </p:oleObj>
            </a:graphicData>
          </a:graphic>
        </p:graphicFrame>
      </p:grpSp>
      <p:graphicFrame>
        <p:nvGraphicFramePr>
          <p:cNvPr id="15" name="Diagram 14"/>
          <p:cNvGraphicFramePr/>
          <p:nvPr/>
        </p:nvGraphicFramePr>
        <p:xfrm>
          <a:off x="1828800" y="2209800"/>
          <a:ext cx="6705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6" name="Down Arrow 15"/>
          <p:cNvSpPr/>
          <p:nvPr/>
        </p:nvSpPr>
        <p:spPr>
          <a:xfrm>
            <a:off x="1219200" y="2286000"/>
            <a:ext cx="1117600" cy="4191000"/>
          </a:xfrm>
          <a:prstGeom prst="downArrow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19200"/>
            <a:ext cx="416876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371600"/>
            <a:ext cx="3657600" cy="3048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Sharing working documents</a:t>
            </a:r>
          </a:p>
          <a:p>
            <a:pPr lvl="1"/>
            <a:r>
              <a:rPr lang="en-US" sz="2000" dirty="0" smtClean="0"/>
              <a:t>Workspace</a:t>
            </a:r>
          </a:p>
          <a:p>
            <a:pPr lvl="1"/>
            <a:r>
              <a:rPr lang="en-US" sz="2000" dirty="0" smtClean="0"/>
              <a:t>Includes announcements and useful links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Open read access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5105400"/>
            <a:ext cx="4724400" cy="125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4343400"/>
            <a:ext cx="7772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https://espace.cern.ch/thermosiphon</a:t>
            </a:r>
            <a:endParaRPr lang="en-US" sz="28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5830669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r"/>
            <a:r>
              <a:rPr lang="en-US" dirty="0" smtClean="0"/>
              <a:t>In case of access problems contact elena.perez.rodriguez@cern.ch</a:t>
            </a:r>
            <a:endParaRPr lang="en-US" sz="1400" dirty="0"/>
          </a:p>
        </p:txBody>
      </p:sp>
      <p:grpSp>
        <p:nvGrpSpPr>
          <p:cNvPr id="4" name="Group 7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9" name="TextBox 8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10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2226" name="Picture" r:id="rId5" imgW="2178151" imgH="2178151" progId="Word.Picture.8">
                <p:embed/>
              </p:oleObj>
            </a:graphicData>
          </a:graphic>
        </p:graphicFrame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0B0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52600"/>
          </a:xfrm>
        </p:spPr>
        <p:txBody>
          <a:bodyPr/>
          <a:lstStyle/>
          <a:p>
            <a:r>
              <a:rPr lang="en-US" sz="2400" dirty="0" smtClean="0"/>
              <a:t>Publishing definitive documents</a:t>
            </a:r>
          </a:p>
          <a:p>
            <a:pPr lvl="1"/>
            <a:r>
              <a:rPr lang="en-US" sz="2000" dirty="0" smtClean="0"/>
              <a:t>EDMS folder for the thermosiphon project </a:t>
            </a:r>
          </a:p>
          <a:p>
            <a:pPr lvl="1"/>
            <a:endParaRPr lang="en-US" sz="2000" dirty="0" smtClean="0"/>
          </a:p>
          <a:p>
            <a:pPr lvl="1" algn="ctr">
              <a:buNone/>
            </a:pPr>
            <a:r>
              <a:rPr lang="en-US" b="1" dirty="0" smtClean="0"/>
              <a:t>CERN-0000078075 v.0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3250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3505200"/>
            <a:ext cx="7498080" cy="3048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quality documents</a:t>
            </a: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Naming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conventio</a:t>
            </a:r>
            <a:r>
              <a:rPr lang="en-US" sz="2000" dirty="0" smtClean="0"/>
              <a:t>n EDMS 1016399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Construction and testing procedure </a:t>
            </a:r>
            <a:r>
              <a:rPr lang="en-US" sz="2000" dirty="0" smtClean="0"/>
              <a:t>EDMS 1016400 </a:t>
            </a: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for concept validation procedure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EDMS 1016401 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lvl="1" indent="-237744"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Risk analysis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EDMS 1029001 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en-US" sz="2000" dirty="0" smtClean="0"/>
              <a:t>R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eports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as subdocuments of the procedures</a:t>
            </a:r>
          </a:p>
          <a:p>
            <a:pPr marL="640080" marR="0" lvl="1" indent="-237744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Users manual and technical documentation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\\cern.ch\dfs\Users\e\eperezro\Documents\libro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24200" y="2343150"/>
            <a:ext cx="6019800" cy="4514850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78392" y="2057400"/>
            <a:ext cx="6400800" cy="2286000"/>
          </a:xfrm>
        </p:spPr>
        <p:txBody>
          <a:bodyPr>
            <a:normAutofit/>
          </a:bodyPr>
          <a:lstStyle/>
          <a:p>
            <a:r>
              <a:rPr lang="en-US" dirty="0" smtClean="0"/>
              <a:t>Construction  and </a:t>
            </a:r>
            <a:br>
              <a:rPr lang="en-US" dirty="0" smtClean="0"/>
            </a:br>
            <a:r>
              <a:rPr lang="en-US" dirty="0" smtClean="0"/>
              <a:t>Commissioning</a:t>
            </a:r>
            <a:br>
              <a:rPr lang="en-US" dirty="0" smtClean="0"/>
            </a:br>
            <a:r>
              <a:rPr lang="en-US" dirty="0" smtClean="0"/>
              <a:t>procedure</a:t>
            </a:r>
            <a:endParaRPr lang="en-US" dirty="0"/>
          </a:p>
        </p:txBody>
      </p:sp>
      <p:grpSp>
        <p:nvGrpSpPr>
          <p:cNvPr id="2" name="Group 5"/>
          <p:cNvGrpSpPr/>
          <p:nvPr/>
        </p:nvGrpSpPr>
        <p:grpSpPr>
          <a:xfrm>
            <a:off x="533400" y="5948680"/>
            <a:ext cx="1066800" cy="912297"/>
            <a:chOff x="1" y="5948680"/>
            <a:chExt cx="1066800" cy="912297"/>
          </a:xfrm>
        </p:grpSpPr>
        <p:sp>
          <p:nvSpPr>
            <p:cNvPr id="7" name="TextBox 6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8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9394" name="Picture" r:id="rId4" imgW="2178151" imgH="2178151" progId="Word.Picture.8">
                <p:embed/>
              </p:oleObj>
            </a:graphicData>
          </a:graphic>
        </p:graphicFrame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Objective: guide for the </a:t>
            </a:r>
            <a:r>
              <a:rPr lang="en-US" sz="2400" dirty="0" smtClean="0"/>
              <a:t>purchase, construction </a:t>
            </a:r>
            <a:r>
              <a:rPr lang="en-US" sz="2400" dirty="0" smtClean="0"/>
              <a:t>and commission phases of the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Construction main points</a:t>
            </a:r>
          </a:p>
          <a:p>
            <a:pPr lvl="1"/>
            <a:r>
              <a:rPr lang="en-US" sz="2200" dirty="0" smtClean="0"/>
              <a:t>Materials        </a:t>
            </a:r>
            <a:r>
              <a:rPr lang="en-US" sz="2200" dirty="0" err="1" smtClean="0"/>
              <a:t>inox</a:t>
            </a:r>
            <a:endParaRPr lang="en-US" sz="2200" dirty="0" smtClean="0"/>
          </a:p>
          <a:p>
            <a:pPr lvl="1"/>
            <a:r>
              <a:rPr lang="en-US" sz="2200" dirty="0" smtClean="0"/>
              <a:t>Connections</a:t>
            </a:r>
          </a:p>
          <a:p>
            <a:pPr lvl="2"/>
            <a:r>
              <a:rPr lang="en-US" sz="1800" dirty="0" smtClean="0"/>
              <a:t>Welds       100 % x-ray</a:t>
            </a:r>
          </a:p>
          <a:p>
            <a:pPr lvl="2"/>
            <a:r>
              <a:rPr lang="en-US" sz="1800" dirty="0" smtClean="0"/>
              <a:t>Flanges	  </a:t>
            </a:r>
            <a:r>
              <a:rPr lang="en-US" sz="1800" dirty="0" smtClean="0"/>
              <a:t>ISO-CF</a:t>
            </a:r>
          </a:p>
          <a:p>
            <a:pPr lvl="2"/>
            <a:r>
              <a:rPr lang="en-US" sz="1800" dirty="0" smtClean="0"/>
              <a:t>Connections       VCR</a:t>
            </a:r>
            <a:endParaRPr lang="en-US" sz="1800" dirty="0" smtClean="0"/>
          </a:p>
          <a:p>
            <a:pPr lvl="1"/>
            <a:r>
              <a:rPr lang="en-US" sz="2200" dirty="0" smtClean="0"/>
              <a:t>Leak-tightness standard</a:t>
            </a:r>
          </a:p>
          <a:p>
            <a:pPr lvl="2">
              <a:buNone/>
            </a:pPr>
            <a:r>
              <a:rPr lang="en-US" sz="1800" dirty="0" smtClean="0"/>
              <a:t>  </a:t>
            </a:r>
            <a:r>
              <a:rPr lang="en-US" sz="1800" dirty="0" smtClean="0"/>
              <a:t>              Cryogenics standard</a:t>
            </a:r>
            <a:endParaRPr lang="en-US" sz="1800" dirty="0" smtClean="0"/>
          </a:p>
          <a:p>
            <a:pPr lvl="1"/>
            <a:r>
              <a:rPr lang="en-US" sz="2200" dirty="0" smtClean="0"/>
              <a:t>Cleaning standard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Construction and commissioning procedure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54274" name="Picture" r:id="rId3" imgW="2178151" imgH="2178151" progId="Word.Picture.8">
                <p:embed/>
              </p:oleObj>
            </a:graphicData>
          </a:graphic>
        </p:graphicFrame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1447800" y="1600200"/>
            <a:ext cx="749808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6867" name="Picture 3" descr="\\cern.ch\dfs\Users\e\eperezro\Documents\Presentations\construction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1200" y="3429000"/>
            <a:ext cx="2800350" cy="2095500"/>
          </a:xfrm>
          <a:prstGeom prst="rect">
            <a:avLst/>
          </a:prstGeom>
          <a:noFill/>
        </p:spPr>
      </p:pic>
      <p:sp>
        <p:nvSpPr>
          <p:cNvPr id="11" name="Right Arrow 10"/>
          <p:cNvSpPr/>
          <p:nvPr/>
        </p:nvSpPr>
        <p:spPr>
          <a:xfrm>
            <a:off x="3352800" y="3352800"/>
            <a:ext cx="228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124200" y="4114800"/>
            <a:ext cx="228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3124200" y="4419600"/>
            <a:ext cx="228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1/10/2009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657600" y="4724400"/>
            <a:ext cx="228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066800" y="1752600"/>
            <a:ext cx="4343400" cy="4800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Commissioning main points</a:t>
            </a:r>
          </a:p>
          <a:p>
            <a:pPr lvl="1"/>
            <a:r>
              <a:rPr lang="en-US" sz="2000" dirty="0" smtClean="0"/>
              <a:t>Pressure </a:t>
            </a:r>
            <a:r>
              <a:rPr lang="en-US" sz="2000" dirty="0" smtClean="0"/>
              <a:t>test</a:t>
            </a:r>
          </a:p>
          <a:p>
            <a:pPr lvl="2">
              <a:buNone/>
            </a:pPr>
            <a:r>
              <a:rPr lang="en-US" sz="1800" dirty="0" smtClean="0"/>
              <a:t>	According to SR-M and GSI-M2 </a:t>
            </a:r>
            <a:endParaRPr lang="en-US" sz="1800" dirty="0" smtClean="0"/>
          </a:p>
          <a:p>
            <a:pPr lvl="1"/>
            <a:r>
              <a:rPr lang="en-US" sz="2000" dirty="0" smtClean="0"/>
              <a:t>Leak </a:t>
            </a:r>
            <a:r>
              <a:rPr lang="en-US" sz="2000" dirty="0" smtClean="0"/>
              <a:t>checking test</a:t>
            </a:r>
          </a:p>
          <a:p>
            <a:pPr lvl="2"/>
            <a:r>
              <a:rPr lang="en-US" sz="1800" dirty="0" smtClean="0"/>
              <a:t>Operational specification </a:t>
            </a:r>
          </a:p>
          <a:p>
            <a:pPr lvl="2">
              <a:buNone/>
            </a:pPr>
            <a:r>
              <a:rPr lang="en-US" sz="1800" dirty="0" smtClean="0"/>
              <a:t>			  1% of mass/year</a:t>
            </a:r>
          </a:p>
          <a:p>
            <a:pPr lvl="2"/>
            <a:r>
              <a:rPr lang="en-US" sz="1800" dirty="0" smtClean="0"/>
              <a:t>Pressure </a:t>
            </a:r>
            <a:r>
              <a:rPr lang="en-US" sz="1800" dirty="0" smtClean="0"/>
              <a:t>decay method</a:t>
            </a:r>
          </a:p>
          <a:p>
            <a:pPr lvl="2"/>
            <a:r>
              <a:rPr lang="en-US" sz="1800" dirty="0" smtClean="0"/>
              <a:t>Overpressure method for local leaks detection</a:t>
            </a:r>
          </a:p>
          <a:p>
            <a:pPr lvl="1"/>
            <a:r>
              <a:rPr lang="en-US" sz="2000" dirty="0" smtClean="0"/>
              <a:t>Reports</a:t>
            </a:r>
          </a:p>
          <a:p>
            <a:pPr lvl="1"/>
            <a:r>
              <a:rPr lang="en-US" sz="2000" dirty="0" smtClean="0"/>
              <a:t>Mapping and electrical test</a:t>
            </a:r>
          </a:p>
          <a:p>
            <a:pPr lvl="1"/>
            <a:r>
              <a:rPr lang="en-US" sz="2000" dirty="0" smtClean="0"/>
              <a:t>Conditioning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Construction and commissioning procedure</a:t>
            </a:r>
            <a:endParaRPr lang="en-US" dirty="0"/>
          </a:p>
        </p:txBody>
      </p:sp>
      <p:grpSp>
        <p:nvGrpSpPr>
          <p:cNvPr id="3" name="Group 3"/>
          <p:cNvGrpSpPr/>
          <p:nvPr/>
        </p:nvGrpSpPr>
        <p:grpSpPr>
          <a:xfrm>
            <a:off x="1" y="5948680"/>
            <a:ext cx="1066800" cy="912297"/>
            <a:chOff x="1" y="5948680"/>
            <a:chExt cx="1066800" cy="912297"/>
          </a:xfrm>
        </p:grpSpPr>
        <p:sp>
          <p:nvSpPr>
            <p:cNvPr id="5" name="TextBox 4"/>
            <p:cNvSpPr txBox="1"/>
            <p:nvPr/>
          </p:nvSpPr>
          <p:spPr>
            <a:xfrm>
              <a:off x="1" y="6553200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EN/CV/DC</a:t>
              </a:r>
              <a:endParaRPr lang="en-US" sz="1400" dirty="0"/>
            </a:p>
          </p:txBody>
        </p:sp>
        <p:graphicFrame>
          <p:nvGraphicFramePr>
            <p:cNvPr id="6" name="Object 1"/>
            <p:cNvGraphicFramePr>
              <a:graphicFrameLocks noChangeAspect="1"/>
            </p:cNvGraphicFramePr>
            <p:nvPr/>
          </p:nvGraphicFramePr>
          <p:xfrm>
            <a:off x="228600" y="5948680"/>
            <a:ext cx="533400" cy="528320"/>
          </p:xfrm>
          <a:graphic>
            <a:graphicData uri="http://schemas.openxmlformats.org/presentationml/2006/ole">
              <p:oleObj spid="_x0000_s60418" name="Picture" r:id="rId3" imgW="2178151" imgH="2178151" progId="Word.Picture.8">
                <p:embed/>
              </p:oleObj>
            </a:graphicData>
          </a:graphic>
        </p:graphicFrame>
      </p:grp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36596">
            <a:off x="5525503" y="1349286"/>
            <a:ext cx="2665271" cy="37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63707">
            <a:off x="6175153" y="2627298"/>
            <a:ext cx="2610180" cy="369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1/10/2009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Thermosiphon project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1085</TotalTime>
  <Words>642</Words>
  <Application>Microsoft Office PowerPoint</Application>
  <PresentationFormat>On-screen Show (4:3)</PresentationFormat>
  <Paragraphs>218</Paragraphs>
  <Slides>18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Solstice</vt:lpstr>
      <vt:lpstr>Picture</vt:lpstr>
      <vt:lpstr>Thermosiphon quality management  and documentation</vt:lpstr>
      <vt:lpstr>Index</vt:lpstr>
      <vt:lpstr>Quality management</vt:lpstr>
      <vt:lpstr>EVM Project management</vt:lpstr>
      <vt:lpstr>Documents in progress</vt:lpstr>
      <vt:lpstr>Long term documentation</vt:lpstr>
      <vt:lpstr>Construction  and  Commissioning procedure</vt:lpstr>
      <vt:lpstr>Construction and commissioning procedure</vt:lpstr>
      <vt:lpstr>Construction and commissioning procedure</vt:lpstr>
      <vt:lpstr>Test for concept validation procedure</vt:lpstr>
      <vt:lpstr>General concept</vt:lpstr>
      <vt:lpstr>Working conditions</vt:lpstr>
      <vt:lpstr>Mini thermosiphon</vt:lpstr>
      <vt:lpstr>Thermosiphon: operation</vt:lpstr>
      <vt:lpstr>Thermosiphon: performance and regulation</vt:lpstr>
      <vt:lpstr>Thermosiphon: failures</vt:lpstr>
      <vt:lpstr>Conclusions </vt:lpstr>
      <vt:lpstr>Thank you for your attention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Thermosiphon project management and quality assurance</dc:title>
  <dc:creator/>
  <cp:lastModifiedBy>eperezro</cp:lastModifiedBy>
  <cp:revision>103</cp:revision>
  <dcterms:created xsi:type="dcterms:W3CDTF">2006-08-16T00:00:00Z</dcterms:created>
  <dcterms:modified xsi:type="dcterms:W3CDTF">2009-10-01T10:20:28Z</dcterms:modified>
</cp:coreProperties>
</file>