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83" r:id="rId2"/>
    <p:sldId id="424" r:id="rId3"/>
    <p:sldId id="425" r:id="rId4"/>
    <p:sldId id="426" r:id="rId5"/>
    <p:sldId id="451" r:id="rId6"/>
    <p:sldId id="458" r:id="rId7"/>
    <p:sldId id="459" r:id="rId8"/>
    <p:sldId id="462" r:id="rId9"/>
    <p:sldId id="457" r:id="rId10"/>
    <p:sldId id="461" r:id="rId11"/>
    <p:sldId id="428" r:id="rId12"/>
    <p:sldId id="429" r:id="rId13"/>
    <p:sldId id="435" r:id="rId14"/>
    <p:sldId id="436" r:id="rId15"/>
    <p:sldId id="416" r:id="rId16"/>
    <p:sldId id="347" r:id="rId17"/>
    <p:sldId id="348" r:id="rId18"/>
    <p:sldId id="349" r:id="rId19"/>
    <p:sldId id="352" r:id="rId20"/>
    <p:sldId id="356" r:id="rId21"/>
    <p:sldId id="453" r:id="rId22"/>
    <p:sldId id="357" r:id="rId23"/>
    <p:sldId id="454" r:id="rId24"/>
    <p:sldId id="400" r:id="rId25"/>
    <p:sldId id="401" r:id="rId26"/>
    <p:sldId id="404" r:id="rId27"/>
    <p:sldId id="414" r:id="rId28"/>
    <p:sldId id="406" r:id="rId29"/>
    <p:sldId id="358" r:id="rId30"/>
    <p:sldId id="403" r:id="rId31"/>
    <p:sldId id="407" r:id="rId32"/>
    <p:sldId id="362" r:id="rId33"/>
    <p:sldId id="455" r:id="rId34"/>
    <p:sldId id="446" r:id="rId35"/>
    <p:sldId id="447" r:id="rId36"/>
    <p:sldId id="448" r:id="rId37"/>
    <p:sldId id="449" r:id="rId38"/>
    <p:sldId id="468" r:id="rId39"/>
    <p:sldId id="464" r:id="rId40"/>
    <p:sldId id="465" r:id="rId41"/>
    <p:sldId id="466" r:id="rId42"/>
    <p:sldId id="467" r:id="rId43"/>
    <p:sldId id="456" r:id="rId44"/>
    <p:sldId id="365" r:id="rId45"/>
    <p:sldId id="366" r:id="rId46"/>
    <p:sldId id="367" r:id="rId47"/>
    <p:sldId id="370" r:id="rId48"/>
    <p:sldId id="371" r:id="rId49"/>
    <p:sldId id="289" r:id="rId50"/>
    <p:sldId id="372" r:id="rId51"/>
    <p:sldId id="290" r:id="rId52"/>
    <p:sldId id="418" r:id="rId53"/>
    <p:sldId id="463" r:id="rId54"/>
  </p:sldIdLst>
  <p:sldSz cx="9144000" cy="6858000" type="screen4x3"/>
  <p:notesSz cx="6858000" cy="9144000"/>
  <p:defaultTextStyle>
    <a:defPPr>
      <a:defRPr lang="fr-FR"/>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9696"/>
    <a:srgbClr val="666699"/>
    <a:srgbClr val="66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32787"/>
    <p:restoredTop sz="90929"/>
  </p:normalViewPr>
  <p:slideViewPr>
    <p:cSldViewPr>
      <p:cViewPr varScale="1">
        <p:scale>
          <a:sx n="67" d="100"/>
          <a:sy n="67" d="100"/>
        </p:scale>
        <p:origin x="-10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690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Hallewell\HDR\SoundVels.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Hallewell\HDR\SoundVel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title>
      <c:tx>
        <c:rich>
          <a:bodyPr/>
          <a:lstStyle/>
          <a:p>
            <a:pPr>
              <a:defRPr sz="1600" b="1" i="0" u="none" strike="noStrike" baseline="0">
                <a:solidFill>
                  <a:srgbClr val="000000"/>
                </a:solidFill>
                <a:latin typeface="Arial"/>
                <a:ea typeface="Arial"/>
                <a:cs typeface="Arial"/>
              </a:defRPr>
            </a:pPr>
            <a:r>
              <a:rPr lang="fr-FR"/>
              <a:t>Sound Velocity vs MW (Gas Classes) 295K</a:t>
            </a:r>
          </a:p>
        </c:rich>
      </c:tx>
      <c:layout>
        <c:manualLayout>
          <c:xMode val="edge"/>
          <c:yMode val="edge"/>
          <c:x val="0.20192307692307687"/>
          <c:y val="2.9795158286778412E-2"/>
        </c:manualLayout>
      </c:layout>
      <c:spPr>
        <a:noFill/>
        <a:ln w="25400">
          <a:noFill/>
        </a:ln>
      </c:spPr>
    </c:title>
    <c:plotArea>
      <c:layout>
        <c:manualLayout>
          <c:layoutTarget val="inner"/>
          <c:xMode val="edge"/>
          <c:yMode val="edge"/>
          <c:x val="6.7307692307692485E-2"/>
          <c:y val="8.9385637412777483E-2"/>
          <c:w val="0.89671338101085951"/>
          <c:h val="0.75977791800861072"/>
        </c:manualLayout>
      </c:layout>
      <c:scatterChart>
        <c:scatterStyle val="lineMarker"/>
        <c:ser>
          <c:idx val="0"/>
          <c:order val="0"/>
          <c:tx>
            <c:v>Fluoro-alkanes</c:v>
          </c:tx>
          <c:spPr>
            <a:ln w="28575">
              <a:noFill/>
            </a:ln>
          </c:spPr>
          <c:marker>
            <c:symbol val="diamond"/>
            <c:size val="5"/>
            <c:spPr>
              <a:solidFill>
                <a:srgbClr val="000080"/>
              </a:solidFill>
              <a:ln>
                <a:solidFill>
                  <a:srgbClr val="000080"/>
                </a:solidFill>
                <a:prstDash val="solid"/>
              </a:ln>
            </c:spPr>
          </c:marker>
          <c:xVal>
            <c:numRef>
              <c:f>Channels!$F$25:$F$28</c:f>
              <c:numCache>
                <c:formatCode>General</c:formatCode>
                <c:ptCount val="4"/>
                <c:pt idx="0">
                  <c:v>88</c:v>
                </c:pt>
                <c:pt idx="1">
                  <c:v>138</c:v>
                </c:pt>
                <c:pt idx="2">
                  <c:v>188</c:v>
                </c:pt>
                <c:pt idx="3">
                  <c:v>238</c:v>
                </c:pt>
              </c:numCache>
            </c:numRef>
          </c:xVal>
          <c:yVal>
            <c:numRef>
              <c:f>Channels!$G$25:$G$28</c:f>
              <c:numCache>
                <c:formatCode>General</c:formatCode>
                <c:ptCount val="4"/>
                <c:pt idx="0">
                  <c:v>179.57313368349145</c:v>
                </c:pt>
                <c:pt idx="1">
                  <c:v>142.21572050733451</c:v>
                </c:pt>
                <c:pt idx="2">
                  <c:v>117.98296419579198</c:v>
                </c:pt>
                <c:pt idx="3">
                  <c:v>104.31805921791106</c:v>
                </c:pt>
              </c:numCache>
            </c:numRef>
          </c:yVal>
        </c:ser>
        <c:ser>
          <c:idx val="1"/>
          <c:order val="1"/>
          <c:tx>
            <c:v>Alkanes</c:v>
          </c:tx>
          <c:spPr>
            <a:ln w="28575">
              <a:noFill/>
            </a:ln>
          </c:spPr>
          <c:marker>
            <c:symbol val="square"/>
            <c:size val="5"/>
            <c:spPr>
              <a:solidFill>
                <a:srgbClr val="FF00FF"/>
              </a:solidFill>
              <a:ln>
                <a:solidFill>
                  <a:srgbClr val="FF00FF"/>
                </a:solidFill>
                <a:prstDash val="solid"/>
              </a:ln>
            </c:spPr>
          </c:marker>
          <c:xVal>
            <c:numRef>
              <c:f>Channels!$D$12:$D$18</c:f>
              <c:numCache>
                <c:formatCode>General</c:formatCode>
                <c:ptCount val="7"/>
                <c:pt idx="0">
                  <c:v>16.04</c:v>
                </c:pt>
                <c:pt idx="2">
                  <c:v>30.07</c:v>
                </c:pt>
                <c:pt idx="4">
                  <c:v>44.1</c:v>
                </c:pt>
                <c:pt idx="6">
                  <c:v>58</c:v>
                </c:pt>
              </c:numCache>
            </c:numRef>
          </c:xVal>
          <c:yVal>
            <c:numRef>
              <c:f>Channels!$E$12:$E$18</c:f>
              <c:numCache>
                <c:formatCode>General</c:formatCode>
                <c:ptCount val="7"/>
                <c:pt idx="0">
                  <c:v>446.70322915516925</c:v>
                </c:pt>
                <c:pt idx="2">
                  <c:v>311.80812788193265</c:v>
                </c:pt>
                <c:pt idx="4">
                  <c:v>252.01696393968933</c:v>
                </c:pt>
                <c:pt idx="6">
                  <c:v>215.3799813801418</c:v>
                </c:pt>
              </c:numCache>
            </c:numRef>
          </c:yVal>
        </c:ser>
        <c:ser>
          <c:idx val="2"/>
          <c:order val="2"/>
          <c:tx>
            <c:v>Noble Gases</c:v>
          </c:tx>
          <c:spPr>
            <a:ln w="28575">
              <a:noFill/>
            </a:ln>
          </c:spPr>
          <c:marker>
            <c:symbol val="triangle"/>
            <c:size val="5"/>
            <c:spPr>
              <a:solidFill>
                <a:srgbClr val="FFFF00"/>
              </a:solidFill>
              <a:ln>
                <a:solidFill>
                  <a:srgbClr val="FFFF00"/>
                </a:solidFill>
                <a:prstDash val="solid"/>
              </a:ln>
            </c:spPr>
          </c:marker>
          <c:xVal>
            <c:numRef>
              <c:f>Channels!$H$10:$H$24</c:f>
              <c:numCache>
                <c:formatCode>General</c:formatCode>
                <c:ptCount val="15"/>
                <c:pt idx="0">
                  <c:v>4</c:v>
                </c:pt>
                <c:pt idx="11">
                  <c:v>20.18</c:v>
                </c:pt>
                <c:pt idx="12">
                  <c:v>83.8</c:v>
                </c:pt>
                <c:pt idx="13">
                  <c:v>131.30000000000001</c:v>
                </c:pt>
                <c:pt idx="14">
                  <c:v>222</c:v>
                </c:pt>
              </c:numCache>
            </c:numRef>
          </c:xVal>
          <c:yVal>
            <c:numRef>
              <c:f>Channels!$I$10:$I$24</c:f>
              <c:numCache>
                <c:formatCode>General</c:formatCode>
                <c:ptCount val="15"/>
                <c:pt idx="0">
                  <c:v>999.72332422525801</c:v>
                </c:pt>
                <c:pt idx="11">
                  <c:v>446.72680627537329</c:v>
                </c:pt>
                <c:pt idx="12">
                  <c:v>220.88275408034758</c:v>
                </c:pt>
                <c:pt idx="13">
                  <c:v>176.09121865854624</c:v>
                </c:pt>
                <c:pt idx="14">
                  <c:v>135.42335686869416</c:v>
                </c:pt>
              </c:numCache>
            </c:numRef>
          </c:yVal>
        </c:ser>
        <c:ser>
          <c:idx val="3"/>
          <c:order val="3"/>
          <c:tx>
            <c:v>Alkenes</c:v>
          </c:tx>
          <c:spPr>
            <a:ln w="28575">
              <a:noFill/>
            </a:ln>
          </c:spPr>
          <c:marker>
            <c:symbol val="x"/>
            <c:size val="5"/>
            <c:spPr>
              <a:noFill/>
              <a:ln>
                <a:solidFill>
                  <a:srgbClr val="00FFFF"/>
                </a:solidFill>
                <a:prstDash val="solid"/>
              </a:ln>
            </c:spPr>
          </c:marker>
          <c:xVal>
            <c:numRef>
              <c:f>Channels!$J$11:$J$17</c:f>
              <c:numCache>
                <c:formatCode>General</c:formatCode>
                <c:ptCount val="7"/>
                <c:pt idx="0">
                  <c:v>26</c:v>
                </c:pt>
                <c:pt idx="2">
                  <c:v>28.05</c:v>
                </c:pt>
                <c:pt idx="4">
                  <c:v>42.08</c:v>
                </c:pt>
                <c:pt idx="6">
                  <c:v>56</c:v>
                </c:pt>
              </c:numCache>
            </c:numRef>
          </c:xVal>
          <c:yVal>
            <c:numRef>
              <c:f>Channels!$K$11:$K$17</c:f>
              <c:numCache>
                <c:formatCode>General</c:formatCode>
                <c:ptCount val="7"/>
                <c:pt idx="0">
                  <c:v>341.18263888557266</c:v>
                </c:pt>
                <c:pt idx="2">
                  <c:v>329.8069288821581</c:v>
                </c:pt>
                <c:pt idx="4">
                  <c:v>259.34689744226313</c:v>
                </c:pt>
                <c:pt idx="6">
                  <c:v>219.89053770325947</c:v>
                </c:pt>
              </c:numCache>
            </c:numRef>
          </c:yVal>
        </c:ser>
        <c:ser>
          <c:idx val="4"/>
          <c:order val="4"/>
          <c:tx>
            <c:v>Diatomics</c:v>
          </c:tx>
          <c:spPr>
            <a:ln w="28575">
              <a:noFill/>
            </a:ln>
          </c:spPr>
          <c:marker>
            <c:symbol val="star"/>
            <c:size val="5"/>
            <c:spPr>
              <a:noFill/>
              <a:ln>
                <a:solidFill>
                  <a:srgbClr val="800080"/>
                </a:solidFill>
                <a:prstDash val="solid"/>
              </a:ln>
            </c:spPr>
          </c:marker>
          <c:xVal>
            <c:numRef>
              <c:f>Channels!$L$9:$L$39</c:f>
              <c:numCache>
                <c:formatCode>General</c:formatCode>
                <c:ptCount val="31"/>
                <c:pt idx="0">
                  <c:v>2</c:v>
                </c:pt>
                <c:pt idx="10">
                  <c:v>28.02</c:v>
                </c:pt>
                <c:pt idx="22">
                  <c:v>28</c:v>
                </c:pt>
                <c:pt idx="25">
                  <c:v>32</c:v>
                </c:pt>
                <c:pt idx="26">
                  <c:v>28.959999999999987</c:v>
                </c:pt>
                <c:pt idx="27">
                  <c:v>70.910000000000025</c:v>
                </c:pt>
                <c:pt idx="28">
                  <c:v>37.99</c:v>
                </c:pt>
                <c:pt idx="30">
                  <c:v>30.06</c:v>
                </c:pt>
              </c:numCache>
            </c:numRef>
          </c:xVal>
          <c:yVal>
            <c:numRef>
              <c:f>Channels!$M$9:$M$39</c:f>
              <c:numCache>
                <c:formatCode>General</c:formatCode>
                <c:ptCount val="31"/>
                <c:pt idx="0">
                  <c:v>1312.620499230449</c:v>
                </c:pt>
                <c:pt idx="10">
                  <c:v>350.93687243837809</c:v>
                </c:pt>
                <c:pt idx="22">
                  <c:v>350.68771822561126</c:v>
                </c:pt>
                <c:pt idx="25">
                  <c:v>329.2044776806664</c:v>
                </c:pt>
                <c:pt idx="26">
                  <c:v>344.33467354205692</c:v>
                </c:pt>
                <c:pt idx="27">
                  <c:v>212.69934248779415</c:v>
                </c:pt>
                <c:pt idx="28">
                  <c:v>296.09512443892754</c:v>
                </c:pt>
                <c:pt idx="30">
                  <c:v>337.97575570413193</c:v>
                </c:pt>
              </c:numCache>
            </c:numRef>
          </c:yVal>
        </c:ser>
        <c:ser>
          <c:idx val="5"/>
          <c:order val="5"/>
          <c:tx>
            <c:v>Triatomics</c:v>
          </c:tx>
          <c:spPr>
            <a:ln w="28575">
              <a:noFill/>
            </a:ln>
          </c:spPr>
          <c:marker>
            <c:symbol val="circle"/>
            <c:size val="5"/>
            <c:spPr>
              <a:solidFill>
                <a:srgbClr val="800000"/>
              </a:solidFill>
              <a:ln>
                <a:solidFill>
                  <a:srgbClr val="800000"/>
                </a:solidFill>
                <a:prstDash val="solid"/>
              </a:ln>
            </c:spPr>
          </c:marker>
          <c:xVal>
            <c:numRef>
              <c:f>Channels!$N$9:$N$39</c:f>
              <c:numCache>
                <c:formatCode>General</c:formatCode>
                <c:ptCount val="31"/>
                <c:pt idx="23">
                  <c:v>44</c:v>
                </c:pt>
                <c:pt idx="24">
                  <c:v>44.01</c:v>
                </c:pt>
                <c:pt idx="29">
                  <c:v>34.08</c:v>
                </c:pt>
              </c:numCache>
            </c:numRef>
          </c:xVal>
          <c:yVal>
            <c:numRef>
              <c:f>Channels!$O$9:$O$39</c:f>
              <c:numCache>
                <c:formatCode>General</c:formatCode>
                <c:ptCount val="31"/>
                <c:pt idx="23">
                  <c:v>270.84300551493652</c:v>
                </c:pt>
                <c:pt idx="24">
                  <c:v>269.47131497299199</c:v>
                </c:pt>
                <c:pt idx="29">
                  <c:v>309.37986492594604</c:v>
                </c:pt>
              </c:numCache>
            </c:numRef>
          </c:yVal>
        </c:ser>
        <c:ser>
          <c:idx val="6"/>
          <c:order val="6"/>
          <c:tx>
            <c:v>Gamma = 1 Limit</c:v>
          </c:tx>
          <c:spPr>
            <a:ln w="28575">
              <a:noFill/>
            </a:ln>
          </c:spPr>
          <c:marker>
            <c:symbol val="plus"/>
            <c:size val="5"/>
            <c:spPr>
              <a:noFill/>
              <a:ln>
                <a:solidFill>
                  <a:srgbClr val="008080"/>
                </a:solidFill>
                <a:prstDash val="solid"/>
              </a:ln>
            </c:spPr>
          </c:marker>
          <c:trendline>
            <c:spPr>
              <a:ln w="25400">
                <a:solidFill>
                  <a:srgbClr val="000000"/>
                </a:solidFill>
                <a:prstDash val="solid"/>
              </a:ln>
            </c:spPr>
            <c:trendlineType val="power"/>
          </c:trendline>
          <c:xVal>
            <c:numRef>
              <c:f>Channels!$P$9:$P$39</c:f>
              <c:numCache>
                <c:formatCode>General</c:formatCode>
                <c:ptCount val="31"/>
                <c:pt idx="0">
                  <c:v>2</c:v>
                </c:pt>
                <c:pt idx="1">
                  <c:v>4</c:v>
                </c:pt>
                <c:pt idx="2">
                  <c:v>26</c:v>
                </c:pt>
                <c:pt idx="3">
                  <c:v>16.04</c:v>
                </c:pt>
                <c:pt idx="4">
                  <c:v>28.05</c:v>
                </c:pt>
                <c:pt idx="5">
                  <c:v>30.07</c:v>
                </c:pt>
                <c:pt idx="6">
                  <c:v>42.08</c:v>
                </c:pt>
                <c:pt idx="7">
                  <c:v>44.1</c:v>
                </c:pt>
                <c:pt idx="8">
                  <c:v>56</c:v>
                </c:pt>
                <c:pt idx="9">
                  <c:v>58</c:v>
                </c:pt>
                <c:pt idx="10">
                  <c:v>28.02</c:v>
                </c:pt>
                <c:pt idx="11">
                  <c:v>39.9</c:v>
                </c:pt>
                <c:pt idx="12">
                  <c:v>20.18</c:v>
                </c:pt>
                <c:pt idx="13">
                  <c:v>83.8</c:v>
                </c:pt>
                <c:pt idx="14">
                  <c:v>131.30000000000001</c:v>
                </c:pt>
                <c:pt idx="15">
                  <c:v>222</c:v>
                </c:pt>
                <c:pt idx="16">
                  <c:v>88</c:v>
                </c:pt>
                <c:pt idx="17">
                  <c:v>138</c:v>
                </c:pt>
                <c:pt idx="18">
                  <c:v>188</c:v>
                </c:pt>
                <c:pt idx="19">
                  <c:v>238</c:v>
                </c:pt>
                <c:pt idx="20">
                  <c:v>195.91</c:v>
                </c:pt>
                <c:pt idx="21">
                  <c:v>17</c:v>
                </c:pt>
                <c:pt idx="22">
                  <c:v>28</c:v>
                </c:pt>
                <c:pt idx="23">
                  <c:v>44</c:v>
                </c:pt>
                <c:pt idx="24">
                  <c:v>44.01</c:v>
                </c:pt>
                <c:pt idx="25">
                  <c:v>32</c:v>
                </c:pt>
                <c:pt idx="26">
                  <c:v>28.959999999999987</c:v>
                </c:pt>
                <c:pt idx="27">
                  <c:v>70.910000000000025</c:v>
                </c:pt>
                <c:pt idx="28">
                  <c:v>37.99</c:v>
                </c:pt>
                <c:pt idx="29">
                  <c:v>34.08</c:v>
                </c:pt>
                <c:pt idx="30">
                  <c:v>30.06</c:v>
                </c:pt>
              </c:numCache>
            </c:numRef>
          </c:xVal>
          <c:yVal>
            <c:numRef>
              <c:f>Channels!$Q$9:$Q$39</c:f>
              <c:numCache>
                <c:formatCode>General</c:formatCode>
                <c:ptCount val="31"/>
                <c:pt idx="0">
                  <c:v>1107.3910781652523</c:v>
                </c:pt>
                <c:pt idx="1">
                  <c:v>783.04374079613342</c:v>
                </c:pt>
                <c:pt idx="2">
                  <c:v>307.13502417816676</c:v>
                </c:pt>
                <c:pt idx="3">
                  <c:v>391.03338378189665</c:v>
                </c:pt>
                <c:pt idx="4">
                  <c:v>295.69881579289216</c:v>
                </c:pt>
                <c:pt idx="5">
                  <c:v>285.59414786193196</c:v>
                </c:pt>
                <c:pt idx="6">
                  <c:v>241.42272772064393</c:v>
                </c:pt>
                <c:pt idx="7">
                  <c:v>235.82873604326599</c:v>
                </c:pt>
                <c:pt idx="8">
                  <c:v>209.2772426369248</c:v>
                </c:pt>
                <c:pt idx="9">
                  <c:v>205.63736075414627</c:v>
                </c:pt>
                <c:pt idx="10">
                  <c:v>295.85707045543552</c:v>
                </c:pt>
                <c:pt idx="11">
                  <c:v>247.9302796329996</c:v>
                </c:pt>
                <c:pt idx="12">
                  <c:v>348.62251942544543</c:v>
                </c:pt>
                <c:pt idx="13">
                  <c:v>171.07793866496058</c:v>
                </c:pt>
                <c:pt idx="14">
                  <c:v>136.67329193409938</c:v>
                </c:pt>
                <c:pt idx="15">
                  <c:v>105.10890962655286</c:v>
                </c:pt>
                <c:pt idx="16">
                  <c:v>166.94548647551241</c:v>
                </c:pt>
                <c:pt idx="17">
                  <c:v>133.31421964449387</c:v>
                </c:pt>
                <c:pt idx="18">
                  <c:v>114.21866859370736</c:v>
                </c:pt>
                <c:pt idx="19">
                  <c:v>101.51437369765371</c:v>
                </c:pt>
                <c:pt idx="20">
                  <c:v>111.88908331210148</c:v>
                </c:pt>
                <c:pt idx="21">
                  <c:v>379.83200620955637</c:v>
                </c:pt>
                <c:pt idx="22">
                  <c:v>295.96271483318395</c:v>
                </c:pt>
                <c:pt idx="23">
                  <c:v>236.0965711506436</c:v>
                </c:pt>
                <c:pt idx="24">
                  <c:v>236.06974656711662</c:v>
                </c:pt>
                <c:pt idx="25">
                  <c:v>276.84776954131308</c:v>
                </c:pt>
                <c:pt idx="26">
                  <c:v>291.01591439462419</c:v>
                </c:pt>
                <c:pt idx="27">
                  <c:v>185.97830077698001</c:v>
                </c:pt>
                <c:pt idx="28">
                  <c:v>254.08637149608668</c:v>
                </c:pt>
                <c:pt idx="29">
                  <c:v>268.26636524731219</c:v>
                </c:pt>
                <c:pt idx="30">
                  <c:v>285.64164792843286</c:v>
                </c:pt>
              </c:numCache>
            </c:numRef>
          </c:yVal>
        </c:ser>
        <c:ser>
          <c:idx val="7"/>
          <c:order val="7"/>
          <c:tx>
            <c:strRef>
              <c:f>Channels!$S$7</c:f>
              <c:strCache>
                <c:ptCount val="1"/>
                <c:pt idx="0">
                  <c:v>Gamma=1.66 limit</c:v>
                </c:pt>
              </c:strCache>
            </c:strRef>
          </c:tx>
          <c:spPr>
            <a:ln w="28575">
              <a:noFill/>
            </a:ln>
          </c:spPr>
          <c:marker>
            <c:symbol val="dot"/>
            <c:size val="5"/>
            <c:spPr>
              <a:noFill/>
              <a:ln>
                <a:solidFill>
                  <a:srgbClr val="0000FF"/>
                </a:solidFill>
                <a:prstDash val="solid"/>
              </a:ln>
            </c:spPr>
          </c:marker>
          <c:trendline>
            <c:spPr>
              <a:ln w="25400">
                <a:solidFill>
                  <a:srgbClr val="000000"/>
                </a:solidFill>
                <a:prstDash val="solid"/>
              </a:ln>
            </c:spPr>
            <c:trendlineType val="power"/>
          </c:trendline>
          <c:xVal>
            <c:numRef>
              <c:f>Channels!$P$9:$P$39</c:f>
              <c:numCache>
                <c:formatCode>General</c:formatCode>
                <c:ptCount val="31"/>
                <c:pt idx="0">
                  <c:v>2</c:v>
                </c:pt>
                <c:pt idx="1">
                  <c:v>4</c:v>
                </c:pt>
                <c:pt idx="2">
                  <c:v>26</c:v>
                </c:pt>
                <c:pt idx="3">
                  <c:v>16.04</c:v>
                </c:pt>
                <c:pt idx="4">
                  <c:v>28.05</c:v>
                </c:pt>
                <c:pt idx="5">
                  <c:v>30.07</c:v>
                </c:pt>
                <c:pt idx="6">
                  <c:v>42.08</c:v>
                </c:pt>
                <c:pt idx="7">
                  <c:v>44.1</c:v>
                </c:pt>
                <c:pt idx="8">
                  <c:v>56</c:v>
                </c:pt>
                <c:pt idx="9">
                  <c:v>58</c:v>
                </c:pt>
                <c:pt idx="10">
                  <c:v>28.02</c:v>
                </c:pt>
                <c:pt idx="11">
                  <c:v>39.9</c:v>
                </c:pt>
                <c:pt idx="12">
                  <c:v>20.18</c:v>
                </c:pt>
                <c:pt idx="13">
                  <c:v>83.8</c:v>
                </c:pt>
                <c:pt idx="14">
                  <c:v>131.30000000000001</c:v>
                </c:pt>
                <c:pt idx="15">
                  <c:v>222</c:v>
                </c:pt>
                <c:pt idx="16">
                  <c:v>88</c:v>
                </c:pt>
                <c:pt idx="17">
                  <c:v>138</c:v>
                </c:pt>
                <c:pt idx="18">
                  <c:v>188</c:v>
                </c:pt>
                <c:pt idx="19">
                  <c:v>238</c:v>
                </c:pt>
                <c:pt idx="20">
                  <c:v>195.91</c:v>
                </c:pt>
                <c:pt idx="21">
                  <c:v>17</c:v>
                </c:pt>
                <c:pt idx="22">
                  <c:v>28</c:v>
                </c:pt>
                <c:pt idx="23">
                  <c:v>44</c:v>
                </c:pt>
                <c:pt idx="24">
                  <c:v>44.01</c:v>
                </c:pt>
                <c:pt idx="25">
                  <c:v>32</c:v>
                </c:pt>
                <c:pt idx="26">
                  <c:v>28.959999999999987</c:v>
                </c:pt>
                <c:pt idx="27">
                  <c:v>70.910000000000025</c:v>
                </c:pt>
                <c:pt idx="28">
                  <c:v>37.99</c:v>
                </c:pt>
                <c:pt idx="29">
                  <c:v>34.08</c:v>
                </c:pt>
                <c:pt idx="30">
                  <c:v>30.06</c:v>
                </c:pt>
              </c:numCache>
            </c:numRef>
          </c:xVal>
          <c:yVal>
            <c:numRef>
              <c:f>Channels!$S$9:$S$39</c:f>
              <c:numCache>
                <c:formatCode>General</c:formatCode>
                <c:ptCount val="31"/>
                <c:pt idx="0">
                  <c:v>1426.7735980175692</c:v>
                </c:pt>
                <c:pt idx="1">
                  <c:v>1008.8812863761535</c:v>
                </c:pt>
                <c:pt idx="2">
                  <c:v>395.71579739466091</c:v>
                </c:pt>
                <c:pt idx="3">
                  <c:v>503.81127220913527</c:v>
                </c:pt>
                <c:pt idx="4">
                  <c:v>380.98127360513359</c:v>
                </c:pt>
                <c:pt idx="5">
                  <c:v>367.96231968280625</c:v>
                </c:pt>
                <c:pt idx="6">
                  <c:v>311.05142588280518</c:v>
                </c:pt>
                <c:pt idx="7">
                  <c:v>303.84407177802331</c:v>
                </c:pt>
                <c:pt idx="8">
                  <c:v>269.63486553909541</c:v>
                </c:pt>
                <c:pt idx="9">
                  <c:v>264.94520578596172</c:v>
                </c:pt>
                <c:pt idx="10">
                  <c:v>381.18517047475035</c:v>
                </c:pt>
                <c:pt idx="11">
                  <c:v>319.43582001361307</c:v>
                </c:pt>
                <c:pt idx="12">
                  <c:v>449.16869586370927</c:v>
                </c:pt>
                <c:pt idx="13">
                  <c:v>220.41850517239772</c:v>
                </c:pt>
                <c:pt idx="14">
                  <c:v>176.09121865854621</c:v>
                </c:pt>
                <c:pt idx="15">
                  <c:v>135.42335686869416</c:v>
                </c:pt>
                <c:pt idx="16">
                  <c:v>215.09421297316538</c:v>
                </c:pt>
                <c:pt idx="17">
                  <c:v>171.76335675759739</c:v>
                </c:pt>
                <c:pt idx="18">
                  <c:v>147.16046025964238</c:v>
                </c:pt>
                <c:pt idx="19">
                  <c:v>130.79212129022389</c:v>
                </c:pt>
                <c:pt idx="20">
                  <c:v>144.15899958358949</c:v>
                </c:pt>
                <c:pt idx="21">
                  <c:v>489.37930675739898</c:v>
                </c:pt>
                <c:pt idx="22">
                  <c:v>381.32128373403378</c:v>
                </c:pt>
                <c:pt idx="23">
                  <c:v>304.1891531746175</c:v>
                </c:pt>
                <c:pt idx="24">
                  <c:v>304.15459211637182</c:v>
                </c:pt>
                <c:pt idx="25">
                  <c:v>356.69339950439229</c:v>
                </c:pt>
                <c:pt idx="26">
                  <c:v>374.94777721085251</c:v>
                </c:pt>
                <c:pt idx="27">
                  <c:v>239.616278823919</c:v>
                </c:pt>
                <c:pt idx="28">
                  <c:v>327.36738954709369</c:v>
                </c:pt>
                <c:pt idx="29">
                  <c:v>345.63703349060819</c:v>
                </c:pt>
                <c:pt idx="30">
                  <c:v>368.02351923743834</c:v>
                </c:pt>
              </c:numCache>
            </c:numRef>
          </c:yVal>
        </c:ser>
        <c:axId val="33815552"/>
        <c:axId val="34227328"/>
      </c:scatterChart>
      <c:valAx>
        <c:axId val="33815552"/>
        <c:scaling>
          <c:logBase val="10"/>
          <c:orientation val="minMax"/>
          <c:max val="1000"/>
          <c:min val="10"/>
        </c:scaling>
        <c:axPos val="b"/>
        <c:title>
          <c:tx>
            <c:rich>
              <a:bodyPr/>
              <a:lstStyle/>
              <a:p>
                <a:pPr>
                  <a:defRPr sz="1175" b="1" i="0" u="none" strike="noStrike" baseline="0">
                    <a:solidFill>
                      <a:srgbClr val="000000"/>
                    </a:solidFill>
                    <a:latin typeface="Arial"/>
                    <a:ea typeface="Arial"/>
                    <a:cs typeface="Arial"/>
                  </a:defRPr>
                </a:pPr>
                <a:r>
                  <a:rPr lang="fr-FR"/>
                  <a:t>Molecular Weight</a:t>
                </a:r>
              </a:p>
            </c:rich>
          </c:tx>
          <c:layout>
            <c:manualLayout>
              <c:xMode val="edge"/>
              <c:yMode val="edge"/>
              <c:x val="0.45977992242120175"/>
              <c:y val="0.9230307384761266"/>
            </c:manualLayout>
          </c:layout>
          <c:spPr>
            <a:noFill/>
            <a:ln w="25400">
              <a:noFill/>
            </a:ln>
          </c:spPr>
        </c:title>
        <c:numFmt formatCode="General" sourceLinked="1"/>
        <c:minorTickMark val="out"/>
        <c:tickLblPos val="nextTo"/>
        <c:spPr>
          <a:ln w="3175">
            <a:solidFill>
              <a:srgbClr val="000000"/>
            </a:solidFill>
            <a:prstDash val="solid"/>
          </a:ln>
        </c:spPr>
        <c:txPr>
          <a:bodyPr rot="0" vert="horz"/>
          <a:lstStyle/>
          <a:p>
            <a:pPr>
              <a:defRPr sz="1050" b="0" i="0" u="none" strike="noStrike" baseline="0">
                <a:solidFill>
                  <a:srgbClr val="000000"/>
                </a:solidFill>
                <a:latin typeface="Arial"/>
                <a:ea typeface="Arial"/>
                <a:cs typeface="Arial"/>
              </a:defRPr>
            </a:pPr>
            <a:endParaRPr lang="fr-FR"/>
          </a:p>
        </c:txPr>
        <c:crossAx val="34227328"/>
        <c:crosses val="autoZero"/>
        <c:crossBetween val="midCat"/>
      </c:valAx>
      <c:valAx>
        <c:axId val="34227328"/>
        <c:scaling>
          <c:logBase val="10"/>
          <c:orientation val="minMax"/>
          <c:max val="1000"/>
          <c:min val="100"/>
        </c:scaling>
        <c:axPos val="l"/>
        <c:majorGridlines>
          <c:spPr>
            <a:ln w="3175">
              <a:solidFill>
                <a:srgbClr val="000000"/>
              </a:solidFill>
              <a:prstDash val="solid"/>
            </a:ln>
          </c:spPr>
        </c:majorGridlines>
        <c:title>
          <c:tx>
            <c:rich>
              <a:bodyPr/>
              <a:lstStyle/>
              <a:p>
                <a:pPr>
                  <a:defRPr sz="1175" b="1" i="0" u="none" strike="noStrike" baseline="0">
                    <a:solidFill>
                      <a:srgbClr val="000000"/>
                    </a:solidFill>
                    <a:latin typeface="Arial"/>
                    <a:ea typeface="Arial"/>
                    <a:cs typeface="Arial"/>
                  </a:defRPr>
                </a:pPr>
                <a:r>
                  <a:rPr lang="fr-FR"/>
                  <a:t>Sound Velocity (m/s)</a:t>
                </a:r>
              </a:p>
            </c:rich>
          </c:tx>
          <c:layout>
            <c:manualLayout>
              <c:xMode val="edge"/>
              <c:yMode val="edge"/>
              <c:x val="2.8846153846153851E-2"/>
              <c:y val="0.33705831463804548"/>
            </c:manualLayout>
          </c:layout>
          <c:spPr>
            <a:noFill/>
            <a:ln w="25400">
              <a:noFill/>
            </a:ln>
          </c:spPr>
        </c:title>
        <c:numFmt formatCode="General" sourceLinked="1"/>
        <c:minorTickMark val="out"/>
        <c:tickLblPos val="nextTo"/>
        <c:spPr>
          <a:ln w="3175">
            <a:solidFill>
              <a:srgbClr val="000000"/>
            </a:solidFill>
            <a:prstDash val="solid"/>
          </a:ln>
        </c:spPr>
        <c:txPr>
          <a:bodyPr rot="0" vert="horz"/>
          <a:lstStyle/>
          <a:p>
            <a:pPr>
              <a:defRPr sz="1050" b="1" i="0" u="none" strike="noStrike" baseline="0">
                <a:solidFill>
                  <a:srgbClr val="000000"/>
                </a:solidFill>
                <a:latin typeface="Arial"/>
                <a:ea typeface="Arial"/>
                <a:cs typeface="Arial"/>
              </a:defRPr>
            </a:pPr>
            <a:endParaRPr lang="fr-FR"/>
          </a:p>
        </c:txPr>
        <c:crossAx val="33815552"/>
        <c:crosses val="autoZero"/>
        <c:crossBetween val="midCat"/>
      </c:valAx>
      <c:spPr>
        <a:solidFill>
          <a:srgbClr val="FFFFFF"/>
        </a:solidFill>
        <a:ln w="12700">
          <a:solidFill>
            <a:srgbClr val="808080"/>
          </a:solidFill>
          <a:prstDash val="solid"/>
        </a:ln>
      </c:spPr>
    </c:plotArea>
    <c:legend>
      <c:legendPos val="r"/>
      <c:legendEntry>
        <c:idx val="8"/>
        <c:delete val="1"/>
      </c:legendEntry>
      <c:legendEntry>
        <c:idx val="9"/>
        <c:delete val="1"/>
      </c:legendEntry>
      <c:layout>
        <c:manualLayout>
          <c:xMode val="edge"/>
          <c:yMode val="edge"/>
          <c:x val="0.7234148607530253"/>
          <c:y val="0.11918082865340163"/>
          <c:w val="0.21978021978021994"/>
          <c:h val="0.66294344491854895"/>
        </c:manualLayout>
      </c:layout>
      <c:spPr>
        <a:solidFill>
          <a:srgbClr val="FFFFFF"/>
        </a:solidFill>
        <a:ln w="3175">
          <a:solidFill>
            <a:srgbClr val="000000"/>
          </a:solidFill>
          <a:prstDash val="solid"/>
        </a:ln>
      </c:spPr>
      <c:txPr>
        <a:bodyPr/>
        <a:lstStyle/>
        <a:p>
          <a:pPr>
            <a:defRPr sz="920" b="1" i="0" u="none" strike="noStrike" baseline="0">
              <a:solidFill>
                <a:srgbClr val="000000"/>
              </a:solidFill>
              <a:latin typeface="Arial"/>
              <a:ea typeface="Arial"/>
              <a:cs typeface="Arial"/>
            </a:defRPr>
          </a:pPr>
          <a:endParaRPr lang="fr-FR"/>
        </a:p>
      </c:txPr>
    </c:legend>
    <c:plotVisOnly val="1"/>
    <c:dispBlanksAs val="gap"/>
  </c:chart>
  <c:spPr>
    <a:solidFill>
      <a:srgbClr val="FFFFFF"/>
    </a:solidFill>
    <a:ln w="3175">
      <a:solidFill>
        <a:srgbClr val="000000"/>
      </a:solidFill>
      <a:prstDash val="solid"/>
    </a:ln>
  </c:spPr>
  <c:txPr>
    <a:bodyPr/>
    <a:lstStyle/>
    <a:p>
      <a:pPr>
        <a:defRPr sz="1950" b="0" i="0" u="none" strike="noStrike" baseline="0">
          <a:solidFill>
            <a:srgbClr val="000000"/>
          </a:solidFill>
          <a:latin typeface="Arial"/>
          <a:ea typeface="Arial"/>
          <a:cs typeface="Arial"/>
        </a:defRPr>
      </a:pPr>
      <a:endParaRPr lang="fr-F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chart>
    <c:plotArea>
      <c:layout/>
      <c:scatterChart>
        <c:scatterStyle val="lineMarker"/>
        <c:ser>
          <c:idx val="0"/>
          <c:order val="0"/>
          <c:tx>
            <c:strRef>
              <c:f>Channels!$Q$43</c:f>
              <c:strCache>
                <c:ptCount val="1"/>
              </c:strCache>
            </c:strRef>
          </c:tx>
          <c:spPr>
            <a:ln w="28575">
              <a:noFill/>
            </a:ln>
          </c:spPr>
          <c:xVal>
            <c:numRef>
              <c:f>Channels!$P$44:$P$55</c:f>
              <c:numCache>
                <c:formatCode>General</c:formatCode>
                <c:ptCount val="12"/>
                <c:pt idx="1">
                  <c:v>0</c:v>
                </c:pt>
                <c:pt idx="2">
                  <c:v>10</c:v>
                </c:pt>
                <c:pt idx="3">
                  <c:v>20</c:v>
                </c:pt>
                <c:pt idx="4">
                  <c:v>30</c:v>
                </c:pt>
                <c:pt idx="5">
                  <c:v>40</c:v>
                </c:pt>
                <c:pt idx="6">
                  <c:v>50</c:v>
                </c:pt>
                <c:pt idx="7">
                  <c:v>60</c:v>
                </c:pt>
                <c:pt idx="8">
                  <c:v>70</c:v>
                </c:pt>
                <c:pt idx="9">
                  <c:v>80</c:v>
                </c:pt>
                <c:pt idx="10">
                  <c:v>90</c:v>
                </c:pt>
                <c:pt idx="11">
                  <c:v>100</c:v>
                </c:pt>
              </c:numCache>
            </c:numRef>
          </c:xVal>
          <c:yVal>
            <c:numRef>
              <c:f>Channels!$Q$44:$Q$55</c:f>
              <c:numCache>
                <c:formatCode>General</c:formatCode>
                <c:ptCount val="12"/>
              </c:numCache>
            </c:numRef>
          </c:yVal>
        </c:ser>
        <c:ser>
          <c:idx val="3"/>
          <c:order val="1"/>
          <c:tx>
            <c:strRef>
              <c:f>Channels!$T$43</c:f>
              <c:strCache>
                <c:ptCount val="1"/>
                <c:pt idx="0">
                  <c:v>Sound Velocity @26.8 C</c:v>
                </c:pt>
              </c:strCache>
            </c:strRef>
          </c:tx>
          <c:spPr>
            <a:ln w="28575">
              <a:solidFill>
                <a:srgbClr val="C00000"/>
              </a:solidFill>
            </a:ln>
          </c:spPr>
          <c:marker>
            <c:symbol val="diamond"/>
            <c:size val="7"/>
          </c:marker>
          <c:trendline>
            <c:trendlineType val="poly"/>
            <c:order val="2"/>
            <c:dispRSqr val="1"/>
            <c:dispEq val="1"/>
            <c:trendlineLbl>
              <c:layout>
                <c:manualLayout>
                  <c:x val="-0.52001133381054643"/>
                  <c:y val="-0.28213389992917581"/>
                </c:manualLayout>
              </c:layout>
              <c:numFmt formatCode="General" sourceLinked="0"/>
            </c:trendlineLbl>
          </c:trendline>
          <c:xVal>
            <c:numRef>
              <c:f>Channels!$P$44:$P$55</c:f>
              <c:numCache>
                <c:formatCode>General</c:formatCode>
                <c:ptCount val="12"/>
                <c:pt idx="1">
                  <c:v>0</c:v>
                </c:pt>
                <c:pt idx="2">
                  <c:v>10</c:v>
                </c:pt>
                <c:pt idx="3">
                  <c:v>20</c:v>
                </c:pt>
                <c:pt idx="4">
                  <c:v>30</c:v>
                </c:pt>
                <c:pt idx="5">
                  <c:v>40</c:v>
                </c:pt>
                <c:pt idx="6">
                  <c:v>50</c:v>
                </c:pt>
                <c:pt idx="7">
                  <c:v>60</c:v>
                </c:pt>
                <c:pt idx="8">
                  <c:v>70</c:v>
                </c:pt>
                <c:pt idx="9">
                  <c:v>80</c:v>
                </c:pt>
                <c:pt idx="10">
                  <c:v>90</c:v>
                </c:pt>
                <c:pt idx="11">
                  <c:v>100</c:v>
                </c:pt>
              </c:numCache>
            </c:numRef>
          </c:xVal>
          <c:yVal>
            <c:numRef>
              <c:f>Channels!$T$44:$T$55</c:f>
              <c:numCache>
                <c:formatCode>General</c:formatCode>
                <c:ptCount val="12"/>
                <c:pt idx="1">
                  <c:v>138.86995793688175</c:v>
                </c:pt>
                <c:pt idx="2">
                  <c:v>136.87369043343259</c:v>
                </c:pt>
                <c:pt idx="3">
                  <c:v>134.98571095550147</c:v>
                </c:pt>
                <c:pt idx="4">
                  <c:v>133.19693660729857</c:v>
                </c:pt>
                <c:pt idx="5">
                  <c:v>131.49930644279772</c:v>
                </c:pt>
                <c:pt idx="6">
                  <c:v>129.88563870230001</c:v>
                </c:pt>
                <c:pt idx="7">
                  <c:v>128.34951165803921</c:v>
                </c:pt>
                <c:pt idx="8">
                  <c:v>126.88516359245608</c:v>
                </c:pt>
                <c:pt idx="9">
                  <c:v>125.48740838395435</c:v>
                </c:pt>
                <c:pt idx="10">
                  <c:v>124.15156390344879</c:v>
                </c:pt>
                <c:pt idx="11">
                  <c:v>122.87339098749541</c:v>
                </c:pt>
              </c:numCache>
            </c:numRef>
          </c:yVal>
        </c:ser>
        <c:axId val="35266944"/>
        <c:axId val="35268480"/>
      </c:scatterChart>
      <c:valAx>
        <c:axId val="35266944"/>
        <c:scaling>
          <c:orientation val="minMax"/>
          <c:max val="100"/>
        </c:scaling>
        <c:axPos val="b"/>
        <c:numFmt formatCode="General" sourceLinked="1"/>
        <c:minorTickMark val="in"/>
        <c:tickLblPos val="nextTo"/>
        <c:txPr>
          <a:bodyPr/>
          <a:lstStyle/>
          <a:p>
            <a:pPr>
              <a:defRPr sz="1600" b="1" i="0" baseline="0">
                <a:latin typeface="Arial" pitchFamily="34" charset="0"/>
              </a:defRPr>
            </a:pPr>
            <a:endParaRPr lang="fr-FR"/>
          </a:p>
        </c:txPr>
        <c:crossAx val="35268480"/>
        <c:crosses val="autoZero"/>
        <c:crossBetween val="midCat"/>
      </c:valAx>
      <c:valAx>
        <c:axId val="35268480"/>
        <c:scaling>
          <c:orientation val="minMax"/>
        </c:scaling>
        <c:axPos val="l"/>
        <c:majorGridlines/>
        <c:numFmt formatCode="General" sourceLinked="1"/>
        <c:tickLblPos val="nextTo"/>
        <c:txPr>
          <a:bodyPr/>
          <a:lstStyle/>
          <a:p>
            <a:pPr>
              <a:defRPr sz="1600" b="1" i="0" baseline="0">
                <a:latin typeface="Arial" pitchFamily="34" charset="0"/>
              </a:defRPr>
            </a:pPr>
            <a:endParaRPr lang="fr-FR"/>
          </a:p>
        </c:txPr>
        <c:crossAx val="35266944"/>
        <c:crosses val="autoZero"/>
        <c:crossBetween val="midCat"/>
      </c:valAx>
      <c:spPr>
        <a:ln>
          <a:solidFill>
            <a:schemeClr val="tx1"/>
          </a:solidFill>
        </a:ln>
      </c:spPr>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charset="0"/>
              </a:defRPr>
            </a:lvl1pPr>
          </a:lstStyle>
          <a:p>
            <a:pPr>
              <a:defRPr/>
            </a:pPr>
            <a:endParaRPr lang="fr-FR"/>
          </a:p>
        </p:txBody>
      </p:sp>
      <p:sp>
        <p:nvSpPr>
          <p:cNvPr id="337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charset="0"/>
              </a:defRPr>
            </a:lvl1pPr>
          </a:lstStyle>
          <a:p>
            <a:pPr>
              <a:defRPr/>
            </a:pPr>
            <a:endParaRPr lang="fr-FR"/>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Click to edit Master text styles</a:t>
            </a:r>
          </a:p>
          <a:p>
            <a:pPr lvl="1"/>
            <a:r>
              <a:rPr lang="fr-FR" noProof="0" smtClean="0"/>
              <a:t>Second level</a:t>
            </a:r>
          </a:p>
          <a:p>
            <a:pPr lvl="2"/>
            <a:r>
              <a:rPr lang="fr-FR" noProof="0" smtClean="0"/>
              <a:t>Third level</a:t>
            </a:r>
          </a:p>
          <a:p>
            <a:pPr lvl="3"/>
            <a:r>
              <a:rPr lang="fr-FR" noProof="0" smtClean="0"/>
              <a:t>Fourth level</a:t>
            </a:r>
          </a:p>
          <a:p>
            <a:pPr lvl="4"/>
            <a:r>
              <a:rPr lang="fr-FR" noProof="0" smtClean="0"/>
              <a:t>Fifth level</a:t>
            </a:r>
          </a:p>
        </p:txBody>
      </p:sp>
      <p:sp>
        <p:nvSpPr>
          <p:cNvPr id="337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charset="0"/>
              </a:defRPr>
            </a:lvl1pPr>
          </a:lstStyle>
          <a:p>
            <a:pPr>
              <a:defRPr/>
            </a:pPr>
            <a:endParaRPr lang="fr-FR"/>
          </a:p>
        </p:txBody>
      </p:sp>
      <p:sp>
        <p:nvSpPr>
          <p:cNvPr id="337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pPr>
              <a:defRPr/>
            </a:pPr>
            <a:fld id="{E6F21F9E-4091-4A1A-AE14-0E7ACC06C076}"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D4EDAA31-9E8C-49E0-B8AC-BB37C442C3BF}"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9D0EECFC-A6E3-4C7E-8438-3CA67665E04B}"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609600"/>
            <a:ext cx="1943100" cy="54864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685800" y="609600"/>
            <a:ext cx="5676900" cy="54864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D841516C-9313-4EF0-BBE6-A4093469F4F9}"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685800" y="609600"/>
            <a:ext cx="7772400" cy="54864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3" name="Rectangle 4"/>
          <p:cNvSpPr>
            <a:spLocks noGrp="1" noChangeArrowheads="1"/>
          </p:cNvSpPr>
          <p:nvPr>
            <p:ph type="dt" sz="half" idx="10"/>
          </p:nvPr>
        </p:nvSpPr>
        <p:spPr>
          <a:ln/>
        </p:spPr>
        <p:txBody>
          <a:bodyPr/>
          <a:lstStyle>
            <a:lvl1pPr>
              <a:defRPr/>
            </a:lvl1pPr>
          </a:lstStyle>
          <a:p>
            <a:pPr>
              <a:defRPr/>
            </a:pPr>
            <a:r>
              <a:rPr lang="en-US"/>
              <a:t>6-8 December 2006</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ATLAS HLUTW, Liverpool</a:t>
            </a:r>
          </a:p>
        </p:txBody>
      </p:sp>
      <p:sp>
        <p:nvSpPr>
          <p:cNvPr id="5" name="Rectangle 6"/>
          <p:cNvSpPr>
            <a:spLocks noGrp="1" noChangeArrowheads="1"/>
          </p:cNvSpPr>
          <p:nvPr>
            <p:ph type="sldNum" sz="quarter" idx="12"/>
          </p:nvPr>
        </p:nvSpPr>
        <p:spPr>
          <a:ln/>
        </p:spPr>
        <p:txBody>
          <a:bodyPr/>
          <a:lstStyle>
            <a:lvl1pPr>
              <a:defRPr/>
            </a:lvl1pPr>
          </a:lstStyle>
          <a:p>
            <a:pPr>
              <a:defRPr/>
            </a:pPr>
            <a:fld id="{3A2C73CE-D538-4211-A498-64521F34771A}" type="slidenum">
              <a:rPr lang="en-US"/>
              <a:pPr>
                <a:defRPr/>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969A1786-6853-4330-BBDC-4FADC2DBFB54}"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CFFD9102-E5D2-4FDF-85D3-BBA50B8DA15E}"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63418CAF-DF84-447C-9269-9811709AFCBF}"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8170BA28-4F9B-4CD5-8E56-4F3B3F0B9527}"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CD175C4A-E50F-4CB1-BADD-9B66B98ABD96}"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6FB35690-8E68-4FB1-8941-BF8C58EF754E}"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98C86CB7-CAD2-434E-BF5D-C7DA7ED74CBC}"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4405F4DD-1E6C-40E8-88AE-54B8A0B8B25E}"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Click to edit Master title style</a:t>
            </a:r>
          </a:p>
        </p:txBody>
      </p:sp>
      <p:sp>
        <p:nvSpPr>
          <p:cNvPr id="1024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charset="0"/>
              </a:defRPr>
            </a:lvl1pPr>
          </a:lstStyle>
          <a:p>
            <a:pPr>
              <a:defRPr/>
            </a:pPr>
            <a:endParaRPr lang="fr-F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charset="0"/>
              </a:defRPr>
            </a:lvl1pPr>
          </a:lstStyle>
          <a:p>
            <a:pPr>
              <a:defRPr/>
            </a:pPr>
            <a:endParaRPr lang="fr-F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charset="0"/>
              </a:defRPr>
            </a:lvl1pPr>
          </a:lstStyle>
          <a:p>
            <a:pPr>
              <a:defRPr/>
            </a:pPr>
            <a:fld id="{9AC3D39F-A9B4-43E1-976B-980E77245C55}"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Document_Microsoft_Office_Word_97_-_20031.doc"/><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wmf"/><Relationship Id="rId4" Type="http://schemas.openxmlformats.org/officeDocument/2006/relationships/image" Target="../media/image25.wmf"/></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w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60.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62.jpeg"/></Relationships>
</file>

<file path=ppt/slides/_rels/slide51.xml.rels><?xml version="1.0" encoding="UTF-8" standalone="yes"?>
<Relationships xmlns="http://schemas.openxmlformats.org/package/2006/relationships"><Relationship Id="rId3" Type="http://schemas.openxmlformats.org/officeDocument/2006/relationships/oleObject" Target="../embeddings/Feuille_Microsoft_Office_Excel_97-20032.xls"/><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64.jpeg"/></Relationships>
</file>

<file path=ppt/slides/_rels/slide5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6.xml"/><Relationship Id="rId5" Type="http://schemas.openxmlformats.org/officeDocument/2006/relationships/image" Target="../media/image68.jpeg"/><Relationship Id="rId4" Type="http://schemas.openxmlformats.org/officeDocument/2006/relationships/image" Target="../media/image67.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wmf"/><Relationship Id="rId1" Type="http://schemas.openxmlformats.org/officeDocument/2006/relationships/slideLayout" Target="../slideLayouts/slideLayout12.xml"/><Relationship Id="rId6" Type="http://schemas.openxmlformats.org/officeDocument/2006/relationships/image" Target="../media/image11.wmf"/><Relationship Id="rId5" Type="http://schemas.openxmlformats.org/officeDocument/2006/relationships/image" Target="../media/image10.png"/><Relationship Id="rId4" Type="http://schemas.openxmlformats.org/officeDocument/2006/relationships/image" Target="../media/image9.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6FB35690-8E68-4FB1-8941-BF8C58EF754E}" type="slidenum">
              <a:rPr lang="fr-FR" smtClean="0"/>
              <a:pPr>
                <a:defRPr/>
              </a:pPr>
              <a:t>1</a:t>
            </a:fld>
            <a:endParaRPr lang="fr-FR"/>
          </a:p>
        </p:txBody>
      </p:sp>
      <p:sp>
        <p:nvSpPr>
          <p:cNvPr id="3" name="ZoneTexte 2"/>
          <p:cNvSpPr txBox="1"/>
          <p:nvPr/>
        </p:nvSpPr>
        <p:spPr>
          <a:xfrm>
            <a:off x="1600200" y="1676400"/>
            <a:ext cx="6337377" cy="2062103"/>
          </a:xfrm>
          <a:prstGeom prst="rect">
            <a:avLst/>
          </a:prstGeom>
          <a:noFill/>
        </p:spPr>
        <p:txBody>
          <a:bodyPr wrap="none" rtlCol="0">
            <a:spAutoFit/>
          </a:bodyPr>
          <a:lstStyle/>
          <a:p>
            <a:pPr algn="ctr"/>
            <a:r>
              <a:rPr lang="en-US" sz="3200" b="1" dirty="0" smtClean="0">
                <a:solidFill>
                  <a:srgbClr val="C00000"/>
                </a:solidFill>
                <a:effectLst>
                  <a:outerShdw blurRad="38100" dist="38100" dir="2700000" algn="tl">
                    <a:srgbClr val="000000">
                      <a:alpha val="43137"/>
                    </a:srgbClr>
                  </a:outerShdw>
                </a:effectLst>
              </a:rPr>
              <a:t>2</a:t>
            </a:r>
            <a:r>
              <a:rPr lang="en-US" sz="3200" b="1" baseline="30000" dirty="0" smtClean="0">
                <a:solidFill>
                  <a:srgbClr val="C00000"/>
                </a:solidFill>
                <a:effectLst>
                  <a:outerShdw blurRad="38100" dist="38100" dir="2700000" algn="tl">
                    <a:srgbClr val="000000">
                      <a:alpha val="43137"/>
                    </a:srgbClr>
                  </a:outerShdw>
                </a:effectLst>
              </a:rPr>
              <a:t>nd</a:t>
            </a:r>
            <a:r>
              <a:rPr lang="en-US" sz="3200" b="1" dirty="0" smtClean="0">
                <a:solidFill>
                  <a:srgbClr val="C00000"/>
                </a:solidFill>
                <a:effectLst>
                  <a:outerShdw blurRad="38100" dist="38100" dir="2700000" algn="tl">
                    <a:srgbClr val="000000">
                      <a:alpha val="43137"/>
                    </a:srgbClr>
                  </a:outerShdw>
                </a:effectLst>
              </a:rPr>
              <a:t> </a:t>
            </a:r>
            <a:r>
              <a:rPr lang="en-US" sz="3200" b="1" dirty="0" err="1" smtClean="0">
                <a:solidFill>
                  <a:srgbClr val="C00000"/>
                </a:solidFill>
                <a:effectLst>
                  <a:outerShdw blurRad="38100" dist="38100" dir="2700000" algn="tl">
                    <a:srgbClr val="000000">
                      <a:alpha val="43137"/>
                    </a:srgbClr>
                  </a:outerShdw>
                </a:effectLst>
              </a:rPr>
              <a:t>Thermosyphon</a:t>
            </a:r>
            <a:r>
              <a:rPr lang="en-US" sz="3200" b="1" dirty="0" smtClean="0">
                <a:solidFill>
                  <a:srgbClr val="C00000"/>
                </a:solidFill>
                <a:effectLst>
                  <a:outerShdw blurRad="38100" dist="38100" dir="2700000" algn="tl">
                    <a:srgbClr val="000000">
                      <a:alpha val="43137"/>
                    </a:srgbClr>
                  </a:outerShdw>
                </a:effectLst>
              </a:rPr>
              <a:t> workshop</a:t>
            </a:r>
            <a:endParaRPr lang="en-US" sz="3200" b="1" dirty="0" smtClean="0">
              <a:solidFill>
                <a:srgbClr val="C00000"/>
              </a:solidFill>
              <a:effectLst>
                <a:outerShdw blurRad="38100" dist="38100" dir="2700000" algn="tl">
                  <a:srgbClr val="000000">
                    <a:alpha val="43137"/>
                  </a:srgbClr>
                </a:outerShdw>
              </a:effectLst>
            </a:endParaRPr>
          </a:p>
          <a:p>
            <a:pPr algn="ctr"/>
            <a:endParaRPr lang="en-US" sz="3200" b="1" dirty="0">
              <a:solidFill>
                <a:srgbClr val="C00000"/>
              </a:solidFill>
              <a:effectLst>
                <a:outerShdw blurRad="38100" dist="38100" dir="2700000" algn="tl">
                  <a:srgbClr val="000000">
                    <a:alpha val="43137"/>
                  </a:srgbClr>
                </a:outerShdw>
              </a:effectLst>
            </a:endParaRPr>
          </a:p>
          <a:p>
            <a:pPr algn="ctr"/>
            <a:r>
              <a:rPr lang="en-US" sz="3200" b="1" dirty="0" smtClean="0">
                <a:solidFill>
                  <a:srgbClr val="C00000"/>
                </a:solidFill>
                <a:effectLst>
                  <a:outerShdw blurRad="38100" dist="38100" dir="2700000" algn="tl">
                    <a:srgbClr val="000000">
                      <a:alpha val="43137"/>
                    </a:srgbClr>
                  </a:outerShdw>
                </a:effectLst>
              </a:rPr>
              <a:t>Cooling the </a:t>
            </a:r>
            <a:r>
              <a:rPr lang="en-US" sz="3200" b="1" dirty="0" smtClean="0">
                <a:solidFill>
                  <a:srgbClr val="C00000"/>
                </a:solidFill>
                <a:effectLst>
                  <a:outerShdw blurRad="38100" dist="38100" dir="2700000" algn="tl">
                    <a:srgbClr val="000000">
                      <a:alpha val="43137"/>
                    </a:srgbClr>
                  </a:outerShdw>
                </a:effectLst>
              </a:rPr>
              <a:t>ATLAS silicon </a:t>
            </a:r>
            <a:r>
              <a:rPr lang="en-US" sz="3200" b="1" dirty="0" smtClean="0">
                <a:solidFill>
                  <a:srgbClr val="C00000"/>
                </a:solidFill>
                <a:effectLst>
                  <a:outerShdw blurRad="38100" dist="38100" dir="2700000" algn="tl">
                    <a:srgbClr val="000000">
                      <a:alpha val="43137"/>
                    </a:srgbClr>
                  </a:outerShdw>
                </a:effectLst>
              </a:rPr>
              <a:t>tracker </a:t>
            </a:r>
          </a:p>
          <a:p>
            <a:pPr algn="ctr"/>
            <a:r>
              <a:rPr lang="en-US" sz="3200" b="1" dirty="0" smtClean="0">
                <a:solidFill>
                  <a:srgbClr val="C00000"/>
                </a:solidFill>
                <a:effectLst>
                  <a:outerShdw blurRad="38100" dist="38100" dir="2700000" algn="tl">
                    <a:srgbClr val="000000">
                      <a:alpha val="43137"/>
                    </a:srgbClr>
                  </a:outerShdw>
                </a:effectLst>
              </a:rPr>
              <a:t>with C</a:t>
            </a:r>
            <a:r>
              <a:rPr lang="en-US" sz="3200" b="1" baseline="-25000" dirty="0" smtClean="0">
                <a:solidFill>
                  <a:srgbClr val="C00000"/>
                </a:solidFill>
                <a:effectLst>
                  <a:outerShdw blurRad="38100" dist="38100" dir="2700000" algn="tl">
                    <a:srgbClr val="000000">
                      <a:alpha val="43137"/>
                    </a:srgbClr>
                  </a:outerShdw>
                </a:effectLst>
              </a:rPr>
              <a:t>3</a:t>
            </a:r>
            <a:r>
              <a:rPr lang="en-US" sz="3200" b="1" dirty="0" smtClean="0">
                <a:solidFill>
                  <a:srgbClr val="C00000"/>
                </a:solidFill>
                <a:effectLst>
                  <a:outerShdw blurRad="38100" dist="38100" dir="2700000" algn="tl">
                    <a:srgbClr val="000000">
                      <a:alpha val="43137"/>
                    </a:srgbClr>
                  </a:outerShdw>
                </a:effectLst>
              </a:rPr>
              <a:t>F</a:t>
            </a:r>
            <a:r>
              <a:rPr lang="en-US" sz="3200" b="1" baseline="-25000" dirty="0" smtClean="0">
                <a:solidFill>
                  <a:srgbClr val="C00000"/>
                </a:solidFill>
                <a:effectLst>
                  <a:outerShdw blurRad="38100" dist="38100" dir="2700000" algn="tl">
                    <a:srgbClr val="000000">
                      <a:alpha val="43137"/>
                    </a:srgbClr>
                  </a:outerShdw>
                </a:effectLst>
              </a:rPr>
              <a:t>8</a:t>
            </a:r>
            <a:r>
              <a:rPr lang="en-US" sz="3200" b="1" dirty="0" smtClean="0">
                <a:solidFill>
                  <a:srgbClr val="C00000"/>
                </a:solidFill>
                <a:effectLst>
                  <a:outerShdw blurRad="38100" dist="38100" dir="2700000" algn="tl">
                    <a:srgbClr val="000000">
                      <a:alpha val="43137"/>
                    </a:srgbClr>
                  </a:outerShdw>
                </a:effectLst>
              </a:rPr>
              <a:t>/C</a:t>
            </a:r>
            <a:r>
              <a:rPr lang="en-US" sz="3200" b="1" baseline="-25000" dirty="0" smtClean="0">
                <a:solidFill>
                  <a:srgbClr val="C00000"/>
                </a:solidFill>
                <a:effectLst>
                  <a:outerShdw blurRad="38100" dist="38100" dir="2700000" algn="tl">
                    <a:srgbClr val="000000">
                      <a:alpha val="43137"/>
                    </a:srgbClr>
                  </a:outerShdw>
                </a:effectLst>
              </a:rPr>
              <a:t>2</a:t>
            </a:r>
            <a:r>
              <a:rPr lang="en-US" sz="3200" b="1" dirty="0" smtClean="0">
                <a:solidFill>
                  <a:srgbClr val="C00000"/>
                </a:solidFill>
                <a:effectLst>
                  <a:outerShdw blurRad="38100" dist="38100" dir="2700000" algn="tl">
                    <a:srgbClr val="000000">
                      <a:alpha val="43137"/>
                    </a:srgbClr>
                  </a:outerShdw>
                </a:effectLst>
              </a:rPr>
              <a:t>F</a:t>
            </a:r>
            <a:r>
              <a:rPr lang="en-US" sz="3200" b="1" baseline="-25000" dirty="0" smtClean="0">
                <a:solidFill>
                  <a:srgbClr val="C00000"/>
                </a:solidFill>
                <a:effectLst>
                  <a:outerShdw blurRad="38100" dist="38100" dir="2700000" algn="tl">
                    <a:srgbClr val="000000">
                      <a:alpha val="43137"/>
                    </a:srgbClr>
                  </a:outerShdw>
                </a:effectLst>
              </a:rPr>
              <a:t>6</a:t>
            </a:r>
            <a:r>
              <a:rPr lang="en-US" sz="3200" b="1" dirty="0" smtClean="0">
                <a:solidFill>
                  <a:srgbClr val="C00000"/>
                </a:solidFill>
                <a:effectLst>
                  <a:outerShdw blurRad="38100" dist="38100" dir="2700000" algn="tl">
                    <a:srgbClr val="000000">
                      <a:alpha val="43137"/>
                    </a:srgbClr>
                  </a:outerShdw>
                </a:effectLst>
              </a:rPr>
              <a:t> blends</a:t>
            </a:r>
            <a:endParaRPr lang="fr-FR" sz="3200" b="1" dirty="0">
              <a:solidFill>
                <a:srgbClr val="C00000"/>
              </a:solidFill>
              <a:effectLst>
                <a:outerShdw blurRad="38100" dist="38100" dir="2700000" algn="tl">
                  <a:srgbClr val="000000">
                    <a:alpha val="43137"/>
                  </a:srgbClr>
                </a:outerShdw>
              </a:effectLst>
            </a:endParaRPr>
          </a:p>
        </p:txBody>
      </p:sp>
      <p:sp>
        <p:nvSpPr>
          <p:cNvPr id="4" name="ZoneTexte 3"/>
          <p:cNvSpPr txBox="1"/>
          <p:nvPr/>
        </p:nvSpPr>
        <p:spPr>
          <a:xfrm>
            <a:off x="2209800" y="4267200"/>
            <a:ext cx="4990469" cy="2062103"/>
          </a:xfrm>
          <a:prstGeom prst="rect">
            <a:avLst/>
          </a:prstGeom>
          <a:noFill/>
        </p:spPr>
        <p:txBody>
          <a:bodyPr wrap="none" rtlCol="0">
            <a:spAutoFit/>
          </a:bodyPr>
          <a:lstStyle/>
          <a:p>
            <a:pPr algn="ctr"/>
            <a:r>
              <a:rPr lang="en-US" dirty="0" smtClean="0"/>
              <a:t>Greg </a:t>
            </a:r>
            <a:r>
              <a:rPr lang="en-US" dirty="0" err="1" smtClean="0"/>
              <a:t>Hallewell</a:t>
            </a:r>
            <a:endParaRPr lang="en-US" dirty="0" smtClean="0"/>
          </a:p>
          <a:p>
            <a:pPr algn="ctr"/>
            <a:endParaRPr lang="en-US" dirty="0" smtClean="0"/>
          </a:p>
          <a:p>
            <a:pPr algn="ctr"/>
            <a:r>
              <a:rPr lang="en-US" sz="2000" dirty="0" smtClean="0"/>
              <a:t>Centre de Physique des </a:t>
            </a:r>
            <a:r>
              <a:rPr lang="en-US" sz="2000" dirty="0" err="1" smtClean="0"/>
              <a:t>Particules</a:t>
            </a:r>
            <a:r>
              <a:rPr lang="en-US" sz="2000" dirty="0" smtClean="0"/>
              <a:t> de Marseille</a:t>
            </a:r>
          </a:p>
          <a:p>
            <a:pPr algn="ctr"/>
            <a:endParaRPr lang="en-US" sz="2000" dirty="0"/>
          </a:p>
          <a:p>
            <a:pPr algn="ctr"/>
            <a:r>
              <a:rPr lang="en-US" sz="2000" dirty="0" smtClean="0"/>
              <a:t>+ 33 4 91 82 72 00</a:t>
            </a:r>
          </a:p>
          <a:p>
            <a:pPr algn="ctr"/>
            <a:r>
              <a:rPr lang="en-US" sz="2000" dirty="0" smtClean="0"/>
              <a:t>gregh@cppm.in2p3.fr</a:t>
            </a:r>
            <a:endParaRPr lang="fr-FR" sz="2000" dirty="0"/>
          </a:p>
        </p:txBody>
      </p:sp>
      <p:sp>
        <p:nvSpPr>
          <p:cNvPr id="5" name="ZoneTexte 4"/>
          <p:cNvSpPr txBox="1"/>
          <p:nvPr/>
        </p:nvSpPr>
        <p:spPr>
          <a:xfrm>
            <a:off x="304800" y="63246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 CPPM:	 ATLAS </a:t>
            </a:r>
            <a:r>
              <a:rPr lang="en-US" sz="1200" b="1" dirty="0" smtClean="0"/>
              <a:t> </a:t>
            </a:r>
            <a:r>
              <a:rPr lang="en-US" sz="1200" b="1" dirty="0" smtClean="0"/>
              <a:t>tracker operation with mixtures </a:t>
            </a:r>
            <a:r>
              <a:rPr lang="en-US" sz="1200" b="1" dirty="0" smtClean="0"/>
              <a:t> </a:t>
            </a:r>
            <a:r>
              <a:rPr lang="en-US" sz="1200" b="1" dirty="0" smtClean="0"/>
              <a:t>	</a:t>
            </a:r>
            <a:r>
              <a:rPr lang="en-US" sz="1200" b="1" dirty="0" smtClean="0"/>
              <a:t>Oct</a:t>
            </a:r>
            <a:r>
              <a:rPr lang="en-US" sz="1200" b="1" dirty="0" smtClean="0"/>
              <a:t> 1, </a:t>
            </a:r>
            <a:r>
              <a:rPr lang="en-US" sz="1200" b="1" dirty="0" smtClean="0"/>
              <a:t>2009</a:t>
            </a:r>
            <a:endParaRPr lang="fr-FR" sz="1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srcRect/>
          <a:stretch>
            <a:fillRect/>
          </a:stretch>
        </p:blipFill>
        <p:spPr bwMode="auto">
          <a:xfrm>
            <a:off x="142875" y="428625"/>
            <a:ext cx="8866188" cy="5357813"/>
          </a:xfrm>
          <a:prstGeom prst="rect">
            <a:avLst/>
          </a:prstGeom>
          <a:noFill/>
          <a:ln w="9525">
            <a:noFill/>
            <a:miter lim="800000"/>
            <a:headEnd/>
            <a:tailEnd/>
          </a:ln>
        </p:spPr>
      </p:pic>
      <p:sp>
        <p:nvSpPr>
          <p:cNvPr id="8" name="ZoneTexte 7"/>
          <p:cNvSpPr txBox="1"/>
          <p:nvPr/>
        </p:nvSpPr>
        <p:spPr>
          <a:xfrm>
            <a:off x="2209800" y="3276600"/>
            <a:ext cx="4462463" cy="584200"/>
          </a:xfrm>
          <a:prstGeom prst="rect">
            <a:avLst/>
          </a:prstGeom>
          <a:solidFill>
            <a:schemeClr val="bg1">
              <a:alpha val="51000"/>
            </a:schemeClr>
          </a:solidFill>
        </p:spPr>
        <p:txBody>
          <a:bodyPr>
            <a:spAutoFit/>
          </a:bodyPr>
          <a:lstStyle/>
          <a:p>
            <a:pPr algn="ctr">
              <a:defRPr/>
            </a:pPr>
            <a:r>
              <a:rPr lang="en-US" sz="1600" b="1" dirty="0">
                <a:solidFill>
                  <a:srgbClr val="FF0000"/>
                </a:solidFill>
                <a:latin typeface="+mj-lt"/>
              </a:rPr>
              <a:t>Tune mixture to target evaporation temperature </a:t>
            </a:r>
          </a:p>
          <a:p>
            <a:pPr algn="ctr">
              <a:defRPr/>
            </a:pPr>
            <a:r>
              <a:rPr lang="en-US" sz="1600" b="1" dirty="0">
                <a:solidFill>
                  <a:srgbClr val="FF0000"/>
                </a:solidFill>
                <a:latin typeface="+mj-lt"/>
              </a:rPr>
              <a:t>-28ºC? Tune to ~ 2 </a:t>
            </a:r>
            <a:r>
              <a:rPr lang="en-US" sz="1600" b="1" dirty="0" err="1">
                <a:solidFill>
                  <a:srgbClr val="FF0000"/>
                </a:solidFill>
                <a:latin typeface="+mj-lt"/>
              </a:rPr>
              <a:t>bar</a:t>
            </a:r>
            <a:r>
              <a:rPr lang="en-US" sz="1600" b="1" baseline="-25000" dirty="0" err="1">
                <a:solidFill>
                  <a:srgbClr val="FF0000"/>
                </a:solidFill>
                <a:latin typeface="+mj-lt"/>
              </a:rPr>
              <a:t>abs</a:t>
            </a:r>
            <a:r>
              <a:rPr lang="en-US" sz="1600" b="1" dirty="0">
                <a:solidFill>
                  <a:srgbClr val="FF0000"/>
                </a:solidFill>
                <a:latin typeface="+mj-lt"/>
              </a:rPr>
              <a:t>?</a:t>
            </a:r>
            <a:endParaRPr lang="fr-FR" sz="1600" b="1" dirty="0">
              <a:solidFill>
                <a:srgbClr val="FF0000"/>
              </a:solidFill>
              <a:latin typeface="+mj-lt"/>
            </a:endParaRPr>
          </a:p>
        </p:txBody>
      </p:sp>
      <p:sp>
        <p:nvSpPr>
          <p:cNvPr id="52228" name="Line 23"/>
          <p:cNvSpPr>
            <a:spLocks noChangeShapeType="1"/>
          </p:cNvSpPr>
          <p:nvPr/>
        </p:nvSpPr>
        <p:spPr bwMode="auto">
          <a:xfrm>
            <a:off x="2667000" y="3352800"/>
            <a:ext cx="4953000" cy="46038"/>
          </a:xfrm>
          <a:prstGeom prst="line">
            <a:avLst/>
          </a:prstGeom>
          <a:noFill/>
          <a:ln w="31750">
            <a:solidFill>
              <a:srgbClr val="FF0000"/>
            </a:solidFill>
            <a:round/>
            <a:headEnd/>
            <a:tailEnd type="triangle" w="med" len="med"/>
          </a:ln>
        </p:spPr>
        <p:txBody>
          <a:bodyPr/>
          <a:lstStyle/>
          <a:p>
            <a:endParaRPr lang="fr-FR"/>
          </a:p>
        </p:txBody>
      </p:sp>
      <p:sp>
        <p:nvSpPr>
          <p:cNvPr id="52229" name="Line 24"/>
          <p:cNvSpPr>
            <a:spLocks noChangeShapeType="1"/>
          </p:cNvSpPr>
          <p:nvPr/>
        </p:nvSpPr>
        <p:spPr bwMode="auto">
          <a:xfrm>
            <a:off x="7696200" y="3429000"/>
            <a:ext cx="46038" cy="304800"/>
          </a:xfrm>
          <a:prstGeom prst="line">
            <a:avLst/>
          </a:prstGeom>
          <a:noFill/>
          <a:ln w="31750">
            <a:solidFill>
              <a:srgbClr val="FF0000"/>
            </a:solidFill>
            <a:round/>
            <a:headEnd/>
            <a:tailEnd type="triangle" w="med" len="med"/>
          </a:ln>
        </p:spPr>
        <p:txBody>
          <a:bodyPr/>
          <a:lstStyle/>
          <a:p>
            <a:endParaRPr lang="fr-FR"/>
          </a:p>
        </p:txBody>
      </p:sp>
      <p:sp>
        <p:nvSpPr>
          <p:cNvPr id="52230" name="Line 25"/>
          <p:cNvSpPr>
            <a:spLocks noChangeShapeType="1"/>
          </p:cNvSpPr>
          <p:nvPr/>
        </p:nvSpPr>
        <p:spPr bwMode="auto">
          <a:xfrm flipH="1">
            <a:off x="1371600" y="3840163"/>
            <a:ext cx="6324600" cy="46037"/>
          </a:xfrm>
          <a:prstGeom prst="line">
            <a:avLst/>
          </a:prstGeom>
          <a:noFill/>
          <a:ln w="31750">
            <a:solidFill>
              <a:schemeClr val="accent2"/>
            </a:solidFill>
            <a:round/>
            <a:headEnd/>
            <a:tailEnd type="triangle" w="med" len="med"/>
          </a:ln>
        </p:spPr>
        <p:txBody>
          <a:bodyPr/>
          <a:lstStyle/>
          <a:p>
            <a:endParaRPr lang="fr-FR"/>
          </a:p>
        </p:txBody>
      </p:sp>
      <p:sp>
        <p:nvSpPr>
          <p:cNvPr id="52231" name="Line 26"/>
          <p:cNvSpPr>
            <a:spLocks noChangeShapeType="1"/>
          </p:cNvSpPr>
          <p:nvPr/>
        </p:nvSpPr>
        <p:spPr bwMode="auto">
          <a:xfrm flipV="1">
            <a:off x="1524000" y="1981200"/>
            <a:ext cx="1524000" cy="1828800"/>
          </a:xfrm>
          <a:prstGeom prst="line">
            <a:avLst/>
          </a:prstGeom>
          <a:noFill/>
          <a:ln w="31750">
            <a:solidFill>
              <a:schemeClr val="accent2"/>
            </a:solidFill>
            <a:round/>
            <a:headEnd/>
            <a:tailEnd type="triangle" w="med" len="med"/>
          </a:ln>
        </p:spPr>
        <p:txBody>
          <a:bodyPr/>
          <a:lstStyle/>
          <a:p>
            <a:endParaRPr lang="fr-FR"/>
          </a:p>
        </p:txBody>
      </p:sp>
      <p:sp>
        <p:nvSpPr>
          <p:cNvPr id="52232" name="Line 27"/>
          <p:cNvSpPr>
            <a:spLocks noChangeShapeType="1"/>
          </p:cNvSpPr>
          <p:nvPr/>
        </p:nvSpPr>
        <p:spPr bwMode="auto">
          <a:xfrm flipV="1">
            <a:off x="3048000" y="1905000"/>
            <a:ext cx="1371600" cy="46038"/>
          </a:xfrm>
          <a:prstGeom prst="line">
            <a:avLst/>
          </a:prstGeom>
          <a:noFill/>
          <a:ln w="31750">
            <a:solidFill>
              <a:schemeClr val="accent2"/>
            </a:solidFill>
            <a:round/>
            <a:headEnd/>
            <a:tailEnd type="triangle" w="med" len="med"/>
          </a:ln>
        </p:spPr>
        <p:txBody>
          <a:bodyPr/>
          <a:lstStyle/>
          <a:p>
            <a:endParaRPr lang="fr-FR"/>
          </a:p>
        </p:txBody>
      </p:sp>
      <p:sp>
        <p:nvSpPr>
          <p:cNvPr id="52233" name="Line 28"/>
          <p:cNvSpPr>
            <a:spLocks noChangeShapeType="1"/>
          </p:cNvSpPr>
          <p:nvPr/>
        </p:nvSpPr>
        <p:spPr bwMode="auto">
          <a:xfrm flipH="1">
            <a:off x="3627438" y="2133600"/>
            <a:ext cx="46037" cy="1200150"/>
          </a:xfrm>
          <a:prstGeom prst="line">
            <a:avLst/>
          </a:prstGeom>
          <a:noFill/>
          <a:ln w="31750">
            <a:solidFill>
              <a:schemeClr val="accent2"/>
            </a:solidFill>
            <a:round/>
            <a:headEnd/>
            <a:tailEnd type="triangle" w="med" len="med"/>
          </a:ln>
        </p:spPr>
        <p:txBody>
          <a:bodyPr/>
          <a:lstStyle/>
          <a:p>
            <a:endParaRPr lang="fr-FR"/>
          </a:p>
        </p:txBody>
      </p:sp>
      <p:sp>
        <p:nvSpPr>
          <p:cNvPr id="15" name="Text Box 21"/>
          <p:cNvSpPr txBox="1">
            <a:spLocks noChangeArrowheads="1"/>
          </p:cNvSpPr>
          <p:nvPr/>
        </p:nvSpPr>
        <p:spPr bwMode="auto">
          <a:xfrm>
            <a:off x="5364163" y="4221163"/>
            <a:ext cx="3254375" cy="838200"/>
          </a:xfrm>
          <a:prstGeom prst="rect">
            <a:avLst/>
          </a:prstGeom>
          <a:solidFill>
            <a:schemeClr val="bg1">
              <a:alpha val="63136"/>
            </a:schemeClr>
          </a:solidFill>
          <a:ln w="12700">
            <a:solidFill>
              <a:schemeClr val="accent2"/>
            </a:solidFill>
            <a:miter lim="800000"/>
            <a:headEnd/>
            <a:tailEnd/>
          </a:ln>
        </p:spPr>
        <p:txBody>
          <a:bodyPr wrap="none">
            <a:spAutoFit/>
          </a:bodyPr>
          <a:lstStyle/>
          <a:p>
            <a:pPr algn="ctr"/>
            <a:r>
              <a:rPr lang="en-US" sz="1600" b="1">
                <a:solidFill>
                  <a:schemeClr val="accent2"/>
                </a:solidFill>
              </a:rPr>
              <a:t>DP (DT) between Evaporation &amp; </a:t>
            </a:r>
          </a:p>
          <a:p>
            <a:pPr algn="ctr"/>
            <a:r>
              <a:rPr lang="en-US" sz="1600" b="1">
                <a:solidFill>
                  <a:schemeClr val="accent2"/>
                </a:solidFill>
              </a:rPr>
              <a:t>Condensation determined by sizing</a:t>
            </a:r>
          </a:p>
          <a:p>
            <a:pPr algn="ctr"/>
            <a:r>
              <a:rPr lang="en-US" sz="1600" b="1">
                <a:solidFill>
                  <a:schemeClr val="accent2"/>
                </a:solidFill>
              </a:rPr>
              <a:t>of exisiting internal services</a:t>
            </a:r>
          </a:p>
        </p:txBody>
      </p:sp>
      <p:sp>
        <p:nvSpPr>
          <p:cNvPr id="16" name="Text Box 33"/>
          <p:cNvSpPr txBox="1">
            <a:spLocks noChangeArrowheads="1"/>
          </p:cNvSpPr>
          <p:nvPr/>
        </p:nvSpPr>
        <p:spPr bwMode="auto">
          <a:xfrm>
            <a:off x="3200400" y="762000"/>
            <a:ext cx="2087563" cy="1077913"/>
          </a:xfrm>
          <a:prstGeom prst="rect">
            <a:avLst/>
          </a:prstGeom>
          <a:solidFill>
            <a:schemeClr val="bg1">
              <a:alpha val="67058"/>
            </a:schemeClr>
          </a:solidFill>
          <a:ln w="12700">
            <a:solidFill>
              <a:schemeClr val="accent2"/>
            </a:solidFill>
            <a:miter lim="800000"/>
            <a:headEnd/>
            <a:tailEnd/>
          </a:ln>
        </p:spPr>
        <p:txBody>
          <a:bodyPr>
            <a:spAutoFit/>
          </a:bodyPr>
          <a:lstStyle/>
          <a:p>
            <a:pPr algn="ctr"/>
            <a:r>
              <a:rPr lang="en-US" sz="1600" b="1">
                <a:solidFill>
                  <a:schemeClr val="accent2"/>
                </a:solidFill>
              </a:rPr>
              <a:t>Pressure regulators &amp; present choice of subcooling, capillary (Ø,L), etc…</a:t>
            </a:r>
          </a:p>
        </p:txBody>
      </p:sp>
      <p:sp>
        <p:nvSpPr>
          <p:cNvPr id="17" name="Text Box 31"/>
          <p:cNvSpPr txBox="1">
            <a:spLocks noChangeArrowheads="1"/>
          </p:cNvSpPr>
          <p:nvPr/>
        </p:nvSpPr>
        <p:spPr bwMode="auto">
          <a:xfrm>
            <a:off x="914400" y="2438400"/>
            <a:ext cx="1439863" cy="584200"/>
          </a:xfrm>
          <a:prstGeom prst="rect">
            <a:avLst/>
          </a:prstGeom>
          <a:solidFill>
            <a:schemeClr val="bg1">
              <a:alpha val="67058"/>
            </a:schemeClr>
          </a:solidFill>
          <a:ln w="12700">
            <a:solidFill>
              <a:schemeClr val="accent2"/>
            </a:solidFill>
            <a:miter lim="800000"/>
            <a:headEnd/>
            <a:tailEnd/>
          </a:ln>
        </p:spPr>
        <p:txBody>
          <a:bodyPr>
            <a:spAutoFit/>
          </a:bodyPr>
          <a:lstStyle/>
          <a:p>
            <a:pPr algn="ctr"/>
            <a:r>
              <a:rPr lang="en-US" sz="1600" b="1">
                <a:solidFill>
                  <a:schemeClr val="accent2"/>
                </a:solidFill>
              </a:rPr>
              <a:t>DP liquid via</a:t>
            </a:r>
          </a:p>
          <a:p>
            <a:pPr algn="ctr"/>
            <a:r>
              <a:rPr lang="en-US" sz="1600" b="1">
                <a:solidFill>
                  <a:schemeClr val="accent2"/>
                </a:solidFill>
              </a:rPr>
              <a:t>Gravity</a:t>
            </a:r>
          </a:p>
        </p:txBody>
      </p:sp>
      <p:sp>
        <p:nvSpPr>
          <p:cNvPr id="52237" name="Line 27"/>
          <p:cNvSpPr>
            <a:spLocks noChangeShapeType="1"/>
          </p:cNvSpPr>
          <p:nvPr/>
        </p:nvSpPr>
        <p:spPr bwMode="auto">
          <a:xfrm flipH="1">
            <a:off x="3733800" y="2103438"/>
            <a:ext cx="685800" cy="46037"/>
          </a:xfrm>
          <a:prstGeom prst="line">
            <a:avLst/>
          </a:prstGeom>
          <a:noFill/>
          <a:ln w="31750">
            <a:solidFill>
              <a:schemeClr val="accent2"/>
            </a:solidFill>
            <a:round/>
            <a:headEnd/>
            <a:tailEnd type="triangle" w="med" len="med"/>
          </a:ln>
        </p:spPr>
        <p:txBody>
          <a:bodyPr/>
          <a:lstStyle/>
          <a:p>
            <a:endParaRPr lang="fr-FR"/>
          </a:p>
        </p:txBody>
      </p:sp>
      <p:sp>
        <p:nvSpPr>
          <p:cNvPr id="52238" name="Line 27"/>
          <p:cNvSpPr>
            <a:spLocks noChangeShapeType="1"/>
          </p:cNvSpPr>
          <p:nvPr/>
        </p:nvSpPr>
        <p:spPr bwMode="auto">
          <a:xfrm>
            <a:off x="4419600" y="1828800"/>
            <a:ext cx="46038" cy="320675"/>
          </a:xfrm>
          <a:prstGeom prst="line">
            <a:avLst/>
          </a:prstGeom>
          <a:noFill/>
          <a:ln w="31750">
            <a:solidFill>
              <a:schemeClr val="accent2"/>
            </a:solidFill>
            <a:round/>
            <a:headEnd/>
            <a:tailEnd type="triangle" w="med" len="med"/>
          </a:ln>
        </p:spPr>
        <p:txBody>
          <a:bodyPr/>
          <a:lstStyle/>
          <a:p>
            <a:endParaRPr lang="fr-FR"/>
          </a:p>
        </p:txBody>
      </p:sp>
      <p:sp>
        <p:nvSpPr>
          <p:cNvPr id="21" name="Text Box 31"/>
          <p:cNvSpPr txBox="1">
            <a:spLocks noChangeArrowheads="1"/>
          </p:cNvSpPr>
          <p:nvPr/>
        </p:nvSpPr>
        <p:spPr bwMode="auto">
          <a:xfrm>
            <a:off x="1676400" y="152400"/>
            <a:ext cx="5715000" cy="338138"/>
          </a:xfrm>
          <a:prstGeom prst="rect">
            <a:avLst/>
          </a:prstGeom>
          <a:solidFill>
            <a:schemeClr val="bg1">
              <a:alpha val="67058"/>
            </a:schemeClr>
          </a:solidFill>
          <a:ln w="12700">
            <a:solidFill>
              <a:schemeClr val="accent2"/>
            </a:solidFill>
            <a:miter lim="800000"/>
            <a:headEnd/>
            <a:tailEnd/>
          </a:ln>
        </p:spPr>
        <p:txBody>
          <a:bodyPr>
            <a:spAutoFit/>
          </a:bodyPr>
          <a:lstStyle/>
          <a:p>
            <a:pPr algn="ctr"/>
            <a:r>
              <a:rPr lang="en-US" sz="1600" b="1">
                <a:solidFill>
                  <a:schemeClr val="accent2"/>
                </a:solidFill>
              </a:rPr>
              <a:t>Example of a possible cycle: 10% C2F6 in C3F8</a:t>
            </a:r>
          </a:p>
        </p:txBody>
      </p:sp>
      <p:sp>
        <p:nvSpPr>
          <p:cNvPr id="20" name="ZoneTexte 19"/>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1000"/>
                                        <p:tgtEl>
                                          <p:spTgt spid="15"/>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dissolve">
                                      <p:cBhvr>
                                        <p:cTn id="11" dur="1000"/>
                                        <p:tgtEl>
                                          <p:spTgt spid="16"/>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1000"/>
                                        <p:tgtEl>
                                          <p:spTgt spid="17"/>
                                        </p:tgtEl>
                                      </p:cBhvr>
                                    </p:animEffect>
                                  </p:childTnLst>
                                </p:cTn>
                              </p:par>
                            </p:childTnLst>
                          </p:cTn>
                        </p:par>
                        <p:par>
                          <p:cTn id="16" fill="hold">
                            <p:stCondLst>
                              <p:cond delay="3000"/>
                            </p:stCondLst>
                            <p:childTnLst>
                              <p:par>
                                <p:cTn id="17" presetID="9"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dissolve">
                                      <p:cBhvr>
                                        <p:cTn id="1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mmm.cern.ch/exchange/Gregory.Hallewell/Inbox/C3F8_80%25_C2F6_20%25.EML/C3F8(80%25)_C2F6(20%25).jpg/C58EA28C-18C0-4a97-9AF2-036E93DDAFB3/C3F8(80%25)_C2F6(20%25).jpg?attach=1"/>
          <p:cNvPicPr>
            <a:picLocks noChangeAspect="1" noChangeArrowheads="1"/>
          </p:cNvPicPr>
          <p:nvPr/>
        </p:nvPicPr>
        <p:blipFill>
          <a:blip r:embed="rId2"/>
          <a:srcRect/>
          <a:stretch>
            <a:fillRect/>
          </a:stretch>
        </p:blipFill>
        <p:spPr bwMode="auto">
          <a:xfrm>
            <a:off x="19050" y="571500"/>
            <a:ext cx="9037638" cy="5572125"/>
          </a:xfrm>
          <a:prstGeom prst="rect">
            <a:avLst/>
          </a:prstGeom>
          <a:noFill/>
          <a:ln w="9525">
            <a:noFill/>
            <a:miter lim="800000"/>
            <a:headEnd/>
            <a:tailEnd/>
          </a:ln>
        </p:spPr>
      </p:pic>
      <p:cxnSp>
        <p:nvCxnSpPr>
          <p:cNvPr id="16388" name="Connecteur droit 3"/>
          <p:cNvCxnSpPr>
            <a:cxnSpLocks noChangeShapeType="1"/>
          </p:cNvCxnSpPr>
          <p:nvPr/>
        </p:nvCxnSpPr>
        <p:spPr bwMode="auto">
          <a:xfrm>
            <a:off x="1714500" y="3571875"/>
            <a:ext cx="5214938" cy="71438"/>
          </a:xfrm>
          <a:prstGeom prst="line">
            <a:avLst/>
          </a:prstGeom>
          <a:noFill/>
          <a:ln w="38100" algn="ctr">
            <a:solidFill>
              <a:srgbClr val="C00000"/>
            </a:solidFill>
            <a:round/>
            <a:headEnd/>
            <a:tailEnd/>
          </a:ln>
        </p:spPr>
      </p:cxnSp>
      <p:sp>
        <p:nvSpPr>
          <p:cNvPr id="7" name="ZoneTexte 6"/>
          <p:cNvSpPr txBox="1"/>
          <p:nvPr/>
        </p:nvSpPr>
        <p:spPr>
          <a:xfrm>
            <a:off x="1714500" y="3714750"/>
            <a:ext cx="4989513" cy="646113"/>
          </a:xfrm>
          <a:prstGeom prst="rect">
            <a:avLst/>
          </a:prstGeom>
          <a:solidFill>
            <a:schemeClr val="bg1">
              <a:alpha val="48000"/>
            </a:schemeClr>
          </a:solidFill>
        </p:spPr>
        <p:txBody>
          <a:bodyPr wrap="none">
            <a:spAutoFit/>
          </a:bodyPr>
          <a:lstStyle/>
          <a:p>
            <a:pPr algn="ctr">
              <a:defRPr/>
            </a:pPr>
            <a:r>
              <a:rPr lang="en-US" sz="1800" b="1" dirty="0">
                <a:solidFill>
                  <a:srgbClr val="C00000"/>
                </a:solidFill>
                <a:latin typeface="+mj-lt"/>
              </a:rPr>
              <a:t>Tune mixture to target evaporation temperature </a:t>
            </a:r>
          </a:p>
          <a:p>
            <a:pPr algn="ctr">
              <a:defRPr/>
            </a:pPr>
            <a:r>
              <a:rPr lang="en-US" sz="1800" b="1" dirty="0">
                <a:solidFill>
                  <a:srgbClr val="C00000"/>
                </a:solidFill>
                <a:latin typeface="+mj-lt"/>
              </a:rPr>
              <a:t>-28ºC? Tune to ~ 3 </a:t>
            </a:r>
            <a:r>
              <a:rPr lang="en-US" sz="1800" b="1" dirty="0" err="1">
                <a:solidFill>
                  <a:srgbClr val="C00000"/>
                </a:solidFill>
                <a:latin typeface="+mj-lt"/>
              </a:rPr>
              <a:t>bar</a:t>
            </a:r>
            <a:r>
              <a:rPr lang="en-US" sz="1800" b="1" baseline="-25000" dirty="0" err="1">
                <a:solidFill>
                  <a:srgbClr val="C00000"/>
                </a:solidFill>
                <a:latin typeface="+mj-lt"/>
              </a:rPr>
              <a:t>abs</a:t>
            </a:r>
            <a:r>
              <a:rPr lang="en-US" sz="1800" b="1" dirty="0" smtClean="0">
                <a:solidFill>
                  <a:srgbClr val="C00000"/>
                </a:solidFill>
                <a:latin typeface="+mj-lt"/>
              </a:rPr>
              <a:t>? Or 2 bar for -35C..?</a:t>
            </a:r>
            <a:endParaRPr lang="fr-FR" sz="1800" b="1" dirty="0">
              <a:solidFill>
                <a:srgbClr val="C00000"/>
              </a:solidFill>
              <a:latin typeface="+mj-lt"/>
            </a:endParaRPr>
          </a:p>
        </p:txBody>
      </p:sp>
      <p:sp>
        <p:nvSpPr>
          <p:cNvPr id="8" name="Text Box 31"/>
          <p:cNvSpPr txBox="1">
            <a:spLocks noChangeArrowheads="1"/>
          </p:cNvSpPr>
          <p:nvPr/>
        </p:nvSpPr>
        <p:spPr bwMode="auto">
          <a:xfrm>
            <a:off x="1143000" y="228600"/>
            <a:ext cx="7086600" cy="338554"/>
          </a:xfrm>
          <a:prstGeom prst="rect">
            <a:avLst/>
          </a:prstGeom>
          <a:solidFill>
            <a:schemeClr val="bg1">
              <a:alpha val="67058"/>
            </a:schemeClr>
          </a:solidFill>
          <a:ln w="12700">
            <a:solidFill>
              <a:schemeClr val="accent2"/>
            </a:solidFill>
            <a:miter lim="800000"/>
            <a:headEnd/>
            <a:tailEnd/>
          </a:ln>
        </p:spPr>
        <p:txBody>
          <a:bodyPr wrap="square">
            <a:spAutoFit/>
          </a:bodyPr>
          <a:lstStyle/>
          <a:p>
            <a:pPr algn="ctr"/>
            <a:r>
              <a:rPr lang="en-US" sz="1600" b="1" dirty="0" smtClean="0">
                <a:solidFill>
                  <a:schemeClr val="accent2"/>
                </a:solidFill>
              </a:rPr>
              <a:t>20% </a:t>
            </a:r>
            <a:r>
              <a:rPr lang="en-US" sz="1600" b="1" dirty="0">
                <a:solidFill>
                  <a:schemeClr val="accent2"/>
                </a:solidFill>
              </a:rPr>
              <a:t>C2F6 in </a:t>
            </a:r>
            <a:r>
              <a:rPr lang="en-US" sz="1600" b="1" dirty="0" smtClean="0">
                <a:solidFill>
                  <a:schemeClr val="accent2"/>
                </a:solidFill>
              </a:rPr>
              <a:t>C3F8 for evaporation temp ~ -28C (present &amp; future system)</a:t>
            </a:r>
            <a:endParaRPr lang="en-US" sz="1600" b="1" dirty="0">
              <a:solidFill>
                <a:schemeClr val="accent2"/>
              </a:solidFill>
            </a:endParaRPr>
          </a:p>
        </p:txBody>
      </p:sp>
      <p:sp>
        <p:nvSpPr>
          <p:cNvPr id="9" name="ZoneTexte 8"/>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srcRect/>
          <a:stretch>
            <a:fillRect/>
          </a:stretch>
        </p:blipFill>
        <p:spPr bwMode="auto">
          <a:xfrm>
            <a:off x="142875" y="214313"/>
            <a:ext cx="8786813" cy="5353050"/>
          </a:xfrm>
          <a:prstGeom prst="rect">
            <a:avLst/>
          </a:prstGeom>
          <a:noFill/>
          <a:ln w="9525">
            <a:noFill/>
            <a:miter lim="800000"/>
            <a:headEnd/>
            <a:tailEnd/>
          </a:ln>
        </p:spPr>
      </p:pic>
      <p:cxnSp>
        <p:nvCxnSpPr>
          <p:cNvPr id="17411" name="Connecteur droit 3"/>
          <p:cNvCxnSpPr>
            <a:cxnSpLocks noChangeShapeType="1"/>
          </p:cNvCxnSpPr>
          <p:nvPr/>
        </p:nvCxnSpPr>
        <p:spPr bwMode="auto">
          <a:xfrm>
            <a:off x="2667000" y="2743200"/>
            <a:ext cx="4419600" cy="685800"/>
          </a:xfrm>
          <a:prstGeom prst="line">
            <a:avLst/>
          </a:prstGeom>
          <a:noFill/>
          <a:ln w="38100" algn="ctr">
            <a:solidFill>
              <a:srgbClr val="C00000"/>
            </a:solidFill>
            <a:round/>
            <a:headEnd/>
            <a:tailEnd/>
          </a:ln>
        </p:spPr>
      </p:cxnSp>
      <p:sp>
        <p:nvSpPr>
          <p:cNvPr id="6" name="ZoneTexte 5"/>
          <p:cNvSpPr txBox="1"/>
          <p:nvPr/>
        </p:nvSpPr>
        <p:spPr>
          <a:xfrm>
            <a:off x="2209800" y="3276600"/>
            <a:ext cx="4989512" cy="646112"/>
          </a:xfrm>
          <a:prstGeom prst="rect">
            <a:avLst/>
          </a:prstGeom>
          <a:solidFill>
            <a:schemeClr val="bg1">
              <a:alpha val="48000"/>
            </a:schemeClr>
          </a:solidFill>
        </p:spPr>
        <p:txBody>
          <a:bodyPr wrap="none">
            <a:spAutoFit/>
          </a:bodyPr>
          <a:lstStyle/>
          <a:p>
            <a:pPr algn="ctr">
              <a:defRPr/>
            </a:pPr>
            <a:r>
              <a:rPr lang="en-US" sz="1800" b="1" dirty="0">
                <a:solidFill>
                  <a:srgbClr val="C00000"/>
                </a:solidFill>
                <a:latin typeface="+mj-lt"/>
              </a:rPr>
              <a:t>Tune mixture to target evaporation temperature </a:t>
            </a:r>
          </a:p>
          <a:p>
            <a:pPr algn="ctr">
              <a:defRPr/>
            </a:pPr>
            <a:r>
              <a:rPr lang="en-US" sz="1800" b="1" dirty="0" smtClean="0">
                <a:solidFill>
                  <a:srgbClr val="C00000"/>
                </a:solidFill>
                <a:latin typeface="+mj-lt"/>
              </a:rPr>
              <a:t> </a:t>
            </a:r>
            <a:r>
              <a:rPr lang="en-US" sz="1800" b="1" dirty="0">
                <a:solidFill>
                  <a:srgbClr val="C00000"/>
                </a:solidFill>
                <a:latin typeface="+mj-lt"/>
              </a:rPr>
              <a:t>@ </a:t>
            </a:r>
            <a:r>
              <a:rPr lang="en-US" sz="1800" b="1" dirty="0" smtClean="0">
                <a:solidFill>
                  <a:srgbClr val="C00000"/>
                </a:solidFill>
                <a:latin typeface="+mj-lt"/>
              </a:rPr>
              <a:t>-35ºC</a:t>
            </a:r>
            <a:r>
              <a:rPr lang="en-US" sz="1800" b="1" dirty="0">
                <a:solidFill>
                  <a:srgbClr val="C00000"/>
                </a:solidFill>
                <a:latin typeface="+mj-lt"/>
              </a:rPr>
              <a:t>? Tune to ~ 2bar</a:t>
            </a:r>
            <a:r>
              <a:rPr lang="en-US" sz="1800" b="1" baseline="-25000" dirty="0">
                <a:solidFill>
                  <a:srgbClr val="C00000"/>
                </a:solidFill>
                <a:latin typeface="+mj-lt"/>
              </a:rPr>
              <a:t>abs</a:t>
            </a:r>
            <a:r>
              <a:rPr lang="en-US" sz="1800" b="1" dirty="0">
                <a:solidFill>
                  <a:srgbClr val="C00000"/>
                </a:solidFill>
                <a:latin typeface="+mj-lt"/>
              </a:rPr>
              <a:t>?</a:t>
            </a:r>
            <a:endParaRPr lang="fr-FR" sz="1800" b="1" dirty="0">
              <a:solidFill>
                <a:srgbClr val="C00000"/>
              </a:solidFill>
              <a:latin typeface="+mj-lt"/>
            </a:endParaRPr>
          </a:p>
        </p:txBody>
      </p:sp>
      <p:sp>
        <p:nvSpPr>
          <p:cNvPr id="8" name="Text Box 31"/>
          <p:cNvSpPr txBox="1">
            <a:spLocks noChangeArrowheads="1"/>
          </p:cNvSpPr>
          <p:nvPr/>
        </p:nvSpPr>
        <p:spPr bwMode="auto">
          <a:xfrm>
            <a:off x="1600200" y="0"/>
            <a:ext cx="6553200" cy="338554"/>
          </a:xfrm>
          <a:prstGeom prst="rect">
            <a:avLst/>
          </a:prstGeom>
          <a:solidFill>
            <a:schemeClr val="bg1">
              <a:alpha val="67058"/>
            </a:schemeClr>
          </a:solidFill>
          <a:ln w="12700">
            <a:solidFill>
              <a:schemeClr val="accent2"/>
            </a:solidFill>
            <a:miter lim="800000"/>
            <a:headEnd/>
            <a:tailEnd/>
          </a:ln>
        </p:spPr>
        <p:txBody>
          <a:bodyPr wrap="square">
            <a:spAutoFit/>
          </a:bodyPr>
          <a:lstStyle/>
          <a:p>
            <a:pPr algn="ctr"/>
            <a:r>
              <a:rPr lang="en-US" sz="1600" b="1" dirty="0" smtClean="0">
                <a:solidFill>
                  <a:schemeClr val="accent2"/>
                </a:solidFill>
              </a:rPr>
              <a:t>50% </a:t>
            </a:r>
            <a:r>
              <a:rPr lang="en-US" sz="1600" b="1" dirty="0">
                <a:solidFill>
                  <a:schemeClr val="accent2"/>
                </a:solidFill>
              </a:rPr>
              <a:t>C2F6 in </a:t>
            </a:r>
            <a:r>
              <a:rPr lang="en-US" sz="1600" b="1" dirty="0" smtClean="0">
                <a:solidFill>
                  <a:schemeClr val="accent2"/>
                </a:solidFill>
              </a:rPr>
              <a:t>C3F8 for evaporation temp ~ -35C (future system)</a:t>
            </a:r>
            <a:endParaRPr lang="en-US" sz="1600" b="1" dirty="0">
              <a:solidFill>
                <a:schemeClr val="accent2"/>
              </a:solidFill>
            </a:endParaRPr>
          </a:p>
        </p:txBody>
      </p:sp>
      <p:sp>
        <p:nvSpPr>
          <p:cNvPr id="9" name="ZoneTexte 8"/>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13</a:t>
            </a:fld>
            <a:endParaRPr lang="fr-FR"/>
          </a:p>
        </p:txBody>
      </p:sp>
      <p:pic>
        <p:nvPicPr>
          <p:cNvPr id="11264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7" name="ZoneTexte 6"/>
          <p:cNvSpPr txBox="1"/>
          <p:nvPr/>
        </p:nvSpPr>
        <p:spPr>
          <a:xfrm>
            <a:off x="304800" y="990600"/>
            <a:ext cx="8610599" cy="338554"/>
          </a:xfrm>
          <a:prstGeom prst="rect">
            <a:avLst/>
          </a:prstGeom>
          <a:noFill/>
        </p:spPr>
        <p:txBody>
          <a:bodyPr wrap="square" rtlCol="0">
            <a:spAutoFit/>
          </a:bodyPr>
          <a:lstStyle/>
          <a:p>
            <a:pPr algn="ctr"/>
            <a:r>
              <a:rPr lang="en-US" sz="1600" b="1" dirty="0" smtClean="0">
                <a:solidFill>
                  <a:schemeClr val="accent2">
                    <a:lumMod val="50000"/>
                  </a:schemeClr>
                </a:solidFill>
              </a:rPr>
              <a:t>From </a:t>
            </a:r>
            <a:r>
              <a:rPr lang="en-US" sz="1600" b="1" i="1" dirty="0" err="1" smtClean="0">
                <a:solidFill>
                  <a:schemeClr val="accent2">
                    <a:lumMod val="50000"/>
                  </a:schemeClr>
                </a:solidFill>
              </a:rPr>
              <a:t>Battistin</a:t>
            </a:r>
            <a:r>
              <a:rPr lang="en-US" sz="1600" b="1" i="1" dirty="0" smtClean="0">
                <a:solidFill>
                  <a:schemeClr val="accent2">
                    <a:lumMod val="50000"/>
                  </a:schemeClr>
                </a:solidFill>
              </a:rPr>
              <a:t>,  </a:t>
            </a:r>
            <a:r>
              <a:rPr lang="en-US" sz="1600" b="1" i="1" dirty="0" err="1" smtClean="0">
                <a:solidFill>
                  <a:schemeClr val="accent2">
                    <a:lumMod val="50000"/>
                  </a:schemeClr>
                </a:solidFill>
              </a:rPr>
              <a:t>Direito</a:t>
            </a:r>
            <a:r>
              <a:rPr lang="en-US" sz="1600" b="1" i="1" dirty="0" smtClean="0">
                <a:solidFill>
                  <a:schemeClr val="accent2">
                    <a:lumMod val="50000"/>
                  </a:schemeClr>
                </a:solidFill>
              </a:rPr>
              <a:t>, &amp; </a:t>
            </a:r>
            <a:r>
              <a:rPr lang="en-US" sz="1600" b="1" i="1" dirty="0" err="1" smtClean="0">
                <a:solidFill>
                  <a:schemeClr val="accent2">
                    <a:lumMod val="50000"/>
                  </a:schemeClr>
                </a:solidFill>
              </a:rPr>
              <a:t>Sivasankaran</a:t>
            </a:r>
            <a:r>
              <a:rPr lang="en-US" sz="1600" b="1" dirty="0" smtClean="0">
                <a:solidFill>
                  <a:schemeClr val="accent2">
                    <a:lumMod val="50000"/>
                  </a:schemeClr>
                </a:solidFill>
              </a:rPr>
              <a:t>; </a:t>
            </a:r>
            <a:r>
              <a:rPr lang="en-US" sz="1600" b="1" dirty="0" err="1" smtClean="0">
                <a:solidFill>
                  <a:schemeClr val="accent2">
                    <a:lumMod val="50000"/>
                  </a:schemeClr>
                </a:solidFill>
              </a:rPr>
              <a:t>Thermosyphon</a:t>
            </a:r>
            <a:r>
              <a:rPr lang="en-US" sz="1600" b="1" dirty="0" smtClean="0">
                <a:solidFill>
                  <a:schemeClr val="accent2">
                    <a:lumMod val="50000"/>
                  </a:schemeClr>
                </a:solidFill>
              </a:rPr>
              <a:t> review,  CERN July 6, 2009</a:t>
            </a:r>
            <a:endParaRPr lang="fr-FR" sz="1600" b="1" dirty="0">
              <a:solidFill>
                <a:schemeClr val="accent2">
                  <a:lumMod val="50000"/>
                </a:schemeClr>
              </a:solidFill>
            </a:endParaRPr>
          </a:p>
        </p:txBody>
      </p:sp>
      <p:sp>
        <p:nvSpPr>
          <p:cNvPr id="8" name="ZoneTexte 7"/>
          <p:cNvSpPr txBox="1"/>
          <p:nvPr/>
        </p:nvSpPr>
        <p:spPr>
          <a:xfrm>
            <a:off x="304800" y="228600"/>
            <a:ext cx="8610599" cy="369332"/>
          </a:xfrm>
          <a:prstGeom prst="rect">
            <a:avLst/>
          </a:prstGeom>
          <a:noFill/>
        </p:spPr>
        <p:txBody>
          <a:bodyPr wrap="square" rtlCol="0">
            <a:spAutoFit/>
          </a:bodyPr>
          <a:lstStyle/>
          <a:p>
            <a:pPr algn="ctr"/>
            <a:r>
              <a:rPr lang="en-US" sz="1800" b="1" dirty="0" smtClean="0">
                <a:solidFill>
                  <a:schemeClr val="accent1">
                    <a:lumMod val="50000"/>
                  </a:schemeClr>
                </a:solidFill>
                <a:effectLst>
                  <a:outerShdw blurRad="38100" dist="38100" dir="2700000" algn="tl">
                    <a:srgbClr val="000000">
                      <a:alpha val="43137"/>
                    </a:srgbClr>
                  </a:outerShdw>
                </a:effectLst>
              </a:rPr>
              <a:t>Second group now working on mixture property calculations</a:t>
            </a:r>
            <a:endParaRPr lang="fr-FR" sz="1800" b="1" dirty="0">
              <a:solidFill>
                <a:schemeClr val="accent1">
                  <a:lumMod val="50000"/>
                </a:schemeClr>
              </a:solidFill>
              <a:effectLst>
                <a:outerShdw blurRad="38100" dist="38100" dir="2700000" algn="tl">
                  <a:srgbClr val="000000">
                    <a:alpha val="43137"/>
                  </a:srgbClr>
                </a:outerShdw>
              </a:effectLst>
            </a:endParaRPr>
          </a:p>
        </p:txBody>
      </p:sp>
      <p:sp>
        <p:nvSpPr>
          <p:cNvPr id="9" name="ZoneTexte 8"/>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14</a:t>
            </a:fld>
            <a:endParaRPr lang="fr-FR"/>
          </a:p>
        </p:txBody>
      </p:sp>
      <p:pic>
        <p:nvPicPr>
          <p:cNvPr id="113666"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6FB35690-8E68-4FB1-8941-BF8C58EF754E}" type="slidenum">
              <a:rPr lang="fr-FR" smtClean="0"/>
              <a:pPr>
                <a:defRPr/>
              </a:pPr>
              <a:t>15</a:t>
            </a:fld>
            <a:endParaRPr lang="fr-FR"/>
          </a:p>
        </p:txBody>
      </p:sp>
      <p:sp>
        <p:nvSpPr>
          <p:cNvPr id="3" name="ZoneTexte 2"/>
          <p:cNvSpPr txBox="1"/>
          <p:nvPr/>
        </p:nvSpPr>
        <p:spPr>
          <a:xfrm>
            <a:off x="609600" y="2438400"/>
            <a:ext cx="7989471" cy="1077218"/>
          </a:xfrm>
          <a:prstGeom prst="rect">
            <a:avLst/>
          </a:prstGeom>
          <a:noFill/>
          <a:ln w="25400">
            <a:solidFill>
              <a:srgbClr val="C00000"/>
            </a:solidFill>
          </a:ln>
        </p:spPr>
        <p:txBody>
          <a:bodyPr wrap="square" rtlCol="0">
            <a:spAutoFit/>
          </a:bodyPr>
          <a:lstStyle/>
          <a:p>
            <a:pPr algn="ctr"/>
            <a:r>
              <a:rPr lang="en-US" sz="3200" b="1" dirty="0" smtClean="0">
                <a:solidFill>
                  <a:srgbClr val="C00000"/>
                </a:solidFill>
                <a:effectLst>
                  <a:outerShdw blurRad="38100" dist="38100" dir="2700000" algn="tl">
                    <a:srgbClr val="000000">
                      <a:alpha val="43137"/>
                    </a:srgbClr>
                  </a:outerShdw>
                </a:effectLst>
              </a:rPr>
              <a:t>Preparation and on-line analysis of</a:t>
            </a:r>
          </a:p>
          <a:p>
            <a:pPr algn="ctr"/>
            <a:r>
              <a:rPr lang="en-US" sz="3200" b="1" dirty="0" smtClean="0">
                <a:solidFill>
                  <a:srgbClr val="C00000"/>
                </a:solidFill>
                <a:effectLst>
                  <a:outerShdw blurRad="38100" dist="38100" dir="2700000" algn="tl">
                    <a:srgbClr val="000000">
                      <a:alpha val="43137"/>
                    </a:srgbClr>
                  </a:outerShdw>
                </a:effectLst>
              </a:rPr>
              <a:t>C</a:t>
            </a:r>
            <a:r>
              <a:rPr lang="en-US" sz="3200" b="1" baseline="-25000" dirty="0" smtClean="0">
                <a:solidFill>
                  <a:srgbClr val="C00000"/>
                </a:solidFill>
                <a:effectLst>
                  <a:outerShdw blurRad="38100" dist="38100" dir="2700000" algn="tl">
                    <a:srgbClr val="000000">
                      <a:alpha val="43137"/>
                    </a:srgbClr>
                  </a:outerShdw>
                </a:effectLst>
              </a:rPr>
              <a:t>3</a:t>
            </a:r>
            <a:r>
              <a:rPr lang="en-US" sz="3200" b="1" dirty="0" smtClean="0">
                <a:solidFill>
                  <a:srgbClr val="C00000"/>
                </a:solidFill>
                <a:effectLst>
                  <a:outerShdw blurRad="38100" dist="38100" dir="2700000" algn="tl">
                    <a:srgbClr val="000000">
                      <a:alpha val="43137"/>
                    </a:srgbClr>
                  </a:outerShdw>
                </a:effectLst>
              </a:rPr>
              <a:t>F</a:t>
            </a:r>
            <a:r>
              <a:rPr lang="en-US" sz="3200" b="1" baseline="-25000" dirty="0" smtClean="0">
                <a:solidFill>
                  <a:srgbClr val="C00000"/>
                </a:solidFill>
                <a:effectLst>
                  <a:outerShdw blurRad="38100" dist="38100" dir="2700000" algn="tl">
                    <a:srgbClr val="000000">
                      <a:alpha val="43137"/>
                    </a:srgbClr>
                  </a:outerShdw>
                </a:effectLst>
              </a:rPr>
              <a:t>8</a:t>
            </a:r>
            <a:r>
              <a:rPr lang="en-US" sz="3200" b="1" dirty="0" smtClean="0">
                <a:solidFill>
                  <a:srgbClr val="C00000"/>
                </a:solidFill>
                <a:effectLst>
                  <a:outerShdw blurRad="38100" dist="38100" dir="2700000" algn="tl">
                    <a:srgbClr val="000000">
                      <a:alpha val="43137"/>
                    </a:srgbClr>
                  </a:outerShdw>
                </a:effectLst>
              </a:rPr>
              <a:t>/C</a:t>
            </a:r>
            <a:r>
              <a:rPr lang="en-US" sz="3200" b="1" baseline="-25000" dirty="0" smtClean="0">
                <a:solidFill>
                  <a:srgbClr val="C00000"/>
                </a:solidFill>
                <a:effectLst>
                  <a:outerShdw blurRad="38100" dist="38100" dir="2700000" algn="tl">
                    <a:srgbClr val="000000">
                      <a:alpha val="43137"/>
                    </a:srgbClr>
                  </a:outerShdw>
                </a:effectLst>
              </a:rPr>
              <a:t>2</a:t>
            </a:r>
            <a:r>
              <a:rPr lang="en-US" sz="3200" b="1" dirty="0" smtClean="0">
                <a:solidFill>
                  <a:srgbClr val="C00000"/>
                </a:solidFill>
                <a:effectLst>
                  <a:outerShdw blurRad="38100" dist="38100" dir="2700000" algn="tl">
                    <a:srgbClr val="000000">
                      <a:alpha val="43137"/>
                    </a:srgbClr>
                  </a:outerShdw>
                </a:effectLst>
              </a:rPr>
              <a:t>F</a:t>
            </a:r>
            <a:r>
              <a:rPr lang="en-US" sz="3200" b="1" baseline="-25000" dirty="0" smtClean="0">
                <a:solidFill>
                  <a:srgbClr val="C00000"/>
                </a:solidFill>
                <a:effectLst>
                  <a:outerShdw blurRad="38100" dist="38100" dir="2700000" algn="tl">
                    <a:srgbClr val="000000">
                      <a:alpha val="43137"/>
                    </a:srgbClr>
                  </a:outerShdw>
                </a:effectLst>
              </a:rPr>
              <a:t>6</a:t>
            </a:r>
            <a:r>
              <a:rPr lang="en-US" sz="3200" b="1" dirty="0" smtClean="0">
                <a:solidFill>
                  <a:srgbClr val="C00000"/>
                </a:solidFill>
                <a:effectLst>
                  <a:outerShdw blurRad="38100" dist="38100" dir="2700000" algn="tl">
                    <a:srgbClr val="000000">
                      <a:alpha val="43137"/>
                    </a:srgbClr>
                  </a:outerShdw>
                </a:effectLst>
              </a:rPr>
              <a:t> binary mixtures via ultrasound</a:t>
            </a:r>
          </a:p>
        </p:txBody>
      </p:sp>
      <p:sp>
        <p:nvSpPr>
          <p:cNvPr id="6" name="ZoneTexte 5"/>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0" y="2590800"/>
            <a:ext cx="7772400" cy="1143000"/>
          </a:xfrm>
        </p:spPr>
        <p:txBody>
          <a:bodyPr/>
          <a:lstStyle/>
          <a:p>
            <a:r>
              <a:rPr lang="en-US" sz="4800" dirty="0" smtClean="0">
                <a:solidFill>
                  <a:srgbClr val="C00000"/>
                </a:solidFill>
                <a:effectLst>
                  <a:outerShdw blurRad="38100" dist="38100" dir="2700000" algn="tl">
                    <a:srgbClr val="000000">
                      <a:alpha val="43137"/>
                    </a:srgbClr>
                  </a:outerShdw>
                </a:effectLst>
              </a:rPr>
              <a:t>Speed of sound in a gas </a:t>
            </a:r>
            <a:r>
              <a:rPr lang="en-US" sz="3600" dirty="0" smtClean="0">
                <a:solidFill>
                  <a:srgbClr val="C00000"/>
                </a:solidFill>
                <a:effectLst>
                  <a:outerShdw blurRad="38100" dist="38100" dir="2700000" algn="tl">
                    <a:srgbClr val="000000">
                      <a:alpha val="43137"/>
                    </a:srgbClr>
                  </a:outerShdw>
                </a:effectLst>
              </a:rPr>
              <a:t/>
            </a:r>
            <a:br>
              <a:rPr lang="en-US" sz="3600" dirty="0" smtClean="0">
                <a:solidFill>
                  <a:srgbClr val="C00000"/>
                </a:solidFill>
                <a:effectLst>
                  <a:outerShdw blurRad="38100" dist="38100" dir="2700000" algn="tl">
                    <a:srgbClr val="000000">
                      <a:alpha val="43137"/>
                    </a:srgbClr>
                  </a:outerShdw>
                </a:effectLst>
              </a:rPr>
            </a:br>
            <a:r>
              <a:rPr lang="en-US" sz="3600" dirty="0" smtClean="0">
                <a:solidFill>
                  <a:srgbClr val="C00000"/>
                </a:solidFill>
                <a:effectLst>
                  <a:outerShdw blurRad="38100" dist="38100" dir="2700000" algn="tl">
                    <a:srgbClr val="000000">
                      <a:alpha val="43137"/>
                    </a:srgbClr>
                  </a:outerShdw>
                </a:effectLst>
              </a:rPr>
              <a:t>(assuming here simplest ideal gas equation of state: PV=RT) is given by</a:t>
            </a:r>
            <a:r>
              <a:rPr lang="en-US" sz="3200" dirty="0" smtClean="0"/>
              <a:t/>
            </a:r>
            <a:br>
              <a:rPr lang="en-US" sz="3200" dirty="0" smtClean="0"/>
            </a:br>
            <a:r>
              <a:rPr lang="en-US" sz="3200" dirty="0" smtClean="0"/>
              <a:t/>
            </a:r>
            <a:br>
              <a:rPr lang="en-US" sz="3200" dirty="0" smtClean="0"/>
            </a:br>
            <a:r>
              <a:rPr lang="en-US" dirty="0" smtClean="0">
                <a:solidFill>
                  <a:srgbClr val="C00000"/>
                </a:solidFill>
                <a:effectLst>
                  <a:outerShdw blurRad="38100" dist="38100" dir="2700000" algn="tl">
                    <a:srgbClr val="000000">
                      <a:alpha val="43137"/>
                    </a:srgbClr>
                  </a:outerShdw>
                </a:effectLst>
              </a:rPr>
              <a:t>V (ms</a:t>
            </a:r>
            <a:r>
              <a:rPr lang="en-US" baseline="30000" dirty="0" smtClean="0">
                <a:solidFill>
                  <a:srgbClr val="C00000"/>
                </a:solidFill>
                <a:effectLst>
                  <a:outerShdw blurRad="38100" dist="38100" dir="2700000" algn="tl">
                    <a:srgbClr val="000000">
                      <a:alpha val="43137"/>
                    </a:srgbClr>
                  </a:outerShdw>
                </a:effectLst>
              </a:rPr>
              <a:t>-1</a:t>
            </a:r>
            <a:r>
              <a:rPr lang="en-US" dirty="0" smtClean="0">
                <a:solidFill>
                  <a:srgbClr val="C00000"/>
                </a:solidFill>
                <a:effectLst>
                  <a:outerShdw blurRad="38100" dist="38100" dir="2700000" algn="tl">
                    <a:srgbClr val="000000">
                      <a:alpha val="43137"/>
                    </a:srgbClr>
                  </a:outerShdw>
                </a:effectLst>
              </a:rPr>
              <a:t>) = √(</a:t>
            </a:r>
            <a:r>
              <a:rPr lang="en-US" dirty="0" err="1" smtClean="0">
                <a:solidFill>
                  <a:srgbClr val="C00000"/>
                </a:solidFill>
                <a:effectLst>
                  <a:outerShdw blurRad="38100" dist="38100" dir="2700000" algn="tl">
                    <a:srgbClr val="000000">
                      <a:alpha val="43137"/>
                    </a:srgbClr>
                  </a:outerShdw>
                </a:effectLst>
                <a:latin typeface="Symbol" pitchFamily="18" charset="2"/>
              </a:rPr>
              <a:t>g</a:t>
            </a:r>
            <a:r>
              <a:rPr lang="en-US" dirty="0" err="1" smtClean="0">
                <a:solidFill>
                  <a:srgbClr val="C00000"/>
                </a:solidFill>
                <a:effectLst>
                  <a:outerShdw blurRad="38100" dist="38100" dir="2700000" algn="tl">
                    <a:srgbClr val="000000">
                      <a:alpha val="43137"/>
                    </a:srgbClr>
                  </a:outerShdw>
                </a:effectLst>
              </a:rPr>
              <a:t>RT</a:t>
            </a:r>
            <a:r>
              <a:rPr lang="en-US" dirty="0" smtClean="0">
                <a:solidFill>
                  <a:srgbClr val="C00000"/>
                </a:solidFill>
                <a:effectLst>
                  <a:outerShdw blurRad="38100" dist="38100" dir="2700000" algn="tl">
                    <a:srgbClr val="000000">
                      <a:alpha val="43137"/>
                    </a:srgbClr>
                  </a:outerShdw>
                </a:effectLst>
              </a:rPr>
              <a:t>/m)</a:t>
            </a:r>
            <a:r>
              <a:rPr lang="en-US" sz="3200" dirty="0" smtClean="0"/>
              <a:t/>
            </a:r>
            <a:br>
              <a:rPr lang="en-US" sz="3200" dirty="0" smtClean="0"/>
            </a:br>
            <a:r>
              <a:rPr lang="en-US" sz="3200" dirty="0" smtClean="0"/>
              <a:t/>
            </a:r>
            <a:br>
              <a:rPr lang="en-US" sz="3200" dirty="0" smtClean="0"/>
            </a:br>
            <a:r>
              <a:rPr lang="en-US" sz="3200" dirty="0" smtClean="0">
                <a:latin typeface="Symbol" pitchFamily="18" charset="2"/>
              </a:rPr>
              <a:t>g</a:t>
            </a:r>
            <a:r>
              <a:rPr lang="en-US" sz="3200" dirty="0" smtClean="0"/>
              <a:t> = Cp/</a:t>
            </a:r>
            <a:r>
              <a:rPr lang="en-US" sz="3200" dirty="0" err="1" smtClean="0"/>
              <a:t>Cv</a:t>
            </a:r>
            <a:r>
              <a:rPr lang="en-US" sz="3200" dirty="0" smtClean="0"/>
              <a:t> (ratio of specific heats (1</a:t>
            </a:r>
            <a:r>
              <a:rPr lang="en-US" sz="3200" dirty="0" smtClean="0">
                <a:sym typeface="Wingdings" pitchFamily="2" charset="2"/>
              </a:rPr>
              <a:t> 1.66)</a:t>
            </a:r>
            <a:br>
              <a:rPr lang="en-US" sz="3200" dirty="0" smtClean="0">
                <a:sym typeface="Wingdings" pitchFamily="2" charset="2"/>
              </a:rPr>
            </a:br>
            <a:r>
              <a:rPr lang="en-US" sz="3200" dirty="0" smtClean="0">
                <a:sym typeface="Wingdings" pitchFamily="2" charset="2"/>
              </a:rPr>
              <a:t>R = universal gas constant 8.314 J/kg</a:t>
            </a:r>
            <a:r>
              <a:rPr lang="en-US" sz="3200" baseline="30000" dirty="0" smtClean="0">
                <a:sym typeface="Wingdings" pitchFamily="2" charset="2"/>
              </a:rPr>
              <a:t>-1</a:t>
            </a:r>
            <a:r>
              <a:rPr lang="en-US" sz="3200" dirty="0" smtClean="0">
                <a:sym typeface="Wingdings" pitchFamily="2" charset="2"/>
              </a:rPr>
              <a:t>K</a:t>
            </a:r>
            <a:r>
              <a:rPr lang="en-US" sz="3200" baseline="30000" dirty="0" smtClean="0">
                <a:sym typeface="Wingdings" pitchFamily="2" charset="2"/>
              </a:rPr>
              <a:t>-1</a:t>
            </a:r>
            <a:r>
              <a:rPr lang="en-US" sz="3200" dirty="0" smtClean="0">
                <a:sym typeface="Wingdings" pitchFamily="2" charset="2"/>
              </a:rPr>
              <a:t/>
            </a:r>
            <a:br>
              <a:rPr lang="en-US" sz="3200" dirty="0" smtClean="0">
                <a:sym typeface="Wingdings" pitchFamily="2" charset="2"/>
              </a:rPr>
            </a:br>
            <a:r>
              <a:rPr lang="en-US" sz="3200" dirty="0" smtClean="0">
                <a:sym typeface="Wingdings" pitchFamily="2" charset="2"/>
              </a:rPr>
              <a:t>T = absolute temperature</a:t>
            </a:r>
            <a:br>
              <a:rPr lang="en-US" sz="3200" dirty="0" smtClean="0">
                <a:sym typeface="Wingdings" pitchFamily="2" charset="2"/>
              </a:rPr>
            </a:br>
            <a:r>
              <a:rPr lang="en-US" sz="3200" dirty="0" smtClean="0">
                <a:sym typeface="Wingdings" pitchFamily="2" charset="2"/>
              </a:rPr>
              <a:t>m = molecular weight (expressed in kg)</a:t>
            </a:r>
            <a:endParaRPr lang="fr-FR" sz="3200" dirty="0"/>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16</a:t>
            </a:fld>
            <a:endParaRPr lang="fr-FR"/>
          </a:p>
        </p:txBody>
      </p:sp>
      <p:sp>
        <p:nvSpPr>
          <p:cNvPr id="6" name="ZoneTexte 5"/>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152400"/>
            <a:ext cx="7772400" cy="1143000"/>
          </a:xfrm>
        </p:spPr>
        <p:txBody>
          <a:bodyPr/>
          <a:lstStyle/>
          <a:p>
            <a:r>
              <a:rPr lang="en-US" dirty="0" smtClean="0"/>
              <a:t>Velocity </a:t>
            </a:r>
            <a:r>
              <a:rPr lang="en-US" i="1" dirty="0" smtClean="0"/>
              <a:t>vs. </a:t>
            </a:r>
            <a:r>
              <a:rPr lang="en-US" dirty="0" smtClean="0"/>
              <a:t>mass range; all gases</a:t>
            </a:r>
            <a:endParaRPr lang="fr-FR" dirty="0"/>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17</a:t>
            </a:fld>
            <a:endParaRPr lang="fr-FR"/>
          </a:p>
        </p:txBody>
      </p:sp>
      <p:graphicFrame>
        <p:nvGraphicFramePr>
          <p:cNvPr id="5" name="Chart 2"/>
          <p:cNvGraphicFramePr>
            <a:graphicFrameLocks/>
          </p:cNvGraphicFramePr>
          <p:nvPr/>
        </p:nvGraphicFramePr>
        <p:xfrm>
          <a:off x="304800" y="1143000"/>
          <a:ext cx="8610600" cy="5114925"/>
        </p:xfrm>
        <a:graphic>
          <a:graphicData uri="http://schemas.openxmlformats.org/drawingml/2006/chart">
            <c:chart xmlns:c="http://schemas.openxmlformats.org/drawingml/2006/chart" xmlns:r="http://schemas.openxmlformats.org/officeDocument/2006/relationships" r:id="rId2"/>
          </a:graphicData>
        </a:graphic>
      </p:graphicFrame>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2895600"/>
            <a:ext cx="7772400" cy="1143000"/>
          </a:xfrm>
        </p:spPr>
        <p:txBody>
          <a:bodyPr/>
          <a:lstStyle/>
          <a:p>
            <a:r>
              <a:rPr lang="en-US" sz="4800" dirty="0" smtClean="0">
                <a:solidFill>
                  <a:srgbClr val="C00000"/>
                </a:solidFill>
                <a:effectLst>
                  <a:outerShdw blurRad="38100" dist="38100" dir="2700000" algn="tl">
                    <a:srgbClr val="000000">
                      <a:alpha val="43137"/>
                    </a:srgbClr>
                  </a:outerShdw>
                </a:effectLst>
              </a:rPr>
              <a:t>For a binary mixture of gases,</a:t>
            </a:r>
            <a:br>
              <a:rPr lang="en-US" sz="4800" dirty="0" smtClean="0">
                <a:solidFill>
                  <a:srgbClr val="C00000"/>
                </a:solidFill>
                <a:effectLst>
                  <a:outerShdw blurRad="38100" dist="38100" dir="2700000" algn="tl">
                    <a:srgbClr val="000000">
                      <a:alpha val="43137"/>
                    </a:srgbClr>
                  </a:outerShdw>
                </a:effectLst>
              </a:rPr>
            </a:br>
            <a:r>
              <a:rPr lang="en-US" sz="4800" dirty="0" smtClean="0">
                <a:solidFill>
                  <a:srgbClr val="C00000"/>
                </a:solidFill>
                <a:effectLst>
                  <a:outerShdw blurRad="38100" dist="38100" dir="2700000" algn="tl">
                    <a:srgbClr val="000000">
                      <a:alpha val="43137"/>
                    </a:srgbClr>
                  </a:outerShdw>
                </a:effectLst>
              </a:rPr>
              <a:t>the sound velocity depends on relative concentrations of the two components and the absolute temperature</a:t>
            </a:r>
            <a:r>
              <a:rPr lang="en-US" sz="3200" dirty="0" smtClean="0"/>
              <a:t/>
            </a:r>
            <a:br>
              <a:rPr lang="en-US" sz="3200" dirty="0" smtClean="0"/>
            </a:br>
            <a:r>
              <a:rPr lang="en-US" sz="3200" dirty="0" smtClean="0"/>
              <a:t/>
            </a:r>
            <a:br>
              <a:rPr lang="en-US" sz="3200" dirty="0" smtClean="0"/>
            </a:br>
            <a:r>
              <a:rPr lang="en-US" sz="3200" dirty="0" smtClean="0"/>
              <a:t>The bigger the difference in molecular weight of the two components, the more precise the mixture ratio determination</a:t>
            </a:r>
            <a:endParaRPr lang="fr-FR" sz="3200" dirty="0"/>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18</a:t>
            </a:fld>
            <a:endParaRPr lang="fr-FR" dirty="0"/>
          </a:p>
        </p:txBody>
      </p:sp>
      <p:sp>
        <p:nvSpPr>
          <p:cNvPr id="6" name="ZoneTexte 5"/>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2895600"/>
            <a:ext cx="8610600" cy="1143000"/>
          </a:xfrm>
        </p:spPr>
        <p:txBody>
          <a:bodyPr/>
          <a:lstStyle/>
          <a:p>
            <a:r>
              <a:rPr lang="en-US" sz="4600" dirty="0" smtClean="0">
                <a:solidFill>
                  <a:srgbClr val="C00000"/>
                </a:solidFill>
                <a:effectLst>
                  <a:outerShdw blurRad="38100" dist="38100" dir="2700000" algn="tl">
                    <a:srgbClr val="000000">
                      <a:alpha val="43137"/>
                    </a:srgbClr>
                  </a:outerShdw>
                </a:effectLst>
              </a:rPr>
              <a:t>Ultrasonic binary gas mixture analysis of gases first used in the context of a gas Cherenkov detector</a:t>
            </a:r>
            <a:r>
              <a:rPr lang="en-US" sz="4800" dirty="0" smtClean="0">
                <a:solidFill>
                  <a:srgbClr val="C00000"/>
                </a:solidFill>
                <a:effectLst>
                  <a:outerShdw blurRad="38100" dist="38100" dir="2700000" algn="tl">
                    <a:srgbClr val="000000">
                      <a:alpha val="43137"/>
                    </a:srgbClr>
                  </a:outerShdw>
                </a:effectLst>
              </a:rPr>
              <a:t/>
            </a:r>
            <a:br>
              <a:rPr lang="en-US" sz="4800" dirty="0" smtClean="0">
                <a:solidFill>
                  <a:srgbClr val="C00000"/>
                </a:solidFill>
                <a:effectLst>
                  <a:outerShdw blurRad="38100" dist="38100" dir="2700000" algn="tl">
                    <a:srgbClr val="000000">
                      <a:alpha val="43137"/>
                    </a:srgbClr>
                  </a:outerShdw>
                </a:effectLst>
              </a:rPr>
            </a:br>
            <a:r>
              <a:rPr lang="en-US" sz="4800" dirty="0" smtClean="0">
                <a:solidFill>
                  <a:srgbClr val="C00000"/>
                </a:solidFill>
                <a:effectLst>
                  <a:outerShdw blurRad="38100" dist="38100" dir="2700000" algn="tl">
                    <a:srgbClr val="000000">
                      <a:alpha val="43137"/>
                    </a:srgbClr>
                  </a:outerShdw>
                </a:effectLst>
              </a:rPr>
              <a:t/>
            </a:r>
            <a:br>
              <a:rPr lang="en-US" sz="4800" dirty="0" smtClean="0">
                <a:solidFill>
                  <a:srgbClr val="C00000"/>
                </a:solidFill>
                <a:effectLst>
                  <a:outerShdw blurRad="38100" dist="38100" dir="2700000" algn="tl">
                    <a:srgbClr val="000000">
                      <a:alpha val="43137"/>
                    </a:srgbClr>
                  </a:outerShdw>
                </a:effectLst>
              </a:rPr>
            </a:br>
            <a:r>
              <a:rPr lang="en-US" sz="3600" dirty="0" smtClean="0">
                <a:solidFill>
                  <a:schemeClr val="tx1"/>
                </a:solidFill>
                <a:effectLst>
                  <a:outerShdw blurRad="38100" dist="38100" dir="2700000" algn="tl">
                    <a:srgbClr val="000000">
                      <a:alpha val="43137"/>
                    </a:srgbClr>
                  </a:outerShdw>
                </a:effectLst>
              </a:rPr>
              <a:t>where particle identification capability depends on gas mixture refractive index</a:t>
            </a:r>
            <a:br>
              <a:rPr lang="en-US" sz="3600" dirty="0" smtClean="0">
                <a:solidFill>
                  <a:schemeClr val="tx1"/>
                </a:solidFill>
                <a:effectLst>
                  <a:outerShdw blurRad="38100" dist="38100" dir="2700000" algn="tl">
                    <a:srgbClr val="000000">
                      <a:alpha val="43137"/>
                    </a:srgbClr>
                  </a:outerShdw>
                </a:effectLst>
              </a:rPr>
            </a:br>
            <a:r>
              <a:rPr lang="en-US" sz="3600" dirty="0" smtClean="0">
                <a:solidFill>
                  <a:schemeClr val="tx1"/>
                </a:solidFill>
                <a:effectLst>
                  <a:outerShdw blurRad="38100" dist="38100" dir="2700000" algn="tl">
                    <a:srgbClr val="000000">
                      <a:alpha val="43137"/>
                    </a:srgbClr>
                  </a:outerShdw>
                </a:effectLst>
              </a:rPr>
              <a:t> (difficult to measure on –line) </a:t>
            </a:r>
            <a:br>
              <a:rPr lang="en-US" sz="3600" dirty="0" smtClean="0">
                <a:solidFill>
                  <a:schemeClr val="tx1"/>
                </a:solidFill>
                <a:effectLst>
                  <a:outerShdw blurRad="38100" dist="38100" dir="2700000" algn="tl">
                    <a:srgbClr val="000000">
                      <a:alpha val="43137"/>
                    </a:srgbClr>
                  </a:outerShdw>
                </a:effectLst>
              </a:rPr>
            </a:br>
            <a:r>
              <a:rPr lang="en-US" sz="3600" dirty="0" smtClean="0">
                <a:solidFill>
                  <a:schemeClr val="tx1"/>
                </a:solidFill>
                <a:effectLst>
                  <a:outerShdw blurRad="38100" dist="38100" dir="2700000" algn="tl">
                    <a:srgbClr val="000000">
                      <a:alpha val="43137"/>
                    </a:srgbClr>
                  </a:outerShdw>
                </a:effectLst>
              </a:rPr>
              <a:t>This application with C</a:t>
            </a:r>
            <a:r>
              <a:rPr lang="en-US" sz="3600" baseline="-25000" dirty="0" smtClean="0">
                <a:solidFill>
                  <a:schemeClr val="tx1"/>
                </a:solidFill>
                <a:effectLst>
                  <a:outerShdw blurRad="38100" dist="38100" dir="2700000" algn="tl">
                    <a:srgbClr val="000000">
                      <a:alpha val="43137"/>
                    </a:srgbClr>
                  </a:outerShdw>
                </a:effectLst>
              </a:rPr>
              <a:t>5</a:t>
            </a:r>
            <a:r>
              <a:rPr lang="en-US" sz="3600" dirty="0" smtClean="0">
                <a:solidFill>
                  <a:schemeClr val="tx1"/>
                </a:solidFill>
                <a:effectLst>
                  <a:outerShdw blurRad="38100" dist="38100" dir="2700000" algn="tl">
                    <a:srgbClr val="000000">
                      <a:alpha val="43137"/>
                    </a:srgbClr>
                  </a:outerShdw>
                </a:effectLst>
              </a:rPr>
              <a:t>F</a:t>
            </a:r>
            <a:r>
              <a:rPr lang="en-US" sz="3600" baseline="-25000" dirty="0" smtClean="0">
                <a:solidFill>
                  <a:schemeClr val="tx1"/>
                </a:solidFill>
                <a:effectLst>
                  <a:outerShdw blurRad="38100" dist="38100" dir="2700000" algn="tl">
                    <a:srgbClr val="000000">
                      <a:alpha val="43137"/>
                    </a:srgbClr>
                  </a:outerShdw>
                </a:effectLst>
              </a:rPr>
              <a:t>12</a:t>
            </a:r>
            <a:r>
              <a:rPr lang="en-US" sz="3600" dirty="0" smtClean="0">
                <a:solidFill>
                  <a:schemeClr val="tx1"/>
                </a:solidFill>
                <a:effectLst>
                  <a:outerShdw blurRad="38100" dist="38100" dir="2700000" algn="tl">
                    <a:srgbClr val="000000">
                      <a:alpha val="43137"/>
                    </a:srgbClr>
                  </a:outerShdw>
                </a:effectLst>
              </a:rPr>
              <a:t>/N</a:t>
            </a:r>
            <a:r>
              <a:rPr lang="en-US" sz="3600" baseline="-25000" dirty="0" smtClean="0">
                <a:solidFill>
                  <a:schemeClr val="tx1"/>
                </a:solidFill>
                <a:effectLst>
                  <a:outerShdw blurRad="38100" dist="38100" dir="2700000" algn="tl">
                    <a:srgbClr val="000000">
                      <a:alpha val="43137"/>
                    </a:srgbClr>
                  </a:outerShdw>
                </a:effectLst>
              </a:rPr>
              <a:t>2</a:t>
            </a:r>
            <a:r>
              <a:rPr lang="en-US" sz="3600" dirty="0" smtClean="0">
                <a:solidFill>
                  <a:schemeClr val="tx1"/>
                </a:solidFill>
                <a:effectLst>
                  <a:outerShdw blurRad="38100" dist="38100" dir="2700000" algn="tl">
                    <a:srgbClr val="000000">
                      <a:alpha val="43137"/>
                    </a:srgbClr>
                  </a:outerShdw>
                </a:effectLst>
              </a:rPr>
              <a:t> at 1 </a:t>
            </a:r>
            <a:r>
              <a:rPr lang="en-US" sz="3600" dirty="0" err="1" smtClean="0">
                <a:solidFill>
                  <a:schemeClr val="tx1"/>
                </a:solidFill>
                <a:effectLst>
                  <a:outerShdw blurRad="38100" dist="38100" dir="2700000" algn="tl">
                    <a:srgbClr val="000000">
                      <a:alpha val="43137"/>
                    </a:srgbClr>
                  </a:outerShdw>
                </a:effectLst>
              </a:rPr>
              <a:t>atm</a:t>
            </a:r>
            <a:r>
              <a:rPr lang="en-US" sz="4800" dirty="0" smtClean="0">
                <a:solidFill>
                  <a:srgbClr val="C00000"/>
                </a:solidFill>
                <a:effectLst>
                  <a:outerShdw blurRad="38100" dist="38100" dir="2700000" algn="tl">
                    <a:srgbClr val="000000">
                      <a:alpha val="43137"/>
                    </a:srgbClr>
                  </a:outerShdw>
                </a:effectLst>
              </a:rPr>
              <a:t/>
            </a:r>
            <a:br>
              <a:rPr lang="en-US" sz="4800" dirty="0" smtClean="0">
                <a:solidFill>
                  <a:srgbClr val="C00000"/>
                </a:solidFill>
                <a:effectLst>
                  <a:outerShdw blurRad="38100" dist="38100" dir="2700000" algn="tl">
                    <a:srgbClr val="000000">
                      <a:alpha val="43137"/>
                    </a:srgbClr>
                  </a:outerShdw>
                </a:effectLst>
              </a:rPr>
            </a:br>
            <a:endParaRPr lang="fr-FR" sz="3200" dirty="0"/>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19</a:t>
            </a:fld>
            <a:endParaRPr lang="fr-FR" dirty="0"/>
          </a:p>
        </p:txBody>
      </p:sp>
      <p:sp>
        <p:nvSpPr>
          <p:cNvPr id="6" name="ZoneTexte 5"/>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50825" y="2276475"/>
            <a:ext cx="8569325" cy="1262063"/>
          </a:xfrm>
          <a:prstGeom prst="rect">
            <a:avLst/>
          </a:prstGeom>
          <a:noFill/>
          <a:ln w="25400">
            <a:solidFill>
              <a:srgbClr val="CC0000"/>
            </a:solidFill>
            <a:miter lim="800000"/>
            <a:headEnd/>
            <a:tailEnd/>
          </a:ln>
        </p:spPr>
        <p:txBody>
          <a:bodyPr>
            <a:spAutoFit/>
          </a:bodyPr>
          <a:lstStyle/>
          <a:p>
            <a:pPr algn="ctr">
              <a:buFont typeface="Wingdings" pitchFamily="2" charset="2"/>
              <a:buNone/>
            </a:pPr>
            <a:r>
              <a:rPr lang="fr-FR" sz="4400" b="1">
                <a:solidFill>
                  <a:srgbClr val="CC0000"/>
                </a:solidFill>
                <a:latin typeface="Times New Roman" pitchFamily="18" charset="0"/>
              </a:rPr>
              <a:t>Fluorocarbon blending</a:t>
            </a:r>
          </a:p>
          <a:p>
            <a:pPr algn="ctr">
              <a:buFont typeface="Wingdings" pitchFamily="2" charset="2"/>
              <a:buNone/>
            </a:pPr>
            <a:r>
              <a:rPr lang="en-US" sz="3200" b="1">
                <a:solidFill>
                  <a:srgbClr val="CC0000"/>
                </a:solidFill>
                <a:latin typeface="Times New Roman" pitchFamily="18" charset="0"/>
              </a:rPr>
              <a:t>Already experience with C</a:t>
            </a:r>
            <a:r>
              <a:rPr lang="en-US" sz="3200" b="1" baseline="-25000">
                <a:solidFill>
                  <a:srgbClr val="CC0000"/>
                </a:solidFill>
                <a:latin typeface="Times New Roman" pitchFamily="18" charset="0"/>
              </a:rPr>
              <a:t>3</a:t>
            </a:r>
            <a:r>
              <a:rPr lang="en-US" sz="3200" b="1">
                <a:solidFill>
                  <a:srgbClr val="CC0000"/>
                </a:solidFill>
                <a:latin typeface="Times New Roman" pitchFamily="18" charset="0"/>
              </a:rPr>
              <a:t>F</a:t>
            </a:r>
            <a:r>
              <a:rPr lang="en-US" sz="3200" b="1" baseline="-25000">
                <a:solidFill>
                  <a:srgbClr val="CC0000"/>
                </a:solidFill>
                <a:latin typeface="Times New Roman" pitchFamily="18" charset="0"/>
              </a:rPr>
              <a:t>8</a:t>
            </a:r>
            <a:r>
              <a:rPr lang="en-US" sz="3200" b="1">
                <a:solidFill>
                  <a:srgbClr val="CC0000"/>
                </a:solidFill>
                <a:latin typeface="Times New Roman" pitchFamily="18" charset="0"/>
              </a:rPr>
              <a:t>/C</a:t>
            </a:r>
            <a:r>
              <a:rPr lang="en-US" sz="3200" b="1" baseline="-25000">
                <a:solidFill>
                  <a:srgbClr val="CC0000"/>
                </a:solidFill>
                <a:latin typeface="Times New Roman" pitchFamily="18" charset="0"/>
              </a:rPr>
              <a:t>4</a:t>
            </a:r>
            <a:r>
              <a:rPr lang="en-US" sz="3200" b="1">
                <a:solidFill>
                  <a:srgbClr val="CC0000"/>
                </a:solidFill>
                <a:latin typeface="Times New Roman" pitchFamily="18" charset="0"/>
              </a:rPr>
              <a:t>F</a:t>
            </a:r>
            <a:r>
              <a:rPr lang="en-US" sz="3200" b="1" baseline="-25000">
                <a:solidFill>
                  <a:srgbClr val="CC0000"/>
                </a:solidFill>
                <a:latin typeface="Times New Roman" pitchFamily="18" charset="0"/>
              </a:rPr>
              <a:t>10</a:t>
            </a:r>
            <a:endParaRPr lang="fr-FR" sz="3200" b="1">
              <a:solidFill>
                <a:srgbClr val="CC0000"/>
              </a:solidFill>
              <a:latin typeface="Times New Roman" pitchFamily="18" charset="0"/>
            </a:endParaRPr>
          </a:p>
        </p:txBody>
      </p:sp>
      <p:sp>
        <p:nvSpPr>
          <p:cNvPr id="5" name="ZoneTexte 4"/>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228600" y="2736850"/>
          <a:ext cx="6465888" cy="3487738"/>
        </p:xfrm>
        <a:graphic>
          <a:graphicData uri="http://schemas.openxmlformats.org/presentationml/2006/ole">
            <p:oleObj spid="_x0000_s58370" name="Document" r:id="rId3" imgW="7406640" imgH="3996000" progId="Word.Document.8">
              <p:embed/>
            </p:oleObj>
          </a:graphicData>
        </a:graphic>
      </p:graphicFrame>
      <p:sp>
        <p:nvSpPr>
          <p:cNvPr id="3076" name="Text Box 3"/>
          <p:cNvSpPr txBox="1">
            <a:spLocks noChangeArrowheads="1"/>
          </p:cNvSpPr>
          <p:nvPr/>
        </p:nvSpPr>
        <p:spPr bwMode="auto">
          <a:xfrm>
            <a:off x="857250" y="4071938"/>
            <a:ext cx="2590800" cy="457200"/>
          </a:xfrm>
          <a:prstGeom prst="rect">
            <a:avLst/>
          </a:prstGeom>
          <a:solidFill>
            <a:srgbClr val="FFFF99"/>
          </a:solidFill>
          <a:ln w="9525">
            <a:solidFill>
              <a:srgbClr val="000000"/>
            </a:solidFill>
            <a:miter lim="800000"/>
            <a:headEnd/>
            <a:tailEnd/>
          </a:ln>
        </p:spPr>
        <p:txBody>
          <a:bodyPr/>
          <a:lstStyle/>
          <a:p>
            <a:pPr algn="ctr">
              <a:defRPr/>
            </a:pPr>
            <a:r>
              <a:rPr lang="en-US" sz="900" dirty="0" err="1">
                <a:latin typeface="+mj-lt"/>
              </a:rPr>
              <a:t>Paire</a:t>
            </a:r>
            <a:r>
              <a:rPr lang="en-US" sz="900" dirty="0">
                <a:latin typeface="+mj-lt"/>
              </a:rPr>
              <a:t> de </a:t>
            </a:r>
            <a:r>
              <a:rPr lang="en-US" sz="900" dirty="0" err="1">
                <a:latin typeface="+mj-lt"/>
              </a:rPr>
              <a:t>transduceurs</a:t>
            </a:r>
            <a:r>
              <a:rPr lang="en-US" sz="900" dirty="0">
                <a:latin typeface="+mj-lt"/>
              </a:rPr>
              <a:t> </a:t>
            </a:r>
            <a:r>
              <a:rPr lang="en-US" sz="900" dirty="0" err="1">
                <a:latin typeface="+mj-lt"/>
              </a:rPr>
              <a:t>ultrasoniques</a:t>
            </a:r>
            <a:r>
              <a:rPr lang="en-US" sz="900" dirty="0">
                <a:latin typeface="+mj-lt"/>
              </a:rPr>
              <a:t> Polaroid (45kHz) ; </a:t>
            </a:r>
            <a:r>
              <a:rPr lang="en-US" sz="900" dirty="0" err="1">
                <a:latin typeface="+mj-lt"/>
              </a:rPr>
              <a:t>écart</a:t>
            </a:r>
            <a:r>
              <a:rPr lang="en-US" sz="900" dirty="0">
                <a:latin typeface="+mj-lt"/>
              </a:rPr>
              <a:t> ~1m (</a:t>
            </a:r>
            <a:r>
              <a:rPr lang="en-US" sz="900" dirty="0">
                <a:latin typeface="+mj-lt"/>
                <a:sym typeface="Symbol" pitchFamily="18" charset="2"/>
              </a:rPr>
              <a:t></a:t>
            </a:r>
            <a:r>
              <a:rPr lang="en-US" sz="900" dirty="0">
                <a:latin typeface="+mj-lt"/>
              </a:rPr>
              <a:t>1mm), </a:t>
            </a:r>
            <a:r>
              <a:rPr lang="en-US" sz="900" dirty="0" err="1">
                <a:latin typeface="+mj-lt"/>
              </a:rPr>
              <a:t>dans</a:t>
            </a:r>
            <a:r>
              <a:rPr lang="en-US" sz="900" dirty="0">
                <a:latin typeface="+mj-lt"/>
              </a:rPr>
              <a:t> un tube </a:t>
            </a:r>
            <a:r>
              <a:rPr lang="en-US" sz="900" dirty="0" err="1">
                <a:latin typeface="+mj-lt"/>
              </a:rPr>
              <a:t>thermostaté</a:t>
            </a:r>
            <a:r>
              <a:rPr lang="en-US" sz="900" dirty="0">
                <a:latin typeface="+mj-lt"/>
              </a:rPr>
              <a:t> </a:t>
            </a:r>
            <a:r>
              <a:rPr lang="en-US" sz="900" dirty="0" err="1">
                <a:latin typeface="+mj-lt"/>
              </a:rPr>
              <a:t>ou</a:t>
            </a:r>
            <a:r>
              <a:rPr lang="en-US" sz="900" dirty="0">
                <a:latin typeface="+mj-lt"/>
              </a:rPr>
              <a:t> </a:t>
            </a:r>
            <a:r>
              <a:rPr lang="en-US" sz="900" dirty="0" err="1">
                <a:latin typeface="+mj-lt"/>
              </a:rPr>
              <a:t>l’enceinte</a:t>
            </a:r>
            <a:r>
              <a:rPr lang="en-US" sz="900" dirty="0">
                <a:latin typeface="+mj-lt"/>
              </a:rPr>
              <a:t> du  </a:t>
            </a:r>
            <a:r>
              <a:rPr lang="en-US" sz="900" dirty="0" err="1">
                <a:latin typeface="+mj-lt"/>
              </a:rPr>
              <a:t>radiateur</a:t>
            </a:r>
            <a:r>
              <a:rPr lang="en-US" sz="900" dirty="0">
                <a:latin typeface="+mj-lt"/>
              </a:rPr>
              <a:t> à </a:t>
            </a:r>
            <a:r>
              <a:rPr lang="en-US" sz="900" dirty="0" err="1">
                <a:latin typeface="+mj-lt"/>
              </a:rPr>
              <a:t>gaz</a:t>
            </a:r>
            <a:r>
              <a:rPr lang="en-US" sz="900" dirty="0">
                <a:latin typeface="+mj-lt"/>
              </a:rPr>
              <a:t> RICH</a:t>
            </a:r>
          </a:p>
        </p:txBody>
      </p:sp>
      <p:pic>
        <p:nvPicPr>
          <p:cNvPr id="2" name="Picture 4" descr="C:\CV\0202interview_stuff\latest\SLDCRIDsonarC5F12N2.jpg"/>
          <p:cNvPicPr>
            <a:picLocks noChangeAspect="1" noChangeArrowheads="1"/>
          </p:cNvPicPr>
          <p:nvPr/>
        </p:nvPicPr>
        <p:blipFill>
          <a:blip r:embed="rId4"/>
          <a:srcRect/>
          <a:stretch>
            <a:fillRect/>
          </a:stretch>
        </p:blipFill>
        <p:spPr bwMode="auto">
          <a:xfrm>
            <a:off x="4191000" y="2438400"/>
            <a:ext cx="4746625" cy="3892550"/>
          </a:xfrm>
          <a:prstGeom prst="rect">
            <a:avLst/>
          </a:prstGeom>
          <a:noFill/>
          <a:ln w="9525">
            <a:noFill/>
            <a:miter lim="800000"/>
            <a:headEnd/>
            <a:tailEnd/>
          </a:ln>
        </p:spPr>
      </p:pic>
      <p:pic>
        <p:nvPicPr>
          <p:cNvPr id="3077" name="Picture 5" descr="C:\CV\0202interview_stuff\latest\SLDCRIDsonartitle.jpg"/>
          <p:cNvPicPr>
            <a:picLocks noChangeAspect="1" noChangeArrowheads="1"/>
          </p:cNvPicPr>
          <p:nvPr/>
        </p:nvPicPr>
        <p:blipFill>
          <a:blip r:embed="rId5"/>
          <a:srcRect/>
          <a:stretch>
            <a:fillRect/>
          </a:stretch>
        </p:blipFill>
        <p:spPr bwMode="auto">
          <a:xfrm>
            <a:off x="228600" y="152400"/>
            <a:ext cx="4648200" cy="2830513"/>
          </a:xfrm>
          <a:prstGeom prst="rect">
            <a:avLst/>
          </a:prstGeom>
          <a:noFill/>
          <a:ln w="9525">
            <a:noFill/>
            <a:miter lim="800000"/>
            <a:headEnd/>
            <a:tailEnd/>
          </a:ln>
        </p:spPr>
      </p:pic>
      <p:sp>
        <p:nvSpPr>
          <p:cNvPr id="3078" name="Rectangle 6"/>
          <p:cNvSpPr>
            <a:spLocks noGrp="1" noChangeArrowheads="1"/>
          </p:cNvSpPr>
          <p:nvPr>
            <p:ph type="title"/>
          </p:nvPr>
        </p:nvSpPr>
        <p:spPr>
          <a:xfrm>
            <a:off x="4643438" y="428625"/>
            <a:ext cx="4191000" cy="1600200"/>
          </a:xfrm>
          <a:solidFill>
            <a:schemeClr val="accent1"/>
          </a:solidFill>
          <a:ln w="38100">
            <a:solidFill>
              <a:srgbClr val="FFFF00"/>
            </a:solidFill>
          </a:ln>
        </p:spPr>
        <p:txBody>
          <a:bodyPr/>
          <a:lstStyle/>
          <a:p>
            <a:r>
              <a:rPr lang="en-GB" sz="2400" smtClean="0">
                <a:solidFill>
                  <a:srgbClr val="FFFF00"/>
                </a:solidFill>
              </a:rPr>
              <a:t>Not a new idea: C5F12/N2 mixed for SLD RICH and analysed by sonar (1988</a:t>
            </a:r>
            <a:r>
              <a:rPr lang="en-GB" sz="2400" smtClean="0">
                <a:solidFill>
                  <a:srgbClr val="FFFF00"/>
                </a:solidFill>
                <a:sym typeface="Wingdings" pitchFamily="2" charset="2"/>
              </a:rPr>
              <a:t>)</a:t>
            </a:r>
          </a:p>
        </p:txBody>
      </p:sp>
      <p:sp>
        <p:nvSpPr>
          <p:cNvPr id="3079" name="Rectangle 7"/>
          <p:cNvSpPr>
            <a:spLocks noChangeArrowheads="1"/>
          </p:cNvSpPr>
          <p:nvPr/>
        </p:nvSpPr>
        <p:spPr bwMode="auto">
          <a:xfrm>
            <a:off x="1219200" y="1981200"/>
            <a:ext cx="1524000" cy="228600"/>
          </a:xfrm>
          <a:prstGeom prst="rect">
            <a:avLst/>
          </a:prstGeom>
          <a:solidFill>
            <a:schemeClr val="bg1"/>
          </a:solidFill>
          <a:ln w="9525">
            <a:noFill/>
            <a:miter lim="800000"/>
            <a:headEnd/>
            <a:tailEnd/>
          </a:ln>
        </p:spPr>
        <p:txBody>
          <a:bodyPr wrap="none" anchor="ctr"/>
          <a:lstStyle/>
          <a:p>
            <a:endParaRPr lang="fr-FR"/>
          </a:p>
        </p:txBody>
      </p:sp>
      <p:pic>
        <p:nvPicPr>
          <p:cNvPr id="58371" name="Picture 3"/>
          <p:cNvPicPr>
            <a:picLocks noChangeAspect="1" noChangeArrowheads="1"/>
          </p:cNvPicPr>
          <p:nvPr/>
        </p:nvPicPr>
        <p:blipFill>
          <a:blip r:embed="rId6"/>
          <a:srcRect/>
          <a:stretch>
            <a:fillRect/>
          </a:stretch>
        </p:blipFill>
        <p:spPr bwMode="auto">
          <a:xfrm>
            <a:off x="0" y="2590800"/>
            <a:ext cx="4848225" cy="4114800"/>
          </a:xfrm>
          <a:prstGeom prst="rect">
            <a:avLst/>
          </a:prstGeom>
          <a:noFill/>
          <a:ln w="9525">
            <a:noFill/>
            <a:miter lim="800000"/>
            <a:headEnd/>
            <a:tailEnd/>
          </a:ln>
        </p:spPr>
      </p:pic>
      <p:sp>
        <p:nvSpPr>
          <p:cNvPr id="10" name="ZoneTexte 9"/>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371"/>
                                        </p:tgtEl>
                                        <p:attrNameLst>
                                          <p:attrName>style.visibility</p:attrName>
                                        </p:attrNameLst>
                                      </p:cBhvr>
                                      <p:to>
                                        <p:strVal val="visible"/>
                                      </p:to>
                                    </p:set>
                                    <p:animEffect transition="in" filter="fade">
                                      <p:cBhvr>
                                        <p:cTn id="7" dur="2000"/>
                                        <p:tgtEl>
                                          <p:spTgt spid="58371"/>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nodeType="clickEffect">
                                  <p:stCondLst>
                                    <p:cond delay="0"/>
                                  </p:stCondLst>
                                  <p:childTnLst>
                                    <p:animEffect transition="out" filter="diamond(in)">
                                      <p:cBhvr>
                                        <p:cTn id="11" dur="2000"/>
                                        <p:tgtEl>
                                          <p:spTgt spid="58371"/>
                                        </p:tgtEl>
                                      </p:cBhvr>
                                    </p:animEffect>
                                    <p:set>
                                      <p:cBhvr>
                                        <p:cTn id="12" dur="1" fill="hold">
                                          <p:stCondLst>
                                            <p:cond delay="1999"/>
                                          </p:stCondLst>
                                        </p:cTn>
                                        <p:tgtEl>
                                          <p:spTgt spid="5837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2400" y="228600"/>
            <a:ext cx="8839200" cy="1143000"/>
          </a:xfrm>
        </p:spPr>
        <p:txBody>
          <a:bodyPr/>
          <a:lstStyle/>
          <a:p>
            <a:r>
              <a:rPr lang="en-US" sz="3600" b="1" dirty="0" smtClean="0">
                <a:solidFill>
                  <a:srgbClr val="C00000"/>
                </a:solidFill>
                <a:effectLst>
                  <a:outerShdw blurRad="38100" dist="38100" dir="2700000" algn="tl">
                    <a:srgbClr val="000000">
                      <a:alpha val="43137"/>
                    </a:srgbClr>
                  </a:outerShdw>
                </a:effectLst>
              </a:rPr>
              <a:t>Sound velocity </a:t>
            </a:r>
            <a:r>
              <a:rPr lang="en-US" sz="3600" b="1" dirty="0" err="1" smtClean="0">
                <a:solidFill>
                  <a:srgbClr val="C00000"/>
                </a:solidFill>
                <a:effectLst>
                  <a:outerShdw blurRad="38100" dist="38100" dir="2700000" algn="tl">
                    <a:srgbClr val="000000">
                      <a:alpha val="43137"/>
                    </a:srgbClr>
                  </a:outerShdw>
                </a:effectLst>
              </a:rPr>
              <a:t>vs</a:t>
            </a:r>
            <a:r>
              <a:rPr lang="en-US" sz="3600" b="1" dirty="0" smtClean="0">
                <a:solidFill>
                  <a:srgbClr val="C00000"/>
                </a:solidFill>
                <a:effectLst>
                  <a:outerShdw blurRad="38100" dist="38100" dir="2700000" algn="tl">
                    <a:srgbClr val="000000">
                      <a:alpha val="43137"/>
                    </a:srgbClr>
                  </a:outerShdw>
                </a:effectLst>
              </a:rPr>
              <a:t> % C</a:t>
            </a:r>
            <a:r>
              <a:rPr lang="en-US" sz="3600" b="1" baseline="-25000" dirty="0" smtClean="0">
                <a:solidFill>
                  <a:srgbClr val="C00000"/>
                </a:solidFill>
                <a:effectLst>
                  <a:outerShdw blurRad="38100" dist="38100" dir="2700000" algn="tl">
                    <a:srgbClr val="000000">
                      <a:alpha val="43137"/>
                    </a:srgbClr>
                  </a:outerShdw>
                </a:effectLst>
              </a:rPr>
              <a:t>3</a:t>
            </a:r>
            <a:r>
              <a:rPr lang="en-US" sz="3600" b="1" dirty="0" smtClean="0">
                <a:solidFill>
                  <a:srgbClr val="C00000"/>
                </a:solidFill>
                <a:effectLst>
                  <a:outerShdw blurRad="38100" dist="38100" dir="2700000" algn="tl">
                    <a:srgbClr val="000000">
                      <a:alpha val="43137"/>
                    </a:srgbClr>
                  </a:outerShdw>
                </a:effectLst>
              </a:rPr>
              <a:t>F</a:t>
            </a:r>
            <a:r>
              <a:rPr lang="en-US" sz="3600" b="1" baseline="-25000" dirty="0" smtClean="0">
                <a:solidFill>
                  <a:srgbClr val="C00000"/>
                </a:solidFill>
                <a:effectLst>
                  <a:outerShdw blurRad="38100" dist="38100" dir="2700000" algn="tl">
                    <a:srgbClr val="000000">
                      <a:alpha val="43137"/>
                    </a:srgbClr>
                  </a:outerShdw>
                </a:effectLst>
              </a:rPr>
              <a:t>8</a:t>
            </a:r>
            <a:r>
              <a:rPr lang="en-US" sz="3600" b="1" dirty="0" smtClean="0">
                <a:solidFill>
                  <a:srgbClr val="C00000"/>
                </a:solidFill>
                <a:effectLst>
                  <a:outerShdw blurRad="38100" dist="38100" dir="2700000" algn="tl">
                    <a:srgbClr val="000000">
                      <a:alpha val="43137"/>
                    </a:srgbClr>
                  </a:outerShdw>
                </a:effectLst>
              </a:rPr>
              <a:t> added to C</a:t>
            </a:r>
            <a:r>
              <a:rPr lang="en-US" sz="3600" b="1" baseline="-25000" dirty="0" smtClean="0">
                <a:solidFill>
                  <a:srgbClr val="C00000"/>
                </a:solidFill>
                <a:effectLst>
                  <a:outerShdw blurRad="38100" dist="38100" dir="2700000" algn="tl">
                    <a:srgbClr val="000000">
                      <a:alpha val="43137"/>
                    </a:srgbClr>
                  </a:outerShdw>
                </a:effectLst>
              </a:rPr>
              <a:t>2</a:t>
            </a:r>
            <a:r>
              <a:rPr lang="en-US" sz="3600" b="1" dirty="0" smtClean="0">
                <a:solidFill>
                  <a:srgbClr val="C00000"/>
                </a:solidFill>
                <a:effectLst>
                  <a:outerShdw blurRad="38100" dist="38100" dir="2700000" algn="tl">
                    <a:srgbClr val="000000">
                      <a:alpha val="43137"/>
                    </a:srgbClr>
                  </a:outerShdw>
                </a:effectLst>
              </a:rPr>
              <a:t>F</a:t>
            </a:r>
            <a:r>
              <a:rPr lang="en-US" sz="3600" b="1" baseline="-25000" dirty="0" smtClean="0">
                <a:solidFill>
                  <a:srgbClr val="C00000"/>
                </a:solidFill>
                <a:effectLst>
                  <a:outerShdw blurRad="38100" dist="38100" dir="2700000" algn="tl">
                    <a:srgbClr val="000000">
                      <a:alpha val="43137"/>
                    </a:srgbClr>
                  </a:outerShdw>
                </a:effectLst>
              </a:rPr>
              <a:t>6</a:t>
            </a:r>
            <a:br>
              <a:rPr lang="en-US" sz="3600" b="1" baseline="-25000" dirty="0" smtClean="0">
                <a:solidFill>
                  <a:srgbClr val="C00000"/>
                </a:solidFill>
                <a:effectLst>
                  <a:outerShdw blurRad="38100" dist="38100" dir="2700000" algn="tl">
                    <a:srgbClr val="000000">
                      <a:alpha val="43137"/>
                    </a:srgbClr>
                  </a:outerShdw>
                </a:effectLst>
              </a:rPr>
            </a:br>
            <a:r>
              <a:rPr lang="en-US" sz="2400" b="1" dirty="0" smtClean="0">
                <a:solidFill>
                  <a:schemeClr val="accent1">
                    <a:lumMod val="50000"/>
                  </a:schemeClr>
                </a:solidFill>
                <a:effectLst>
                  <a:outerShdw blurRad="38100" dist="38100" dir="2700000" algn="tl">
                    <a:srgbClr val="000000">
                      <a:alpha val="43137"/>
                    </a:srgbClr>
                  </a:outerShdw>
                </a:effectLst>
              </a:rPr>
              <a:t>(not the latest EOS technique –just for slope estimation) </a:t>
            </a:r>
            <a:endParaRPr lang="fr-FR" sz="2400" b="1" dirty="0">
              <a:solidFill>
                <a:schemeClr val="accent1">
                  <a:lumMod val="50000"/>
                </a:schemeClr>
              </a:solidFill>
              <a:effectLst>
                <a:outerShdw blurRad="38100" dist="38100" dir="2700000" algn="tl">
                  <a:srgbClr val="000000">
                    <a:alpha val="43137"/>
                  </a:srgbClr>
                </a:outerShdw>
              </a:effectLst>
            </a:endParaRPr>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21</a:t>
            </a:fld>
            <a:endParaRPr lang="fr-FR"/>
          </a:p>
        </p:txBody>
      </p:sp>
      <p:graphicFrame>
        <p:nvGraphicFramePr>
          <p:cNvPr id="5" name="Graphique 4"/>
          <p:cNvGraphicFramePr/>
          <p:nvPr/>
        </p:nvGraphicFramePr>
        <p:xfrm>
          <a:off x="457200" y="1371600"/>
          <a:ext cx="83820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6" name="ZoneTexte 5"/>
          <p:cNvSpPr txBox="1"/>
          <p:nvPr/>
        </p:nvSpPr>
        <p:spPr>
          <a:xfrm rot="16200000">
            <a:off x="-900003" y="3262203"/>
            <a:ext cx="2504916" cy="400110"/>
          </a:xfrm>
          <a:prstGeom prst="rect">
            <a:avLst/>
          </a:prstGeom>
          <a:noFill/>
        </p:spPr>
        <p:txBody>
          <a:bodyPr wrap="none" rtlCol="0">
            <a:spAutoFit/>
          </a:bodyPr>
          <a:lstStyle/>
          <a:p>
            <a:r>
              <a:rPr lang="en-US" sz="2000" b="1" dirty="0" smtClean="0"/>
              <a:t>Sound Velocity (ms</a:t>
            </a:r>
            <a:r>
              <a:rPr lang="en-US" sz="2000" b="1" baseline="30000" dirty="0" smtClean="0"/>
              <a:t>-1</a:t>
            </a:r>
            <a:r>
              <a:rPr lang="en-US" sz="2000" b="1" dirty="0" smtClean="0"/>
              <a:t>)</a:t>
            </a:r>
            <a:endParaRPr lang="fr-FR" sz="2000" b="1" dirty="0"/>
          </a:p>
        </p:txBody>
      </p:sp>
      <p:sp>
        <p:nvSpPr>
          <p:cNvPr id="7" name="ZoneTexte 6"/>
          <p:cNvSpPr txBox="1"/>
          <p:nvPr/>
        </p:nvSpPr>
        <p:spPr>
          <a:xfrm>
            <a:off x="4191000" y="6172200"/>
            <a:ext cx="954107" cy="400110"/>
          </a:xfrm>
          <a:prstGeom prst="rect">
            <a:avLst/>
          </a:prstGeom>
          <a:noFill/>
        </p:spPr>
        <p:txBody>
          <a:bodyPr wrap="none" rtlCol="0">
            <a:spAutoFit/>
          </a:bodyPr>
          <a:lstStyle/>
          <a:p>
            <a:r>
              <a:rPr lang="en-US" sz="2000" b="1" dirty="0" smtClean="0"/>
              <a:t>%C</a:t>
            </a:r>
            <a:r>
              <a:rPr lang="en-US" sz="2000" b="1" baseline="-25000" dirty="0" smtClean="0"/>
              <a:t>3</a:t>
            </a:r>
            <a:r>
              <a:rPr lang="en-US" sz="2000" b="1" dirty="0" smtClean="0"/>
              <a:t>F</a:t>
            </a:r>
            <a:r>
              <a:rPr lang="en-US" sz="2000" b="1" baseline="-25000" dirty="0" smtClean="0"/>
              <a:t>8</a:t>
            </a:r>
            <a:endParaRPr lang="fr-FR" sz="2000" b="1" baseline="-25000" dirty="0"/>
          </a:p>
        </p:txBody>
      </p:sp>
      <p:sp>
        <p:nvSpPr>
          <p:cNvPr id="8" name="Ellipse 7"/>
          <p:cNvSpPr/>
          <p:nvPr/>
        </p:nvSpPr>
        <p:spPr>
          <a:xfrm rot="1015289">
            <a:off x="5650587" y="4579632"/>
            <a:ext cx="2743200" cy="489042"/>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5715000" y="3733800"/>
            <a:ext cx="2701381" cy="461665"/>
          </a:xfrm>
          <a:prstGeom prst="rect">
            <a:avLst/>
          </a:prstGeom>
          <a:noFill/>
        </p:spPr>
        <p:txBody>
          <a:bodyPr wrap="none" rtlCol="0">
            <a:spAutoFit/>
          </a:bodyPr>
          <a:lstStyle/>
          <a:p>
            <a:r>
              <a:rPr lang="en-US" b="1" dirty="0" smtClean="0">
                <a:solidFill>
                  <a:srgbClr val="C00000"/>
                </a:solidFill>
              </a:rPr>
              <a:t>Slope ~ 0.16ms</a:t>
            </a:r>
            <a:r>
              <a:rPr lang="en-US" b="1" baseline="30000" dirty="0" smtClean="0">
                <a:solidFill>
                  <a:srgbClr val="C00000"/>
                </a:solidFill>
              </a:rPr>
              <a:t>-1</a:t>
            </a:r>
            <a:r>
              <a:rPr lang="en-US" b="1" dirty="0" smtClean="0">
                <a:solidFill>
                  <a:srgbClr val="C00000"/>
                </a:solidFill>
              </a:rPr>
              <a:t>/%</a:t>
            </a:r>
            <a:endParaRPr lang="fr-FR" b="1" dirty="0">
              <a:solidFill>
                <a:srgbClr val="C00000"/>
              </a:solidFill>
            </a:endParaRPr>
          </a:p>
        </p:txBody>
      </p:sp>
      <p:sp>
        <p:nvSpPr>
          <p:cNvPr id="10" name="ZoneTexte 9"/>
          <p:cNvSpPr txBox="1"/>
          <p:nvPr/>
        </p:nvSpPr>
        <p:spPr>
          <a:xfrm>
            <a:off x="3886200" y="1981200"/>
            <a:ext cx="4543616" cy="1200329"/>
          </a:xfrm>
          <a:prstGeom prst="rect">
            <a:avLst/>
          </a:prstGeom>
          <a:noFill/>
        </p:spPr>
        <p:txBody>
          <a:bodyPr wrap="none" rtlCol="0">
            <a:spAutoFit/>
          </a:bodyPr>
          <a:lstStyle/>
          <a:p>
            <a:r>
              <a:rPr lang="en-US" dirty="0" smtClean="0"/>
              <a:t>Timing clock speeds of ~ few MHz</a:t>
            </a:r>
          </a:p>
          <a:p>
            <a:r>
              <a:rPr lang="en-US" dirty="0" smtClean="0"/>
              <a:t>Would be sufficient (no massive </a:t>
            </a:r>
          </a:p>
          <a:p>
            <a:r>
              <a:rPr lang="en-US" dirty="0" smtClean="0"/>
              <a:t>increase from previous system)</a:t>
            </a:r>
            <a:endParaRPr lang="fr-FR" dirty="0"/>
          </a:p>
        </p:txBody>
      </p:sp>
      <p:sp>
        <p:nvSpPr>
          <p:cNvPr id="12" name="ZoneTexte 11"/>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p:cNvPicPr>
            <a:picLocks noChangeAspect="1" noChangeArrowheads="1"/>
          </p:cNvPicPr>
          <p:nvPr/>
        </p:nvPicPr>
        <p:blipFill>
          <a:blip r:embed="rId2"/>
          <a:srcRect l="8011" t="3239" r="4137" b="5327"/>
          <a:stretch>
            <a:fillRect/>
          </a:stretch>
        </p:blipFill>
        <p:spPr bwMode="auto">
          <a:xfrm>
            <a:off x="4643438" y="404813"/>
            <a:ext cx="3960812" cy="2520950"/>
          </a:xfrm>
          <a:prstGeom prst="rect">
            <a:avLst/>
          </a:prstGeom>
          <a:solidFill>
            <a:schemeClr val="folHlink"/>
          </a:solidFill>
          <a:ln w="19050">
            <a:noFill/>
            <a:miter lim="800000"/>
            <a:headEnd/>
            <a:tailEnd/>
          </a:ln>
        </p:spPr>
      </p:pic>
      <p:sp>
        <p:nvSpPr>
          <p:cNvPr id="20483" name="Line 6"/>
          <p:cNvSpPr>
            <a:spLocks noChangeShapeType="1"/>
          </p:cNvSpPr>
          <p:nvPr/>
        </p:nvSpPr>
        <p:spPr bwMode="auto">
          <a:xfrm flipH="1" flipV="1">
            <a:off x="4067175" y="2133600"/>
            <a:ext cx="0" cy="501650"/>
          </a:xfrm>
          <a:prstGeom prst="line">
            <a:avLst/>
          </a:prstGeom>
          <a:noFill/>
          <a:ln w="9525">
            <a:solidFill>
              <a:schemeClr val="tx1"/>
            </a:solidFill>
            <a:round/>
            <a:headEnd/>
            <a:tailEnd type="triangle" w="med" len="med"/>
          </a:ln>
        </p:spPr>
        <p:txBody>
          <a:bodyPr/>
          <a:lstStyle/>
          <a:p>
            <a:endParaRPr lang="fr-FR"/>
          </a:p>
        </p:txBody>
      </p:sp>
      <p:sp>
        <p:nvSpPr>
          <p:cNvPr id="20484" name="Line 8"/>
          <p:cNvSpPr>
            <a:spLocks noChangeShapeType="1"/>
          </p:cNvSpPr>
          <p:nvPr/>
        </p:nvSpPr>
        <p:spPr bwMode="auto">
          <a:xfrm flipV="1">
            <a:off x="1547813" y="2205038"/>
            <a:ext cx="0" cy="431800"/>
          </a:xfrm>
          <a:prstGeom prst="line">
            <a:avLst/>
          </a:prstGeom>
          <a:noFill/>
          <a:ln w="9525">
            <a:solidFill>
              <a:schemeClr val="tx1"/>
            </a:solidFill>
            <a:round/>
            <a:headEnd/>
            <a:tailEnd type="triangle" w="med" len="med"/>
          </a:ln>
        </p:spPr>
        <p:txBody>
          <a:bodyPr/>
          <a:lstStyle/>
          <a:p>
            <a:endParaRPr lang="fr-FR"/>
          </a:p>
        </p:txBody>
      </p:sp>
      <p:pic>
        <p:nvPicPr>
          <p:cNvPr id="20485" name="Picture 9" descr="Polaroid-transducer"/>
          <p:cNvPicPr>
            <a:picLocks noChangeAspect="1" noChangeArrowheads="1"/>
          </p:cNvPicPr>
          <p:nvPr/>
        </p:nvPicPr>
        <p:blipFill>
          <a:blip r:embed="rId3"/>
          <a:srcRect l="18906" t="18906" r="19687" b="19687"/>
          <a:stretch>
            <a:fillRect/>
          </a:stretch>
        </p:blipFill>
        <p:spPr bwMode="auto">
          <a:xfrm>
            <a:off x="1258888" y="1557338"/>
            <a:ext cx="576262" cy="576262"/>
          </a:xfrm>
          <a:prstGeom prst="rect">
            <a:avLst/>
          </a:prstGeom>
          <a:noFill/>
          <a:ln w="9525">
            <a:noFill/>
            <a:miter lim="800000"/>
            <a:headEnd/>
            <a:tailEnd/>
          </a:ln>
        </p:spPr>
      </p:pic>
      <p:pic>
        <p:nvPicPr>
          <p:cNvPr id="20486" name="Picture 10" descr="Polaroid-transducer"/>
          <p:cNvPicPr>
            <a:picLocks noChangeAspect="1" noChangeArrowheads="1"/>
          </p:cNvPicPr>
          <p:nvPr/>
        </p:nvPicPr>
        <p:blipFill>
          <a:blip r:embed="rId3"/>
          <a:srcRect l="18906" t="18906" r="19687" b="19687"/>
          <a:stretch>
            <a:fillRect/>
          </a:stretch>
        </p:blipFill>
        <p:spPr bwMode="auto">
          <a:xfrm>
            <a:off x="3779838" y="1557338"/>
            <a:ext cx="576262" cy="576262"/>
          </a:xfrm>
          <a:prstGeom prst="rect">
            <a:avLst/>
          </a:prstGeom>
          <a:noFill/>
          <a:ln w="9525">
            <a:noFill/>
            <a:miter lim="800000"/>
            <a:headEnd/>
            <a:tailEnd/>
          </a:ln>
        </p:spPr>
      </p:pic>
      <p:sp>
        <p:nvSpPr>
          <p:cNvPr id="20487" name="Line 11"/>
          <p:cNvSpPr>
            <a:spLocks noChangeShapeType="1"/>
          </p:cNvSpPr>
          <p:nvPr/>
        </p:nvSpPr>
        <p:spPr bwMode="auto">
          <a:xfrm flipV="1">
            <a:off x="2339975" y="1846263"/>
            <a:ext cx="215900" cy="0"/>
          </a:xfrm>
          <a:prstGeom prst="line">
            <a:avLst/>
          </a:prstGeom>
          <a:noFill/>
          <a:ln w="9525">
            <a:solidFill>
              <a:schemeClr val="tx1"/>
            </a:solidFill>
            <a:round/>
            <a:headEnd/>
            <a:tailEnd type="triangle" w="med" len="med"/>
          </a:ln>
        </p:spPr>
        <p:txBody>
          <a:bodyPr/>
          <a:lstStyle/>
          <a:p>
            <a:endParaRPr lang="fr-FR"/>
          </a:p>
        </p:txBody>
      </p:sp>
      <p:sp>
        <p:nvSpPr>
          <p:cNvPr id="20488" name="Line 12"/>
          <p:cNvSpPr>
            <a:spLocks noChangeShapeType="1"/>
          </p:cNvSpPr>
          <p:nvPr/>
        </p:nvSpPr>
        <p:spPr bwMode="auto">
          <a:xfrm flipV="1">
            <a:off x="2627313" y="1846263"/>
            <a:ext cx="215900" cy="0"/>
          </a:xfrm>
          <a:prstGeom prst="line">
            <a:avLst/>
          </a:prstGeom>
          <a:noFill/>
          <a:ln w="9525">
            <a:solidFill>
              <a:schemeClr val="tx1"/>
            </a:solidFill>
            <a:round/>
            <a:headEnd/>
            <a:tailEnd type="triangle" w="med" len="med"/>
          </a:ln>
        </p:spPr>
        <p:txBody>
          <a:bodyPr/>
          <a:lstStyle/>
          <a:p>
            <a:endParaRPr lang="fr-FR"/>
          </a:p>
        </p:txBody>
      </p:sp>
      <p:sp>
        <p:nvSpPr>
          <p:cNvPr id="20489" name="Line 13"/>
          <p:cNvSpPr>
            <a:spLocks noChangeShapeType="1"/>
          </p:cNvSpPr>
          <p:nvPr/>
        </p:nvSpPr>
        <p:spPr bwMode="auto">
          <a:xfrm flipV="1">
            <a:off x="2916238" y="1846263"/>
            <a:ext cx="215900" cy="0"/>
          </a:xfrm>
          <a:prstGeom prst="line">
            <a:avLst/>
          </a:prstGeom>
          <a:noFill/>
          <a:ln w="9525">
            <a:solidFill>
              <a:schemeClr val="tx1"/>
            </a:solidFill>
            <a:round/>
            <a:headEnd/>
            <a:tailEnd type="triangle" w="med" len="med"/>
          </a:ln>
        </p:spPr>
        <p:txBody>
          <a:bodyPr/>
          <a:lstStyle/>
          <a:p>
            <a:endParaRPr lang="fr-FR"/>
          </a:p>
        </p:txBody>
      </p:sp>
      <p:sp>
        <p:nvSpPr>
          <p:cNvPr id="20490" name="Text Box 14"/>
          <p:cNvSpPr txBox="1">
            <a:spLocks noChangeArrowheads="1"/>
          </p:cNvSpPr>
          <p:nvPr/>
        </p:nvSpPr>
        <p:spPr bwMode="auto">
          <a:xfrm>
            <a:off x="466725" y="5805488"/>
            <a:ext cx="4651375" cy="457200"/>
          </a:xfrm>
          <a:prstGeom prst="rect">
            <a:avLst/>
          </a:prstGeom>
          <a:noFill/>
          <a:ln w="9525">
            <a:noFill/>
            <a:miter lim="800000"/>
            <a:headEnd/>
            <a:tailEnd/>
          </a:ln>
        </p:spPr>
        <p:txBody>
          <a:bodyPr wrap="none">
            <a:spAutoFit/>
          </a:bodyPr>
          <a:lstStyle/>
          <a:p>
            <a:r>
              <a:rPr lang="en-US" b="1">
                <a:latin typeface="Times New Roman" pitchFamily="18" charset="0"/>
              </a:rPr>
              <a:t>Real time ultrasonic Gas Analyzer</a:t>
            </a:r>
          </a:p>
        </p:txBody>
      </p:sp>
      <p:sp>
        <p:nvSpPr>
          <p:cNvPr id="20491" name="Text Box 15"/>
          <p:cNvSpPr txBox="1">
            <a:spLocks noChangeArrowheads="1"/>
          </p:cNvSpPr>
          <p:nvPr/>
        </p:nvSpPr>
        <p:spPr bwMode="auto">
          <a:xfrm>
            <a:off x="5638800" y="3124200"/>
            <a:ext cx="2879314" cy="523220"/>
          </a:xfrm>
          <a:prstGeom prst="rect">
            <a:avLst/>
          </a:prstGeom>
          <a:noFill/>
          <a:ln w="9525">
            <a:noFill/>
            <a:miter lim="800000"/>
            <a:headEnd/>
            <a:tailEnd/>
          </a:ln>
        </p:spPr>
        <p:txBody>
          <a:bodyPr wrap="none">
            <a:spAutoFit/>
          </a:bodyPr>
          <a:lstStyle/>
          <a:p>
            <a:pPr algn="ctr"/>
            <a:r>
              <a:rPr lang="en-US" sz="1400" dirty="0" smtClean="0">
                <a:latin typeface="Times New Roman" pitchFamily="18" charset="0"/>
              </a:rPr>
              <a:t>Polaroid/</a:t>
            </a:r>
            <a:r>
              <a:rPr lang="en-US" sz="1400" dirty="0" err="1" smtClean="0">
                <a:latin typeface="Times New Roman" pitchFamily="18" charset="0"/>
              </a:rPr>
              <a:t>SensTech</a:t>
            </a:r>
            <a:r>
              <a:rPr lang="en-US" sz="1400" dirty="0" smtClean="0">
                <a:latin typeface="Times New Roman" pitchFamily="18" charset="0"/>
              </a:rPr>
              <a:t> model 6000 </a:t>
            </a:r>
          </a:p>
          <a:p>
            <a:pPr algn="ctr"/>
            <a:r>
              <a:rPr lang="en-US" sz="1400" dirty="0" smtClean="0"/>
              <a:t>c</a:t>
            </a:r>
            <a:r>
              <a:rPr lang="en-US" sz="1400" dirty="0" smtClean="0">
                <a:latin typeface="Times New Roman" pitchFamily="18" charset="0"/>
              </a:rPr>
              <a:t>amera/robotics</a:t>
            </a:r>
            <a:r>
              <a:rPr lang="en-US" sz="1400" dirty="0" smtClean="0"/>
              <a:t> </a:t>
            </a:r>
            <a:r>
              <a:rPr lang="en-US" sz="1400" dirty="0" smtClean="0">
                <a:latin typeface="Times New Roman" pitchFamily="18" charset="0"/>
              </a:rPr>
              <a:t>ultrasonic </a:t>
            </a:r>
            <a:r>
              <a:rPr lang="en-US" sz="1400" dirty="0">
                <a:latin typeface="Times New Roman" pitchFamily="18" charset="0"/>
              </a:rPr>
              <a:t>transducer</a:t>
            </a:r>
          </a:p>
        </p:txBody>
      </p:sp>
      <p:sp>
        <p:nvSpPr>
          <p:cNvPr id="20492" name="Text Box 16"/>
          <p:cNvSpPr txBox="1">
            <a:spLocks noChangeArrowheads="1"/>
          </p:cNvSpPr>
          <p:nvPr/>
        </p:nvSpPr>
        <p:spPr bwMode="auto">
          <a:xfrm>
            <a:off x="5219700" y="2492375"/>
            <a:ext cx="2625725" cy="304800"/>
          </a:xfrm>
          <a:prstGeom prst="rect">
            <a:avLst/>
          </a:prstGeom>
          <a:noFill/>
          <a:ln w="9525">
            <a:noFill/>
            <a:miter lim="800000"/>
            <a:headEnd/>
            <a:tailEnd/>
          </a:ln>
        </p:spPr>
        <p:txBody>
          <a:bodyPr wrap="none">
            <a:spAutoFit/>
          </a:bodyPr>
          <a:lstStyle/>
          <a:p>
            <a:r>
              <a:rPr lang="en-US" sz="1400">
                <a:latin typeface="Times New Roman" pitchFamily="18" charset="0"/>
              </a:rPr>
              <a:t>Computer screen real time display</a:t>
            </a:r>
          </a:p>
        </p:txBody>
      </p:sp>
      <p:pic>
        <p:nvPicPr>
          <p:cNvPr id="20493" name="Picture 18"/>
          <p:cNvPicPr>
            <a:picLocks noChangeAspect="1" noChangeArrowheads="1"/>
          </p:cNvPicPr>
          <p:nvPr/>
        </p:nvPicPr>
        <p:blipFill>
          <a:blip r:embed="rId4"/>
          <a:srcRect l="3320" r="4701" b="49432"/>
          <a:stretch>
            <a:fillRect/>
          </a:stretch>
        </p:blipFill>
        <p:spPr bwMode="auto">
          <a:xfrm>
            <a:off x="914400" y="2590800"/>
            <a:ext cx="3581400" cy="1554162"/>
          </a:xfrm>
          <a:prstGeom prst="rect">
            <a:avLst/>
          </a:prstGeom>
          <a:noFill/>
          <a:ln w="9525">
            <a:noFill/>
            <a:miter lim="800000"/>
            <a:headEnd/>
            <a:tailEnd/>
          </a:ln>
        </p:spPr>
      </p:pic>
      <p:pic>
        <p:nvPicPr>
          <p:cNvPr id="20494" name="Picture 19"/>
          <p:cNvPicPr>
            <a:picLocks noChangeAspect="1" noChangeArrowheads="1"/>
          </p:cNvPicPr>
          <p:nvPr/>
        </p:nvPicPr>
        <p:blipFill>
          <a:blip r:embed="rId5"/>
          <a:srcRect/>
          <a:stretch>
            <a:fillRect/>
          </a:stretch>
        </p:blipFill>
        <p:spPr bwMode="auto">
          <a:xfrm>
            <a:off x="5292725" y="3789363"/>
            <a:ext cx="3613150" cy="1760537"/>
          </a:xfrm>
          <a:prstGeom prst="rect">
            <a:avLst/>
          </a:prstGeom>
          <a:noFill/>
          <a:ln w="12700">
            <a:noFill/>
            <a:miter lim="800000"/>
            <a:headEnd/>
            <a:tailEnd/>
          </a:ln>
        </p:spPr>
      </p:pic>
      <p:pic>
        <p:nvPicPr>
          <p:cNvPr id="20495" name="Picture 21" descr="Polaroid-transducer"/>
          <p:cNvPicPr>
            <a:picLocks noChangeAspect="1" noChangeArrowheads="1"/>
          </p:cNvPicPr>
          <p:nvPr/>
        </p:nvPicPr>
        <p:blipFill>
          <a:blip r:embed="rId3"/>
          <a:srcRect l="18906" t="18906" r="19687" b="19687"/>
          <a:stretch>
            <a:fillRect/>
          </a:stretch>
        </p:blipFill>
        <p:spPr bwMode="auto">
          <a:xfrm>
            <a:off x="6516688" y="4868863"/>
            <a:ext cx="576262" cy="576262"/>
          </a:xfrm>
          <a:prstGeom prst="rect">
            <a:avLst/>
          </a:prstGeom>
          <a:noFill/>
          <a:ln w="9525">
            <a:noFill/>
            <a:miter lim="800000"/>
            <a:headEnd/>
            <a:tailEnd/>
          </a:ln>
        </p:spPr>
      </p:pic>
      <p:pic>
        <p:nvPicPr>
          <p:cNvPr id="100353" name="Picture 1" descr="Pulses_SOS"/>
          <p:cNvPicPr>
            <a:picLocks noChangeAspect="1" noChangeArrowheads="1"/>
          </p:cNvPicPr>
          <p:nvPr/>
        </p:nvPicPr>
        <p:blipFill>
          <a:blip r:embed="rId6"/>
          <a:srcRect/>
          <a:stretch>
            <a:fillRect/>
          </a:stretch>
        </p:blipFill>
        <p:spPr bwMode="auto">
          <a:xfrm>
            <a:off x="1219200" y="4191000"/>
            <a:ext cx="3101163" cy="1333500"/>
          </a:xfrm>
          <a:prstGeom prst="rect">
            <a:avLst/>
          </a:prstGeom>
          <a:noFill/>
          <a:ln w="9525">
            <a:noFill/>
            <a:miter lim="800000"/>
            <a:headEnd/>
            <a:tailEnd/>
          </a:ln>
        </p:spPr>
      </p:pic>
      <p:sp>
        <p:nvSpPr>
          <p:cNvPr id="18" name="ZoneTexte 17"/>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457200"/>
            <a:ext cx="8839200" cy="1143000"/>
          </a:xfrm>
        </p:spPr>
        <p:txBody>
          <a:bodyPr/>
          <a:lstStyle/>
          <a:p>
            <a:r>
              <a:rPr lang="fr-FR" sz="3200" b="1" dirty="0" err="1" smtClean="0">
                <a:solidFill>
                  <a:srgbClr val="C00000"/>
                </a:solidFill>
                <a:effectLst>
                  <a:outerShdw blurRad="38100" dist="38100" dir="2700000" algn="tl">
                    <a:srgbClr val="000000">
                      <a:alpha val="43137"/>
                    </a:srgbClr>
                  </a:outerShdw>
                </a:effectLst>
              </a:rPr>
              <a:t>Transducer</a:t>
            </a:r>
            <a:r>
              <a:rPr lang="fr-FR" sz="3200" b="1" dirty="0" smtClean="0">
                <a:solidFill>
                  <a:srgbClr val="C00000"/>
                </a:solidFill>
                <a:effectLst>
                  <a:outerShdw blurRad="38100" dist="38100" dir="2700000" algn="tl">
                    <a:srgbClr val="000000">
                      <a:alpha val="43137"/>
                    </a:srgbClr>
                  </a:outerShdw>
                </a:effectLst>
              </a:rPr>
              <a:t> on carrier and tube end </a:t>
            </a:r>
            <a:r>
              <a:rPr lang="fr-FR" sz="3200" b="1" dirty="0" err="1" smtClean="0">
                <a:solidFill>
                  <a:srgbClr val="C00000"/>
                </a:solidFill>
                <a:effectLst>
                  <a:outerShdw blurRad="38100" dist="38100" dir="2700000" algn="tl">
                    <a:srgbClr val="000000">
                      <a:alpha val="43137"/>
                    </a:srgbClr>
                  </a:outerShdw>
                </a:effectLst>
              </a:rPr>
              <a:t>flange</a:t>
            </a:r>
            <a:r>
              <a:rPr lang="fr-FR" sz="3200" b="1" dirty="0" smtClean="0">
                <a:solidFill>
                  <a:srgbClr val="C00000"/>
                </a:solidFill>
                <a:effectLst>
                  <a:outerShdw blurRad="38100" dist="38100" dir="2700000" algn="tl">
                    <a:srgbClr val="000000">
                      <a:alpha val="43137"/>
                    </a:srgbClr>
                  </a:outerShdw>
                </a:effectLst>
              </a:rPr>
              <a:t>. </a:t>
            </a:r>
            <a:r>
              <a:rPr lang="fr-FR" sz="3200" b="1" dirty="0" smtClean="0">
                <a:solidFill>
                  <a:schemeClr val="accent1">
                    <a:lumMod val="50000"/>
                  </a:schemeClr>
                </a:solidFill>
                <a:effectLst>
                  <a:outerShdw blurRad="38100" dist="38100" dir="2700000" algn="tl">
                    <a:srgbClr val="000000">
                      <a:alpha val="43137"/>
                    </a:srgbClr>
                  </a:outerShdw>
                </a:effectLst>
              </a:rPr>
              <a:t/>
            </a:r>
            <a:br>
              <a:rPr lang="fr-FR" sz="3200" b="1" dirty="0" smtClean="0">
                <a:solidFill>
                  <a:schemeClr val="accent1">
                    <a:lumMod val="50000"/>
                  </a:schemeClr>
                </a:solidFill>
                <a:effectLst>
                  <a:outerShdw blurRad="38100" dist="38100" dir="2700000" algn="tl">
                    <a:srgbClr val="000000">
                      <a:alpha val="43137"/>
                    </a:srgbClr>
                  </a:outerShdw>
                </a:effectLst>
              </a:rPr>
            </a:br>
            <a:r>
              <a:rPr lang="fr-FR" sz="2400" b="1" dirty="0" smtClean="0">
                <a:solidFill>
                  <a:schemeClr val="accent1">
                    <a:lumMod val="50000"/>
                  </a:schemeClr>
                </a:solidFill>
                <a:effectLst>
                  <a:outerShdw blurRad="38100" dist="38100" dir="2700000" algn="tl">
                    <a:srgbClr val="000000">
                      <a:alpha val="43137"/>
                    </a:srgbClr>
                  </a:outerShdw>
                </a:effectLst>
              </a:rPr>
              <a:t>2 </a:t>
            </a:r>
            <a:r>
              <a:rPr lang="fr-FR" sz="2400" b="1" dirty="0" err="1" smtClean="0">
                <a:solidFill>
                  <a:schemeClr val="accent1">
                    <a:lumMod val="50000"/>
                  </a:schemeClr>
                </a:solidFill>
                <a:effectLst>
                  <a:outerShdw blurRad="38100" dist="38100" dir="2700000" algn="tl">
                    <a:srgbClr val="000000">
                      <a:alpha val="43137"/>
                    </a:srgbClr>
                  </a:outerShdw>
                </a:effectLst>
              </a:rPr>
              <a:t>concentric</a:t>
            </a:r>
            <a:r>
              <a:rPr lang="fr-FR" sz="2400" b="1" dirty="0" smtClean="0">
                <a:solidFill>
                  <a:schemeClr val="accent1">
                    <a:lumMod val="50000"/>
                  </a:schemeClr>
                </a:solidFill>
                <a:effectLst>
                  <a:outerShdw blurRad="38100" dist="38100" dir="2700000" algn="tl">
                    <a:srgbClr val="000000">
                      <a:alpha val="43137"/>
                    </a:srgbClr>
                  </a:outerShdw>
                </a:effectLst>
              </a:rPr>
              <a:t> (water </a:t>
            </a:r>
            <a:r>
              <a:rPr lang="fr-FR" sz="2400" b="1" dirty="0" err="1" smtClean="0">
                <a:solidFill>
                  <a:schemeClr val="accent1">
                    <a:lumMod val="50000"/>
                  </a:schemeClr>
                </a:solidFill>
                <a:effectLst>
                  <a:outerShdw blurRad="38100" dist="38100" dir="2700000" algn="tl">
                    <a:srgbClr val="000000">
                      <a:alpha val="43137"/>
                    </a:srgbClr>
                  </a:outerShdw>
                </a:effectLst>
              </a:rPr>
              <a:t>jacketed</a:t>
            </a:r>
            <a:r>
              <a:rPr lang="fr-FR" sz="2400" b="1" dirty="0" smtClean="0">
                <a:solidFill>
                  <a:schemeClr val="accent1">
                    <a:lumMod val="50000"/>
                  </a:schemeClr>
                </a:solidFill>
                <a:effectLst>
                  <a:outerShdw blurRad="38100" dist="38100" dir="2700000" algn="tl">
                    <a:srgbClr val="000000">
                      <a:alpha val="43137"/>
                    </a:srgbClr>
                  </a:outerShdw>
                </a:effectLst>
              </a:rPr>
              <a:t>) 50 cm tubes + 1*1m tube @ CPPM; </a:t>
            </a:r>
            <a:br>
              <a:rPr lang="fr-FR" sz="2400" b="1" dirty="0" smtClean="0">
                <a:solidFill>
                  <a:schemeClr val="accent1">
                    <a:lumMod val="50000"/>
                  </a:schemeClr>
                </a:solidFill>
                <a:effectLst>
                  <a:outerShdw blurRad="38100" dist="38100" dir="2700000" algn="tl">
                    <a:srgbClr val="000000">
                      <a:alpha val="43137"/>
                    </a:srgbClr>
                  </a:outerShdw>
                </a:effectLst>
              </a:rPr>
            </a:br>
            <a:r>
              <a:rPr lang="fr-FR" sz="2400" b="1" dirty="0" smtClean="0">
                <a:solidFill>
                  <a:schemeClr val="accent1">
                    <a:lumMod val="50000"/>
                  </a:schemeClr>
                </a:solidFill>
                <a:effectLst>
                  <a:outerShdw blurRad="38100" dist="38100" dir="2700000" algn="tl">
                    <a:srgbClr val="000000">
                      <a:alpha val="43137"/>
                    </a:srgbClr>
                  </a:outerShdw>
                </a:effectLst>
              </a:rPr>
              <a:t>1 * 1m tube@ Prague</a:t>
            </a:r>
            <a:endParaRPr lang="fr-FR" sz="2400" b="1" dirty="0">
              <a:solidFill>
                <a:schemeClr val="accent1">
                  <a:lumMod val="50000"/>
                </a:schemeClr>
              </a:solidFill>
              <a:effectLst>
                <a:outerShdw blurRad="38100" dist="38100" dir="2700000" algn="tl">
                  <a:srgbClr val="000000">
                    <a:alpha val="43137"/>
                  </a:srgbClr>
                </a:outerShdw>
              </a:effectLst>
            </a:endParaRPr>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23</a:t>
            </a:fld>
            <a:endParaRPr lang="fr-FR"/>
          </a:p>
        </p:txBody>
      </p:sp>
      <p:pic>
        <p:nvPicPr>
          <p:cNvPr id="160770" name="Picture 2"/>
          <p:cNvPicPr>
            <a:picLocks noChangeAspect="1" noChangeArrowheads="1"/>
          </p:cNvPicPr>
          <p:nvPr/>
        </p:nvPicPr>
        <p:blipFill>
          <a:blip r:embed="rId2"/>
          <a:srcRect/>
          <a:stretch>
            <a:fillRect/>
          </a:stretch>
        </p:blipFill>
        <p:spPr bwMode="auto">
          <a:xfrm>
            <a:off x="2057400" y="1828800"/>
            <a:ext cx="5105400" cy="3830088"/>
          </a:xfrm>
          <a:prstGeom prst="rect">
            <a:avLst/>
          </a:prstGeom>
          <a:noFill/>
          <a:ln w="9525">
            <a:noFill/>
            <a:miter lim="800000"/>
            <a:headEnd/>
            <a:tailEnd/>
          </a:ln>
          <a:effectLst/>
        </p:spPr>
      </p:pic>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24</a:t>
            </a:fld>
            <a:endParaRPr lang="fr-FR"/>
          </a:p>
        </p:txBody>
      </p:sp>
      <p:pic>
        <p:nvPicPr>
          <p:cNvPr id="111618" name="Picture 2"/>
          <p:cNvPicPr>
            <a:picLocks noChangeAspect="1" noChangeArrowheads="1"/>
          </p:cNvPicPr>
          <p:nvPr/>
        </p:nvPicPr>
        <p:blipFill>
          <a:blip r:embed="rId2" cstate="print"/>
          <a:srcRect l="16941" t="14135"/>
          <a:stretch>
            <a:fillRect/>
          </a:stretch>
        </p:blipFill>
        <p:spPr bwMode="auto">
          <a:xfrm>
            <a:off x="361037" y="152400"/>
            <a:ext cx="4287163" cy="5959870"/>
          </a:xfrm>
          <a:prstGeom prst="rect">
            <a:avLst/>
          </a:prstGeom>
          <a:noFill/>
          <a:ln w="9525">
            <a:noFill/>
            <a:miter lim="800000"/>
            <a:headEnd/>
            <a:tailEnd/>
          </a:ln>
          <a:effectLst/>
        </p:spPr>
      </p:pic>
      <p:sp>
        <p:nvSpPr>
          <p:cNvPr id="5" name="Text Box 15"/>
          <p:cNvSpPr txBox="1">
            <a:spLocks noChangeArrowheads="1"/>
          </p:cNvSpPr>
          <p:nvPr/>
        </p:nvSpPr>
        <p:spPr bwMode="auto">
          <a:xfrm>
            <a:off x="5181600" y="3124200"/>
            <a:ext cx="3417923" cy="523220"/>
          </a:xfrm>
          <a:prstGeom prst="rect">
            <a:avLst/>
          </a:prstGeom>
          <a:noFill/>
          <a:ln w="9525">
            <a:noFill/>
            <a:miter lim="800000"/>
            <a:headEnd/>
            <a:tailEnd/>
          </a:ln>
        </p:spPr>
        <p:txBody>
          <a:bodyPr wrap="none">
            <a:spAutoFit/>
          </a:bodyPr>
          <a:lstStyle/>
          <a:p>
            <a:r>
              <a:rPr lang="en-US" sz="1400" dirty="0" smtClean="0">
                <a:latin typeface="Times New Roman" pitchFamily="18" charset="0"/>
              </a:rPr>
              <a:t>Details Polaroid 600 series instrument grade </a:t>
            </a:r>
          </a:p>
          <a:p>
            <a:r>
              <a:rPr lang="en-US" sz="1400" dirty="0" smtClean="0">
                <a:latin typeface="Times New Roman" pitchFamily="18" charset="0"/>
              </a:rPr>
              <a:t>and commercial grade</a:t>
            </a:r>
            <a:r>
              <a:rPr lang="en-US" sz="1400" dirty="0"/>
              <a:t> </a:t>
            </a:r>
            <a:r>
              <a:rPr lang="en-US" sz="1400" dirty="0" smtClean="0">
                <a:latin typeface="Times New Roman" pitchFamily="18" charset="0"/>
              </a:rPr>
              <a:t>ultrasonic transducers</a:t>
            </a:r>
            <a:endParaRPr lang="en-US" sz="1400" dirty="0">
              <a:latin typeface="Times New Roman" pitchFamily="18" charset="0"/>
            </a:endParaRPr>
          </a:p>
        </p:txBody>
      </p:sp>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25</a:t>
            </a:fld>
            <a:endParaRPr lang="fr-FR"/>
          </a:p>
        </p:txBody>
      </p:sp>
      <p:pic>
        <p:nvPicPr>
          <p:cNvPr id="109570" name="Picture 2"/>
          <p:cNvPicPr>
            <a:picLocks noChangeAspect="1" noChangeArrowheads="1"/>
          </p:cNvPicPr>
          <p:nvPr/>
        </p:nvPicPr>
        <p:blipFill>
          <a:blip r:embed="rId2" cstate="print"/>
          <a:srcRect l="4257" t="5700" r="16280" b="15927"/>
          <a:stretch>
            <a:fillRect/>
          </a:stretch>
        </p:blipFill>
        <p:spPr bwMode="auto">
          <a:xfrm>
            <a:off x="152400" y="152399"/>
            <a:ext cx="4648200" cy="6308271"/>
          </a:xfrm>
          <a:prstGeom prst="rect">
            <a:avLst/>
          </a:prstGeom>
          <a:noFill/>
          <a:ln w="9525">
            <a:noFill/>
            <a:miter lim="800000"/>
            <a:headEnd/>
            <a:tailEnd/>
          </a:ln>
          <a:effectLst/>
        </p:spPr>
      </p:pic>
      <p:pic>
        <p:nvPicPr>
          <p:cNvPr id="109571" name="Picture 3"/>
          <p:cNvPicPr>
            <a:picLocks noChangeAspect="1" noChangeArrowheads="1"/>
          </p:cNvPicPr>
          <p:nvPr/>
        </p:nvPicPr>
        <p:blipFill>
          <a:blip r:embed="rId3" cstate="print"/>
          <a:srcRect l="4902" t="4275" r="22381" b="15927"/>
          <a:stretch>
            <a:fillRect/>
          </a:stretch>
        </p:blipFill>
        <p:spPr bwMode="auto">
          <a:xfrm>
            <a:off x="4648200" y="228600"/>
            <a:ext cx="4137932" cy="6248400"/>
          </a:xfrm>
          <a:prstGeom prst="rect">
            <a:avLst/>
          </a:prstGeom>
          <a:noFill/>
          <a:ln w="9525">
            <a:noFill/>
            <a:miter lim="800000"/>
            <a:headEnd/>
            <a:tailEnd/>
          </a:ln>
          <a:effectLst/>
        </p:spPr>
      </p:pic>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a:xfrm>
            <a:off x="6553200" y="6172200"/>
            <a:ext cx="1905000" cy="457200"/>
          </a:xfrm>
        </p:spPr>
        <p:txBody>
          <a:bodyPr/>
          <a:lstStyle/>
          <a:p>
            <a:pPr>
              <a:defRPr/>
            </a:pPr>
            <a:fld id="{969A1786-6853-4330-BBDC-4FADC2DBFB54}" type="slidenum">
              <a:rPr lang="fr-FR" smtClean="0"/>
              <a:pPr>
                <a:defRPr/>
              </a:pPr>
              <a:t>26</a:t>
            </a:fld>
            <a:endParaRPr lang="fr-FR"/>
          </a:p>
        </p:txBody>
      </p:sp>
      <p:pic>
        <p:nvPicPr>
          <p:cNvPr id="6" name="Picture 2"/>
          <p:cNvPicPr>
            <a:picLocks noChangeAspect="1" noChangeArrowheads="1"/>
          </p:cNvPicPr>
          <p:nvPr/>
        </p:nvPicPr>
        <p:blipFill>
          <a:blip r:embed="rId2" cstate="print"/>
          <a:srcRect/>
          <a:stretch>
            <a:fillRect/>
          </a:stretch>
        </p:blipFill>
        <p:spPr bwMode="auto">
          <a:xfrm>
            <a:off x="6858000" y="3429000"/>
            <a:ext cx="1951038" cy="1463675"/>
          </a:xfrm>
          <a:prstGeom prst="rect">
            <a:avLst/>
          </a:prstGeom>
          <a:noFill/>
          <a:ln w="9525">
            <a:noFill/>
            <a:miter lim="800000"/>
            <a:headEnd/>
            <a:tailEnd/>
          </a:ln>
          <a:effectLst/>
        </p:spPr>
      </p:pic>
      <p:sp>
        <p:nvSpPr>
          <p:cNvPr id="7" name="Titre 1"/>
          <p:cNvSpPr txBox="1">
            <a:spLocks/>
          </p:cNvSpPr>
          <p:nvPr/>
        </p:nvSpPr>
        <p:spPr bwMode="auto">
          <a:xfrm>
            <a:off x="0" y="914400"/>
            <a:ext cx="8839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t>Square wave driver for Polaroid ultrasonic transducer </a:t>
            </a:r>
            <a:r>
              <a:rPr kumimoji="0" lang="en-US" b="1" i="0" u="none" strike="noStrike" kern="0" cap="none" spc="0" normalizeH="0" baseline="0" noProof="0" dirty="0" smtClean="0">
                <a:ln>
                  <a:noFill/>
                </a:ln>
                <a:solidFill>
                  <a:schemeClr val="accent1">
                    <a:lumMod val="50000"/>
                  </a:schemeClr>
                </a:solidFill>
                <a:effectLst>
                  <a:outerShdw blurRad="38100" dist="38100" dir="2700000" algn="tl">
                    <a:srgbClr val="000000">
                      <a:alpha val="43137"/>
                    </a:srgbClr>
                  </a:outerShdw>
                </a:effectLst>
                <a:uLnTx/>
                <a:uFillTx/>
                <a:latin typeface="+mj-lt"/>
                <a:ea typeface="+mj-ea"/>
                <a:cs typeface="+mj-cs"/>
              </a:rPr>
              <a:t>(transmitter excited with 50kHz</a:t>
            </a:r>
            <a:r>
              <a:rPr kumimoji="0" lang="en-US" b="1" i="0" u="none" strike="noStrike" kern="0" cap="none" spc="0" normalizeH="0" noProof="0" dirty="0" smtClean="0">
                <a:ln>
                  <a:noFill/>
                </a:ln>
                <a:solidFill>
                  <a:schemeClr val="accent1">
                    <a:lumMod val="50000"/>
                  </a:schemeClr>
                </a:solidFill>
                <a:effectLst>
                  <a:outerShdw blurRad="38100" dist="38100" dir="2700000" algn="tl">
                    <a:srgbClr val="000000">
                      <a:alpha val="43137"/>
                    </a:srgbClr>
                  </a:outerShdw>
                </a:effectLst>
                <a:uLnTx/>
                <a:uFillTx/>
                <a:latin typeface="+mj-lt"/>
                <a:ea typeface="+mj-ea"/>
                <a:cs typeface="+mj-cs"/>
              </a:rPr>
              <a:t> 400V square wave: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b="1" i="0" u="none" strike="noStrike" kern="0" cap="none" spc="0" normalizeH="0" noProof="0" dirty="0" smtClean="0">
                <a:ln>
                  <a:noFill/>
                </a:ln>
                <a:solidFill>
                  <a:schemeClr val="accent1">
                    <a:lumMod val="50000"/>
                  </a:schemeClr>
                </a:solidFill>
                <a:effectLst>
                  <a:outerShdw blurRad="38100" dist="38100" dir="2700000" algn="tl">
                    <a:srgbClr val="000000">
                      <a:alpha val="43137"/>
                    </a:srgbClr>
                  </a:outerShdw>
                </a:effectLst>
                <a:uLnTx/>
                <a:uFillTx/>
                <a:latin typeface="+mj-lt"/>
                <a:ea typeface="+mj-ea"/>
                <a:cs typeface="+mj-cs"/>
              </a:rPr>
              <a:t>ECL long distance transmission from central clock card)</a:t>
            </a:r>
            <a:endParaRPr kumimoji="0" lang="fr-FR" b="1" i="0" u="none" strike="noStrike" kern="0" cap="none" spc="0" normalizeH="0" baseline="0" noProof="0" dirty="0">
              <a:ln>
                <a:noFill/>
              </a:ln>
              <a:solidFill>
                <a:schemeClr val="accent1">
                  <a:lumMod val="50000"/>
                </a:schemeClr>
              </a:solidFill>
              <a:effectLst>
                <a:outerShdw blurRad="38100" dist="38100" dir="2700000" algn="tl">
                  <a:srgbClr val="000000">
                    <a:alpha val="43137"/>
                  </a:srgbClr>
                </a:outerShdw>
              </a:effectLst>
              <a:uLnTx/>
              <a:uFillTx/>
              <a:latin typeface="+mj-lt"/>
              <a:ea typeface="+mj-ea"/>
              <a:cs typeface="+mj-cs"/>
            </a:endParaRPr>
          </a:p>
        </p:txBody>
      </p:sp>
      <p:pic>
        <p:nvPicPr>
          <p:cNvPr id="96257" name="Picture 1"/>
          <p:cNvPicPr>
            <a:picLocks noChangeAspect="1" noChangeArrowheads="1"/>
          </p:cNvPicPr>
          <p:nvPr/>
        </p:nvPicPr>
        <p:blipFill>
          <a:blip r:embed="rId3"/>
          <a:srcRect/>
          <a:stretch>
            <a:fillRect/>
          </a:stretch>
        </p:blipFill>
        <p:spPr bwMode="auto">
          <a:xfrm>
            <a:off x="762000" y="2819400"/>
            <a:ext cx="6153150" cy="2570303"/>
          </a:xfrm>
          <a:prstGeom prst="rect">
            <a:avLst/>
          </a:prstGeom>
          <a:noFill/>
          <a:ln w="9525">
            <a:noFill/>
            <a:miter lim="800000"/>
            <a:headEnd/>
            <a:tailEnd/>
          </a:ln>
          <a:effectLst/>
        </p:spPr>
      </p:pic>
      <p:sp>
        <p:nvSpPr>
          <p:cNvPr id="9" name="ZoneTexte 8"/>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228600"/>
            <a:ext cx="8153400" cy="1143000"/>
          </a:xfrm>
        </p:spPr>
        <p:txBody>
          <a:bodyPr/>
          <a:lstStyle/>
          <a:p>
            <a:r>
              <a:rPr lang="en-US" dirty="0" smtClean="0"/>
              <a:t>Driver schematic – log book details</a:t>
            </a:r>
            <a:endParaRPr lang="fr-FR" dirty="0"/>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27</a:t>
            </a:fld>
            <a:endParaRPr lang="fr-FR"/>
          </a:p>
        </p:txBody>
      </p:sp>
      <p:pic>
        <p:nvPicPr>
          <p:cNvPr id="107522" name="Picture 2"/>
          <p:cNvPicPr>
            <a:picLocks noChangeAspect="1" noChangeArrowheads="1"/>
          </p:cNvPicPr>
          <p:nvPr/>
        </p:nvPicPr>
        <p:blipFill>
          <a:blip r:embed="rId2" cstate="print"/>
          <a:srcRect t="11400" r="10784" b="45139"/>
          <a:stretch>
            <a:fillRect/>
          </a:stretch>
        </p:blipFill>
        <p:spPr bwMode="auto">
          <a:xfrm>
            <a:off x="1066800" y="1371600"/>
            <a:ext cx="6934200" cy="4648200"/>
          </a:xfrm>
          <a:prstGeom prst="rect">
            <a:avLst/>
          </a:prstGeom>
          <a:noFill/>
          <a:ln w="9525">
            <a:noFill/>
            <a:miter lim="800000"/>
            <a:headEnd/>
            <a:tailEnd/>
          </a:ln>
          <a:effectLst/>
        </p:spPr>
      </p:pic>
      <p:sp>
        <p:nvSpPr>
          <p:cNvPr id="6" name="ZoneTexte 5"/>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0" y="304800"/>
            <a:ext cx="7772400" cy="1143000"/>
          </a:xfrm>
        </p:spPr>
        <p:txBody>
          <a:bodyPr/>
          <a:lstStyle/>
          <a:p>
            <a:r>
              <a:rPr lang="en-US" dirty="0" smtClean="0"/>
              <a:t>PC films, driver</a:t>
            </a:r>
            <a:endParaRPr lang="fr-FR" dirty="0"/>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28</a:t>
            </a:fld>
            <a:endParaRPr lang="fr-FR"/>
          </a:p>
        </p:txBody>
      </p:sp>
      <p:pic>
        <p:nvPicPr>
          <p:cNvPr id="106498" name="Picture 2"/>
          <p:cNvPicPr>
            <a:picLocks noChangeAspect="1" noChangeArrowheads="1"/>
          </p:cNvPicPr>
          <p:nvPr/>
        </p:nvPicPr>
        <p:blipFill>
          <a:blip r:embed="rId2" cstate="print"/>
          <a:srcRect l="7843" t="12112" r="46078" b="9515"/>
          <a:stretch>
            <a:fillRect/>
          </a:stretch>
        </p:blipFill>
        <p:spPr bwMode="auto">
          <a:xfrm rot="5400000">
            <a:off x="3204556" y="1748444"/>
            <a:ext cx="2734887" cy="6400800"/>
          </a:xfrm>
          <a:prstGeom prst="rect">
            <a:avLst/>
          </a:prstGeom>
          <a:noFill/>
          <a:ln w="9525">
            <a:noFill/>
            <a:miter lim="800000"/>
            <a:headEnd/>
            <a:tailEnd/>
          </a:ln>
          <a:effectLst/>
        </p:spPr>
      </p:pic>
      <p:pic>
        <p:nvPicPr>
          <p:cNvPr id="106499" name="Picture 3"/>
          <p:cNvPicPr>
            <a:picLocks noChangeAspect="1" noChangeArrowheads="1"/>
          </p:cNvPicPr>
          <p:nvPr/>
        </p:nvPicPr>
        <p:blipFill>
          <a:blip r:embed="rId3" cstate="print"/>
          <a:srcRect l="9804" t="12112" r="44118" b="10940"/>
          <a:stretch>
            <a:fillRect/>
          </a:stretch>
        </p:blipFill>
        <p:spPr bwMode="auto">
          <a:xfrm rot="5400000">
            <a:off x="3411976" y="-668776"/>
            <a:ext cx="2396247" cy="6172200"/>
          </a:xfrm>
          <a:prstGeom prst="rect">
            <a:avLst/>
          </a:prstGeom>
          <a:noFill/>
          <a:ln w="9525">
            <a:noFill/>
            <a:miter lim="800000"/>
            <a:headEnd/>
            <a:tailEnd/>
          </a:ln>
          <a:effectLst/>
        </p:spPr>
      </p:pic>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29</a:t>
            </a:fld>
            <a:endParaRPr lang="fr-FR"/>
          </a:p>
        </p:txBody>
      </p:sp>
      <p:pic>
        <p:nvPicPr>
          <p:cNvPr id="48130" name="Picture 2"/>
          <p:cNvPicPr>
            <a:picLocks noChangeAspect="1" noChangeArrowheads="1"/>
          </p:cNvPicPr>
          <p:nvPr/>
        </p:nvPicPr>
        <p:blipFill>
          <a:blip r:embed="rId2" cstate="print"/>
          <a:srcRect/>
          <a:stretch>
            <a:fillRect/>
          </a:stretch>
        </p:blipFill>
        <p:spPr bwMode="auto">
          <a:xfrm rot="10800000">
            <a:off x="228600" y="3124200"/>
            <a:ext cx="1951038" cy="1463675"/>
          </a:xfrm>
          <a:prstGeom prst="rect">
            <a:avLst/>
          </a:prstGeom>
          <a:noFill/>
          <a:ln w="9525">
            <a:noFill/>
            <a:miter lim="800000"/>
            <a:headEnd/>
            <a:tailEnd/>
          </a:ln>
          <a:effectLst/>
        </p:spPr>
      </p:pic>
      <p:sp>
        <p:nvSpPr>
          <p:cNvPr id="8" name="Titre 1"/>
          <p:cNvSpPr txBox="1">
            <a:spLocks/>
          </p:cNvSpPr>
          <p:nvPr/>
        </p:nvSpPr>
        <p:spPr bwMode="auto">
          <a:xfrm>
            <a:off x="304800" y="381000"/>
            <a:ext cx="8534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t>Receiver amplifier for Polaroid ultrasonic transducer (typically biased at +80V)</a:t>
            </a:r>
            <a:endParaRPr kumimoji="0" lang="fr-FR" sz="3600" b="1" i="0"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mj-lt"/>
              <a:ea typeface="+mj-ea"/>
              <a:cs typeface="+mj-cs"/>
            </a:endParaRPr>
          </a:p>
        </p:txBody>
      </p:sp>
      <p:pic>
        <p:nvPicPr>
          <p:cNvPr id="7" name="Picture 2"/>
          <p:cNvPicPr>
            <a:picLocks noChangeAspect="1" noChangeArrowheads="1"/>
          </p:cNvPicPr>
          <p:nvPr/>
        </p:nvPicPr>
        <p:blipFill>
          <a:blip r:embed="rId3"/>
          <a:srcRect/>
          <a:stretch>
            <a:fillRect/>
          </a:stretch>
        </p:blipFill>
        <p:spPr bwMode="auto">
          <a:xfrm>
            <a:off x="2209800" y="2362200"/>
            <a:ext cx="6673559" cy="3200399"/>
          </a:xfrm>
          <a:prstGeom prst="rect">
            <a:avLst/>
          </a:prstGeom>
          <a:noFill/>
          <a:ln w="9525">
            <a:noFill/>
            <a:miter lim="800000"/>
            <a:headEnd/>
            <a:tailEnd/>
          </a:ln>
          <a:effectLst/>
        </p:spPr>
      </p:pic>
      <p:sp>
        <p:nvSpPr>
          <p:cNvPr id="9" name="ZoneTexte 8"/>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743200" y="685800"/>
            <a:ext cx="4648200" cy="457200"/>
          </a:xfrm>
          <a:solidFill>
            <a:schemeClr val="tx1"/>
          </a:solidFill>
        </p:spPr>
        <p:txBody>
          <a:bodyPr/>
          <a:lstStyle/>
          <a:p>
            <a:r>
              <a:rPr lang="en-US" sz="2800" u="sng" smtClean="0">
                <a:solidFill>
                  <a:srgbClr val="800000"/>
                </a:solidFill>
              </a:rPr>
              <a:t>C3F8 properties: p-H diagram</a:t>
            </a:r>
          </a:p>
        </p:txBody>
      </p:sp>
      <p:pic>
        <p:nvPicPr>
          <p:cNvPr id="12291" name="Picture 3" descr="C3F8_logPH"/>
          <p:cNvPicPr>
            <a:picLocks noChangeAspect="1" noChangeArrowheads="1"/>
          </p:cNvPicPr>
          <p:nvPr/>
        </p:nvPicPr>
        <p:blipFill>
          <a:blip r:embed="rId2"/>
          <a:srcRect/>
          <a:stretch>
            <a:fillRect/>
          </a:stretch>
        </p:blipFill>
        <p:spPr bwMode="auto">
          <a:xfrm>
            <a:off x="14288" y="0"/>
            <a:ext cx="9129712" cy="6324600"/>
          </a:xfrm>
          <a:prstGeom prst="rect">
            <a:avLst/>
          </a:prstGeom>
          <a:noFill/>
          <a:ln w="9525">
            <a:noFill/>
            <a:miter lim="800000"/>
            <a:headEnd/>
            <a:tailEnd/>
          </a:ln>
        </p:spPr>
      </p:pic>
      <p:sp>
        <p:nvSpPr>
          <p:cNvPr id="12292" name="Line 4"/>
          <p:cNvSpPr>
            <a:spLocks noChangeShapeType="1"/>
          </p:cNvSpPr>
          <p:nvPr/>
        </p:nvSpPr>
        <p:spPr bwMode="auto">
          <a:xfrm>
            <a:off x="1385888" y="3200400"/>
            <a:ext cx="4343400" cy="0"/>
          </a:xfrm>
          <a:prstGeom prst="line">
            <a:avLst/>
          </a:prstGeom>
          <a:noFill/>
          <a:ln w="38100">
            <a:solidFill>
              <a:schemeClr val="hlink"/>
            </a:solidFill>
            <a:round/>
            <a:headEnd type="triangle" w="med" len="med"/>
            <a:tailEnd type="triangle" w="med" len="med"/>
          </a:ln>
        </p:spPr>
        <p:txBody>
          <a:bodyPr/>
          <a:lstStyle/>
          <a:p>
            <a:endParaRPr lang="fr-FR"/>
          </a:p>
        </p:txBody>
      </p:sp>
      <p:sp>
        <p:nvSpPr>
          <p:cNvPr id="879621" name="Text Box 5"/>
          <p:cNvSpPr txBox="1">
            <a:spLocks noChangeArrowheads="1"/>
          </p:cNvSpPr>
          <p:nvPr/>
        </p:nvSpPr>
        <p:spPr bwMode="auto">
          <a:xfrm>
            <a:off x="539750" y="188913"/>
            <a:ext cx="6265863" cy="461962"/>
          </a:xfrm>
          <a:prstGeom prst="rect">
            <a:avLst/>
          </a:prstGeom>
          <a:solidFill>
            <a:schemeClr val="bg1">
              <a:alpha val="49001"/>
            </a:schemeClr>
          </a:solidFill>
          <a:ln w="19050">
            <a:solidFill>
              <a:srgbClr val="CC0000"/>
            </a:solidFill>
            <a:miter lim="800000"/>
            <a:headEnd/>
            <a:tailEnd/>
          </a:ln>
          <a:effectLst/>
        </p:spPr>
        <p:txBody>
          <a:bodyPr wrap="none">
            <a:spAutoFit/>
          </a:bodyPr>
          <a:lstStyle/>
          <a:p>
            <a:pPr>
              <a:defRPr/>
            </a:pPr>
            <a:r>
              <a:rPr lang="en-US" b="1" dirty="0">
                <a:solidFill>
                  <a:srgbClr val="CC0000"/>
                </a:solidFill>
                <a:effectLst>
                  <a:outerShdw blurRad="38100" dist="38100" dir="2700000" algn="tl">
                    <a:srgbClr val="C0C0C0"/>
                  </a:outerShdw>
                </a:effectLst>
                <a:latin typeface="Times New Roman" pitchFamily="18" charset="0"/>
              </a:rPr>
              <a:t>C</a:t>
            </a:r>
            <a:r>
              <a:rPr lang="en-US" b="1" baseline="-18000" dirty="0">
                <a:solidFill>
                  <a:srgbClr val="CC0000"/>
                </a:solidFill>
                <a:effectLst>
                  <a:outerShdw blurRad="38100" dist="38100" dir="2700000" algn="tl">
                    <a:srgbClr val="C0C0C0"/>
                  </a:outerShdw>
                </a:effectLst>
                <a:latin typeface="Times New Roman" pitchFamily="18" charset="0"/>
              </a:rPr>
              <a:t>3</a:t>
            </a:r>
            <a:r>
              <a:rPr lang="en-US" b="1" dirty="0">
                <a:solidFill>
                  <a:srgbClr val="CC0000"/>
                </a:solidFill>
                <a:effectLst>
                  <a:outerShdw blurRad="38100" dist="38100" dir="2700000" algn="tl">
                    <a:srgbClr val="C0C0C0"/>
                  </a:outerShdw>
                </a:effectLst>
                <a:latin typeface="Times New Roman" pitchFamily="18" charset="0"/>
              </a:rPr>
              <a:t>F</a:t>
            </a:r>
            <a:r>
              <a:rPr lang="en-US" b="1" baseline="-18000" dirty="0">
                <a:solidFill>
                  <a:srgbClr val="CC0000"/>
                </a:solidFill>
                <a:effectLst>
                  <a:outerShdw blurRad="38100" dist="38100" dir="2700000" algn="tl">
                    <a:srgbClr val="C0C0C0"/>
                  </a:outerShdw>
                </a:effectLst>
                <a:latin typeface="Times New Roman" pitchFamily="18" charset="0"/>
              </a:rPr>
              <a:t>8</a:t>
            </a:r>
            <a:r>
              <a:rPr lang="en-US" b="1" dirty="0">
                <a:solidFill>
                  <a:srgbClr val="CC0000"/>
                </a:solidFill>
                <a:effectLst>
                  <a:outerShdw blurRad="38100" dist="38100" dir="2700000" algn="tl">
                    <a:srgbClr val="C0C0C0"/>
                  </a:outerShdw>
                </a:effectLst>
                <a:latin typeface="Times New Roman" pitchFamily="18" charset="0"/>
              </a:rPr>
              <a:t>, the third lightest saturated fluorocarbon</a:t>
            </a:r>
          </a:p>
        </p:txBody>
      </p:sp>
      <p:sp>
        <p:nvSpPr>
          <p:cNvPr id="879622" name="Text Box 6"/>
          <p:cNvSpPr txBox="1">
            <a:spLocks noChangeArrowheads="1"/>
          </p:cNvSpPr>
          <p:nvPr/>
        </p:nvSpPr>
        <p:spPr bwMode="auto">
          <a:xfrm>
            <a:off x="468313" y="3213100"/>
            <a:ext cx="8208962" cy="2185988"/>
          </a:xfrm>
          <a:prstGeom prst="rect">
            <a:avLst/>
          </a:prstGeom>
          <a:solidFill>
            <a:schemeClr val="hlink">
              <a:alpha val="56862"/>
            </a:schemeClr>
          </a:solidFill>
          <a:ln w="50800">
            <a:solidFill>
              <a:schemeClr val="tx1"/>
            </a:solidFill>
            <a:miter lim="800000"/>
            <a:headEnd/>
            <a:tailEnd/>
          </a:ln>
        </p:spPr>
        <p:txBody>
          <a:bodyPr>
            <a:spAutoFit/>
          </a:bodyPr>
          <a:lstStyle/>
          <a:p>
            <a:pPr algn="ctr"/>
            <a:r>
              <a:rPr lang="fr-FR" sz="1800" b="1">
                <a:latin typeface="Times New Roman" pitchFamily="18" charset="0"/>
              </a:rPr>
              <a:t>Present fluid: Perfluoro-propane (C</a:t>
            </a:r>
            <a:r>
              <a:rPr lang="fr-FR" sz="1800" b="1" baseline="-20000">
                <a:latin typeface="Times New Roman" pitchFamily="18" charset="0"/>
              </a:rPr>
              <a:t>3</a:t>
            </a:r>
            <a:r>
              <a:rPr lang="fr-FR" sz="1800" b="1">
                <a:latin typeface="Times New Roman" pitchFamily="18" charset="0"/>
              </a:rPr>
              <a:t>F</a:t>
            </a:r>
            <a:r>
              <a:rPr lang="fr-FR" sz="1800" b="1" baseline="-20000">
                <a:latin typeface="Times New Roman" pitchFamily="18" charset="0"/>
              </a:rPr>
              <a:t>8</a:t>
            </a:r>
            <a:r>
              <a:rPr lang="fr-FR" sz="1800" b="1">
                <a:latin typeface="Times New Roman" pitchFamily="18" charset="0"/>
              </a:rPr>
              <a:t>) for reference (T</a:t>
            </a:r>
            <a:r>
              <a:rPr lang="fr-FR" sz="1800" b="1" baseline="-18000">
                <a:latin typeface="Times New Roman" pitchFamily="18" charset="0"/>
              </a:rPr>
              <a:t>evap</a:t>
            </a:r>
            <a:r>
              <a:rPr lang="fr-FR" sz="1800" b="1">
                <a:latin typeface="Times New Roman" pitchFamily="18" charset="0"/>
              </a:rPr>
              <a:t> ~ -25</a:t>
            </a:r>
            <a:r>
              <a:rPr lang="en-US" sz="1800" b="1">
                <a:latin typeface="Times New Roman" pitchFamily="18" charset="0"/>
              </a:rPr>
              <a:t>°C)</a:t>
            </a:r>
          </a:p>
          <a:p>
            <a:pPr algn="ctr"/>
            <a:r>
              <a:rPr lang="fr-FR" sz="1800" b="1">
                <a:latin typeface="Times New Roman" pitchFamily="18" charset="0"/>
              </a:rPr>
              <a:t>Liquid delivery @ </a:t>
            </a:r>
            <a:r>
              <a:rPr lang="en-US" sz="1800" b="1"/>
              <a:t>&lt;</a:t>
            </a:r>
            <a:r>
              <a:rPr lang="fr-FR" sz="1800" b="1">
                <a:latin typeface="Times New Roman" pitchFamily="18" charset="0"/>
              </a:rPr>
              <a:t> 60</a:t>
            </a:r>
            <a:r>
              <a:rPr lang="en-US" sz="1800" b="1">
                <a:latin typeface="Times New Roman" pitchFamily="18" charset="0"/>
              </a:rPr>
              <a:t>°</a:t>
            </a:r>
            <a:r>
              <a:rPr lang="fr-FR" sz="1800" b="1">
                <a:latin typeface="Times New Roman" pitchFamily="18" charset="0"/>
              </a:rPr>
              <a:t>C (T</a:t>
            </a:r>
            <a:r>
              <a:rPr lang="fr-FR" sz="1800" b="1" baseline="-16000">
                <a:latin typeface="Times New Roman" pitchFamily="18" charset="0"/>
              </a:rPr>
              <a:t>critical</a:t>
            </a:r>
            <a:r>
              <a:rPr lang="fr-FR" sz="1800" b="1">
                <a:latin typeface="Times New Roman" pitchFamily="18" charset="0"/>
              </a:rPr>
              <a:t>): clearly no problem</a:t>
            </a:r>
          </a:p>
          <a:p>
            <a:pPr algn="ctr"/>
            <a:r>
              <a:rPr lang="fr-FR" sz="1800" b="1">
                <a:latin typeface="Times New Roman" pitchFamily="18" charset="0"/>
              </a:rPr>
              <a:t>But C</a:t>
            </a:r>
            <a:r>
              <a:rPr lang="fr-FR" sz="1800" b="1" baseline="-25000">
                <a:latin typeface="Times New Roman" pitchFamily="18" charset="0"/>
              </a:rPr>
              <a:t>3</a:t>
            </a:r>
            <a:r>
              <a:rPr lang="fr-FR" sz="1800" b="1">
                <a:latin typeface="Times New Roman" pitchFamily="18" charset="0"/>
              </a:rPr>
              <a:t>F</a:t>
            </a:r>
            <a:r>
              <a:rPr lang="fr-FR" sz="1800" b="1" baseline="-25000">
                <a:latin typeface="Times New Roman" pitchFamily="18" charset="0"/>
              </a:rPr>
              <a:t>8</a:t>
            </a:r>
            <a:r>
              <a:rPr lang="fr-FR" sz="1800">
                <a:latin typeface="Times New Roman" pitchFamily="18" charset="0"/>
              </a:rPr>
              <a:t> </a:t>
            </a:r>
            <a:r>
              <a:rPr lang="fr-FR" sz="1800" b="1">
                <a:latin typeface="Times New Roman" pitchFamily="18" charset="0"/>
              </a:rPr>
              <a:t>evaporation</a:t>
            </a:r>
            <a:r>
              <a:rPr lang="fr-FR"/>
              <a:t> </a:t>
            </a:r>
            <a:r>
              <a:rPr lang="fr-FR" sz="1800" b="1">
                <a:latin typeface="Times New Roman" pitchFamily="18" charset="0"/>
              </a:rPr>
              <a:t>@ -27°C </a:t>
            </a:r>
            <a:r>
              <a:rPr lang="fr-FR" sz="1800" b="1">
                <a:latin typeface="Times New Roman" pitchFamily="18" charset="0"/>
                <a:sym typeface="Wingdings" pitchFamily="2" charset="2"/>
              </a:rPr>
              <a:t></a:t>
            </a:r>
            <a:r>
              <a:rPr lang="fr-FR" sz="1800" b="1">
                <a:latin typeface="Times New Roman" pitchFamily="18" charset="0"/>
              </a:rPr>
              <a:t> P</a:t>
            </a:r>
            <a:r>
              <a:rPr lang="fr-FR" sz="1800" b="1" baseline="-18000">
                <a:latin typeface="Times New Roman" pitchFamily="18" charset="0"/>
              </a:rPr>
              <a:t>evap</a:t>
            </a:r>
            <a:r>
              <a:rPr lang="fr-FR" sz="1800" b="1">
                <a:latin typeface="Times New Roman" pitchFamily="18" charset="0"/>
              </a:rPr>
              <a:t> &lt; 1.7 bar</a:t>
            </a:r>
            <a:r>
              <a:rPr lang="fr-FR" sz="1800" b="1" baseline="-18000">
                <a:latin typeface="Times New Roman" pitchFamily="18" charset="0"/>
              </a:rPr>
              <a:t>a</a:t>
            </a:r>
            <a:r>
              <a:rPr lang="fr-FR"/>
              <a:t>*</a:t>
            </a:r>
          </a:p>
          <a:p>
            <a:pPr algn="ctr"/>
            <a:endParaRPr lang="fr-FR" sz="400"/>
          </a:p>
          <a:p>
            <a:pPr>
              <a:buFont typeface="Arial" pitchFamily="34" charset="0"/>
              <a:buChar char="•"/>
            </a:pPr>
            <a:r>
              <a:rPr lang="fr-FR" b="1" i="1">
                <a:solidFill>
                  <a:srgbClr val="336600"/>
                </a:solidFill>
                <a:latin typeface="Times New Roman" pitchFamily="18" charset="0"/>
              </a:rPr>
              <a:t>Present C</a:t>
            </a:r>
            <a:r>
              <a:rPr lang="fr-FR" b="1" i="1" baseline="-18000">
                <a:solidFill>
                  <a:srgbClr val="336600"/>
                </a:solidFill>
                <a:latin typeface="Times New Roman" pitchFamily="18" charset="0"/>
              </a:rPr>
              <a:t>3</a:t>
            </a:r>
            <a:r>
              <a:rPr lang="fr-FR" b="1" i="1">
                <a:solidFill>
                  <a:srgbClr val="336600"/>
                </a:solidFill>
                <a:latin typeface="Times New Roman" pitchFamily="18" charset="0"/>
              </a:rPr>
              <a:t>F</a:t>
            </a:r>
            <a:r>
              <a:rPr lang="fr-FR" b="1" i="1" baseline="-18000">
                <a:solidFill>
                  <a:srgbClr val="336600"/>
                </a:solidFill>
                <a:latin typeface="Times New Roman" pitchFamily="18" charset="0"/>
              </a:rPr>
              <a:t>8 </a:t>
            </a:r>
            <a:r>
              <a:rPr lang="fr-FR" b="1" i="1">
                <a:solidFill>
                  <a:srgbClr val="336600"/>
                </a:solidFill>
                <a:latin typeface="Times New Roman" pitchFamily="18" charset="0"/>
              </a:rPr>
              <a:t>system will need modifications </a:t>
            </a:r>
          </a:p>
          <a:p>
            <a:r>
              <a:rPr lang="fr-FR" b="1" i="1">
                <a:solidFill>
                  <a:srgbClr val="336600"/>
                </a:solidFill>
                <a:latin typeface="Times New Roman" pitchFamily="18" charset="0"/>
              </a:rPr>
              <a:t>  (reduced exhaust pressure drops) for temperature margin to   </a:t>
            </a:r>
          </a:p>
          <a:p>
            <a:r>
              <a:rPr lang="fr-FR" b="1" i="1">
                <a:solidFill>
                  <a:srgbClr val="336600"/>
                </a:solidFill>
                <a:latin typeface="Times New Roman" pitchFamily="18" charset="0"/>
              </a:rPr>
              <a:t>  achieve stable long-term operation with irradiated Si(see later)</a:t>
            </a:r>
            <a:endParaRPr lang="fr-FR" sz="1800" b="1" i="1">
              <a:solidFill>
                <a:srgbClr val="336600"/>
              </a:solidFill>
              <a:latin typeface="Times New Roman" pitchFamily="18" charset="0"/>
            </a:endParaRPr>
          </a:p>
        </p:txBody>
      </p:sp>
      <p:sp>
        <p:nvSpPr>
          <p:cNvPr id="9" name="ZoneTexte 8"/>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79622">
                                            <p:bg/>
                                          </p:spTgt>
                                        </p:tgtEl>
                                        <p:attrNameLst>
                                          <p:attrName>style.visibility</p:attrName>
                                        </p:attrNameLst>
                                      </p:cBhvr>
                                      <p:to>
                                        <p:strVal val="visible"/>
                                      </p:to>
                                    </p:set>
                                    <p:animEffect transition="in" filter="dissolve">
                                      <p:cBhvr>
                                        <p:cTn id="7" dur="500"/>
                                        <p:tgtEl>
                                          <p:spTgt spid="879622">
                                            <p:bg/>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79622">
                                            <p:txEl>
                                              <p:pRg st="0" end="0"/>
                                            </p:txEl>
                                          </p:spTgt>
                                        </p:tgtEl>
                                        <p:attrNameLst>
                                          <p:attrName>style.visibility</p:attrName>
                                        </p:attrNameLst>
                                      </p:cBhvr>
                                      <p:to>
                                        <p:strVal val="visible"/>
                                      </p:to>
                                    </p:set>
                                    <p:animEffect transition="in" filter="dissolve">
                                      <p:cBhvr>
                                        <p:cTn id="10" dur="500"/>
                                        <p:tgtEl>
                                          <p:spTgt spid="879622">
                                            <p:txEl>
                                              <p:pRg st="0" end="0"/>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79622">
                                            <p:txEl>
                                              <p:pRg st="1" end="1"/>
                                            </p:txEl>
                                          </p:spTgt>
                                        </p:tgtEl>
                                        <p:attrNameLst>
                                          <p:attrName>style.visibility</p:attrName>
                                        </p:attrNameLst>
                                      </p:cBhvr>
                                      <p:to>
                                        <p:strVal val="visible"/>
                                      </p:to>
                                    </p:set>
                                    <p:animEffect transition="in" filter="dissolve">
                                      <p:cBhvr>
                                        <p:cTn id="13" dur="500"/>
                                        <p:tgtEl>
                                          <p:spTgt spid="879622">
                                            <p:txEl>
                                              <p:pRg st="1" end="1"/>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879622">
                                            <p:txEl>
                                              <p:pRg st="2" end="2"/>
                                            </p:txEl>
                                          </p:spTgt>
                                        </p:tgtEl>
                                        <p:attrNameLst>
                                          <p:attrName>style.visibility</p:attrName>
                                        </p:attrNameLst>
                                      </p:cBhvr>
                                      <p:to>
                                        <p:strVal val="visible"/>
                                      </p:to>
                                    </p:set>
                                    <p:animEffect transition="in" filter="dissolve">
                                      <p:cBhvr>
                                        <p:cTn id="16" dur="500"/>
                                        <p:tgtEl>
                                          <p:spTgt spid="879622">
                                            <p:txEl>
                                              <p:pRg st="2" end="2"/>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879622">
                                            <p:txEl>
                                              <p:pRg st="4" end="4"/>
                                            </p:txEl>
                                          </p:spTgt>
                                        </p:tgtEl>
                                        <p:attrNameLst>
                                          <p:attrName>style.visibility</p:attrName>
                                        </p:attrNameLst>
                                      </p:cBhvr>
                                      <p:to>
                                        <p:strVal val="visible"/>
                                      </p:to>
                                    </p:set>
                                    <p:animEffect transition="in" filter="dissolve">
                                      <p:cBhvr>
                                        <p:cTn id="19" dur="500"/>
                                        <p:tgtEl>
                                          <p:spTgt spid="879622">
                                            <p:txEl>
                                              <p:pRg st="4" end="4"/>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879622">
                                            <p:txEl>
                                              <p:pRg st="5" end="5"/>
                                            </p:txEl>
                                          </p:spTgt>
                                        </p:tgtEl>
                                        <p:attrNameLst>
                                          <p:attrName>style.visibility</p:attrName>
                                        </p:attrNameLst>
                                      </p:cBhvr>
                                      <p:to>
                                        <p:strVal val="visible"/>
                                      </p:to>
                                    </p:set>
                                    <p:animEffect transition="in" filter="dissolve">
                                      <p:cBhvr>
                                        <p:cTn id="22" dur="500"/>
                                        <p:tgtEl>
                                          <p:spTgt spid="879622">
                                            <p:txEl>
                                              <p:pRg st="5" end="5"/>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879622">
                                            <p:txEl>
                                              <p:pRg st="6" end="6"/>
                                            </p:txEl>
                                          </p:spTgt>
                                        </p:tgtEl>
                                        <p:attrNameLst>
                                          <p:attrName>style.visibility</p:attrName>
                                        </p:attrNameLst>
                                      </p:cBhvr>
                                      <p:to>
                                        <p:strVal val="visible"/>
                                      </p:to>
                                    </p:set>
                                    <p:animEffect transition="in" filter="dissolve">
                                      <p:cBhvr>
                                        <p:cTn id="25" dur="500"/>
                                        <p:tgtEl>
                                          <p:spTgt spid="879622">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879622">
                                            <p:txEl>
                                              <p:pRg st="4" end="4"/>
                                            </p:txEl>
                                          </p:spTgt>
                                        </p:tgtEl>
                                        <p:attrNameLst>
                                          <p:attrName>style.visibility</p:attrName>
                                        </p:attrNameLst>
                                      </p:cBhvr>
                                      <p:to>
                                        <p:strVal val="visible"/>
                                      </p:to>
                                    </p:set>
                                    <p:animEffect transition="in" filter="dissolve">
                                      <p:cBhvr>
                                        <p:cTn id="30" dur="500"/>
                                        <p:tgtEl>
                                          <p:spTgt spid="87962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879622">
                                            <p:txEl>
                                              <p:pRg st="5" end="5"/>
                                            </p:txEl>
                                          </p:spTgt>
                                        </p:tgtEl>
                                        <p:attrNameLst>
                                          <p:attrName>style.visibility</p:attrName>
                                        </p:attrNameLst>
                                      </p:cBhvr>
                                      <p:to>
                                        <p:strVal val="visible"/>
                                      </p:to>
                                    </p:set>
                                    <p:animEffect transition="in" filter="dissolve">
                                      <p:cBhvr>
                                        <p:cTn id="35" dur="500"/>
                                        <p:tgtEl>
                                          <p:spTgt spid="879622">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879622">
                                            <p:txEl>
                                              <p:pRg st="6" end="6"/>
                                            </p:txEl>
                                          </p:spTgt>
                                        </p:tgtEl>
                                        <p:attrNameLst>
                                          <p:attrName>style.visibility</p:attrName>
                                        </p:attrNameLst>
                                      </p:cBhvr>
                                      <p:to>
                                        <p:strVal val="visible"/>
                                      </p:to>
                                    </p:set>
                                    <p:animEffect transition="in" filter="dissolve">
                                      <p:cBhvr>
                                        <p:cTn id="40" dur="500"/>
                                        <p:tgtEl>
                                          <p:spTgt spid="87962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9622" grpId="0" build="allAtOnce"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30</a:t>
            </a:fld>
            <a:endParaRPr lang="fr-FR"/>
          </a:p>
        </p:txBody>
      </p:sp>
      <p:pic>
        <p:nvPicPr>
          <p:cNvPr id="108546" name="Picture 2"/>
          <p:cNvPicPr>
            <a:picLocks noChangeAspect="1" noChangeArrowheads="1"/>
          </p:cNvPicPr>
          <p:nvPr/>
        </p:nvPicPr>
        <p:blipFill>
          <a:blip r:embed="rId2" cstate="print"/>
          <a:srcRect l="41558" r="2918" b="8090"/>
          <a:stretch>
            <a:fillRect/>
          </a:stretch>
        </p:blipFill>
        <p:spPr bwMode="auto">
          <a:xfrm rot="16200000">
            <a:off x="3352800" y="1752600"/>
            <a:ext cx="2743200" cy="6248400"/>
          </a:xfrm>
          <a:prstGeom prst="rect">
            <a:avLst/>
          </a:prstGeom>
          <a:noFill/>
          <a:ln w="9525">
            <a:noFill/>
            <a:miter lim="800000"/>
            <a:headEnd/>
            <a:tailEnd/>
          </a:ln>
          <a:effectLst/>
        </p:spPr>
      </p:pic>
      <p:pic>
        <p:nvPicPr>
          <p:cNvPr id="108547" name="Picture 3"/>
          <p:cNvPicPr>
            <a:picLocks noChangeAspect="1" noChangeArrowheads="1"/>
          </p:cNvPicPr>
          <p:nvPr/>
        </p:nvPicPr>
        <p:blipFill>
          <a:blip r:embed="rId3" cstate="print"/>
          <a:srcRect l="4902" r="20588" b="16639"/>
          <a:stretch>
            <a:fillRect/>
          </a:stretch>
        </p:blipFill>
        <p:spPr bwMode="auto">
          <a:xfrm rot="16200000">
            <a:off x="3262272" y="-61872"/>
            <a:ext cx="2771856" cy="4267200"/>
          </a:xfrm>
          <a:prstGeom prst="rect">
            <a:avLst/>
          </a:prstGeom>
          <a:noFill/>
          <a:ln w="9525">
            <a:noFill/>
            <a:miter lim="800000"/>
            <a:headEnd/>
            <a:tailEnd/>
          </a:ln>
          <a:effectLst/>
        </p:spPr>
      </p:pic>
      <p:sp>
        <p:nvSpPr>
          <p:cNvPr id="7" name="ZoneTexte 6"/>
          <p:cNvSpPr txBox="1"/>
          <p:nvPr/>
        </p:nvSpPr>
        <p:spPr>
          <a:xfrm>
            <a:off x="914400" y="228600"/>
            <a:ext cx="7573420" cy="461665"/>
          </a:xfrm>
          <a:prstGeom prst="rect">
            <a:avLst/>
          </a:prstGeom>
          <a:noFill/>
        </p:spPr>
        <p:txBody>
          <a:bodyPr wrap="none" rtlCol="0">
            <a:spAutoFit/>
          </a:bodyPr>
          <a:lstStyle/>
          <a:p>
            <a:r>
              <a:rPr lang="en-US" dirty="0" smtClean="0"/>
              <a:t>SLD Sonar, amplifier discriminator film and log book detail</a:t>
            </a:r>
            <a:endParaRPr lang="fr-FR" dirty="0"/>
          </a:p>
        </p:txBody>
      </p:sp>
      <p:sp>
        <p:nvSpPr>
          <p:cNvPr id="8" name="ZoneTexte 7"/>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31</a:t>
            </a:fld>
            <a:endParaRPr lang="fr-FR"/>
          </a:p>
        </p:txBody>
      </p:sp>
      <p:pic>
        <p:nvPicPr>
          <p:cNvPr id="104450" name="Picture 2"/>
          <p:cNvPicPr>
            <a:picLocks noChangeAspect="1" noChangeArrowheads="1"/>
          </p:cNvPicPr>
          <p:nvPr/>
        </p:nvPicPr>
        <p:blipFill>
          <a:blip r:embed="rId2" cstate="print"/>
          <a:srcRect t="18627"/>
          <a:stretch>
            <a:fillRect/>
          </a:stretch>
        </p:blipFill>
        <p:spPr bwMode="auto">
          <a:xfrm>
            <a:off x="152400" y="152400"/>
            <a:ext cx="8763000" cy="5182097"/>
          </a:xfrm>
          <a:prstGeom prst="rect">
            <a:avLst/>
          </a:prstGeom>
          <a:noFill/>
          <a:ln w="9525">
            <a:noFill/>
            <a:miter lim="800000"/>
            <a:headEnd/>
            <a:tailEnd/>
          </a:ln>
          <a:effectLst/>
        </p:spPr>
      </p:pic>
      <p:sp>
        <p:nvSpPr>
          <p:cNvPr id="6" name="ZoneTexte 5"/>
          <p:cNvSpPr txBox="1"/>
          <p:nvPr/>
        </p:nvSpPr>
        <p:spPr>
          <a:xfrm>
            <a:off x="1676400" y="5791200"/>
            <a:ext cx="6377067" cy="461665"/>
          </a:xfrm>
          <a:prstGeom prst="rect">
            <a:avLst/>
          </a:prstGeom>
          <a:noFill/>
        </p:spPr>
        <p:txBody>
          <a:bodyPr wrap="none" rtlCol="0">
            <a:spAutoFit/>
          </a:bodyPr>
          <a:lstStyle/>
          <a:p>
            <a:r>
              <a:rPr lang="en-US" dirty="0" smtClean="0"/>
              <a:t>SLAC Sonar threshold generation and distribution</a:t>
            </a:r>
            <a:endParaRPr lang="fr-FR" dirty="0"/>
          </a:p>
        </p:txBody>
      </p:sp>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228600" y="0"/>
            <a:ext cx="8915400" cy="914400"/>
          </a:xfrm>
        </p:spPr>
        <p:txBody>
          <a:bodyPr/>
          <a:lstStyle/>
          <a:p>
            <a:r>
              <a:rPr lang="fr-FR" sz="2800" b="1" dirty="0" smtClean="0">
                <a:solidFill>
                  <a:srgbClr val="C00000"/>
                </a:solidFill>
                <a:effectLst>
                  <a:outerShdw blurRad="38100" dist="38100" dir="2700000" algn="tl">
                    <a:srgbClr val="000000">
                      <a:alpha val="43137"/>
                    </a:srgbClr>
                  </a:outerShdw>
                </a:effectLst>
              </a:rPr>
              <a:t>SLD-CRID: C</a:t>
            </a:r>
            <a:r>
              <a:rPr lang="fr-FR" sz="2800" b="1" baseline="-25000" dirty="0" smtClean="0">
                <a:solidFill>
                  <a:srgbClr val="C00000"/>
                </a:solidFill>
                <a:effectLst>
                  <a:outerShdw blurRad="38100" dist="38100" dir="2700000" algn="tl">
                    <a:srgbClr val="000000">
                      <a:alpha val="43137"/>
                    </a:srgbClr>
                  </a:outerShdw>
                </a:effectLst>
              </a:rPr>
              <a:t>5</a:t>
            </a:r>
            <a:r>
              <a:rPr lang="fr-FR" sz="2800" b="1" dirty="0" smtClean="0">
                <a:solidFill>
                  <a:srgbClr val="C00000"/>
                </a:solidFill>
                <a:effectLst>
                  <a:outerShdw blurRad="38100" dist="38100" dir="2700000" algn="tl">
                    <a:srgbClr val="000000">
                      <a:alpha val="43137"/>
                    </a:srgbClr>
                  </a:outerShdw>
                </a:effectLst>
              </a:rPr>
              <a:t>F</a:t>
            </a:r>
            <a:r>
              <a:rPr lang="fr-FR" sz="2800" b="1" baseline="-25000" dirty="0" smtClean="0">
                <a:solidFill>
                  <a:srgbClr val="C00000"/>
                </a:solidFill>
                <a:effectLst>
                  <a:outerShdw blurRad="38100" dist="38100" dir="2700000" algn="tl">
                    <a:srgbClr val="000000">
                      <a:alpha val="43137"/>
                    </a:srgbClr>
                  </a:outerShdw>
                </a:effectLst>
              </a:rPr>
              <a:t>12</a:t>
            </a:r>
            <a:r>
              <a:rPr lang="fr-FR" sz="2800" b="1" dirty="0" smtClean="0">
                <a:solidFill>
                  <a:srgbClr val="C00000"/>
                </a:solidFill>
                <a:effectLst>
                  <a:outerShdw blurRad="38100" dist="38100" dir="2700000" algn="tl">
                    <a:srgbClr val="000000">
                      <a:alpha val="43137"/>
                    </a:srgbClr>
                  </a:outerShdw>
                </a:effectLst>
              </a:rPr>
              <a:t>/N</a:t>
            </a:r>
            <a:r>
              <a:rPr lang="fr-FR" sz="2800" b="1" baseline="-25000" dirty="0" smtClean="0">
                <a:solidFill>
                  <a:srgbClr val="C00000"/>
                </a:solidFill>
                <a:effectLst>
                  <a:outerShdw blurRad="38100" dist="38100" dir="2700000" algn="tl">
                    <a:srgbClr val="000000">
                      <a:alpha val="43137"/>
                    </a:srgbClr>
                  </a:outerShdw>
                </a:effectLst>
              </a:rPr>
              <a:t>2</a:t>
            </a:r>
            <a:r>
              <a:rPr lang="fr-FR" sz="2800" b="1" dirty="0" smtClean="0">
                <a:solidFill>
                  <a:srgbClr val="C00000"/>
                </a:solidFill>
                <a:effectLst>
                  <a:outerShdw blurRad="38100" dist="38100" dir="2700000" algn="tl">
                    <a:srgbClr val="000000">
                      <a:alpha val="43137"/>
                    </a:srgbClr>
                  </a:outerShdw>
                </a:effectLst>
              </a:rPr>
              <a:t> mixture </a:t>
            </a:r>
            <a:r>
              <a:rPr lang="fr-FR" sz="2800" b="1" dirty="0" err="1" smtClean="0">
                <a:solidFill>
                  <a:srgbClr val="C00000"/>
                </a:solidFill>
                <a:effectLst>
                  <a:outerShdw blurRad="38100" dist="38100" dir="2700000" algn="tl">
                    <a:srgbClr val="000000">
                      <a:alpha val="43137"/>
                    </a:srgbClr>
                  </a:outerShdw>
                </a:effectLst>
              </a:rPr>
              <a:t>analyzer</a:t>
            </a:r>
            <a:r>
              <a:rPr lang="fr-FR" sz="2800" b="1" dirty="0" smtClean="0">
                <a:solidFill>
                  <a:srgbClr val="C00000"/>
                </a:solidFill>
                <a:effectLst>
                  <a:outerShdw blurRad="38100" dist="38100" dir="2700000" algn="tl">
                    <a:srgbClr val="000000">
                      <a:alpha val="43137"/>
                    </a:srgbClr>
                  </a:outerShdw>
                </a:effectLst>
              </a:rPr>
              <a:t> </a:t>
            </a:r>
            <a:r>
              <a:rPr lang="fr-FR" sz="2800" b="1" dirty="0" err="1" smtClean="0">
                <a:solidFill>
                  <a:srgbClr val="C00000"/>
                </a:solidFill>
                <a:effectLst>
                  <a:outerShdw blurRad="38100" dist="38100" dir="2700000" algn="tl">
                    <a:srgbClr val="000000">
                      <a:alpha val="43137"/>
                    </a:srgbClr>
                  </a:outerShdw>
                </a:effectLst>
              </a:rPr>
              <a:t>also</a:t>
            </a:r>
            <a:r>
              <a:rPr lang="fr-FR" sz="2800" b="1" dirty="0" smtClean="0">
                <a:solidFill>
                  <a:srgbClr val="C00000"/>
                </a:solidFill>
                <a:effectLst>
                  <a:outerShdw blurRad="38100" dist="38100" dir="2700000" algn="tl">
                    <a:srgbClr val="000000">
                      <a:alpha val="43137"/>
                    </a:srgbClr>
                  </a:outerShdw>
                </a:effectLst>
              </a:rPr>
              <a:t> a flow </a:t>
            </a:r>
            <a:r>
              <a:rPr lang="fr-FR" sz="2800" b="1" dirty="0" err="1" smtClean="0">
                <a:solidFill>
                  <a:srgbClr val="C00000"/>
                </a:solidFill>
                <a:effectLst>
                  <a:outerShdw blurRad="38100" dist="38100" dir="2700000" algn="tl">
                    <a:srgbClr val="000000">
                      <a:alpha val="43137"/>
                    </a:srgbClr>
                  </a:outerShdw>
                </a:effectLst>
              </a:rPr>
              <a:t>meter</a:t>
            </a:r>
            <a:endParaRPr lang="fr-FR" sz="2800" b="1" dirty="0">
              <a:solidFill>
                <a:srgbClr val="C00000"/>
              </a:solidFill>
              <a:effectLst>
                <a:outerShdw blurRad="38100" dist="38100" dir="2700000" algn="tl">
                  <a:srgbClr val="000000">
                    <a:alpha val="43137"/>
                  </a:srgbClr>
                </a:outerShdw>
              </a:effectLst>
            </a:endParaRPr>
          </a:p>
        </p:txBody>
      </p:sp>
      <p:pic>
        <p:nvPicPr>
          <p:cNvPr id="59397" name="Picture 5"/>
          <p:cNvPicPr>
            <a:picLocks noChangeAspect="1" noChangeArrowheads="1"/>
          </p:cNvPicPr>
          <p:nvPr/>
        </p:nvPicPr>
        <p:blipFill>
          <a:blip r:embed="rId2"/>
          <a:srcRect l="9742" t="3948"/>
          <a:stretch>
            <a:fillRect/>
          </a:stretch>
        </p:blipFill>
        <p:spPr bwMode="auto">
          <a:xfrm>
            <a:off x="2362200" y="762000"/>
            <a:ext cx="4235669" cy="5562600"/>
          </a:xfrm>
          <a:prstGeom prst="rect">
            <a:avLst/>
          </a:prstGeom>
          <a:noFill/>
          <a:ln w="9525">
            <a:noFill/>
            <a:miter lim="800000"/>
            <a:headEnd/>
            <a:tailEnd/>
          </a:ln>
        </p:spPr>
      </p:pic>
      <p:sp>
        <p:nvSpPr>
          <p:cNvPr id="5" name="Ellipse 4"/>
          <p:cNvSpPr/>
          <p:nvPr/>
        </p:nvSpPr>
        <p:spPr>
          <a:xfrm>
            <a:off x="2743200" y="1905000"/>
            <a:ext cx="1447800" cy="457200"/>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62000" y="0"/>
            <a:ext cx="7772400" cy="1143000"/>
          </a:xfrm>
        </p:spPr>
        <p:txBody>
          <a:bodyPr/>
          <a:lstStyle/>
          <a:p>
            <a:r>
              <a:rPr lang="en-US" dirty="0" smtClean="0">
                <a:solidFill>
                  <a:srgbClr val="C00000"/>
                </a:solidFill>
                <a:effectLst>
                  <a:outerShdw blurRad="38100" dist="38100" dir="2700000" algn="tl">
                    <a:srgbClr val="000000">
                      <a:alpha val="43137"/>
                    </a:srgbClr>
                  </a:outerShdw>
                </a:effectLst>
              </a:rPr>
              <a:t>Ultrasonic </a:t>
            </a:r>
            <a:r>
              <a:rPr lang="en-US" dirty="0" err="1" smtClean="0">
                <a:solidFill>
                  <a:srgbClr val="C00000"/>
                </a:solidFill>
                <a:effectLst>
                  <a:outerShdw blurRad="38100" dist="38100" dir="2700000" algn="tl">
                    <a:srgbClr val="000000">
                      <a:alpha val="43137"/>
                    </a:srgbClr>
                  </a:outerShdw>
                </a:effectLst>
              </a:rPr>
              <a:t>flowmeter</a:t>
            </a:r>
            <a:r>
              <a:rPr lang="en-US" dirty="0" smtClean="0">
                <a:solidFill>
                  <a:srgbClr val="C00000"/>
                </a:solidFill>
                <a:effectLst>
                  <a:outerShdw blurRad="38100" dist="38100" dir="2700000" algn="tl">
                    <a:srgbClr val="000000">
                      <a:alpha val="43137"/>
                    </a:srgbClr>
                  </a:outerShdw>
                </a:effectLst>
              </a:rPr>
              <a:t> principle</a:t>
            </a:r>
            <a:endParaRPr lang="fr-FR" dirty="0">
              <a:solidFill>
                <a:srgbClr val="C00000"/>
              </a:solidFill>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pPr>
              <a:defRPr/>
            </a:pPr>
            <a:fld id="{CD175C4A-E50F-4CB1-BADD-9B66B98ABD96}" type="slidenum">
              <a:rPr lang="fr-FR" smtClean="0"/>
              <a:pPr>
                <a:defRPr/>
              </a:pPr>
              <a:t>33</a:t>
            </a:fld>
            <a:endParaRPr lang="fr-FR"/>
          </a:p>
        </p:txBody>
      </p:sp>
      <p:pic>
        <p:nvPicPr>
          <p:cNvPr id="4" name="Picture 3"/>
          <p:cNvPicPr>
            <a:picLocks noChangeAspect="1" noChangeArrowheads="1"/>
          </p:cNvPicPr>
          <p:nvPr/>
        </p:nvPicPr>
        <p:blipFill>
          <a:blip r:embed="rId2"/>
          <a:srcRect/>
          <a:stretch>
            <a:fillRect/>
          </a:stretch>
        </p:blipFill>
        <p:spPr bwMode="auto">
          <a:xfrm>
            <a:off x="228600" y="990600"/>
            <a:ext cx="3946256" cy="1600200"/>
          </a:xfrm>
          <a:prstGeom prst="rect">
            <a:avLst/>
          </a:prstGeom>
          <a:noFill/>
          <a:ln w="9525">
            <a:noFill/>
            <a:miter lim="800000"/>
            <a:headEnd/>
            <a:tailEnd/>
          </a:ln>
        </p:spPr>
      </p:pic>
      <p:sp>
        <p:nvSpPr>
          <p:cNvPr id="5" name="ZoneTexte 4"/>
          <p:cNvSpPr txBox="1"/>
          <p:nvPr/>
        </p:nvSpPr>
        <p:spPr>
          <a:xfrm>
            <a:off x="304800" y="2743200"/>
            <a:ext cx="8458200" cy="3785652"/>
          </a:xfrm>
          <a:prstGeom prst="rect">
            <a:avLst/>
          </a:prstGeom>
          <a:noFill/>
        </p:spPr>
        <p:txBody>
          <a:bodyPr wrap="square" rtlCol="0">
            <a:spAutoFit/>
          </a:bodyPr>
          <a:lstStyle/>
          <a:p>
            <a:r>
              <a:rPr lang="en-US" sz="1600" dirty="0" smtClean="0"/>
              <a:t>where c is the sound speed in the fluid,  D is the pipe diameter and V is the flow velocity (m/s) </a:t>
            </a:r>
          </a:p>
          <a:p>
            <a:r>
              <a:rPr lang="en-US" sz="1600" dirty="0" smtClean="0"/>
              <a:t>averaged over the sound path. </a:t>
            </a:r>
          </a:p>
          <a:p>
            <a:endParaRPr lang="en-US" sz="1600" dirty="0"/>
          </a:p>
          <a:p>
            <a:r>
              <a:rPr lang="en-US" sz="1600" dirty="0" smtClean="0"/>
              <a:t>Solving the above equations leads to</a:t>
            </a:r>
          </a:p>
          <a:p>
            <a:r>
              <a:rPr lang="en-US" sz="1600" dirty="0" smtClean="0"/>
              <a:t>     </a:t>
            </a:r>
          </a:p>
          <a:p>
            <a:r>
              <a:rPr lang="en-US" sz="1600" dirty="0" smtClean="0"/>
              <a:t>V = ( D / </a:t>
            </a:r>
            <a:r>
              <a:rPr lang="en-US" sz="1600" i="1" dirty="0" err="1" smtClean="0"/>
              <a:t>sin</a:t>
            </a:r>
            <a:r>
              <a:rPr lang="en-US" sz="1600" i="1" dirty="0" err="1" smtClean="0">
                <a:latin typeface="Symbol" pitchFamily="18" charset="2"/>
              </a:rPr>
              <a:t>q</a:t>
            </a:r>
            <a:r>
              <a:rPr lang="en-US" sz="1600" dirty="0" smtClean="0"/>
              <a:t> ) * ∆T / (</a:t>
            </a:r>
            <a:r>
              <a:rPr lang="en-US" sz="1600" dirty="0" err="1" smtClean="0"/>
              <a:t>Tup</a:t>
            </a:r>
            <a:r>
              <a:rPr lang="en-US" sz="1600" dirty="0" smtClean="0"/>
              <a:t> * </a:t>
            </a:r>
            <a:r>
              <a:rPr lang="en-US" sz="1600" dirty="0" err="1" smtClean="0"/>
              <a:t>Tdown</a:t>
            </a:r>
            <a:r>
              <a:rPr lang="en-US" sz="1600" dirty="0" smtClean="0"/>
              <a:t>),                          (3)</a:t>
            </a:r>
          </a:p>
          <a:p>
            <a:endParaRPr lang="en-US" sz="1600" dirty="0" smtClean="0"/>
          </a:p>
          <a:p>
            <a:r>
              <a:rPr lang="en-US" sz="1600" dirty="0" smtClean="0"/>
              <a:t>where ∆T = </a:t>
            </a:r>
            <a:r>
              <a:rPr lang="en-US" sz="1600" dirty="0" err="1" smtClean="0"/>
              <a:t>Tup</a:t>
            </a:r>
            <a:r>
              <a:rPr lang="en-US" sz="1600" dirty="0" smtClean="0"/>
              <a:t> - </a:t>
            </a:r>
            <a:r>
              <a:rPr lang="en-US" sz="1600" dirty="0" err="1" smtClean="0"/>
              <a:t>Tdown</a:t>
            </a:r>
            <a:r>
              <a:rPr lang="en-US" sz="1600" dirty="0" smtClean="0"/>
              <a:t>. </a:t>
            </a:r>
          </a:p>
          <a:p>
            <a:endParaRPr lang="en-US" sz="1600" dirty="0"/>
          </a:p>
          <a:p>
            <a:r>
              <a:rPr lang="en-US" sz="1600" dirty="0" smtClean="0"/>
              <a:t>Therefore,  by accurately measuring the upstream and downstream transit-time </a:t>
            </a:r>
            <a:r>
              <a:rPr lang="en-US" sz="1600" dirty="0" err="1" smtClean="0"/>
              <a:t>Tup</a:t>
            </a:r>
            <a:r>
              <a:rPr lang="en-US" sz="1600" dirty="0" smtClean="0"/>
              <a:t> and </a:t>
            </a:r>
            <a:r>
              <a:rPr lang="en-US" sz="1600" dirty="0" err="1" smtClean="0"/>
              <a:t>Tdown</a:t>
            </a:r>
            <a:r>
              <a:rPr lang="en-US" sz="1600" dirty="0" smtClean="0"/>
              <a:t>, </a:t>
            </a:r>
          </a:p>
          <a:p>
            <a:r>
              <a:rPr lang="en-US" sz="1600" dirty="0" smtClean="0"/>
              <a:t>we can obtain the flow velocity V. Subsequently, the volume flow rate is calculated as,</a:t>
            </a:r>
          </a:p>
          <a:p>
            <a:r>
              <a:rPr lang="en-US" sz="1600" dirty="0" smtClean="0"/>
              <a:t>   </a:t>
            </a:r>
          </a:p>
          <a:p>
            <a:r>
              <a:rPr lang="en-US" sz="1600" dirty="0" smtClean="0"/>
              <a:t>  Q = A* V,  </a:t>
            </a:r>
          </a:p>
          <a:p>
            <a:r>
              <a:rPr lang="en-US" sz="1600" dirty="0" smtClean="0"/>
              <a:t>      </a:t>
            </a:r>
          </a:p>
          <a:p>
            <a:r>
              <a:rPr lang="en-US" sz="1600" dirty="0" smtClean="0"/>
              <a:t>where A is the inner cross-section area of the pipe         (4)</a:t>
            </a:r>
            <a:endParaRPr lang="fr-FR" sz="1600" dirty="0"/>
          </a:p>
        </p:txBody>
      </p:sp>
      <p:sp>
        <p:nvSpPr>
          <p:cNvPr id="6" name="ZoneTexte 5"/>
          <p:cNvSpPr txBox="1"/>
          <p:nvPr/>
        </p:nvSpPr>
        <p:spPr>
          <a:xfrm>
            <a:off x="4495800" y="1447800"/>
            <a:ext cx="4124591" cy="954107"/>
          </a:xfrm>
          <a:prstGeom prst="rect">
            <a:avLst/>
          </a:prstGeom>
          <a:noFill/>
        </p:spPr>
        <p:txBody>
          <a:bodyPr wrap="none" rtlCol="0">
            <a:spAutoFit/>
          </a:bodyPr>
          <a:lstStyle/>
          <a:p>
            <a:r>
              <a:rPr lang="en-US" sz="1600" dirty="0" err="1" smtClean="0"/>
              <a:t>Tdown</a:t>
            </a:r>
            <a:r>
              <a:rPr lang="en-US" sz="1600" dirty="0" smtClean="0"/>
              <a:t> = ( D / </a:t>
            </a:r>
            <a:r>
              <a:rPr lang="en-US" sz="1600" i="1" dirty="0" err="1" smtClean="0"/>
              <a:t>sin</a:t>
            </a:r>
            <a:r>
              <a:rPr lang="en-US" sz="1600" i="1" dirty="0" err="1" smtClean="0">
                <a:latin typeface="Symbol" pitchFamily="18" charset="2"/>
              </a:rPr>
              <a:t>q</a:t>
            </a:r>
            <a:r>
              <a:rPr lang="en-US" sz="1600" dirty="0" smtClean="0"/>
              <a:t> ) / ( c + V*</a:t>
            </a:r>
            <a:r>
              <a:rPr lang="en-US" sz="1600" i="1" dirty="0" err="1" smtClean="0"/>
              <a:t>cos</a:t>
            </a:r>
            <a:r>
              <a:rPr lang="en-US" sz="1600" i="1" dirty="0" err="1" smtClean="0">
                <a:latin typeface="Symbol" pitchFamily="18" charset="2"/>
              </a:rPr>
              <a:t>q</a:t>
            </a:r>
            <a:r>
              <a:rPr lang="en-US" sz="1600" i="1" dirty="0" smtClean="0"/>
              <a:t> </a:t>
            </a:r>
            <a:r>
              <a:rPr lang="en-US" sz="1600" dirty="0" smtClean="0"/>
              <a:t>)             (1)</a:t>
            </a:r>
          </a:p>
          <a:p>
            <a:r>
              <a:rPr lang="en-US" sz="1600" dirty="0" smtClean="0"/>
              <a:t>     </a:t>
            </a:r>
            <a:r>
              <a:rPr lang="en-US" sz="1600" dirty="0" err="1" smtClean="0"/>
              <a:t>Tup</a:t>
            </a:r>
            <a:r>
              <a:rPr lang="en-US" sz="1600" dirty="0" smtClean="0"/>
              <a:t> = ( D / </a:t>
            </a:r>
            <a:r>
              <a:rPr lang="en-US" sz="1600" i="1" dirty="0" err="1" smtClean="0"/>
              <a:t>sin</a:t>
            </a:r>
            <a:r>
              <a:rPr lang="en-US" sz="1600" i="1" dirty="0" err="1" smtClean="0">
                <a:latin typeface="Symbol" pitchFamily="18" charset="2"/>
              </a:rPr>
              <a:t>q</a:t>
            </a:r>
            <a:r>
              <a:rPr lang="en-US" sz="1600" dirty="0" smtClean="0"/>
              <a:t> ) / ( c - V*</a:t>
            </a:r>
            <a:r>
              <a:rPr lang="en-US" sz="1600" i="1" dirty="0" err="1" smtClean="0"/>
              <a:t>cos</a:t>
            </a:r>
            <a:r>
              <a:rPr lang="en-US" sz="1600" i="1" dirty="0" err="1" smtClean="0">
                <a:latin typeface="Symbol" pitchFamily="18" charset="2"/>
              </a:rPr>
              <a:t>q</a:t>
            </a:r>
            <a:r>
              <a:rPr lang="en-US" sz="1600" dirty="0" smtClean="0"/>
              <a:t>)               (2)</a:t>
            </a:r>
          </a:p>
          <a:p>
            <a:endParaRPr lang="fr-FR" dirty="0"/>
          </a:p>
        </p:txBody>
      </p:sp>
      <p:sp>
        <p:nvSpPr>
          <p:cNvPr id="8" name="ZoneTexte 7"/>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8600" y="228600"/>
            <a:ext cx="8763000" cy="1143000"/>
          </a:xfrm>
          <a:ln w="19050">
            <a:solidFill>
              <a:srgbClr val="C00000"/>
            </a:solidFill>
          </a:ln>
        </p:spPr>
        <p:txBody>
          <a:bodyPr/>
          <a:lstStyle/>
          <a:p>
            <a:r>
              <a:rPr lang="fr-FR" sz="2800" dirty="0" smtClean="0">
                <a:solidFill>
                  <a:srgbClr val="C00000"/>
                </a:solidFill>
                <a:effectLst>
                  <a:outerShdw blurRad="38100" dist="38100" dir="2700000" algn="tl">
                    <a:srgbClr val="000000">
                      <a:alpha val="43137"/>
                    </a:srgbClr>
                  </a:outerShdw>
                </a:effectLst>
              </a:rPr>
              <a:t>SLD CRID </a:t>
            </a:r>
            <a:r>
              <a:rPr lang="fr-FR" sz="2800" dirty="0" err="1" smtClean="0">
                <a:solidFill>
                  <a:srgbClr val="C00000"/>
                </a:solidFill>
                <a:effectLst>
                  <a:outerShdw blurRad="38100" dist="38100" dir="2700000" algn="tl">
                    <a:srgbClr val="000000">
                      <a:alpha val="43137"/>
                    </a:srgbClr>
                  </a:outerShdw>
                </a:effectLst>
              </a:rPr>
              <a:t>Combined</a:t>
            </a:r>
            <a:r>
              <a:rPr lang="fr-FR" sz="2800" dirty="0" smtClean="0">
                <a:solidFill>
                  <a:srgbClr val="C00000"/>
                </a:solidFill>
                <a:effectLst>
                  <a:outerShdw blurRad="38100" dist="38100" dir="2700000" algn="tl">
                    <a:srgbClr val="000000">
                      <a:alpha val="43137"/>
                    </a:srgbClr>
                  </a:outerShdw>
                </a:effectLst>
              </a:rPr>
              <a:t> Sonar </a:t>
            </a:r>
            <a:r>
              <a:rPr lang="fr-FR" sz="2800" dirty="0" err="1" smtClean="0">
                <a:solidFill>
                  <a:srgbClr val="C00000"/>
                </a:solidFill>
                <a:effectLst>
                  <a:outerShdw blurRad="38100" dist="38100" dir="2700000" algn="tl">
                    <a:srgbClr val="000000">
                      <a:alpha val="43137"/>
                    </a:srgbClr>
                  </a:outerShdw>
                </a:effectLst>
              </a:rPr>
              <a:t>Gas</a:t>
            </a:r>
            <a:r>
              <a:rPr lang="fr-FR" sz="2800" dirty="0" smtClean="0">
                <a:solidFill>
                  <a:srgbClr val="C00000"/>
                </a:solidFill>
                <a:effectLst>
                  <a:outerShdw blurRad="38100" dist="38100" dir="2700000" algn="tl">
                    <a:srgbClr val="000000">
                      <a:alpha val="43137"/>
                    </a:srgbClr>
                  </a:outerShdw>
                </a:effectLst>
              </a:rPr>
              <a:t> Analyzer/</a:t>
            </a:r>
            <a:r>
              <a:rPr lang="fr-FR" sz="2800" dirty="0" err="1" smtClean="0">
                <a:solidFill>
                  <a:srgbClr val="C00000"/>
                </a:solidFill>
                <a:effectLst>
                  <a:outerShdw blurRad="38100" dist="38100" dir="2700000" algn="tl">
                    <a:srgbClr val="000000">
                      <a:alpha val="43137"/>
                    </a:srgbClr>
                  </a:outerShdw>
                </a:effectLst>
              </a:rPr>
              <a:t>flowmeter</a:t>
            </a:r>
            <a:r>
              <a:rPr lang="fr-FR" sz="2800" dirty="0" smtClean="0">
                <a:solidFill>
                  <a:srgbClr val="C00000"/>
                </a:solidFill>
                <a:effectLst>
                  <a:outerShdw blurRad="38100" dist="38100" dir="2700000" algn="tl">
                    <a:srgbClr val="000000">
                      <a:alpha val="43137"/>
                    </a:srgbClr>
                  </a:outerShdw>
                </a:effectLst>
              </a:rPr>
              <a:t> </a:t>
            </a:r>
            <a:br>
              <a:rPr lang="fr-FR" sz="2800" dirty="0" smtClean="0">
                <a:solidFill>
                  <a:srgbClr val="C00000"/>
                </a:solidFill>
                <a:effectLst>
                  <a:outerShdw blurRad="38100" dist="38100" dir="2700000" algn="tl">
                    <a:srgbClr val="000000">
                      <a:alpha val="43137"/>
                    </a:srgbClr>
                  </a:outerShdw>
                </a:effectLst>
              </a:rPr>
            </a:br>
            <a:r>
              <a:rPr lang="fr-FR" sz="2800" dirty="0" smtClean="0">
                <a:solidFill>
                  <a:srgbClr val="C00000"/>
                </a:solidFill>
                <a:effectLst>
                  <a:outerShdw blurRad="38100" dist="38100" dir="2700000" algn="tl">
                    <a:srgbClr val="000000">
                      <a:alpha val="43137"/>
                    </a:srgbClr>
                  </a:outerShdw>
                </a:effectLst>
              </a:rPr>
              <a:t>in C</a:t>
            </a:r>
            <a:r>
              <a:rPr lang="fr-FR" sz="2800" baseline="-25000" dirty="0" smtClean="0">
                <a:solidFill>
                  <a:srgbClr val="C00000"/>
                </a:solidFill>
                <a:effectLst>
                  <a:outerShdw blurRad="38100" dist="38100" dir="2700000" algn="tl">
                    <a:srgbClr val="000000">
                      <a:alpha val="43137"/>
                    </a:srgbClr>
                  </a:outerShdw>
                </a:effectLst>
              </a:rPr>
              <a:t>5</a:t>
            </a:r>
            <a:r>
              <a:rPr lang="fr-FR" sz="2800" dirty="0" smtClean="0">
                <a:solidFill>
                  <a:srgbClr val="C00000"/>
                </a:solidFill>
                <a:effectLst>
                  <a:outerShdw blurRad="38100" dist="38100" dir="2700000" algn="tl">
                    <a:srgbClr val="000000">
                      <a:alpha val="43137"/>
                    </a:srgbClr>
                  </a:outerShdw>
                </a:effectLst>
              </a:rPr>
              <a:t>F</a:t>
            </a:r>
            <a:r>
              <a:rPr lang="fr-FR" sz="2800" baseline="-25000" dirty="0" smtClean="0">
                <a:solidFill>
                  <a:srgbClr val="C00000"/>
                </a:solidFill>
                <a:effectLst>
                  <a:outerShdw blurRad="38100" dist="38100" dir="2700000" algn="tl">
                    <a:srgbClr val="000000">
                      <a:alpha val="43137"/>
                    </a:srgbClr>
                  </a:outerShdw>
                </a:effectLst>
              </a:rPr>
              <a:t>12</a:t>
            </a:r>
            <a:r>
              <a:rPr lang="fr-FR" sz="2800" dirty="0" smtClean="0">
                <a:solidFill>
                  <a:srgbClr val="C00000"/>
                </a:solidFill>
                <a:effectLst>
                  <a:outerShdw blurRad="38100" dist="38100" dir="2700000" algn="tl">
                    <a:srgbClr val="000000">
                      <a:alpha val="43137"/>
                    </a:srgbClr>
                  </a:outerShdw>
                </a:effectLst>
              </a:rPr>
              <a:t>/N</a:t>
            </a:r>
            <a:r>
              <a:rPr lang="fr-FR" sz="2800" baseline="-25000" dirty="0" smtClean="0">
                <a:solidFill>
                  <a:srgbClr val="C00000"/>
                </a:solidFill>
                <a:effectLst>
                  <a:outerShdw blurRad="38100" dist="38100" dir="2700000" algn="tl">
                    <a:srgbClr val="000000">
                      <a:alpha val="43137"/>
                    </a:srgbClr>
                  </a:outerShdw>
                </a:effectLst>
              </a:rPr>
              <a:t>2</a:t>
            </a:r>
            <a:r>
              <a:rPr lang="fr-FR" sz="2800" dirty="0" smtClean="0">
                <a:solidFill>
                  <a:srgbClr val="C00000"/>
                </a:solidFill>
                <a:effectLst>
                  <a:outerShdw blurRad="38100" dist="38100" dir="2700000" algn="tl">
                    <a:srgbClr val="000000">
                      <a:alpha val="43137"/>
                    </a:srgbClr>
                  </a:outerShdw>
                </a:effectLst>
              </a:rPr>
              <a:t> injection/</a:t>
            </a:r>
            <a:r>
              <a:rPr lang="fr-FR" sz="2800" dirty="0" err="1" smtClean="0">
                <a:solidFill>
                  <a:srgbClr val="C00000"/>
                </a:solidFill>
                <a:effectLst>
                  <a:outerShdw blurRad="38100" dist="38100" dir="2700000" algn="tl">
                    <a:srgbClr val="000000">
                      <a:alpha val="43137"/>
                    </a:srgbClr>
                  </a:outerShdw>
                </a:effectLst>
              </a:rPr>
              <a:t>recovery</a:t>
            </a:r>
            <a:r>
              <a:rPr lang="fr-FR" sz="2800" dirty="0" smtClean="0">
                <a:solidFill>
                  <a:srgbClr val="C00000"/>
                </a:solidFill>
                <a:effectLst>
                  <a:outerShdw blurRad="38100" dist="38100" dir="2700000" algn="tl">
                    <a:srgbClr val="000000">
                      <a:alpha val="43137"/>
                    </a:srgbClr>
                  </a:outerShdw>
                </a:effectLst>
              </a:rPr>
              <a:t>/circulation system (1)</a:t>
            </a:r>
            <a:endParaRPr lang="fr-FR" sz="2800" dirty="0">
              <a:solidFill>
                <a:srgbClr val="C00000"/>
              </a:solidFill>
              <a:effectLst>
                <a:outerShdw blurRad="38100" dist="38100" dir="2700000" algn="tl">
                  <a:srgbClr val="000000">
                    <a:alpha val="43137"/>
                  </a:srgbClr>
                </a:outerShdw>
              </a:effectLst>
            </a:endParaRPr>
          </a:p>
        </p:txBody>
      </p:sp>
      <p:sp>
        <p:nvSpPr>
          <p:cNvPr id="3" name="Espace réservé du numéro de diapositive 2"/>
          <p:cNvSpPr>
            <a:spLocks noGrp="1"/>
          </p:cNvSpPr>
          <p:nvPr>
            <p:ph type="sldNum" sz="quarter" idx="12"/>
          </p:nvPr>
        </p:nvSpPr>
        <p:spPr/>
        <p:txBody>
          <a:bodyPr/>
          <a:lstStyle/>
          <a:p>
            <a:pPr>
              <a:defRPr/>
            </a:pPr>
            <a:fld id="{CD175C4A-E50F-4CB1-BADD-9B66B98ABD96}" type="slidenum">
              <a:rPr lang="fr-FR" smtClean="0"/>
              <a:pPr>
                <a:defRPr/>
              </a:pPr>
              <a:t>34</a:t>
            </a:fld>
            <a:endParaRPr lang="fr-FR"/>
          </a:p>
        </p:txBody>
      </p:sp>
      <p:pic>
        <p:nvPicPr>
          <p:cNvPr id="114690" name="Picture 2"/>
          <p:cNvPicPr>
            <a:picLocks noChangeAspect="1" noChangeArrowheads="1"/>
          </p:cNvPicPr>
          <p:nvPr/>
        </p:nvPicPr>
        <p:blipFill>
          <a:blip r:embed="rId2"/>
          <a:srcRect/>
          <a:stretch>
            <a:fillRect/>
          </a:stretch>
        </p:blipFill>
        <p:spPr bwMode="auto">
          <a:xfrm>
            <a:off x="1524000" y="1676400"/>
            <a:ext cx="6096000" cy="4572000"/>
          </a:xfrm>
          <a:prstGeom prst="rect">
            <a:avLst/>
          </a:prstGeom>
          <a:noFill/>
          <a:ln w="9525">
            <a:noFill/>
            <a:miter lim="800000"/>
            <a:headEnd/>
            <a:tailEnd/>
          </a:ln>
          <a:effectLst/>
        </p:spPr>
      </p:pic>
      <p:sp>
        <p:nvSpPr>
          <p:cNvPr id="6" name="ZoneTexte 5"/>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CD175C4A-E50F-4CB1-BADD-9B66B98ABD96}" type="slidenum">
              <a:rPr lang="fr-FR" smtClean="0"/>
              <a:pPr>
                <a:defRPr/>
              </a:pPr>
              <a:t>35</a:t>
            </a:fld>
            <a:endParaRPr lang="fr-FR"/>
          </a:p>
        </p:txBody>
      </p:sp>
      <p:pic>
        <p:nvPicPr>
          <p:cNvPr id="115714" name="Picture 2"/>
          <p:cNvPicPr>
            <a:picLocks noChangeAspect="1" noChangeArrowheads="1"/>
          </p:cNvPicPr>
          <p:nvPr/>
        </p:nvPicPr>
        <p:blipFill>
          <a:blip r:embed="rId2"/>
          <a:srcRect/>
          <a:stretch>
            <a:fillRect/>
          </a:stretch>
        </p:blipFill>
        <p:spPr bwMode="auto">
          <a:xfrm>
            <a:off x="1752600" y="1600200"/>
            <a:ext cx="6096000" cy="4572000"/>
          </a:xfrm>
          <a:prstGeom prst="rect">
            <a:avLst/>
          </a:prstGeom>
          <a:noFill/>
          <a:ln w="9525">
            <a:noFill/>
            <a:miter lim="800000"/>
            <a:headEnd/>
            <a:tailEnd/>
          </a:ln>
          <a:effectLst/>
        </p:spPr>
      </p:pic>
      <p:sp>
        <p:nvSpPr>
          <p:cNvPr id="5" name="Titre 1"/>
          <p:cNvSpPr>
            <a:spLocks noGrp="1"/>
          </p:cNvSpPr>
          <p:nvPr>
            <p:ph type="title"/>
          </p:nvPr>
        </p:nvSpPr>
        <p:spPr>
          <a:xfrm>
            <a:off x="457200" y="381000"/>
            <a:ext cx="8229600" cy="1143000"/>
          </a:xfrm>
          <a:ln w="19050">
            <a:solidFill>
              <a:srgbClr val="C00000"/>
            </a:solidFill>
          </a:ln>
        </p:spPr>
        <p:txBody>
          <a:bodyPr/>
          <a:lstStyle/>
          <a:p>
            <a:r>
              <a:rPr lang="fr-FR" sz="2800" dirty="0" smtClean="0">
                <a:solidFill>
                  <a:srgbClr val="C00000"/>
                </a:solidFill>
                <a:effectLst>
                  <a:outerShdw blurRad="38100" dist="38100" dir="2700000" algn="tl">
                    <a:srgbClr val="000000">
                      <a:alpha val="43137"/>
                    </a:srgbClr>
                  </a:outerShdw>
                </a:effectLst>
              </a:rPr>
              <a:t>SLD CRID </a:t>
            </a:r>
            <a:r>
              <a:rPr lang="fr-FR" sz="2800" dirty="0" err="1" smtClean="0">
                <a:solidFill>
                  <a:srgbClr val="C00000"/>
                </a:solidFill>
                <a:effectLst>
                  <a:outerShdw blurRad="38100" dist="38100" dir="2700000" algn="tl">
                    <a:srgbClr val="000000">
                      <a:alpha val="43137"/>
                    </a:srgbClr>
                  </a:outerShdw>
                </a:effectLst>
              </a:rPr>
              <a:t>Combined</a:t>
            </a:r>
            <a:r>
              <a:rPr lang="fr-FR" sz="2800" dirty="0" smtClean="0">
                <a:solidFill>
                  <a:srgbClr val="C00000"/>
                </a:solidFill>
                <a:effectLst>
                  <a:outerShdw blurRad="38100" dist="38100" dir="2700000" algn="tl">
                    <a:srgbClr val="000000">
                      <a:alpha val="43137"/>
                    </a:srgbClr>
                  </a:outerShdw>
                </a:effectLst>
              </a:rPr>
              <a:t> Sonar </a:t>
            </a:r>
            <a:r>
              <a:rPr lang="fr-FR" sz="2800" dirty="0" err="1" smtClean="0">
                <a:solidFill>
                  <a:srgbClr val="C00000"/>
                </a:solidFill>
                <a:effectLst>
                  <a:outerShdw blurRad="38100" dist="38100" dir="2700000" algn="tl">
                    <a:srgbClr val="000000">
                      <a:alpha val="43137"/>
                    </a:srgbClr>
                  </a:outerShdw>
                </a:effectLst>
              </a:rPr>
              <a:t>Gas</a:t>
            </a:r>
            <a:r>
              <a:rPr lang="fr-FR" sz="2800" dirty="0" smtClean="0">
                <a:solidFill>
                  <a:srgbClr val="C00000"/>
                </a:solidFill>
                <a:effectLst>
                  <a:outerShdw blurRad="38100" dist="38100" dir="2700000" algn="tl">
                    <a:srgbClr val="000000">
                      <a:alpha val="43137"/>
                    </a:srgbClr>
                  </a:outerShdw>
                </a:effectLst>
              </a:rPr>
              <a:t> Analyzer/</a:t>
            </a:r>
            <a:r>
              <a:rPr lang="fr-FR" sz="2800" dirty="0" err="1" smtClean="0">
                <a:solidFill>
                  <a:srgbClr val="C00000"/>
                </a:solidFill>
                <a:effectLst>
                  <a:outerShdw blurRad="38100" dist="38100" dir="2700000" algn="tl">
                    <a:srgbClr val="000000">
                      <a:alpha val="43137"/>
                    </a:srgbClr>
                  </a:outerShdw>
                </a:effectLst>
              </a:rPr>
              <a:t>flowmeter</a:t>
            </a:r>
            <a:r>
              <a:rPr lang="fr-FR" sz="2800" dirty="0" smtClean="0">
                <a:solidFill>
                  <a:srgbClr val="C00000"/>
                </a:solidFill>
                <a:effectLst>
                  <a:outerShdw blurRad="38100" dist="38100" dir="2700000" algn="tl">
                    <a:srgbClr val="000000">
                      <a:alpha val="43137"/>
                    </a:srgbClr>
                  </a:outerShdw>
                </a:effectLst>
              </a:rPr>
              <a:t>: </a:t>
            </a:r>
            <a:br>
              <a:rPr lang="fr-FR" sz="2800" dirty="0" smtClean="0">
                <a:solidFill>
                  <a:srgbClr val="C00000"/>
                </a:solidFill>
                <a:effectLst>
                  <a:outerShdw blurRad="38100" dist="38100" dir="2700000" algn="tl">
                    <a:srgbClr val="000000">
                      <a:alpha val="43137"/>
                    </a:srgbClr>
                  </a:outerShdw>
                </a:effectLst>
              </a:rPr>
            </a:br>
            <a:r>
              <a:rPr lang="fr-FR" sz="2800" dirty="0" err="1" smtClean="0">
                <a:solidFill>
                  <a:srgbClr val="C00000"/>
                </a:solidFill>
                <a:effectLst>
                  <a:outerShdw blurRad="38100" dist="38100" dir="2700000" algn="tl">
                    <a:srgbClr val="000000">
                      <a:alpha val="43137"/>
                    </a:srgbClr>
                  </a:outerShdw>
                </a:effectLst>
              </a:rPr>
              <a:t>detail</a:t>
            </a:r>
            <a:r>
              <a:rPr lang="fr-FR" sz="2800" dirty="0" smtClean="0">
                <a:solidFill>
                  <a:srgbClr val="C00000"/>
                </a:solidFill>
                <a:effectLst>
                  <a:outerShdw blurRad="38100" dist="38100" dir="2700000" algn="tl">
                    <a:srgbClr val="000000">
                      <a:alpha val="43137"/>
                    </a:srgbClr>
                  </a:outerShdw>
                </a:effectLst>
              </a:rPr>
              <a:t> of </a:t>
            </a:r>
            <a:r>
              <a:rPr lang="fr-FR" sz="2800" dirty="0" err="1" smtClean="0">
                <a:solidFill>
                  <a:srgbClr val="C00000"/>
                </a:solidFill>
                <a:effectLst>
                  <a:outerShdw blurRad="38100" dist="38100" dir="2700000" algn="tl">
                    <a:srgbClr val="000000">
                      <a:alpha val="43137"/>
                    </a:srgbClr>
                  </a:outerShdw>
                </a:effectLst>
              </a:rPr>
              <a:t>transducer</a:t>
            </a:r>
            <a:r>
              <a:rPr lang="fr-FR" sz="2800" dirty="0" smtClean="0">
                <a:solidFill>
                  <a:srgbClr val="C00000"/>
                </a:solidFill>
                <a:effectLst>
                  <a:outerShdw blurRad="38100" dist="38100" dir="2700000" algn="tl">
                    <a:srgbClr val="000000">
                      <a:alpha val="43137"/>
                    </a:srgbClr>
                  </a:outerShdw>
                </a:effectLst>
              </a:rPr>
              <a:t> blister </a:t>
            </a:r>
            <a:endParaRPr lang="fr-FR" sz="2800" dirty="0">
              <a:solidFill>
                <a:srgbClr val="C00000"/>
              </a:solidFill>
              <a:effectLst>
                <a:outerShdw blurRad="38100" dist="38100" dir="2700000" algn="tl">
                  <a:srgbClr val="000000">
                    <a:alpha val="43137"/>
                  </a:srgbClr>
                </a:outerShdw>
              </a:effectLst>
            </a:endParaRPr>
          </a:p>
        </p:txBody>
      </p:sp>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CD175C4A-E50F-4CB1-BADD-9B66B98ABD96}" type="slidenum">
              <a:rPr lang="fr-FR" smtClean="0"/>
              <a:pPr>
                <a:defRPr/>
              </a:pPr>
              <a:t>36</a:t>
            </a:fld>
            <a:endParaRPr lang="fr-FR"/>
          </a:p>
        </p:txBody>
      </p:sp>
      <p:pic>
        <p:nvPicPr>
          <p:cNvPr id="116738" name="Picture 2"/>
          <p:cNvPicPr>
            <a:picLocks noChangeAspect="1" noChangeArrowheads="1"/>
          </p:cNvPicPr>
          <p:nvPr/>
        </p:nvPicPr>
        <p:blipFill>
          <a:blip r:embed="rId2"/>
          <a:srcRect/>
          <a:stretch>
            <a:fillRect/>
          </a:stretch>
        </p:blipFill>
        <p:spPr bwMode="auto">
          <a:xfrm>
            <a:off x="1676400" y="1600200"/>
            <a:ext cx="6096000" cy="4572000"/>
          </a:xfrm>
          <a:prstGeom prst="rect">
            <a:avLst/>
          </a:prstGeom>
          <a:noFill/>
          <a:ln w="9525">
            <a:noFill/>
            <a:miter lim="800000"/>
            <a:headEnd/>
            <a:tailEnd/>
          </a:ln>
          <a:effectLst/>
        </p:spPr>
      </p:pic>
      <p:sp>
        <p:nvSpPr>
          <p:cNvPr id="5" name="Titre 1"/>
          <p:cNvSpPr>
            <a:spLocks noGrp="1"/>
          </p:cNvSpPr>
          <p:nvPr>
            <p:ph type="title"/>
          </p:nvPr>
        </p:nvSpPr>
        <p:spPr>
          <a:xfrm>
            <a:off x="228600" y="228600"/>
            <a:ext cx="8763000" cy="1295400"/>
          </a:xfrm>
          <a:ln w="19050">
            <a:solidFill>
              <a:srgbClr val="C00000"/>
            </a:solidFill>
          </a:ln>
        </p:spPr>
        <p:txBody>
          <a:bodyPr/>
          <a:lstStyle/>
          <a:p>
            <a:r>
              <a:rPr lang="fr-FR" sz="2800" dirty="0" smtClean="0">
                <a:solidFill>
                  <a:srgbClr val="C00000"/>
                </a:solidFill>
                <a:effectLst>
                  <a:outerShdw blurRad="38100" dist="38100" dir="2700000" algn="tl">
                    <a:srgbClr val="000000">
                      <a:alpha val="43137"/>
                    </a:srgbClr>
                  </a:outerShdw>
                </a:effectLst>
              </a:rPr>
              <a:t>SLD CRID </a:t>
            </a:r>
            <a:r>
              <a:rPr lang="fr-FR" sz="2800" dirty="0" err="1" smtClean="0">
                <a:solidFill>
                  <a:srgbClr val="C00000"/>
                </a:solidFill>
                <a:effectLst>
                  <a:outerShdw blurRad="38100" dist="38100" dir="2700000" algn="tl">
                    <a:srgbClr val="000000">
                      <a:alpha val="43137"/>
                    </a:srgbClr>
                  </a:outerShdw>
                </a:effectLst>
              </a:rPr>
              <a:t>Combined</a:t>
            </a:r>
            <a:r>
              <a:rPr lang="fr-FR" sz="2800" dirty="0" smtClean="0">
                <a:solidFill>
                  <a:srgbClr val="C00000"/>
                </a:solidFill>
                <a:effectLst>
                  <a:outerShdw blurRad="38100" dist="38100" dir="2700000" algn="tl">
                    <a:srgbClr val="000000">
                      <a:alpha val="43137"/>
                    </a:srgbClr>
                  </a:outerShdw>
                </a:effectLst>
              </a:rPr>
              <a:t> Sonar </a:t>
            </a:r>
            <a:r>
              <a:rPr lang="fr-FR" sz="2800" dirty="0" err="1" smtClean="0">
                <a:solidFill>
                  <a:srgbClr val="C00000"/>
                </a:solidFill>
                <a:effectLst>
                  <a:outerShdw blurRad="38100" dist="38100" dir="2700000" algn="tl">
                    <a:srgbClr val="000000">
                      <a:alpha val="43137"/>
                    </a:srgbClr>
                  </a:outerShdw>
                </a:effectLst>
              </a:rPr>
              <a:t>Gas</a:t>
            </a:r>
            <a:r>
              <a:rPr lang="fr-FR" sz="2800" dirty="0" smtClean="0">
                <a:solidFill>
                  <a:srgbClr val="C00000"/>
                </a:solidFill>
                <a:effectLst>
                  <a:outerShdw blurRad="38100" dist="38100" dir="2700000" algn="tl">
                    <a:srgbClr val="000000">
                      <a:alpha val="43137"/>
                    </a:srgbClr>
                  </a:outerShdw>
                </a:effectLst>
              </a:rPr>
              <a:t> Analyzer/</a:t>
            </a:r>
            <a:r>
              <a:rPr lang="fr-FR" sz="2800" dirty="0" err="1" smtClean="0">
                <a:solidFill>
                  <a:srgbClr val="C00000"/>
                </a:solidFill>
                <a:effectLst>
                  <a:outerShdw blurRad="38100" dist="38100" dir="2700000" algn="tl">
                    <a:srgbClr val="000000">
                      <a:alpha val="43137"/>
                    </a:srgbClr>
                  </a:outerShdw>
                </a:effectLst>
              </a:rPr>
              <a:t>flowmeter</a:t>
            </a:r>
            <a:r>
              <a:rPr lang="fr-FR" sz="2800" dirty="0" smtClean="0">
                <a:solidFill>
                  <a:srgbClr val="C00000"/>
                </a:solidFill>
                <a:effectLst>
                  <a:outerShdw blurRad="38100" dist="38100" dir="2700000" algn="tl">
                    <a:srgbClr val="000000">
                      <a:alpha val="43137"/>
                    </a:srgbClr>
                  </a:outerShdw>
                </a:effectLst>
              </a:rPr>
              <a:t> </a:t>
            </a:r>
            <a:br>
              <a:rPr lang="fr-FR" sz="2800" dirty="0" smtClean="0">
                <a:solidFill>
                  <a:srgbClr val="C00000"/>
                </a:solidFill>
                <a:effectLst>
                  <a:outerShdw blurRad="38100" dist="38100" dir="2700000" algn="tl">
                    <a:srgbClr val="000000">
                      <a:alpha val="43137"/>
                    </a:srgbClr>
                  </a:outerShdw>
                </a:effectLst>
              </a:rPr>
            </a:br>
            <a:r>
              <a:rPr lang="fr-FR" sz="2800" dirty="0" smtClean="0">
                <a:solidFill>
                  <a:srgbClr val="C00000"/>
                </a:solidFill>
                <a:effectLst>
                  <a:outerShdw blurRad="38100" dist="38100" dir="2700000" algn="tl">
                    <a:srgbClr val="000000">
                      <a:alpha val="43137"/>
                    </a:srgbClr>
                  </a:outerShdw>
                </a:effectLst>
              </a:rPr>
              <a:t>in C</a:t>
            </a:r>
            <a:r>
              <a:rPr lang="fr-FR" sz="2800" baseline="-25000" dirty="0" smtClean="0">
                <a:solidFill>
                  <a:srgbClr val="C00000"/>
                </a:solidFill>
                <a:effectLst>
                  <a:outerShdw blurRad="38100" dist="38100" dir="2700000" algn="tl">
                    <a:srgbClr val="000000">
                      <a:alpha val="43137"/>
                    </a:srgbClr>
                  </a:outerShdw>
                </a:effectLst>
              </a:rPr>
              <a:t>5</a:t>
            </a:r>
            <a:r>
              <a:rPr lang="fr-FR" sz="2800" dirty="0" smtClean="0">
                <a:solidFill>
                  <a:srgbClr val="C00000"/>
                </a:solidFill>
                <a:effectLst>
                  <a:outerShdw blurRad="38100" dist="38100" dir="2700000" algn="tl">
                    <a:srgbClr val="000000">
                      <a:alpha val="43137"/>
                    </a:srgbClr>
                  </a:outerShdw>
                </a:effectLst>
              </a:rPr>
              <a:t>F</a:t>
            </a:r>
            <a:r>
              <a:rPr lang="fr-FR" sz="2800" baseline="-25000" dirty="0" smtClean="0">
                <a:solidFill>
                  <a:srgbClr val="C00000"/>
                </a:solidFill>
                <a:effectLst>
                  <a:outerShdw blurRad="38100" dist="38100" dir="2700000" algn="tl">
                    <a:srgbClr val="000000">
                      <a:alpha val="43137"/>
                    </a:srgbClr>
                  </a:outerShdw>
                </a:effectLst>
              </a:rPr>
              <a:t>12</a:t>
            </a:r>
            <a:r>
              <a:rPr lang="fr-FR" sz="2800" dirty="0" smtClean="0">
                <a:solidFill>
                  <a:srgbClr val="C00000"/>
                </a:solidFill>
                <a:effectLst>
                  <a:outerShdw blurRad="38100" dist="38100" dir="2700000" algn="tl">
                    <a:srgbClr val="000000">
                      <a:alpha val="43137"/>
                    </a:srgbClr>
                  </a:outerShdw>
                </a:effectLst>
              </a:rPr>
              <a:t>/N</a:t>
            </a:r>
            <a:r>
              <a:rPr lang="fr-FR" sz="2800" baseline="-25000" dirty="0" smtClean="0">
                <a:solidFill>
                  <a:srgbClr val="C00000"/>
                </a:solidFill>
                <a:effectLst>
                  <a:outerShdw blurRad="38100" dist="38100" dir="2700000" algn="tl">
                    <a:srgbClr val="000000">
                      <a:alpha val="43137"/>
                    </a:srgbClr>
                  </a:outerShdw>
                </a:effectLst>
              </a:rPr>
              <a:t>2</a:t>
            </a:r>
            <a:r>
              <a:rPr lang="fr-FR" sz="2800" dirty="0" smtClean="0">
                <a:solidFill>
                  <a:srgbClr val="C00000"/>
                </a:solidFill>
                <a:effectLst>
                  <a:outerShdw blurRad="38100" dist="38100" dir="2700000" algn="tl">
                    <a:srgbClr val="000000">
                      <a:alpha val="43137"/>
                    </a:srgbClr>
                  </a:outerShdw>
                </a:effectLst>
              </a:rPr>
              <a:t> injection/</a:t>
            </a:r>
            <a:r>
              <a:rPr lang="fr-FR" sz="2800" dirty="0" err="1" smtClean="0">
                <a:solidFill>
                  <a:srgbClr val="C00000"/>
                </a:solidFill>
                <a:effectLst>
                  <a:outerShdw blurRad="38100" dist="38100" dir="2700000" algn="tl">
                    <a:srgbClr val="000000">
                      <a:alpha val="43137"/>
                    </a:srgbClr>
                  </a:outerShdw>
                </a:effectLst>
              </a:rPr>
              <a:t>recovery</a:t>
            </a:r>
            <a:r>
              <a:rPr lang="fr-FR" sz="2800" dirty="0" smtClean="0">
                <a:solidFill>
                  <a:srgbClr val="C00000"/>
                </a:solidFill>
                <a:effectLst>
                  <a:outerShdw blurRad="38100" dist="38100" dir="2700000" algn="tl">
                    <a:srgbClr val="000000">
                      <a:alpha val="43137"/>
                    </a:srgbClr>
                  </a:outerShdw>
                </a:effectLst>
              </a:rPr>
              <a:t>/circulation system (2)</a:t>
            </a:r>
            <a:br>
              <a:rPr lang="fr-FR" sz="2800" dirty="0" smtClean="0">
                <a:solidFill>
                  <a:srgbClr val="C00000"/>
                </a:solidFill>
                <a:effectLst>
                  <a:outerShdw blurRad="38100" dist="38100" dir="2700000" algn="tl">
                    <a:srgbClr val="000000">
                      <a:alpha val="43137"/>
                    </a:srgbClr>
                  </a:outerShdw>
                </a:effectLst>
              </a:rPr>
            </a:br>
            <a:r>
              <a:rPr lang="fr-FR" sz="2800" dirty="0" err="1" smtClean="0">
                <a:solidFill>
                  <a:srgbClr val="C00000"/>
                </a:solidFill>
                <a:effectLst>
                  <a:outerShdw blurRad="38100" dist="38100" dir="2700000" algn="tl">
                    <a:srgbClr val="000000">
                      <a:alpha val="43137"/>
                    </a:srgbClr>
                  </a:outerShdw>
                </a:effectLst>
              </a:rPr>
              <a:t>with</a:t>
            </a:r>
            <a:r>
              <a:rPr lang="fr-FR" sz="2800" dirty="0" smtClean="0">
                <a:solidFill>
                  <a:srgbClr val="C00000"/>
                </a:solidFill>
                <a:effectLst>
                  <a:outerShdw blurRad="38100" dist="38100" dir="2700000" algn="tl">
                    <a:srgbClr val="000000">
                      <a:alpha val="43137"/>
                    </a:srgbClr>
                  </a:outerShdw>
                </a:effectLst>
              </a:rPr>
              <a:t> </a:t>
            </a:r>
            <a:r>
              <a:rPr lang="fr-FR" sz="2800" dirty="0" err="1" smtClean="0">
                <a:solidFill>
                  <a:srgbClr val="C00000"/>
                </a:solidFill>
                <a:effectLst>
                  <a:outerShdw blurRad="38100" dist="38100" dir="2700000" algn="tl">
                    <a:srgbClr val="000000">
                      <a:alpha val="43137"/>
                    </a:srgbClr>
                  </a:outerShdw>
                </a:effectLst>
              </a:rPr>
              <a:t>electronic</a:t>
            </a:r>
            <a:r>
              <a:rPr lang="fr-FR" sz="2800" dirty="0" smtClean="0">
                <a:solidFill>
                  <a:srgbClr val="C00000"/>
                </a:solidFill>
                <a:effectLst>
                  <a:outerShdw blurRad="38100" dist="38100" dir="2700000" algn="tl">
                    <a:srgbClr val="000000">
                      <a:alpha val="43137"/>
                    </a:srgbClr>
                  </a:outerShdw>
                </a:effectLst>
              </a:rPr>
              <a:t> driver/</a:t>
            </a:r>
            <a:r>
              <a:rPr lang="fr-FR" sz="2800" dirty="0" err="1" smtClean="0">
                <a:solidFill>
                  <a:srgbClr val="C00000"/>
                </a:solidFill>
                <a:effectLst>
                  <a:outerShdw blurRad="38100" dist="38100" dir="2700000" algn="tl">
                    <a:srgbClr val="000000">
                      <a:alpha val="43137"/>
                    </a:srgbClr>
                  </a:outerShdw>
                </a:effectLst>
              </a:rPr>
              <a:t>preamp</a:t>
            </a:r>
            <a:r>
              <a:rPr lang="fr-FR" sz="2800" dirty="0" smtClean="0">
                <a:solidFill>
                  <a:srgbClr val="C00000"/>
                </a:solidFill>
                <a:effectLst>
                  <a:outerShdw blurRad="38100" dist="38100" dir="2700000" algn="tl">
                    <a:srgbClr val="000000">
                      <a:alpha val="43137"/>
                    </a:srgbClr>
                  </a:outerShdw>
                </a:effectLst>
              </a:rPr>
              <a:t>/</a:t>
            </a:r>
            <a:r>
              <a:rPr lang="fr-FR" sz="2800" dirty="0" err="1" smtClean="0">
                <a:solidFill>
                  <a:srgbClr val="C00000"/>
                </a:solidFill>
                <a:effectLst>
                  <a:outerShdw blurRad="38100" dist="38100" dir="2700000" algn="tl">
                    <a:srgbClr val="000000">
                      <a:alpha val="43137"/>
                    </a:srgbClr>
                  </a:outerShdw>
                </a:effectLst>
              </a:rPr>
              <a:t>discriminator</a:t>
            </a:r>
            <a:r>
              <a:rPr lang="fr-FR" sz="2800" dirty="0" smtClean="0">
                <a:solidFill>
                  <a:srgbClr val="C00000"/>
                </a:solidFill>
                <a:effectLst>
                  <a:outerShdw blurRad="38100" dist="38100" dir="2700000" algn="tl">
                    <a:srgbClr val="000000">
                      <a:alpha val="43137"/>
                    </a:srgbClr>
                  </a:outerShdw>
                </a:effectLst>
              </a:rPr>
              <a:t> boxes</a:t>
            </a:r>
            <a:endParaRPr lang="fr-FR" sz="2800" dirty="0">
              <a:solidFill>
                <a:srgbClr val="C00000"/>
              </a:solidFill>
              <a:effectLst>
                <a:outerShdw blurRad="38100" dist="38100" dir="2700000" algn="tl">
                  <a:srgbClr val="000000">
                    <a:alpha val="43137"/>
                  </a:srgbClr>
                </a:outerShdw>
              </a:effectLst>
            </a:endParaRPr>
          </a:p>
        </p:txBody>
      </p:sp>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37</a:t>
            </a:fld>
            <a:endParaRPr lang="fr-FR"/>
          </a:p>
        </p:txBody>
      </p:sp>
      <p:pic>
        <p:nvPicPr>
          <p:cNvPr id="103426" name="Picture 2"/>
          <p:cNvPicPr>
            <a:picLocks noChangeAspect="1" noChangeArrowheads="1"/>
          </p:cNvPicPr>
          <p:nvPr/>
        </p:nvPicPr>
        <p:blipFill>
          <a:blip r:embed="rId2" cstate="print"/>
          <a:srcRect t="7837" r="25490" b="5952"/>
          <a:stretch>
            <a:fillRect/>
          </a:stretch>
        </p:blipFill>
        <p:spPr bwMode="auto">
          <a:xfrm>
            <a:off x="5105400" y="0"/>
            <a:ext cx="3955472" cy="6297528"/>
          </a:xfrm>
          <a:prstGeom prst="rect">
            <a:avLst/>
          </a:prstGeom>
          <a:noFill/>
          <a:ln w="9525">
            <a:noFill/>
            <a:miter lim="800000"/>
            <a:headEnd/>
            <a:tailEnd/>
          </a:ln>
          <a:effectLst/>
        </p:spPr>
      </p:pic>
      <p:pic>
        <p:nvPicPr>
          <p:cNvPr id="103427" name="Picture 3"/>
          <p:cNvPicPr>
            <a:picLocks noChangeAspect="1" noChangeArrowheads="1"/>
          </p:cNvPicPr>
          <p:nvPr/>
        </p:nvPicPr>
        <p:blipFill>
          <a:blip r:embed="rId3" cstate="print"/>
          <a:srcRect l="5432" t="13158"/>
          <a:stretch>
            <a:fillRect/>
          </a:stretch>
        </p:blipFill>
        <p:spPr bwMode="auto">
          <a:xfrm>
            <a:off x="0" y="0"/>
            <a:ext cx="4944918" cy="6248400"/>
          </a:xfrm>
          <a:prstGeom prst="rect">
            <a:avLst/>
          </a:prstGeom>
          <a:noFill/>
          <a:ln w="9525">
            <a:noFill/>
            <a:miter lim="800000"/>
            <a:headEnd/>
            <a:tailEnd/>
          </a:ln>
          <a:effectLst/>
        </p:spPr>
      </p:pic>
      <p:sp>
        <p:nvSpPr>
          <p:cNvPr id="7" name="ZoneTexte 6"/>
          <p:cNvSpPr txBox="1"/>
          <p:nvPr/>
        </p:nvSpPr>
        <p:spPr>
          <a:xfrm>
            <a:off x="685800" y="6396335"/>
            <a:ext cx="7875874" cy="461665"/>
          </a:xfrm>
          <a:prstGeom prst="rect">
            <a:avLst/>
          </a:prstGeom>
          <a:noFill/>
        </p:spPr>
        <p:txBody>
          <a:bodyPr wrap="none" rtlCol="0">
            <a:spAutoFit/>
          </a:bodyPr>
          <a:lstStyle/>
          <a:p>
            <a:r>
              <a:rPr lang="en-US" dirty="0" smtClean="0"/>
              <a:t>SLAC Sonar CAMAC driver (clocks only of possible interest)</a:t>
            </a:r>
            <a:endParaRPr lang="fr-FR"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38</a:t>
            </a:fld>
            <a:endParaRPr lang="fr-FR"/>
          </a:p>
        </p:txBody>
      </p:sp>
      <p:pic>
        <p:nvPicPr>
          <p:cNvPr id="105474" name="Picture 2"/>
          <p:cNvPicPr>
            <a:picLocks noChangeAspect="1" noChangeArrowheads="1"/>
          </p:cNvPicPr>
          <p:nvPr/>
        </p:nvPicPr>
        <p:blipFill>
          <a:blip r:embed="rId2" cstate="print"/>
          <a:srcRect t="7843" r="28039" b="11765"/>
          <a:stretch>
            <a:fillRect/>
          </a:stretch>
        </p:blipFill>
        <p:spPr bwMode="auto">
          <a:xfrm>
            <a:off x="685800" y="0"/>
            <a:ext cx="7696200" cy="6248400"/>
          </a:xfrm>
          <a:prstGeom prst="rect">
            <a:avLst/>
          </a:prstGeom>
          <a:noFill/>
          <a:ln w="9525">
            <a:noFill/>
            <a:miter lim="800000"/>
            <a:headEnd/>
            <a:tailEnd/>
          </a:ln>
          <a:effectLst/>
        </p:spPr>
      </p:pic>
      <p:sp>
        <p:nvSpPr>
          <p:cNvPr id="6" name="ZoneTexte 5"/>
          <p:cNvSpPr txBox="1"/>
          <p:nvPr/>
        </p:nvSpPr>
        <p:spPr>
          <a:xfrm>
            <a:off x="0" y="6172200"/>
            <a:ext cx="9220794" cy="461665"/>
          </a:xfrm>
          <a:prstGeom prst="rect">
            <a:avLst/>
          </a:prstGeom>
          <a:noFill/>
        </p:spPr>
        <p:txBody>
          <a:bodyPr wrap="none" rtlCol="0">
            <a:spAutoFit/>
          </a:bodyPr>
          <a:lstStyle/>
          <a:p>
            <a:r>
              <a:rPr lang="en-US" dirty="0" smtClean="0"/>
              <a:t>SLAC sonar </a:t>
            </a:r>
            <a:r>
              <a:rPr lang="en-US" dirty="0" err="1" smtClean="0"/>
              <a:t>fanout</a:t>
            </a:r>
            <a:r>
              <a:rPr lang="en-US" dirty="0" smtClean="0"/>
              <a:t> connector box ( 3 of 8 channels) general interest only</a:t>
            </a:r>
            <a:endParaRPr lang="fr-FR"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39</a:t>
            </a:fld>
            <a:endParaRPr lang="fr-FR"/>
          </a:p>
        </p:txBody>
      </p:sp>
      <p:pic>
        <p:nvPicPr>
          <p:cNvPr id="49155" name="Picture 3"/>
          <p:cNvPicPr>
            <a:picLocks noChangeAspect="1" noChangeArrowheads="1"/>
          </p:cNvPicPr>
          <p:nvPr/>
        </p:nvPicPr>
        <p:blipFill>
          <a:blip r:embed="rId2" cstate="print"/>
          <a:srcRect l="5700" t="9804" r="23764" b="9804"/>
          <a:stretch>
            <a:fillRect/>
          </a:stretch>
        </p:blipFill>
        <p:spPr bwMode="auto">
          <a:xfrm>
            <a:off x="533400" y="0"/>
            <a:ext cx="8153400" cy="675332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e la date 3"/>
          <p:cNvSpPr>
            <a:spLocks noGrp="1"/>
          </p:cNvSpPr>
          <p:nvPr>
            <p:ph type="dt" sz="quarter" idx="10"/>
          </p:nvPr>
        </p:nvSpPr>
        <p:spPr/>
        <p:txBody>
          <a:bodyPr/>
          <a:lstStyle/>
          <a:p>
            <a:pPr>
              <a:defRPr/>
            </a:pPr>
            <a:r>
              <a:rPr lang="en-US"/>
              <a:t>6-8 December 2006</a:t>
            </a:r>
          </a:p>
        </p:txBody>
      </p:sp>
      <p:sp>
        <p:nvSpPr>
          <p:cNvPr id="7" name="Espace réservé du pied de page 4"/>
          <p:cNvSpPr>
            <a:spLocks noGrp="1"/>
          </p:cNvSpPr>
          <p:nvPr>
            <p:ph type="ftr" sz="quarter" idx="11"/>
          </p:nvPr>
        </p:nvSpPr>
        <p:spPr/>
        <p:txBody>
          <a:bodyPr/>
          <a:lstStyle/>
          <a:p>
            <a:pPr>
              <a:defRPr/>
            </a:pPr>
            <a:r>
              <a:rPr lang="en-US"/>
              <a:t>ATLAS HLUTW, Liverpool</a:t>
            </a:r>
          </a:p>
        </p:txBody>
      </p:sp>
      <p:pic>
        <p:nvPicPr>
          <p:cNvPr id="13316" name="Picture 2" descr="C2F6_lnP_H"/>
          <p:cNvPicPr>
            <a:picLocks noChangeAspect="1" noChangeArrowheads="1"/>
          </p:cNvPicPr>
          <p:nvPr/>
        </p:nvPicPr>
        <p:blipFill>
          <a:blip r:embed="rId2"/>
          <a:srcRect/>
          <a:stretch>
            <a:fillRect/>
          </a:stretch>
        </p:blipFill>
        <p:spPr bwMode="auto">
          <a:xfrm>
            <a:off x="0" y="0"/>
            <a:ext cx="9467850" cy="6875463"/>
          </a:xfrm>
          <a:prstGeom prst="rect">
            <a:avLst/>
          </a:prstGeom>
          <a:noFill/>
          <a:ln w="9525">
            <a:noFill/>
            <a:miter lim="800000"/>
            <a:headEnd/>
            <a:tailEnd/>
          </a:ln>
        </p:spPr>
      </p:pic>
      <p:sp>
        <p:nvSpPr>
          <p:cNvPr id="717827" name="Text Box 3"/>
          <p:cNvSpPr txBox="1">
            <a:spLocks noChangeArrowheads="1"/>
          </p:cNvSpPr>
          <p:nvPr/>
        </p:nvSpPr>
        <p:spPr bwMode="auto">
          <a:xfrm>
            <a:off x="1908175" y="2781300"/>
            <a:ext cx="6192838" cy="1570038"/>
          </a:xfrm>
          <a:prstGeom prst="rect">
            <a:avLst/>
          </a:prstGeom>
          <a:solidFill>
            <a:schemeClr val="hlink">
              <a:alpha val="56862"/>
            </a:schemeClr>
          </a:solidFill>
          <a:ln w="50800">
            <a:solidFill>
              <a:schemeClr val="tx1"/>
            </a:solidFill>
            <a:miter lim="800000"/>
            <a:headEnd/>
            <a:tailEnd/>
          </a:ln>
        </p:spPr>
        <p:txBody>
          <a:bodyPr>
            <a:spAutoFit/>
          </a:bodyPr>
          <a:lstStyle/>
          <a:p>
            <a:pPr algn="ctr"/>
            <a:r>
              <a:rPr lang="fr-FR" sz="1800" b="1">
                <a:latin typeface="Times New Roman" pitchFamily="18" charset="0"/>
              </a:rPr>
              <a:t>Perfluoro-ethane (C</a:t>
            </a:r>
            <a:r>
              <a:rPr lang="fr-FR" sz="1800" b="1" baseline="-20000">
                <a:latin typeface="Times New Roman" pitchFamily="18" charset="0"/>
              </a:rPr>
              <a:t>2</a:t>
            </a:r>
            <a:r>
              <a:rPr lang="fr-FR" sz="1800" b="1">
                <a:latin typeface="Times New Roman" pitchFamily="18" charset="0"/>
              </a:rPr>
              <a:t>F</a:t>
            </a:r>
            <a:r>
              <a:rPr lang="fr-FR" sz="1800" b="1" baseline="-20000">
                <a:latin typeface="Times New Roman" pitchFamily="18" charset="0"/>
              </a:rPr>
              <a:t>6</a:t>
            </a:r>
            <a:r>
              <a:rPr lang="fr-FR" sz="1800" b="1">
                <a:latin typeface="Times New Roman" pitchFamily="18" charset="0"/>
              </a:rPr>
              <a:t>) less difficult to manipulate</a:t>
            </a:r>
          </a:p>
          <a:p>
            <a:pPr algn="ctr"/>
            <a:r>
              <a:rPr lang="fr-FR" sz="1800" b="1">
                <a:latin typeface="Times New Roman" pitchFamily="18" charset="0"/>
              </a:rPr>
              <a:t>Liquid delivery @ </a:t>
            </a:r>
            <a:r>
              <a:rPr lang="en-US" sz="1800" b="1"/>
              <a:t>≤</a:t>
            </a:r>
            <a:r>
              <a:rPr lang="fr-FR" sz="1800" b="1">
                <a:latin typeface="Times New Roman" pitchFamily="18" charset="0"/>
              </a:rPr>
              <a:t> 20</a:t>
            </a:r>
            <a:r>
              <a:rPr lang="en-US" sz="1800" b="1">
                <a:latin typeface="Times New Roman" pitchFamily="18" charset="0"/>
              </a:rPr>
              <a:t>°</a:t>
            </a:r>
            <a:r>
              <a:rPr lang="fr-FR" sz="1800" b="1">
                <a:latin typeface="Times New Roman" pitchFamily="18" charset="0"/>
              </a:rPr>
              <a:t>C (T</a:t>
            </a:r>
            <a:r>
              <a:rPr lang="fr-FR" sz="1800" b="1" baseline="-16000">
                <a:latin typeface="Times New Roman" pitchFamily="18" charset="0"/>
              </a:rPr>
              <a:t>critical</a:t>
            </a:r>
            <a:r>
              <a:rPr lang="fr-FR" sz="1800" b="1">
                <a:latin typeface="Times New Roman" pitchFamily="18" charset="0"/>
              </a:rPr>
              <a:t>)</a:t>
            </a:r>
          </a:p>
          <a:p>
            <a:pPr algn="ctr"/>
            <a:r>
              <a:rPr lang="fr-FR" sz="1800" b="1">
                <a:latin typeface="Times New Roman" pitchFamily="18" charset="0"/>
              </a:rPr>
              <a:t>Evaporation at a higher temperature than possible with CF</a:t>
            </a:r>
            <a:r>
              <a:rPr lang="fr-FR" sz="1800" b="1" baseline="-20000">
                <a:latin typeface="Times New Roman" pitchFamily="18" charset="0"/>
              </a:rPr>
              <a:t>4</a:t>
            </a:r>
          </a:p>
          <a:p>
            <a:pPr algn="ctr"/>
            <a:r>
              <a:rPr lang="fr-FR" sz="1800" b="1">
                <a:latin typeface="Times New Roman" pitchFamily="18" charset="0"/>
              </a:rPr>
              <a:t>e.g. Evaporation C</a:t>
            </a:r>
            <a:r>
              <a:rPr lang="fr-FR" sz="1800" b="1" baseline="-25000">
                <a:latin typeface="Times New Roman" pitchFamily="18" charset="0"/>
              </a:rPr>
              <a:t>2</a:t>
            </a:r>
            <a:r>
              <a:rPr lang="fr-FR" sz="1800" b="1">
                <a:latin typeface="Times New Roman" pitchFamily="18" charset="0"/>
              </a:rPr>
              <a:t>F</a:t>
            </a:r>
            <a:r>
              <a:rPr lang="fr-FR" sz="1800" b="1" baseline="-25000">
                <a:latin typeface="Times New Roman" pitchFamily="18" charset="0"/>
              </a:rPr>
              <a:t>6</a:t>
            </a:r>
            <a:r>
              <a:rPr lang="fr-FR"/>
              <a:t> </a:t>
            </a:r>
            <a:r>
              <a:rPr lang="fr-FR" sz="1800" b="1">
                <a:latin typeface="Times New Roman" pitchFamily="18" charset="0"/>
              </a:rPr>
              <a:t>@ -45°C </a:t>
            </a:r>
            <a:r>
              <a:rPr lang="fr-FR" sz="1800" b="1">
                <a:latin typeface="Times New Roman" pitchFamily="18" charset="0"/>
                <a:sym typeface="Wingdings" pitchFamily="2" charset="2"/>
              </a:rPr>
              <a:t> P</a:t>
            </a:r>
            <a:r>
              <a:rPr lang="fr-FR" sz="1800" b="1" baseline="-18000">
                <a:latin typeface="Times New Roman" pitchFamily="18" charset="0"/>
                <a:sym typeface="Wingdings" pitchFamily="2" charset="2"/>
              </a:rPr>
              <a:t>evap</a:t>
            </a:r>
            <a:r>
              <a:rPr lang="fr-FR" sz="1800" b="1">
                <a:latin typeface="Times New Roman" pitchFamily="18" charset="0"/>
              </a:rPr>
              <a:t> 4.5 bar</a:t>
            </a:r>
            <a:r>
              <a:rPr lang="fr-FR" sz="1800" b="1" baseline="-18000">
                <a:latin typeface="Times New Roman" pitchFamily="18" charset="0"/>
              </a:rPr>
              <a:t>a</a:t>
            </a:r>
            <a:r>
              <a:rPr lang="fr-FR" b="1"/>
              <a:t> </a:t>
            </a:r>
          </a:p>
          <a:p>
            <a:pPr algn="ctr"/>
            <a:r>
              <a:rPr lang="fr-FR" sz="1800" b="1">
                <a:latin typeface="Times New Roman" pitchFamily="18" charset="0"/>
              </a:rPr>
              <a:t>Maximum enthalpy ~ 110 J.gm</a:t>
            </a:r>
            <a:r>
              <a:rPr lang="fr-FR" sz="1800" b="1" baseline="30000">
                <a:latin typeface="Times New Roman" pitchFamily="18" charset="0"/>
              </a:rPr>
              <a:t>-1</a:t>
            </a:r>
            <a:r>
              <a:rPr lang="fr-FR" sz="1800" b="1">
                <a:latin typeface="Times New Roman" pitchFamily="18" charset="0"/>
              </a:rPr>
              <a:t> </a:t>
            </a:r>
          </a:p>
        </p:txBody>
      </p:sp>
      <p:sp>
        <p:nvSpPr>
          <p:cNvPr id="717829" name="Text Box 5"/>
          <p:cNvSpPr txBox="1">
            <a:spLocks noChangeArrowheads="1"/>
          </p:cNvSpPr>
          <p:nvPr/>
        </p:nvSpPr>
        <p:spPr bwMode="auto">
          <a:xfrm>
            <a:off x="1476375" y="260350"/>
            <a:ext cx="6821488" cy="461963"/>
          </a:xfrm>
          <a:prstGeom prst="rect">
            <a:avLst/>
          </a:prstGeom>
          <a:solidFill>
            <a:schemeClr val="bg1">
              <a:alpha val="49001"/>
            </a:schemeClr>
          </a:solidFill>
          <a:ln w="19050">
            <a:solidFill>
              <a:srgbClr val="CC0000"/>
            </a:solidFill>
            <a:miter lim="800000"/>
            <a:headEnd/>
            <a:tailEnd/>
          </a:ln>
          <a:effectLst/>
        </p:spPr>
        <p:txBody>
          <a:bodyPr wrap="none">
            <a:spAutoFit/>
          </a:bodyPr>
          <a:lstStyle/>
          <a:p>
            <a:pPr>
              <a:defRPr/>
            </a:pPr>
            <a:r>
              <a:rPr lang="en-US" b="1" dirty="0">
                <a:solidFill>
                  <a:srgbClr val="CC0000"/>
                </a:solidFill>
                <a:effectLst>
                  <a:outerShdw blurRad="38100" dist="38100" dir="2700000" algn="tl">
                    <a:srgbClr val="C0C0C0"/>
                  </a:outerShdw>
                </a:effectLst>
                <a:latin typeface="Times New Roman" pitchFamily="18" charset="0"/>
              </a:rPr>
              <a:t>C</a:t>
            </a:r>
            <a:r>
              <a:rPr lang="en-US" b="1" baseline="-25000" dirty="0">
                <a:solidFill>
                  <a:srgbClr val="CC0000"/>
                </a:solidFill>
                <a:effectLst>
                  <a:outerShdw blurRad="38100" dist="38100" dir="2700000" algn="tl">
                    <a:srgbClr val="C0C0C0"/>
                  </a:outerShdw>
                </a:effectLst>
                <a:latin typeface="Times New Roman" pitchFamily="18" charset="0"/>
              </a:rPr>
              <a:t>2</a:t>
            </a:r>
            <a:r>
              <a:rPr lang="en-US" b="1" dirty="0">
                <a:solidFill>
                  <a:srgbClr val="CC0000"/>
                </a:solidFill>
                <a:effectLst>
                  <a:outerShdw blurRad="38100" dist="38100" dir="2700000" algn="tl">
                    <a:srgbClr val="C0C0C0"/>
                  </a:outerShdw>
                </a:effectLst>
                <a:latin typeface="Times New Roman" pitchFamily="18" charset="0"/>
              </a:rPr>
              <a:t>F</a:t>
            </a:r>
            <a:r>
              <a:rPr lang="en-US" b="1" baseline="-25000" dirty="0">
                <a:solidFill>
                  <a:srgbClr val="CC0000"/>
                </a:solidFill>
                <a:effectLst>
                  <a:outerShdw blurRad="38100" dist="38100" dir="2700000" algn="tl">
                    <a:srgbClr val="C0C0C0"/>
                  </a:outerShdw>
                </a:effectLst>
                <a:latin typeface="Times New Roman" pitchFamily="18" charset="0"/>
              </a:rPr>
              <a:t>6</a:t>
            </a:r>
            <a:r>
              <a:rPr lang="en-US" b="1" dirty="0">
                <a:solidFill>
                  <a:srgbClr val="CC0000"/>
                </a:solidFill>
                <a:effectLst>
                  <a:outerShdw blurRad="38100" dist="38100" dir="2700000" algn="tl">
                    <a:srgbClr val="C0C0C0"/>
                  </a:outerShdw>
                </a:effectLst>
                <a:latin typeface="Times New Roman" pitchFamily="18" charset="0"/>
              </a:rPr>
              <a:t> , the second lightest saturated fluorocarbon…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7827"/>
                                        </p:tgtEl>
                                        <p:attrNameLst>
                                          <p:attrName>style.visibility</p:attrName>
                                        </p:attrNameLst>
                                      </p:cBhvr>
                                      <p:to>
                                        <p:strVal val="visible"/>
                                      </p:to>
                                    </p:set>
                                    <p:animEffect transition="in" filter="dissolve">
                                      <p:cBhvr>
                                        <p:cTn id="7" dur="500"/>
                                        <p:tgtEl>
                                          <p:spTgt spid="7178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82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40</a:t>
            </a:fld>
            <a:endParaRPr lang="fr-FR"/>
          </a:p>
        </p:txBody>
      </p:sp>
      <p:pic>
        <p:nvPicPr>
          <p:cNvPr id="50179" name="Picture 3"/>
          <p:cNvPicPr>
            <a:picLocks noChangeAspect="1" noChangeArrowheads="1"/>
          </p:cNvPicPr>
          <p:nvPr/>
        </p:nvPicPr>
        <p:blipFill>
          <a:blip r:embed="rId2" cstate="print"/>
          <a:srcRect l="6493" t="8855" r="28752" b="21569"/>
          <a:stretch>
            <a:fillRect/>
          </a:stretch>
        </p:blipFill>
        <p:spPr bwMode="auto">
          <a:xfrm>
            <a:off x="0" y="0"/>
            <a:ext cx="9144000" cy="68424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41</a:t>
            </a:fld>
            <a:endParaRPr lang="fr-FR"/>
          </a:p>
        </p:txBody>
      </p:sp>
      <p:pic>
        <p:nvPicPr>
          <p:cNvPr id="51202" name="Picture 2"/>
          <p:cNvPicPr>
            <a:picLocks noChangeAspect="1" noChangeArrowheads="1"/>
          </p:cNvPicPr>
          <p:nvPr/>
        </p:nvPicPr>
        <p:blipFill>
          <a:blip r:embed="rId2" cstate="print"/>
          <a:srcRect/>
          <a:stretch>
            <a:fillRect/>
          </a:stretch>
        </p:blipFill>
        <p:spPr bwMode="auto">
          <a:xfrm>
            <a:off x="1"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42</a:t>
            </a:fld>
            <a:endParaRPr lang="fr-FR"/>
          </a:p>
        </p:txBody>
      </p:sp>
      <p:pic>
        <p:nvPicPr>
          <p:cNvPr id="52226" name="Picture 2"/>
          <p:cNvPicPr>
            <a:picLocks noChangeAspect="1" noChangeArrowheads="1"/>
          </p:cNvPicPr>
          <p:nvPr/>
        </p:nvPicPr>
        <p:blipFill>
          <a:blip r:embed="rId2" cstate="print"/>
          <a:srcRect/>
          <a:stretch>
            <a:fillRect/>
          </a:stretch>
        </p:blipFill>
        <p:spPr bwMode="auto">
          <a:xfrm>
            <a:off x="0" y="-1"/>
            <a:ext cx="9017345" cy="685800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762000"/>
            <a:ext cx="8610600" cy="1143000"/>
          </a:xfrm>
        </p:spPr>
        <p:txBody>
          <a:bodyPr/>
          <a:lstStyle/>
          <a:p>
            <a:r>
              <a:rPr lang="en-US" sz="4000" dirty="0" smtClean="0">
                <a:solidFill>
                  <a:schemeClr val="accent1">
                    <a:lumMod val="50000"/>
                  </a:schemeClr>
                </a:solidFill>
                <a:effectLst>
                  <a:outerShdw blurRad="38100" dist="38100" dir="2700000" algn="tl">
                    <a:srgbClr val="000000">
                      <a:alpha val="43137"/>
                    </a:srgbClr>
                  </a:outerShdw>
                </a:effectLst>
              </a:rPr>
              <a:t>New Sonar Electronics Requirement</a:t>
            </a:r>
            <a:r>
              <a:rPr lang="en-US" sz="4600" dirty="0" smtClean="0">
                <a:solidFill>
                  <a:srgbClr val="C00000"/>
                </a:solidFill>
                <a:effectLst>
                  <a:outerShdw blurRad="38100" dist="38100" dir="2700000" algn="tl">
                    <a:srgbClr val="000000">
                      <a:alpha val="43137"/>
                    </a:srgbClr>
                  </a:outerShdw>
                </a:effectLst>
              </a:rPr>
              <a:t/>
            </a:r>
            <a:br>
              <a:rPr lang="en-US" sz="4600" dirty="0" smtClean="0">
                <a:solidFill>
                  <a:srgbClr val="C00000"/>
                </a:solidFill>
                <a:effectLst>
                  <a:outerShdw blurRad="38100" dist="38100" dir="2700000" algn="tl">
                    <a:srgbClr val="000000">
                      <a:alpha val="43137"/>
                    </a:srgbClr>
                  </a:outerShdw>
                </a:effectLst>
              </a:rPr>
            </a:br>
            <a:r>
              <a:rPr lang="en-US" sz="4600" dirty="0" smtClean="0">
                <a:solidFill>
                  <a:srgbClr val="C00000"/>
                </a:solidFill>
                <a:effectLst>
                  <a:outerShdw blurRad="38100" dist="38100" dir="2700000" algn="tl">
                    <a:srgbClr val="000000">
                      <a:alpha val="43137"/>
                    </a:srgbClr>
                  </a:outerShdw>
                </a:effectLst>
              </a:rPr>
              <a:t/>
            </a:r>
            <a:br>
              <a:rPr lang="en-US" sz="4600" dirty="0" smtClean="0">
                <a:solidFill>
                  <a:srgbClr val="C00000"/>
                </a:solidFill>
                <a:effectLst>
                  <a:outerShdw blurRad="38100" dist="38100" dir="2700000" algn="tl">
                    <a:srgbClr val="000000">
                      <a:alpha val="43137"/>
                    </a:srgbClr>
                  </a:outerShdw>
                </a:effectLst>
              </a:rPr>
            </a:br>
            <a:endParaRPr lang="fr-FR" sz="3200" dirty="0"/>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43</a:t>
            </a:fld>
            <a:endParaRPr lang="fr-FR" dirty="0"/>
          </a:p>
        </p:txBody>
      </p:sp>
      <p:sp>
        <p:nvSpPr>
          <p:cNvPr id="6" name="Titre 1"/>
          <p:cNvSpPr txBox="1">
            <a:spLocks/>
          </p:cNvSpPr>
          <p:nvPr/>
        </p:nvSpPr>
        <p:spPr bwMode="auto">
          <a:xfrm>
            <a:off x="228600" y="2819400"/>
            <a:ext cx="8610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6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t/>
            </a:r>
            <a:br>
              <a:rPr kumimoji="0" lang="en-US" sz="46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br>
            <a:r>
              <a:rPr kumimoji="0" lang="en-US" sz="46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t/>
            </a:r>
            <a:br>
              <a:rPr kumimoji="0" lang="en-US" sz="46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br>
            <a:r>
              <a:rPr kumimoji="0" lang="en-US" sz="46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t>- </a:t>
            </a: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t>Electronics will probably need to be sited in USA15; </a:t>
            </a:r>
            <a:b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b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t> - communication @ 45kHz via ECL or LVDS </a:t>
            </a:r>
            <a:b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b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t>	as at SLAC (distances </a:t>
            </a: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t> ~ 150m), </a:t>
            </a:r>
            <a:b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b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t>- also discriminator crossing signal back to central </a:t>
            </a:r>
            <a:r>
              <a:rPr kumimoji="0" lang="en-US" sz="2400" b="1" i="0" u="none" strike="noStrike" kern="0" cap="none" spc="0" normalizeH="0" baseline="0" noProof="0" dirty="0" err="1"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t>multiclock</a:t>
            </a: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t> </a:t>
            </a:r>
            <a:b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b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t/>
            </a:r>
            <a:b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b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t> Multiple simultaneous distribution of 45kHz 8-cycle ‘chirps’, - simultaneous start of ‘fast’ readout clocks (range 4-12 MHz) ; </a:t>
            </a:r>
            <a:b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b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t>- individual stop of each clock channel by discriminator </a:t>
            </a: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t>signal</a:t>
            </a:r>
          </a:p>
          <a:p>
            <a:pPr marL="0" marR="0" lvl="0" indent="0" algn="l" defTabSz="914400" rtl="0" eaLnBrk="0" fontAlgn="base" latinLnBrk="0" hangingPunct="0">
              <a:lnSpc>
                <a:spcPct val="100000"/>
              </a:lnSpc>
              <a:spcBef>
                <a:spcPct val="0"/>
              </a:spcBef>
              <a:spcAft>
                <a:spcPct val="0"/>
              </a:spcAft>
              <a:buClrTx/>
              <a:buSzTx/>
              <a:buFontTx/>
              <a:buNone/>
              <a:tabLst/>
              <a:defRPr/>
            </a:pPr>
            <a:r>
              <a:rPr lang="en-US" b="1" kern="0" dirty="0" smtClean="0">
                <a:solidFill>
                  <a:srgbClr val="002060"/>
                </a:solidFill>
                <a:effectLst>
                  <a:outerShdw blurRad="38100" dist="38100" dir="2700000" algn="tl">
                    <a:srgbClr val="000000">
                      <a:alpha val="43137"/>
                    </a:srgbClr>
                  </a:outerShdw>
                </a:effectLst>
                <a:latin typeface="+mj-lt"/>
                <a:ea typeface="+mj-ea"/>
                <a:cs typeface="+mj-cs"/>
                <a:sym typeface="Wingdings" pitchFamily="2" charset="2"/>
              </a:rPr>
              <a:t>- With direction switching for </a:t>
            </a:r>
            <a:r>
              <a:rPr lang="en-US" b="1" kern="0" dirty="0" err="1" smtClean="0">
                <a:solidFill>
                  <a:srgbClr val="002060"/>
                </a:solidFill>
                <a:effectLst>
                  <a:outerShdw blurRad="38100" dist="38100" dir="2700000" algn="tl">
                    <a:srgbClr val="000000">
                      <a:alpha val="43137"/>
                    </a:srgbClr>
                  </a:outerShdw>
                </a:effectLst>
                <a:latin typeface="+mj-lt"/>
                <a:ea typeface="+mj-ea"/>
                <a:cs typeface="+mj-cs"/>
                <a:sym typeface="Wingdings" pitchFamily="2" charset="2"/>
              </a:rPr>
              <a:t>flowmetry</a:t>
            </a: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t/>
            </a:r>
            <a:b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b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t/>
            </a:r>
            <a:b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br>
            <a:r>
              <a:rPr kumimoji="0" 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sym typeface="Wingdings" pitchFamily="2" charset="2"/>
              </a:rPr>
              <a:t>Interfacing to modern field-buses, on line display with ATLAS or LHC standard tools</a:t>
            </a:r>
            <a:r>
              <a:rPr kumimoji="0" lang="en-US" sz="48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t/>
            </a:r>
            <a:br>
              <a:rPr kumimoji="0" lang="en-US" sz="48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br>
            <a:r>
              <a:rPr kumimoji="0" lang="en-US" sz="48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t/>
            </a:r>
            <a:br>
              <a:rPr kumimoji="0" lang="en-US" sz="4800" b="0"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j-ea"/>
                <a:cs typeface="+mj-cs"/>
              </a:rPr>
            </a:br>
            <a:endParaRPr kumimoji="0" lang="fr-FR" sz="3200" b="0" i="0" u="none" strike="noStrike" kern="0" cap="none" spc="0" normalizeH="0" baseline="0" noProof="0" dirty="0">
              <a:ln>
                <a:noFill/>
              </a:ln>
              <a:solidFill>
                <a:schemeClr val="tx2"/>
              </a:solidFill>
              <a:effectLst/>
              <a:uLnTx/>
              <a:uFillTx/>
              <a:latin typeface="+mj-lt"/>
              <a:ea typeface="+mj-ea"/>
              <a:cs typeface="+mj-cs"/>
            </a:endParaRPr>
          </a:p>
        </p:txBody>
      </p:sp>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2895600"/>
            <a:ext cx="8610600" cy="1143000"/>
          </a:xfrm>
        </p:spPr>
        <p:txBody>
          <a:bodyPr/>
          <a:lstStyle/>
          <a:p>
            <a:r>
              <a:rPr lang="en-US" sz="4600" dirty="0" smtClean="0">
                <a:solidFill>
                  <a:srgbClr val="C00000"/>
                </a:solidFill>
                <a:effectLst>
                  <a:outerShdw blurRad="38100" dist="38100" dir="2700000" algn="tl">
                    <a:srgbClr val="000000">
                      <a:alpha val="43137"/>
                    </a:srgbClr>
                  </a:outerShdw>
                </a:effectLst>
              </a:rPr>
              <a:t>Other developments (1)</a:t>
            </a:r>
            <a:br>
              <a:rPr lang="en-US" sz="4600" dirty="0" smtClean="0">
                <a:solidFill>
                  <a:srgbClr val="C00000"/>
                </a:solidFill>
                <a:effectLst>
                  <a:outerShdw blurRad="38100" dist="38100" dir="2700000" algn="tl">
                    <a:srgbClr val="000000">
                      <a:alpha val="43137"/>
                    </a:srgbClr>
                  </a:outerShdw>
                </a:effectLst>
              </a:rPr>
            </a:br>
            <a:r>
              <a:rPr lang="en-US" sz="4600" dirty="0" smtClean="0">
                <a:solidFill>
                  <a:srgbClr val="C00000"/>
                </a:solidFill>
                <a:effectLst>
                  <a:outerShdw blurRad="38100" dist="38100" dir="2700000" algn="tl">
                    <a:srgbClr val="000000">
                      <a:alpha val="43137"/>
                    </a:srgbClr>
                  </a:outerShdw>
                </a:effectLst>
              </a:rPr>
              <a:t/>
            </a:r>
            <a:br>
              <a:rPr lang="en-US" sz="4600" dirty="0" smtClean="0">
                <a:solidFill>
                  <a:srgbClr val="C00000"/>
                </a:solidFill>
                <a:effectLst>
                  <a:outerShdw blurRad="38100" dist="38100" dir="2700000" algn="tl">
                    <a:srgbClr val="000000">
                      <a:alpha val="43137"/>
                    </a:srgbClr>
                  </a:outerShdw>
                </a:effectLst>
              </a:rPr>
            </a:br>
            <a:r>
              <a:rPr lang="en-US" sz="4000" dirty="0" smtClean="0">
                <a:effectLst>
                  <a:outerShdw blurRad="38100" dist="38100" dir="2700000" algn="tl">
                    <a:srgbClr val="000000">
                      <a:alpha val="43137"/>
                    </a:srgbClr>
                  </a:outerShdw>
                </a:effectLst>
              </a:rPr>
              <a:t>With </a:t>
            </a:r>
            <a:r>
              <a:rPr lang="en-US" sz="4000" dirty="0" err="1" smtClean="0">
                <a:effectLst>
                  <a:outerShdw blurRad="38100" dist="38100" dir="2700000" algn="tl">
                    <a:srgbClr val="000000">
                      <a:alpha val="43137"/>
                    </a:srgbClr>
                  </a:outerShdw>
                </a:effectLst>
              </a:rPr>
              <a:t>Panametrics</a:t>
            </a:r>
            <a:r>
              <a:rPr lang="en-US" sz="4000" dirty="0" smtClean="0">
                <a:effectLst>
                  <a:outerShdw blurRad="38100" dist="38100" dir="2700000" algn="tl">
                    <a:srgbClr val="000000">
                      <a:alpha val="43137"/>
                    </a:srgbClr>
                  </a:outerShdw>
                </a:effectLst>
              </a:rPr>
              <a:t> </a:t>
            </a:r>
            <a:r>
              <a:rPr lang="en-US" sz="4000" dirty="0" smtClean="0">
                <a:effectLst>
                  <a:outerShdw blurRad="38100" dist="38100" dir="2700000" algn="tl">
                    <a:srgbClr val="000000">
                      <a:alpha val="43137"/>
                    </a:srgbClr>
                  </a:outerShdw>
                </a:effectLst>
              </a:rPr>
              <a:t>Inc. </a:t>
            </a:r>
            <a:br>
              <a:rPr lang="en-US" sz="4000" dirty="0" smtClean="0">
                <a:effectLst>
                  <a:outerShdw blurRad="38100" dist="38100" dir="2700000" algn="tl">
                    <a:srgbClr val="000000">
                      <a:alpha val="43137"/>
                    </a:srgbClr>
                  </a:outerShdw>
                </a:effectLst>
              </a:rPr>
            </a:br>
            <a:r>
              <a:rPr lang="en-US" sz="4000" dirty="0" smtClean="0">
                <a:effectLst>
                  <a:outerShdw blurRad="38100" dist="38100" dir="2700000" algn="tl">
                    <a:srgbClr val="000000">
                      <a:alpha val="43137"/>
                    </a:srgbClr>
                  </a:outerShdw>
                </a:effectLst>
              </a:rPr>
              <a:t>(now part of G.E.) in 1988-93 on </a:t>
            </a:r>
            <a:br>
              <a:rPr lang="en-US" sz="4000" dirty="0" smtClean="0">
                <a:effectLst>
                  <a:outerShdw blurRad="38100" dist="38100" dir="2700000" algn="tl">
                    <a:srgbClr val="000000">
                      <a:alpha val="43137"/>
                    </a:srgbClr>
                  </a:outerShdw>
                </a:effectLst>
              </a:rPr>
            </a:br>
            <a:r>
              <a:rPr lang="en-US" sz="4000" dirty="0" smtClean="0">
                <a:effectLst>
                  <a:outerShdw blurRad="38100" dist="38100" dir="2700000" algn="tl">
                    <a:srgbClr val="000000">
                      <a:alpha val="43137"/>
                    </a:srgbClr>
                  </a:outerShdw>
                </a:effectLst>
              </a:rPr>
              <a:t>adding molecular weight analysis capability to an existing ultrasonic </a:t>
            </a:r>
            <a:r>
              <a:rPr lang="en-US" sz="4000" dirty="0" err="1" smtClean="0">
                <a:effectLst>
                  <a:outerShdw blurRad="38100" dist="38100" dir="2700000" algn="tl">
                    <a:srgbClr val="000000">
                      <a:alpha val="43137"/>
                    </a:srgbClr>
                  </a:outerShdw>
                </a:effectLst>
              </a:rPr>
              <a:t>flowmeter</a:t>
            </a:r>
            <a:r>
              <a:rPr lang="en-US" sz="4000" dirty="0" smtClean="0">
                <a:effectLst>
                  <a:outerShdw blurRad="38100" dist="38100" dir="2700000" algn="tl">
                    <a:srgbClr val="000000">
                      <a:alpha val="43137"/>
                    </a:srgbClr>
                  </a:outerShdw>
                </a:effectLst>
              </a:rPr>
              <a:t> (firmware upgrade).</a:t>
            </a:r>
            <a:r>
              <a:rPr lang="en-US" sz="4800" dirty="0" smtClean="0">
                <a:solidFill>
                  <a:srgbClr val="C00000"/>
                </a:solidFill>
                <a:effectLst>
                  <a:outerShdw blurRad="38100" dist="38100" dir="2700000" algn="tl">
                    <a:srgbClr val="000000">
                      <a:alpha val="43137"/>
                    </a:srgbClr>
                  </a:outerShdw>
                </a:effectLst>
              </a:rPr>
              <a:t/>
            </a:r>
            <a:br>
              <a:rPr lang="en-US" sz="4800" dirty="0" smtClean="0">
                <a:solidFill>
                  <a:srgbClr val="C00000"/>
                </a:solidFill>
                <a:effectLst>
                  <a:outerShdw blurRad="38100" dist="38100" dir="2700000" algn="tl">
                    <a:srgbClr val="000000">
                      <a:alpha val="43137"/>
                    </a:srgbClr>
                  </a:outerShdw>
                </a:effectLst>
              </a:rPr>
            </a:br>
            <a:r>
              <a:rPr lang="en-US" sz="4800" dirty="0" smtClean="0">
                <a:solidFill>
                  <a:srgbClr val="C00000"/>
                </a:solidFill>
                <a:effectLst>
                  <a:outerShdw blurRad="38100" dist="38100" dir="2700000" algn="tl">
                    <a:srgbClr val="000000">
                      <a:alpha val="43137"/>
                    </a:srgbClr>
                  </a:outerShdw>
                </a:effectLst>
              </a:rPr>
              <a:t/>
            </a:r>
            <a:br>
              <a:rPr lang="en-US" sz="4800" dirty="0" smtClean="0">
                <a:solidFill>
                  <a:srgbClr val="C00000"/>
                </a:solidFill>
                <a:effectLst>
                  <a:outerShdw blurRad="38100" dist="38100" dir="2700000" algn="tl">
                    <a:srgbClr val="000000">
                      <a:alpha val="43137"/>
                    </a:srgbClr>
                  </a:outerShdw>
                </a:effectLst>
              </a:rPr>
            </a:br>
            <a:endParaRPr lang="fr-FR" sz="3200" dirty="0"/>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44</a:t>
            </a:fld>
            <a:endParaRPr lang="fr-FR" dirty="0"/>
          </a:p>
        </p:txBody>
      </p:sp>
      <p:sp>
        <p:nvSpPr>
          <p:cNvPr id="6" name="ZoneTexte 5"/>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9010" name="Picture 2" descr="panametrics1"/>
          <p:cNvPicPr>
            <a:picLocks noChangeAspect="1" noChangeArrowheads="1"/>
          </p:cNvPicPr>
          <p:nvPr/>
        </p:nvPicPr>
        <p:blipFill>
          <a:blip r:embed="rId2"/>
          <a:srcRect/>
          <a:stretch>
            <a:fillRect/>
          </a:stretch>
        </p:blipFill>
        <p:spPr bwMode="auto">
          <a:xfrm>
            <a:off x="2438400" y="304800"/>
            <a:ext cx="5005388" cy="5943600"/>
          </a:xfrm>
          <a:prstGeom prst="rect">
            <a:avLst/>
          </a:prstGeom>
          <a:noFill/>
        </p:spPr>
      </p:pic>
      <p:sp>
        <p:nvSpPr>
          <p:cNvPr id="5" name="ZoneTexte 4"/>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2324" name="Picture 4"/>
          <p:cNvPicPr>
            <a:picLocks noChangeAspect="1" noChangeArrowheads="1"/>
          </p:cNvPicPr>
          <p:nvPr/>
        </p:nvPicPr>
        <p:blipFill>
          <a:blip r:embed="rId2"/>
          <a:srcRect/>
          <a:stretch>
            <a:fillRect/>
          </a:stretch>
        </p:blipFill>
        <p:spPr bwMode="auto">
          <a:xfrm>
            <a:off x="1547813" y="260350"/>
            <a:ext cx="4452937" cy="2759075"/>
          </a:xfrm>
          <a:prstGeom prst="rect">
            <a:avLst/>
          </a:prstGeom>
          <a:noFill/>
          <a:ln w="9525">
            <a:noFill/>
            <a:miter lim="800000"/>
            <a:headEnd/>
            <a:tailEnd/>
          </a:ln>
          <a:effectLst/>
        </p:spPr>
      </p:pic>
      <p:pic>
        <p:nvPicPr>
          <p:cNvPr id="312325" name="Picture 5"/>
          <p:cNvPicPr>
            <a:picLocks noChangeAspect="1" noChangeArrowheads="1"/>
          </p:cNvPicPr>
          <p:nvPr/>
        </p:nvPicPr>
        <p:blipFill>
          <a:blip r:embed="rId3"/>
          <a:srcRect/>
          <a:stretch>
            <a:fillRect/>
          </a:stretch>
        </p:blipFill>
        <p:spPr bwMode="auto">
          <a:xfrm>
            <a:off x="4975225" y="549275"/>
            <a:ext cx="3821113" cy="5651500"/>
          </a:xfrm>
          <a:prstGeom prst="rect">
            <a:avLst/>
          </a:prstGeom>
          <a:noFill/>
          <a:ln w="9525">
            <a:noFill/>
            <a:miter lim="800000"/>
            <a:headEnd/>
            <a:tailEnd/>
          </a:ln>
          <a:effectLst/>
        </p:spPr>
      </p:pic>
      <p:pic>
        <p:nvPicPr>
          <p:cNvPr id="312326" name="Picture 6"/>
          <p:cNvPicPr>
            <a:picLocks noChangeAspect="1" noChangeArrowheads="1"/>
          </p:cNvPicPr>
          <p:nvPr/>
        </p:nvPicPr>
        <p:blipFill>
          <a:blip r:embed="rId4"/>
          <a:srcRect/>
          <a:stretch>
            <a:fillRect/>
          </a:stretch>
        </p:blipFill>
        <p:spPr bwMode="auto">
          <a:xfrm>
            <a:off x="539750" y="1628775"/>
            <a:ext cx="4210050" cy="4562475"/>
          </a:xfrm>
          <a:prstGeom prst="rect">
            <a:avLst/>
          </a:prstGeom>
          <a:noFill/>
          <a:ln w="9525">
            <a:noFill/>
            <a:miter lim="800000"/>
            <a:headEnd/>
            <a:tailEnd/>
          </a:ln>
          <a:effectLst/>
        </p:spPr>
      </p:pic>
      <p:sp>
        <p:nvSpPr>
          <p:cNvPr id="6" name="ZoneTexte 5"/>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2971800"/>
            <a:ext cx="8610600" cy="1143000"/>
          </a:xfrm>
        </p:spPr>
        <p:txBody>
          <a:bodyPr/>
          <a:lstStyle/>
          <a:p>
            <a:r>
              <a:rPr lang="en-US" sz="4600" dirty="0" smtClean="0">
                <a:solidFill>
                  <a:srgbClr val="C00000"/>
                </a:solidFill>
                <a:effectLst>
                  <a:outerShdw blurRad="38100" dist="38100" dir="2700000" algn="tl">
                    <a:srgbClr val="000000">
                      <a:alpha val="43137"/>
                    </a:srgbClr>
                  </a:outerShdw>
                </a:effectLst>
              </a:rPr>
              <a:t>Other developments (2)</a:t>
            </a:r>
            <a:br>
              <a:rPr lang="en-US" sz="4600" dirty="0" smtClean="0">
                <a:solidFill>
                  <a:srgbClr val="C00000"/>
                </a:solidFill>
                <a:effectLst>
                  <a:outerShdw blurRad="38100" dist="38100" dir="2700000" algn="tl">
                    <a:srgbClr val="000000">
                      <a:alpha val="43137"/>
                    </a:srgbClr>
                  </a:outerShdw>
                </a:effectLst>
              </a:rPr>
            </a:br>
            <a:r>
              <a:rPr lang="en-US" sz="2400" dirty="0" smtClean="0">
                <a:solidFill>
                  <a:srgbClr val="C00000"/>
                </a:solidFill>
                <a:effectLst>
                  <a:outerShdw blurRad="38100" dist="38100" dir="2700000" algn="tl">
                    <a:srgbClr val="000000">
                      <a:alpha val="43137"/>
                    </a:srgbClr>
                  </a:outerShdw>
                </a:effectLst>
              </a:rPr>
              <a:t/>
            </a:r>
            <a:br>
              <a:rPr lang="en-US" sz="2400" dirty="0" smtClean="0">
                <a:solidFill>
                  <a:srgbClr val="C00000"/>
                </a:solidFill>
                <a:effectLst>
                  <a:outerShdw blurRad="38100" dist="38100" dir="2700000" algn="tl">
                    <a:srgbClr val="000000">
                      <a:alpha val="43137"/>
                    </a:srgbClr>
                  </a:outerShdw>
                </a:effectLst>
              </a:rPr>
            </a:br>
            <a:r>
              <a:rPr lang="en-US" sz="3600" dirty="0" smtClean="0">
                <a:effectLst>
                  <a:outerShdw blurRad="38100" dist="38100" dir="2700000" algn="tl">
                    <a:srgbClr val="000000">
                      <a:alpha val="43137"/>
                    </a:srgbClr>
                  </a:outerShdw>
                </a:effectLst>
              </a:rPr>
              <a:t>Addition of molecular weight analysis capability to an existing Gill ultrasonic clinical </a:t>
            </a:r>
            <a:r>
              <a:rPr lang="en-US" sz="3600" dirty="0" err="1" smtClean="0">
                <a:effectLst>
                  <a:outerShdw blurRad="38100" dist="38100" dir="2700000" algn="tl">
                    <a:srgbClr val="000000">
                      <a:alpha val="43137"/>
                    </a:srgbClr>
                  </a:outerShdw>
                </a:effectLst>
              </a:rPr>
              <a:t>flowmeter</a:t>
            </a:r>
            <a:r>
              <a:rPr lang="en-US" sz="3600" dirty="0" smtClean="0">
                <a:effectLst>
                  <a:outerShdw blurRad="38100" dist="38100" dir="2700000" algn="tl">
                    <a:srgbClr val="000000">
                      <a:alpha val="43137"/>
                    </a:srgbClr>
                  </a:outerShdw>
                </a:effectLst>
              </a:rPr>
              <a:t>. </a:t>
            </a:r>
            <a:br>
              <a:rPr lang="en-US" sz="3600" dirty="0" smtClean="0">
                <a:effectLst>
                  <a:outerShdw blurRad="38100" dist="38100" dir="2700000" algn="tl">
                    <a:srgbClr val="000000">
                      <a:alpha val="43137"/>
                    </a:srgbClr>
                  </a:outerShdw>
                </a:effectLst>
              </a:rPr>
            </a:br>
            <a:r>
              <a:rPr lang="en-US" sz="1200" dirty="0" smtClean="0">
                <a:effectLst>
                  <a:outerShdw blurRad="38100" dist="38100" dir="2700000" algn="tl">
                    <a:srgbClr val="000000">
                      <a:alpha val="43137"/>
                    </a:srgbClr>
                  </a:outerShdw>
                </a:effectLst>
              </a:rPr>
              <a:t/>
            </a:r>
            <a:br>
              <a:rPr lang="en-US" sz="1200" dirty="0" smtClean="0">
                <a:effectLst>
                  <a:outerShdw blurRad="38100" dist="38100" dir="2700000" algn="tl">
                    <a:srgbClr val="000000">
                      <a:alpha val="43137"/>
                    </a:srgbClr>
                  </a:outerShdw>
                </a:effectLst>
              </a:rPr>
            </a:br>
            <a:r>
              <a:rPr lang="en-US" sz="3600" dirty="0" smtClean="0">
                <a:solidFill>
                  <a:srgbClr val="C00000"/>
                </a:solidFill>
                <a:effectLst>
                  <a:outerShdw blurRad="38100" dist="38100" dir="2700000" algn="tl">
                    <a:srgbClr val="000000">
                      <a:alpha val="43137"/>
                    </a:srgbClr>
                  </a:outerShdw>
                </a:effectLst>
              </a:rPr>
              <a:t>Mixture analysis of full range of O</a:t>
            </a:r>
            <a:r>
              <a:rPr lang="en-US" sz="3600" baseline="-25000" dirty="0" smtClean="0">
                <a:solidFill>
                  <a:srgbClr val="C00000"/>
                </a:solidFill>
                <a:effectLst>
                  <a:outerShdw blurRad="38100" dist="38100" dir="2700000" algn="tl">
                    <a:srgbClr val="000000">
                      <a:alpha val="43137"/>
                    </a:srgbClr>
                  </a:outerShdw>
                </a:effectLst>
              </a:rPr>
              <a:t>2</a:t>
            </a:r>
            <a:r>
              <a:rPr lang="en-US" sz="3600" dirty="0" smtClean="0">
                <a:solidFill>
                  <a:srgbClr val="C00000"/>
                </a:solidFill>
                <a:effectLst>
                  <a:outerShdw blurRad="38100" dist="38100" dir="2700000" algn="tl">
                    <a:srgbClr val="000000">
                      <a:alpha val="43137"/>
                    </a:srgbClr>
                  </a:outerShdw>
                </a:effectLst>
              </a:rPr>
              <a:t>/N</a:t>
            </a:r>
            <a:r>
              <a:rPr lang="en-US" sz="3600" baseline="-25000" dirty="0" smtClean="0">
                <a:solidFill>
                  <a:srgbClr val="C00000"/>
                </a:solidFill>
                <a:effectLst>
                  <a:outerShdw blurRad="38100" dist="38100" dir="2700000" algn="tl">
                    <a:srgbClr val="000000">
                      <a:alpha val="43137"/>
                    </a:srgbClr>
                  </a:outerShdw>
                </a:effectLst>
              </a:rPr>
              <a:t>2</a:t>
            </a:r>
            <a:r>
              <a:rPr lang="en-US" sz="3600" dirty="0" smtClean="0">
                <a:solidFill>
                  <a:srgbClr val="C00000"/>
                </a:solidFill>
                <a:effectLst>
                  <a:outerShdw blurRad="38100" dist="38100" dir="2700000" algn="tl">
                    <a:srgbClr val="000000">
                      <a:alpha val="43137"/>
                    </a:srgbClr>
                  </a:outerShdw>
                </a:effectLst>
              </a:rPr>
              <a:t>O/heavy anesthesia </a:t>
            </a:r>
            <a:r>
              <a:rPr lang="en-US" sz="3600" dirty="0" err="1" smtClean="0">
                <a:solidFill>
                  <a:srgbClr val="C00000"/>
                </a:solidFill>
                <a:effectLst>
                  <a:outerShdw blurRad="38100" dist="38100" dir="2700000" algn="tl">
                    <a:srgbClr val="000000">
                      <a:alpha val="43137"/>
                    </a:srgbClr>
                  </a:outerShdw>
                </a:effectLst>
              </a:rPr>
              <a:t>vapours</a:t>
            </a:r>
            <a:r>
              <a:rPr lang="en-US" sz="3600" dirty="0" smtClean="0">
                <a:solidFill>
                  <a:srgbClr val="C00000"/>
                </a:solidFill>
                <a:effectLst>
                  <a:outerShdw blurRad="38100" dist="38100" dir="2700000" algn="tl">
                    <a:srgbClr val="000000">
                      <a:alpha val="43137"/>
                    </a:srgbClr>
                  </a:outerShdw>
                </a:effectLst>
              </a:rPr>
              <a:t> at </a:t>
            </a:r>
            <a:r>
              <a:rPr lang="en-US" sz="3600" dirty="0" err="1" smtClean="0">
                <a:solidFill>
                  <a:srgbClr val="C00000"/>
                </a:solidFill>
                <a:effectLst>
                  <a:outerShdw blurRad="38100" dist="38100" dir="2700000" algn="tl">
                    <a:srgbClr val="000000">
                      <a:alpha val="43137"/>
                    </a:srgbClr>
                  </a:outerShdw>
                </a:effectLst>
              </a:rPr>
              <a:t>hopital</a:t>
            </a:r>
            <a:r>
              <a:rPr lang="en-US" sz="3600" dirty="0" smtClean="0">
                <a:solidFill>
                  <a:srgbClr val="C00000"/>
                </a:solidFill>
                <a:effectLst>
                  <a:outerShdw blurRad="38100" dist="38100" dir="2700000" algn="tl">
                    <a:srgbClr val="000000">
                      <a:alpha val="43137"/>
                    </a:srgbClr>
                  </a:outerShdw>
                </a:effectLst>
              </a:rPr>
              <a:t> Cantonal de Genève (2001) using 2 cells</a:t>
            </a:r>
            <a:br>
              <a:rPr lang="en-US" sz="3600" dirty="0" smtClean="0">
                <a:solidFill>
                  <a:srgbClr val="C00000"/>
                </a:solidFill>
                <a:effectLst>
                  <a:outerShdw blurRad="38100" dist="38100" dir="2700000" algn="tl">
                    <a:srgbClr val="000000">
                      <a:alpha val="43137"/>
                    </a:srgbClr>
                  </a:outerShdw>
                </a:effectLst>
              </a:rPr>
            </a:br>
            <a:r>
              <a:rPr lang="en-US" sz="3600" dirty="0" smtClean="0">
                <a:solidFill>
                  <a:srgbClr val="C00000"/>
                </a:solidFill>
                <a:effectLst>
                  <a:outerShdw blurRad="38100" dist="38100" dir="2700000" algn="tl">
                    <a:srgbClr val="000000">
                      <a:alpha val="43137"/>
                    </a:srgbClr>
                  </a:outerShdw>
                </a:effectLst>
              </a:rPr>
              <a:t/>
            </a:r>
            <a:br>
              <a:rPr lang="en-US" sz="3600" dirty="0" smtClean="0">
                <a:solidFill>
                  <a:srgbClr val="C00000"/>
                </a:solidFill>
                <a:effectLst>
                  <a:outerShdw blurRad="38100" dist="38100" dir="2700000" algn="tl">
                    <a:srgbClr val="000000">
                      <a:alpha val="43137"/>
                    </a:srgbClr>
                  </a:outerShdw>
                </a:effectLst>
              </a:rPr>
            </a:br>
            <a:r>
              <a:rPr lang="en-US" sz="2400" dirty="0" smtClean="0">
                <a:solidFill>
                  <a:schemeClr val="accent2"/>
                </a:solidFill>
                <a:effectLst>
                  <a:outerShdw blurRad="38100" dist="38100" dir="2700000" algn="tl">
                    <a:srgbClr val="000000">
                      <a:alpha val="43137"/>
                    </a:srgbClr>
                  </a:outerShdw>
                </a:effectLst>
              </a:rPr>
              <a:t>O</a:t>
            </a:r>
            <a:r>
              <a:rPr lang="en-US" sz="2400" baseline="-25000" dirty="0" smtClean="0">
                <a:solidFill>
                  <a:schemeClr val="accent2"/>
                </a:solidFill>
                <a:effectLst>
                  <a:outerShdw blurRad="38100" dist="38100" dir="2700000" algn="tl">
                    <a:srgbClr val="000000">
                      <a:alpha val="43137"/>
                    </a:srgbClr>
                  </a:outerShdw>
                </a:effectLst>
              </a:rPr>
              <a:t>2</a:t>
            </a:r>
            <a:r>
              <a:rPr lang="en-US" sz="2400" dirty="0" smtClean="0">
                <a:solidFill>
                  <a:schemeClr val="accent2"/>
                </a:solidFill>
                <a:effectLst>
                  <a:outerShdw blurRad="38100" dist="38100" dir="2700000" algn="tl">
                    <a:srgbClr val="000000">
                      <a:alpha val="43137"/>
                    </a:srgbClr>
                  </a:outerShdw>
                </a:effectLst>
              </a:rPr>
              <a:t>/N</a:t>
            </a:r>
            <a:r>
              <a:rPr lang="en-US" sz="2400" baseline="-25000" dirty="0" smtClean="0">
                <a:solidFill>
                  <a:schemeClr val="accent2"/>
                </a:solidFill>
                <a:effectLst>
                  <a:outerShdw blurRad="38100" dist="38100" dir="2700000" algn="tl">
                    <a:srgbClr val="000000">
                      <a:alpha val="43137"/>
                    </a:srgbClr>
                  </a:outerShdw>
                </a:effectLst>
              </a:rPr>
              <a:t>2</a:t>
            </a:r>
            <a:r>
              <a:rPr lang="en-US" sz="2400" dirty="0" smtClean="0">
                <a:solidFill>
                  <a:schemeClr val="accent2"/>
                </a:solidFill>
                <a:effectLst>
                  <a:outerShdw blurRad="38100" dist="38100" dir="2700000" algn="tl">
                    <a:srgbClr val="000000">
                      <a:alpha val="43137"/>
                    </a:srgbClr>
                  </a:outerShdw>
                </a:effectLst>
              </a:rPr>
              <a:t>O/halothane, O</a:t>
            </a:r>
            <a:r>
              <a:rPr lang="en-US" sz="2400" baseline="-25000" dirty="0" smtClean="0">
                <a:solidFill>
                  <a:schemeClr val="accent2"/>
                </a:solidFill>
                <a:effectLst>
                  <a:outerShdw blurRad="38100" dist="38100" dir="2700000" algn="tl">
                    <a:srgbClr val="000000">
                      <a:alpha val="43137"/>
                    </a:srgbClr>
                  </a:outerShdw>
                </a:effectLst>
              </a:rPr>
              <a:t>2</a:t>
            </a:r>
            <a:r>
              <a:rPr lang="en-US" sz="2400" dirty="0" smtClean="0">
                <a:solidFill>
                  <a:schemeClr val="accent2"/>
                </a:solidFill>
                <a:effectLst>
                  <a:outerShdw blurRad="38100" dist="38100" dir="2700000" algn="tl">
                    <a:srgbClr val="000000">
                      <a:alpha val="43137"/>
                    </a:srgbClr>
                  </a:outerShdw>
                </a:effectLst>
              </a:rPr>
              <a:t>/N</a:t>
            </a:r>
            <a:r>
              <a:rPr lang="en-US" sz="2400" baseline="-25000" dirty="0" smtClean="0">
                <a:solidFill>
                  <a:schemeClr val="accent2"/>
                </a:solidFill>
                <a:effectLst>
                  <a:outerShdw blurRad="38100" dist="38100" dir="2700000" algn="tl">
                    <a:srgbClr val="000000">
                      <a:alpha val="43137"/>
                    </a:srgbClr>
                  </a:outerShdw>
                </a:effectLst>
              </a:rPr>
              <a:t>2</a:t>
            </a:r>
            <a:r>
              <a:rPr lang="en-US" sz="2400" dirty="0" smtClean="0">
                <a:solidFill>
                  <a:schemeClr val="accent2"/>
                </a:solidFill>
                <a:effectLst>
                  <a:outerShdw blurRad="38100" dist="38100" dir="2700000" algn="tl">
                    <a:srgbClr val="000000">
                      <a:alpha val="43137"/>
                    </a:srgbClr>
                  </a:outerShdw>
                </a:effectLst>
              </a:rPr>
              <a:t>O/</a:t>
            </a:r>
            <a:r>
              <a:rPr lang="en-US" sz="2400" dirty="0" err="1" smtClean="0">
                <a:solidFill>
                  <a:schemeClr val="accent2"/>
                </a:solidFill>
                <a:effectLst>
                  <a:outerShdw blurRad="38100" dist="38100" dir="2700000" algn="tl">
                    <a:srgbClr val="000000">
                      <a:alpha val="43137"/>
                    </a:srgbClr>
                  </a:outerShdw>
                </a:effectLst>
              </a:rPr>
              <a:t>sevoflurane</a:t>
            </a:r>
            <a:r>
              <a:rPr lang="en-US" sz="2400" dirty="0" smtClean="0">
                <a:solidFill>
                  <a:schemeClr val="accent2"/>
                </a:solidFill>
                <a:effectLst>
                  <a:outerShdw blurRad="38100" dist="38100" dir="2700000" algn="tl">
                    <a:srgbClr val="000000">
                      <a:alpha val="43137"/>
                    </a:srgbClr>
                  </a:outerShdw>
                </a:effectLst>
              </a:rPr>
              <a:t>,</a:t>
            </a:r>
            <a:br>
              <a:rPr lang="en-US" sz="2400" dirty="0" smtClean="0">
                <a:solidFill>
                  <a:schemeClr val="accent2"/>
                </a:solidFill>
                <a:effectLst>
                  <a:outerShdw blurRad="38100" dist="38100" dir="2700000" algn="tl">
                    <a:srgbClr val="000000">
                      <a:alpha val="43137"/>
                    </a:srgbClr>
                  </a:outerShdw>
                </a:effectLst>
              </a:rPr>
            </a:br>
            <a:r>
              <a:rPr lang="en-US" sz="2400" dirty="0" smtClean="0">
                <a:solidFill>
                  <a:schemeClr val="accent2"/>
                </a:solidFill>
                <a:effectLst>
                  <a:outerShdw blurRad="38100" dist="38100" dir="2700000" algn="tl">
                    <a:srgbClr val="000000">
                      <a:alpha val="43137"/>
                    </a:srgbClr>
                  </a:outerShdw>
                </a:effectLst>
              </a:rPr>
              <a:t> O</a:t>
            </a:r>
            <a:r>
              <a:rPr lang="en-US" sz="2400" baseline="-25000" dirty="0" smtClean="0">
                <a:solidFill>
                  <a:schemeClr val="accent2"/>
                </a:solidFill>
                <a:effectLst>
                  <a:outerShdw blurRad="38100" dist="38100" dir="2700000" algn="tl">
                    <a:srgbClr val="000000">
                      <a:alpha val="43137"/>
                    </a:srgbClr>
                  </a:outerShdw>
                </a:effectLst>
              </a:rPr>
              <a:t>2</a:t>
            </a:r>
            <a:r>
              <a:rPr lang="en-US" sz="2400" dirty="0" smtClean="0">
                <a:solidFill>
                  <a:schemeClr val="accent2"/>
                </a:solidFill>
                <a:effectLst>
                  <a:outerShdw blurRad="38100" dist="38100" dir="2700000" algn="tl">
                    <a:srgbClr val="000000">
                      <a:alpha val="43137"/>
                    </a:srgbClr>
                  </a:outerShdw>
                </a:effectLst>
              </a:rPr>
              <a:t>/N</a:t>
            </a:r>
            <a:r>
              <a:rPr lang="en-US" sz="2400" baseline="-25000" dirty="0" smtClean="0">
                <a:solidFill>
                  <a:schemeClr val="accent2"/>
                </a:solidFill>
                <a:effectLst>
                  <a:outerShdw blurRad="38100" dist="38100" dir="2700000" algn="tl">
                    <a:srgbClr val="000000">
                      <a:alpha val="43137"/>
                    </a:srgbClr>
                  </a:outerShdw>
                </a:effectLst>
              </a:rPr>
              <a:t>2</a:t>
            </a:r>
            <a:r>
              <a:rPr lang="en-US" sz="2400" dirty="0" smtClean="0">
                <a:solidFill>
                  <a:schemeClr val="accent2"/>
                </a:solidFill>
                <a:effectLst>
                  <a:outerShdw blurRad="38100" dist="38100" dir="2700000" algn="tl">
                    <a:srgbClr val="000000">
                      <a:alpha val="43137"/>
                    </a:srgbClr>
                  </a:outerShdw>
                </a:effectLst>
              </a:rPr>
              <a:t>O/</a:t>
            </a:r>
            <a:r>
              <a:rPr lang="en-US" sz="2400" dirty="0" err="1" smtClean="0">
                <a:solidFill>
                  <a:schemeClr val="accent2"/>
                </a:solidFill>
                <a:effectLst>
                  <a:outerShdw blurRad="38100" dist="38100" dir="2700000" algn="tl">
                    <a:srgbClr val="000000">
                      <a:alpha val="43137"/>
                    </a:srgbClr>
                  </a:outerShdw>
                </a:effectLst>
              </a:rPr>
              <a:t>enflurane</a:t>
            </a:r>
            <a:r>
              <a:rPr lang="en-US" sz="2400" dirty="0" smtClean="0">
                <a:solidFill>
                  <a:schemeClr val="accent2"/>
                </a:solidFill>
                <a:effectLst>
                  <a:outerShdw blurRad="38100" dist="38100" dir="2700000" algn="tl">
                    <a:srgbClr val="000000">
                      <a:alpha val="43137"/>
                    </a:srgbClr>
                  </a:outerShdw>
                </a:effectLst>
              </a:rPr>
              <a:t>, O</a:t>
            </a:r>
            <a:r>
              <a:rPr lang="en-US" sz="2400" baseline="-25000" dirty="0" smtClean="0">
                <a:solidFill>
                  <a:schemeClr val="accent2"/>
                </a:solidFill>
                <a:effectLst>
                  <a:outerShdw blurRad="38100" dist="38100" dir="2700000" algn="tl">
                    <a:srgbClr val="000000">
                      <a:alpha val="43137"/>
                    </a:srgbClr>
                  </a:outerShdw>
                </a:effectLst>
              </a:rPr>
              <a:t>2</a:t>
            </a:r>
            <a:r>
              <a:rPr lang="en-US" sz="2400" dirty="0" smtClean="0">
                <a:solidFill>
                  <a:schemeClr val="accent2"/>
                </a:solidFill>
                <a:effectLst>
                  <a:outerShdw blurRad="38100" dist="38100" dir="2700000" algn="tl">
                    <a:srgbClr val="000000">
                      <a:alpha val="43137"/>
                    </a:srgbClr>
                  </a:outerShdw>
                </a:effectLst>
              </a:rPr>
              <a:t>/N</a:t>
            </a:r>
            <a:r>
              <a:rPr lang="en-US" sz="2400" baseline="-25000" dirty="0" smtClean="0">
                <a:solidFill>
                  <a:schemeClr val="accent2"/>
                </a:solidFill>
                <a:effectLst>
                  <a:outerShdw blurRad="38100" dist="38100" dir="2700000" algn="tl">
                    <a:srgbClr val="000000">
                      <a:alpha val="43137"/>
                    </a:srgbClr>
                  </a:outerShdw>
                </a:effectLst>
              </a:rPr>
              <a:t>2</a:t>
            </a:r>
            <a:r>
              <a:rPr lang="en-US" sz="2400" dirty="0" smtClean="0">
                <a:solidFill>
                  <a:schemeClr val="accent2"/>
                </a:solidFill>
                <a:effectLst>
                  <a:outerShdw blurRad="38100" dist="38100" dir="2700000" algn="tl">
                    <a:srgbClr val="000000">
                      <a:alpha val="43137"/>
                    </a:srgbClr>
                  </a:outerShdw>
                </a:effectLst>
              </a:rPr>
              <a:t>O/</a:t>
            </a:r>
            <a:r>
              <a:rPr lang="en-US" sz="2400" dirty="0" err="1" smtClean="0">
                <a:solidFill>
                  <a:schemeClr val="accent2"/>
                </a:solidFill>
                <a:effectLst>
                  <a:outerShdw blurRad="38100" dist="38100" dir="2700000" algn="tl">
                    <a:srgbClr val="000000">
                      <a:alpha val="43137"/>
                    </a:srgbClr>
                  </a:outerShdw>
                </a:effectLst>
              </a:rPr>
              <a:t>isoflurane</a:t>
            </a:r>
            <a:r>
              <a:rPr lang="en-US" sz="2400" dirty="0" smtClean="0">
                <a:solidFill>
                  <a:schemeClr val="accent2"/>
                </a:solidFill>
                <a:effectLst>
                  <a:outerShdw blurRad="38100" dist="38100" dir="2700000" algn="tl">
                    <a:srgbClr val="000000">
                      <a:alpha val="43137"/>
                    </a:srgbClr>
                  </a:outerShdw>
                </a:effectLst>
              </a:rPr>
              <a:t>, O</a:t>
            </a:r>
            <a:r>
              <a:rPr lang="en-US" sz="2400" baseline="-25000" dirty="0" smtClean="0">
                <a:solidFill>
                  <a:schemeClr val="accent2"/>
                </a:solidFill>
                <a:effectLst>
                  <a:outerShdw blurRad="38100" dist="38100" dir="2700000" algn="tl">
                    <a:srgbClr val="000000">
                      <a:alpha val="43137"/>
                    </a:srgbClr>
                  </a:outerShdw>
                </a:effectLst>
              </a:rPr>
              <a:t>2</a:t>
            </a:r>
            <a:r>
              <a:rPr lang="en-US" sz="2400" dirty="0" smtClean="0">
                <a:solidFill>
                  <a:schemeClr val="accent2"/>
                </a:solidFill>
                <a:effectLst>
                  <a:outerShdw blurRad="38100" dist="38100" dir="2700000" algn="tl">
                    <a:srgbClr val="000000">
                      <a:alpha val="43137"/>
                    </a:srgbClr>
                  </a:outerShdw>
                </a:effectLst>
              </a:rPr>
              <a:t>/N</a:t>
            </a:r>
            <a:r>
              <a:rPr lang="en-US" sz="2400" baseline="-25000" dirty="0" smtClean="0">
                <a:solidFill>
                  <a:schemeClr val="accent2"/>
                </a:solidFill>
                <a:effectLst>
                  <a:outerShdw blurRad="38100" dist="38100" dir="2700000" algn="tl">
                    <a:srgbClr val="000000">
                      <a:alpha val="43137"/>
                    </a:srgbClr>
                  </a:outerShdw>
                </a:effectLst>
              </a:rPr>
              <a:t>2</a:t>
            </a:r>
            <a:r>
              <a:rPr lang="en-US" sz="2400" dirty="0" smtClean="0">
                <a:solidFill>
                  <a:schemeClr val="accent2"/>
                </a:solidFill>
                <a:effectLst>
                  <a:outerShdw blurRad="38100" dist="38100" dir="2700000" algn="tl">
                    <a:srgbClr val="000000">
                      <a:alpha val="43137"/>
                    </a:srgbClr>
                  </a:outerShdw>
                </a:effectLst>
              </a:rPr>
              <a:t>O/</a:t>
            </a:r>
            <a:r>
              <a:rPr lang="en-US" sz="2400" dirty="0" err="1" smtClean="0">
                <a:solidFill>
                  <a:schemeClr val="accent2"/>
                </a:solidFill>
                <a:effectLst>
                  <a:outerShdw blurRad="38100" dist="38100" dir="2700000" algn="tl">
                    <a:srgbClr val="000000">
                      <a:alpha val="43137"/>
                    </a:srgbClr>
                  </a:outerShdw>
                </a:effectLst>
              </a:rPr>
              <a:t>desflurane</a:t>
            </a:r>
            <a:r>
              <a:rPr lang="en-US" sz="2400" dirty="0" smtClean="0">
                <a:solidFill>
                  <a:schemeClr val="accent2"/>
                </a:solidFill>
                <a:effectLst>
                  <a:outerShdw blurRad="38100" dist="38100" dir="2700000" algn="tl">
                    <a:srgbClr val="000000">
                      <a:alpha val="43137"/>
                    </a:srgbClr>
                  </a:outerShdw>
                </a:effectLst>
              </a:rPr>
              <a:t> </a:t>
            </a:r>
            <a:r>
              <a:rPr lang="en-US" sz="4800" dirty="0" smtClean="0">
                <a:solidFill>
                  <a:srgbClr val="C00000"/>
                </a:solidFill>
                <a:effectLst>
                  <a:outerShdw blurRad="38100" dist="38100" dir="2700000" algn="tl">
                    <a:srgbClr val="000000">
                      <a:alpha val="43137"/>
                    </a:srgbClr>
                  </a:outerShdw>
                </a:effectLst>
              </a:rPr>
              <a:t/>
            </a:r>
            <a:br>
              <a:rPr lang="en-US" sz="4800" dirty="0" smtClean="0">
                <a:solidFill>
                  <a:srgbClr val="C00000"/>
                </a:solidFill>
                <a:effectLst>
                  <a:outerShdw blurRad="38100" dist="38100" dir="2700000" algn="tl">
                    <a:srgbClr val="000000">
                      <a:alpha val="43137"/>
                    </a:srgbClr>
                  </a:outerShdw>
                </a:effectLst>
              </a:rPr>
            </a:br>
            <a:r>
              <a:rPr lang="en-US" sz="4800" dirty="0" smtClean="0">
                <a:solidFill>
                  <a:srgbClr val="C00000"/>
                </a:solidFill>
                <a:effectLst>
                  <a:outerShdw blurRad="38100" dist="38100" dir="2700000" algn="tl">
                    <a:srgbClr val="000000">
                      <a:alpha val="43137"/>
                    </a:srgbClr>
                  </a:outerShdw>
                </a:effectLst>
              </a:rPr>
              <a:t/>
            </a:r>
            <a:br>
              <a:rPr lang="en-US" sz="4800" dirty="0" smtClean="0">
                <a:solidFill>
                  <a:srgbClr val="C00000"/>
                </a:solidFill>
                <a:effectLst>
                  <a:outerShdw blurRad="38100" dist="38100" dir="2700000" algn="tl">
                    <a:srgbClr val="000000">
                      <a:alpha val="43137"/>
                    </a:srgbClr>
                  </a:outerShdw>
                </a:effectLst>
              </a:rPr>
            </a:br>
            <a:endParaRPr lang="fr-FR" sz="3200" dirty="0"/>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47</a:t>
            </a:fld>
            <a:endParaRPr lang="fr-FR" dirty="0"/>
          </a:p>
        </p:txBody>
      </p:sp>
      <p:sp>
        <p:nvSpPr>
          <p:cNvPr id="6" name="ZoneTexte 5"/>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304800" y="228600"/>
            <a:ext cx="3910012" cy="3879850"/>
            <a:chOff x="1745" y="844"/>
            <a:chExt cx="2463" cy="2444"/>
          </a:xfrm>
        </p:grpSpPr>
        <p:pic>
          <p:nvPicPr>
            <p:cNvPr id="313348" name="Picture 4"/>
            <p:cNvPicPr>
              <a:picLocks noChangeAspect="1" noChangeArrowheads="1"/>
            </p:cNvPicPr>
            <p:nvPr/>
          </p:nvPicPr>
          <p:blipFill>
            <a:blip r:embed="rId2"/>
            <a:srcRect l="3526" t="1808"/>
            <a:stretch>
              <a:fillRect/>
            </a:stretch>
          </p:blipFill>
          <p:spPr bwMode="auto">
            <a:xfrm>
              <a:off x="1745" y="844"/>
              <a:ext cx="2463" cy="2444"/>
            </a:xfrm>
            <a:prstGeom prst="rect">
              <a:avLst/>
            </a:prstGeom>
            <a:noFill/>
            <a:ln w="19050">
              <a:solidFill>
                <a:schemeClr val="tx1"/>
              </a:solidFill>
              <a:miter lim="800000"/>
              <a:headEnd/>
              <a:tailEnd/>
            </a:ln>
            <a:effectLst/>
          </p:spPr>
        </p:pic>
        <p:sp>
          <p:nvSpPr>
            <p:cNvPr id="313349" name="Rectangle 5"/>
            <p:cNvSpPr>
              <a:spLocks noChangeArrowheads="1"/>
            </p:cNvSpPr>
            <p:nvPr/>
          </p:nvSpPr>
          <p:spPr bwMode="auto">
            <a:xfrm>
              <a:off x="1746" y="1706"/>
              <a:ext cx="136" cy="1543"/>
            </a:xfrm>
            <a:prstGeom prst="rect">
              <a:avLst/>
            </a:prstGeom>
            <a:solidFill>
              <a:schemeClr val="bg1"/>
            </a:solidFill>
            <a:ln w="9525">
              <a:noFill/>
              <a:miter lim="800000"/>
              <a:headEnd/>
              <a:tailEnd/>
            </a:ln>
            <a:effectLst/>
          </p:spPr>
          <p:txBody>
            <a:bodyPr wrap="none" anchor="ctr"/>
            <a:lstStyle/>
            <a:p>
              <a:endParaRPr lang="fr-FR"/>
            </a:p>
          </p:txBody>
        </p:sp>
        <p:sp>
          <p:nvSpPr>
            <p:cNvPr id="313350" name="Rectangle 6"/>
            <p:cNvSpPr>
              <a:spLocks noChangeArrowheads="1"/>
            </p:cNvSpPr>
            <p:nvPr/>
          </p:nvSpPr>
          <p:spPr bwMode="auto">
            <a:xfrm>
              <a:off x="1837" y="2568"/>
              <a:ext cx="181" cy="681"/>
            </a:xfrm>
            <a:prstGeom prst="rect">
              <a:avLst/>
            </a:prstGeom>
            <a:solidFill>
              <a:schemeClr val="bg1"/>
            </a:solidFill>
            <a:ln w="9525">
              <a:noFill/>
              <a:miter lim="800000"/>
              <a:headEnd/>
              <a:tailEnd/>
            </a:ln>
            <a:effectLst/>
          </p:spPr>
          <p:txBody>
            <a:bodyPr wrap="none" anchor="ctr"/>
            <a:lstStyle/>
            <a:p>
              <a:endParaRPr lang="fr-FR"/>
            </a:p>
          </p:txBody>
        </p:sp>
        <p:sp>
          <p:nvSpPr>
            <p:cNvPr id="313352" name="Rectangle 8"/>
            <p:cNvSpPr>
              <a:spLocks noChangeArrowheads="1"/>
            </p:cNvSpPr>
            <p:nvPr/>
          </p:nvSpPr>
          <p:spPr bwMode="auto">
            <a:xfrm rot="5400000">
              <a:off x="1973" y="618"/>
              <a:ext cx="136" cy="590"/>
            </a:xfrm>
            <a:prstGeom prst="rect">
              <a:avLst/>
            </a:prstGeom>
            <a:solidFill>
              <a:schemeClr val="bg1"/>
            </a:solidFill>
            <a:ln w="9525">
              <a:noFill/>
              <a:miter lim="800000"/>
              <a:headEnd/>
              <a:tailEnd/>
            </a:ln>
            <a:effectLst/>
          </p:spPr>
          <p:txBody>
            <a:bodyPr wrap="none" anchor="ctr"/>
            <a:lstStyle/>
            <a:p>
              <a:endParaRPr lang="fr-FR"/>
            </a:p>
          </p:txBody>
        </p:sp>
        <p:sp>
          <p:nvSpPr>
            <p:cNvPr id="313353" name="Rectangle 9"/>
            <p:cNvSpPr>
              <a:spLocks noChangeArrowheads="1"/>
            </p:cNvSpPr>
            <p:nvPr/>
          </p:nvSpPr>
          <p:spPr bwMode="auto">
            <a:xfrm>
              <a:off x="1746" y="890"/>
              <a:ext cx="181" cy="272"/>
            </a:xfrm>
            <a:prstGeom prst="rect">
              <a:avLst/>
            </a:prstGeom>
            <a:solidFill>
              <a:schemeClr val="bg1"/>
            </a:solidFill>
            <a:ln w="9525">
              <a:noFill/>
              <a:miter lim="800000"/>
              <a:headEnd/>
              <a:tailEnd/>
            </a:ln>
            <a:effectLst/>
          </p:spPr>
          <p:txBody>
            <a:bodyPr wrap="none" anchor="ctr"/>
            <a:lstStyle/>
            <a:p>
              <a:endParaRPr lang="fr-FR"/>
            </a:p>
          </p:txBody>
        </p:sp>
        <p:sp>
          <p:nvSpPr>
            <p:cNvPr id="313354" name="Rectangle 10"/>
            <p:cNvSpPr>
              <a:spLocks noChangeArrowheads="1"/>
            </p:cNvSpPr>
            <p:nvPr/>
          </p:nvSpPr>
          <p:spPr bwMode="auto">
            <a:xfrm rot="5400000">
              <a:off x="1882" y="799"/>
              <a:ext cx="136" cy="408"/>
            </a:xfrm>
            <a:prstGeom prst="rect">
              <a:avLst/>
            </a:prstGeom>
            <a:solidFill>
              <a:schemeClr val="bg1"/>
            </a:solidFill>
            <a:ln w="9525">
              <a:noFill/>
              <a:miter lim="800000"/>
              <a:headEnd/>
              <a:tailEnd/>
            </a:ln>
            <a:effectLst/>
          </p:spPr>
          <p:txBody>
            <a:bodyPr wrap="none" anchor="ctr"/>
            <a:lstStyle/>
            <a:p>
              <a:endParaRPr lang="fr-FR"/>
            </a:p>
          </p:txBody>
        </p:sp>
        <p:sp>
          <p:nvSpPr>
            <p:cNvPr id="313355" name="Rectangle 11"/>
            <p:cNvSpPr>
              <a:spLocks noChangeArrowheads="1"/>
            </p:cNvSpPr>
            <p:nvPr/>
          </p:nvSpPr>
          <p:spPr bwMode="auto">
            <a:xfrm>
              <a:off x="1746" y="845"/>
              <a:ext cx="136" cy="408"/>
            </a:xfrm>
            <a:prstGeom prst="rect">
              <a:avLst/>
            </a:prstGeom>
            <a:solidFill>
              <a:schemeClr val="bg1"/>
            </a:solidFill>
            <a:ln w="9525">
              <a:noFill/>
              <a:miter lim="800000"/>
              <a:headEnd/>
              <a:tailEnd/>
            </a:ln>
            <a:effectLst/>
          </p:spPr>
          <p:txBody>
            <a:bodyPr wrap="none" anchor="ctr"/>
            <a:lstStyle/>
            <a:p>
              <a:endParaRPr lang="fr-FR"/>
            </a:p>
          </p:txBody>
        </p:sp>
        <p:sp>
          <p:nvSpPr>
            <p:cNvPr id="313356" name="Rectangle 12"/>
            <p:cNvSpPr>
              <a:spLocks noChangeArrowheads="1"/>
            </p:cNvSpPr>
            <p:nvPr/>
          </p:nvSpPr>
          <p:spPr bwMode="auto">
            <a:xfrm rot="16200000">
              <a:off x="1859" y="2636"/>
              <a:ext cx="136" cy="272"/>
            </a:xfrm>
            <a:prstGeom prst="rect">
              <a:avLst/>
            </a:prstGeom>
            <a:solidFill>
              <a:schemeClr val="bg1"/>
            </a:solidFill>
            <a:ln w="9525">
              <a:noFill/>
              <a:miter lim="800000"/>
              <a:headEnd/>
              <a:tailEnd/>
            </a:ln>
            <a:effectLst/>
          </p:spPr>
          <p:txBody>
            <a:bodyPr wrap="none" anchor="ctr"/>
            <a:lstStyle/>
            <a:p>
              <a:endParaRPr lang="fr-FR"/>
            </a:p>
          </p:txBody>
        </p:sp>
      </p:grpSp>
      <p:pic>
        <p:nvPicPr>
          <p:cNvPr id="11" name="Picture 5" descr="flowmeter_artc_02020401_01-spirocell"/>
          <p:cNvPicPr>
            <a:picLocks noChangeAspect="1" noChangeArrowheads="1"/>
          </p:cNvPicPr>
          <p:nvPr/>
        </p:nvPicPr>
        <p:blipFill>
          <a:blip r:embed="rId3"/>
          <a:srcRect/>
          <a:stretch>
            <a:fillRect/>
          </a:stretch>
        </p:blipFill>
        <p:spPr bwMode="auto">
          <a:xfrm>
            <a:off x="3429000" y="2819400"/>
            <a:ext cx="5410200" cy="3435113"/>
          </a:xfrm>
          <a:prstGeom prst="rect">
            <a:avLst/>
          </a:prstGeom>
          <a:noFill/>
          <a:ln w="19050">
            <a:solidFill>
              <a:schemeClr val="tx1"/>
            </a:solidFill>
            <a:miter lim="800000"/>
            <a:headEnd/>
            <a:tailEnd/>
          </a:ln>
        </p:spPr>
      </p:pic>
      <p:sp>
        <p:nvSpPr>
          <p:cNvPr id="13" name="ZoneTexte 12"/>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6370" name="Object 2"/>
          <p:cNvGraphicFramePr>
            <a:graphicFrameLocks noChangeAspect="1"/>
          </p:cNvGraphicFramePr>
          <p:nvPr/>
        </p:nvGraphicFramePr>
        <p:xfrm>
          <a:off x="914400" y="1371600"/>
          <a:ext cx="7556756" cy="5715000"/>
        </p:xfrm>
        <a:graphic>
          <a:graphicData uri="http://schemas.openxmlformats.org/presentationml/2006/ole">
            <p:oleObj spid="_x0000_s34818" name="Diapositive" r:id="rId3" imgW="4209263" imgH="3154699" progId="PowerPoint.Slide.8">
              <p:embed/>
            </p:oleObj>
          </a:graphicData>
        </a:graphic>
      </p:graphicFrame>
      <p:sp>
        <p:nvSpPr>
          <p:cNvPr id="186371" name="Rectangle 3"/>
          <p:cNvSpPr>
            <a:spLocks noGrp="1" noChangeArrowheads="1"/>
          </p:cNvSpPr>
          <p:nvPr>
            <p:ph type="title"/>
          </p:nvPr>
        </p:nvSpPr>
        <p:spPr>
          <a:xfrm>
            <a:off x="685800" y="228600"/>
            <a:ext cx="7772400" cy="1752600"/>
          </a:xfrm>
          <a:solidFill>
            <a:schemeClr val="accent1"/>
          </a:solidFill>
          <a:ln w="38100">
            <a:solidFill>
              <a:schemeClr val="tx1"/>
            </a:solidFill>
          </a:ln>
        </p:spPr>
        <p:txBody>
          <a:bodyPr/>
          <a:lstStyle/>
          <a:p>
            <a:r>
              <a:rPr lang="en-US" sz="3600"/>
              <a:t>Principe de distribution et analyse ultrasonique des m</a:t>
            </a:r>
            <a:r>
              <a:rPr lang="en-US" sz="3600">
                <a:cs typeface="Times New Roman" pitchFamily="18" charset="0"/>
              </a:rPr>
              <a:t>é</a:t>
            </a:r>
            <a:r>
              <a:rPr lang="en-US" sz="3600"/>
              <a:t>langes de gaz anesth</a:t>
            </a:r>
            <a:r>
              <a:rPr lang="en-US" sz="3600">
                <a:cs typeface="Times New Roman" pitchFamily="18" charset="0"/>
              </a:rPr>
              <a:t>é</a:t>
            </a:r>
            <a:r>
              <a:rPr lang="en-US" sz="3600"/>
              <a:t>siques</a:t>
            </a:r>
            <a:endParaRPr lang="en-GB" sz="3600"/>
          </a:p>
        </p:txBody>
      </p:sp>
      <p:pic>
        <p:nvPicPr>
          <p:cNvPr id="186373" name="Picture 5" descr="C:\anesthesia\Prettypix\ufm.jpg"/>
          <p:cNvPicPr>
            <a:picLocks noChangeAspect="1" noChangeArrowheads="1"/>
          </p:cNvPicPr>
          <p:nvPr/>
        </p:nvPicPr>
        <p:blipFill>
          <a:blip r:embed="rId4" cstate="print"/>
          <a:srcRect/>
          <a:stretch>
            <a:fillRect/>
          </a:stretch>
        </p:blipFill>
        <p:spPr bwMode="auto">
          <a:xfrm rot="5400000">
            <a:off x="4476750" y="4667250"/>
            <a:ext cx="762000" cy="571500"/>
          </a:xfrm>
          <a:prstGeom prst="rect">
            <a:avLst/>
          </a:prstGeom>
          <a:noFill/>
        </p:spPr>
      </p:pic>
      <p:pic>
        <p:nvPicPr>
          <p:cNvPr id="8" name="Picture 5" descr="C:\anesthesia\Prettypix\ufm.jpg"/>
          <p:cNvPicPr>
            <a:picLocks noChangeAspect="1" noChangeArrowheads="1"/>
          </p:cNvPicPr>
          <p:nvPr/>
        </p:nvPicPr>
        <p:blipFill>
          <a:blip r:embed="rId4" cstate="print"/>
          <a:srcRect/>
          <a:stretch>
            <a:fillRect/>
          </a:stretch>
        </p:blipFill>
        <p:spPr bwMode="auto">
          <a:xfrm rot="5400000">
            <a:off x="5391150" y="4667250"/>
            <a:ext cx="762000" cy="571500"/>
          </a:xfrm>
          <a:prstGeom prst="rect">
            <a:avLst/>
          </a:prstGeom>
          <a:noFill/>
        </p:spPr>
      </p:pic>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0" y="-1225550"/>
            <a:ext cx="9144000" cy="15875"/>
          </a:xfrm>
          <a:prstGeom prst="rect">
            <a:avLst/>
          </a:prstGeom>
          <a:solidFill>
            <a:srgbClr val="000000"/>
          </a:solidFill>
          <a:ln w="9525">
            <a:solidFill>
              <a:schemeClr val="tx1"/>
            </a:solidFill>
            <a:miter lim="800000"/>
            <a:headEnd/>
            <a:tailEnd/>
          </a:ln>
        </p:spPr>
        <p:txBody>
          <a:bodyPr wrap="none" anchor="ctr">
            <a:spAutoFit/>
          </a:bodyPr>
          <a:lstStyle/>
          <a:p>
            <a:endParaRPr lang="fr-FR"/>
          </a:p>
        </p:txBody>
      </p:sp>
      <p:sp>
        <p:nvSpPr>
          <p:cNvPr id="19459" name="Rectangle 3"/>
          <p:cNvSpPr>
            <a:spLocks noChangeArrowheads="1"/>
          </p:cNvSpPr>
          <p:nvPr/>
        </p:nvSpPr>
        <p:spPr bwMode="auto">
          <a:xfrm>
            <a:off x="0" y="7108825"/>
            <a:ext cx="9144000" cy="15875"/>
          </a:xfrm>
          <a:prstGeom prst="rect">
            <a:avLst/>
          </a:prstGeom>
          <a:solidFill>
            <a:srgbClr val="000000"/>
          </a:solidFill>
          <a:ln w="9525">
            <a:solidFill>
              <a:schemeClr val="tx1"/>
            </a:solidFill>
            <a:miter lim="800000"/>
            <a:headEnd/>
            <a:tailEnd/>
          </a:ln>
        </p:spPr>
        <p:txBody>
          <a:bodyPr wrap="none" anchor="ctr">
            <a:spAutoFit/>
          </a:bodyPr>
          <a:lstStyle/>
          <a:p>
            <a:endParaRPr lang="fr-FR"/>
          </a:p>
        </p:txBody>
      </p:sp>
      <p:sp>
        <p:nvSpPr>
          <p:cNvPr id="19460" name="Rectangle 4"/>
          <p:cNvSpPr>
            <a:spLocks noChangeArrowheads="1"/>
          </p:cNvSpPr>
          <p:nvPr/>
        </p:nvSpPr>
        <p:spPr bwMode="auto">
          <a:xfrm>
            <a:off x="0" y="7124700"/>
            <a:ext cx="1209675" cy="958850"/>
          </a:xfrm>
          <a:prstGeom prst="rect">
            <a:avLst/>
          </a:prstGeom>
          <a:noFill/>
          <a:ln w="9525">
            <a:noFill/>
            <a:miter lim="800000"/>
            <a:headEnd/>
            <a:tailEnd/>
          </a:ln>
        </p:spPr>
        <p:txBody>
          <a:bodyPr wrap="none" anchor="ctr">
            <a:spAutoFit/>
          </a:bodyPr>
          <a:lstStyle/>
          <a:p>
            <a:endParaRPr lang="en-US">
              <a:latin typeface="Times New Roman" pitchFamily="18" charset="0"/>
            </a:endParaRPr>
          </a:p>
          <a:p>
            <a:r>
              <a:rPr lang="en-US">
                <a:latin typeface="Times New Roman" pitchFamily="18" charset="0"/>
              </a:rPr>
              <a:t/>
            </a:r>
            <a:br>
              <a:rPr lang="en-US">
                <a:latin typeface="Times New Roman" pitchFamily="18" charset="0"/>
              </a:rPr>
            </a:br>
            <a:r>
              <a:rPr lang="en-US" sz="600" i="1">
                <a:latin typeface="Times New Roman" pitchFamily="18" charset="0"/>
              </a:rPr>
              <a:t>CERN/P.BONNEAU/02/12/2004</a:t>
            </a:r>
            <a:r>
              <a:rPr lang="en-US" sz="900">
                <a:latin typeface="Times New Roman" pitchFamily="18" charset="0"/>
              </a:rPr>
              <a:t> </a:t>
            </a:r>
            <a:endParaRPr lang="en-US">
              <a:latin typeface="Times New Roman" pitchFamily="18" charset="0"/>
            </a:endParaRPr>
          </a:p>
        </p:txBody>
      </p:sp>
      <p:pic>
        <p:nvPicPr>
          <p:cNvPr id="19461" name="Picture 5" descr="C2F6_lnP_H"/>
          <p:cNvPicPr>
            <a:picLocks noChangeAspect="1" noChangeArrowheads="1"/>
          </p:cNvPicPr>
          <p:nvPr/>
        </p:nvPicPr>
        <p:blipFill>
          <a:blip r:embed="rId2"/>
          <a:srcRect/>
          <a:stretch>
            <a:fillRect/>
          </a:stretch>
        </p:blipFill>
        <p:spPr bwMode="auto">
          <a:xfrm>
            <a:off x="4211638" y="188913"/>
            <a:ext cx="4752975" cy="3451225"/>
          </a:xfrm>
          <a:prstGeom prst="rect">
            <a:avLst/>
          </a:prstGeom>
          <a:noFill/>
          <a:ln w="9525">
            <a:noFill/>
            <a:miter lim="800000"/>
            <a:headEnd/>
            <a:tailEnd/>
          </a:ln>
        </p:spPr>
      </p:pic>
      <p:pic>
        <p:nvPicPr>
          <p:cNvPr id="19462" name="Picture 6" descr="1New_c3f8"/>
          <p:cNvPicPr>
            <a:picLocks noChangeAspect="1" noChangeArrowheads="1"/>
          </p:cNvPicPr>
          <p:nvPr/>
        </p:nvPicPr>
        <p:blipFill>
          <a:blip r:embed="rId3"/>
          <a:srcRect/>
          <a:stretch>
            <a:fillRect/>
          </a:stretch>
        </p:blipFill>
        <p:spPr bwMode="auto">
          <a:xfrm>
            <a:off x="179388" y="1125538"/>
            <a:ext cx="4392612" cy="3600450"/>
          </a:xfrm>
          <a:prstGeom prst="rect">
            <a:avLst/>
          </a:prstGeom>
          <a:noFill/>
          <a:ln w="9525">
            <a:noFill/>
            <a:miter lim="800000"/>
            <a:headEnd/>
            <a:tailEnd/>
          </a:ln>
        </p:spPr>
      </p:pic>
      <p:sp>
        <p:nvSpPr>
          <p:cNvPr id="19463" name="Text Box 7"/>
          <p:cNvSpPr txBox="1">
            <a:spLocks noChangeArrowheads="1"/>
          </p:cNvSpPr>
          <p:nvPr/>
        </p:nvSpPr>
        <p:spPr bwMode="auto">
          <a:xfrm>
            <a:off x="4529138" y="3141663"/>
            <a:ext cx="384175" cy="214312"/>
          </a:xfrm>
          <a:prstGeom prst="rect">
            <a:avLst/>
          </a:prstGeom>
          <a:noFill/>
          <a:ln w="9525">
            <a:noFill/>
            <a:miter lim="800000"/>
            <a:headEnd/>
            <a:tailEnd/>
          </a:ln>
        </p:spPr>
        <p:txBody>
          <a:bodyPr wrap="none">
            <a:spAutoFit/>
          </a:bodyPr>
          <a:lstStyle/>
          <a:p>
            <a:r>
              <a:rPr lang="en-US" sz="800" b="1"/>
              <a:t>1.00</a:t>
            </a:r>
          </a:p>
        </p:txBody>
      </p:sp>
      <p:sp>
        <p:nvSpPr>
          <p:cNvPr id="19464" name="Text Box 8"/>
          <p:cNvSpPr txBox="1">
            <a:spLocks noChangeArrowheads="1"/>
          </p:cNvSpPr>
          <p:nvPr/>
        </p:nvSpPr>
        <p:spPr bwMode="auto">
          <a:xfrm>
            <a:off x="4572000" y="1846263"/>
            <a:ext cx="384175" cy="214312"/>
          </a:xfrm>
          <a:prstGeom prst="rect">
            <a:avLst/>
          </a:prstGeom>
          <a:noFill/>
          <a:ln w="9525">
            <a:noFill/>
            <a:miter lim="800000"/>
            <a:headEnd/>
            <a:tailEnd/>
          </a:ln>
        </p:spPr>
        <p:txBody>
          <a:bodyPr wrap="none">
            <a:spAutoFit/>
          </a:bodyPr>
          <a:lstStyle/>
          <a:p>
            <a:r>
              <a:rPr lang="en-US" sz="800" b="1"/>
              <a:t>10.0</a:t>
            </a:r>
          </a:p>
        </p:txBody>
      </p:sp>
      <p:sp>
        <p:nvSpPr>
          <p:cNvPr id="19465" name="Text Box 9"/>
          <p:cNvSpPr txBox="1">
            <a:spLocks noChangeArrowheads="1"/>
          </p:cNvSpPr>
          <p:nvPr/>
        </p:nvSpPr>
        <p:spPr bwMode="auto">
          <a:xfrm>
            <a:off x="4500563" y="549275"/>
            <a:ext cx="412750" cy="214313"/>
          </a:xfrm>
          <a:prstGeom prst="rect">
            <a:avLst/>
          </a:prstGeom>
          <a:noFill/>
          <a:ln w="9525">
            <a:noFill/>
            <a:miter lim="800000"/>
            <a:headEnd/>
            <a:tailEnd/>
          </a:ln>
        </p:spPr>
        <p:txBody>
          <a:bodyPr wrap="none">
            <a:spAutoFit/>
          </a:bodyPr>
          <a:lstStyle/>
          <a:p>
            <a:r>
              <a:rPr lang="en-US" sz="800" b="1"/>
              <a:t>1000</a:t>
            </a:r>
          </a:p>
        </p:txBody>
      </p:sp>
      <p:sp>
        <p:nvSpPr>
          <p:cNvPr id="60426" name="Text Box 10"/>
          <p:cNvSpPr txBox="1">
            <a:spLocks noChangeArrowheads="1"/>
          </p:cNvSpPr>
          <p:nvPr/>
        </p:nvSpPr>
        <p:spPr bwMode="auto">
          <a:xfrm>
            <a:off x="1908175" y="620713"/>
            <a:ext cx="815975" cy="457200"/>
          </a:xfrm>
          <a:prstGeom prst="rect">
            <a:avLst/>
          </a:prstGeom>
          <a:noFill/>
          <a:ln w="9525">
            <a:noFill/>
            <a:miter lim="800000"/>
            <a:headEnd/>
            <a:tailEnd/>
          </a:ln>
        </p:spPr>
        <p:txBody>
          <a:bodyPr wrap="none">
            <a:spAutoFit/>
          </a:bodyPr>
          <a:lstStyle/>
          <a:p>
            <a:pPr>
              <a:defRPr/>
            </a:pPr>
            <a:r>
              <a:rPr lang="en-US" b="1" dirty="0">
                <a:latin typeface="+mj-lt"/>
              </a:rPr>
              <a:t>C</a:t>
            </a:r>
            <a:r>
              <a:rPr lang="en-US" b="1" baseline="-18000" dirty="0">
                <a:latin typeface="+mj-lt"/>
              </a:rPr>
              <a:t>3</a:t>
            </a:r>
            <a:r>
              <a:rPr lang="en-US" b="1" dirty="0">
                <a:latin typeface="+mj-lt"/>
              </a:rPr>
              <a:t>F</a:t>
            </a:r>
            <a:r>
              <a:rPr lang="en-US" b="1" baseline="-18000" dirty="0">
                <a:latin typeface="+mj-lt"/>
              </a:rPr>
              <a:t>8</a:t>
            </a:r>
          </a:p>
        </p:txBody>
      </p:sp>
      <p:sp>
        <p:nvSpPr>
          <p:cNvPr id="60427" name="Text Box 11"/>
          <p:cNvSpPr txBox="1">
            <a:spLocks noChangeArrowheads="1"/>
          </p:cNvSpPr>
          <p:nvPr/>
        </p:nvSpPr>
        <p:spPr bwMode="auto">
          <a:xfrm>
            <a:off x="6443663" y="3789363"/>
            <a:ext cx="815975" cy="457200"/>
          </a:xfrm>
          <a:prstGeom prst="rect">
            <a:avLst/>
          </a:prstGeom>
          <a:noFill/>
          <a:ln w="9525">
            <a:noFill/>
            <a:miter lim="800000"/>
            <a:headEnd/>
            <a:tailEnd/>
          </a:ln>
        </p:spPr>
        <p:txBody>
          <a:bodyPr wrap="none">
            <a:spAutoFit/>
          </a:bodyPr>
          <a:lstStyle/>
          <a:p>
            <a:pPr>
              <a:defRPr/>
            </a:pPr>
            <a:r>
              <a:rPr lang="en-US" b="1" dirty="0">
                <a:latin typeface="+mj-lt"/>
              </a:rPr>
              <a:t>C</a:t>
            </a:r>
            <a:r>
              <a:rPr lang="en-US" b="1" baseline="-18000" dirty="0">
                <a:latin typeface="+mj-lt"/>
              </a:rPr>
              <a:t>2</a:t>
            </a:r>
            <a:r>
              <a:rPr lang="en-US" b="1" dirty="0">
                <a:latin typeface="+mj-lt"/>
              </a:rPr>
              <a:t>F</a:t>
            </a:r>
            <a:r>
              <a:rPr lang="en-US" b="1" baseline="-18000" dirty="0">
                <a:latin typeface="+mj-lt"/>
              </a:rPr>
              <a:t>6</a:t>
            </a:r>
          </a:p>
        </p:txBody>
      </p:sp>
      <p:grpSp>
        <p:nvGrpSpPr>
          <p:cNvPr id="2" name="Group 18"/>
          <p:cNvGrpSpPr>
            <a:grpSpLocks/>
          </p:cNvGrpSpPr>
          <p:nvPr/>
        </p:nvGrpSpPr>
        <p:grpSpPr bwMode="auto">
          <a:xfrm>
            <a:off x="333375" y="2565400"/>
            <a:ext cx="8810628" cy="2684463"/>
            <a:chOff x="210" y="1616"/>
            <a:chExt cx="5550" cy="1691"/>
          </a:xfrm>
        </p:grpSpPr>
        <p:sp>
          <p:nvSpPr>
            <p:cNvPr id="19471" name="Line 14"/>
            <p:cNvSpPr>
              <a:spLocks noChangeShapeType="1"/>
            </p:cNvSpPr>
            <p:nvPr/>
          </p:nvSpPr>
          <p:spPr bwMode="auto">
            <a:xfrm>
              <a:off x="1746" y="1616"/>
              <a:ext cx="953" cy="635"/>
            </a:xfrm>
            <a:prstGeom prst="line">
              <a:avLst/>
            </a:prstGeom>
            <a:noFill/>
            <a:ln w="152400">
              <a:solidFill>
                <a:schemeClr val="accent2"/>
              </a:solidFill>
              <a:round/>
              <a:headEnd/>
              <a:tailEnd type="triangle" w="med" len="med"/>
            </a:ln>
          </p:spPr>
          <p:txBody>
            <a:bodyPr/>
            <a:lstStyle/>
            <a:p>
              <a:endParaRPr lang="fr-FR"/>
            </a:p>
          </p:txBody>
        </p:sp>
        <p:sp>
          <p:nvSpPr>
            <p:cNvPr id="19472" name="Line 15"/>
            <p:cNvSpPr>
              <a:spLocks noChangeShapeType="1"/>
            </p:cNvSpPr>
            <p:nvPr/>
          </p:nvSpPr>
          <p:spPr bwMode="auto">
            <a:xfrm flipH="1">
              <a:off x="2699" y="1616"/>
              <a:ext cx="771" cy="635"/>
            </a:xfrm>
            <a:prstGeom prst="line">
              <a:avLst/>
            </a:prstGeom>
            <a:noFill/>
            <a:ln w="152400">
              <a:solidFill>
                <a:schemeClr val="accent2"/>
              </a:solidFill>
              <a:round/>
              <a:headEnd/>
              <a:tailEnd type="triangle" w="med" len="med"/>
            </a:ln>
          </p:spPr>
          <p:txBody>
            <a:bodyPr/>
            <a:lstStyle/>
            <a:p>
              <a:endParaRPr lang="fr-FR"/>
            </a:p>
          </p:txBody>
        </p:sp>
        <p:sp>
          <p:nvSpPr>
            <p:cNvPr id="19473" name="Line 16"/>
            <p:cNvSpPr>
              <a:spLocks noChangeShapeType="1"/>
            </p:cNvSpPr>
            <p:nvPr/>
          </p:nvSpPr>
          <p:spPr bwMode="auto">
            <a:xfrm>
              <a:off x="2699" y="2251"/>
              <a:ext cx="1" cy="727"/>
            </a:xfrm>
            <a:prstGeom prst="line">
              <a:avLst/>
            </a:prstGeom>
            <a:noFill/>
            <a:ln w="152400">
              <a:solidFill>
                <a:schemeClr val="accent2"/>
              </a:solidFill>
              <a:round/>
              <a:headEnd/>
              <a:tailEnd type="triangle" w="med" len="med"/>
            </a:ln>
          </p:spPr>
          <p:txBody>
            <a:bodyPr/>
            <a:lstStyle/>
            <a:p>
              <a:endParaRPr lang="fr-FR"/>
            </a:p>
          </p:txBody>
        </p:sp>
        <p:sp>
          <p:nvSpPr>
            <p:cNvPr id="60434" name="Text Box 17"/>
            <p:cNvSpPr txBox="1">
              <a:spLocks noChangeArrowheads="1"/>
            </p:cNvSpPr>
            <p:nvPr/>
          </p:nvSpPr>
          <p:spPr bwMode="auto">
            <a:xfrm>
              <a:off x="210" y="2784"/>
              <a:ext cx="5550" cy="523"/>
            </a:xfrm>
            <a:prstGeom prst="rect">
              <a:avLst/>
            </a:prstGeom>
            <a:noFill/>
            <a:ln w="9525">
              <a:noFill/>
              <a:miter lim="800000"/>
              <a:headEnd/>
              <a:tailEnd/>
            </a:ln>
          </p:spPr>
          <p:txBody>
            <a:bodyPr wrap="none">
              <a:spAutoFit/>
            </a:bodyPr>
            <a:lstStyle/>
            <a:p>
              <a:pPr>
                <a:defRPr/>
              </a:pPr>
              <a:r>
                <a:rPr lang="en-US" sz="1600" b="1" dirty="0">
                  <a:solidFill>
                    <a:srgbClr val="CC0066"/>
                  </a:solidFill>
                  <a:latin typeface="+mj-lt"/>
                </a:rPr>
                <a:t>Possible to calculate a blend for C</a:t>
              </a:r>
              <a:r>
                <a:rPr lang="en-US" sz="1600" b="1" baseline="-18000" dirty="0">
                  <a:solidFill>
                    <a:srgbClr val="CC0066"/>
                  </a:solidFill>
                  <a:latin typeface="+mj-lt"/>
                </a:rPr>
                <a:t>3</a:t>
              </a:r>
              <a:r>
                <a:rPr lang="en-US" sz="1600" b="1" dirty="0">
                  <a:solidFill>
                    <a:srgbClr val="CC0066"/>
                  </a:solidFill>
                  <a:latin typeface="+mj-lt"/>
                </a:rPr>
                <a:t>F</a:t>
              </a:r>
              <a:r>
                <a:rPr lang="en-US" sz="1600" b="1" baseline="-18000" dirty="0">
                  <a:solidFill>
                    <a:srgbClr val="CC0066"/>
                  </a:solidFill>
                  <a:latin typeface="+mj-lt"/>
                </a:rPr>
                <a:t>8</a:t>
              </a:r>
              <a:r>
                <a:rPr lang="en-US" sz="1600" b="1" dirty="0">
                  <a:solidFill>
                    <a:srgbClr val="CC0066"/>
                  </a:solidFill>
                  <a:latin typeface="+mj-lt"/>
                </a:rPr>
                <a:t> and C</a:t>
              </a:r>
              <a:r>
                <a:rPr lang="en-US" sz="1600" b="1" baseline="-18000" dirty="0">
                  <a:solidFill>
                    <a:srgbClr val="CC0066"/>
                  </a:solidFill>
                  <a:latin typeface="+mj-lt"/>
                </a:rPr>
                <a:t>2</a:t>
              </a:r>
              <a:r>
                <a:rPr lang="en-US" sz="1600" b="1" dirty="0">
                  <a:solidFill>
                    <a:srgbClr val="CC0066"/>
                  </a:solidFill>
                  <a:latin typeface="+mj-lt"/>
                </a:rPr>
                <a:t>F</a:t>
              </a:r>
              <a:r>
                <a:rPr lang="en-US" sz="1600" b="1" baseline="-18000" dirty="0">
                  <a:solidFill>
                    <a:srgbClr val="CC0066"/>
                  </a:solidFill>
                  <a:latin typeface="+mj-lt"/>
                </a:rPr>
                <a:t>6</a:t>
              </a:r>
              <a:r>
                <a:rPr lang="en-US" sz="1600" b="1" dirty="0">
                  <a:solidFill>
                    <a:srgbClr val="CC0066"/>
                  </a:solidFill>
                  <a:latin typeface="+mj-lt"/>
                </a:rPr>
                <a:t> having </a:t>
              </a:r>
              <a:r>
                <a:rPr lang="en-US" sz="1600" b="1" dirty="0" err="1">
                  <a:solidFill>
                    <a:srgbClr val="CC0066"/>
                  </a:solidFill>
                  <a:latin typeface="+mj-lt"/>
                </a:rPr>
                <a:t>P</a:t>
              </a:r>
              <a:r>
                <a:rPr lang="en-US" sz="1600" b="1" baseline="-18000" dirty="0" err="1">
                  <a:solidFill>
                    <a:srgbClr val="CC0066"/>
                  </a:solidFill>
                  <a:latin typeface="+mj-lt"/>
                </a:rPr>
                <a:t>evap</a:t>
              </a:r>
              <a:r>
                <a:rPr lang="en-US" sz="1600" b="1" dirty="0">
                  <a:solidFill>
                    <a:srgbClr val="CC0066"/>
                  </a:solidFill>
                  <a:latin typeface="+mj-lt"/>
                </a:rPr>
                <a:t>= 3 </a:t>
              </a:r>
              <a:r>
                <a:rPr lang="en-US" sz="1600" b="1" dirty="0" err="1">
                  <a:solidFill>
                    <a:srgbClr val="CC0066"/>
                  </a:solidFill>
                  <a:latin typeface="+mj-lt"/>
                </a:rPr>
                <a:t>bar</a:t>
              </a:r>
              <a:r>
                <a:rPr lang="en-US" sz="1600" b="1" baseline="-18000" dirty="0" err="1">
                  <a:solidFill>
                    <a:srgbClr val="CC0066"/>
                  </a:solidFill>
                  <a:latin typeface="+mj-lt"/>
                </a:rPr>
                <a:t>abs</a:t>
              </a:r>
              <a:r>
                <a:rPr lang="en-US" sz="1600" b="1" dirty="0">
                  <a:solidFill>
                    <a:srgbClr val="CC0066"/>
                  </a:solidFill>
                  <a:latin typeface="+mj-lt"/>
                </a:rPr>
                <a:t> @ -25</a:t>
              </a:r>
              <a:r>
                <a:rPr lang="en-US" sz="1600" b="1" dirty="0">
                  <a:solidFill>
                    <a:srgbClr val="CC0066"/>
                  </a:solidFill>
                  <a:latin typeface="+mj-lt"/>
                  <a:cs typeface="Arial" charset="0"/>
                </a:rPr>
                <a:t>°</a:t>
              </a:r>
              <a:r>
                <a:rPr lang="en-US" sz="1600" b="1" dirty="0">
                  <a:solidFill>
                    <a:srgbClr val="CC0066"/>
                  </a:solidFill>
                  <a:latin typeface="+mj-lt"/>
                </a:rPr>
                <a:t>C </a:t>
              </a:r>
            </a:p>
            <a:p>
              <a:pPr>
                <a:defRPr/>
              </a:pPr>
              <a:r>
                <a:rPr lang="en-US" sz="1600" b="1" dirty="0">
                  <a:solidFill>
                    <a:srgbClr val="CC0066"/>
                  </a:solidFill>
                  <a:latin typeface="+mj-lt"/>
                </a:rPr>
                <a:t>Using </a:t>
              </a:r>
              <a:r>
                <a:rPr lang="en-US" sz="1600" b="1" dirty="0" smtClean="0">
                  <a:solidFill>
                    <a:srgbClr val="CC0066"/>
                  </a:solidFill>
                  <a:latin typeface="+mj-lt"/>
                </a:rPr>
                <a:t>PC-SAFT molecular </a:t>
              </a:r>
              <a:r>
                <a:rPr lang="en-US" sz="1600" b="1" dirty="0">
                  <a:solidFill>
                    <a:srgbClr val="CC0066"/>
                  </a:solidFill>
                  <a:latin typeface="+mj-lt"/>
                </a:rPr>
                <a:t>dynamics </a:t>
              </a:r>
              <a:r>
                <a:rPr lang="en-US" sz="1600" b="1" dirty="0" smtClean="0">
                  <a:solidFill>
                    <a:srgbClr val="CC0066"/>
                  </a:solidFill>
                  <a:latin typeface="+mj-lt"/>
                </a:rPr>
                <a:t>(</a:t>
              </a:r>
              <a:r>
                <a:rPr lang="en-US" sz="1600" b="1" dirty="0" err="1">
                  <a:solidFill>
                    <a:srgbClr val="CC0066"/>
                  </a:solidFill>
                  <a:latin typeface="+mj-lt"/>
                </a:rPr>
                <a:t>V</a:t>
              </a:r>
              <a:r>
                <a:rPr lang="en-US" sz="1600" b="1" dirty="0" err="1" smtClean="0">
                  <a:solidFill>
                    <a:srgbClr val="CC0066"/>
                  </a:solidFill>
                  <a:latin typeface="+mj-lt"/>
                </a:rPr>
                <a:t>acek</a:t>
              </a:r>
              <a:r>
                <a:rPr lang="en-US" sz="1600" b="1" dirty="0">
                  <a:solidFill>
                    <a:srgbClr val="CC0066"/>
                  </a:solidFill>
                  <a:latin typeface="+mj-lt"/>
                </a:rPr>
                <a:t>, Prague) or  modified Benedict-Webb-Rubin equation </a:t>
              </a:r>
            </a:p>
            <a:p>
              <a:pPr>
                <a:defRPr/>
              </a:pPr>
              <a:r>
                <a:rPr lang="en-US" sz="1600" b="1" dirty="0">
                  <a:solidFill>
                    <a:srgbClr val="CC0066"/>
                  </a:solidFill>
                  <a:latin typeface="+mj-lt"/>
                </a:rPr>
                <a:t>of state, and avoiding low critical temperature problem of pure C</a:t>
              </a:r>
              <a:r>
                <a:rPr lang="en-US" sz="1600" b="1" baseline="-18000" dirty="0">
                  <a:solidFill>
                    <a:srgbClr val="CC0066"/>
                  </a:solidFill>
                  <a:latin typeface="+mj-lt"/>
                </a:rPr>
                <a:t>2</a:t>
              </a:r>
              <a:r>
                <a:rPr lang="en-US" sz="1600" b="1" dirty="0">
                  <a:solidFill>
                    <a:srgbClr val="CC0066"/>
                  </a:solidFill>
                  <a:latin typeface="+mj-lt"/>
                </a:rPr>
                <a:t>F</a:t>
              </a:r>
              <a:r>
                <a:rPr lang="en-US" sz="1600" b="1" baseline="-18000" dirty="0">
                  <a:solidFill>
                    <a:srgbClr val="CC0066"/>
                  </a:solidFill>
                  <a:latin typeface="+mj-lt"/>
                </a:rPr>
                <a:t>6</a:t>
              </a:r>
              <a:r>
                <a:rPr lang="en-US" sz="1600" b="1" dirty="0">
                  <a:solidFill>
                    <a:srgbClr val="CC0066"/>
                  </a:solidFill>
                  <a:latin typeface="+mj-lt"/>
                </a:rPr>
                <a:t> </a:t>
              </a:r>
            </a:p>
          </p:txBody>
        </p:sp>
      </p:grpSp>
      <p:pic>
        <p:nvPicPr>
          <p:cNvPr id="783379" name="Picture 19"/>
          <p:cNvPicPr>
            <a:picLocks noChangeAspect="1" noChangeArrowheads="1"/>
          </p:cNvPicPr>
          <p:nvPr/>
        </p:nvPicPr>
        <p:blipFill>
          <a:blip r:embed="rId4"/>
          <a:srcRect/>
          <a:stretch>
            <a:fillRect/>
          </a:stretch>
        </p:blipFill>
        <p:spPr bwMode="auto">
          <a:xfrm>
            <a:off x="2071688" y="785813"/>
            <a:ext cx="4891087" cy="3363912"/>
          </a:xfrm>
          <a:prstGeom prst="rect">
            <a:avLst/>
          </a:prstGeom>
          <a:noFill/>
          <a:ln w="9525">
            <a:solidFill>
              <a:schemeClr val="accent2"/>
            </a:solidFill>
            <a:miter lim="800000"/>
            <a:headEnd/>
            <a:tailEnd/>
          </a:ln>
        </p:spPr>
      </p:pic>
      <p:sp>
        <p:nvSpPr>
          <p:cNvPr id="783380" name="Text Box 20"/>
          <p:cNvSpPr txBox="1">
            <a:spLocks noChangeArrowheads="1"/>
          </p:cNvSpPr>
          <p:nvPr/>
        </p:nvSpPr>
        <p:spPr bwMode="auto">
          <a:xfrm>
            <a:off x="285750" y="5357813"/>
            <a:ext cx="8693150" cy="1200150"/>
          </a:xfrm>
          <a:prstGeom prst="rect">
            <a:avLst/>
          </a:prstGeom>
          <a:noFill/>
          <a:ln w="9525">
            <a:noFill/>
            <a:miter lim="800000"/>
            <a:headEnd/>
            <a:tailEnd/>
          </a:ln>
        </p:spPr>
        <p:txBody>
          <a:bodyPr wrap="none">
            <a:spAutoFit/>
          </a:bodyPr>
          <a:lstStyle/>
          <a:p>
            <a:pPr>
              <a:defRPr/>
            </a:pPr>
            <a:r>
              <a:rPr lang="en-US" b="1" dirty="0">
                <a:latin typeface="+mj-lt"/>
              </a:rPr>
              <a:t>(Sidesteps pressure drop problem and raises aspiration pressure)</a:t>
            </a:r>
          </a:p>
          <a:p>
            <a:pPr>
              <a:defRPr/>
            </a:pPr>
            <a:r>
              <a:rPr lang="en-US" b="1" dirty="0">
                <a:solidFill>
                  <a:srgbClr val="FF0000"/>
                </a:solidFill>
                <a:latin typeface="+mj-lt"/>
              </a:rPr>
              <a:t>But needs mixing set-ups and batch assay (ultrasonic or GC…)</a:t>
            </a:r>
          </a:p>
          <a:p>
            <a:pPr>
              <a:defRPr/>
            </a:pPr>
            <a:r>
              <a:rPr lang="en-US" b="1" dirty="0">
                <a:solidFill>
                  <a:srgbClr val="333399"/>
                </a:solidFill>
                <a:latin typeface="+mj-lt"/>
              </a:rPr>
              <a:t>Question of heat transfer coefficient: measurements needed</a:t>
            </a:r>
          </a:p>
        </p:txBody>
      </p:sp>
      <p:sp>
        <p:nvSpPr>
          <p:cNvPr id="20" name="ZoneTexte 19"/>
          <p:cNvSpPr txBox="1"/>
          <p:nvPr/>
        </p:nvSpPr>
        <p:spPr>
          <a:xfrm>
            <a:off x="304800" y="6581001"/>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2"/>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783379"/>
                                        </p:tgtEl>
                                        <p:attrNameLst>
                                          <p:attrName>style.visibility</p:attrName>
                                        </p:attrNameLst>
                                      </p:cBhvr>
                                      <p:to>
                                        <p:strVal val="visible"/>
                                      </p:to>
                                    </p:set>
                                    <p:animEffect transition="in" filter="dissolve">
                                      <p:cBhvr>
                                        <p:cTn id="16" dur="500"/>
                                        <p:tgtEl>
                                          <p:spTgt spid="783379"/>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783379"/>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783380"/>
                                        </p:tgtEl>
                                        <p:attrNameLst>
                                          <p:attrName>style.visibility</p:attrName>
                                        </p:attrNameLst>
                                      </p:cBhvr>
                                      <p:to>
                                        <p:strVal val="visible"/>
                                      </p:to>
                                    </p:set>
                                    <p:animEffect transition="in" filter="dissolve">
                                      <p:cBhvr>
                                        <p:cTn id="25" dur="500"/>
                                        <p:tgtEl>
                                          <p:spTgt spid="783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338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304800" y="228600"/>
            <a:ext cx="8458200" cy="1371600"/>
          </a:xfrm>
          <a:solidFill>
            <a:schemeClr val="accent1"/>
          </a:solidFill>
          <a:ln w="38100">
            <a:solidFill>
              <a:schemeClr val="tx1"/>
            </a:solidFill>
          </a:ln>
        </p:spPr>
        <p:txBody>
          <a:bodyPr/>
          <a:lstStyle/>
          <a:p>
            <a:r>
              <a:rPr lang="en-US" sz="2800" b="1" dirty="0" err="1"/>
              <a:t>Panneau</a:t>
            </a:r>
            <a:r>
              <a:rPr lang="en-US" sz="2800" b="1" dirty="0"/>
              <a:t> </a:t>
            </a:r>
            <a:r>
              <a:rPr lang="en-US" sz="2800" b="1" dirty="0" err="1"/>
              <a:t>avant</a:t>
            </a:r>
            <a:r>
              <a:rPr lang="en-US" sz="2800" b="1" dirty="0"/>
              <a:t> du GUI “Graphical User Interface” </a:t>
            </a:r>
            <a:br>
              <a:rPr lang="en-US" sz="2800" b="1" dirty="0"/>
            </a:br>
            <a:r>
              <a:rPr lang="en-US" sz="2800" b="1" dirty="0"/>
              <a:t>pour </a:t>
            </a:r>
            <a:r>
              <a:rPr lang="en-US" sz="2800" b="1" dirty="0" err="1"/>
              <a:t>l’analyse</a:t>
            </a:r>
            <a:r>
              <a:rPr lang="en-US" sz="2800" b="1" dirty="0"/>
              <a:t> de m</a:t>
            </a:r>
            <a:r>
              <a:rPr lang="en-US" sz="2800" b="1" dirty="0">
                <a:cs typeface="Times New Roman" pitchFamily="18" charset="0"/>
              </a:rPr>
              <a:t>é</a:t>
            </a:r>
            <a:r>
              <a:rPr lang="en-US" sz="2800" b="1" dirty="0"/>
              <a:t>lange de </a:t>
            </a:r>
            <a:r>
              <a:rPr lang="en-US" sz="2800" b="1" dirty="0" err="1"/>
              <a:t>gaz</a:t>
            </a:r>
            <a:r>
              <a:rPr lang="en-US" sz="2800" b="1" dirty="0"/>
              <a:t> </a:t>
            </a:r>
            <a:r>
              <a:rPr lang="en-US" sz="2800" b="1" dirty="0" err="1"/>
              <a:t>livr</a:t>
            </a:r>
            <a:r>
              <a:rPr lang="en-US" sz="2800" b="1" dirty="0" err="1">
                <a:cs typeface="Times New Roman" pitchFamily="18" charset="0"/>
              </a:rPr>
              <a:t>é</a:t>
            </a:r>
            <a:r>
              <a:rPr lang="en-US" sz="2800" b="1" dirty="0"/>
              <a:t> en </a:t>
            </a:r>
            <a:r>
              <a:rPr lang="en-US" sz="2800" b="1" dirty="0" err="1"/>
              <a:t>anesth</a:t>
            </a:r>
            <a:r>
              <a:rPr lang="en-US" sz="2800" b="1" dirty="0" err="1">
                <a:cs typeface="Times New Roman" pitchFamily="18" charset="0"/>
              </a:rPr>
              <a:t>é</a:t>
            </a:r>
            <a:r>
              <a:rPr lang="en-US" sz="2800" b="1" dirty="0" err="1"/>
              <a:t>sie</a:t>
            </a:r>
            <a:r>
              <a:rPr lang="en-US" sz="2800" b="1" dirty="0"/>
              <a:t>.</a:t>
            </a:r>
            <a:br>
              <a:rPr lang="en-US" sz="2800" b="1" dirty="0"/>
            </a:br>
            <a:r>
              <a:rPr lang="en-US" sz="2000" b="1" dirty="0"/>
              <a:t>(Suite </a:t>
            </a:r>
            <a:r>
              <a:rPr lang="en-US" sz="2000" b="1" dirty="0">
                <a:cs typeface="Times New Roman" pitchFamily="18" charset="0"/>
              </a:rPr>
              <a:t>à</a:t>
            </a:r>
            <a:r>
              <a:rPr lang="en-US" sz="2000" b="1" dirty="0"/>
              <a:t> </a:t>
            </a:r>
            <a:r>
              <a:rPr lang="en-US" sz="2000" b="1" dirty="0" err="1"/>
              <a:t>une</a:t>
            </a:r>
            <a:r>
              <a:rPr lang="en-US" sz="2000" b="1" dirty="0"/>
              <a:t> </a:t>
            </a:r>
            <a:r>
              <a:rPr lang="en-US" sz="2000" b="1" dirty="0" err="1">
                <a:cs typeface="Times New Roman" pitchFamily="18" charset="0"/>
              </a:rPr>
              <a:t>é</a:t>
            </a:r>
            <a:r>
              <a:rPr lang="en-US" sz="2000" b="1" dirty="0" err="1"/>
              <a:t>tude</a:t>
            </a:r>
            <a:r>
              <a:rPr lang="en-US" sz="2000" b="1" dirty="0"/>
              <a:t> </a:t>
            </a:r>
            <a:r>
              <a:rPr lang="en-US" sz="2000" b="1" dirty="0" err="1"/>
              <a:t>faite</a:t>
            </a:r>
            <a:r>
              <a:rPr lang="en-US" sz="2000" b="1" dirty="0"/>
              <a:t> </a:t>
            </a:r>
            <a:r>
              <a:rPr lang="en-US" sz="2000" b="1" dirty="0">
                <a:cs typeface="Times New Roman" pitchFamily="18" charset="0"/>
              </a:rPr>
              <a:t>à</a:t>
            </a:r>
            <a:r>
              <a:rPr lang="en-US" sz="2000" b="1" dirty="0"/>
              <a:t> </a:t>
            </a:r>
            <a:r>
              <a:rPr lang="en-US" sz="2000" b="1" dirty="0" err="1"/>
              <a:t>l’h</a:t>
            </a:r>
            <a:r>
              <a:rPr lang="en-US" sz="2000" b="1" dirty="0" err="1">
                <a:cs typeface="Times New Roman" pitchFamily="18" charset="0"/>
              </a:rPr>
              <a:t>ô</a:t>
            </a:r>
            <a:r>
              <a:rPr lang="en-US" sz="2000" b="1" dirty="0" err="1"/>
              <a:t>pital</a:t>
            </a:r>
            <a:r>
              <a:rPr lang="en-US" sz="2000" b="1" dirty="0"/>
              <a:t> Cantonal de Gen</a:t>
            </a:r>
            <a:r>
              <a:rPr lang="en-US" sz="2000" b="1" dirty="0">
                <a:cs typeface="Times New Roman" pitchFamily="18" charset="0"/>
              </a:rPr>
              <a:t>è</a:t>
            </a:r>
            <a:r>
              <a:rPr lang="en-US" sz="2000" b="1" dirty="0"/>
              <a:t>ve, </a:t>
            </a:r>
            <a:r>
              <a:rPr lang="en-US" sz="2000" b="1" dirty="0" err="1"/>
              <a:t>ao</a:t>
            </a:r>
            <a:r>
              <a:rPr lang="en-US" sz="2000" b="1" dirty="0" err="1">
                <a:cs typeface="Times New Roman" pitchFamily="18" charset="0"/>
              </a:rPr>
              <a:t>û</a:t>
            </a:r>
            <a:r>
              <a:rPr lang="en-US" sz="2000" b="1" dirty="0" err="1"/>
              <a:t>t</a:t>
            </a:r>
            <a:r>
              <a:rPr lang="en-US" sz="2000" b="1" dirty="0"/>
              <a:t> </a:t>
            </a:r>
            <a:r>
              <a:rPr lang="en-US" sz="2000" b="1" dirty="0" smtClean="0"/>
              <a:t>2001)</a:t>
            </a:r>
            <a:endParaRPr lang="en-GB" sz="2000" b="1" dirty="0"/>
          </a:p>
        </p:txBody>
      </p:sp>
      <p:sp>
        <p:nvSpPr>
          <p:cNvPr id="189443" name="Rectangle 3"/>
          <p:cNvSpPr>
            <a:spLocks noChangeArrowheads="1"/>
          </p:cNvSpPr>
          <p:nvPr/>
        </p:nvSpPr>
        <p:spPr bwMode="auto">
          <a:xfrm>
            <a:off x="1814513" y="1619250"/>
            <a:ext cx="9144000" cy="0"/>
          </a:xfrm>
          <a:prstGeom prst="rect">
            <a:avLst/>
          </a:prstGeom>
          <a:noFill/>
          <a:ln w="9525">
            <a:noFill/>
            <a:miter lim="800000"/>
            <a:headEnd/>
            <a:tailEnd/>
          </a:ln>
          <a:effectLst/>
        </p:spPr>
        <p:txBody>
          <a:bodyPr>
            <a:spAutoFit/>
          </a:bodyPr>
          <a:lstStyle/>
          <a:p>
            <a:endParaRPr lang="fr-FR"/>
          </a:p>
        </p:txBody>
      </p:sp>
      <p:graphicFrame>
        <p:nvGraphicFramePr>
          <p:cNvPr id="189444" name="Object 4"/>
          <p:cNvGraphicFramePr>
            <a:graphicFrameLocks noChangeAspect="1"/>
          </p:cNvGraphicFramePr>
          <p:nvPr/>
        </p:nvGraphicFramePr>
        <p:xfrm>
          <a:off x="1295400" y="1752600"/>
          <a:ext cx="6858000" cy="4502150"/>
        </p:xfrm>
        <a:graphic>
          <a:graphicData uri="http://schemas.openxmlformats.org/presentationml/2006/ole">
            <p:oleObj spid="_x0000_s61442" r:id="rId3" imgW="9993120" imgH="6276190" progId="PBrush">
              <p:embed/>
            </p:oleObj>
          </a:graphicData>
        </a:graphic>
      </p:graphicFrame>
      <p:pic>
        <p:nvPicPr>
          <p:cNvPr id="189445" name="Picture 5" descr="C:\anesthesia\Prettypix\ufm.jpg"/>
          <p:cNvPicPr>
            <a:picLocks noChangeAspect="1" noChangeArrowheads="1"/>
          </p:cNvPicPr>
          <p:nvPr/>
        </p:nvPicPr>
        <p:blipFill>
          <a:blip r:embed="rId4" cstate="print"/>
          <a:srcRect/>
          <a:stretch>
            <a:fillRect/>
          </a:stretch>
        </p:blipFill>
        <p:spPr bwMode="auto">
          <a:xfrm>
            <a:off x="5943600" y="5334000"/>
            <a:ext cx="990600" cy="742950"/>
          </a:xfrm>
          <a:prstGeom prst="rect">
            <a:avLst/>
          </a:prstGeom>
          <a:noFill/>
        </p:spPr>
      </p:pic>
      <p:pic>
        <p:nvPicPr>
          <p:cNvPr id="189446" name="Picture 6" descr="C:\anesthesia\Prettypix\ufm.jpg"/>
          <p:cNvPicPr>
            <a:picLocks noChangeAspect="1" noChangeArrowheads="1"/>
          </p:cNvPicPr>
          <p:nvPr/>
        </p:nvPicPr>
        <p:blipFill>
          <a:blip r:embed="rId4" cstate="print"/>
          <a:srcRect/>
          <a:stretch>
            <a:fillRect/>
          </a:stretch>
        </p:blipFill>
        <p:spPr bwMode="auto">
          <a:xfrm>
            <a:off x="2667000" y="5257800"/>
            <a:ext cx="990600" cy="742950"/>
          </a:xfrm>
          <a:prstGeom prst="rect">
            <a:avLst/>
          </a:prstGeom>
          <a:noFill/>
        </p:spPr>
      </p:pic>
      <p:sp>
        <p:nvSpPr>
          <p:cNvPr id="8" name="ZoneTexte 7"/>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533400" y="304800"/>
            <a:ext cx="8305800" cy="1447800"/>
          </a:xfrm>
          <a:solidFill>
            <a:schemeClr val="accent1"/>
          </a:solidFill>
          <a:ln w="38100">
            <a:solidFill>
              <a:schemeClr val="tx1"/>
            </a:solidFill>
          </a:ln>
        </p:spPr>
        <p:txBody>
          <a:bodyPr/>
          <a:lstStyle/>
          <a:p>
            <a:r>
              <a:rPr lang="en-US" sz="3200" b="1"/>
              <a:t>Exemplaire de variation en vitesse du son dans un m</a:t>
            </a:r>
            <a:r>
              <a:rPr lang="en-US" sz="3200" b="1">
                <a:cs typeface="Times New Roman" pitchFamily="18" charset="0"/>
              </a:rPr>
              <a:t>é</a:t>
            </a:r>
            <a:r>
              <a:rPr lang="en-US" sz="3200" b="1"/>
              <a:t>lange 3 composants pendant l’anesth</a:t>
            </a:r>
            <a:r>
              <a:rPr lang="en-US" sz="3200" b="1">
                <a:cs typeface="Times New Roman" pitchFamily="18" charset="0"/>
              </a:rPr>
              <a:t>é</a:t>
            </a:r>
            <a:r>
              <a:rPr lang="en-US" sz="3200" b="1"/>
              <a:t>sie</a:t>
            </a:r>
            <a:endParaRPr lang="en-GB" sz="3200" b="1"/>
          </a:p>
        </p:txBody>
      </p:sp>
      <p:graphicFrame>
        <p:nvGraphicFramePr>
          <p:cNvPr id="309248" name="Object 0"/>
          <p:cNvGraphicFramePr>
            <a:graphicFrameLocks noChangeAspect="1"/>
          </p:cNvGraphicFramePr>
          <p:nvPr/>
        </p:nvGraphicFramePr>
        <p:xfrm>
          <a:off x="914400" y="1828800"/>
          <a:ext cx="7543800" cy="4378325"/>
        </p:xfrm>
        <a:graphic>
          <a:graphicData uri="http://schemas.openxmlformats.org/presentationml/2006/ole">
            <p:oleObj spid="_x0000_s35842" name="Chart" r:id="rId3" imgW="5456160" imgH="2981160" progId="Excel.Sheet.8">
              <p:embed/>
            </p:oleObj>
          </a:graphicData>
        </a:graphic>
      </p:graphicFrame>
      <p:sp>
        <p:nvSpPr>
          <p:cNvPr id="187396" name="Text Box 4"/>
          <p:cNvSpPr txBox="1">
            <a:spLocks noChangeArrowheads="1"/>
          </p:cNvSpPr>
          <p:nvPr/>
        </p:nvSpPr>
        <p:spPr bwMode="auto">
          <a:xfrm>
            <a:off x="5638800" y="2895600"/>
            <a:ext cx="2667000" cy="1082675"/>
          </a:xfrm>
          <a:prstGeom prst="rect">
            <a:avLst/>
          </a:prstGeom>
          <a:solidFill>
            <a:srgbClr val="FFFF00"/>
          </a:solidFill>
          <a:ln w="12700">
            <a:solidFill>
              <a:schemeClr val="tx1"/>
            </a:solidFill>
            <a:miter lim="800000"/>
            <a:headEnd/>
            <a:tailEnd/>
          </a:ln>
          <a:effectLst/>
        </p:spPr>
        <p:txBody>
          <a:bodyPr>
            <a:spAutoFit/>
          </a:bodyPr>
          <a:lstStyle/>
          <a:p>
            <a:pPr algn="ctr">
              <a:spcBef>
                <a:spcPct val="50000"/>
              </a:spcBef>
            </a:pPr>
            <a:r>
              <a:rPr lang="en-US" sz="1600" b="1"/>
              <a:t>La vitesse du son (Profondeur de l’anesth</a:t>
            </a:r>
            <a:r>
              <a:rPr lang="en-US" sz="1600" b="1">
                <a:cs typeface="Times New Roman" pitchFamily="18" charset="0"/>
              </a:rPr>
              <a:t>é</a:t>
            </a:r>
            <a:r>
              <a:rPr lang="en-US" sz="1600" b="1"/>
              <a:t>sie) suit un chemin 		sur cette surface</a:t>
            </a:r>
            <a:endParaRPr lang="en-GB" sz="1600" b="1"/>
          </a:p>
        </p:txBody>
      </p:sp>
      <p:pic>
        <p:nvPicPr>
          <p:cNvPr id="187397" name="Picture 5" descr="C:\anesthesia\Prettypix\ufm.jpg"/>
          <p:cNvPicPr>
            <a:picLocks noChangeAspect="1" noChangeArrowheads="1"/>
          </p:cNvPicPr>
          <p:nvPr/>
        </p:nvPicPr>
        <p:blipFill>
          <a:blip r:embed="rId4" cstate="print"/>
          <a:srcRect/>
          <a:stretch>
            <a:fillRect/>
          </a:stretch>
        </p:blipFill>
        <p:spPr bwMode="auto">
          <a:xfrm>
            <a:off x="3124200" y="5257800"/>
            <a:ext cx="914400" cy="685800"/>
          </a:xfrm>
          <a:prstGeom prst="rect">
            <a:avLst/>
          </a:prstGeom>
          <a:noFill/>
        </p:spPr>
      </p:pic>
      <p:pic>
        <p:nvPicPr>
          <p:cNvPr id="187398" name="Picture 6" descr="C:\anesthesia\Prettypix\ufm.jpg"/>
          <p:cNvPicPr>
            <a:picLocks noChangeAspect="1" noChangeArrowheads="1"/>
          </p:cNvPicPr>
          <p:nvPr/>
        </p:nvPicPr>
        <p:blipFill>
          <a:blip r:embed="rId4" cstate="print"/>
          <a:srcRect/>
          <a:stretch>
            <a:fillRect/>
          </a:stretch>
        </p:blipFill>
        <p:spPr bwMode="auto">
          <a:xfrm>
            <a:off x="6172200" y="4953000"/>
            <a:ext cx="914400" cy="685800"/>
          </a:xfrm>
          <a:prstGeom prst="rect">
            <a:avLst/>
          </a:prstGeom>
          <a:noFill/>
        </p:spPr>
      </p:pic>
      <p:sp>
        <p:nvSpPr>
          <p:cNvPr id="187400" name="Line 8"/>
          <p:cNvSpPr>
            <a:spLocks noChangeShapeType="1"/>
          </p:cNvSpPr>
          <p:nvPr/>
        </p:nvSpPr>
        <p:spPr bwMode="auto">
          <a:xfrm flipH="1" flipV="1">
            <a:off x="5257800" y="3657600"/>
            <a:ext cx="1371600" cy="152400"/>
          </a:xfrm>
          <a:prstGeom prst="line">
            <a:avLst/>
          </a:prstGeom>
          <a:noFill/>
          <a:ln w="31750">
            <a:solidFill>
              <a:schemeClr val="tx1"/>
            </a:solidFill>
            <a:round/>
            <a:headEnd/>
            <a:tailEnd type="triangle" w="med" len="med"/>
          </a:ln>
          <a:effectLst/>
        </p:spPr>
        <p:txBody>
          <a:bodyPr/>
          <a:lstStyle/>
          <a:p>
            <a:endParaRPr lang="fr-FR"/>
          </a:p>
        </p:txBody>
      </p:sp>
      <p:sp>
        <p:nvSpPr>
          <p:cNvPr id="9" name="ZoneTexte 8"/>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739" name="Picture 3" descr="C:\CV\0202interview_stuff\latest\greglarrytitletmi.jpg"/>
          <p:cNvPicPr>
            <a:picLocks noChangeAspect="1" noChangeArrowheads="1"/>
          </p:cNvPicPr>
          <p:nvPr/>
        </p:nvPicPr>
        <p:blipFill>
          <a:blip r:embed="rId2"/>
          <a:srcRect/>
          <a:stretch>
            <a:fillRect/>
          </a:stretch>
        </p:blipFill>
        <p:spPr bwMode="auto">
          <a:xfrm>
            <a:off x="4876800" y="1447800"/>
            <a:ext cx="3692525" cy="4724400"/>
          </a:xfrm>
          <a:prstGeom prst="rect">
            <a:avLst/>
          </a:prstGeom>
          <a:noFill/>
        </p:spPr>
      </p:pic>
      <p:pic>
        <p:nvPicPr>
          <p:cNvPr id="244740" name="Picture 4" descr="C:\CV\0202interview_stuff\latest\greglarrytitle.jpg"/>
          <p:cNvPicPr>
            <a:picLocks noChangeAspect="1" noChangeArrowheads="1"/>
          </p:cNvPicPr>
          <p:nvPr/>
        </p:nvPicPr>
        <p:blipFill>
          <a:blip r:embed="rId3"/>
          <a:srcRect/>
          <a:stretch>
            <a:fillRect/>
          </a:stretch>
        </p:blipFill>
        <p:spPr bwMode="auto">
          <a:xfrm>
            <a:off x="4800600" y="304800"/>
            <a:ext cx="3810000" cy="1224866"/>
          </a:xfrm>
          <a:prstGeom prst="rect">
            <a:avLst/>
          </a:prstGeom>
          <a:noFill/>
        </p:spPr>
      </p:pic>
      <p:pic>
        <p:nvPicPr>
          <p:cNvPr id="244741" name="Picture 5" descr="C:\CV\0202interview_stuff\latest\gardycadettitle.jpg"/>
          <p:cNvPicPr>
            <a:picLocks noChangeAspect="1" noChangeArrowheads="1"/>
          </p:cNvPicPr>
          <p:nvPr/>
        </p:nvPicPr>
        <p:blipFill>
          <a:blip r:embed="rId4"/>
          <a:srcRect/>
          <a:stretch>
            <a:fillRect/>
          </a:stretch>
        </p:blipFill>
        <p:spPr bwMode="auto">
          <a:xfrm>
            <a:off x="0" y="457200"/>
            <a:ext cx="4876800" cy="981075"/>
          </a:xfrm>
          <a:prstGeom prst="rect">
            <a:avLst/>
          </a:prstGeom>
          <a:noFill/>
        </p:spPr>
      </p:pic>
      <p:sp>
        <p:nvSpPr>
          <p:cNvPr id="244743" name="Text Box 7"/>
          <p:cNvSpPr txBox="1">
            <a:spLocks noChangeArrowheads="1"/>
          </p:cNvSpPr>
          <p:nvPr/>
        </p:nvSpPr>
        <p:spPr bwMode="auto">
          <a:xfrm>
            <a:off x="4953000" y="5715000"/>
            <a:ext cx="1668463" cy="284163"/>
          </a:xfrm>
          <a:prstGeom prst="rect">
            <a:avLst/>
          </a:prstGeom>
          <a:solidFill>
            <a:srgbClr val="FFFF66"/>
          </a:solidFill>
          <a:ln w="9525">
            <a:solidFill>
              <a:schemeClr val="tx1"/>
            </a:solidFill>
            <a:miter lim="800000"/>
            <a:headEnd/>
            <a:tailEnd/>
          </a:ln>
          <a:effectLst/>
        </p:spPr>
        <p:txBody>
          <a:bodyPr wrap="none">
            <a:spAutoFit/>
          </a:bodyPr>
          <a:lstStyle/>
          <a:p>
            <a:r>
              <a:rPr lang="en-US" sz="1200" b="1"/>
              <a:t>Tri-Methyl-Indium/H</a:t>
            </a:r>
            <a:r>
              <a:rPr lang="en-US" sz="1200" b="1" baseline="-25000"/>
              <a:t>2</a:t>
            </a:r>
            <a:endParaRPr lang="en-GB" sz="1200" b="1" baseline="-25000"/>
          </a:p>
        </p:txBody>
      </p:sp>
      <p:sp>
        <p:nvSpPr>
          <p:cNvPr id="244744" name="Text Box 8"/>
          <p:cNvSpPr txBox="1">
            <a:spLocks noChangeArrowheads="1"/>
          </p:cNvSpPr>
          <p:nvPr/>
        </p:nvSpPr>
        <p:spPr bwMode="auto">
          <a:xfrm>
            <a:off x="6781800" y="5181600"/>
            <a:ext cx="1600200" cy="284163"/>
          </a:xfrm>
          <a:prstGeom prst="rect">
            <a:avLst/>
          </a:prstGeom>
          <a:solidFill>
            <a:srgbClr val="FFFF66"/>
          </a:solidFill>
          <a:ln w="9525">
            <a:solidFill>
              <a:schemeClr val="tx1"/>
            </a:solidFill>
            <a:miter lim="800000"/>
            <a:headEnd/>
            <a:tailEnd/>
          </a:ln>
          <a:effectLst/>
        </p:spPr>
        <p:txBody>
          <a:bodyPr>
            <a:spAutoFit/>
          </a:bodyPr>
          <a:lstStyle/>
          <a:p>
            <a:pPr algn="ctr"/>
            <a:r>
              <a:rPr lang="en-US" sz="1200" b="1"/>
              <a:t>Toluene-Air</a:t>
            </a:r>
            <a:endParaRPr lang="en-GB" sz="1200" b="1" baseline="-25000"/>
          </a:p>
        </p:txBody>
      </p:sp>
      <p:sp>
        <p:nvSpPr>
          <p:cNvPr id="10" name="Text Box 7"/>
          <p:cNvSpPr txBox="1">
            <a:spLocks noChangeArrowheads="1"/>
          </p:cNvSpPr>
          <p:nvPr/>
        </p:nvSpPr>
        <p:spPr bwMode="auto">
          <a:xfrm>
            <a:off x="2667000" y="0"/>
            <a:ext cx="3819059" cy="400110"/>
          </a:xfrm>
          <a:prstGeom prst="rect">
            <a:avLst/>
          </a:prstGeom>
          <a:solidFill>
            <a:srgbClr val="FFFF66">
              <a:alpha val="38000"/>
            </a:srgbClr>
          </a:solidFill>
          <a:ln w="9525">
            <a:solidFill>
              <a:schemeClr val="tx1"/>
            </a:solidFill>
            <a:miter lim="800000"/>
            <a:headEnd/>
            <a:tailEnd/>
          </a:ln>
          <a:effectLst/>
        </p:spPr>
        <p:txBody>
          <a:bodyPr wrap="none">
            <a:spAutoFit/>
          </a:bodyPr>
          <a:lstStyle/>
          <a:p>
            <a:r>
              <a:rPr lang="en-US" sz="2000" b="1" dirty="0" smtClean="0"/>
              <a:t>In semiconductor manufacture…</a:t>
            </a:r>
            <a:endParaRPr lang="en-GB" sz="2000" b="1" baseline="-25000" dirty="0"/>
          </a:p>
        </p:txBody>
      </p:sp>
      <p:pic>
        <p:nvPicPr>
          <p:cNvPr id="11" name="Picture 2" descr="C:\CV\0202interview_stuff\latest\gardycadetarsh2.jpg"/>
          <p:cNvPicPr>
            <a:picLocks noChangeAspect="1" noChangeArrowheads="1"/>
          </p:cNvPicPr>
          <p:nvPr/>
        </p:nvPicPr>
        <p:blipFill>
          <a:blip r:embed="rId5"/>
          <a:srcRect/>
          <a:stretch>
            <a:fillRect/>
          </a:stretch>
        </p:blipFill>
        <p:spPr bwMode="auto">
          <a:xfrm>
            <a:off x="457201" y="1299440"/>
            <a:ext cx="3657600" cy="4872760"/>
          </a:xfrm>
          <a:prstGeom prst="rect">
            <a:avLst/>
          </a:prstGeom>
          <a:noFill/>
        </p:spPr>
      </p:pic>
      <p:sp>
        <p:nvSpPr>
          <p:cNvPr id="12" name="ZoneTexte 11"/>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14348" y="152400"/>
            <a:ext cx="7772400" cy="533400"/>
          </a:xfrm>
        </p:spPr>
        <p:txBody>
          <a:bodyPr/>
          <a:lstStyle/>
          <a:p>
            <a:r>
              <a:rPr lang="fr-FR" b="1" dirty="0" err="1" smtClean="0">
                <a:solidFill>
                  <a:srgbClr val="C00000"/>
                </a:solidFill>
                <a:effectLst>
                  <a:outerShdw blurRad="38100" dist="38100" dir="2700000" algn="tl">
                    <a:srgbClr val="000000">
                      <a:alpha val="43137"/>
                    </a:srgbClr>
                  </a:outerShdw>
                </a:effectLst>
              </a:rPr>
              <a:t>Summary</a:t>
            </a:r>
            <a:endParaRPr lang="fr-FR" b="1" dirty="0">
              <a:solidFill>
                <a:srgbClr val="C00000"/>
              </a:solidFill>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0" y="762000"/>
            <a:ext cx="8929718" cy="4114800"/>
          </a:xfrm>
        </p:spPr>
        <p:txBody>
          <a:bodyPr/>
          <a:lstStyle/>
          <a:p>
            <a:r>
              <a:rPr lang="fr-FR" sz="2400" b="1" dirty="0" err="1" smtClean="0">
                <a:solidFill>
                  <a:srgbClr val="336600"/>
                </a:solidFill>
                <a:effectLst>
                  <a:outerShdw blurRad="38100" dist="38100" dir="2700000" algn="tl">
                    <a:srgbClr val="000000">
                      <a:alpha val="43137"/>
                    </a:srgbClr>
                  </a:outerShdw>
                </a:effectLst>
              </a:rPr>
              <a:t>Fluorocarbon</a:t>
            </a:r>
            <a:r>
              <a:rPr lang="fr-FR" sz="2400" b="1" dirty="0" smtClean="0">
                <a:solidFill>
                  <a:srgbClr val="336600"/>
                </a:solidFill>
                <a:effectLst>
                  <a:outerShdw blurRad="38100" dist="38100" dir="2700000" algn="tl">
                    <a:srgbClr val="000000">
                      <a:alpha val="43137"/>
                    </a:srgbClr>
                  </a:outerShdw>
                </a:effectLst>
              </a:rPr>
              <a:t> </a:t>
            </a:r>
            <a:r>
              <a:rPr lang="fr-FR" sz="2400" b="1" dirty="0" err="1" smtClean="0">
                <a:solidFill>
                  <a:srgbClr val="336600"/>
                </a:solidFill>
                <a:effectLst>
                  <a:outerShdw blurRad="38100" dist="38100" dir="2700000" algn="tl">
                    <a:srgbClr val="000000">
                      <a:alpha val="43137"/>
                    </a:srgbClr>
                  </a:outerShdw>
                </a:effectLst>
              </a:rPr>
              <a:t>blends</a:t>
            </a:r>
            <a:r>
              <a:rPr lang="fr-FR" sz="2400" b="1" dirty="0" smtClean="0">
                <a:solidFill>
                  <a:srgbClr val="336600"/>
                </a:solidFill>
                <a:effectLst>
                  <a:outerShdw blurRad="38100" dist="38100" dir="2700000" algn="tl">
                    <a:srgbClr val="000000">
                      <a:alpha val="43137"/>
                    </a:srgbClr>
                  </a:outerShdw>
                </a:effectLst>
              </a:rPr>
              <a:t> are </a:t>
            </a:r>
            <a:r>
              <a:rPr lang="fr-FR" sz="2400" b="1" dirty="0" err="1" smtClean="0">
                <a:solidFill>
                  <a:srgbClr val="336600"/>
                </a:solidFill>
                <a:effectLst>
                  <a:outerShdw blurRad="38100" dist="38100" dir="2700000" algn="tl">
                    <a:srgbClr val="000000">
                      <a:alpha val="43137"/>
                    </a:srgbClr>
                  </a:outerShdw>
                </a:effectLst>
              </a:rPr>
              <a:t>assuming</a:t>
            </a:r>
            <a:r>
              <a:rPr lang="fr-FR" sz="2400" b="1" dirty="0" smtClean="0">
                <a:solidFill>
                  <a:srgbClr val="336600"/>
                </a:solidFill>
                <a:effectLst>
                  <a:outerShdw blurRad="38100" dist="38100" dir="2700000" algn="tl">
                    <a:srgbClr val="000000">
                      <a:alpha val="43137"/>
                    </a:srgbClr>
                  </a:outerShdw>
                </a:effectLst>
              </a:rPr>
              <a:t> a new </a:t>
            </a:r>
            <a:r>
              <a:rPr lang="fr-FR" sz="2400" b="1" dirty="0" err="1" smtClean="0">
                <a:solidFill>
                  <a:srgbClr val="336600"/>
                </a:solidFill>
                <a:effectLst>
                  <a:outerShdw blurRad="38100" dist="38100" dir="2700000" algn="tl">
                    <a:srgbClr val="000000">
                      <a:alpha val="43137"/>
                    </a:srgbClr>
                  </a:outerShdw>
                </a:effectLst>
              </a:rPr>
              <a:t>urgency</a:t>
            </a:r>
            <a:r>
              <a:rPr lang="fr-FR" sz="2400" b="1" dirty="0" smtClean="0">
                <a:solidFill>
                  <a:srgbClr val="336600"/>
                </a:solidFill>
                <a:effectLst>
                  <a:outerShdw blurRad="38100" dist="38100" dir="2700000" algn="tl">
                    <a:srgbClr val="000000">
                      <a:alpha val="43137"/>
                    </a:srgbClr>
                  </a:outerShdw>
                </a:effectLst>
              </a:rPr>
              <a:t> due to </a:t>
            </a:r>
            <a:r>
              <a:rPr lang="fr-FR" sz="2400" b="1" dirty="0" err="1" smtClean="0">
                <a:solidFill>
                  <a:srgbClr val="336600"/>
                </a:solidFill>
                <a:effectLst>
                  <a:outerShdw blurRad="38100" dist="38100" dir="2700000" algn="tl">
                    <a:srgbClr val="000000">
                      <a:alpha val="43137"/>
                    </a:srgbClr>
                  </a:outerShdw>
                </a:effectLst>
              </a:rPr>
              <a:t>problems</a:t>
            </a:r>
            <a:r>
              <a:rPr lang="fr-FR" sz="2400" b="1" dirty="0" smtClean="0">
                <a:solidFill>
                  <a:srgbClr val="336600"/>
                </a:solidFill>
                <a:effectLst>
                  <a:outerShdw blurRad="38100" dist="38100" dir="2700000" algn="tl">
                    <a:srgbClr val="000000">
                      <a:alpha val="43137"/>
                    </a:srgbClr>
                  </a:outerShdw>
                </a:effectLst>
              </a:rPr>
              <a:t> </a:t>
            </a:r>
            <a:r>
              <a:rPr lang="fr-FR" sz="2400" b="1" dirty="0" err="1" smtClean="0">
                <a:solidFill>
                  <a:srgbClr val="336600"/>
                </a:solidFill>
                <a:effectLst>
                  <a:outerShdw blurRad="38100" dist="38100" dir="2700000" algn="tl">
                    <a:srgbClr val="000000">
                      <a:alpha val="43137"/>
                    </a:srgbClr>
                  </a:outerShdw>
                </a:effectLst>
              </a:rPr>
              <a:t>with</a:t>
            </a:r>
            <a:r>
              <a:rPr lang="fr-FR" sz="2400" b="1" dirty="0" smtClean="0">
                <a:solidFill>
                  <a:srgbClr val="336600"/>
                </a:solidFill>
                <a:effectLst>
                  <a:outerShdw blurRad="38100" dist="38100" dir="2700000" algn="tl">
                    <a:srgbClr val="000000">
                      <a:alpha val="43137"/>
                    </a:srgbClr>
                  </a:outerShdw>
                </a:effectLst>
              </a:rPr>
              <a:t> </a:t>
            </a:r>
            <a:r>
              <a:rPr lang="fr-FR" sz="2400" b="1" dirty="0" err="1" smtClean="0">
                <a:solidFill>
                  <a:srgbClr val="336600"/>
                </a:solidFill>
                <a:effectLst>
                  <a:outerShdw blurRad="38100" dist="38100" dir="2700000" algn="tl">
                    <a:srgbClr val="000000">
                      <a:alpha val="43137"/>
                    </a:srgbClr>
                  </a:outerShdw>
                </a:effectLst>
              </a:rPr>
              <a:t>presently</a:t>
            </a:r>
            <a:r>
              <a:rPr lang="fr-FR" sz="2400" b="1" dirty="0" smtClean="0">
                <a:solidFill>
                  <a:srgbClr val="336600"/>
                </a:solidFill>
                <a:effectLst>
                  <a:outerShdw blurRad="38100" dist="38100" dir="2700000" algn="tl">
                    <a:srgbClr val="000000">
                      <a:alpha val="43137"/>
                    </a:srgbClr>
                  </a:outerShdw>
                </a:effectLst>
              </a:rPr>
              <a:t>-</a:t>
            </a:r>
            <a:r>
              <a:rPr lang="fr-FR" sz="2400" b="1" dirty="0" err="1" smtClean="0">
                <a:solidFill>
                  <a:srgbClr val="336600"/>
                </a:solidFill>
                <a:effectLst>
                  <a:outerShdw blurRad="38100" dist="38100" dir="2700000" algn="tl">
                    <a:srgbClr val="000000">
                      <a:alpha val="43137"/>
                    </a:srgbClr>
                  </a:outerShdw>
                </a:effectLst>
              </a:rPr>
              <a:t>implemented</a:t>
            </a:r>
            <a:r>
              <a:rPr lang="fr-FR" sz="2400" b="1" dirty="0" smtClean="0">
                <a:solidFill>
                  <a:srgbClr val="336600"/>
                </a:solidFill>
                <a:effectLst>
                  <a:outerShdw blurRad="38100" dist="38100" dir="2700000" algn="tl">
                    <a:srgbClr val="000000">
                      <a:alpha val="43137"/>
                    </a:srgbClr>
                  </a:outerShdw>
                </a:effectLst>
              </a:rPr>
              <a:t> system. </a:t>
            </a:r>
          </a:p>
          <a:p>
            <a:endParaRPr lang="fr-FR" sz="800" b="1" dirty="0" smtClean="0">
              <a:solidFill>
                <a:srgbClr val="336600"/>
              </a:solidFill>
              <a:effectLst>
                <a:outerShdw blurRad="38100" dist="38100" dir="2700000" algn="tl">
                  <a:srgbClr val="000000">
                    <a:alpha val="43137"/>
                  </a:srgbClr>
                </a:outerShdw>
              </a:effectLst>
            </a:endParaRPr>
          </a:p>
          <a:p>
            <a:r>
              <a:rPr lang="fr-FR" sz="2400" b="1" dirty="0" err="1" smtClean="0">
                <a:solidFill>
                  <a:schemeClr val="accent2">
                    <a:lumMod val="75000"/>
                  </a:schemeClr>
                </a:solidFill>
                <a:effectLst>
                  <a:outerShdw blurRad="38100" dist="38100" dir="2700000" algn="tl">
                    <a:srgbClr val="000000">
                      <a:alpha val="43137"/>
                    </a:srgbClr>
                  </a:outerShdw>
                </a:effectLst>
              </a:rPr>
              <a:t>These</a:t>
            </a:r>
            <a:r>
              <a:rPr lang="fr-FR" sz="2400" b="1" dirty="0" smtClean="0">
                <a:solidFill>
                  <a:schemeClr val="accent2">
                    <a:lumMod val="75000"/>
                  </a:schemeClr>
                </a:solidFill>
                <a:effectLst>
                  <a:outerShdw blurRad="38100" dist="38100" dir="2700000" algn="tl">
                    <a:srgbClr val="000000">
                      <a:alpha val="43137"/>
                    </a:srgbClr>
                  </a:outerShdw>
                </a:effectLst>
              </a:rPr>
              <a:t> </a:t>
            </a:r>
            <a:r>
              <a:rPr lang="fr-FR" sz="2400" b="1" dirty="0" err="1" smtClean="0">
                <a:solidFill>
                  <a:schemeClr val="accent2">
                    <a:lumMod val="75000"/>
                  </a:schemeClr>
                </a:solidFill>
                <a:effectLst>
                  <a:outerShdw blurRad="38100" dist="38100" dir="2700000" algn="tl">
                    <a:srgbClr val="000000">
                      <a:alpha val="43137"/>
                    </a:srgbClr>
                  </a:outerShdw>
                </a:effectLst>
              </a:rPr>
              <a:t>blends</a:t>
            </a:r>
            <a:r>
              <a:rPr lang="fr-FR" sz="2400" b="1" dirty="0" smtClean="0">
                <a:solidFill>
                  <a:schemeClr val="accent2">
                    <a:lumMod val="75000"/>
                  </a:schemeClr>
                </a:solidFill>
                <a:effectLst>
                  <a:outerShdw blurRad="38100" dist="38100" dir="2700000" algn="tl">
                    <a:srgbClr val="000000">
                      <a:alpha val="43137"/>
                    </a:srgbClr>
                  </a:outerShdw>
                </a:effectLst>
              </a:rPr>
              <a:t> </a:t>
            </a:r>
            <a:r>
              <a:rPr lang="fr-FR" sz="2400" b="1" dirty="0" err="1" smtClean="0">
                <a:solidFill>
                  <a:schemeClr val="accent2">
                    <a:lumMod val="75000"/>
                  </a:schemeClr>
                </a:solidFill>
                <a:effectLst>
                  <a:outerShdw blurRad="38100" dist="38100" dir="2700000" algn="tl">
                    <a:srgbClr val="000000">
                      <a:alpha val="43137"/>
                    </a:srgbClr>
                  </a:outerShdw>
                </a:effectLst>
              </a:rPr>
              <a:t>well</a:t>
            </a:r>
            <a:r>
              <a:rPr lang="fr-FR" sz="2400" b="1" dirty="0" smtClean="0">
                <a:solidFill>
                  <a:schemeClr val="accent2">
                    <a:lumMod val="75000"/>
                  </a:schemeClr>
                </a:solidFill>
                <a:effectLst>
                  <a:outerShdw blurRad="38100" dist="38100" dir="2700000" algn="tl">
                    <a:srgbClr val="000000">
                      <a:alpha val="43137"/>
                    </a:srgbClr>
                  </a:outerShdw>
                </a:effectLst>
              </a:rPr>
              <a:t> </a:t>
            </a:r>
            <a:r>
              <a:rPr lang="fr-FR" sz="2400" b="1" dirty="0" err="1" smtClean="0">
                <a:solidFill>
                  <a:schemeClr val="accent2">
                    <a:lumMod val="75000"/>
                  </a:schemeClr>
                </a:solidFill>
                <a:effectLst>
                  <a:outerShdw blurRad="38100" dist="38100" dir="2700000" algn="tl">
                    <a:srgbClr val="000000">
                      <a:alpha val="43137"/>
                    </a:srgbClr>
                  </a:outerShdw>
                </a:effectLst>
              </a:rPr>
              <a:t>suited</a:t>
            </a:r>
            <a:r>
              <a:rPr lang="fr-FR" sz="2400" b="1" dirty="0" smtClean="0">
                <a:solidFill>
                  <a:schemeClr val="accent2">
                    <a:lumMod val="75000"/>
                  </a:schemeClr>
                </a:solidFill>
                <a:effectLst>
                  <a:outerShdw blurRad="38100" dist="38100" dir="2700000" algn="tl">
                    <a:srgbClr val="000000">
                      <a:alpha val="43137"/>
                    </a:srgbClr>
                  </a:outerShdw>
                </a:effectLst>
              </a:rPr>
              <a:t> to surface condenser/</a:t>
            </a:r>
            <a:r>
              <a:rPr lang="fr-FR" sz="2400" b="1" dirty="0" err="1" smtClean="0">
                <a:solidFill>
                  <a:schemeClr val="accent2">
                    <a:lumMod val="75000"/>
                  </a:schemeClr>
                </a:solidFill>
                <a:effectLst>
                  <a:outerShdw blurRad="38100" dist="38100" dir="2700000" algn="tl">
                    <a:srgbClr val="000000">
                      <a:alpha val="43137"/>
                    </a:srgbClr>
                  </a:outerShdw>
                </a:effectLst>
              </a:rPr>
              <a:t>compressorless</a:t>
            </a:r>
            <a:r>
              <a:rPr lang="fr-FR" sz="2400" b="1" dirty="0" smtClean="0">
                <a:solidFill>
                  <a:schemeClr val="accent2">
                    <a:lumMod val="75000"/>
                  </a:schemeClr>
                </a:solidFill>
                <a:effectLst>
                  <a:outerShdw blurRad="38100" dist="38100" dir="2700000" algn="tl">
                    <a:srgbClr val="000000">
                      <a:alpha val="43137"/>
                    </a:srgbClr>
                  </a:outerShdw>
                </a:effectLst>
              </a:rPr>
              <a:t> </a:t>
            </a:r>
            <a:r>
              <a:rPr lang="fr-FR" sz="2400" b="1" dirty="0" err="1" smtClean="0">
                <a:solidFill>
                  <a:schemeClr val="accent2">
                    <a:lumMod val="75000"/>
                  </a:schemeClr>
                </a:solidFill>
                <a:effectLst>
                  <a:outerShdw blurRad="38100" dist="38100" dir="2700000" algn="tl">
                    <a:srgbClr val="000000">
                      <a:alpha val="43137"/>
                    </a:srgbClr>
                  </a:outerShdw>
                </a:effectLst>
              </a:rPr>
              <a:t>primary</a:t>
            </a:r>
            <a:r>
              <a:rPr lang="fr-FR" sz="2400" b="1" dirty="0" smtClean="0">
                <a:solidFill>
                  <a:schemeClr val="accent2">
                    <a:lumMod val="75000"/>
                  </a:schemeClr>
                </a:solidFill>
                <a:effectLst>
                  <a:outerShdw blurRad="38100" dist="38100" dir="2700000" algn="tl">
                    <a:srgbClr val="000000">
                      <a:alpha val="43137"/>
                    </a:srgbClr>
                  </a:outerShdw>
                </a:effectLst>
              </a:rPr>
              <a:t> </a:t>
            </a:r>
            <a:r>
              <a:rPr lang="fr-FR" sz="2400" b="1" dirty="0" err="1" smtClean="0">
                <a:solidFill>
                  <a:schemeClr val="accent2">
                    <a:lumMod val="75000"/>
                  </a:schemeClr>
                </a:solidFill>
                <a:effectLst>
                  <a:outerShdw blurRad="38100" dist="38100" dir="2700000" algn="tl">
                    <a:srgbClr val="000000">
                      <a:alpha val="43137"/>
                    </a:srgbClr>
                  </a:outerShdw>
                </a:effectLst>
              </a:rPr>
              <a:t>loop</a:t>
            </a:r>
            <a:r>
              <a:rPr lang="fr-FR" sz="2400" b="1" dirty="0" smtClean="0">
                <a:solidFill>
                  <a:schemeClr val="accent2">
                    <a:lumMod val="75000"/>
                  </a:schemeClr>
                </a:solidFill>
                <a:effectLst>
                  <a:outerShdw blurRad="38100" dist="38100" dir="2700000" algn="tl">
                    <a:srgbClr val="000000">
                      <a:alpha val="43137"/>
                    </a:srgbClr>
                  </a:outerShdw>
                </a:effectLst>
              </a:rPr>
              <a:t> </a:t>
            </a:r>
            <a:r>
              <a:rPr lang="fr-FR" sz="2400" b="1" dirty="0" err="1" smtClean="0">
                <a:solidFill>
                  <a:schemeClr val="accent2">
                    <a:lumMod val="75000"/>
                  </a:schemeClr>
                </a:solidFill>
                <a:effectLst>
                  <a:outerShdw blurRad="38100" dist="38100" dir="2700000" algn="tl">
                    <a:srgbClr val="000000">
                      <a:alpha val="43137"/>
                    </a:srgbClr>
                  </a:outerShdw>
                </a:effectLst>
              </a:rPr>
              <a:t>operation</a:t>
            </a:r>
            <a:r>
              <a:rPr lang="fr-FR" sz="2400" b="1" dirty="0" smtClean="0">
                <a:solidFill>
                  <a:schemeClr val="accent2">
                    <a:lumMod val="75000"/>
                  </a:schemeClr>
                </a:solidFill>
                <a:effectLst>
                  <a:outerShdw blurRad="38100" dist="38100" dir="2700000" algn="tl">
                    <a:srgbClr val="000000">
                      <a:alpha val="43137"/>
                    </a:srgbClr>
                  </a:outerShdw>
                </a:effectLst>
              </a:rPr>
              <a:t>: </a:t>
            </a:r>
            <a:r>
              <a:rPr lang="fr-FR" sz="2400" b="1" dirty="0" err="1" smtClean="0">
                <a:solidFill>
                  <a:schemeClr val="accent2">
                    <a:lumMod val="75000"/>
                  </a:schemeClr>
                </a:solidFill>
                <a:effectLst>
                  <a:outerShdw blurRad="38100" dist="38100" dir="2700000" algn="tl">
                    <a:srgbClr val="000000">
                      <a:alpha val="43137"/>
                    </a:srgbClr>
                  </a:outerShdw>
                </a:effectLst>
              </a:rPr>
              <a:t>lower</a:t>
            </a:r>
            <a:r>
              <a:rPr lang="fr-FR" sz="2400" b="1" dirty="0" smtClean="0">
                <a:solidFill>
                  <a:schemeClr val="accent2">
                    <a:lumMod val="75000"/>
                  </a:schemeClr>
                </a:solidFill>
                <a:effectLst>
                  <a:outerShdw blurRad="38100" dist="38100" dir="2700000" algn="tl">
                    <a:srgbClr val="000000">
                      <a:alpha val="43137"/>
                    </a:srgbClr>
                  </a:outerShdw>
                </a:effectLst>
              </a:rPr>
              <a:t> cold condensation </a:t>
            </a:r>
            <a:r>
              <a:rPr lang="fr-FR" sz="2400" b="1" dirty="0" err="1" smtClean="0">
                <a:solidFill>
                  <a:schemeClr val="accent2">
                    <a:lumMod val="75000"/>
                  </a:schemeClr>
                </a:solidFill>
                <a:effectLst>
                  <a:outerShdw blurRad="38100" dist="38100" dir="2700000" algn="tl">
                    <a:srgbClr val="000000">
                      <a:alpha val="43137"/>
                    </a:srgbClr>
                  </a:outerShdw>
                </a:effectLst>
              </a:rPr>
              <a:t>temperatures</a:t>
            </a:r>
            <a:r>
              <a:rPr lang="fr-FR" sz="2400" b="1" dirty="0" smtClean="0">
                <a:solidFill>
                  <a:schemeClr val="accent2">
                    <a:lumMod val="75000"/>
                  </a:schemeClr>
                </a:solidFill>
                <a:effectLst>
                  <a:outerShdw blurRad="38100" dist="38100" dir="2700000" algn="tl">
                    <a:srgbClr val="000000">
                      <a:alpha val="43137"/>
                    </a:srgbClr>
                  </a:outerShdw>
                </a:effectLst>
              </a:rPr>
              <a:t> </a:t>
            </a:r>
            <a:r>
              <a:rPr lang="fr-FR" sz="2400" b="1" dirty="0" err="1" smtClean="0">
                <a:solidFill>
                  <a:schemeClr val="accent2">
                    <a:lumMod val="75000"/>
                  </a:schemeClr>
                </a:solidFill>
                <a:effectLst>
                  <a:outerShdw blurRad="38100" dist="38100" dir="2700000" algn="tl">
                    <a:srgbClr val="000000">
                      <a:alpha val="43137"/>
                    </a:srgbClr>
                  </a:outerShdw>
                </a:effectLst>
              </a:rPr>
              <a:t>than</a:t>
            </a:r>
            <a:r>
              <a:rPr lang="fr-FR" sz="2400" b="1" dirty="0" smtClean="0">
                <a:solidFill>
                  <a:schemeClr val="accent2">
                    <a:lumMod val="75000"/>
                  </a:schemeClr>
                </a:solidFill>
                <a:effectLst>
                  <a:outerShdw blurRad="38100" dist="38100" dir="2700000" algn="tl">
                    <a:srgbClr val="000000">
                      <a:alpha val="43137"/>
                    </a:srgbClr>
                  </a:outerShdw>
                </a:effectLst>
              </a:rPr>
              <a:t> possible </a:t>
            </a:r>
            <a:r>
              <a:rPr lang="fr-FR" sz="2400" b="1" dirty="0" err="1" smtClean="0">
                <a:solidFill>
                  <a:schemeClr val="accent2">
                    <a:lumMod val="75000"/>
                  </a:schemeClr>
                </a:solidFill>
                <a:effectLst>
                  <a:outerShdw blurRad="38100" dist="38100" dir="2700000" algn="tl">
                    <a:srgbClr val="000000">
                      <a:alpha val="43137"/>
                    </a:srgbClr>
                  </a:outerShdw>
                </a:effectLst>
              </a:rPr>
              <a:t>with</a:t>
            </a:r>
            <a:r>
              <a:rPr lang="fr-FR" sz="2400" b="1" dirty="0" smtClean="0">
                <a:solidFill>
                  <a:schemeClr val="accent2">
                    <a:lumMod val="75000"/>
                  </a:schemeClr>
                </a:solidFill>
                <a:effectLst>
                  <a:outerShdw blurRad="38100" dist="38100" dir="2700000" algn="tl">
                    <a:srgbClr val="000000">
                      <a:alpha val="43137"/>
                    </a:srgbClr>
                  </a:outerShdw>
                </a:effectLst>
              </a:rPr>
              <a:t> CO2 (</a:t>
            </a:r>
            <a:r>
              <a:rPr lang="fr-FR" sz="2400" b="1" dirty="0" err="1" smtClean="0">
                <a:solidFill>
                  <a:schemeClr val="accent2">
                    <a:lumMod val="75000"/>
                  </a:schemeClr>
                </a:solidFill>
                <a:effectLst>
                  <a:outerShdw blurRad="38100" dist="38100" dir="2700000" algn="tl">
                    <a:srgbClr val="000000">
                      <a:alpha val="43137"/>
                    </a:srgbClr>
                  </a:outerShdw>
                </a:effectLst>
              </a:rPr>
              <a:t>snow</a:t>
            </a:r>
            <a:r>
              <a:rPr lang="fr-FR" sz="2400" b="1" dirty="0" smtClean="0">
                <a:solidFill>
                  <a:schemeClr val="accent2">
                    <a:lumMod val="75000"/>
                  </a:schemeClr>
                </a:solidFill>
                <a:effectLst>
                  <a:outerShdw blurRad="38100" dist="38100" dir="2700000" algn="tl">
                    <a:srgbClr val="000000">
                      <a:alpha val="43137"/>
                    </a:srgbClr>
                  </a:outerShdw>
                </a:effectLst>
              </a:rPr>
              <a:t>), and </a:t>
            </a:r>
            <a:r>
              <a:rPr lang="fr-FR" sz="2400" b="1" dirty="0" err="1" smtClean="0">
                <a:solidFill>
                  <a:schemeClr val="accent2">
                    <a:lumMod val="75000"/>
                  </a:schemeClr>
                </a:solidFill>
                <a:effectLst>
                  <a:outerShdw blurRad="38100" dist="38100" dir="2700000" algn="tl">
                    <a:srgbClr val="000000">
                      <a:alpha val="43137"/>
                    </a:srgbClr>
                  </a:outerShdw>
                </a:effectLst>
              </a:rPr>
              <a:t>lower</a:t>
            </a:r>
            <a:r>
              <a:rPr lang="fr-FR" sz="2400" b="1" dirty="0" smtClean="0">
                <a:solidFill>
                  <a:schemeClr val="accent2">
                    <a:lumMod val="75000"/>
                  </a:schemeClr>
                </a:solidFill>
                <a:effectLst>
                  <a:outerShdw blurRad="38100" dist="38100" dir="2700000" algn="tl">
                    <a:srgbClr val="000000">
                      <a:alpha val="43137"/>
                    </a:srgbClr>
                  </a:outerShdw>
                </a:effectLst>
              </a:rPr>
              <a:t> on-detector </a:t>
            </a:r>
            <a:r>
              <a:rPr lang="fr-FR" sz="2400" b="1" dirty="0" err="1" smtClean="0">
                <a:solidFill>
                  <a:schemeClr val="accent2">
                    <a:lumMod val="75000"/>
                  </a:schemeClr>
                </a:solidFill>
                <a:effectLst>
                  <a:outerShdw blurRad="38100" dist="38100" dir="2700000" algn="tl">
                    <a:srgbClr val="000000">
                      <a:alpha val="43137"/>
                    </a:srgbClr>
                  </a:outerShdw>
                </a:effectLst>
              </a:rPr>
              <a:t>evaporation</a:t>
            </a:r>
            <a:r>
              <a:rPr lang="fr-FR" sz="2400" b="1" dirty="0" smtClean="0">
                <a:solidFill>
                  <a:schemeClr val="accent2">
                    <a:lumMod val="75000"/>
                  </a:schemeClr>
                </a:solidFill>
                <a:effectLst>
                  <a:outerShdw blurRad="38100" dist="38100" dir="2700000" algn="tl">
                    <a:srgbClr val="000000">
                      <a:alpha val="43137"/>
                    </a:srgbClr>
                  </a:outerShdw>
                </a:effectLst>
              </a:rPr>
              <a:t> </a:t>
            </a:r>
            <a:r>
              <a:rPr lang="fr-FR" sz="2400" b="1" dirty="0" err="1" smtClean="0">
                <a:solidFill>
                  <a:schemeClr val="accent2">
                    <a:lumMod val="75000"/>
                  </a:schemeClr>
                </a:solidFill>
                <a:effectLst>
                  <a:outerShdw blurRad="38100" dist="38100" dir="2700000" algn="tl">
                    <a:srgbClr val="000000">
                      <a:alpha val="43137"/>
                    </a:srgbClr>
                  </a:outerShdw>
                </a:effectLst>
              </a:rPr>
              <a:t>temperatures</a:t>
            </a:r>
            <a:r>
              <a:rPr lang="fr-FR" sz="2400" b="1" dirty="0" smtClean="0">
                <a:solidFill>
                  <a:schemeClr val="accent2">
                    <a:lumMod val="75000"/>
                  </a:schemeClr>
                </a:solidFill>
                <a:effectLst>
                  <a:outerShdw blurRad="38100" dist="38100" dir="2700000" algn="tl">
                    <a:srgbClr val="000000">
                      <a:alpha val="43137"/>
                    </a:srgbClr>
                  </a:outerShdw>
                </a:effectLst>
              </a:rPr>
              <a:t> </a:t>
            </a:r>
            <a:endParaRPr lang="fr-FR" sz="800" b="1" dirty="0" smtClean="0">
              <a:solidFill>
                <a:srgbClr val="336600"/>
              </a:solidFill>
              <a:effectLst>
                <a:outerShdw blurRad="38100" dist="38100" dir="2700000" algn="tl">
                  <a:srgbClr val="000000">
                    <a:alpha val="43137"/>
                  </a:srgbClr>
                </a:outerShdw>
              </a:effectLst>
            </a:endParaRPr>
          </a:p>
          <a:p>
            <a:r>
              <a:rPr lang="fr-FR" sz="2400" b="1" dirty="0" smtClean="0">
                <a:solidFill>
                  <a:srgbClr val="C00000"/>
                </a:solidFill>
                <a:effectLst>
                  <a:outerShdw blurRad="38100" dist="38100" dir="2700000" algn="tl">
                    <a:srgbClr val="000000">
                      <a:alpha val="43137"/>
                    </a:srgbClr>
                  </a:outerShdw>
                </a:effectLst>
              </a:rPr>
              <a:t>An </a:t>
            </a:r>
            <a:r>
              <a:rPr lang="fr-FR" sz="2400" b="1" dirty="0" err="1" smtClean="0">
                <a:solidFill>
                  <a:srgbClr val="C00000"/>
                </a:solidFill>
                <a:effectLst>
                  <a:outerShdw blurRad="38100" dist="38100" dir="2700000" algn="tl">
                    <a:srgbClr val="000000">
                      <a:alpha val="43137"/>
                    </a:srgbClr>
                  </a:outerShdw>
                </a:effectLst>
              </a:rPr>
              <a:t>analytic</a:t>
            </a:r>
            <a:r>
              <a:rPr lang="fr-FR" sz="2400" b="1" dirty="0" smtClean="0">
                <a:solidFill>
                  <a:srgbClr val="C00000"/>
                </a:solidFill>
                <a:effectLst>
                  <a:outerShdw blurRad="38100" dist="38100" dir="2700000" algn="tl">
                    <a:srgbClr val="000000">
                      <a:alpha val="43137"/>
                    </a:srgbClr>
                  </a:outerShdw>
                </a:effectLst>
              </a:rPr>
              <a:t> instrument </a:t>
            </a:r>
            <a:r>
              <a:rPr lang="fr-FR" sz="2400" b="1" dirty="0" err="1" smtClean="0">
                <a:solidFill>
                  <a:srgbClr val="C00000"/>
                </a:solidFill>
                <a:effectLst>
                  <a:outerShdw blurRad="38100" dist="38100" dir="2700000" algn="tl">
                    <a:srgbClr val="000000">
                      <a:alpha val="43137"/>
                    </a:srgbClr>
                  </a:outerShdw>
                </a:effectLst>
              </a:rPr>
              <a:t>based</a:t>
            </a:r>
            <a:r>
              <a:rPr lang="fr-FR" sz="2400" b="1" dirty="0" smtClean="0">
                <a:solidFill>
                  <a:srgbClr val="C00000"/>
                </a:solidFill>
                <a:effectLst>
                  <a:outerShdw blurRad="38100" dist="38100" dir="2700000" algn="tl">
                    <a:srgbClr val="000000">
                      <a:alpha val="43137"/>
                    </a:srgbClr>
                  </a:outerShdw>
                </a:effectLst>
              </a:rPr>
              <a:t> on speed of </a:t>
            </a:r>
            <a:r>
              <a:rPr lang="fr-FR" sz="2400" b="1" dirty="0" err="1" smtClean="0">
                <a:solidFill>
                  <a:srgbClr val="C00000"/>
                </a:solidFill>
                <a:effectLst>
                  <a:outerShdw blurRad="38100" dist="38100" dir="2700000" algn="tl">
                    <a:srgbClr val="000000">
                      <a:alpha val="43137"/>
                    </a:srgbClr>
                  </a:outerShdw>
                </a:effectLst>
              </a:rPr>
              <a:t>sound</a:t>
            </a:r>
            <a:r>
              <a:rPr lang="fr-FR" sz="2400" b="1" dirty="0" smtClean="0">
                <a:solidFill>
                  <a:srgbClr val="C00000"/>
                </a:solidFill>
                <a:effectLst>
                  <a:outerShdw blurRad="38100" dist="38100" dir="2700000" algn="tl">
                    <a:srgbClr val="000000">
                      <a:alpha val="43137"/>
                    </a:srgbClr>
                  </a:outerShdw>
                </a:effectLst>
              </a:rPr>
              <a:t> </a:t>
            </a:r>
            <a:r>
              <a:rPr lang="fr-FR" sz="2400" b="1" dirty="0" err="1" smtClean="0">
                <a:solidFill>
                  <a:srgbClr val="C00000"/>
                </a:solidFill>
                <a:effectLst>
                  <a:outerShdw blurRad="38100" dist="38100" dir="2700000" algn="tl">
                    <a:srgbClr val="000000">
                      <a:alpha val="43137"/>
                    </a:srgbClr>
                  </a:outerShdw>
                </a:effectLst>
              </a:rPr>
              <a:t>measurements</a:t>
            </a:r>
            <a:r>
              <a:rPr lang="fr-FR" sz="2400" b="1" dirty="0" smtClean="0">
                <a:solidFill>
                  <a:srgbClr val="C00000"/>
                </a:solidFill>
                <a:effectLst>
                  <a:outerShdw blurRad="38100" dist="38100" dir="2700000" algn="tl">
                    <a:srgbClr val="000000">
                      <a:alpha val="43137"/>
                    </a:srgbClr>
                  </a:outerShdw>
                </a:effectLst>
              </a:rPr>
              <a:t> in the </a:t>
            </a:r>
            <a:r>
              <a:rPr lang="fr-FR" sz="2400" b="1" dirty="0" err="1" smtClean="0">
                <a:solidFill>
                  <a:srgbClr val="C00000"/>
                </a:solidFill>
                <a:effectLst>
                  <a:outerShdw blurRad="38100" dist="38100" dir="2700000" algn="tl">
                    <a:srgbClr val="000000">
                      <a:alpha val="43137"/>
                    </a:srgbClr>
                  </a:outerShdw>
                </a:effectLst>
              </a:rPr>
              <a:t>vapour</a:t>
            </a:r>
            <a:r>
              <a:rPr lang="fr-FR" sz="2400" b="1" dirty="0" smtClean="0">
                <a:solidFill>
                  <a:srgbClr val="C00000"/>
                </a:solidFill>
                <a:effectLst>
                  <a:outerShdw blurRad="38100" dist="38100" dir="2700000" algn="tl">
                    <a:srgbClr val="000000">
                      <a:alpha val="43137"/>
                    </a:srgbClr>
                  </a:outerShdw>
                </a:effectLst>
              </a:rPr>
              <a:t> state </a:t>
            </a:r>
            <a:r>
              <a:rPr lang="fr-FR" sz="2400" b="1" dirty="0" err="1" smtClean="0">
                <a:solidFill>
                  <a:srgbClr val="C00000"/>
                </a:solidFill>
                <a:effectLst>
                  <a:outerShdw blurRad="38100" dist="38100" dir="2700000" algn="tl">
                    <a:srgbClr val="000000">
                      <a:alpha val="43137"/>
                    </a:srgbClr>
                  </a:outerShdw>
                </a:effectLst>
              </a:rPr>
              <a:t>will</a:t>
            </a:r>
            <a:r>
              <a:rPr lang="fr-FR" sz="2400" b="1" dirty="0" smtClean="0">
                <a:solidFill>
                  <a:srgbClr val="C00000"/>
                </a:solidFill>
                <a:effectLst>
                  <a:outerShdw blurRad="38100" dist="38100" dir="2700000" algn="tl">
                    <a:srgbClr val="000000">
                      <a:alpha val="43137"/>
                    </a:srgbClr>
                  </a:outerShdw>
                </a:effectLst>
              </a:rPr>
              <a:t> </a:t>
            </a:r>
            <a:r>
              <a:rPr lang="fr-FR" sz="2400" b="1" dirty="0" err="1" smtClean="0">
                <a:solidFill>
                  <a:srgbClr val="C00000"/>
                </a:solidFill>
                <a:effectLst>
                  <a:outerShdw blurRad="38100" dist="38100" dir="2700000" algn="tl">
                    <a:srgbClr val="000000">
                      <a:alpha val="43137"/>
                    </a:srgbClr>
                  </a:outerShdw>
                </a:effectLst>
              </a:rPr>
              <a:t>be</a:t>
            </a:r>
            <a:r>
              <a:rPr lang="fr-FR" sz="2400" b="1" dirty="0" smtClean="0">
                <a:solidFill>
                  <a:srgbClr val="C00000"/>
                </a:solidFill>
                <a:effectLst>
                  <a:outerShdw blurRad="38100" dist="38100" dir="2700000" algn="tl">
                    <a:srgbClr val="000000">
                      <a:alpha val="43137"/>
                    </a:srgbClr>
                  </a:outerShdw>
                </a:effectLst>
              </a:rPr>
              <a:t> a </a:t>
            </a:r>
            <a:r>
              <a:rPr lang="fr-FR" sz="2400" b="1" dirty="0" err="1" smtClean="0">
                <a:solidFill>
                  <a:srgbClr val="C00000"/>
                </a:solidFill>
                <a:effectLst>
                  <a:outerShdw blurRad="38100" dist="38100" dir="2700000" algn="tl">
                    <a:srgbClr val="000000">
                      <a:alpha val="43137"/>
                    </a:srgbClr>
                  </a:outerShdw>
                </a:effectLst>
              </a:rPr>
              <a:t>valuable</a:t>
            </a:r>
            <a:r>
              <a:rPr lang="fr-FR" sz="2400" b="1" dirty="0" smtClean="0">
                <a:solidFill>
                  <a:srgbClr val="C00000"/>
                </a:solidFill>
                <a:effectLst>
                  <a:outerShdw blurRad="38100" dist="38100" dir="2700000" algn="tl">
                    <a:srgbClr val="000000">
                      <a:alpha val="43137"/>
                    </a:srgbClr>
                  </a:outerShdw>
                </a:effectLst>
              </a:rPr>
              <a:t> instrument for R&amp;D and </a:t>
            </a:r>
            <a:r>
              <a:rPr lang="fr-FR" sz="2400" b="1" dirty="0" err="1" smtClean="0">
                <a:solidFill>
                  <a:srgbClr val="C00000"/>
                </a:solidFill>
                <a:effectLst>
                  <a:outerShdw blurRad="38100" dist="38100" dir="2700000" algn="tl">
                    <a:srgbClr val="000000">
                      <a:alpha val="43137"/>
                    </a:srgbClr>
                  </a:outerShdw>
                </a:effectLst>
              </a:rPr>
              <a:t>also</a:t>
            </a:r>
            <a:r>
              <a:rPr lang="fr-FR" sz="2400" b="1" dirty="0" smtClean="0">
                <a:solidFill>
                  <a:srgbClr val="C00000"/>
                </a:solidFill>
                <a:effectLst>
                  <a:outerShdw blurRad="38100" dist="38100" dir="2700000" algn="tl">
                    <a:srgbClr val="000000">
                      <a:alpha val="43137"/>
                    </a:srgbClr>
                  </a:outerShdw>
                </a:effectLst>
              </a:rPr>
              <a:t> for </a:t>
            </a:r>
            <a:r>
              <a:rPr lang="fr-FR" sz="2400" b="1" dirty="0" err="1" smtClean="0">
                <a:solidFill>
                  <a:srgbClr val="C00000"/>
                </a:solidFill>
                <a:effectLst>
                  <a:outerShdw blurRad="38100" dist="38100" dir="2700000" algn="tl">
                    <a:srgbClr val="000000">
                      <a:alpha val="43137"/>
                    </a:srgbClr>
                  </a:outerShdw>
                </a:effectLst>
              </a:rPr>
              <a:t>flowmetry</a:t>
            </a:r>
            <a:r>
              <a:rPr lang="fr-FR" sz="2400" b="1" dirty="0" smtClean="0">
                <a:solidFill>
                  <a:srgbClr val="C00000"/>
                </a:solidFill>
                <a:effectLst>
                  <a:outerShdw blurRad="38100" dist="38100" dir="2700000" algn="tl">
                    <a:srgbClr val="000000">
                      <a:alpha val="43137"/>
                    </a:srgbClr>
                  </a:outerShdw>
                </a:effectLst>
              </a:rPr>
              <a:t>/mixture </a:t>
            </a:r>
            <a:r>
              <a:rPr lang="fr-FR" sz="2400" b="1" dirty="0" err="1" smtClean="0">
                <a:solidFill>
                  <a:srgbClr val="C00000"/>
                </a:solidFill>
                <a:effectLst>
                  <a:outerShdw blurRad="38100" dist="38100" dir="2700000" algn="tl">
                    <a:srgbClr val="000000">
                      <a:alpha val="43137"/>
                    </a:srgbClr>
                  </a:outerShdw>
                </a:effectLst>
              </a:rPr>
              <a:t>analysis</a:t>
            </a:r>
            <a:r>
              <a:rPr lang="fr-FR" sz="2400" b="1" dirty="0" smtClean="0">
                <a:solidFill>
                  <a:srgbClr val="C00000"/>
                </a:solidFill>
                <a:effectLst>
                  <a:outerShdw blurRad="38100" dist="38100" dir="2700000" algn="tl">
                    <a:srgbClr val="000000">
                      <a:alpha val="43137"/>
                    </a:srgbClr>
                  </a:outerShdw>
                </a:effectLst>
              </a:rPr>
              <a:t> </a:t>
            </a:r>
            <a:r>
              <a:rPr lang="fr-FR" sz="2400" b="1" dirty="0" err="1" smtClean="0">
                <a:solidFill>
                  <a:srgbClr val="C00000"/>
                </a:solidFill>
                <a:effectLst>
                  <a:outerShdw blurRad="38100" dist="38100" dir="2700000" algn="tl">
                    <a:srgbClr val="000000">
                      <a:alpha val="43137"/>
                    </a:srgbClr>
                  </a:outerShdw>
                </a:effectLst>
              </a:rPr>
              <a:t>at</a:t>
            </a:r>
            <a:r>
              <a:rPr lang="fr-FR" sz="2400" b="1" dirty="0" smtClean="0">
                <a:solidFill>
                  <a:srgbClr val="C00000"/>
                </a:solidFill>
                <a:effectLst>
                  <a:outerShdw blurRad="38100" dist="38100" dir="2700000" algn="tl">
                    <a:srgbClr val="000000">
                      <a:alpha val="43137"/>
                    </a:srgbClr>
                  </a:outerShdw>
                </a:effectLst>
              </a:rPr>
              <a:t> </a:t>
            </a:r>
            <a:r>
              <a:rPr lang="fr-FR" sz="2400" b="1" dirty="0" err="1" smtClean="0">
                <a:solidFill>
                  <a:srgbClr val="C00000"/>
                </a:solidFill>
                <a:effectLst>
                  <a:outerShdw blurRad="38100" dist="38100" dir="2700000" algn="tl">
                    <a:srgbClr val="000000">
                      <a:alpha val="43137"/>
                    </a:srgbClr>
                  </a:outerShdw>
                </a:effectLst>
              </a:rPr>
              <a:t>several</a:t>
            </a:r>
            <a:r>
              <a:rPr lang="fr-FR" sz="2400" b="1" dirty="0" smtClean="0">
                <a:solidFill>
                  <a:srgbClr val="C00000"/>
                </a:solidFill>
                <a:effectLst>
                  <a:outerShdw blurRad="38100" dist="38100" dir="2700000" algn="tl">
                    <a:srgbClr val="000000">
                      <a:alpha val="43137"/>
                    </a:srgbClr>
                  </a:outerShdw>
                </a:effectLst>
              </a:rPr>
              <a:t> points in the UX</a:t>
            </a:r>
            <a:r>
              <a:rPr lang="fr-FR" sz="2400" b="1" dirty="0" smtClean="0">
                <a:solidFill>
                  <a:srgbClr val="C00000"/>
                </a:solidFill>
                <a:effectLst>
                  <a:outerShdw blurRad="38100" dist="38100" dir="2700000" algn="tl">
                    <a:srgbClr val="000000">
                      <a:alpha val="43137"/>
                    </a:srgbClr>
                  </a:outerShdw>
                </a:effectLst>
                <a:sym typeface="Wingdings" pitchFamily="2" charset="2"/>
              </a:rPr>
              <a:t>USA15 </a:t>
            </a:r>
          </a:p>
          <a:p>
            <a:pPr>
              <a:buNone/>
            </a:pPr>
            <a:r>
              <a:rPr lang="fr-FR" sz="2400" b="1" dirty="0" smtClean="0">
                <a:solidFill>
                  <a:srgbClr val="C00000"/>
                </a:solidFill>
                <a:effectLst>
                  <a:outerShdw blurRad="38100" dist="38100" dir="2700000" algn="tl">
                    <a:srgbClr val="000000">
                      <a:alpha val="43137"/>
                    </a:srgbClr>
                  </a:outerShdw>
                </a:effectLst>
                <a:sym typeface="Wingdings" pitchFamily="2" charset="2"/>
              </a:rPr>
              <a:t>    (and USA15surface tubing in a future </a:t>
            </a:r>
            <a:r>
              <a:rPr lang="fr-FR" sz="2400" b="1" dirty="0" err="1" smtClean="0">
                <a:solidFill>
                  <a:srgbClr val="C00000"/>
                </a:solidFill>
                <a:effectLst>
                  <a:outerShdw blurRad="38100" dist="38100" dir="2700000" algn="tl">
                    <a:srgbClr val="000000">
                      <a:alpha val="43137"/>
                    </a:srgbClr>
                  </a:outerShdw>
                </a:effectLst>
                <a:sym typeface="Wingdings" pitchFamily="2" charset="2"/>
              </a:rPr>
              <a:t>thermosyphon</a:t>
            </a:r>
            <a:r>
              <a:rPr lang="fr-FR" sz="2400" b="1" dirty="0" smtClean="0">
                <a:solidFill>
                  <a:srgbClr val="C00000"/>
                </a:solidFill>
                <a:effectLst>
                  <a:outerShdw blurRad="38100" dist="38100" dir="2700000" algn="tl">
                    <a:srgbClr val="000000">
                      <a:alpha val="43137"/>
                    </a:srgbClr>
                  </a:outerShdw>
                </a:effectLst>
                <a:sym typeface="Wingdings" pitchFamily="2" charset="2"/>
              </a:rPr>
              <a:t> system) </a:t>
            </a:r>
          </a:p>
          <a:p>
            <a:pPr>
              <a:buNone/>
            </a:pPr>
            <a:r>
              <a:rPr lang="fr-FR" sz="2400" b="1" dirty="0" smtClean="0">
                <a:solidFill>
                  <a:srgbClr val="000066"/>
                </a:solidFill>
                <a:effectLst>
                  <a:outerShdw blurRad="38100" dist="38100" dir="2700000" algn="tl">
                    <a:srgbClr val="000000">
                      <a:alpha val="43137"/>
                    </a:srgbClr>
                  </a:outerShdw>
                </a:effectLst>
              </a:rPr>
              <a:t>    Assistance for new </a:t>
            </a:r>
            <a:r>
              <a:rPr lang="fr-FR" sz="2400" b="1" dirty="0" err="1" smtClean="0">
                <a:solidFill>
                  <a:srgbClr val="000066"/>
                </a:solidFill>
                <a:effectLst>
                  <a:outerShdw blurRad="38100" dist="38100" dir="2700000" algn="tl">
                    <a:srgbClr val="000000">
                      <a:alpha val="43137"/>
                    </a:srgbClr>
                  </a:outerShdw>
                </a:effectLst>
              </a:rPr>
              <a:t>electronics</a:t>
            </a:r>
            <a:r>
              <a:rPr lang="fr-FR" sz="2400" b="1" dirty="0" smtClean="0">
                <a:solidFill>
                  <a:srgbClr val="000066"/>
                </a:solidFill>
                <a:effectLst>
                  <a:outerShdw blurRad="38100" dist="38100" dir="2700000" algn="tl">
                    <a:srgbClr val="000000">
                      <a:alpha val="43137"/>
                    </a:srgbClr>
                  </a:outerShdw>
                </a:effectLst>
              </a:rPr>
              <a:t> for sonars </a:t>
            </a:r>
            <a:r>
              <a:rPr lang="fr-FR" sz="2400" b="1" dirty="0" err="1" smtClean="0">
                <a:solidFill>
                  <a:srgbClr val="000066"/>
                </a:solidFill>
                <a:effectLst>
                  <a:outerShdw blurRad="38100" dist="38100" dir="2700000" algn="tl">
                    <a:srgbClr val="000000">
                      <a:alpha val="43137"/>
                    </a:srgbClr>
                  </a:outerShdw>
                </a:effectLst>
              </a:rPr>
              <a:t>will</a:t>
            </a:r>
            <a:r>
              <a:rPr lang="fr-FR" sz="2400" b="1" dirty="0" smtClean="0">
                <a:solidFill>
                  <a:srgbClr val="000066"/>
                </a:solidFill>
                <a:effectLst>
                  <a:outerShdw blurRad="38100" dist="38100" dir="2700000" algn="tl">
                    <a:srgbClr val="000000">
                      <a:alpha val="43137"/>
                    </a:srgbClr>
                  </a:outerShdw>
                </a:effectLst>
              </a:rPr>
              <a:t> </a:t>
            </a:r>
            <a:r>
              <a:rPr lang="fr-FR" sz="2400" b="1" dirty="0" err="1" smtClean="0">
                <a:solidFill>
                  <a:srgbClr val="000066"/>
                </a:solidFill>
                <a:effectLst>
                  <a:outerShdw blurRad="38100" dist="38100" dir="2700000" algn="tl">
                    <a:srgbClr val="000000">
                      <a:alpha val="43137"/>
                    </a:srgbClr>
                  </a:outerShdw>
                </a:effectLst>
              </a:rPr>
              <a:t>be</a:t>
            </a:r>
            <a:r>
              <a:rPr lang="fr-FR" sz="2400" b="1" dirty="0" smtClean="0">
                <a:solidFill>
                  <a:srgbClr val="000066"/>
                </a:solidFill>
                <a:effectLst>
                  <a:outerShdw blurRad="38100" dist="38100" dir="2700000" algn="tl">
                    <a:srgbClr val="000000">
                      <a:alpha val="43137"/>
                    </a:srgbClr>
                  </a:outerShdw>
                </a:effectLst>
              </a:rPr>
              <a:t> a </a:t>
            </a:r>
            <a:r>
              <a:rPr lang="fr-FR" sz="2400" b="1" dirty="0" err="1" smtClean="0">
                <a:solidFill>
                  <a:srgbClr val="000066"/>
                </a:solidFill>
                <a:effectLst>
                  <a:outerShdw blurRad="38100" dist="38100" dir="2700000" algn="tl">
                    <a:srgbClr val="000000">
                      <a:alpha val="43137"/>
                    </a:srgbClr>
                  </a:outerShdw>
                </a:effectLst>
              </a:rPr>
              <a:t>great</a:t>
            </a:r>
            <a:r>
              <a:rPr lang="fr-FR" sz="2400" b="1" dirty="0" smtClean="0">
                <a:solidFill>
                  <a:srgbClr val="000066"/>
                </a:solidFill>
                <a:effectLst>
                  <a:outerShdw blurRad="38100" dist="38100" dir="2700000" algn="tl">
                    <a:srgbClr val="000000">
                      <a:alpha val="43137"/>
                    </a:srgbClr>
                  </a:outerShdw>
                </a:effectLst>
              </a:rPr>
              <a:t> help</a:t>
            </a:r>
            <a:endParaRPr lang="fr-FR" sz="800" b="1" dirty="0" smtClean="0">
              <a:solidFill>
                <a:srgbClr val="336600"/>
              </a:solidFill>
              <a:effectLst>
                <a:outerShdw blurRad="38100" dist="38100" dir="2700000" algn="tl">
                  <a:srgbClr val="000000">
                    <a:alpha val="43137"/>
                  </a:srgbClr>
                </a:outerShdw>
              </a:effectLst>
            </a:endParaRPr>
          </a:p>
          <a:p>
            <a:r>
              <a:rPr lang="fr-FR" sz="2400" b="1" dirty="0" smtClean="0">
                <a:solidFill>
                  <a:schemeClr val="accent1">
                    <a:lumMod val="50000"/>
                  </a:schemeClr>
                </a:solidFill>
                <a:effectLst>
                  <a:outerShdw blurRad="38100" dist="38100" dir="2700000" algn="tl">
                    <a:srgbClr val="000000">
                      <a:alpha val="43137"/>
                    </a:srgbClr>
                  </a:outerShdw>
                </a:effectLst>
              </a:rPr>
              <a:t>Questions of </a:t>
            </a:r>
            <a:r>
              <a:rPr lang="fr-FR" sz="2400" b="1" dirty="0" err="1" smtClean="0">
                <a:solidFill>
                  <a:schemeClr val="accent1">
                    <a:lumMod val="50000"/>
                  </a:schemeClr>
                </a:solidFill>
                <a:effectLst>
                  <a:outerShdw blurRad="38100" dist="38100" dir="2700000" algn="tl">
                    <a:srgbClr val="000000">
                      <a:alpha val="43137"/>
                    </a:srgbClr>
                  </a:outerShdw>
                </a:effectLst>
              </a:rPr>
              <a:t>heat</a:t>
            </a:r>
            <a:r>
              <a:rPr lang="fr-FR" sz="2400" b="1" dirty="0" smtClean="0">
                <a:solidFill>
                  <a:schemeClr val="accent1">
                    <a:lumMod val="50000"/>
                  </a:schemeClr>
                </a:solidFill>
                <a:effectLst>
                  <a:outerShdw blurRad="38100" dist="38100" dir="2700000" algn="tl">
                    <a:srgbClr val="000000">
                      <a:alpha val="43137"/>
                    </a:srgbClr>
                  </a:outerShdw>
                </a:effectLst>
              </a:rPr>
              <a:t> </a:t>
            </a:r>
            <a:r>
              <a:rPr lang="fr-FR" sz="2400" b="1" dirty="0" err="1" smtClean="0">
                <a:solidFill>
                  <a:schemeClr val="accent1">
                    <a:lumMod val="50000"/>
                  </a:schemeClr>
                </a:solidFill>
                <a:effectLst>
                  <a:outerShdw blurRad="38100" dist="38100" dir="2700000" algn="tl">
                    <a:srgbClr val="000000">
                      <a:alpha val="43137"/>
                    </a:srgbClr>
                  </a:outerShdw>
                </a:effectLst>
              </a:rPr>
              <a:t>transfer</a:t>
            </a:r>
            <a:r>
              <a:rPr lang="fr-FR" sz="2400" b="1" dirty="0" smtClean="0">
                <a:solidFill>
                  <a:schemeClr val="accent1">
                    <a:lumMod val="50000"/>
                  </a:schemeClr>
                </a:solidFill>
                <a:effectLst>
                  <a:outerShdw blurRad="38100" dist="38100" dir="2700000" algn="tl">
                    <a:srgbClr val="000000">
                      <a:alpha val="43137"/>
                    </a:srgbClr>
                  </a:outerShdw>
                </a:effectLst>
              </a:rPr>
              <a:t> coefficient and possible </a:t>
            </a:r>
            <a:r>
              <a:rPr lang="fr-FR" sz="2400" b="1" dirty="0" err="1" smtClean="0">
                <a:solidFill>
                  <a:schemeClr val="accent1">
                    <a:lumMod val="50000"/>
                  </a:schemeClr>
                </a:solidFill>
                <a:effectLst>
                  <a:outerShdw blurRad="38100" dist="38100" dir="2700000" algn="tl">
                    <a:srgbClr val="000000">
                      <a:alpha val="43137"/>
                    </a:srgbClr>
                  </a:outerShdw>
                </a:effectLst>
              </a:rPr>
              <a:t>azeotropicity</a:t>
            </a:r>
            <a:r>
              <a:rPr lang="fr-FR" sz="2400" b="1" dirty="0" smtClean="0">
                <a:solidFill>
                  <a:schemeClr val="accent1">
                    <a:lumMod val="50000"/>
                  </a:schemeClr>
                </a:solidFill>
                <a:effectLst>
                  <a:outerShdw blurRad="38100" dist="38100" dir="2700000" algn="tl">
                    <a:srgbClr val="000000">
                      <a:alpha val="43137"/>
                    </a:srgbClr>
                  </a:outerShdw>
                </a:effectLst>
              </a:rPr>
              <a:t> to </a:t>
            </a:r>
            <a:r>
              <a:rPr lang="fr-FR" sz="2400" b="1" dirty="0" err="1" smtClean="0">
                <a:solidFill>
                  <a:schemeClr val="accent1">
                    <a:lumMod val="50000"/>
                  </a:schemeClr>
                </a:solidFill>
                <a:effectLst>
                  <a:outerShdw blurRad="38100" dist="38100" dir="2700000" algn="tl">
                    <a:srgbClr val="000000">
                      <a:alpha val="43137"/>
                    </a:srgbClr>
                  </a:outerShdw>
                </a:effectLst>
              </a:rPr>
              <a:t>be</a:t>
            </a:r>
            <a:r>
              <a:rPr lang="fr-FR" sz="2400" b="1" dirty="0" smtClean="0">
                <a:solidFill>
                  <a:schemeClr val="accent1">
                    <a:lumMod val="50000"/>
                  </a:schemeClr>
                </a:solidFill>
                <a:effectLst>
                  <a:outerShdw blurRad="38100" dist="38100" dir="2700000" algn="tl">
                    <a:srgbClr val="000000">
                      <a:alpha val="43137"/>
                    </a:srgbClr>
                  </a:outerShdw>
                </a:effectLst>
              </a:rPr>
              <a:t> </a:t>
            </a:r>
            <a:r>
              <a:rPr lang="fr-FR" sz="2400" b="1" dirty="0" err="1" smtClean="0">
                <a:solidFill>
                  <a:schemeClr val="accent1">
                    <a:lumMod val="50000"/>
                  </a:schemeClr>
                </a:solidFill>
                <a:effectLst>
                  <a:outerShdw blurRad="38100" dist="38100" dir="2700000" algn="tl">
                    <a:srgbClr val="000000">
                      <a:alpha val="43137"/>
                    </a:srgbClr>
                  </a:outerShdw>
                </a:effectLst>
              </a:rPr>
              <a:t>aswered</a:t>
            </a:r>
            <a:r>
              <a:rPr lang="fr-FR" sz="2400" b="1" dirty="0" smtClean="0">
                <a:solidFill>
                  <a:schemeClr val="accent1">
                    <a:lumMod val="50000"/>
                  </a:schemeClr>
                </a:solidFill>
                <a:effectLst>
                  <a:outerShdw blurRad="38100" dist="38100" dir="2700000" algn="tl">
                    <a:srgbClr val="000000">
                      <a:alpha val="43137"/>
                    </a:srgbClr>
                  </a:outerShdw>
                </a:effectLst>
              </a:rPr>
              <a:t>: sonars in test stands </a:t>
            </a:r>
            <a:r>
              <a:rPr lang="fr-FR" sz="2400" b="1" dirty="0" err="1" smtClean="0">
                <a:solidFill>
                  <a:schemeClr val="accent1">
                    <a:lumMod val="50000"/>
                  </a:schemeClr>
                </a:solidFill>
                <a:effectLst>
                  <a:outerShdw blurRad="38100" dist="38100" dir="2700000" algn="tl">
                    <a:srgbClr val="000000">
                      <a:alpha val="43137"/>
                    </a:srgbClr>
                  </a:outerShdw>
                </a:effectLst>
              </a:rPr>
              <a:t>needed</a:t>
            </a:r>
            <a:r>
              <a:rPr lang="fr-FR" sz="2400" b="1" dirty="0" smtClean="0">
                <a:solidFill>
                  <a:schemeClr val="accent1">
                    <a:lumMod val="50000"/>
                  </a:schemeClr>
                </a:solidFill>
                <a:effectLst>
                  <a:outerShdw blurRad="38100" dist="38100" dir="2700000" algn="tl">
                    <a:srgbClr val="000000">
                      <a:alpha val="43137"/>
                    </a:srgbClr>
                  </a:outerShdw>
                </a:effectLst>
              </a:rPr>
              <a:t>.</a:t>
            </a:r>
          </a:p>
          <a:p>
            <a:pPr>
              <a:buNone/>
            </a:pPr>
            <a:endParaRPr lang="fr-FR" sz="2400" b="1" dirty="0" smtClean="0">
              <a:solidFill>
                <a:srgbClr val="000066"/>
              </a:solidFill>
              <a:effectLst>
                <a:outerShdw blurRad="38100" dist="38100" dir="2700000" algn="tl">
                  <a:srgbClr val="000000">
                    <a:alpha val="43137"/>
                  </a:srgbClr>
                </a:outerShdw>
              </a:effectLst>
            </a:endParaRPr>
          </a:p>
        </p:txBody>
      </p:sp>
      <p:sp>
        <p:nvSpPr>
          <p:cNvPr id="5" name="ZoneTexte 4"/>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395288" y="404813"/>
            <a:ext cx="8569325" cy="2857500"/>
          </a:xfrm>
          <a:prstGeom prst="rect">
            <a:avLst/>
          </a:prstGeom>
          <a:noFill/>
          <a:ln w="25400">
            <a:solidFill>
              <a:srgbClr val="CC0000"/>
            </a:solidFill>
            <a:miter lim="800000"/>
            <a:headEnd/>
            <a:tailEnd/>
          </a:ln>
        </p:spPr>
        <p:txBody>
          <a:bodyPr>
            <a:spAutoFit/>
          </a:bodyPr>
          <a:lstStyle/>
          <a:p>
            <a:pPr>
              <a:buFont typeface="Wingdings" pitchFamily="2" charset="2"/>
              <a:buNone/>
            </a:pPr>
            <a:r>
              <a:rPr lang="fr-FR" b="1" dirty="0" err="1">
                <a:solidFill>
                  <a:srgbClr val="CC0000"/>
                </a:solidFill>
                <a:latin typeface="Times New Roman" pitchFamily="18" charset="0"/>
              </a:rPr>
              <a:t>Fluorocarbons</a:t>
            </a:r>
            <a:r>
              <a:rPr lang="fr-FR" b="1" dirty="0">
                <a:solidFill>
                  <a:srgbClr val="CC0000"/>
                </a:solidFill>
                <a:latin typeface="Times New Roman" pitchFamily="18" charset="0"/>
              </a:rPr>
              <a:t> </a:t>
            </a:r>
            <a:r>
              <a:rPr lang="fr-FR" b="1" dirty="0" err="1">
                <a:solidFill>
                  <a:srgbClr val="CC0000"/>
                </a:solidFill>
                <a:latin typeface="Times New Roman" pitchFamily="18" charset="0"/>
              </a:rPr>
              <a:t>can</a:t>
            </a:r>
            <a:r>
              <a:rPr lang="fr-FR" b="1" dirty="0">
                <a:solidFill>
                  <a:srgbClr val="CC0000"/>
                </a:solidFill>
                <a:latin typeface="Times New Roman" pitchFamily="18" charset="0"/>
              </a:rPr>
              <a:t> </a:t>
            </a:r>
            <a:r>
              <a:rPr lang="fr-FR" b="1" dirty="0" err="1">
                <a:solidFill>
                  <a:srgbClr val="CC0000"/>
                </a:solidFill>
                <a:latin typeface="Times New Roman" pitchFamily="18" charset="0"/>
              </a:rPr>
              <a:t>be</a:t>
            </a:r>
            <a:r>
              <a:rPr lang="fr-FR" b="1" dirty="0">
                <a:solidFill>
                  <a:srgbClr val="CC0000"/>
                </a:solidFill>
                <a:latin typeface="Times New Roman" pitchFamily="18" charset="0"/>
              </a:rPr>
              <a:t> mixed (</a:t>
            </a:r>
            <a:r>
              <a:rPr lang="fr-FR" b="1" dirty="0" err="1">
                <a:solidFill>
                  <a:srgbClr val="CC0000"/>
                </a:solidFill>
                <a:latin typeface="Times New Roman" pitchFamily="18" charset="0"/>
              </a:rPr>
              <a:t>blended</a:t>
            </a:r>
            <a:r>
              <a:rPr lang="fr-FR" b="1" dirty="0">
                <a:solidFill>
                  <a:srgbClr val="CC0000"/>
                </a:solidFill>
                <a:latin typeface="Times New Roman" pitchFamily="18" charset="0"/>
              </a:rPr>
              <a:t> )</a:t>
            </a:r>
          </a:p>
          <a:p>
            <a:pPr>
              <a:buFont typeface="Wingdings" pitchFamily="2" charset="2"/>
              <a:buNone/>
            </a:pPr>
            <a:r>
              <a:rPr lang="fr-FR" b="1" dirty="0">
                <a:solidFill>
                  <a:srgbClr val="CC0000"/>
                </a:solidFill>
                <a:latin typeface="Times New Roman" pitchFamily="18" charset="0"/>
              </a:rPr>
              <a:t> 	to arrive </a:t>
            </a:r>
            <a:r>
              <a:rPr lang="fr-FR" b="1" dirty="0" err="1">
                <a:solidFill>
                  <a:srgbClr val="CC0000"/>
                </a:solidFill>
                <a:latin typeface="Times New Roman" pitchFamily="18" charset="0"/>
              </a:rPr>
              <a:t>at</a:t>
            </a:r>
            <a:r>
              <a:rPr lang="fr-FR" b="1" dirty="0">
                <a:solidFill>
                  <a:srgbClr val="CC0000"/>
                </a:solidFill>
                <a:latin typeface="Times New Roman" pitchFamily="18" charset="0"/>
              </a:rPr>
              <a:t> compromise </a:t>
            </a:r>
            <a:r>
              <a:rPr lang="fr-FR" b="1" dirty="0" err="1">
                <a:solidFill>
                  <a:srgbClr val="CC0000"/>
                </a:solidFill>
                <a:latin typeface="Times New Roman" pitchFamily="18" charset="0"/>
              </a:rPr>
              <a:t>thermodynamic</a:t>
            </a:r>
            <a:r>
              <a:rPr lang="fr-FR" b="1" dirty="0">
                <a:solidFill>
                  <a:srgbClr val="CC0000"/>
                </a:solidFill>
                <a:latin typeface="Times New Roman" pitchFamily="18" charset="0"/>
              </a:rPr>
              <a:t> </a:t>
            </a:r>
            <a:r>
              <a:rPr lang="fr-FR" b="1" dirty="0" err="1">
                <a:solidFill>
                  <a:srgbClr val="CC0000"/>
                </a:solidFill>
                <a:latin typeface="Times New Roman" pitchFamily="18" charset="0"/>
              </a:rPr>
              <a:t>properties</a:t>
            </a:r>
            <a:endParaRPr lang="fr-FR" b="1" dirty="0">
              <a:solidFill>
                <a:srgbClr val="CC0000"/>
              </a:solidFill>
              <a:latin typeface="Times New Roman" pitchFamily="18" charset="0"/>
            </a:endParaRPr>
          </a:p>
          <a:p>
            <a:pPr algn="ctr">
              <a:buFont typeface="Wingdings" pitchFamily="2" charset="2"/>
              <a:buNone/>
            </a:pPr>
            <a:r>
              <a:rPr lang="fr-FR" b="1" dirty="0">
                <a:solidFill>
                  <a:srgbClr val="009900"/>
                </a:solidFill>
                <a:latin typeface="Times New Roman" pitchFamily="18" charset="0"/>
              </a:rPr>
              <a:t> (</a:t>
            </a:r>
            <a:r>
              <a:rPr lang="fr-FR" b="1" dirty="0" err="1">
                <a:solidFill>
                  <a:srgbClr val="009900"/>
                </a:solidFill>
                <a:latin typeface="Times New Roman" pitchFamily="18" charset="0"/>
              </a:rPr>
              <a:t>many</a:t>
            </a:r>
            <a:r>
              <a:rPr lang="fr-FR" b="1" dirty="0">
                <a:solidFill>
                  <a:srgbClr val="009900"/>
                </a:solidFill>
                <a:latin typeface="Times New Roman" pitchFamily="18" charset="0"/>
              </a:rPr>
              <a:t> modern </a:t>
            </a:r>
            <a:r>
              <a:rPr lang="fr-FR" b="1" dirty="0" err="1">
                <a:solidFill>
                  <a:srgbClr val="009900"/>
                </a:solidFill>
                <a:latin typeface="Times New Roman" pitchFamily="18" charset="0"/>
              </a:rPr>
              <a:t>refrigerants</a:t>
            </a:r>
            <a:r>
              <a:rPr lang="fr-FR" b="1" dirty="0">
                <a:solidFill>
                  <a:srgbClr val="009900"/>
                </a:solidFill>
                <a:latin typeface="Times New Roman" pitchFamily="18" charset="0"/>
              </a:rPr>
              <a:t> are </a:t>
            </a:r>
            <a:r>
              <a:rPr lang="fr-FR" b="1" dirty="0" err="1">
                <a:solidFill>
                  <a:srgbClr val="009900"/>
                </a:solidFill>
                <a:latin typeface="Times New Roman" pitchFamily="18" charset="0"/>
              </a:rPr>
              <a:t>blends</a:t>
            </a:r>
            <a:r>
              <a:rPr lang="fr-FR" b="1" dirty="0">
                <a:solidFill>
                  <a:srgbClr val="009900"/>
                </a:solidFill>
                <a:latin typeface="Times New Roman" pitchFamily="18" charset="0"/>
              </a:rPr>
              <a:t>)</a:t>
            </a:r>
          </a:p>
          <a:p>
            <a:pPr algn="ctr">
              <a:buFont typeface="Wingdings" pitchFamily="2" charset="2"/>
              <a:buNone/>
            </a:pPr>
            <a:endParaRPr lang="fr-FR" sz="400" b="1" dirty="0">
              <a:solidFill>
                <a:srgbClr val="009900"/>
              </a:solidFill>
              <a:latin typeface="Times New Roman" pitchFamily="18" charset="0"/>
            </a:endParaRPr>
          </a:p>
          <a:p>
            <a:pPr algn="r">
              <a:buFont typeface="Wingdings" pitchFamily="2" charset="2"/>
              <a:buChar char="v"/>
            </a:pPr>
            <a:r>
              <a:rPr lang="fr-FR" b="1" dirty="0">
                <a:solidFill>
                  <a:srgbClr val="009900"/>
                </a:solidFill>
                <a:latin typeface="Times New Roman" pitchFamily="18" charset="0"/>
              </a:rPr>
              <a:t> This </a:t>
            </a:r>
            <a:r>
              <a:rPr lang="fr-FR" b="1" dirty="0" err="1">
                <a:solidFill>
                  <a:srgbClr val="009900"/>
                </a:solidFill>
                <a:latin typeface="Times New Roman" pitchFamily="18" charset="0"/>
              </a:rPr>
              <a:t>was</a:t>
            </a:r>
            <a:r>
              <a:rPr lang="fr-FR" b="1" dirty="0">
                <a:solidFill>
                  <a:srgbClr val="009900"/>
                </a:solidFill>
                <a:latin typeface="Times New Roman" pitchFamily="18" charset="0"/>
              </a:rPr>
              <a:t> </a:t>
            </a:r>
            <a:r>
              <a:rPr lang="fr-FR" b="1" dirty="0" err="1" smtClean="0">
                <a:solidFill>
                  <a:srgbClr val="009900"/>
                </a:solidFill>
                <a:latin typeface="Times New Roman" pitchFamily="18" charset="0"/>
              </a:rPr>
              <a:t>tested</a:t>
            </a:r>
            <a:r>
              <a:rPr lang="fr-FR" b="1" dirty="0" smtClean="0">
                <a:solidFill>
                  <a:srgbClr val="009900"/>
                </a:solidFill>
                <a:latin typeface="Times New Roman" pitchFamily="18" charset="0"/>
              </a:rPr>
              <a:t> (2000) </a:t>
            </a:r>
            <a:r>
              <a:rPr lang="fr-FR" b="1" dirty="0" err="1">
                <a:solidFill>
                  <a:srgbClr val="009900"/>
                </a:solidFill>
                <a:latin typeface="Times New Roman" pitchFamily="18" charset="0"/>
              </a:rPr>
              <a:t>with</a:t>
            </a:r>
            <a:r>
              <a:rPr lang="fr-FR" b="1" dirty="0">
                <a:solidFill>
                  <a:srgbClr val="009900"/>
                </a:solidFill>
                <a:latin typeface="Times New Roman" pitchFamily="18" charset="0"/>
              </a:rPr>
              <a:t> C</a:t>
            </a:r>
            <a:r>
              <a:rPr lang="fr-FR" b="1" baseline="-20000" dirty="0">
                <a:solidFill>
                  <a:srgbClr val="009900"/>
                </a:solidFill>
                <a:latin typeface="Times New Roman" pitchFamily="18" charset="0"/>
              </a:rPr>
              <a:t>3</a:t>
            </a:r>
            <a:r>
              <a:rPr lang="fr-FR" b="1" dirty="0">
                <a:solidFill>
                  <a:srgbClr val="009900"/>
                </a:solidFill>
                <a:latin typeface="Times New Roman" pitchFamily="18" charset="0"/>
              </a:rPr>
              <a:t>F</a:t>
            </a:r>
            <a:r>
              <a:rPr lang="fr-FR" b="1" baseline="-18000" dirty="0">
                <a:solidFill>
                  <a:srgbClr val="009900"/>
                </a:solidFill>
                <a:latin typeface="Times New Roman" pitchFamily="18" charset="0"/>
              </a:rPr>
              <a:t>8</a:t>
            </a:r>
            <a:r>
              <a:rPr lang="fr-FR" b="1" dirty="0">
                <a:solidFill>
                  <a:srgbClr val="009900"/>
                </a:solidFill>
                <a:latin typeface="Times New Roman" pitchFamily="18" charset="0"/>
              </a:rPr>
              <a:t>/C</a:t>
            </a:r>
            <a:r>
              <a:rPr lang="fr-FR" b="1" baseline="-18000" dirty="0">
                <a:solidFill>
                  <a:srgbClr val="009900"/>
                </a:solidFill>
                <a:latin typeface="Times New Roman" pitchFamily="18" charset="0"/>
              </a:rPr>
              <a:t>4</a:t>
            </a:r>
            <a:r>
              <a:rPr lang="fr-FR" b="1" dirty="0">
                <a:solidFill>
                  <a:srgbClr val="009900"/>
                </a:solidFill>
                <a:latin typeface="Times New Roman" pitchFamily="18" charset="0"/>
              </a:rPr>
              <a:t>F</a:t>
            </a:r>
            <a:r>
              <a:rPr lang="fr-FR" b="1" baseline="-18000" dirty="0">
                <a:solidFill>
                  <a:srgbClr val="009900"/>
                </a:solidFill>
                <a:latin typeface="Times New Roman" pitchFamily="18" charset="0"/>
              </a:rPr>
              <a:t>10 					  </a:t>
            </a:r>
            <a:r>
              <a:rPr lang="fr-FR" sz="2000" b="1" dirty="0">
                <a:solidFill>
                  <a:srgbClr val="009900"/>
                </a:solidFill>
                <a:latin typeface="Times New Roman" pitchFamily="18" charset="0"/>
              </a:rPr>
              <a:t>(2 </a:t>
            </a:r>
            <a:r>
              <a:rPr lang="fr-FR" sz="2000" b="1" dirty="0" err="1">
                <a:solidFill>
                  <a:srgbClr val="009900"/>
                </a:solidFill>
                <a:latin typeface="Times New Roman" pitchFamily="18" charset="0"/>
              </a:rPr>
              <a:t>papers</a:t>
            </a:r>
            <a:r>
              <a:rPr lang="fr-FR" sz="2000" b="1" dirty="0">
                <a:solidFill>
                  <a:srgbClr val="009900"/>
                </a:solidFill>
                <a:latin typeface="Times New Roman" pitchFamily="18" charset="0"/>
              </a:rPr>
              <a:t> in </a:t>
            </a:r>
            <a:r>
              <a:rPr lang="fr-FR" sz="2000" b="1" dirty="0" err="1">
                <a:solidFill>
                  <a:srgbClr val="009900"/>
                </a:solidFill>
                <a:latin typeface="Times New Roman" pitchFamily="18" charset="0"/>
              </a:rPr>
              <a:t>Fluid</a:t>
            </a:r>
            <a:r>
              <a:rPr lang="fr-FR" sz="2000" b="1" dirty="0">
                <a:solidFill>
                  <a:srgbClr val="009900"/>
                </a:solidFill>
                <a:latin typeface="Times New Roman" pitchFamily="18" charset="0"/>
              </a:rPr>
              <a:t> Phase </a:t>
            </a:r>
            <a:r>
              <a:rPr lang="fr-FR" sz="2000" b="1" dirty="0" err="1">
                <a:solidFill>
                  <a:srgbClr val="009900"/>
                </a:solidFill>
                <a:latin typeface="Times New Roman" pitchFamily="18" charset="0"/>
              </a:rPr>
              <a:t>Equilibria</a:t>
            </a:r>
            <a:r>
              <a:rPr lang="fr-FR" sz="2000" b="1" dirty="0">
                <a:solidFill>
                  <a:srgbClr val="009900"/>
                </a:solidFill>
                <a:latin typeface="Times New Roman" pitchFamily="18" charset="0"/>
              </a:rPr>
              <a:t> 2000-2001)</a:t>
            </a:r>
          </a:p>
          <a:p>
            <a:pPr algn="r">
              <a:buFont typeface="Wingdings" pitchFamily="2" charset="2"/>
              <a:buChar char="v"/>
            </a:pPr>
            <a:endParaRPr lang="fr-FR" sz="2000" b="1" dirty="0">
              <a:solidFill>
                <a:srgbClr val="009900"/>
              </a:solidFill>
              <a:latin typeface="Times New Roman" pitchFamily="18" charset="0"/>
            </a:endParaRPr>
          </a:p>
          <a:p>
            <a:pPr>
              <a:buFont typeface="Wingdings" pitchFamily="2" charset="2"/>
              <a:buNone/>
            </a:pPr>
            <a:r>
              <a:rPr lang="fr-FR" sz="2000" b="1" dirty="0">
                <a:solidFill>
                  <a:srgbClr val="CC0000"/>
                </a:solidFill>
                <a:latin typeface="Times New Roman" pitchFamily="18" charset="0"/>
              </a:rPr>
              <a:t>Mixture </a:t>
            </a:r>
            <a:r>
              <a:rPr lang="fr-FR" sz="2000" b="1" dirty="0" err="1">
                <a:solidFill>
                  <a:srgbClr val="CC0000"/>
                </a:solidFill>
                <a:latin typeface="Times New Roman" pitchFamily="18" charset="0"/>
              </a:rPr>
              <a:t>thermodynamic</a:t>
            </a:r>
            <a:r>
              <a:rPr lang="fr-FR" sz="2000" b="1" dirty="0">
                <a:solidFill>
                  <a:srgbClr val="CC0000"/>
                </a:solidFill>
                <a:latin typeface="Times New Roman" pitchFamily="18" charset="0"/>
              </a:rPr>
              <a:t>, </a:t>
            </a:r>
            <a:r>
              <a:rPr lang="fr-FR" sz="2000" b="1" dirty="0" err="1">
                <a:solidFill>
                  <a:srgbClr val="CC0000"/>
                </a:solidFill>
                <a:latin typeface="Times New Roman" pitchFamily="18" charset="0"/>
              </a:rPr>
              <a:t>transfer</a:t>
            </a:r>
            <a:r>
              <a:rPr lang="fr-FR" sz="2000" b="1" dirty="0">
                <a:solidFill>
                  <a:srgbClr val="CC0000"/>
                </a:solidFill>
                <a:latin typeface="Times New Roman" pitchFamily="18" charset="0"/>
              </a:rPr>
              <a:t> </a:t>
            </a:r>
            <a:r>
              <a:rPr lang="fr-FR" sz="2000" b="1" dirty="0" err="1">
                <a:solidFill>
                  <a:srgbClr val="CC0000"/>
                </a:solidFill>
                <a:latin typeface="Times New Roman" pitchFamily="18" charset="0"/>
              </a:rPr>
              <a:t>properties</a:t>
            </a:r>
            <a:r>
              <a:rPr lang="fr-FR" sz="2000" b="1" dirty="0">
                <a:solidFill>
                  <a:srgbClr val="CC0000"/>
                </a:solidFill>
                <a:latin typeface="Times New Roman" pitchFamily="18" charset="0"/>
              </a:rPr>
              <a:t> </a:t>
            </a:r>
            <a:r>
              <a:rPr lang="fr-FR" sz="2000" b="1" dirty="0" err="1">
                <a:solidFill>
                  <a:srgbClr val="CC0000"/>
                </a:solidFill>
                <a:latin typeface="Times New Roman" pitchFamily="18" charset="0"/>
              </a:rPr>
              <a:t>calculated</a:t>
            </a:r>
            <a:r>
              <a:rPr lang="fr-FR" sz="2000" b="1" dirty="0">
                <a:solidFill>
                  <a:srgbClr val="CC0000"/>
                </a:solidFill>
                <a:latin typeface="Times New Roman" pitchFamily="18" charset="0"/>
              </a:rPr>
              <a:t> &amp; set up</a:t>
            </a:r>
          </a:p>
          <a:p>
            <a:pPr>
              <a:buFont typeface="Wingdings" pitchFamily="2" charset="2"/>
              <a:buNone/>
            </a:pPr>
            <a:r>
              <a:rPr lang="fr-FR" sz="2000" b="1" dirty="0">
                <a:solidFill>
                  <a:srgbClr val="CC0000"/>
                </a:solidFill>
                <a:latin typeface="Times New Roman" pitchFamily="18" charset="0"/>
              </a:rPr>
              <a:t> 				as ‘</a:t>
            </a:r>
            <a:r>
              <a:rPr lang="fr-FR" sz="2000" b="1" dirty="0" err="1">
                <a:solidFill>
                  <a:srgbClr val="CC0000"/>
                </a:solidFill>
                <a:latin typeface="Times New Roman" pitchFamily="18" charset="0"/>
              </a:rPr>
              <a:t>temporary</a:t>
            </a:r>
            <a:r>
              <a:rPr lang="fr-FR" sz="2000" b="1" dirty="0">
                <a:solidFill>
                  <a:srgbClr val="CC0000"/>
                </a:solidFill>
                <a:latin typeface="Times New Roman" pitchFamily="18" charset="0"/>
              </a:rPr>
              <a:t>’ </a:t>
            </a:r>
            <a:r>
              <a:rPr lang="fr-FR" sz="2000" b="1" dirty="0" err="1">
                <a:solidFill>
                  <a:srgbClr val="CC0000"/>
                </a:solidFill>
                <a:latin typeface="Times New Roman" pitchFamily="18" charset="0"/>
              </a:rPr>
              <a:t>folders</a:t>
            </a:r>
            <a:r>
              <a:rPr lang="fr-FR" sz="2000" b="1" dirty="0">
                <a:solidFill>
                  <a:srgbClr val="CC0000"/>
                </a:solidFill>
                <a:latin typeface="Times New Roman" pitchFamily="18" charset="0"/>
              </a:rPr>
              <a:t> in NIST </a:t>
            </a:r>
            <a:r>
              <a:rPr lang="fr-FR" sz="2000" b="1" dirty="0" err="1">
                <a:solidFill>
                  <a:srgbClr val="CC0000"/>
                </a:solidFill>
                <a:latin typeface="Times New Roman" pitchFamily="18" charset="0"/>
              </a:rPr>
              <a:t>database</a:t>
            </a:r>
            <a:endParaRPr lang="fr-FR" sz="2000" b="1" dirty="0">
              <a:solidFill>
                <a:srgbClr val="CC0000"/>
              </a:solidFill>
              <a:latin typeface="Times New Roman" pitchFamily="18" charset="0"/>
            </a:endParaRPr>
          </a:p>
        </p:txBody>
      </p:sp>
      <p:pic>
        <p:nvPicPr>
          <p:cNvPr id="18435" name="Picture 3"/>
          <p:cNvPicPr>
            <a:picLocks noChangeAspect="1" noChangeArrowheads="1"/>
          </p:cNvPicPr>
          <p:nvPr/>
        </p:nvPicPr>
        <p:blipFill>
          <a:blip r:embed="rId2"/>
          <a:srcRect/>
          <a:stretch>
            <a:fillRect/>
          </a:stretch>
        </p:blipFill>
        <p:spPr bwMode="auto">
          <a:xfrm>
            <a:off x="4787900" y="3357563"/>
            <a:ext cx="4225925" cy="2960687"/>
          </a:xfrm>
          <a:prstGeom prst="rect">
            <a:avLst/>
          </a:prstGeom>
          <a:noFill/>
          <a:ln w="9525">
            <a:noFill/>
            <a:miter lim="800000"/>
            <a:headEnd/>
            <a:tailEnd/>
          </a:ln>
        </p:spPr>
      </p:pic>
      <p:pic>
        <p:nvPicPr>
          <p:cNvPr id="18436" name="Picture 4"/>
          <p:cNvPicPr>
            <a:picLocks noChangeAspect="1" noChangeArrowheads="1"/>
          </p:cNvPicPr>
          <p:nvPr/>
        </p:nvPicPr>
        <p:blipFill>
          <a:blip r:embed="rId3"/>
          <a:srcRect/>
          <a:stretch>
            <a:fillRect/>
          </a:stretch>
        </p:blipFill>
        <p:spPr bwMode="auto">
          <a:xfrm>
            <a:off x="684213" y="3860800"/>
            <a:ext cx="3903662" cy="2224088"/>
          </a:xfrm>
          <a:prstGeom prst="rect">
            <a:avLst/>
          </a:prstGeom>
          <a:noFill/>
          <a:ln w="9525">
            <a:noFill/>
            <a:miter lim="800000"/>
            <a:headEnd/>
            <a:tailEnd/>
          </a:ln>
        </p:spPr>
      </p:pic>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srcRect/>
          <a:stretch>
            <a:fillRect/>
          </a:stretch>
        </p:blipFill>
        <p:spPr bwMode="auto">
          <a:xfrm>
            <a:off x="395288" y="2060575"/>
            <a:ext cx="4029075" cy="1487488"/>
          </a:xfrm>
          <a:prstGeom prst="rect">
            <a:avLst/>
          </a:prstGeom>
          <a:noFill/>
          <a:ln w="9525">
            <a:noFill/>
            <a:miter lim="800000"/>
            <a:headEnd/>
            <a:tailEnd/>
          </a:ln>
        </p:spPr>
      </p:pic>
      <p:pic>
        <p:nvPicPr>
          <p:cNvPr id="21507" name="Picture 3"/>
          <p:cNvPicPr>
            <a:picLocks noChangeAspect="1" noChangeArrowheads="1"/>
          </p:cNvPicPr>
          <p:nvPr/>
        </p:nvPicPr>
        <p:blipFill>
          <a:blip r:embed="rId3"/>
          <a:srcRect l="9799"/>
          <a:stretch>
            <a:fillRect/>
          </a:stretch>
        </p:blipFill>
        <p:spPr bwMode="auto">
          <a:xfrm>
            <a:off x="395288" y="3573463"/>
            <a:ext cx="4033837" cy="2762250"/>
          </a:xfrm>
          <a:prstGeom prst="rect">
            <a:avLst/>
          </a:prstGeom>
          <a:noFill/>
          <a:ln w="9525">
            <a:noFill/>
            <a:miter lim="800000"/>
            <a:headEnd/>
            <a:tailEnd/>
          </a:ln>
        </p:spPr>
      </p:pic>
      <p:pic>
        <p:nvPicPr>
          <p:cNvPr id="21508" name="Picture 4"/>
          <p:cNvPicPr>
            <a:picLocks noChangeAspect="1" noChangeArrowheads="1"/>
          </p:cNvPicPr>
          <p:nvPr/>
        </p:nvPicPr>
        <p:blipFill>
          <a:blip r:embed="rId4"/>
          <a:srcRect/>
          <a:stretch>
            <a:fillRect/>
          </a:stretch>
        </p:blipFill>
        <p:spPr bwMode="auto">
          <a:xfrm>
            <a:off x="5364163" y="2060575"/>
            <a:ext cx="2859087" cy="1755775"/>
          </a:xfrm>
          <a:prstGeom prst="rect">
            <a:avLst/>
          </a:prstGeom>
          <a:noFill/>
          <a:ln w="9525">
            <a:noFill/>
            <a:miter lim="800000"/>
            <a:headEnd/>
            <a:tailEnd/>
          </a:ln>
        </p:spPr>
      </p:pic>
      <p:pic>
        <p:nvPicPr>
          <p:cNvPr id="21509" name="Picture 5"/>
          <p:cNvPicPr>
            <a:picLocks noChangeAspect="1" noChangeArrowheads="1"/>
          </p:cNvPicPr>
          <p:nvPr/>
        </p:nvPicPr>
        <p:blipFill>
          <a:blip r:embed="rId5"/>
          <a:srcRect l="10016" t="3751"/>
          <a:stretch>
            <a:fillRect/>
          </a:stretch>
        </p:blipFill>
        <p:spPr bwMode="auto">
          <a:xfrm>
            <a:off x="4572000" y="3860800"/>
            <a:ext cx="4321175" cy="2478088"/>
          </a:xfrm>
          <a:prstGeom prst="rect">
            <a:avLst/>
          </a:prstGeom>
          <a:noFill/>
          <a:ln w="9525">
            <a:noFill/>
            <a:miter lim="800000"/>
            <a:headEnd/>
            <a:tailEnd/>
          </a:ln>
        </p:spPr>
      </p:pic>
      <p:pic>
        <p:nvPicPr>
          <p:cNvPr id="656390" name="Picture 6"/>
          <p:cNvPicPr>
            <a:picLocks noChangeAspect="1" noChangeArrowheads="1"/>
          </p:cNvPicPr>
          <p:nvPr/>
        </p:nvPicPr>
        <p:blipFill>
          <a:blip r:embed="rId6"/>
          <a:srcRect/>
          <a:stretch>
            <a:fillRect/>
          </a:stretch>
        </p:blipFill>
        <p:spPr bwMode="auto">
          <a:xfrm>
            <a:off x="755650" y="2133600"/>
            <a:ext cx="7713663" cy="4454525"/>
          </a:xfrm>
          <a:prstGeom prst="rect">
            <a:avLst/>
          </a:prstGeom>
          <a:noFill/>
          <a:ln w="9525">
            <a:noFill/>
            <a:miter lim="800000"/>
            <a:headEnd/>
            <a:tailEnd/>
          </a:ln>
        </p:spPr>
      </p:pic>
      <p:sp>
        <p:nvSpPr>
          <p:cNvPr id="21511" name="Text Box 7"/>
          <p:cNvSpPr txBox="1">
            <a:spLocks noChangeArrowheads="1"/>
          </p:cNvSpPr>
          <p:nvPr/>
        </p:nvSpPr>
        <p:spPr bwMode="auto">
          <a:xfrm>
            <a:off x="323850" y="115888"/>
            <a:ext cx="8569325" cy="1882775"/>
          </a:xfrm>
          <a:prstGeom prst="rect">
            <a:avLst/>
          </a:prstGeom>
          <a:noFill/>
          <a:ln w="25400">
            <a:solidFill>
              <a:srgbClr val="CC0000"/>
            </a:solidFill>
            <a:miter lim="800000"/>
            <a:headEnd/>
            <a:tailEnd/>
          </a:ln>
        </p:spPr>
        <p:txBody>
          <a:bodyPr>
            <a:spAutoFit/>
          </a:bodyPr>
          <a:lstStyle/>
          <a:p>
            <a:pPr>
              <a:buFont typeface="Wingdings" pitchFamily="2" charset="2"/>
              <a:buNone/>
            </a:pPr>
            <a:r>
              <a:rPr lang="fr-FR" sz="3600" b="1">
                <a:solidFill>
                  <a:srgbClr val="CC0000"/>
                </a:solidFill>
                <a:latin typeface="Times New Roman" pitchFamily="18" charset="0"/>
              </a:rPr>
              <a:t>Fluorocarbon Blend Assay</a:t>
            </a:r>
          </a:p>
          <a:p>
            <a:pPr>
              <a:buFont typeface="Wingdings" pitchFamily="2" charset="2"/>
              <a:buNone/>
            </a:pPr>
            <a:r>
              <a:rPr lang="fr-FR" sz="400" b="1">
                <a:solidFill>
                  <a:srgbClr val="CC0000"/>
                </a:solidFill>
                <a:latin typeface="Times New Roman" pitchFamily="18" charset="0"/>
              </a:rPr>
              <a:t> </a:t>
            </a:r>
            <a:endParaRPr lang="fr-FR" sz="400" b="1">
              <a:solidFill>
                <a:srgbClr val="009900"/>
              </a:solidFill>
              <a:latin typeface="Times New Roman" pitchFamily="18" charset="0"/>
            </a:endParaRPr>
          </a:p>
          <a:p>
            <a:pPr>
              <a:buFont typeface="Wingdings" pitchFamily="2" charset="2"/>
              <a:buChar char="v"/>
            </a:pPr>
            <a:r>
              <a:rPr lang="fr-FR" b="1">
                <a:solidFill>
                  <a:srgbClr val="009900"/>
                </a:solidFill>
                <a:latin typeface="Times New Roman" pitchFamily="18" charset="0"/>
              </a:rPr>
              <a:t> Speed of sound the most convenient way to verify predictions 	of NIST calculations* for combined superheated state</a:t>
            </a:r>
          </a:p>
          <a:p>
            <a:pPr>
              <a:buFont typeface="Wingdings" pitchFamily="2" charset="2"/>
              <a:buNone/>
            </a:pPr>
            <a:endParaRPr lang="fr-FR" sz="400" b="1">
              <a:solidFill>
                <a:srgbClr val="009900"/>
              </a:solidFill>
              <a:latin typeface="Times New Roman" pitchFamily="18" charset="0"/>
            </a:endParaRPr>
          </a:p>
          <a:p>
            <a:pPr algn="r">
              <a:buFont typeface="Wingdings" pitchFamily="2" charset="2"/>
              <a:buNone/>
            </a:pPr>
            <a:r>
              <a:rPr lang="fr-FR" b="1">
                <a:solidFill>
                  <a:srgbClr val="CC0000"/>
                </a:solidFill>
                <a:latin typeface="Times New Roman" pitchFamily="18" charset="0"/>
              </a:rPr>
              <a:t> * </a:t>
            </a:r>
            <a:r>
              <a:rPr lang="fr-FR" sz="1600" b="1">
                <a:solidFill>
                  <a:srgbClr val="CC0000"/>
                </a:solidFill>
                <a:latin typeface="Times New Roman" pitchFamily="18" charset="0"/>
              </a:rPr>
              <a:t>Modified Benedict-Webb-Rubin equation of state</a:t>
            </a:r>
            <a:endParaRPr lang="fr-FR" sz="1600" b="1">
              <a:solidFill>
                <a:srgbClr val="009900"/>
              </a:solidFill>
              <a:latin typeface="Times New Roman" pitchFamily="18" charset="0"/>
            </a:endParaRPr>
          </a:p>
        </p:txBody>
      </p:sp>
      <p:grpSp>
        <p:nvGrpSpPr>
          <p:cNvPr id="2" name="Group 8"/>
          <p:cNvGrpSpPr>
            <a:grpSpLocks/>
          </p:cNvGrpSpPr>
          <p:nvPr/>
        </p:nvGrpSpPr>
        <p:grpSpPr bwMode="auto">
          <a:xfrm>
            <a:off x="395288" y="188913"/>
            <a:ext cx="8424862" cy="5545137"/>
            <a:chOff x="249" y="119"/>
            <a:chExt cx="5307" cy="3493"/>
          </a:xfrm>
        </p:grpSpPr>
        <p:sp>
          <p:nvSpPr>
            <p:cNvPr id="21514" name="Text Box 9"/>
            <p:cNvSpPr txBox="1">
              <a:spLocks noChangeArrowheads="1"/>
            </p:cNvSpPr>
            <p:nvPr/>
          </p:nvSpPr>
          <p:spPr bwMode="auto">
            <a:xfrm>
              <a:off x="249" y="119"/>
              <a:ext cx="5307" cy="1138"/>
            </a:xfrm>
            <a:prstGeom prst="rect">
              <a:avLst/>
            </a:prstGeom>
            <a:solidFill>
              <a:srgbClr val="FFCC99"/>
            </a:solidFill>
            <a:ln w="9525">
              <a:solidFill>
                <a:schemeClr val="tx1"/>
              </a:solidFill>
              <a:miter lim="800000"/>
              <a:headEnd/>
              <a:tailEnd/>
            </a:ln>
          </p:spPr>
          <p:txBody>
            <a:bodyPr>
              <a:spAutoFit/>
            </a:bodyPr>
            <a:lstStyle/>
            <a:p>
              <a:r>
                <a:rPr lang="en-US" b="1">
                  <a:latin typeface="Times New Roman" pitchFamily="18" charset="0"/>
                </a:rPr>
                <a:t>Demonstatration (measurement) of differential condensation 	of the heavier component with increasing pressure:</a:t>
              </a:r>
            </a:p>
            <a:p>
              <a:r>
                <a:rPr lang="en-US" b="1">
                  <a:latin typeface="Times New Roman" pitchFamily="18" charset="0"/>
                </a:rPr>
                <a:t> * Test of NIST database prediction (~ 2%): </a:t>
              </a:r>
            </a:p>
            <a:p>
              <a:r>
                <a:rPr lang="en-US" sz="2000" b="1">
                  <a:solidFill>
                    <a:srgbClr val="FF0066"/>
                  </a:solidFill>
                  <a:latin typeface="Times New Roman" pitchFamily="18" charset="0"/>
                </a:rPr>
                <a:t>* Sound velocity increases once C</a:t>
              </a:r>
              <a:r>
                <a:rPr lang="en-US" sz="2000" b="1" baseline="-18000">
                  <a:solidFill>
                    <a:srgbClr val="FF0066"/>
                  </a:solidFill>
                  <a:latin typeface="Times New Roman" pitchFamily="18" charset="0"/>
                </a:rPr>
                <a:t>4</a:t>
              </a:r>
              <a:r>
                <a:rPr lang="en-US" sz="2000" b="1">
                  <a:solidFill>
                    <a:srgbClr val="FF0066"/>
                  </a:solidFill>
                  <a:latin typeface="Times New Roman" pitchFamily="18" charset="0"/>
                </a:rPr>
                <a:t>F</a:t>
              </a:r>
              <a:r>
                <a:rPr lang="en-US" sz="2000" b="1" baseline="-18000">
                  <a:solidFill>
                    <a:srgbClr val="FF0066"/>
                  </a:solidFill>
                  <a:latin typeface="Times New Roman" pitchFamily="18" charset="0"/>
                </a:rPr>
                <a:t>10</a:t>
              </a:r>
              <a:r>
                <a:rPr lang="en-US" sz="2000" b="1">
                  <a:solidFill>
                    <a:srgbClr val="FF0066"/>
                  </a:solidFill>
                  <a:latin typeface="Times New Roman" pitchFamily="18" charset="0"/>
                </a:rPr>
                <a:t> concentration </a:t>
              </a:r>
            </a:p>
            <a:p>
              <a:r>
                <a:rPr lang="en-US" sz="2000" b="1">
                  <a:solidFill>
                    <a:srgbClr val="FF0066"/>
                  </a:solidFill>
                  <a:latin typeface="Times New Roman" pitchFamily="18" charset="0"/>
                </a:rPr>
                <a:t>in superheated phase starts to decrease (@ saturated liquid line)</a:t>
              </a:r>
            </a:p>
          </p:txBody>
        </p:sp>
        <p:sp>
          <p:nvSpPr>
            <p:cNvPr id="21515" name="Oval 10"/>
            <p:cNvSpPr>
              <a:spLocks noChangeArrowheads="1"/>
            </p:cNvSpPr>
            <p:nvPr/>
          </p:nvSpPr>
          <p:spPr bwMode="auto">
            <a:xfrm>
              <a:off x="3742" y="2840"/>
              <a:ext cx="408" cy="772"/>
            </a:xfrm>
            <a:prstGeom prst="ellipse">
              <a:avLst/>
            </a:prstGeom>
            <a:noFill/>
            <a:ln w="25400">
              <a:solidFill>
                <a:srgbClr val="FF0066"/>
              </a:solidFill>
              <a:round/>
              <a:headEnd/>
              <a:tailEnd/>
            </a:ln>
          </p:spPr>
          <p:txBody>
            <a:bodyPr wrap="none" anchor="ctr"/>
            <a:lstStyle/>
            <a:p>
              <a:endParaRPr lang="fr-FR"/>
            </a:p>
          </p:txBody>
        </p:sp>
        <p:sp>
          <p:nvSpPr>
            <p:cNvPr id="21516" name="Line 11"/>
            <p:cNvSpPr>
              <a:spLocks noChangeShapeType="1"/>
            </p:cNvSpPr>
            <p:nvPr/>
          </p:nvSpPr>
          <p:spPr bwMode="auto">
            <a:xfrm>
              <a:off x="2789" y="1207"/>
              <a:ext cx="998" cy="1679"/>
            </a:xfrm>
            <a:prstGeom prst="line">
              <a:avLst/>
            </a:prstGeom>
            <a:noFill/>
            <a:ln w="25400">
              <a:solidFill>
                <a:srgbClr val="FF0066"/>
              </a:solidFill>
              <a:round/>
              <a:headEnd/>
              <a:tailEnd type="triangle" w="med" len="med"/>
            </a:ln>
          </p:spPr>
          <p:txBody>
            <a:bodyPr/>
            <a:lstStyle/>
            <a:p>
              <a:endParaRPr lang="fr-FR"/>
            </a:p>
          </p:txBody>
        </p:sp>
      </p:grpSp>
      <p:sp>
        <p:nvSpPr>
          <p:cNvPr id="14" name="ZoneTexte 13"/>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56390"/>
                                        </p:tgtEl>
                                        <p:attrNameLst>
                                          <p:attrName>style.visibility</p:attrName>
                                        </p:attrNameLst>
                                      </p:cBhvr>
                                      <p:to>
                                        <p:strVal val="visible"/>
                                      </p:to>
                                    </p:set>
                                    <p:animEffect transition="in" filter="dissolve">
                                      <p:cBhvr>
                                        <p:cTn id="7" dur="500"/>
                                        <p:tgtEl>
                                          <p:spTgt spid="65639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1066800"/>
            <a:ext cx="8534400" cy="1143000"/>
          </a:xfrm>
        </p:spPr>
        <p:txBody>
          <a:bodyPr/>
          <a:lstStyle/>
          <a:p>
            <a:r>
              <a:rPr lang="en-US" sz="3600" b="1" dirty="0" smtClean="0">
                <a:solidFill>
                  <a:schemeClr val="accent1">
                    <a:lumMod val="50000"/>
                  </a:schemeClr>
                </a:solidFill>
                <a:effectLst>
                  <a:outerShdw blurRad="38100" dist="38100" dir="2700000" algn="tl">
                    <a:srgbClr val="000000">
                      <a:alpha val="43137"/>
                    </a:srgbClr>
                  </a:outerShdw>
                </a:effectLst>
              </a:rPr>
              <a:t>Summer 2009: New theoretical approach </a:t>
            </a:r>
            <a:r>
              <a:rPr lang="en-US" sz="2400" b="1" dirty="0" smtClean="0"/>
              <a:t/>
            </a:r>
            <a:br>
              <a:rPr lang="en-US" sz="2400" b="1" dirty="0" smtClean="0"/>
            </a:br>
            <a:r>
              <a:rPr lang="en-US" sz="2400" b="1" dirty="0" smtClean="0"/>
              <a:t>replaces Benedict-Webb-Rubin equation of state</a:t>
            </a:r>
            <a:br>
              <a:rPr lang="en-US" sz="2400" b="1" dirty="0" smtClean="0"/>
            </a:br>
            <a:r>
              <a:rPr lang="en-US" sz="2400" b="1" dirty="0" smtClean="0"/>
              <a:t>for predicting properties of Saturated Fluorocarbons</a:t>
            </a:r>
            <a:br>
              <a:rPr lang="en-US" sz="2400" b="1" dirty="0" smtClean="0"/>
            </a:br>
            <a:r>
              <a:rPr lang="en-US" sz="2400" b="1" dirty="0" err="1" smtClean="0"/>
              <a:t>Subcooled</a:t>
            </a:r>
            <a:r>
              <a:rPr lang="en-US" sz="2400" b="1" dirty="0" smtClean="0"/>
              <a:t> liquid, superheated </a:t>
            </a:r>
            <a:r>
              <a:rPr lang="en-US" sz="2400" b="1" dirty="0" err="1" smtClean="0"/>
              <a:t>vapour</a:t>
            </a:r>
            <a:r>
              <a:rPr lang="en-US" sz="2400" b="1" dirty="0" smtClean="0"/>
              <a:t> and saturated </a:t>
            </a:r>
            <a:r>
              <a:rPr lang="en-US" sz="2400" b="1" dirty="0" err="1" smtClean="0"/>
              <a:t>vapour</a:t>
            </a:r>
            <a:r>
              <a:rPr lang="en-US" sz="2400" b="1" dirty="0" smtClean="0"/>
              <a:t/>
            </a:r>
            <a:br>
              <a:rPr lang="en-US" sz="2400" b="1" dirty="0" smtClean="0"/>
            </a:br>
            <a:r>
              <a:rPr lang="en-US" sz="2000" b="1" dirty="0" smtClean="0">
                <a:solidFill>
                  <a:schemeClr val="accent1">
                    <a:lumMod val="50000"/>
                  </a:schemeClr>
                </a:solidFill>
              </a:rPr>
              <a:t>(Uses Perturbed-Chain-SAFT  (Statistical Associating Fluid Theory)</a:t>
            </a:r>
            <a:r>
              <a:rPr lang="fr-FR" sz="2400" dirty="0" smtClean="0"/>
              <a:t/>
            </a:r>
            <a:br>
              <a:rPr lang="fr-FR" sz="2400" dirty="0" smtClean="0"/>
            </a:br>
            <a:r>
              <a:rPr lang="fr-FR" sz="1800" b="1" dirty="0" err="1" smtClean="0">
                <a:solidFill>
                  <a:schemeClr val="accent1">
                    <a:lumMod val="50000"/>
                  </a:schemeClr>
                </a:solidFill>
              </a:rPr>
              <a:t>Hallewell</a:t>
            </a:r>
            <a:r>
              <a:rPr lang="fr-FR" sz="1800" b="1" dirty="0" smtClean="0">
                <a:solidFill>
                  <a:schemeClr val="accent1">
                    <a:lumMod val="50000"/>
                  </a:schemeClr>
                </a:solidFill>
              </a:rPr>
              <a:t>, </a:t>
            </a:r>
            <a:r>
              <a:rPr lang="fr-FR" sz="1800" b="1" u="sng" dirty="0" err="1" smtClean="0">
                <a:solidFill>
                  <a:schemeClr val="accent1">
                    <a:lumMod val="50000"/>
                  </a:schemeClr>
                </a:solidFill>
              </a:rPr>
              <a:t>Vacek</a:t>
            </a:r>
            <a:r>
              <a:rPr lang="fr-FR" sz="1800" b="1" dirty="0" smtClean="0">
                <a:solidFill>
                  <a:schemeClr val="accent1">
                    <a:lumMod val="50000"/>
                  </a:schemeClr>
                </a:solidFill>
              </a:rPr>
              <a:t> &amp;</a:t>
            </a:r>
            <a:r>
              <a:rPr lang="fr-FR" sz="1800" b="1" dirty="0" err="1" smtClean="0">
                <a:solidFill>
                  <a:schemeClr val="accent1">
                    <a:lumMod val="50000"/>
                  </a:schemeClr>
                </a:solidFill>
              </a:rPr>
              <a:t>Vinš</a:t>
            </a:r>
            <a:endParaRPr lang="fr-FR" sz="1800" b="1" dirty="0">
              <a:solidFill>
                <a:schemeClr val="accent1">
                  <a:lumMod val="50000"/>
                </a:schemeClr>
              </a:solidFill>
            </a:endParaRPr>
          </a:p>
        </p:txBody>
      </p:sp>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8</a:t>
            </a:fld>
            <a:endParaRPr lang="fr-FR"/>
          </a:p>
        </p:txBody>
      </p:sp>
      <p:sp>
        <p:nvSpPr>
          <p:cNvPr id="7" name="Rectangle 3"/>
          <p:cNvSpPr>
            <a:spLocks noChangeArrowheads="1"/>
          </p:cNvSpPr>
          <p:nvPr/>
        </p:nvSpPr>
        <p:spPr bwMode="auto">
          <a:xfrm>
            <a:off x="609600" y="3505200"/>
            <a:ext cx="8188460" cy="230832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ctr"/>
            <a:r>
              <a:rPr kumimoji="0" lang="en-US" b="1" i="0" u="none" strike="noStrike" cap="none" normalizeH="0" baseline="0" dirty="0" smtClean="0">
                <a:ln>
                  <a:noFill/>
                </a:ln>
                <a:solidFill>
                  <a:srgbClr val="C00000"/>
                </a:solidFill>
                <a:effectLst/>
                <a:latin typeface="Arial" pitchFamily="34" charset="0"/>
                <a:ea typeface="Times New Roman" pitchFamily="18" charset="0"/>
              </a:rPr>
              <a:t>Have tried new approach</a:t>
            </a:r>
            <a:r>
              <a:rPr kumimoji="0" lang="en-US" b="1" i="0" u="none" strike="noStrike" cap="none" normalizeH="0" dirty="0" smtClean="0">
                <a:ln>
                  <a:noFill/>
                </a:ln>
                <a:solidFill>
                  <a:srgbClr val="C00000"/>
                </a:solidFill>
                <a:effectLst/>
                <a:latin typeface="Arial" pitchFamily="34" charset="0"/>
                <a:ea typeface="Times New Roman" pitchFamily="18" charset="0"/>
              </a:rPr>
              <a:t> out on our </a:t>
            </a:r>
            <a:r>
              <a:rPr lang="en-US" b="1" dirty="0" smtClean="0">
                <a:solidFill>
                  <a:srgbClr val="C00000"/>
                </a:solidFill>
                <a:latin typeface="Arial" pitchFamily="34" charset="0"/>
                <a:ea typeface="Times New Roman" pitchFamily="18" charset="0"/>
              </a:rPr>
              <a:t>pure C</a:t>
            </a:r>
            <a:r>
              <a:rPr lang="en-US" b="1" baseline="-25000" dirty="0" smtClean="0">
                <a:solidFill>
                  <a:srgbClr val="C00000"/>
                </a:solidFill>
                <a:latin typeface="Arial" pitchFamily="34" charset="0"/>
                <a:ea typeface="Times New Roman" pitchFamily="18" charset="0"/>
              </a:rPr>
              <a:t>3</a:t>
            </a:r>
            <a:r>
              <a:rPr lang="en-US" b="1" dirty="0" smtClean="0">
                <a:solidFill>
                  <a:srgbClr val="C00000"/>
                </a:solidFill>
                <a:latin typeface="Arial" pitchFamily="34" charset="0"/>
                <a:ea typeface="Times New Roman" pitchFamily="18" charset="0"/>
              </a:rPr>
              <a:t>F</a:t>
            </a:r>
            <a:r>
              <a:rPr lang="en-US" b="1" baseline="-25000" dirty="0" smtClean="0">
                <a:solidFill>
                  <a:srgbClr val="C00000"/>
                </a:solidFill>
                <a:latin typeface="Arial" pitchFamily="34" charset="0"/>
                <a:ea typeface="Times New Roman" pitchFamily="18" charset="0"/>
              </a:rPr>
              <a:t>8  </a:t>
            </a:r>
            <a:r>
              <a:rPr lang="en-US" b="1" dirty="0" smtClean="0">
                <a:solidFill>
                  <a:srgbClr val="C00000"/>
                </a:solidFill>
                <a:latin typeface="Arial" pitchFamily="34" charset="0"/>
                <a:ea typeface="Times New Roman" pitchFamily="18" charset="0"/>
              </a:rPr>
              <a:t>&amp; C</a:t>
            </a:r>
            <a:r>
              <a:rPr lang="en-US" b="1" baseline="-25000" dirty="0" smtClean="0">
                <a:solidFill>
                  <a:srgbClr val="C00000"/>
                </a:solidFill>
                <a:latin typeface="Arial" pitchFamily="34" charset="0"/>
                <a:ea typeface="Times New Roman" pitchFamily="18" charset="0"/>
              </a:rPr>
              <a:t>4</a:t>
            </a:r>
            <a:r>
              <a:rPr lang="en-US" b="1" dirty="0" smtClean="0">
                <a:solidFill>
                  <a:srgbClr val="C00000"/>
                </a:solidFill>
                <a:latin typeface="Arial" pitchFamily="34" charset="0"/>
                <a:ea typeface="Times New Roman" pitchFamily="18" charset="0"/>
              </a:rPr>
              <a:t>F</a:t>
            </a:r>
            <a:r>
              <a:rPr lang="en-US" b="1" baseline="-25000" dirty="0" smtClean="0">
                <a:solidFill>
                  <a:srgbClr val="C00000"/>
                </a:solidFill>
                <a:latin typeface="Arial" pitchFamily="34" charset="0"/>
                <a:ea typeface="Times New Roman" pitchFamily="18" charset="0"/>
              </a:rPr>
              <a:t>10</a:t>
            </a:r>
            <a:r>
              <a:rPr lang="en-US" b="1" dirty="0" smtClean="0">
                <a:solidFill>
                  <a:srgbClr val="C00000"/>
                </a:solidFill>
                <a:latin typeface="Arial" pitchFamily="34" charset="0"/>
                <a:ea typeface="Times New Roman" pitchFamily="18" charset="0"/>
              </a:rPr>
              <a:t> </a:t>
            </a:r>
          </a:p>
          <a:p>
            <a:pPr lvl="0" algn="ctr"/>
            <a:r>
              <a:rPr lang="en-US" b="1" dirty="0" smtClean="0">
                <a:solidFill>
                  <a:srgbClr val="C00000"/>
                </a:solidFill>
                <a:latin typeface="Arial" pitchFamily="34" charset="0"/>
                <a:ea typeface="Times New Roman" pitchFamily="18" charset="0"/>
              </a:rPr>
              <a:t>and blended C</a:t>
            </a:r>
            <a:r>
              <a:rPr lang="en-US" b="1" baseline="-25000" dirty="0" smtClean="0">
                <a:solidFill>
                  <a:srgbClr val="C00000"/>
                </a:solidFill>
                <a:latin typeface="Arial" pitchFamily="34" charset="0"/>
                <a:ea typeface="Times New Roman" pitchFamily="18" charset="0"/>
              </a:rPr>
              <a:t>3</a:t>
            </a:r>
            <a:r>
              <a:rPr lang="en-US" b="1" dirty="0" smtClean="0">
                <a:solidFill>
                  <a:srgbClr val="C00000"/>
                </a:solidFill>
                <a:latin typeface="Arial" pitchFamily="34" charset="0"/>
                <a:ea typeface="Times New Roman" pitchFamily="18" charset="0"/>
              </a:rPr>
              <a:t>F</a:t>
            </a:r>
            <a:r>
              <a:rPr lang="en-US" b="1" baseline="-25000" dirty="0" smtClean="0">
                <a:solidFill>
                  <a:srgbClr val="C00000"/>
                </a:solidFill>
                <a:latin typeface="Arial" pitchFamily="34" charset="0"/>
                <a:ea typeface="Times New Roman" pitchFamily="18" charset="0"/>
              </a:rPr>
              <a:t>8</a:t>
            </a:r>
            <a:r>
              <a:rPr kumimoji="0" lang="en-US" b="1" i="0" u="none" strike="noStrike" cap="none" normalizeH="0" dirty="0" smtClean="0">
                <a:ln>
                  <a:noFill/>
                </a:ln>
                <a:solidFill>
                  <a:srgbClr val="C00000"/>
                </a:solidFill>
                <a:effectLst/>
                <a:latin typeface="Arial" pitchFamily="34" charset="0"/>
                <a:ea typeface="Times New Roman" pitchFamily="18" charset="0"/>
              </a:rPr>
              <a:t> /C</a:t>
            </a:r>
            <a:r>
              <a:rPr lang="en-US" b="1" baseline="-25000" dirty="0" smtClean="0">
                <a:solidFill>
                  <a:srgbClr val="C00000"/>
                </a:solidFill>
                <a:latin typeface="Arial" pitchFamily="34" charset="0"/>
                <a:ea typeface="Times New Roman" pitchFamily="18" charset="0"/>
              </a:rPr>
              <a:t>4</a:t>
            </a:r>
            <a:r>
              <a:rPr kumimoji="0" lang="en-US" b="1" i="0" u="none" strike="noStrike" cap="none" normalizeH="0" dirty="0" smtClean="0">
                <a:ln>
                  <a:noFill/>
                </a:ln>
                <a:solidFill>
                  <a:srgbClr val="C00000"/>
                </a:solidFill>
                <a:effectLst/>
                <a:latin typeface="Arial" pitchFamily="34" charset="0"/>
                <a:ea typeface="Times New Roman" pitchFamily="18" charset="0"/>
              </a:rPr>
              <a:t>F</a:t>
            </a:r>
            <a:r>
              <a:rPr lang="en-US" b="1" baseline="-25000" dirty="0" smtClean="0">
                <a:solidFill>
                  <a:srgbClr val="C00000"/>
                </a:solidFill>
                <a:latin typeface="Arial" pitchFamily="34" charset="0"/>
                <a:ea typeface="Times New Roman" pitchFamily="18" charset="0"/>
              </a:rPr>
              <a:t>10</a:t>
            </a:r>
            <a:r>
              <a:rPr kumimoji="0" lang="en-US" b="1" i="0" u="none" strike="noStrike" cap="none" normalizeH="0" dirty="0" smtClean="0">
                <a:ln>
                  <a:noFill/>
                </a:ln>
                <a:solidFill>
                  <a:srgbClr val="C00000"/>
                </a:solidFill>
                <a:effectLst/>
                <a:latin typeface="Arial" pitchFamily="34" charset="0"/>
                <a:ea typeface="Times New Roman" pitchFamily="18" charset="0"/>
              </a:rPr>
              <a:t> sound </a:t>
            </a:r>
            <a:r>
              <a:rPr lang="en-US" b="1" dirty="0" smtClean="0">
                <a:solidFill>
                  <a:srgbClr val="C00000"/>
                </a:solidFill>
                <a:latin typeface="Arial" pitchFamily="34" charset="0"/>
                <a:ea typeface="Times New Roman" pitchFamily="18" charset="0"/>
              </a:rPr>
              <a:t>velocity measurements</a:t>
            </a:r>
          </a:p>
          <a:p>
            <a:pPr lvl="0" algn="ctr"/>
            <a:r>
              <a:rPr lang="en-US" b="1" dirty="0" smtClean="0">
                <a:solidFill>
                  <a:srgbClr val="C00000"/>
                </a:solidFill>
                <a:latin typeface="Arial" pitchFamily="34" charset="0"/>
                <a:ea typeface="Times New Roman" pitchFamily="18" charset="0"/>
              </a:rPr>
              <a:t> made in 2000</a:t>
            </a:r>
          </a:p>
          <a:p>
            <a:pPr lvl="0" algn="ctr"/>
            <a:endParaRPr lang="en-US" b="1" dirty="0" smtClean="0">
              <a:solidFill>
                <a:srgbClr val="C00000"/>
              </a:solidFill>
              <a:latin typeface="Arial" pitchFamily="34" charset="0"/>
              <a:ea typeface="Times New Roman" pitchFamily="18" charset="0"/>
            </a:endParaRPr>
          </a:p>
          <a:p>
            <a:pPr lvl="0" algn="ctr"/>
            <a:r>
              <a:rPr lang="en-US" b="1" dirty="0" smtClean="0">
                <a:solidFill>
                  <a:srgbClr val="C00000"/>
                </a:solidFill>
                <a:latin typeface="Arial" pitchFamily="34" charset="0"/>
                <a:ea typeface="Times New Roman" pitchFamily="18" charset="0"/>
              </a:rPr>
              <a:t>Results look promising for the prediction of C</a:t>
            </a:r>
            <a:r>
              <a:rPr lang="en-US" b="1" baseline="-25000" dirty="0" smtClean="0">
                <a:solidFill>
                  <a:srgbClr val="C00000"/>
                </a:solidFill>
                <a:latin typeface="Arial" pitchFamily="34" charset="0"/>
                <a:ea typeface="Times New Roman" pitchFamily="18" charset="0"/>
              </a:rPr>
              <a:t>3</a:t>
            </a:r>
            <a:r>
              <a:rPr lang="en-US" b="1" dirty="0" smtClean="0">
                <a:solidFill>
                  <a:srgbClr val="C00000"/>
                </a:solidFill>
                <a:latin typeface="Arial" pitchFamily="34" charset="0"/>
                <a:ea typeface="Times New Roman" pitchFamily="18" charset="0"/>
              </a:rPr>
              <a:t>F</a:t>
            </a:r>
            <a:r>
              <a:rPr lang="en-US" b="1" baseline="-25000" dirty="0" smtClean="0">
                <a:solidFill>
                  <a:srgbClr val="C00000"/>
                </a:solidFill>
                <a:latin typeface="Arial" pitchFamily="34" charset="0"/>
                <a:ea typeface="Times New Roman" pitchFamily="18" charset="0"/>
              </a:rPr>
              <a:t>8</a:t>
            </a:r>
            <a:r>
              <a:rPr lang="en-US" b="1" dirty="0" smtClean="0">
                <a:solidFill>
                  <a:srgbClr val="C00000"/>
                </a:solidFill>
                <a:latin typeface="Arial" pitchFamily="34" charset="0"/>
                <a:ea typeface="Times New Roman" pitchFamily="18" charset="0"/>
              </a:rPr>
              <a:t> /C</a:t>
            </a:r>
            <a:r>
              <a:rPr lang="en-US" b="1" baseline="-25000" dirty="0" smtClean="0">
                <a:solidFill>
                  <a:srgbClr val="C00000"/>
                </a:solidFill>
                <a:latin typeface="Arial" pitchFamily="34" charset="0"/>
                <a:ea typeface="Times New Roman" pitchFamily="18" charset="0"/>
              </a:rPr>
              <a:t>2</a:t>
            </a:r>
            <a:r>
              <a:rPr lang="en-US" b="1" dirty="0" smtClean="0">
                <a:solidFill>
                  <a:srgbClr val="C00000"/>
                </a:solidFill>
                <a:latin typeface="Arial" pitchFamily="34" charset="0"/>
                <a:ea typeface="Times New Roman" pitchFamily="18" charset="0"/>
              </a:rPr>
              <a:t>F</a:t>
            </a:r>
            <a:r>
              <a:rPr lang="en-US" b="1" baseline="-25000" dirty="0" smtClean="0">
                <a:solidFill>
                  <a:srgbClr val="C00000"/>
                </a:solidFill>
                <a:latin typeface="Arial" pitchFamily="34" charset="0"/>
                <a:ea typeface="Times New Roman" pitchFamily="18" charset="0"/>
              </a:rPr>
              <a:t>6</a:t>
            </a:r>
            <a:r>
              <a:rPr lang="en-US" b="1" dirty="0" smtClean="0">
                <a:solidFill>
                  <a:srgbClr val="C00000"/>
                </a:solidFill>
                <a:latin typeface="Arial" pitchFamily="34" charset="0"/>
                <a:ea typeface="Times New Roman" pitchFamily="18" charset="0"/>
              </a:rPr>
              <a:t> </a:t>
            </a:r>
          </a:p>
          <a:p>
            <a:pPr lvl="0" algn="ctr"/>
            <a:r>
              <a:rPr lang="en-US" b="1" dirty="0" smtClean="0">
                <a:solidFill>
                  <a:srgbClr val="C00000"/>
                </a:solidFill>
                <a:latin typeface="Arial" pitchFamily="34" charset="0"/>
                <a:ea typeface="Times New Roman" pitchFamily="18" charset="0"/>
              </a:rPr>
              <a:t>blends; will start mixture ultrasound study with sonar.</a:t>
            </a:r>
          </a:p>
        </p:txBody>
      </p:sp>
      <p:sp>
        <p:nvSpPr>
          <p:cNvPr id="9" name="ZoneTexte 8"/>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969A1786-6853-4330-BBDC-4FADC2DBFB54}" type="slidenum">
              <a:rPr lang="fr-FR" smtClean="0"/>
              <a:pPr>
                <a:defRPr/>
              </a:pPr>
              <a:t>9</a:t>
            </a:fld>
            <a:endParaRPr lang="fr-FR"/>
          </a:p>
        </p:txBody>
      </p:sp>
      <p:pic>
        <p:nvPicPr>
          <p:cNvPr id="161795" name="Picture 3"/>
          <p:cNvPicPr>
            <a:picLocks noChangeAspect="1" noChangeArrowheads="1"/>
          </p:cNvPicPr>
          <p:nvPr/>
        </p:nvPicPr>
        <p:blipFill>
          <a:blip r:embed="rId2"/>
          <a:srcRect/>
          <a:stretch>
            <a:fillRect/>
          </a:stretch>
        </p:blipFill>
        <p:spPr bwMode="auto">
          <a:xfrm>
            <a:off x="609600" y="914400"/>
            <a:ext cx="5400675" cy="3581400"/>
          </a:xfrm>
          <a:prstGeom prst="rect">
            <a:avLst/>
          </a:prstGeom>
          <a:noFill/>
          <a:ln w="9525">
            <a:noFill/>
            <a:miter lim="800000"/>
            <a:headEnd/>
            <a:tailEnd/>
          </a:ln>
        </p:spPr>
      </p:pic>
      <p:pic>
        <p:nvPicPr>
          <p:cNvPr id="9" name="Picture 2"/>
          <p:cNvPicPr>
            <a:picLocks noChangeAspect="1" noChangeArrowheads="1"/>
          </p:cNvPicPr>
          <p:nvPr/>
        </p:nvPicPr>
        <p:blipFill>
          <a:blip r:embed="rId3"/>
          <a:srcRect/>
          <a:stretch>
            <a:fillRect/>
          </a:stretch>
        </p:blipFill>
        <p:spPr bwMode="auto">
          <a:xfrm>
            <a:off x="2199685" y="2057400"/>
            <a:ext cx="6944315" cy="4343400"/>
          </a:xfrm>
          <a:prstGeom prst="rect">
            <a:avLst/>
          </a:prstGeom>
          <a:noFill/>
          <a:ln w="9525">
            <a:noFill/>
            <a:miter lim="800000"/>
            <a:headEnd/>
            <a:tailEnd/>
          </a:ln>
        </p:spPr>
      </p:pic>
      <p:sp>
        <p:nvSpPr>
          <p:cNvPr id="11" name="ZoneTexte 10"/>
          <p:cNvSpPr txBox="1"/>
          <p:nvPr/>
        </p:nvSpPr>
        <p:spPr>
          <a:xfrm>
            <a:off x="304800" y="228600"/>
            <a:ext cx="8610599" cy="646331"/>
          </a:xfrm>
          <a:prstGeom prst="rect">
            <a:avLst/>
          </a:prstGeom>
          <a:noFill/>
        </p:spPr>
        <p:txBody>
          <a:bodyPr wrap="square" rtlCol="0">
            <a:spAutoFit/>
          </a:bodyPr>
          <a:lstStyle/>
          <a:p>
            <a:pPr algn="ctr"/>
            <a:r>
              <a:rPr lang="en-US" sz="1800" b="1" dirty="0" smtClean="0">
                <a:solidFill>
                  <a:schemeClr val="accent2"/>
                </a:solidFill>
                <a:effectLst>
                  <a:outerShdw blurRad="38100" dist="38100" dir="2700000" algn="tl">
                    <a:srgbClr val="000000">
                      <a:alpha val="43137"/>
                    </a:srgbClr>
                  </a:outerShdw>
                </a:effectLst>
              </a:rPr>
              <a:t>From </a:t>
            </a:r>
            <a:r>
              <a:rPr lang="en-US" sz="1800" b="1" dirty="0" err="1" smtClean="0">
                <a:solidFill>
                  <a:schemeClr val="accent2"/>
                </a:solidFill>
                <a:effectLst>
                  <a:outerShdw blurRad="38100" dist="38100" dir="2700000" algn="tl">
                    <a:srgbClr val="000000">
                      <a:alpha val="43137"/>
                    </a:srgbClr>
                  </a:outerShdw>
                </a:effectLst>
              </a:rPr>
              <a:t>Thermosyphon</a:t>
            </a:r>
            <a:r>
              <a:rPr lang="en-US" sz="1800" b="1" dirty="0" smtClean="0">
                <a:solidFill>
                  <a:schemeClr val="accent2"/>
                </a:solidFill>
                <a:effectLst>
                  <a:outerShdw blurRad="38100" dist="38100" dir="2700000" algn="tl">
                    <a:srgbClr val="000000">
                      <a:alpha val="43137"/>
                    </a:srgbClr>
                  </a:outerShdw>
                </a:effectLst>
              </a:rPr>
              <a:t> Working Group presentation,</a:t>
            </a:r>
          </a:p>
          <a:p>
            <a:pPr algn="ctr"/>
            <a:r>
              <a:rPr lang="en-US" sz="1800" b="1" dirty="0" smtClean="0">
                <a:solidFill>
                  <a:schemeClr val="accent2"/>
                </a:solidFill>
                <a:effectLst>
                  <a:outerShdw blurRad="38100" dist="38100" dir="2700000" algn="tl">
                    <a:srgbClr val="000000">
                      <a:alpha val="43137"/>
                    </a:srgbClr>
                  </a:outerShdw>
                </a:effectLst>
              </a:rPr>
              <a:t> M. </a:t>
            </a:r>
            <a:r>
              <a:rPr lang="en-US" sz="1800" b="1" dirty="0" err="1" smtClean="0">
                <a:solidFill>
                  <a:schemeClr val="accent2"/>
                </a:solidFill>
                <a:effectLst>
                  <a:outerShdw blurRad="38100" dist="38100" dir="2700000" algn="tl">
                    <a:srgbClr val="000000">
                      <a:alpha val="43137"/>
                    </a:srgbClr>
                  </a:outerShdw>
                </a:effectLst>
              </a:rPr>
              <a:t>Battistin</a:t>
            </a:r>
            <a:r>
              <a:rPr lang="en-US" sz="1800" b="1" dirty="0" smtClean="0">
                <a:solidFill>
                  <a:schemeClr val="accent2"/>
                </a:solidFill>
                <a:effectLst>
                  <a:outerShdw blurRad="38100" dist="38100" dir="2700000" algn="tl">
                    <a:srgbClr val="000000">
                      <a:alpha val="43137"/>
                    </a:srgbClr>
                  </a:outerShdw>
                </a:effectLst>
              </a:rPr>
              <a:t>: </a:t>
            </a:r>
            <a:r>
              <a:rPr lang="en-US" sz="1800" b="1" dirty="0" err="1" smtClean="0">
                <a:solidFill>
                  <a:schemeClr val="accent2"/>
                </a:solidFill>
                <a:effectLst>
                  <a:outerShdw blurRad="38100" dist="38100" dir="2700000" algn="tl">
                    <a:srgbClr val="000000">
                      <a:alpha val="43137"/>
                    </a:srgbClr>
                  </a:outerShdw>
                </a:effectLst>
              </a:rPr>
              <a:t>Thermosyphon</a:t>
            </a:r>
            <a:r>
              <a:rPr lang="en-US" sz="1800" b="1" dirty="0" smtClean="0">
                <a:solidFill>
                  <a:schemeClr val="accent2"/>
                </a:solidFill>
                <a:effectLst>
                  <a:outerShdw blurRad="38100" dist="38100" dir="2700000" algn="tl">
                    <a:srgbClr val="000000">
                      <a:alpha val="43137"/>
                    </a:srgbClr>
                  </a:outerShdw>
                </a:effectLst>
              </a:rPr>
              <a:t> workshop, July 6, 2009</a:t>
            </a:r>
            <a:endParaRPr lang="fr-FR" sz="1800" b="1" dirty="0">
              <a:solidFill>
                <a:schemeClr val="accent2"/>
              </a:solidFill>
              <a:effectLst>
                <a:outerShdw blurRad="38100" dist="38100" dir="2700000" algn="tl">
                  <a:srgbClr val="000000">
                    <a:alpha val="43137"/>
                  </a:srgbClr>
                </a:outerShdw>
              </a:effectLst>
            </a:endParaRPr>
          </a:p>
        </p:txBody>
      </p:sp>
      <p:sp>
        <p:nvSpPr>
          <p:cNvPr id="7" name="ZoneTexte 6"/>
          <p:cNvSpPr txBox="1"/>
          <p:nvPr/>
        </p:nvSpPr>
        <p:spPr>
          <a:xfrm>
            <a:off x="304800" y="6400800"/>
            <a:ext cx="8610599" cy="276999"/>
          </a:xfrm>
          <a:prstGeom prst="rect">
            <a:avLst/>
          </a:prstGeom>
          <a:noFill/>
        </p:spPr>
        <p:txBody>
          <a:bodyPr wrap="square" rtlCol="0">
            <a:spAutoFit/>
          </a:bodyPr>
          <a:lstStyle/>
          <a:p>
            <a:pPr algn="ctr"/>
            <a:r>
              <a:rPr lang="en-US" sz="1200" b="1" dirty="0" smtClean="0"/>
              <a:t>G. </a:t>
            </a:r>
            <a:r>
              <a:rPr lang="en-US" sz="1200" b="1" dirty="0" err="1" smtClean="0"/>
              <a:t>Hallewell</a:t>
            </a:r>
            <a:r>
              <a:rPr lang="en-US" sz="1200" b="1" dirty="0" smtClean="0"/>
              <a:t>,   CPPM:	 ATLAS </a:t>
            </a:r>
            <a:r>
              <a:rPr lang="en-US" sz="1200" b="1" dirty="0" smtClean="0"/>
              <a:t>tracker </a:t>
            </a:r>
            <a:r>
              <a:rPr lang="en-US" sz="1200" b="1" dirty="0" smtClean="0"/>
              <a:t>operation with mixtures 	</a:t>
            </a:r>
            <a:r>
              <a:rPr lang="en-US" sz="1200" b="1" dirty="0" smtClean="0"/>
              <a:t> </a:t>
            </a:r>
            <a:r>
              <a:rPr lang="en-US" sz="1200" b="1" dirty="0" smtClean="0"/>
              <a:t>	Oct </a:t>
            </a:r>
            <a:r>
              <a:rPr lang="en-US" sz="1200" b="1" dirty="0" smtClean="0"/>
              <a:t>1, 2009</a:t>
            </a:r>
            <a:endParaRPr lang="fr-FR" sz="1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1905</TotalTime>
  <Words>1323</Words>
  <Application>Microsoft Office PowerPoint</Application>
  <PresentationFormat>Affichage à l'écran (4:3)</PresentationFormat>
  <Paragraphs>240</Paragraphs>
  <Slides>53</Slides>
  <Notes>0</Notes>
  <HiddenSlides>0</HiddenSlides>
  <MMClips>0</MMClips>
  <ScaleCrop>false</ScaleCrop>
  <HeadingPairs>
    <vt:vector size="6" baseType="variant">
      <vt:variant>
        <vt:lpstr>Thème</vt:lpstr>
      </vt:variant>
      <vt:variant>
        <vt:i4>1</vt:i4>
      </vt:variant>
      <vt:variant>
        <vt:lpstr>Serveurs OLE incorporés</vt:lpstr>
      </vt:variant>
      <vt:variant>
        <vt:i4>4</vt:i4>
      </vt:variant>
      <vt:variant>
        <vt:lpstr>Titres des diapositives</vt:lpstr>
      </vt:variant>
      <vt:variant>
        <vt:i4>53</vt:i4>
      </vt:variant>
    </vt:vector>
  </HeadingPairs>
  <TitlesOfParts>
    <vt:vector size="58" baseType="lpstr">
      <vt:lpstr>Default Design</vt:lpstr>
      <vt:lpstr>Document</vt:lpstr>
      <vt:lpstr>Diapositive</vt:lpstr>
      <vt:lpstr>Image Paintbrush</vt:lpstr>
      <vt:lpstr>Chart</vt:lpstr>
      <vt:lpstr>Diapositive 1</vt:lpstr>
      <vt:lpstr>Diapositive 2</vt:lpstr>
      <vt:lpstr>C3F8 properties: p-H diagram</vt:lpstr>
      <vt:lpstr>Diapositive 4</vt:lpstr>
      <vt:lpstr>Diapositive 5</vt:lpstr>
      <vt:lpstr>Diapositive 6</vt:lpstr>
      <vt:lpstr>Diapositive 7</vt:lpstr>
      <vt:lpstr>Summer 2009: New theoretical approach  replaces Benedict-Webb-Rubin equation of state for predicting properties of Saturated Fluorocarbons Subcooled liquid, superheated vapour and saturated vapour (Uses Perturbed-Chain-SAFT  (Statistical Associating Fluid Theory) Hallewell, Vacek &amp;Vinš</vt:lpstr>
      <vt:lpstr>Diapositive 9</vt:lpstr>
      <vt:lpstr>Diapositive 10</vt:lpstr>
      <vt:lpstr>Diapositive 11</vt:lpstr>
      <vt:lpstr>Diapositive 12</vt:lpstr>
      <vt:lpstr>Diapositive 13</vt:lpstr>
      <vt:lpstr>Diapositive 14</vt:lpstr>
      <vt:lpstr>Diapositive 15</vt:lpstr>
      <vt:lpstr>Speed of sound in a gas  (assuming here simplest ideal gas equation of state: PV=RT) is given by  V (ms-1) = √(gRT/m)  g = Cp/Cv (ratio of specific heats (1 1.66) R = universal gas constant 8.314 J/kg-1K-1 T = absolute temperature m = molecular weight (expressed in kg)</vt:lpstr>
      <vt:lpstr>Velocity vs. mass range; all gases</vt:lpstr>
      <vt:lpstr>For a binary mixture of gases, the sound velocity depends on relative concentrations of the two components and the absolute temperature  The bigger the difference in molecular weight of the two components, the more precise the mixture ratio determination</vt:lpstr>
      <vt:lpstr>Ultrasonic binary gas mixture analysis of gases first used in the context of a gas Cherenkov detector  where particle identification capability depends on gas mixture refractive index  (difficult to measure on –line)  This application with C5F12/N2 at 1 atm </vt:lpstr>
      <vt:lpstr>Not a new idea: C5F12/N2 mixed for SLD RICH and analysed by sonar (1988)</vt:lpstr>
      <vt:lpstr>Sound velocity vs % C3F8 added to C2F6 (not the latest EOS technique –just for slope estimation) </vt:lpstr>
      <vt:lpstr>Diapositive 22</vt:lpstr>
      <vt:lpstr>Transducer on carrier and tube end flange.  2 concentric (water jacketed) 50 cm tubes + 1*1m tube @ CPPM;  1 * 1m tube@ Prague</vt:lpstr>
      <vt:lpstr>Diapositive 24</vt:lpstr>
      <vt:lpstr>Diapositive 25</vt:lpstr>
      <vt:lpstr>Diapositive 26</vt:lpstr>
      <vt:lpstr>Driver schematic – log book details</vt:lpstr>
      <vt:lpstr>PC films, driver</vt:lpstr>
      <vt:lpstr>Diapositive 29</vt:lpstr>
      <vt:lpstr>Diapositive 30</vt:lpstr>
      <vt:lpstr>Diapositive 31</vt:lpstr>
      <vt:lpstr>SLD-CRID: C5F12/N2 mixture analyzer also a flow meter</vt:lpstr>
      <vt:lpstr>Ultrasonic flowmeter principle</vt:lpstr>
      <vt:lpstr>SLD CRID Combined Sonar Gas Analyzer/flowmeter  in C5F12/N2 injection/recovery/circulation system (1)</vt:lpstr>
      <vt:lpstr>SLD CRID Combined Sonar Gas Analyzer/flowmeter:  detail of transducer blister </vt:lpstr>
      <vt:lpstr>SLD CRID Combined Sonar Gas Analyzer/flowmeter  in C5F12/N2 injection/recovery/circulation system (2) with electronic driver/preamp/discriminator boxes</vt:lpstr>
      <vt:lpstr>Diapositive 37</vt:lpstr>
      <vt:lpstr>Diapositive 38</vt:lpstr>
      <vt:lpstr>Diapositive 39</vt:lpstr>
      <vt:lpstr>Diapositive 40</vt:lpstr>
      <vt:lpstr>Diapositive 41</vt:lpstr>
      <vt:lpstr>Diapositive 42</vt:lpstr>
      <vt:lpstr>New Sonar Electronics Requirement  </vt:lpstr>
      <vt:lpstr>Other developments (1)  With Panametrics Inc.  (now part of G.E.) in 1988-93 on  adding molecular weight analysis capability to an existing ultrasonic flowmeter (firmware upgrade).  </vt:lpstr>
      <vt:lpstr>Diapositive 45</vt:lpstr>
      <vt:lpstr>Diapositive 46</vt:lpstr>
      <vt:lpstr>Other developments (2)  Addition of molecular weight analysis capability to an existing Gill ultrasonic clinical flowmeter.   Mixture analysis of full range of O2/N2O/heavy anesthesia vapours at hopital Cantonal de Genève (2001) using 2 cells  O2/N2O/halothane, O2/N2O/sevoflurane,  O2/N2O/enflurane, O2/N2O/isoflurane, O2/N2O/desflurane   </vt:lpstr>
      <vt:lpstr>Diapositive 48</vt:lpstr>
      <vt:lpstr>Principe de distribution et analyse ultrasonique des mélanges de gaz anesthésiques</vt:lpstr>
      <vt:lpstr>Panneau avant du GUI “Graphical User Interface”  pour l’analyse de mélange de gaz livré en anesthésie. (Suite à une étude faite à l’hôpital Cantonal de Genève, août 2001)</vt:lpstr>
      <vt:lpstr>Exemplaire de variation en vitesse du son dans un mélange 3 composants pendant l’anesthésie</vt:lpstr>
      <vt:lpstr>Diapositive 52</vt:lpstr>
      <vt:lpstr>Summary</vt:lpstr>
    </vt:vector>
  </TitlesOfParts>
  <Company>cppm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Unknown User</dc:creator>
  <cp:lastModifiedBy>cppm</cp:lastModifiedBy>
  <cp:revision>98</cp:revision>
  <dcterms:created xsi:type="dcterms:W3CDTF">2003-11-28T21:48:49Z</dcterms:created>
  <dcterms:modified xsi:type="dcterms:W3CDTF">2009-10-01T14:21:46Z</dcterms:modified>
</cp:coreProperties>
</file>