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70" r:id="rId3"/>
    <p:sldId id="257" r:id="rId4"/>
    <p:sldId id="258" r:id="rId5"/>
    <p:sldId id="266" r:id="rId6"/>
    <p:sldId id="265" r:id="rId7"/>
    <p:sldId id="268" r:id="rId8"/>
    <p:sldId id="264" r:id="rId9"/>
    <p:sldId id="269" r:id="rId10"/>
    <p:sldId id="261" r:id="rId11"/>
    <p:sldId id="27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60" autoAdjust="0"/>
    <p:restoredTop sz="88037" autoAdjust="0"/>
  </p:normalViewPr>
  <p:slideViewPr>
    <p:cSldViewPr snapToGrid="0">
      <p:cViewPr varScale="1">
        <p:scale>
          <a:sx n="60" d="100"/>
          <a:sy n="60" d="100"/>
        </p:scale>
        <p:origin x="19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EB7E4C-CF51-43A7-BE28-D7D4E93F1746}" type="datetimeFigureOut">
              <a:rPr lang="en-GB" smtClean="0"/>
              <a:t>21/06/2018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C5B53D-3646-41A9-9DDB-C7C46BF3AAD1}" type="slidenum">
              <a:rPr lang="en-GB" smtClean="0"/>
              <a:t>‹#›</a:t>
            </a:fld>
            <a:endParaRPr lang="en-GB"/>
          </a:p>
        </p:txBody>
      </p:sp>
    </p:spTree>
    <p:extLst>
      <p:ext uri="{BB962C8B-B14F-4D97-AF65-F5344CB8AC3E}">
        <p14:creationId xmlns:p14="http://schemas.microsoft.com/office/powerpoint/2010/main" val="2418564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What and why Microelectronics</a:t>
            </a:r>
            <a:r>
              <a:rPr lang="en-US" sz="1200" kern="1200" baseline="0" dirty="0" smtClean="0">
                <a:solidFill>
                  <a:schemeClr val="tx1"/>
                </a:solidFill>
                <a:effectLst/>
                <a:latin typeface="+mn-lt"/>
                <a:ea typeface="+mn-ea"/>
                <a:cs typeface="+mn-cs"/>
              </a:rPr>
              <a:t> at CERN?</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LHC experiments are able to register 40 million collisions per second, continuously – a feat that was barely more than a dream when thoughts turned to building detectors for the big collider some 30 years ago. The start of the so called LAA project at CERN in 1986 led directly to the recruitment of young and creative electronic engineers as well as enabling financing of hardware and software tools, and by 1988 the first electronics design group had been set up at CERN. This allowed CERN to develop microelectronics, which together with the design of silicon strip and pixel detectors still today underlies many of the high-performing detectors at the LHC.</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1BC5B53D-3646-41A9-9DDB-C7C46BF3AAD1}" type="slidenum">
              <a:rPr lang="en-GB" smtClean="0"/>
              <a:t>1</a:t>
            </a:fld>
            <a:endParaRPr lang="en-GB"/>
          </a:p>
        </p:txBody>
      </p:sp>
    </p:spTree>
    <p:extLst>
      <p:ext uri="{BB962C8B-B14F-4D97-AF65-F5344CB8AC3E}">
        <p14:creationId xmlns:p14="http://schemas.microsoft.com/office/powerpoint/2010/main" val="2227892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Today the Microelectronics section at CERN continue supporting high energy physics by developing IC, i.e. integrated circuits, that are immune to the high radiation levels and multi-Tesla magnetic fields. You have, for example, the development of a radiation hard bi-directional optical link for use in LHC upgrade programs for the transport of data, timing and control signals. DC-DC converters are also developed specifically for the hostile environment of the LHC experiments. And of course there’s the Medipix family which aims at the development of X-ray pixel imaging chips and systems. Ever since its inception the chips, or rather the transistors, are getting smaller, and the miniaturization to </a:t>
            </a:r>
            <a:r>
              <a:rPr lang="en-GB" sz="1200" kern="1200" dirty="0" err="1" smtClean="0">
                <a:solidFill>
                  <a:schemeClr val="tx1"/>
                </a:solidFill>
                <a:effectLst/>
                <a:latin typeface="+mn-lt"/>
                <a:ea typeface="+mn-ea"/>
                <a:cs typeface="+mn-cs"/>
              </a:rPr>
              <a:t>submicrometre</a:t>
            </a:r>
            <a:r>
              <a:rPr lang="en-GB" sz="1200" kern="1200" dirty="0" smtClean="0">
                <a:solidFill>
                  <a:schemeClr val="tx1"/>
                </a:solidFill>
                <a:effectLst/>
                <a:latin typeface="+mn-lt"/>
                <a:ea typeface="+mn-ea"/>
                <a:cs typeface="+mn-cs"/>
              </a:rPr>
              <a:t> scales allow more functions to be compacted into a smaller volume in sophisticated, ASICs, as they’re called.</a:t>
            </a:r>
          </a:p>
          <a:p>
            <a:endParaRPr lang="en-GB" dirty="0"/>
          </a:p>
        </p:txBody>
      </p:sp>
      <p:sp>
        <p:nvSpPr>
          <p:cNvPr id="4" name="Slide Number Placeholder 3"/>
          <p:cNvSpPr>
            <a:spLocks noGrp="1"/>
          </p:cNvSpPr>
          <p:nvPr>
            <p:ph type="sldNum" sz="quarter" idx="10"/>
          </p:nvPr>
        </p:nvSpPr>
        <p:spPr/>
        <p:txBody>
          <a:bodyPr/>
          <a:lstStyle/>
          <a:p>
            <a:fld id="{1BC5B53D-3646-41A9-9DDB-C7C46BF3AAD1}" type="slidenum">
              <a:rPr lang="en-GB" smtClean="0"/>
              <a:t>2</a:t>
            </a:fld>
            <a:endParaRPr lang="en-GB"/>
          </a:p>
        </p:txBody>
      </p:sp>
    </p:spTree>
    <p:extLst>
      <p:ext uri="{BB962C8B-B14F-4D97-AF65-F5344CB8AC3E}">
        <p14:creationId xmlns:p14="http://schemas.microsoft.com/office/powerpoint/2010/main" val="630293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Medipix is a family of read-out chips for particle imaging and detection developed by the Medipix Collaborations. The original concept of Medipix is that it works like a camera, detecting and counting each individual particle hitting the pixel when its electronic shutter is open. This enables high-resolution, high-contrast, noise free images – making it unique for imaging applications.</a:t>
            </a:r>
          </a:p>
          <a:p>
            <a:endParaRPr lang="en-US" dirty="0" smtClean="0"/>
          </a:p>
          <a:p>
            <a:r>
              <a:rPr lang="en-US" dirty="0" smtClean="0"/>
              <a:t>We’ll be focusing on</a:t>
            </a:r>
            <a:r>
              <a:rPr lang="en-US" baseline="0" dirty="0" smtClean="0"/>
              <a:t> the Timepix detector, since that’s what I’ve been using.</a:t>
            </a:r>
            <a:endParaRPr lang="en-US" dirty="0" smtClean="0"/>
          </a:p>
          <a:p>
            <a:endParaRPr lang="en-US" dirty="0" smtClean="0"/>
          </a:p>
          <a:p>
            <a:r>
              <a:rPr lang="en-US" dirty="0" smtClean="0"/>
              <a:t>Transistors=engineered atoms of the read-out</a:t>
            </a:r>
            <a:r>
              <a:rPr lang="en-US" baseline="0" dirty="0" smtClean="0"/>
              <a:t> chip????</a:t>
            </a:r>
            <a:endParaRPr lang="en-US" dirty="0" smtClean="0"/>
          </a:p>
          <a:p>
            <a:endParaRPr lang="en-US" dirty="0" smtClean="0"/>
          </a:p>
          <a:p>
            <a:r>
              <a:rPr lang="en-US" dirty="0" smtClean="0"/>
              <a:t>2:CERN,</a:t>
            </a:r>
            <a:r>
              <a:rPr lang="en-US" baseline="0" dirty="0" smtClean="0"/>
              <a:t> University of Glasgow, Mid Sweden University in Sundsvall</a:t>
            </a:r>
          </a:p>
          <a:p>
            <a:r>
              <a:rPr lang="en-US" baseline="0" dirty="0" smtClean="0"/>
              <a:t>3: when an informal collaboration of 4 institutes demonstrated the potential of the new technology to provide noise-free singe-photon counting</a:t>
            </a:r>
          </a:p>
          <a:p>
            <a:r>
              <a:rPr lang="en-US" baseline="0" dirty="0" smtClean="0"/>
              <a:t>4:Since then the Medipix family has expanded to include Medipix2 chip with improved spatial resolution and Timepix which is a modified version of Medipix2 with the additional functionality time or amplitude measurements.</a:t>
            </a:r>
          </a:p>
          <a:p>
            <a:r>
              <a:rPr lang="en-US" baseline="0" dirty="0" smtClean="0"/>
              <a:t>5: During the first decade of the 2000’s the Medipix3 and Timepix3 where created, which have the ability to determine the energy level of each individual photon detected</a:t>
            </a:r>
            <a:endParaRPr lang="en-GB" dirty="0"/>
          </a:p>
        </p:txBody>
      </p:sp>
      <p:sp>
        <p:nvSpPr>
          <p:cNvPr id="4" name="Slide Number Placeholder 3"/>
          <p:cNvSpPr>
            <a:spLocks noGrp="1"/>
          </p:cNvSpPr>
          <p:nvPr>
            <p:ph type="sldNum" sz="quarter" idx="10"/>
          </p:nvPr>
        </p:nvSpPr>
        <p:spPr/>
        <p:txBody>
          <a:bodyPr/>
          <a:lstStyle/>
          <a:p>
            <a:fld id="{1BC5B53D-3646-41A9-9DDB-C7C46BF3AAD1}" type="slidenum">
              <a:rPr lang="en-GB" smtClean="0"/>
              <a:t>3</a:t>
            </a:fld>
            <a:endParaRPr lang="en-GB"/>
          </a:p>
        </p:txBody>
      </p:sp>
    </p:spTree>
    <p:extLst>
      <p:ext uri="{BB962C8B-B14F-4D97-AF65-F5344CB8AC3E}">
        <p14:creationId xmlns:p14="http://schemas.microsoft.com/office/powerpoint/2010/main" val="2130700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Medipix technology is one of CERN’s most successful technology-transfer cases. Each collaboration has triggered a significant number of commercial activities in widely different application areas. For example, the Medipix chip provides many advantages in radiography and computed tomography (CT), since X-ray photon are used to study the human body. In 2013 a kit especially designed for classroom-use based on the Timepix was put on the market. And today there’s multiple Timepix chips on the ISS or anywhere else in space, as they’re excellent space dosimeters as they provide a very compact and low-power solution to measure the radiation field. For basically the same reason as medical imaging the Medipix chip can also be used for Material Analysis, and in later years it has found its way back to its roots, the LHC, as it now, similar to its task in space, provides independent, real-time information about the radiation environment in the experimental cavern.</a:t>
            </a:r>
          </a:p>
          <a:p>
            <a:endParaRPr lang="en-GB" dirty="0"/>
          </a:p>
        </p:txBody>
      </p:sp>
      <p:sp>
        <p:nvSpPr>
          <p:cNvPr id="4" name="Slide Number Placeholder 3"/>
          <p:cNvSpPr>
            <a:spLocks noGrp="1"/>
          </p:cNvSpPr>
          <p:nvPr>
            <p:ph type="sldNum" sz="quarter" idx="10"/>
          </p:nvPr>
        </p:nvSpPr>
        <p:spPr/>
        <p:txBody>
          <a:bodyPr/>
          <a:lstStyle/>
          <a:p>
            <a:fld id="{1BC5B53D-3646-41A9-9DDB-C7C46BF3AAD1}" type="slidenum">
              <a:rPr lang="en-GB" smtClean="0"/>
              <a:t>4</a:t>
            </a:fld>
            <a:endParaRPr lang="en-GB"/>
          </a:p>
        </p:txBody>
      </p:sp>
    </p:spTree>
    <p:extLst>
      <p:ext uri="{BB962C8B-B14F-4D97-AF65-F5344CB8AC3E}">
        <p14:creationId xmlns:p14="http://schemas.microsoft.com/office/powerpoint/2010/main" val="1082053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section</a:t>
            </a:r>
            <a:r>
              <a:rPr lang="en-US" baseline="0" dirty="0" smtClean="0"/>
              <a:t> of the full detector assembly, …. the readout chip is interconnected with the sensor via solder bumps, which basically means that their assembly is permanent.</a:t>
            </a:r>
          </a:p>
          <a:p>
            <a:endParaRPr lang="en-US" baseline="0" dirty="0" smtClean="0"/>
          </a:p>
          <a:p>
            <a:r>
              <a:rPr lang="en-GB" sz="1200" kern="1200" dirty="0" smtClean="0">
                <a:solidFill>
                  <a:schemeClr val="tx1"/>
                </a:solidFill>
                <a:effectLst/>
                <a:latin typeface="+mn-lt"/>
                <a:ea typeface="+mn-ea"/>
                <a:cs typeface="+mn-cs"/>
              </a:rPr>
              <a:t>As we can see, together with a detection medium – typically a semiconductor such as silicon – these chips form hybrid pixel detectors. The read-out chip is composed of a matrix pf pixels with signal processing circuitry. The electrode at the bottom face of the detection medium is pixelated as well and connected to the read-out chip pixel by pixel. A technique called bump-bonding is used, in essence creating a very small ball-like solder joint between the detection medium and the read-out chip, one for each pixel.</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Charged particles interact with the semiconductor, resulting in the creation of electron-hole pairs. The charge is then transferred trough the bump-bond of each pixel and, in counting mode, the electronics adds up the number of particle hits per pixel. The separation of the detection medium and the read-out chip allows for noise-free detection of photons and, more importantly, the possibility to optimize the detection medium for different types of particles and energy ranges. Since the number of charge-carriers created is proportional to the energy of the incident particle it is possible to quantize the energy of the detected particle.</a:t>
            </a:r>
          </a:p>
          <a:p>
            <a:endParaRPr lang="en-GB" dirty="0"/>
          </a:p>
        </p:txBody>
      </p:sp>
      <p:sp>
        <p:nvSpPr>
          <p:cNvPr id="4" name="Slide Number Placeholder 3"/>
          <p:cNvSpPr>
            <a:spLocks noGrp="1"/>
          </p:cNvSpPr>
          <p:nvPr>
            <p:ph type="sldNum" sz="quarter" idx="10"/>
          </p:nvPr>
        </p:nvSpPr>
        <p:spPr/>
        <p:txBody>
          <a:bodyPr/>
          <a:lstStyle/>
          <a:p>
            <a:fld id="{1BC5B53D-3646-41A9-9DDB-C7C46BF3AAD1}" type="slidenum">
              <a:rPr lang="en-GB" smtClean="0"/>
              <a:t>5</a:t>
            </a:fld>
            <a:endParaRPr lang="en-GB"/>
          </a:p>
        </p:txBody>
      </p:sp>
    </p:spTree>
    <p:extLst>
      <p:ext uri="{BB962C8B-B14F-4D97-AF65-F5344CB8AC3E}">
        <p14:creationId xmlns:p14="http://schemas.microsoft.com/office/powerpoint/2010/main" val="2146867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Charge</a:t>
            </a:r>
            <a:r>
              <a:rPr lang="en-US" baseline="0" dirty="0" smtClean="0"/>
              <a:t> accumulated in the feedback - Capacitor </a:t>
            </a:r>
            <a:r>
              <a:rPr lang="en-US" baseline="0" dirty="0" smtClean="0">
                <a:sym typeface="Wingdings" panose="05000000000000000000" pitchFamily="2" charset="2"/>
              </a:rPr>
              <a:t> converted to voltage  Amplified by preamplifier</a:t>
            </a:r>
          </a:p>
          <a:p>
            <a:endParaRPr lang="en-US" baseline="0" dirty="0" smtClean="0">
              <a:sym typeface="Wingdings" panose="05000000000000000000" pitchFamily="2" charset="2"/>
            </a:endParaRPr>
          </a:p>
          <a:p>
            <a:r>
              <a:rPr lang="en-US" baseline="0" dirty="0" smtClean="0">
                <a:sym typeface="Wingdings" panose="05000000000000000000" pitchFamily="2" charset="2"/>
              </a:rPr>
              <a:t>The frontend of the read-chip/pixel</a:t>
            </a:r>
            <a:endParaRPr lang="en-GB" dirty="0"/>
          </a:p>
        </p:txBody>
      </p:sp>
      <p:sp>
        <p:nvSpPr>
          <p:cNvPr id="4" name="Slide Number Placeholder 3"/>
          <p:cNvSpPr>
            <a:spLocks noGrp="1"/>
          </p:cNvSpPr>
          <p:nvPr>
            <p:ph type="sldNum" sz="quarter" idx="10"/>
          </p:nvPr>
        </p:nvSpPr>
        <p:spPr/>
        <p:txBody>
          <a:bodyPr/>
          <a:lstStyle/>
          <a:p>
            <a:fld id="{1BC5B53D-3646-41A9-9DDB-C7C46BF3AAD1}" type="slidenum">
              <a:rPr lang="en-GB" smtClean="0"/>
              <a:t>6</a:t>
            </a:fld>
            <a:endParaRPr lang="en-GB"/>
          </a:p>
        </p:txBody>
      </p:sp>
    </p:spTree>
    <p:extLst>
      <p:ext uri="{BB962C8B-B14F-4D97-AF65-F5344CB8AC3E}">
        <p14:creationId xmlns:p14="http://schemas.microsoft.com/office/powerpoint/2010/main" val="3223336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C5B53D-3646-41A9-9DDB-C7C46BF3AAD1}" type="slidenum">
              <a:rPr lang="en-GB" smtClean="0"/>
              <a:t>7</a:t>
            </a:fld>
            <a:endParaRPr lang="en-GB"/>
          </a:p>
        </p:txBody>
      </p:sp>
    </p:spTree>
    <p:extLst>
      <p:ext uri="{BB962C8B-B14F-4D97-AF65-F5344CB8AC3E}">
        <p14:creationId xmlns:p14="http://schemas.microsoft.com/office/powerpoint/2010/main" val="2095836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Readout software for the Timepix</a:t>
            </a:r>
            <a:r>
              <a:rPr lang="en-US" baseline="0" dirty="0" smtClean="0"/>
              <a:t> detector that allows us to do acquisitions with different parameters</a:t>
            </a:r>
            <a:endParaRPr lang="en-GB" dirty="0"/>
          </a:p>
        </p:txBody>
      </p:sp>
      <p:sp>
        <p:nvSpPr>
          <p:cNvPr id="4" name="Slide Number Placeholder 3"/>
          <p:cNvSpPr>
            <a:spLocks noGrp="1"/>
          </p:cNvSpPr>
          <p:nvPr>
            <p:ph type="sldNum" sz="quarter" idx="10"/>
          </p:nvPr>
        </p:nvSpPr>
        <p:spPr/>
        <p:txBody>
          <a:bodyPr/>
          <a:lstStyle/>
          <a:p>
            <a:fld id="{1BC5B53D-3646-41A9-9DDB-C7C46BF3AAD1}" type="slidenum">
              <a:rPr lang="en-GB" smtClean="0"/>
              <a:t>9</a:t>
            </a:fld>
            <a:endParaRPr lang="en-GB"/>
          </a:p>
        </p:txBody>
      </p:sp>
    </p:spTree>
    <p:extLst>
      <p:ext uri="{BB962C8B-B14F-4D97-AF65-F5344CB8AC3E}">
        <p14:creationId xmlns:p14="http://schemas.microsoft.com/office/powerpoint/2010/main" val="1001191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CF89767-4F66-47D4-BACE-81D0A0BDFD5A}"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2778197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CF89767-4F66-47D4-BACE-81D0A0BDFD5A}"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3221319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CF89767-4F66-47D4-BACE-81D0A0BDFD5A}"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3726928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CF89767-4F66-47D4-BACE-81D0A0BDFD5A}"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2330193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CF89767-4F66-47D4-BACE-81D0A0BDFD5A}" type="datetimeFigureOut">
              <a:rPr lang="en-GB" smtClean="0"/>
              <a:t>21/06/2018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3907954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CF89767-4F66-47D4-BACE-81D0A0BDFD5A}"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1427883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CF89767-4F66-47D4-BACE-81D0A0BDFD5A}" type="datetimeFigureOut">
              <a:rPr lang="en-GB" smtClean="0"/>
              <a:t>21/06/2018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1542144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CF89767-4F66-47D4-BACE-81D0A0BDFD5A}" type="datetimeFigureOut">
              <a:rPr lang="en-GB" smtClean="0"/>
              <a:t>21/06/2018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59357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F89767-4F66-47D4-BACE-81D0A0BDFD5A}" type="datetimeFigureOut">
              <a:rPr lang="en-GB" smtClean="0"/>
              <a:t>21/06/2018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254627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CF89767-4F66-47D4-BACE-81D0A0BDFD5A}"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4159861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CF89767-4F66-47D4-BACE-81D0A0BDFD5A}" type="datetimeFigureOut">
              <a:rPr lang="en-GB" smtClean="0"/>
              <a:t>21/06/2018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73038D-D99B-409F-96A7-9E209F05ECCF}" type="slidenum">
              <a:rPr lang="en-GB" smtClean="0"/>
              <a:t>‹#›</a:t>
            </a:fld>
            <a:endParaRPr lang="en-GB"/>
          </a:p>
        </p:txBody>
      </p:sp>
    </p:spTree>
    <p:extLst>
      <p:ext uri="{BB962C8B-B14F-4D97-AF65-F5344CB8AC3E}">
        <p14:creationId xmlns:p14="http://schemas.microsoft.com/office/powerpoint/2010/main" val="1067508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F89767-4F66-47D4-BACE-81D0A0BDFD5A}" type="datetimeFigureOut">
              <a:rPr lang="en-GB" smtClean="0"/>
              <a:t>21/06/2018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73038D-D99B-409F-96A7-9E209F05ECCF}" type="slidenum">
              <a:rPr lang="en-GB" smtClean="0"/>
              <a:t>‹#›</a:t>
            </a:fld>
            <a:endParaRPr lang="en-GB"/>
          </a:p>
        </p:txBody>
      </p:sp>
    </p:spTree>
    <p:extLst>
      <p:ext uri="{BB962C8B-B14F-4D97-AF65-F5344CB8AC3E}">
        <p14:creationId xmlns:p14="http://schemas.microsoft.com/office/powerpoint/2010/main" val="24404493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1" cy="6858000"/>
          </a:xfrm>
          <a:prstGeom prst="rect">
            <a:avLst/>
          </a:prstGeom>
        </p:spPr>
      </p:pic>
      <p:sp>
        <p:nvSpPr>
          <p:cNvPr id="5" name="Title 4"/>
          <p:cNvSpPr>
            <a:spLocks noGrp="1"/>
          </p:cNvSpPr>
          <p:nvPr>
            <p:ph type="ctrTitle"/>
          </p:nvPr>
        </p:nvSpPr>
        <p:spPr>
          <a:xfrm>
            <a:off x="1328467" y="588266"/>
            <a:ext cx="9144000" cy="963408"/>
          </a:xfrm>
        </p:spPr>
        <p:txBody>
          <a:bodyPr>
            <a:noAutofit/>
          </a:bodyPr>
          <a:lstStyle/>
          <a:p>
            <a:r>
              <a:rPr lang="en-US" sz="4400" b="1" dirty="0" smtClean="0">
                <a:solidFill>
                  <a:schemeClr val="bg1"/>
                </a:solidFill>
                <a:latin typeface="Baskerville Old Face" panose="02020602080505020303" pitchFamily="18" charset="0"/>
              </a:rPr>
              <a:t>Microelectronics at CERN</a:t>
            </a:r>
            <a:br>
              <a:rPr lang="en-US" sz="4400" b="1" dirty="0" smtClean="0">
                <a:solidFill>
                  <a:schemeClr val="bg1"/>
                </a:solidFill>
                <a:latin typeface="Baskerville Old Face" panose="02020602080505020303" pitchFamily="18" charset="0"/>
              </a:rPr>
            </a:br>
            <a:r>
              <a:rPr lang="en-US" sz="4400" b="1" dirty="0" smtClean="0">
                <a:solidFill>
                  <a:schemeClr val="bg1"/>
                </a:solidFill>
                <a:latin typeface="Baskerville Old Face" panose="02020602080505020303" pitchFamily="18" charset="0"/>
              </a:rPr>
              <a:t>Introduction to the Medipix Project</a:t>
            </a:r>
            <a:endParaRPr lang="en-GB" sz="4400" b="1" dirty="0">
              <a:solidFill>
                <a:schemeClr val="bg1"/>
              </a:solidFill>
              <a:latin typeface="Baskerville Old Face" panose="02020602080505020303" pitchFamily="18" charset="0"/>
            </a:endParaRPr>
          </a:p>
        </p:txBody>
      </p:sp>
      <p:pic>
        <p:nvPicPr>
          <p:cNvPr id="6" name="Picture 5"/>
          <p:cNvPicPr>
            <a:picLocks noChangeAspect="1"/>
          </p:cNvPicPr>
          <p:nvPr/>
        </p:nvPicPr>
        <p:blipFill>
          <a:blip r:embed="rId4"/>
          <a:stretch>
            <a:fillRect/>
          </a:stretch>
        </p:blipFill>
        <p:spPr>
          <a:xfrm>
            <a:off x="9937648" y="6125495"/>
            <a:ext cx="2097593" cy="568735"/>
          </a:xfrm>
          <a:prstGeom prst="rect">
            <a:avLst/>
          </a:prstGeom>
        </p:spPr>
      </p:pic>
    </p:spTree>
    <p:extLst>
      <p:ext uri="{BB962C8B-B14F-4D97-AF65-F5344CB8AC3E}">
        <p14:creationId xmlns:p14="http://schemas.microsoft.com/office/powerpoint/2010/main" val="12495631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Internship</a:t>
            </a:r>
            <a:endParaRPr lang="en-GB" dirty="0"/>
          </a:p>
        </p:txBody>
      </p:sp>
      <p:sp>
        <p:nvSpPr>
          <p:cNvPr id="3" name="Content Placeholder 2"/>
          <p:cNvSpPr>
            <a:spLocks noGrp="1"/>
          </p:cNvSpPr>
          <p:nvPr>
            <p:ph idx="1"/>
          </p:nvPr>
        </p:nvSpPr>
        <p:spPr>
          <a:xfrm>
            <a:off x="838200" y="1825625"/>
            <a:ext cx="5498805" cy="4713398"/>
          </a:xfrm>
        </p:spPr>
        <p:txBody>
          <a:bodyPr>
            <a:normAutofit/>
          </a:bodyPr>
          <a:lstStyle/>
          <a:p>
            <a:r>
              <a:rPr lang="en-US" dirty="0" smtClean="0"/>
              <a:t>Does my proposed solution work?</a:t>
            </a:r>
          </a:p>
          <a:p>
            <a:endParaRPr lang="en-US" dirty="0"/>
          </a:p>
          <a:p>
            <a:r>
              <a:rPr lang="en-US" dirty="0" smtClean="0"/>
              <a:t>Could the solution improve?</a:t>
            </a:r>
          </a:p>
          <a:p>
            <a:endParaRPr lang="en-US" dirty="0"/>
          </a:p>
          <a:p>
            <a:r>
              <a:rPr lang="en-US" dirty="0" smtClean="0"/>
              <a:t>Will my solution be of use?</a:t>
            </a:r>
          </a:p>
          <a:p>
            <a:endParaRPr lang="en-US" dirty="0"/>
          </a:p>
          <a:p>
            <a:r>
              <a:rPr lang="en-US" dirty="0" smtClean="0"/>
              <a:t>Is my supervisor satisfied?</a:t>
            </a:r>
          </a:p>
          <a:p>
            <a:endParaRPr lang="en-US" dirty="0"/>
          </a:p>
          <a:p>
            <a:r>
              <a:rPr lang="en-US" dirty="0" smtClean="0"/>
              <a:t>Am I happy? What have I learned?</a:t>
            </a:r>
          </a:p>
          <a:p>
            <a:endParaRPr lang="en-US" dirty="0"/>
          </a:p>
          <a:p>
            <a:endParaRPr lang="en-US" dirty="0" smtClean="0"/>
          </a:p>
          <a:p>
            <a:endParaRPr lang="en-GB" dirty="0"/>
          </a:p>
        </p:txBody>
      </p:sp>
      <p:sp>
        <p:nvSpPr>
          <p:cNvPr id="4" name="TextBox 3"/>
          <p:cNvSpPr txBox="1"/>
          <p:nvPr/>
        </p:nvSpPr>
        <p:spPr>
          <a:xfrm>
            <a:off x="6741044" y="1690688"/>
            <a:ext cx="3264196" cy="707886"/>
          </a:xfrm>
          <a:prstGeom prst="rect">
            <a:avLst/>
          </a:prstGeom>
          <a:noFill/>
        </p:spPr>
        <p:txBody>
          <a:bodyPr wrap="square" rtlCol="0">
            <a:spAutoFit/>
          </a:bodyPr>
          <a:lstStyle/>
          <a:p>
            <a:r>
              <a:rPr lang="en-US" sz="4000" b="1" dirty="0" smtClean="0">
                <a:solidFill>
                  <a:srgbClr val="92D050"/>
                </a:solidFill>
              </a:rPr>
              <a:t>Probably!</a:t>
            </a:r>
            <a:endParaRPr lang="en-GB" sz="4000" b="1" dirty="0">
              <a:solidFill>
                <a:srgbClr val="92D050"/>
              </a:solidFill>
            </a:endParaRPr>
          </a:p>
        </p:txBody>
      </p:sp>
      <p:sp>
        <p:nvSpPr>
          <p:cNvPr id="5" name="TextBox 4"/>
          <p:cNvSpPr txBox="1"/>
          <p:nvPr/>
        </p:nvSpPr>
        <p:spPr>
          <a:xfrm>
            <a:off x="6826103" y="2662308"/>
            <a:ext cx="3094077" cy="707886"/>
          </a:xfrm>
          <a:prstGeom prst="rect">
            <a:avLst/>
          </a:prstGeom>
          <a:noFill/>
        </p:spPr>
        <p:txBody>
          <a:bodyPr wrap="square" rtlCol="0">
            <a:spAutoFit/>
          </a:bodyPr>
          <a:lstStyle/>
          <a:p>
            <a:r>
              <a:rPr lang="en-US" sz="4000" b="1" dirty="0" smtClean="0">
                <a:solidFill>
                  <a:srgbClr val="92D050"/>
                </a:solidFill>
              </a:rPr>
              <a:t>YES!</a:t>
            </a:r>
            <a:endParaRPr lang="en-GB" sz="4000" b="1" dirty="0">
              <a:solidFill>
                <a:srgbClr val="92D050"/>
              </a:solidFill>
            </a:endParaRPr>
          </a:p>
        </p:txBody>
      </p:sp>
      <p:sp>
        <p:nvSpPr>
          <p:cNvPr id="6" name="TextBox 5"/>
          <p:cNvSpPr txBox="1"/>
          <p:nvPr/>
        </p:nvSpPr>
        <p:spPr>
          <a:xfrm>
            <a:off x="6741044" y="3724137"/>
            <a:ext cx="3763925" cy="707886"/>
          </a:xfrm>
          <a:prstGeom prst="rect">
            <a:avLst/>
          </a:prstGeom>
          <a:noFill/>
        </p:spPr>
        <p:txBody>
          <a:bodyPr wrap="square" rtlCol="0">
            <a:spAutoFit/>
          </a:bodyPr>
          <a:lstStyle/>
          <a:p>
            <a:r>
              <a:rPr lang="en-US" sz="4000" b="1" dirty="0" smtClean="0">
                <a:solidFill>
                  <a:srgbClr val="92D050"/>
                </a:solidFill>
              </a:rPr>
              <a:t>Surprisingly YES!</a:t>
            </a:r>
            <a:endParaRPr lang="en-GB" sz="4000" b="1" dirty="0">
              <a:solidFill>
                <a:srgbClr val="92D050"/>
              </a:solidFill>
            </a:endParaRPr>
          </a:p>
        </p:txBody>
      </p:sp>
      <p:sp>
        <p:nvSpPr>
          <p:cNvPr id="7" name="TextBox 6"/>
          <p:cNvSpPr txBox="1"/>
          <p:nvPr/>
        </p:nvSpPr>
        <p:spPr>
          <a:xfrm>
            <a:off x="6741044" y="4691923"/>
            <a:ext cx="3838354" cy="707886"/>
          </a:xfrm>
          <a:prstGeom prst="rect">
            <a:avLst/>
          </a:prstGeom>
          <a:noFill/>
        </p:spPr>
        <p:txBody>
          <a:bodyPr wrap="square" rtlCol="0">
            <a:spAutoFit/>
          </a:bodyPr>
          <a:lstStyle/>
          <a:p>
            <a:r>
              <a:rPr lang="en-US" sz="4000" b="1" dirty="0" smtClean="0">
                <a:solidFill>
                  <a:schemeClr val="accent4"/>
                </a:solidFill>
              </a:rPr>
              <a:t>Hopefully!</a:t>
            </a:r>
            <a:endParaRPr lang="en-GB" sz="4000" b="1" dirty="0">
              <a:solidFill>
                <a:schemeClr val="accent4"/>
              </a:solidFill>
            </a:endParaRPr>
          </a:p>
        </p:txBody>
      </p:sp>
    </p:spTree>
    <p:extLst>
      <p:ext uri="{BB962C8B-B14F-4D97-AF65-F5344CB8AC3E}">
        <p14:creationId xmlns:p14="http://schemas.microsoft.com/office/powerpoint/2010/main" val="20280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96362" y="1988289"/>
            <a:ext cx="6613451" cy="2246769"/>
          </a:xfrm>
          <a:prstGeom prst="rect">
            <a:avLst/>
          </a:prstGeom>
          <a:noFill/>
        </p:spPr>
        <p:txBody>
          <a:bodyPr wrap="square" rtlCol="0">
            <a:spAutoFit/>
          </a:bodyPr>
          <a:lstStyle/>
          <a:p>
            <a:pPr algn="ctr"/>
            <a:r>
              <a:rPr lang="en-US" sz="2800" dirty="0" smtClean="0">
                <a:latin typeface="Baskerville Old Face" panose="02020602080505020303" pitchFamily="18" charset="0"/>
              </a:rPr>
              <a:t>Thank you for your attention!</a:t>
            </a:r>
          </a:p>
          <a:p>
            <a:pPr algn="ctr"/>
            <a:endParaRPr lang="en-US" sz="2800" dirty="0">
              <a:latin typeface="Baskerville Old Face" panose="02020602080505020303" pitchFamily="18" charset="0"/>
            </a:endParaRPr>
          </a:p>
          <a:p>
            <a:pPr algn="ctr"/>
            <a:endParaRPr lang="en-US" sz="2800" dirty="0" smtClean="0">
              <a:latin typeface="Baskerville Old Face" panose="02020602080505020303" pitchFamily="18" charset="0"/>
            </a:endParaRPr>
          </a:p>
          <a:p>
            <a:pPr algn="ctr"/>
            <a:endParaRPr lang="en-US" sz="2800" dirty="0">
              <a:latin typeface="Baskerville Old Face" panose="02020602080505020303" pitchFamily="18" charset="0"/>
            </a:endParaRPr>
          </a:p>
          <a:p>
            <a:pPr algn="ctr"/>
            <a:r>
              <a:rPr lang="en-US" sz="2800" dirty="0" smtClean="0">
                <a:latin typeface="Baskerville Old Face" panose="02020602080505020303" pitchFamily="18" charset="0"/>
              </a:rPr>
              <a:t>Special thanks to Jerome Alexandre Alozy</a:t>
            </a:r>
            <a:endParaRPr lang="en-GB" sz="2800" dirty="0">
              <a:latin typeface="Baskerville Old Face" panose="02020602080505020303" pitchFamily="18" charset="0"/>
            </a:endParaRPr>
          </a:p>
        </p:txBody>
      </p:sp>
    </p:spTree>
    <p:extLst>
      <p:ext uri="{BB962C8B-B14F-4D97-AF65-F5344CB8AC3E}">
        <p14:creationId xmlns:p14="http://schemas.microsoft.com/office/powerpoint/2010/main" val="4073309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947201" y="1908690"/>
            <a:ext cx="4971828" cy="4522388"/>
          </a:xfrm>
          <a:prstGeom prst="rect">
            <a:avLst/>
          </a:prstGeom>
          <a:solidFill>
            <a:schemeClr val="accent1">
              <a:lumMod val="40000"/>
              <a:lumOff val="6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smtClean="0"/>
              <a:t>Provides support to the HEP (High Energy Physics) community:</a:t>
            </a:r>
          </a:p>
          <a:p>
            <a:pPr>
              <a:buFontTx/>
              <a:buChar char="-"/>
            </a:pPr>
            <a:r>
              <a:rPr lang="en-US" sz="2400" b="1" dirty="0" smtClean="0"/>
              <a:t>Radiation and multi-tesla tolerant chip design</a:t>
            </a:r>
            <a:endParaRPr lang="en-GB" sz="2400" b="1" dirty="0" smtClean="0"/>
          </a:p>
          <a:p>
            <a:pPr>
              <a:buFontTx/>
              <a:buChar char="-"/>
            </a:pPr>
            <a:r>
              <a:rPr lang="en-GB" sz="2400" b="1" dirty="0" smtClean="0"/>
              <a:t>GBT </a:t>
            </a:r>
            <a:r>
              <a:rPr lang="en-GB" sz="2400" b="1" dirty="0"/>
              <a:t>&amp; Versatile </a:t>
            </a:r>
            <a:r>
              <a:rPr lang="en-GB" sz="2400" b="1" dirty="0" smtClean="0"/>
              <a:t>Link</a:t>
            </a:r>
          </a:p>
          <a:p>
            <a:pPr>
              <a:buFontTx/>
              <a:buChar char="-"/>
            </a:pPr>
            <a:r>
              <a:rPr lang="en-GB" sz="2400" b="1" dirty="0" smtClean="0"/>
              <a:t>DC-DC Converters</a:t>
            </a:r>
          </a:p>
          <a:p>
            <a:pPr>
              <a:buFontTx/>
              <a:buChar char="-"/>
            </a:pPr>
            <a:r>
              <a:rPr lang="en-US" sz="2400" b="1" dirty="0" smtClean="0"/>
              <a:t>Medipix</a:t>
            </a:r>
            <a:endParaRPr lang="en-US" sz="2400" dirty="0" smtClean="0"/>
          </a:p>
          <a:p>
            <a:pPr marL="0" indent="0">
              <a:buNone/>
            </a:pPr>
            <a:r>
              <a:rPr lang="en-US" sz="2400" dirty="0" smtClean="0"/>
              <a:t>-   These components are named ASICs (Application Specific Integrated Circuits) </a:t>
            </a:r>
          </a:p>
          <a:p>
            <a:endParaRPr lang="en-US" dirty="0" smtClean="0"/>
          </a:p>
          <a:p>
            <a:pPr marL="0" indent="0">
              <a:buNone/>
            </a:pPr>
            <a:endParaRPr lang="en-US" dirty="0" smtClean="0"/>
          </a:p>
          <a:p>
            <a:endParaRPr lang="en-GB" dirty="0"/>
          </a:p>
        </p:txBody>
      </p:sp>
      <p:sp>
        <p:nvSpPr>
          <p:cNvPr id="3" name="Title 1"/>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smtClean="0"/>
              <a:t>The Microelectronics section at CERN </a:t>
            </a:r>
          </a:p>
        </p:txBody>
      </p:sp>
      <p:pic>
        <p:nvPicPr>
          <p:cNvPr id="4" name="Picture 3"/>
          <p:cNvPicPr>
            <a:picLocks noChangeAspect="1"/>
          </p:cNvPicPr>
          <p:nvPr/>
        </p:nvPicPr>
        <p:blipFill>
          <a:blip r:embed="rId3"/>
          <a:stretch>
            <a:fillRect/>
          </a:stretch>
        </p:blipFill>
        <p:spPr>
          <a:xfrm>
            <a:off x="6281770" y="1908690"/>
            <a:ext cx="2762940" cy="1567242"/>
          </a:xfrm>
          <a:prstGeom prst="rect">
            <a:avLst/>
          </a:prstGeom>
        </p:spPr>
      </p:pic>
      <p:sp>
        <p:nvSpPr>
          <p:cNvPr id="5" name="TextBox 4"/>
          <p:cNvSpPr txBox="1"/>
          <p:nvPr/>
        </p:nvSpPr>
        <p:spPr>
          <a:xfrm>
            <a:off x="6624858" y="3555434"/>
            <a:ext cx="2216362" cy="276999"/>
          </a:xfrm>
          <a:prstGeom prst="rect">
            <a:avLst/>
          </a:prstGeom>
          <a:noFill/>
        </p:spPr>
        <p:txBody>
          <a:bodyPr wrap="square" rtlCol="0">
            <a:spAutoFit/>
          </a:bodyPr>
          <a:lstStyle/>
          <a:p>
            <a:pPr algn="ctr"/>
            <a:r>
              <a:rPr lang="en-US" sz="1200" dirty="0" smtClean="0"/>
              <a:t>DC </a:t>
            </a:r>
            <a:r>
              <a:rPr lang="en-US" sz="1200" dirty="0" err="1" smtClean="0"/>
              <a:t>DC</a:t>
            </a:r>
            <a:r>
              <a:rPr lang="en-US" sz="1200" dirty="0" smtClean="0"/>
              <a:t> converter modules</a:t>
            </a:r>
            <a:endParaRPr lang="en-GB" sz="1200" dirty="0"/>
          </a:p>
        </p:txBody>
      </p:sp>
      <p:pic>
        <p:nvPicPr>
          <p:cNvPr id="6" name="Picture 5"/>
          <p:cNvPicPr>
            <a:picLocks noChangeAspect="1"/>
          </p:cNvPicPr>
          <p:nvPr/>
        </p:nvPicPr>
        <p:blipFill>
          <a:blip r:embed="rId4"/>
          <a:stretch>
            <a:fillRect/>
          </a:stretch>
        </p:blipFill>
        <p:spPr>
          <a:xfrm>
            <a:off x="9547049" y="2220075"/>
            <a:ext cx="2336578" cy="1255857"/>
          </a:xfrm>
          <a:prstGeom prst="rect">
            <a:avLst/>
          </a:prstGeom>
        </p:spPr>
      </p:pic>
      <p:sp>
        <p:nvSpPr>
          <p:cNvPr id="7" name="TextBox 6"/>
          <p:cNvSpPr txBox="1"/>
          <p:nvPr/>
        </p:nvSpPr>
        <p:spPr>
          <a:xfrm>
            <a:off x="9547049" y="3555434"/>
            <a:ext cx="2216362" cy="461665"/>
          </a:xfrm>
          <a:prstGeom prst="rect">
            <a:avLst/>
          </a:prstGeom>
          <a:noFill/>
        </p:spPr>
        <p:txBody>
          <a:bodyPr wrap="square" rtlCol="0">
            <a:spAutoFit/>
          </a:bodyPr>
          <a:lstStyle/>
          <a:p>
            <a:pPr algn="ctr"/>
            <a:r>
              <a:rPr lang="en-GB" sz="1200" dirty="0" smtClean="0"/>
              <a:t>Radiation </a:t>
            </a:r>
            <a:r>
              <a:rPr lang="en-GB" sz="1200" dirty="0"/>
              <a:t>Hard Optical Link </a:t>
            </a:r>
            <a:r>
              <a:rPr lang="en-GB" sz="1200" dirty="0" smtClean="0"/>
              <a:t>Project (</a:t>
            </a:r>
            <a:r>
              <a:rPr lang="en-US" sz="1200" dirty="0" smtClean="0"/>
              <a:t>Gigabit/s)</a:t>
            </a:r>
            <a:endParaRPr lang="en-GB" sz="1200" dirty="0"/>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1770" y="4100093"/>
            <a:ext cx="2762940" cy="2072206"/>
          </a:xfrm>
          <a:prstGeom prst="rect">
            <a:avLst/>
          </a:prstGeom>
        </p:spPr>
      </p:pic>
      <p:sp>
        <p:nvSpPr>
          <p:cNvPr id="9" name="TextBox 8"/>
          <p:cNvSpPr txBox="1"/>
          <p:nvPr/>
        </p:nvSpPr>
        <p:spPr>
          <a:xfrm>
            <a:off x="9706849" y="4899454"/>
            <a:ext cx="1896762" cy="646331"/>
          </a:xfrm>
          <a:prstGeom prst="rect">
            <a:avLst/>
          </a:prstGeom>
          <a:noFill/>
        </p:spPr>
        <p:txBody>
          <a:bodyPr wrap="square" rtlCol="0">
            <a:spAutoFit/>
          </a:bodyPr>
          <a:lstStyle/>
          <a:p>
            <a:r>
              <a:rPr lang="en-US" sz="1200" dirty="0" smtClean="0"/>
              <a:t>Chip designer Iraklis working on new pixel detectors</a:t>
            </a:r>
          </a:p>
        </p:txBody>
      </p:sp>
    </p:spTree>
    <p:extLst>
      <p:ext uri="{BB962C8B-B14F-4D97-AF65-F5344CB8AC3E}">
        <p14:creationId xmlns:p14="http://schemas.microsoft.com/office/powerpoint/2010/main" val="285073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Medipix Pixel detector</a:t>
            </a:r>
            <a:endParaRPr lang="en-GB" dirty="0"/>
          </a:p>
        </p:txBody>
      </p:sp>
      <p:sp>
        <p:nvSpPr>
          <p:cNvPr id="3" name="Content Placeholder 2"/>
          <p:cNvSpPr>
            <a:spLocks noGrp="1"/>
          </p:cNvSpPr>
          <p:nvPr>
            <p:ph idx="1"/>
          </p:nvPr>
        </p:nvSpPr>
        <p:spPr>
          <a:xfrm>
            <a:off x="299249" y="1886181"/>
            <a:ext cx="10515600" cy="4351338"/>
          </a:xfrm>
        </p:spPr>
        <p:txBody>
          <a:bodyPr/>
          <a:lstStyle/>
          <a:p>
            <a:r>
              <a:rPr lang="en-US" dirty="0" smtClean="0"/>
              <a:t>Medipix – a family of successive generations of hybrid pixel detectors</a:t>
            </a:r>
          </a:p>
          <a:p>
            <a:r>
              <a:rPr lang="en-US" dirty="0" smtClean="0"/>
              <a:t>Collaboration with multiple institutes all around the world</a:t>
            </a:r>
          </a:p>
          <a:p>
            <a:r>
              <a:rPr lang="en-US" dirty="0" smtClean="0"/>
              <a:t>Medipix1 chip was produced in the </a:t>
            </a:r>
            <a:r>
              <a:rPr lang="en-US" dirty="0" smtClean="0"/>
              <a:t>1990s (1µm technology)</a:t>
            </a:r>
            <a:endParaRPr lang="en-US" dirty="0" smtClean="0"/>
          </a:p>
          <a:p>
            <a:r>
              <a:rPr lang="en-US" dirty="0"/>
              <a:t>Medipix2 </a:t>
            </a:r>
            <a:r>
              <a:rPr lang="en-US" dirty="0" smtClean="0"/>
              <a:t>(0.25µm)</a:t>
            </a:r>
            <a:endParaRPr lang="en-US" dirty="0" smtClean="0"/>
          </a:p>
          <a:p>
            <a:pPr lvl="1"/>
            <a:r>
              <a:rPr lang="en-US" dirty="0" smtClean="0"/>
              <a:t>Medipix2MXR, </a:t>
            </a:r>
            <a:r>
              <a:rPr lang="en-US" dirty="0" smtClean="0">
                <a:solidFill>
                  <a:schemeClr val="accent2"/>
                </a:solidFill>
              </a:rPr>
              <a:t>Timepix</a:t>
            </a:r>
          </a:p>
          <a:p>
            <a:r>
              <a:rPr lang="en-US" dirty="0" smtClean="0"/>
              <a:t>Medipix3 </a:t>
            </a:r>
            <a:r>
              <a:rPr lang="en-US" dirty="0" smtClean="0"/>
              <a:t>(0.13µm) </a:t>
            </a:r>
            <a:endParaRPr lang="en-US" dirty="0" smtClean="0"/>
          </a:p>
          <a:p>
            <a:pPr lvl="1"/>
            <a:r>
              <a:rPr lang="en-US" dirty="0" smtClean="0"/>
              <a:t>Timepix3</a:t>
            </a:r>
            <a:r>
              <a:rPr lang="en-US" dirty="0" smtClean="0"/>
              <a:t>, </a:t>
            </a:r>
            <a:r>
              <a:rPr lang="en-US" dirty="0" smtClean="0"/>
              <a:t>Medipix3RX </a:t>
            </a:r>
            <a:endParaRPr lang="en-US" dirty="0" smtClean="0"/>
          </a:p>
          <a:p>
            <a:r>
              <a:rPr lang="en-US" dirty="0" smtClean="0"/>
              <a:t>Medipix4: </a:t>
            </a:r>
            <a:r>
              <a:rPr lang="en-US" dirty="0" smtClean="0"/>
              <a:t>(65nm) Timepix4 (2019)</a:t>
            </a:r>
          </a:p>
          <a:p>
            <a:pPr marL="0" indent="0">
              <a:buNone/>
            </a:pPr>
            <a:r>
              <a:rPr lang="en-US" dirty="0" smtClean="0"/>
              <a:t>	</a:t>
            </a:r>
          </a:p>
          <a:p>
            <a:endParaRPr lang="en-GB" dirty="0"/>
          </a:p>
        </p:txBody>
      </p:sp>
      <p:pic>
        <p:nvPicPr>
          <p:cNvPr id="4" name="Picture 3"/>
          <p:cNvPicPr>
            <a:picLocks noChangeAspect="1"/>
          </p:cNvPicPr>
          <p:nvPr/>
        </p:nvPicPr>
        <p:blipFill>
          <a:blip r:embed="rId3"/>
          <a:stretch>
            <a:fillRect/>
          </a:stretch>
        </p:blipFill>
        <p:spPr>
          <a:xfrm>
            <a:off x="7234913" y="3807195"/>
            <a:ext cx="4746000" cy="2788670"/>
          </a:xfrm>
          <a:prstGeom prst="rect">
            <a:avLst/>
          </a:prstGeom>
          <a:ln>
            <a:solidFill>
              <a:schemeClr val="accent1"/>
            </a:solidFill>
          </a:ln>
        </p:spPr>
      </p:pic>
    </p:spTree>
    <p:extLst>
      <p:ext uri="{BB962C8B-B14F-4D97-AF65-F5344CB8AC3E}">
        <p14:creationId xmlns:p14="http://schemas.microsoft.com/office/powerpoint/2010/main" val="18648457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2703"/>
            <a:ext cx="10515600" cy="1264453"/>
          </a:xfrm>
        </p:spPr>
        <p:txBody>
          <a:bodyPr/>
          <a:lstStyle/>
          <a:p>
            <a:r>
              <a:rPr lang="en-US" dirty="0" smtClean="0"/>
              <a:t>Technical Introduction of Timepix chip</a:t>
            </a:r>
            <a:endParaRPr lang="en-GB" dirty="0"/>
          </a:p>
        </p:txBody>
      </p:sp>
      <p:sp>
        <p:nvSpPr>
          <p:cNvPr id="3" name="Content Placeholder 2"/>
          <p:cNvSpPr>
            <a:spLocks noGrp="1"/>
          </p:cNvSpPr>
          <p:nvPr>
            <p:ph idx="1"/>
          </p:nvPr>
        </p:nvSpPr>
        <p:spPr>
          <a:xfrm>
            <a:off x="838200" y="1407156"/>
            <a:ext cx="10515600" cy="1609553"/>
          </a:xfrm>
        </p:spPr>
        <p:txBody>
          <a:bodyPr>
            <a:normAutofit fontScale="92500" lnSpcReduction="10000"/>
          </a:bodyPr>
          <a:lstStyle/>
          <a:p>
            <a:r>
              <a:rPr lang="en-US" sz="2400" dirty="0" smtClean="0"/>
              <a:t>ASIC (Application </a:t>
            </a:r>
            <a:r>
              <a:rPr lang="en-US" sz="2400" dirty="0" smtClean="0"/>
              <a:t>Specific Integrated </a:t>
            </a:r>
            <a:r>
              <a:rPr lang="en-US" sz="2400" dirty="0" smtClean="0"/>
              <a:t>Circuit)</a:t>
            </a:r>
            <a:endParaRPr lang="en-US" sz="2400" dirty="0" smtClean="0"/>
          </a:p>
          <a:p>
            <a:r>
              <a:rPr lang="en-US" sz="2400" dirty="0" smtClean="0"/>
              <a:t>Pixel Array: 256x256</a:t>
            </a:r>
            <a:endParaRPr lang="en-US" sz="2400" dirty="0" smtClean="0"/>
          </a:p>
          <a:p>
            <a:r>
              <a:rPr lang="en-US" sz="2400" dirty="0" smtClean="0"/>
              <a:t>Pixel Pitch: 55µm</a:t>
            </a:r>
          </a:p>
          <a:p>
            <a:r>
              <a:rPr lang="en-US" sz="2400" dirty="0" smtClean="0"/>
              <a:t>Pixel functionality: PC, TOT and TOA</a:t>
            </a:r>
          </a:p>
          <a:p>
            <a:pPr marL="0" indent="0">
              <a:buNone/>
            </a:pPr>
            <a:endParaRPr lang="en-US" dirty="0" smtClean="0"/>
          </a:p>
          <a:p>
            <a:pPr marL="0" indent="0">
              <a:buNone/>
            </a:pPr>
            <a:endParaRPr lang="en-GB" dirty="0"/>
          </a:p>
        </p:txBody>
      </p:sp>
      <p:sp>
        <p:nvSpPr>
          <p:cNvPr id="5" name="TextBox 4"/>
          <p:cNvSpPr txBox="1"/>
          <p:nvPr/>
        </p:nvSpPr>
        <p:spPr>
          <a:xfrm>
            <a:off x="838200" y="4281162"/>
            <a:ext cx="10078995" cy="2062103"/>
          </a:xfrm>
          <a:prstGeom prst="rect">
            <a:avLst/>
          </a:prstGeom>
          <a:noFill/>
        </p:spPr>
        <p:txBody>
          <a:bodyPr wrap="square" rtlCol="0">
            <a:spAutoFit/>
          </a:bodyPr>
          <a:lstStyle/>
          <a:p>
            <a:pPr marL="285750" indent="-285750">
              <a:buFont typeface="Arial" panose="020B0604020202020204" pitchFamily="34" charset="0"/>
              <a:buChar char="•"/>
            </a:pPr>
            <a:r>
              <a:rPr lang="en-US" sz="2200" dirty="0"/>
              <a:t>Medical Imaging</a:t>
            </a:r>
          </a:p>
          <a:p>
            <a:pPr marL="285750" indent="-285750">
              <a:buFont typeface="Arial" panose="020B0604020202020204" pitchFamily="34" charset="0"/>
              <a:buChar char="•"/>
            </a:pPr>
            <a:r>
              <a:rPr lang="en-US" sz="2200" dirty="0"/>
              <a:t>Education</a:t>
            </a:r>
          </a:p>
          <a:p>
            <a:pPr marL="285750" indent="-285750">
              <a:buFont typeface="Arial" panose="020B0604020202020204" pitchFamily="34" charset="0"/>
              <a:buChar char="•"/>
            </a:pPr>
            <a:r>
              <a:rPr lang="en-US" sz="2200" dirty="0"/>
              <a:t>Space Dosimetry</a:t>
            </a:r>
          </a:p>
          <a:p>
            <a:pPr marL="285750" indent="-285750">
              <a:buFont typeface="Arial" panose="020B0604020202020204" pitchFamily="34" charset="0"/>
              <a:buChar char="•"/>
            </a:pPr>
            <a:r>
              <a:rPr lang="en-US" sz="2200" dirty="0"/>
              <a:t>Material Analysis</a:t>
            </a:r>
          </a:p>
          <a:p>
            <a:pPr marL="285750" indent="-285750">
              <a:buFont typeface="Arial" panose="020B0604020202020204" pitchFamily="34" charset="0"/>
              <a:buChar char="•"/>
            </a:pPr>
            <a:r>
              <a:rPr lang="en-US" sz="2200" dirty="0"/>
              <a:t>Back to High-Energy Physics</a:t>
            </a:r>
            <a:endParaRPr lang="en-GB" sz="2200" dirty="0"/>
          </a:p>
          <a:p>
            <a:endParaRPr lang="en-GB" dirty="0"/>
          </a:p>
        </p:txBody>
      </p:sp>
      <p:sp>
        <p:nvSpPr>
          <p:cNvPr id="6" name="TextBox 5"/>
          <p:cNvSpPr txBox="1"/>
          <p:nvPr/>
        </p:nvSpPr>
        <p:spPr>
          <a:xfrm>
            <a:off x="838200" y="3235809"/>
            <a:ext cx="9514703" cy="769441"/>
          </a:xfrm>
          <a:prstGeom prst="rect">
            <a:avLst/>
          </a:prstGeom>
          <a:noFill/>
        </p:spPr>
        <p:txBody>
          <a:bodyPr wrap="square" rtlCol="0">
            <a:spAutoFit/>
          </a:bodyPr>
          <a:lstStyle/>
          <a:p>
            <a:r>
              <a:rPr lang="en-US" sz="4400" dirty="0">
                <a:latin typeface="+mj-lt"/>
              </a:rPr>
              <a:t>Application Areas and Commercialization </a:t>
            </a:r>
            <a:endParaRPr lang="en-GB" sz="4400" dirty="0">
              <a:latin typeface="+mj-lt"/>
            </a:endParaRPr>
          </a:p>
        </p:txBody>
      </p:sp>
      <p:pic>
        <p:nvPicPr>
          <p:cNvPr id="7" name="Picture 6"/>
          <p:cNvPicPr>
            <a:picLocks noChangeAspect="1"/>
          </p:cNvPicPr>
          <p:nvPr/>
        </p:nvPicPr>
        <p:blipFill>
          <a:blip r:embed="rId3"/>
          <a:stretch>
            <a:fillRect/>
          </a:stretch>
        </p:blipFill>
        <p:spPr>
          <a:xfrm>
            <a:off x="5657335" y="4302241"/>
            <a:ext cx="3058273" cy="2019944"/>
          </a:xfrm>
          <a:prstGeom prst="rect">
            <a:avLst/>
          </a:prstGeom>
        </p:spPr>
      </p:pic>
      <p:sp>
        <p:nvSpPr>
          <p:cNvPr id="8" name="TextBox 7"/>
          <p:cNvSpPr txBox="1"/>
          <p:nvPr/>
        </p:nvSpPr>
        <p:spPr>
          <a:xfrm>
            <a:off x="8812415" y="5389158"/>
            <a:ext cx="2007973" cy="954107"/>
          </a:xfrm>
          <a:prstGeom prst="rect">
            <a:avLst/>
          </a:prstGeom>
          <a:noFill/>
        </p:spPr>
        <p:txBody>
          <a:bodyPr wrap="square" rtlCol="0">
            <a:spAutoFit/>
          </a:bodyPr>
          <a:lstStyle/>
          <a:p>
            <a:r>
              <a:rPr lang="en-US" sz="1400" dirty="0" smtClean="0"/>
              <a:t>Image of the astronaut Chris Cassidy working near the Timepix USB on the ISS</a:t>
            </a:r>
            <a:endParaRPr lang="en-GB" sz="1400" dirty="0"/>
          </a:p>
        </p:txBody>
      </p:sp>
    </p:spTree>
    <p:extLst>
      <p:ext uri="{BB962C8B-B14F-4D97-AF65-F5344CB8AC3E}">
        <p14:creationId xmlns:p14="http://schemas.microsoft.com/office/powerpoint/2010/main" val="10732876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547" y="1487929"/>
            <a:ext cx="5539493" cy="36923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1"/>
          <p:cNvSpPr>
            <a:spLocks noChangeArrowheads="1"/>
          </p:cNvSpPr>
          <p:nvPr/>
        </p:nvSpPr>
        <p:spPr bwMode="auto">
          <a:xfrm>
            <a:off x="1016088" y="5443245"/>
            <a:ext cx="5361952"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GB" sz="1500" dirty="0" smtClean="0"/>
              <a:t>Standard </a:t>
            </a:r>
            <a:r>
              <a:rPr lang="en-GB" sz="1500" dirty="0"/>
              <a:t>CMOS can be used allowing on-pixel signal processing </a:t>
            </a:r>
          </a:p>
          <a:p>
            <a:endParaRPr lang="en-GB" sz="1500" dirty="0" smtClean="0"/>
          </a:p>
          <a:p>
            <a:r>
              <a:rPr lang="en-GB" sz="1500" dirty="0" smtClean="0"/>
              <a:t>Sensor </a:t>
            </a:r>
            <a:r>
              <a:rPr lang="en-GB" sz="1500" dirty="0"/>
              <a:t>material can be changed (Si, GaAs, CdTe</a:t>
            </a:r>
            <a:r>
              <a:rPr lang="en-GB" sz="1500" dirty="0" smtClean="0"/>
              <a:t>..)</a:t>
            </a:r>
            <a:endParaRPr lang="en-GB" sz="1500" dirty="0"/>
          </a:p>
          <a:p>
            <a:endParaRPr lang="en-GB" sz="1500" dirty="0"/>
          </a:p>
        </p:txBody>
      </p:sp>
      <p:pic>
        <p:nvPicPr>
          <p:cNvPr id="4" name="Picture 8"/>
          <p:cNvPicPr>
            <a:picLocks noChangeAspect="1" noChangeArrowheads="1"/>
          </p:cNvPicPr>
          <p:nvPr/>
        </p:nvPicPr>
        <p:blipFill>
          <a:blip r:embed="rId4" cstate="print"/>
          <a:srcRect/>
          <a:stretch>
            <a:fillRect/>
          </a:stretch>
        </p:blipFill>
        <p:spPr bwMode="auto">
          <a:xfrm>
            <a:off x="7109172" y="1487929"/>
            <a:ext cx="4782186" cy="4970979"/>
          </a:xfrm>
          <a:prstGeom prst="rect">
            <a:avLst/>
          </a:prstGeom>
          <a:noFill/>
          <a:ln w="9525">
            <a:noFill/>
            <a:miter lim="800000"/>
            <a:headEnd/>
            <a:tailEnd/>
          </a:ln>
        </p:spPr>
      </p:pic>
      <p:sp>
        <p:nvSpPr>
          <p:cNvPr id="5" name="TextBox 4"/>
          <p:cNvSpPr txBox="1"/>
          <p:nvPr/>
        </p:nvSpPr>
        <p:spPr>
          <a:xfrm>
            <a:off x="3697064" y="571638"/>
            <a:ext cx="4578529" cy="523220"/>
          </a:xfrm>
          <a:prstGeom prst="rect">
            <a:avLst/>
          </a:prstGeom>
          <a:noFill/>
        </p:spPr>
        <p:txBody>
          <a:bodyPr wrap="square" rtlCol="0">
            <a:spAutoFit/>
          </a:bodyPr>
          <a:lstStyle/>
          <a:p>
            <a:r>
              <a:rPr lang="en-US" sz="2800" b="1" dirty="0" smtClean="0"/>
              <a:t>Hybrid Silicon Pixel Detectors</a:t>
            </a:r>
            <a:endParaRPr lang="en-GB" sz="2800" b="1" dirty="0"/>
          </a:p>
        </p:txBody>
      </p:sp>
    </p:spTree>
    <p:extLst>
      <p:ext uri="{BB962C8B-B14F-4D97-AF65-F5344CB8AC3E}">
        <p14:creationId xmlns:p14="http://schemas.microsoft.com/office/powerpoint/2010/main" val="10419184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3893" t="11735" r="35218" b="15508"/>
          <a:stretch/>
        </p:blipFill>
        <p:spPr>
          <a:xfrm>
            <a:off x="2743046" y="3784865"/>
            <a:ext cx="2386013" cy="1857213"/>
          </a:xfrm>
          <a:prstGeom prst="rect">
            <a:avLst/>
          </a:prstGeom>
        </p:spPr>
      </p:pic>
      <p:cxnSp>
        <p:nvCxnSpPr>
          <p:cNvPr id="3" name="Straight Connector 2"/>
          <p:cNvCxnSpPr/>
          <p:nvPr/>
        </p:nvCxnSpPr>
        <p:spPr bwMode="auto">
          <a:xfrm>
            <a:off x="2743047" y="5159470"/>
            <a:ext cx="2414573" cy="6452"/>
          </a:xfrm>
          <a:prstGeom prst="line">
            <a:avLst/>
          </a:prstGeom>
          <a:solidFill>
            <a:schemeClr val="accent1"/>
          </a:solidFill>
          <a:ln w="19050" cap="flat" cmpd="sng" algn="ctr">
            <a:solidFill>
              <a:srgbClr val="FF0000"/>
            </a:solidFill>
            <a:prstDash val="solid"/>
            <a:round/>
            <a:headEnd type="none" w="med" len="med"/>
            <a:tailEnd type="none" w="med" len="med"/>
          </a:ln>
          <a:effectLst/>
        </p:spPr>
      </p:cxnSp>
      <p:sp>
        <p:nvSpPr>
          <p:cNvPr id="4" name="TextBox 3"/>
          <p:cNvSpPr txBox="1"/>
          <p:nvPr/>
        </p:nvSpPr>
        <p:spPr>
          <a:xfrm>
            <a:off x="2109634" y="5055597"/>
            <a:ext cx="1395413" cy="230832"/>
          </a:xfrm>
          <a:prstGeom prst="rect">
            <a:avLst/>
          </a:prstGeom>
          <a:noFill/>
        </p:spPr>
        <p:txBody>
          <a:bodyPr wrap="square" rtlCol="0">
            <a:spAutoFit/>
          </a:bodyPr>
          <a:lstStyle/>
          <a:p>
            <a:r>
              <a:rPr lang="en-GB" sz="900" dirty="0">
                <a:solidFill>
                  <a:srgbClr val="FF0000"/>
                </a:solidFill>
              </a:rPr>
              <a:t>Threshold</a:t>
            </a:r>
          </a:p>
        </p:txBody>
      </p:sp>
      <p:sp>
        <p:nvSpPr>
          <p:cNvPr id="5" name="TextBox 4"/>
          <p:cNvSpPr txBox="1"/>
          <p:nvPr/>
        </p:nvSpPr>
        <p:spPr>
          <a:xfrm>
            <a:off x="2109634" y="5262525"/>
            <a:ext cx="804863" cy="369332"/>
          </a:xfrm>
          <a:prstGeom prst="rect">
            <a:avLst/>
          </a:prstGeom>
          <a:noFill/>
        </p:spPr>
        <p:txBody>
          <a:bodyPr wrap="square" rtlCol="0">
            <a:spAutoFit/>
          </a:bodyPr>
          <a:lstStyle/>
          <a:p>
            <a:r>
              <a:rPr lang="en-GB" sz="900" dirty="0">
                <a:solidFill>
                  <a:schemeClr val="tx2">
                    <a:lumMod val="60000"/>
                    <a:lumOff val="40000"/>
                  </a:schemeClr>
                </a:solidFill>
              </a:rPr>
              <a:t>Amplifier output</a:t>
            </a:r>
          </a:p>
        </p:txBody>
      </p:sp>
      <p:cxnSp>
        <p:nvCxnSpPr>
          <p:cNvPr id="6" name="Straight Arrow Connector 5"/>
          <p:cNvCxnSpPr/>
          <p:nvPr/>
        </p:nvCxnSpPr>
        <p:spPr bwMode="auto">
          <a:xfrm>
            <a:off x="2047722" y="5830196"/>
            <a:ext cx="36671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7" name="TextBox 6"/>
          <p:cNvSpPr txBox="1"/>
          <p:nvPr/>
        </p:nvSpPr>
        <p:spPr>
          <a:xfrm>
            <a:off x="5315423" y="5616585"/>
            <a:ext cx="508961" cy="230832"/>
          </a:xfrm>
          <a:prstGeom prst="rect">
            <a:avLst/>
          </a:prstGeom>
          <a:noFill/>
        </p:spPr>
        <p:txBody>
          <a:bodyPr wrap="square" rtlCol="0">
            <a:spAutoFit/>
          </a:bodyPr>
          <a:lstStyle/>
          <a:p>
            <a:r>
              <a:rPr lang="en-GB" sz="900" dirty="0"/>
              <a:t>Time</a:t>
            </a:r>
          </a:p>
        </p:txBody>
      </p:sp>
      <p:cxnSp>
        <p:nvCxnSpPr>
          <p:cNvPr id="8" name="Straight Arrow Connector 7"/>
          <p:cNvCxnSpPr/>
          <p:nvPr/>
        </p:nvCxnSpPr>
        <p:spPr bwMode="auto">
          <a:xfrm flipV="1">
            <a:off x="2047722" y="3722790"/>
            <a:ext cx="0" cy="211529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9" name="TextBox 8"/>
          <p:cNvSpPr txBox="1"/>
          <p:nvPr/>
        </p:nvSpPr>
        <p:spPr>
          <a:xfrm>
            <a:off x="1842935" y="3475506"/>
            <a:ext cx="633413" cy="230832"/>
          </a:xfrm>
          <a:prstGeom prst="rect">
            <a:avLst/>
          </a:prstGeom>
          <a:noFill/>
        </p:spPr>
        <p:txBody>
          <a:bodyPr wrap="square" rtlCol="0">
            <a:spAutoFit/>
          </a:bodyPr>
          <a:lstStyle/>
          <a:p>
            <a:r>
              <a:rPr lang="en-GB" sz="900" dirty="0"/>
              <a:t>Voltage</a:t>
            </a:r>
          </a:p>
        </p:txBody>
      </p:sp>
      <p:pic>
        <p:nvPicPr>
          <p:cNvPr id="10" name="Picture 9"/>
          <p:cNvPicPr>
            <a:picLocks noChangeAspect="1"/>
          </p:cNvPicPr>
          <p:nvPr/>
        </p:nvPicPr>
        <p:blipFill>
          <a:blip r:embed="rId4"/>
          <a:stretch>
            <a:fillRect/>
          </a:stretch>
        </p:blipFill>
        <p:spPr>
          <a:xfrm>
            <a:off x="1961217" y="1699275"/>
            <a:ext cx="3575129" cy="2012992"/>
          </a:xfrm>
          <a:prstGeom prst="rect">
            <a:avLst/>
          </a:prstGeom>
        </p:spPr>
      </p:pic>
      <p:sp>
        <p:nvSpPr>
          <p:cNvPr id="17" name="TextBox 16"/>
          <p:cNvSpPr txBox="1"/>
          <p:nvPr/>
        </p:nvSpPr>
        <p:spPr>
          <a:xfrm>
            <a:off x="2990693" y="3923095"/>
            <a:ext cx="1075936" cy="276999"/>
          </a:xfrm>
          <a:prstGeom prst="rect">
            <a:avLst/>
          </a:prstGeom>
          <a:noFill/>
        </p:spPr>
        <p:txBody>
          <a:bodyPr wrap="none" rtlCol="0">
            <a:spAutoFit/>
          </a:bodyPr>
          <a:lstStyle/>
          <a:p>
            <a:r>
              <a:rPr lang="en-GB" sz="1200"/>
              <a:t>Qin ~ 4000e-</a:t>
            </a:r>
          </a:p>
        </p:txBody>
      </p:sp>
      <p:sp>
        <p:nvSpPr>
          <p:cNvPr id="18" name="TextBox 17"/>
          <p:cNvSpPr txBox="1"/>
          <p:nvPr/>
        </p:nvSpPr>
        <p:spPr>
          <a:xfrm>
            <a:off x="5135376" y="5314831"/>
            <a:ext cx="1314784" cy="276999"/>
          </a:xfrm>
          <a:prstGeom prst="rect">
            <a:avLst/>
          </a:prstGeom>
          <a:noFill/>
        </p:spPr>
        <p:txBody>
          <a:bodyPr wrap="none" rtlCol="0">
            <a:spAutoFit/>
          </a:bodyPr>
          <a:lstStyle/>
          <a:p>
            <a:r>
              <a:rPr lang="en-GB" sz="1200" dirty="0"/>
              <a:t>noise ~ 60e</a:t>
            </a:r>
            <a:r>
              <a:rPr lang="en-GB" sz="1200" baseline="30000" dirty="0"/>
              <a:t>-</a:t>
            </a:r>
            <a:r>
              <a:rPr lang="en-GB" sz="1200" dirty="0"/>
              <a:t> rms</a:t>
            </a:r>
          </a:p>
        </p:txBody>
      </p:sp>
      <p:sp>
        <p:nvSpPr>
          <p:cNvPr id="19" name="TextBox 18"/>
          <p:cNvSpPr txBox="1"/>
          <p:nvPr/>
        </p:nvSpPr>
        <p:spPr>
          <a:xfrm>
            <a:off x="5135376" y="5026794"/>
            <a:ext cx="1364476" cy="276999"/>
          </a:xfrm>
          <a:prstGeom prst="rect">
            <a:avLst/>
          </a:prstGeom>
          <a:noFill/>
        </p:spPr>
        <p:txBody>
          <a:bodyPr wrap="none" rtlCol="0">
            <a:spAutoFit/>
          </a:bodyPr>
          <a:lstStyle/>
          <a:p>
            <a:r>
              <a:rPr lang="en-GB" sz="1200" dirty="0"/>
              <a:t>threshold ~ 600e</a:t>
            </a:r>
            <a:r>
              <a:rPr lang="en-GB" sz="1200" baseline="30000" dirty="0"/>
              <a:t>-</a:t>
            </a:r>
            <a:endParaRPr lang="en-GB" sz="1200" dirty="0"/>
          </a:p>
        </p:txBody>
      </p:sp>
      <p:sp>
        <p:nvSpPr>
          <p:cNvPr id="20" name="TextBox 19"/>
          <p:cNvSpPr txBox="1"/>
          <p:nvPr/>
        </p:nvSpPr>
        <p:spPr>
          <a:xfrm>
            <a:off x="6720097" y="5205336"/>
            <a:ext cx="2342978" cy="276999"/>
          </a:xfrm>
          <a:prstGeom prst="rect">
            <a:avLst/>
          </a:prstGeom>
          <a:noFill/>
        </p:spPr>
        <p:txBody>
          <a:bodyPr wrap="square" rtlCol="0">
            <a:spAutoFit/>
          </a:bodyPr>
          <a:lstStyle/>
          <a:p>
            <a:r>
              <a:rPr lang="en-GB" sz="1200" dirty="0">
                <a:sym typeface="Wingdings"/>
              </a:rPr>
              <a:t> Noise hit free imaging</a:t>
            </a:r>
            <a:endParaRPr lang="en-GB" sz="1200" dirty="0"/>
          </a:p>
        </p:txBody>
      </p:sp>
      <p:cxnSp>
        <p:nvCxnSpPr>
          <p:cNvPr id="21" name="Straight Arrow Connector 20"/>
          <p:cNvCxnSpPr/>
          <p:nvPr/>
        </p:nvCxnSpPr>
        <p:spPr bwMode="auto">
          <a:xfrm flipH="1">
            <a:off x="3167907" y="2188938"/>
            <a:ext cx="144019" cy="288038"/>
          </a:xfrm>
          <a:prstGeom prst="straightConnector1">
            <a:avLst/>
          </a:prstGeom>
          <a:solidFill>
            <a:schemeClr val="accent1"/>
          </a:solidFill>
          <a:ln w="28575" cap="flat" cmpd="sng" algn="ctr">
            <a:solidFill>
              <a:schemeClr val="accent1"/>
            </a:solidFill>
            <a:prstDash val="solid"/>
            <a:round/>
            <a:headEnd type="none" w="med" len="med"/>
            <a:tailEnd type="triangle"/>
          </a:ln>
          <a:effectLst/>
        </p:spPr>
      </p:cxnSp>
      <p:cxnSp>
        <p:nvCxnSpPr>
          <p:cNvPr id="22" name="Straight Arrow Connector 21"/>
          <p:cNvCxnSpPr/>
          <p:nvPr/>
        </p:nvCxnSpPr>
        <p:spPr bwMode="auto">
          <a:xfrm flipV="1">
            <a:off x="3167907" y="2880228"/>
            <a:ext cx="144019" cy="172823"/>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3" name="TextBox 22"/>
          <p:cNvSpPr txBox="1"/>
          <p:nvPr/>
        </p:nvSpPr>
        <p:spPr>
          <a:xfrm>
            <a:off x="2670633" y="580081"/>
            <a:ext cx="6925633" cy="523220"/>
          </a:xfrm>
          <a:prstGeom prst="rect">
            <a:avLst/>
          </a:prstGeom>
          <a:noFill/>
        </p:spPr>
        <p:txBody>
          <a:bodyPr wrap="square" rtlCol="0">
            <a:spAutoFit/>
          </a:bodyPr>
          <a:lstStyle/>
          <a:p>
            <a:r>
              <a:rPr lang="en-US" sz="2800" b="1" dirty="0" smtClean="0"/>
              <a:t>Hybrid Pixels Detector – Measuring Energy</a:t>
            </a:r>
            <a:endParaRPr lang="en-GB" sz="2800" b="1" dirty="0"/>
          </a:p>
        </p:txBody>
      </p:sp>
      <p:grpSp>
        <p:nvGrpSpPr>
          <p:cNvPr id="24" name="Group 61"/>
          <p:cNvGrpSpPr/>
          <p:nvPr/>
        </p:nvGrpSpPr>
        <p:grpSpPr>
          <a:xfrm>
            <a:off x="6450160" y="2309455"/>
            <a:ext cx="2738936" cy="2332102"/>
            <a:chOff x="1653220" y="2968140"/>
            <a:chExt cx="3852485" cy="3533260"/>
          </a:xfrm>
        </p:grpSpPr>
        <p:pic>
          <p:nvPicPr>
            <p:cNvPr id="25" name="Picture 24" descr="mpx_sig1.png"/>
            <p:cNvPicPr>
              <a:picLocks noChangeAspect="1"/>
            </p:cNvPicPr>
            <p:nvPr/>
          </p:nvPicPr>
          <p:blipFill>
            <a:blip r:embed="rId5" cstate="print"/>
            <a:stretch>
              <a:fillRect/>
            </a:stretch>
          </p:blipFill>
          <p:spPr>
            <a:xfrm>
              <a:off x="1818824" y="3317485"/>
              <a:ext cx="3686881" cy="3183913"/>
            </a:xfrm>
            <a:prstGeom prst="rect">
              <a:avLst/>
            </a:prstGeom>
            <a:ln>
              <a:noFill/>
            </a:ln>
            <a:effectLst>
              <a:outerShdw blurRad="190500" algn="tl" rotWithShape="0">
                <a:srgbClr val="000000">
                  <a:alpha val="70000"/>
                </a:srgbClr>
              </a:outerShdw>
            </a:effectLst>
          </p:spPr>
        </p:pic>
        <p:cxnSp>
          <p:nvCxnSpPr>
            <p:cNvPr id="26" name="Straight Connector 25"/>
            <p:cNvCxnSpPr/>
            <p:nvPr/>
          </p:nvCxnSpPr>
          <p:spPr bwMode="auto">
            <a:xfrm rot="5400000" flipH="1" flipV="1">
              <a:off x="848149" y="4965200"/>
              <a:ext cx="3072400" cy="0"/>
            </a:xfrm>
            <a:prstGeom prst="line">
              <a:avLst/>
            </a:prstGeom>
            <a:solidFill>
              <a:schemeClr val="accent1"/>
            </a:solidFill>
            <a:ln w="41275" cap="flat" cmpd="sng" algn="ctr">
              <a:solidFill>
                <a:srgbClr val="FF0000"/>
              </a:solidFill>
              <a:prstDash val="dash"/>
              <a:round/>
              <a:headEnd type="none" w="med" len="med"/>
              <a:tailEnd type="none" w="med" len="med"/>
            </a:ln>
            <a:effectLst/>
          </p:spPr>
        </p:cxnSp>
        <p:sp>
          <p:nvSpPr>
            <p:cNvPr id="27" name="TextBox 26"/>
            <p:cNvSpPr txBox="1"/>
            <p:nvPr/>
          </p:nvSpPr>
          <p:spPr>
            <a:xfrm>
              <a:off x="1653220" y="2968140"/>
              <a:ext cx="1451080" cy="349345"/>
            </a:xfrm>
            <a:prstGeom prst="rect">
              <a:avLst/>
            </a:prstGeom>
            <a:noFill/>
          </p:spPr>
          <p:txBody>
            <a:bodyPr wrap="none" rtlCol="0">
              <a:spAutoFit/>
            </a:bodyPr>
            <a:lstStyle/>
            <a:p>
              <a:r>
                <a:rPr lang="en-GB" sz="825" b="1" i="1" dirty="0">
                  <a:solidFill>
                    <a:srgbClr val="FF0000"/>
                  </a:solidFill>
                </a:rPr>
                <a:t>Open shutter</a:t>
              </a:r>
            </a:p>
          </p:txBody>
        </p:sp>
        <p:cxnSp>
          <p:nvCxnSpPr>
            <p:cNvPr id="28" name="Straight Connector 27"/>
            <p:cNvCxnSpPr/>
            <p:nvPr/>
          </p:nvCxnSpPr>
          <p:spPr bwMode="auto">
            <a:xfrm rot="5400000" flipH="1" flipV="1">
              <a:off x="2960425" y="4965200"/>
              <a:ext cx="3072400" cy="0"/>
            </a:xfrm>
            <a:prstGeom prst="line">
              <a:avLst/>
            </a:prstGeom>
            <a:solidFill>
              <a:schemeClr val="accent1"/>
            </a:solidFill>
            <a:ln w="41275" cap="flat" cmpd="sng" algn="ctr">
              <a:solidFill>
                <a:srgbClr val="FF0000"/>
              </a:solidFill>
              <a:prstDash val="dash"/>
              <a:round/>
              <a:headEnd type="none" w="med" len="med"/>
              <a:tailEnd type="none" w="med" len="med"/>
            </a:ln>
            <a:effectLst/>
          </p:spPr>
        </p:cxnSp>
        <p:sp>
          <p:nvSpPr>
            <p:cNvPr id="29" name="TextBox 28"/>
            <p:cNvSpPr txBox="1"/>
            <p:nvPr/>
          </p:nvSpPr>
          <p:spPr>
            <a:xfrm>
              <a:off x="3748665" y="2968140"/>
              <a:ext cx="1484235" cy="349345"/>
            </a:xfrm>
            <a:prstGeom prst="rect">
              <a:avLst/>
            </a:prstGeom>
            <a:noFill/>
          </p:spPr>
          <p:txBody>
            <a:bodyPr wrap="none" rtlCol="0">
              <a:spAutoFit/>
            </a:bodyPr>
            <a:lstStyle/>
            <a:p>
              <a:r>
                <a:rPr lang="en-GB" sz="825" b="1" i="1" dirty="0">
                  <a:solidFill>
                    <a:srgbClr val="FF0000"/>
                  </a:solidFill>
                </a:rPr>
                <a:t>Close shutter</a:t>
              </a:r>
            </a:p>
          </p:txBody>
        </p:sp>
      </p:grpSp>
      <p:sp>
        <p:nvSpPr>
          <p:cNvPr id="30" name="TextBox 29"/>
          <p:cNvSpPr txBox="1"/>
          <p:nvPr/>
        </p:nvSpPr>
        <p:spPr>
          <a:xfrm>
            <a:off x="7015582" y="1976258"/>
            <a:ext cx="1725827" cy="307777"/>
          </a:xfrm>
          <a:prstGeom prst="rect">
            <a:avLst/>
          </a:prstGeom>
          <a:noFill/>
        </p:spPr>
        <p:txBody>
          <a:bodyPr wrap="square" rtlCol="0">
            <a:spAutoFit/>
          </a:bodyPr>
          <a:lstStyle/>
          <a:p>
            <a:r>
              <a:rPr lang="en-US" sz="1400" b="1" dirty="0" smtClean="0"/>
              <a:t>Time over Threshold</a:t>
            </a:r>
            <a:endParaRPr lang="en-GB" sz="1400" b="1" dirty="0"/>
          </a:p>
        </p:txBody>
      </p:sp>
    </p:spTree>
    <p:extLst>
      <p:ext uri="{BB962C8B-B14F-4D97-AF65-F5344CB8AC3E}">
        <p14:creationId xmlns:p14="http://schemas.microsoft.com/office/powerpoint/2010/main" val="296549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2394" y="1596657"/>
            <a:ext cx="3408760" cy="39457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Oval 11"/>
          <p:cNvSpPr>
            <a:spLocks noChangeArrowheads="1"/>
          </p:cNvSpPr>
          <p:nvPr/>
        </p:nvSpPr>
        <p:spPr bwMode="auto">
          <a:xfrm>
            <a:off x="3107362" y="2416349"/>
            <a:ext cx="109538" cy="120254"/>
          </a:xfrm>
          <a:prstGeom prst="ellipse">
            <a:avLst/>
          </a:prstGeom>
          <a:solidFill>
            <a:schemeClr val="bg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4" name="Line 12"/>
          <p:cNvSpPr>
            <a:spLocks noChangeShapeType="1"/>
          </p:cNvSpPr>
          <p:nvPr/>
        </p:nvSpPr>
        <p:spPr bwMode="auto">
          <a:xfrm flipH="1">
            <a:off x="3124032" y="2474690"/>
            <a:ext cx="78581" cy="0"/>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5" name="Line 13"/>
          <p:cNvSpPr>
            <a:spLocks noChangeShapeType="1"/>
          </p:cNvSpPr>
          <p:nvPr/>
        </p:nvSpPr>
        <p:spPr bwMode="auto">
          <a:xfrm>
            <a:off x="3164512" y="2433018"/>
            <a:ext cx="0" cy="83344"/>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6" name="Oval 17"/>
          <p:cNvSpPr>
            <a:spLocks noChangeArrowheads="1"/>
          </p:cNvSpPr>
          <p:nvPr/>
        </p:nvSpPr>
        <p:spPr bwMode="auto">
          <a:xfrm>
            <a:off x="3088312" y="2262759"/>
            <a:ext cx="109538" cy="120253"/>
          </a:xfrm>
          <a:prstGeom prst="ellipse">
            <a:avLst/>
          </a:prstGeom>
          <a:solidFill>
            <a:schemeClr val="bg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7" name="Line 18"/>
          <p:cNvSpPr>
            <a:spLocks noChangeShapeType="1"/>
          </p:cNvSpPr>
          <p:nvPr/>
        </p:nvSpPr>
        <p:spPr bwMode="auto">
          <a:xfrm flipH="1">
            <a:off x="3106173" y="2321099"/>
            <a:ext cx="77390" cy="0"/>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8" name="Text Box 22"/>
          <p:cNvSpPr txBox="1">
            <a:spLocks noChangeArrowheads="1"/>
          </p:cNvSpPr>
          <p:nvPr/>
        </p:nvSpPr>
        <p:spPr bwMode="auto">
          <a:xfrm>
            <a:off x="3601472" y="1719833"/>
            <a:ext cx="519113" cy="553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spcBef>
                <a:spcPct val="50000"/>
              </a:spcBef>
            </a:pPr>
            <a:r>
              <a:rPr lang="fr-CH" sz="3000">
                <a:solidFill>
                  <a:srgbClr val="FF3300"/>
                </a:solidFill>
                <a:latin typeface="Symbol" pitchFamily="18" charset="2"/>
              </a:rPr>
              <a:t>g</a:t>
            </a:r>
            <a:endParaRPr lang="en-US" sz="3000">
              <a:solidFill>
                <a:srgbClr val="FF3300"/>
              </a:solidFill>
              <a:latin typeface="Symbol" pitchFamily="18" charset="2"/>
            </a:endParaRPr>
          </a:p>
        </p:txBody>
      </p:sp>
      <p:sp>
        <p:nvSpPr>
          <p:cNvPr id="9" name="AutoShape 23"/>
          <p:cNvSpPr>
            <a:spLocks noChangeArrowheads="1"/>
          </p:cNvSpPr>
          <p:nvPr/>
        </p:nvSpPr>
        <p:spPr bwMode="auto">
          <a:xfrm>
            <a:off x="2968059" y="2525886"/>
            <a:ext cx="375047" cy="2333625"/>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10" name="AutoShape 24"/>
          <p:cNvSpPr>
            <a:spLocks noChangeArrowheads="1"/>
          </p:cNvSpPr>
          <p:nvPr/>
        </p:nvSpPr>
        <p:spPr bwMode="auto">
          <a:xfrm rot="10800000">
            <a:off x="3053785" y="1691258"/>
            <a:ext cx="144065" cy="547688"/>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pic>
        <p:nvPicPr>
          <p:cNvPr id="2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14475" y="1596657"/>
            <a:ext cx="3408760" cy="39457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9" name="Rectangle 24"/>
          <p:cNvSpPr>
            <a:spLocks noChangeArrowheads="1"/>
          </p:cNvSpPr>
          <p:nvPr/>
        </p:nvSpPr>
        <p:spPr bwMode="auto">
          <a:xfrm>
            <a:off x="6872816" y="1654998"/>
            <a:ext cx="2534840" cy="3312319"/>
          </a:xfrm>
          <a:prstGeom prst="rect">
            <a:avLst/>
          </a:prstGeom>
          <a:pattFill prst="pct5">
            <a:fgClr>
              <a:schemeClr val="tx1"/>
            </a:fgClr>
            <a:bgClr>
              <a:schemeClr val="bg1"/>
            </a:bgClr>
          </a:patt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30" name="Oval 6"/>
          <p:cNvSpPr>
            <a:spLocks noChangeArrowheads="1"/>
          </p:cNvSpPr>
          <p:nvPr/>
        </p:nvSpPr>
        <p:spPr bwMode="auto">
          <a:xfrm>
            <a:off x="8836156" y="2326510"/>
            <a:ext cx="109538" cy="120253"/>
          </a:xfrm>
          <a:prstGeom prst="ellipse">
            <a:avLst/>
          </a:prstGeom>
          <a:solidFill>
            <a:schemeClr val="bg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31" name="Line 7"/>
          <p:cNvSpPr>
            <a:spLocks noChangeShapeType="1"/>
          </p:cNvSpPr>
          <p:nvPr/>
        </p:nvSpPr>
        <p:spPr bwMode="auto">
          <a:xfrm flipH="1">
            <a:off x="8852825" y="2384850"/>
            <a:ext cx="78581" cy="0"/>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32" name="Line 8"/>
          <p:cNvSpPr>
            <a:spLocks noChangeShapeType="1"/>
          </p:cNvSpPr>
          <p:nvPr/>
        </p:nvSpPr>
        <p:spPr bwMode="auto">
          <a:xfrm>
            <a:off x="8893306" y="2343179"/>
            <a:ext cx="0" cy="83344"/>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33" name="Oval 9"/>
          <p:cNvSpPr>
            <a:spLocks noChangeArrowheads="1"/>
          </p:cNvSpPr>
          <p:nvPr/>
        </p:nvSpPr>
        <p:spPr bwMode="auto">
          <a:xfrm>
            <a:off x="8817106" y="2172919"/>
            <a:ext cx="109538" cy="120254"/>
          </a:xfrm>
          <a:prstGeom prst="ellipse">
            <a:avLst/>
          </a:prstGeom>
          <a:solidFill>
            <a:schemeClr val="bg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34" name="Line 10"/>
          <p:cNvSpPr>
            <a:spLocks noChangeShapeType="1"/>
          </p:cNvSpPr>
          <p:nvPr/>
        </p:nvSpPr>
        <p:spPr bwMode="auto">
          <a:xfrm flipH="1">
            <a:off x="8834966" y="2231260"/>
            <a:ext cx="77390" cy="0"/>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35" name="AutoShape 12"/>
          <p:cNvSpPr>
            <a:spLocks noChangeArrowheads="1"/>
          </p:cNvSpPr>
          <p:nvPr/>
        </p:nvSpPr>
        <p:spPr bwMode="auto">
          <a:xfrm>
            <a:off x="8139641" y="2201495"/>
            <a:ext cx="460772" cy="2765822"/>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36" name="AutoShape 13"/>
          <p:cNvSpPr>
            <a:spLocks noChangeArrowheads="1"/>
          </p:cNvSpPr>
          <p:nvPr/>
        </p:nvSpPr>
        <p:spPr bwMode="auto">
          <a:xfrm rot="10800000">
            <a:off x="8331331" y="1654998"/>
            <a:ext cx="86916" cy="25955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37" name="AutoShape 15"/>
          <p:cNvSpPr>
            <a:spLocks noChangeArrowheads="1"/>
          </p:cNvSpPr>
          <p:nvPr/>
        </p:nvSpPr>
        <p:spPr bwMode="auto">
          <a:xfrm rot="10800000">
            <a:off x="8802819" y="1654997"/>
            <a:ext cx="144066" cy="509588"/>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38" name="Oval 16"/>
          <p:cNvSpPr>
            <a:spLocks noChangeArrowheads="1"/>
          </p:cNvSpPr>
          <p:nvPr/>
        </p:nvSpPr>
        <p:spPr bwMode="auto">
          <a:xfrm>
            <a:off x="8331331" y="2066954"/>
            <a:ext cx="109538" cy="120253"/>
          </a:xfrm>
          <a:prstGeom prst="ellipse">
            <a:avLst/>
          </a:prstGeom>
          <a:solidFill>
            <a:schemeClr val="bg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39" name="Line 17"/>
          <p:cNvSpPr>
            <a:spLocks noChangeShapeType="1"/>
          </p:cNvSpPr>
          <p:nvPr/>
        </p:nvSpPr>
        <p:spPr bwMode="auto">
          <a:xfrm flipH="1">
            <a:off x="8348000" y="2125294"/>
            <a:ext cx="78581" cy="0"/>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40" name="Line 18"/>
          <p:cNvSpPr>
            <a:spLocks noChangeShapeType="1"/>
          </p:cNvSpPr>
          <p:nvPr/>
        </p:nvSpPr>
        <p:spPr bwMode="auto">
          <a:xfrm>
            <a:off x="8388481" y="2083623"/>
            <a:ext cx="0" cy="83344"/>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41" name="Oval 19"/>
          <p:cNvSpPr>
            <a:spLocks noChangeArrowheads="1"/>
          </p:cNvSpPr>
          <p:nvPr/>
        </p:nvSpPr>
        <p:spPr bwMode="auto">
          <a:xfrm>
            <a:off x="8312281" y="1913363"/>
            <a:ext cx="109538" cy="120254"/>
          </a:xfrm>
          <a:prstGeom prst="ellipse">
            <a:avLst/>
          </a:prstGeom>
          <a:solidFill>
            <a:schemeClr val="bg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42" name="Line 20"/>
          <p:cNvSpPr>
            <a:spLocks noChangeShapeType="1"/>
          </p:cNvSpPr>
          <p:nvPr/>
        </p:nvSpPr>
        <p:spPr bwMode="auto">
          <a:xfrm flipH="1">
            <a:off x="8330141" y="1971704"/>
            <a:ext cx="77390" cy="0"/>
          </a:xfrm>
          <a:prstGeom prst="line">
            <a:avLst/>
          </a:prstGeom>
          <a:noFill/>
          <a:ln w="1905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43" name="Text Box 21"/>
          <p:cNvSpPr txBox="1">
            <a:spLocks noChangeArrowheads="1"/>
          </p:cNvSpPr>
          <p:nvPr/>
        </p:nvSpPr>
        <p:spPr bwMode="auto">
          <a:xfrm>
            <a:off x="8398006" y="2028854"/>
            <a:ext cx="519113" cy="553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spcBef>
                <a:spcPct val="50000"/>
              </a:spcBef>
            </a:pPr>
            <a:r>
              <a:rPr lang="fr-CH" sz="3000">
                <a:solidFill>
                  <a:srgbClr val="FF3300"/>
                </a:solidFill>
                <a:latin typeface="Symbol" pitchFamily="18" charset="2"/>
              </a:rPr>
              <a:t>g</a:t>
            </a:r>
            <a:r>
              <a:rPr lang="fr-CH" sz="3000" baseline="-25000">
                <a:solidFill>
                  <a:srgbClr val="FF3300"/>
                </a:solidFill>
              </a:rPr>
              <a:t>f</a:t>
            </a:r>
            <a:endParaRPr lang="en-US" sz="3000" baseline="-25000">
              <a:solidFill>
                <a:srgbClr val="FF3300"/>
              </a:solidFill>
            </a:endParaRPr>
          </a:p>
        </p:txBody>
      </p:sp>
      <p:sp>
        <p:nvSpPr>
          <p:cNvPr id="44" name="Line 22"/>
          <p:cNvSpPr>
            <a:spLocks noChangeShapeType="1"/>
          </p:cNvSpPr>
          <p:nvPr/>
        </p:nvSpPr>
        <p:spPr bwMode="auto">
          <a:xfrm>
            <a:off x="8484922" y="2087194"/>
            <a:ext cx="346472" cy="172641"/>
          </a:xfrm>
          <a:prstGeom prst="line">
            <a:avLst/>
          </a:prstGeom>
          <a:noFill/>
          <a:ln w="38100">
            <a:solidFill>
              <a:srgbClr val="FF3300"/>
            </a:solidFill>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sz="1500"/>
          </a:p>
        </p:txBody>
      </p:sp>
      <p:sp>
        <p:nvSpPr>
          <p:cNvPr id="45" name="AutoShape 23"/>
          <p:cNvSpPr>
            <a:spLocks noChangeArrowheads="1"/>
          </p:cNvSpPr>
          <p:nvPr/>
        </p:nvSpPr>
        <p:spPr bwMode="auto">
          <a:xfrm>
            <a:off x="8715903" y="2461050"/>
            <a:ext cx="403622" cy="250626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sz="1500"/>
          </a:p>
        </p:txBody>
      </p:sp>
      <p:sp>
        <p:nvSpPr>
          <p:cNvPr id="46" name="TextBox 45"/>
          <p:cNvSpPr txBox="1"/>
          <p:nvPr/>
        </p:nvSpPr>
        <p:spPr>
          <a:xfrm>
            <a:off x="2378013" y="817479"/>
            <a:ext cx="3368097" cy="369332"/>
          </a:xfrm>
          <a:prstGeom prst="rect">
            <a:avLst/>
          </a:prstGeom>
          <a:noFill/>
        </p:spPr>
        <p:txBody>
          <a:bodyPr wrap="square" rtlCol="0">
            <a:spAutoFit/>
          </a:bodyPr>
          <a:lstStyle/>
          <a:p>
            <a:r>
              <a:rPr lang="en-US" dirty="0" smtClean="0"/>
              <a:t>X-ray photon energy deposition</a:t>
            </a:r>
            <a:endParaRPr lang="en-GB" dirty="0"/>
          </a:p>
        </p:txBody>
      </p:sp>
      <p:sp>
        <p:nvSpPr>
          <p:cNvPr id="47" name="TextBox 46"/>
          <p:cNvSpPr txBox="1"/>
          <p:nvPr/>
        </p:nvSpPr>
        <p:spPr>
          <a:xfrm>
            <a:off x="6691840" y="824209"/>
            <a:ext cx="3350419" cy="646331"/>
          </a:xfrm>
          <a:prstGeom prst="rect">
            <a:avLst/>
          </a:prstGeom>
          <a:noFill/>
        </p:spPr>
        <p:txBody>
          <a:bodyPr wrap="square" rtlCol="0">
            <a:spAutoFit/>
          </a:bodyPr>
          <a:lstStyle/>
          <a:p>
            <a:r>
              <a:rPr lang="en-US" dirty="0"/>
              <a:t>Fluorescence in High-Z Materials</a:t>
            </a:r>
            <a:endParaRPr lang="en-GB" dirty="0"/>
          </a:p>
          <a:p>
            <a:endParaRPr lang="en-GB" dirty="0"/>
          </a:p>
        </p:txBody>
      </p:sp>
    </p:spTree>
    <p:extLst>
      <p:ext uri="{BB962C8B-B14F-4D97-AF65-F5344CB8AC3E}">
        <p14:creationId xmlns:p14="http://schemas.microsoft.com/office/powerpoint/2010/main" val="3719569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par>
                                <p:cTn id="57" presetID="1" presetClass="exit" presetSubtype="0" fill="hold" grpId="1" nodeType="withEffect">
                                  <p:stCondLst>
                                    <p:cond delay="0"/>
                                  </p:stCondLst>
                                  <p:childTnLst>
                                    <p:set>
                                      <p:cBhvr>
                                        <p:cTn id="58" dur="1" fill="hold">
                                          <p:stCondLst>
                                            <p:cond delay="0"/>
                                          </p:stCondLst>
                                        </p:cTn>
                                        <p:tgtEl>
                                          <p:spTgt spid="44"/>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43"/>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8" grpId="1"/>
      <p:bldP spid="9" grpId="0" animBg="1"/>
      <p:bldP spid="10"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p:bldP spid="43" grpId="1"/>
      <p:bldP spid="44" grpId="0" animBg="1"/>
      <p:bldP spid="44" grpId="1" animBg="1"/>
      <p:bldP spid="4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SFO3.tif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3156" y="1787000"/>
            <a:ext cx="3922206" cy="39733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ZHRSFO3.tif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6751" y="1787000"/>
            <a:ext cx="3998139" cy="39733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10"/>
          <p:cNvSpPr txBox="1">
            <a:spLocks noChangeArrowheads="1"/>
          </p:cNvSpPr>
          <p:nvPr/>
        </p:nvSpPr>
        <p:spPr bwMode="auto">
          <a:xfrm>
            <a:off x="2743241" y="5966788"/>
            <a:ext cx="1659429"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4400" b="1">
                <a:solidFill>
                  <a:schemeClr val="tx2"/>
                </a:solidFill>
                <a:latin typeface="Arial" charset="0"/>
                <a:ea typeface="ＭＳ Ｐゴシック" charset="0"/>
                <a:cs typeface="ＭＳ Ｐゴシック" charset="0"/>
              </a:defRPr>
            </a:lvl1pPr>
            <a:lvl2pPr marL="742950" indent="-285750">
              <a:defRPr sz="4400" b="1">
                <a:solidFill>
                  <a:schemeClr val="tx2"/>
                </a:solidFill>
                <a:latin typeface="Arial" charset="0"/>
                <a:ea typeface="ＭＳ Ｐゴシック" charset="0"/>
              </a:defRPr>
            </a:lvl2pPr>
            <a:lvl3pPr marL="1143000" indent="-228600">
              <a:defRPr sz="4400" b="1">
                <a:solidFill>
                  <a:schemeClr val="tx2"/>
                </a:solidFill>
                <a:latin typeface="Arial" charset="0"/>
                <a:ea typeface="ＭＳ Ｐゴシック" charset="0"/>
              </a:defRPr>
            </a:lvl3pPr>
            <a:lvl4pPr marL="1600200" indent="-228600">
              <a:defRPr sz="4400" b="1">
                <a:solidFill>
                  <a:schemeClr val="tx2"/>
                </a:solidFill>
                <a:latin typeface="Arial" charset="0"/>
                <a:ea typeface="ＭＳ Ｐゴシック" charset="0"/>
              </a:defRPr>
            </a:lvl4pPr>
            <a:lvl5pPr marL="2057400" indent="-228600">
              <a:defRPr sz="4400" b="1">
                <a:solidFill>
                  <a:schemeClr val="tx2"/>
                </a:solidFill>
                <a:latin typeface="Arial" charset="0"/>
                <a:ea typeface="ＭＳ Ｐゴシック" charset="0"/>
              </a:defRPr>
            </a:lvl5pPr>
            <a:lvl6pPr marL="2514600" indent="-228600" eaLnBrk="0" fontAlgn="base" hangingPunct="0">
              <a:spcBef>
                <a:spcPct val="0"/>
              </a:spcBef>
              <a:spcAft>
                <a:spcPct val="0"/>
              </a:spcAft>
              <a:defRPr sz="4400" b="1">
                <a:solidFill>
                  <a:schemeClr val="tx2"/>
                </a:solidFill>
                <a:latin typeface="Arial" charset="0"/>
                <a:ea typeface="ＭＳ Ｐゴシック" charset="0"/>
              </a:defRPr>
            </a:lvl6pPr>
            <a:lvl7pPr marL="2971800" indent="-228600" eaLnBrk="0" fontAlgn="base" hangingPunct="0">
              <a:spcBef>
                <a:spcPct val="0"/>
              </a:spcBef>
              <a:spcAft>
                <a:spcPct val="0"/>
              </a:spcAft>
              <a:defRPr sz="4400" b="1">
                <a:solidFill>
                  <a:schemeClr val="tx2"/>
                </a:solidFill>
                <a:latin typeface="Arial" charset="0"/>
                <a:ea typeface="ＭＳ Ｐゴシック" charset="0"/>
              </a:defRPr>
            </a:lvl7pPr>
            <a:lvl8pPr marL="3429000" indent="-228600" eaLnBrk="0" fontAlgn="base" hangingPunct="0">
              <a:spcBef>
                <a:spcPct val="0"/>
              </a:spcBef>
              <a:spcAft>
                <a:spcPct val="0"/>
              </a:spcAft>
              <a:defRPr sz="4400" b="1">
                <a:solidFill>
                  <a:schemeClr val="tx2"/>
                </a:solidFill>
                <a:latin typeface="Arial" charset="0"/>
                <a:ea typeface="ＭＳ Ｐゴシック" charset="0"/>
              </a:defRPr>
            </a:lvl8pPr>
            <a:lvl9pPr marL="3886200" indent="-228600" eaLnBrk="0" fontAlgn="base" hangingPunct="0">
              <a:spcBef>
                <a:spcPct val="0"/>
              </a:spcBef>
              <a:spcAft>
                <a:spcPct val="0"/>
              </a:spcAft>
              <a:defRPr sz="4400" b="1">
                <a:solidFill>
                  <a:schemeClr val="tx2"/>
                </a:solidFill>
                <a:latin typeface="Arial" charset="0"/>
                <a:ea typeface="ＭＳ Ｐゴシック" charset="0"/>
              </a:defRPr>
            </a:lvl9pPr>
          </a:lstStyle>
          <a:p>
            <a:r>
              <a:rPr lang="en-GB" sz="1800" b="0" dirty="0">
                <a:solidFill>
                  <a:schemeClr val="tx1"/>
                </a:solidFill>
              </a:rPr>
              <a:t>Near sea level</a:t>
            </a:r>
          </a:p>
        </p:txBody>
      </p:sp>
      <p:sp>
        <p:nvSpPr>
          <p:cNvPr id="5" name="TextBox 4"/>
          <p:cNvSpPr txBox="1">
            <a:spLocks noChangeArrowheads="1"/>
          </p:cNvSpPr>
          <p:nvPr/>
        </p:nvSpPr>
        <p:spPr bwMode="auto">
          <a:xfrm>
            <a:off x="7946406" y="5966788"/>
            <a:ext cx="133882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4400" b="1">
                <a:solidFill>
                  <a:schemeClr val="tx2"/>
                </a:solidFill>
                <a:latin typeface="Arial" charset="0"/>
                <a:ea typeface="ＭＳ Ｐゴシック" charset="0"/>
                <a:cs typeface="ＭＳ Ｐゴシック" charset="0"/>
              </a:defRPr>
            </a:lvl1pPr>
            <a:lvl2pPr marL="742950" indent="-285750">
              <a:defRPr sz="4400" b="1">
                <a:solidFill>
                  <a:schemeClr val="tx2"/>
                </a:solidFill>
                <a:latin typeface="Arial" charset="0"/>
                <a:ea typeface="ＭＳ Ｐゴシック" charset="0"/>
              </a:defRPr>
            </a:lvl2pPr>
            <a:lvl3pPr marL="1143000" indent="-228600">
              <a:defRPr sz="4400" b="1">
                <a:solidFill>
                  <a:schemeClr val="tx2"/>
                </a:solidFill>
                <a:latin typeface="Arial" charset="0"/>
                <a:ea typeface="ＭＳ Ｐゴシック" charset="0"/>
              </a:defRPr>
            </a:lvl3pPr>
            <a:lvl4pPr marL="1600200" indent="-228600">
              <a:defRPr sz="4400" b="1">
                <a:solidFill>
                  <a:schemeClr val="tx2"/>
                </a:solidFill>
                <a:latin typeface="Arial" charset="0"/>
                <a:ea typeface="ＭＳ Ｐゴシック" charset="0"/>
              </a:defRPr>
            </a:lvl4pPr>
            <a:lvl5pPr marL="2057400" indent="-228600">
              <a:defRPr sz="4400" b="1">
                <a:solidFill>
                  <a:schemeClr val="tx2"/>
                </a:solidFill>
                <a:latin typeface="Arial" charset="0"/>
                <a:ea typeface="ＭＳ Ｐゴシック" charset="0"/>
              </a:defRPr>
            </a:lvl5pPr>
            <a:lvl6pPr marL="2514600" indent="-228600" eaLnBrk="0" fontAlgn="base" hangingPunct="0">
              <a:spcBef>
                <a:spcPct val="0"/>
              </a:spcBef>
              <a:spcAft>
                <a:spcPct val="0"/>
              </a:spcAft>
              <a:defRPr sz="4400" b="1">
                <a:solidFill>
                  <a:schemeClr val="tx2"/>
                </a:solidFill>
                <a:latin typeface="Arial" charset="0"/>
                <a:ea typeface="ＭＳ Ｐゴシック" charset="0"/>
              </a:defRPr>
            </a:lvl6pPr>
            <a:lvl7pPr marL="2971800" indent="-228600" eaLnBrk="0" fontAlgn="base" hangingPunct="0">
              <a:spcBef>
                <a:spcPct val="0"/>
              </a:spcBef>
              <a:spcAft>
                <a:spcPct val="0"/>
              </a:spcAft>
              <a:defRPr sz="4400" b="1">
                <a:solidFill>
                  <a:schemeClr val="tx2"/>
                </a:solidFill>
                <a:latin typeface="Arial" charset="0"/>
                <a:ea typeface="ＭＳ Ｐゴシック" charset="0"/>
              </a:defRPr>
            </a:lvl7pPr>
            <a:lvl8pPr marL="3429000" indent="-228600" eaLnBrk="0" fontAlgn="base" hangingPunct="0">
              <a:spcBef>
                <a:spcPct val="0"/>
              </a:spcBef>
              <a:spcAft>
                <a:spcPct val="0"/>
              </a:spcAft>
              <a:defRPr sz="4400" b="1">
                <a:solidFill>
                  <a:schemeClr val="tx2"/>
                </a:solidFill>
                <a:latin typeface="Arial" charset="0"/>
                <a:ea typeface="ＭＳ Ｐゴシック" charset="0"/>
              </a:defRPr>
            </a:lvl8pPr>
            <a:lvl9pPr marL="3886200" indent="-228600" eaLnBrk="0" fontAlgn="base" hangingPunct="0">
              <a:spcBef>
                <a:spcPct val="0"/>
              </a:spcBef>
              <a:spcAft>
                <a:spcPct val="0"/>
              </a:spcAft>
              <a:defRPr sz="4400" b="1">
                <a:solidFill>
                  <a:schemeClr val="tx2"/>
                </a:solidFill>
                <a:latin typeface="Arial" charset="0"/>
                <a:ea typeface="ＭＳ Ｐゴシック" charset="0"/>
              </a:defRPr>
            </a:lvl9pPr>
          </a:lstStyle>
          <a:p>
            <a:r>
              <a:rPr lang="en-GB" sz="1800" b="0" dirty="0">
                <a:solidFill>
                  <a:schemeClr val="tx1"/>
                </a:solidFill>
              </a:rPr>
              <a:t>34 000</a:t>
            </a:r>
            <a:r>
              <a:rPr lang="en-GB" sz="1800" b="0" i="1" dirty="0">
                <a:solidFill>
                  <a:schemeClr val="tx1"/>
                </a:solidFill>
              </a:rPr>
              <a:t> feet</a:t>
            </a:r>
          </a:p>
        </p:txBody>
      </p:sp>
      <p:sp>
        <p:nvSpPr>
          <p:cNvPr id="6" name="TextBox 5"/>
          <p:cNvSpPr txBox="1"/>
          <p:nvPr/>
        </p:nvSpPr>
        <p:spPr>
          <a:xfrm>
            <a:off x="3684653" y="573528"/>
            <a:ext cx="4663981" cy="523220"/>
          </a:xfrm>
          <a:prstGeom prst="rect">
            <a:avLst/>
          </a:prstGeom>
          <a:noFill/>
        </p:spPr>
        <p:txBody>
          <a:bodyPr wrap="square" rtlCol="0">
            <a:spAutoFit/>
          </a:bodyPr>
          <a:lstStyle/>
          <a:p>
            <a:r>
              <a:rPr lang="en-US" sz="2800" b="1" dirty="0" smtClean="0"/>
              <a:t>(Timepix chip) – 60s exposure</a:t>
            </a:r>
            <a:endParaRPr lang="en-GB" sz="2800" b="1" dirty="0"/>
          </a:p>
        </p:txBody>
      </p:sp>
    </p:spTree>
    <p:extLst>
      <p:ext uri="{BB962C8B-B14F-4D97-AF65-F5344CB8AC3E}">
        <p14:creationId xmlns:p14="http://schemas.microsoft.com/office/powerpoint/2010/main" val="39905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450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1597</TotalTime>
  <Words>1207</Words>
  <Application>Microsoft Office PowerPoint</Application>
  <PresentationFormat>Widescreen</PresentationFormat>
  <Paragraphs>109</Paragraphs>
  <Slides>11</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MS PGothic</vt:lpstr>
      <vt:lpstr>Arial</vt:lpstr>
      <vt:lpstr>Baskerville Old Face</vt:lpstr>
      <vt:lpstr>Calibri</vt:lpstr>
      <vt:lpstr>Calibri Light</vt:lpstr>
      <vt:lpstr>Symbol</vt:lpstr>
      <vt:lpstr>Wingdings</vt:lpstr>
      <vt:lpstr>Office Theme</vt:lpstr>
      <vt:lpstr>Microelectronics at CERN Introduction to the Medipix Project</vt:lpstr>
      <vt:lpstr>PowerPoint Presentation</vt:lpstr>
      <vt:lpstr>The Medipix Pixel detector</vt:lpstr>
      <vt:lpstr>Technical Introduction of Timepix chip</vt:lpstr>
      <vt:lpstr>PowerPoint Presentation</vt:lpstr>
      <vt:lpstr>PowerPoint Presentation</vt:lpstr>
      <vt:lpstr>PowerPoint Presentation</vt:lpstr>
      <vt:lpstr>PowerPoint Presentation</vt:lpstr>
      <vt:lpstr>PowerPoint Presentation</vt:lpstr>
      <vt:lpstr>My Internship</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https://ep-dep.web.cern.ch/organisation/ese</dc:title>
  <dc:creator>Gabriel Alexander Delerin</dc:creator>
  <cp:lastModifiedBy>Gabriel Alexander Delerin</cp:lastModifiedBy>
  <cp:revision>44</cp:revision>
  <dcterms:created xsi:type="dcterms:W3CDTF">2018-06-19T07:51:55Z</dcterms:created>
  <dcterms:modified xsi:type="dcterms:W3CDTF">2018-06-22T08:21:29Z</dcterms:modified>
</cp:coreProperties>
</file>