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63" r:id="rId5"/>
    <p:sldId id="272" r:id="rId6"/>
    <p:sldId id="298" r:id="rId7"/>
    <p:sldId id="295" r:id="rId8"/>
    <p:sldId id="292" r:id="rId9"/>
    <p:sldId id="291" r:id="rId10"/>
    <p:sldId id="289" r:id="rId11"/>
    <p:sldId id="296" r:id="rId12"/>
    <p:sldId id="299" r:id="rId13"/>
    <p:sldId id="288" r:id="rId14"/>
    <p:sldId id="300" r:id="rId15"/>
    <p:sldId id="282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5B83B7"/>
    <a:srgbClr val="708DBA"/>
    <a:srgbClr val="5A83B7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 autoAdjust="0"/>
    <p:restoredTop sz="94613"/>
  </p:normalViewPr>
  <p:slideViewPr>
    <p:cSldViewPr snapToGrid="0" snapToObjects="1">
      <p:cViewPr>
        <p:scale>
          <a:sx n="130" d="100"/>
          <a:sy n="130" d="100"/>
        </p:scale>
        <p:origin x="1128" y="-24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86407-71DE-004F-9069-1B106F2757D7}" type="datetime1">
              <a:t>30.04.18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1B819-35A6-1E4A-974C-027A5F370B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0701C-2F06-FA4C-B30F-A2A789699B94}" type="datetime1">
              <a:t>30.04.18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5BA24-BA6D-194E-A359-15988E3596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53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5BA24-BA6D-194E-A359-15988E3596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08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file://localhost/Volumes/Jupiter/2016/ECO/IRBranding/PPT/Rectangle-16X9.png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angle-16X9.png" descr="/Volumes/Jupiter/2016/ECO/IRBranding/PPT/Rectangle-16X9.png"/>
          <p:cNvPicPr>
            <a:picLocks noChangeAspect="1"/>
          </p:cNvPicPr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8" y="0"/>
            <a:ext cx="85715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12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5576" y="469399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file://localhost/Volumes/Jupiter/2016/ECO/IRBranding/PPT/Banner-16X9.png" TargetMode="External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-16X9.png" descr="/Volumes/Jupiter/2016/ECO/IRBranding/PPT/Banner-16X9.png"/>
          <p:cNvPicPr>
            <a:picLocks noChangeAspect="1"/>
          </p:cNvPicPr>
          <p:nvPr userDrawn="1"/>
        </p:nvPicPr>
        <p:blipFill>
          <a:blip r:embed="rId16" r:link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9229"/>
            <a:ext cx="9144000" cy="63062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866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FFD4-3815-3643-9F4D-65F666F1027F}" type="datetime1">
              <a:rPr lang="en-US" smtClean="0"/>
              <a:pPr/>
              <a:t>4/30/18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2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3" Type="http://schemas.openxmlformats.org/officeDocument/2006/relationships/hyperlink" Target="https://indico.cern.ch/e/SEHSSIP1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3" Type="http://schemas.openxmlformats.org/officeDocument/2006/relationships/hyperlink" Target="mailto:HSSIP-Admin@cern.ch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cern.ch/" TargetMode="External"/><Relationship Id="rId4" Type="http://schemas.openxmlformats.org/officeDocument/2006/relationships/hyperlink" Target="http://smb-dep.web.cern.ch/en/ShuttleService" TargetMode="Externa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ir.cern.ch/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0" y="0"/>
            <a:ext cx="9144000" cy="999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3677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High School </a:t>
            </a:r>
            <a:r>
              <a:rPr lang="en-GB" sz="3200" dirty="0"/>
              <a:t>S</a:t>
            </a:r>
            <a:r>
              <a:rPr lang="en-GB" sz="3200" dirty="0" smtClean="0"/>
              <a:t>tudents Internship Programme 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335231" y="4693996"/>
            <a:ext cx="1241259" cy="273844"/>
          </a:xfrm>
        </p:spPr>
        <p:txBody>
          <a:bodyPr/>
          <a:lstStyle/>
          <a:p>
            <a:r>
              <a:rPr lang="en-US" dirty="0" smtClean="0"/>
              <a:t>29/4 – 11/05/2018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</p:spPr>
        <p:txBody>
          <a:bodyPr/>
          <a:lstStyle/>
          <a:p>
            <a:r>
              <a:rPr lang="en-US" dirty="0" smtClean="0"/>
              <a:t>Dutch </a:t>
            </a:r>
            <a:r>
              <a:rPr lang="en-US" dirty="0" smtClean="0">
                <a:solidFill>
                  <a:srgbClr val="708DBA"/>
                </a:solidFill>
              </a:rPr>
              <a:t>HSSIP</a:t>
            </a:r>
            <a:r>
              <a:rPr lang="en-US" dirty="0" smtClean="0"/>
              <a:t> 2018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973" y="2330159"/>
            <a:ext cx="5154466" cy="160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4139"/>
            <a:ext cx="8185355" cy="2722389"/>
          </a:xfrm>
        </p:spPr>
        <p:txBody>
          <a:bodyPr>
            <a:normAutofit/>
          </a:bodyPr>
          <a:lstStyle/>
          <a:p>
            <a:r>
              <a:rPr lang="en-GB" sz="2000" dirty="0" smtClean="0"/>
              <a:t>Registrations </a:t>
            </a:r>
            <a:r>
              <a:rPr lang="mr-IN" sz="2000" dirty="0"/>
              <a:t>–</a:t>
            </a:r>
            <a:r>
              <a:rPr lang="en-GB" sz="2000" dirty="0" smtClean="0"/>
              <a:t> Building 55 </a:t>
            </a:r>
            <a:r>
              <a:rPr lang="mr-IN" sz="2000" dirty="0" smtClean="0"/>
              <a:t>–</a:t>
            </a:r>
            <a:r>
              <a:rPr lang="en-GB" sz="2000" dirty="0" smtClean="0"/>
              <a:t> ID / passport needed</a:t>
            </a:r>
          </a:p>
          <a:p>
            <a:r>
              <a:rPr lang="en-GB" sz="2000" dirty="0" smtClean="0"/>
              <a:t>Introduction to Particle Physics</a:t>
            </a:r>
          </a:p>
          <a:p>
            <a:r>
              <a:rPr lang="en-GB" sz="2000" dirty="0" smtClean="0"/>
              <a:t>Lunch</a:t>
            </a:r>
          </a:p>
          <a:p>
            <a:r>
              <a:rPr lang="en-GB" sz="2000" dirty="0" smtClean="0"/>
              <a:t>Meet your supervisors </a:t>
            </a:r>
            <a:r>
              <a:rPr lang="mr-IN" sz="2000" dirty="0" smtClean="0"/>
              <a:t>–</a:t>
            </a:r>
            <a:r>
              <a:rPr lang="en-GB" sz="2000" dirty="0" smtClean="0"/>
              <a:t> 13h30</a:t>
            </a:r>
            <a:endParaRPr lang="en-GB" sz="2000" dirty="0" smtClean="0"/>
          </a:p>
          <a:p>
            <a:r>
              <a:rPr lang="en-GB" sz="2000" dirty="0" smtClean="0"/>
              <a:t>Group picture </a:t>
            </a:r>
            <a:r>
              <a:rPr lang="mr-IN" sz="2000" dirty="0" smtClean="0"/>
              <a:t>–</a:t>
            </a:r>
            <a:r>
              <a:rPr lang="en-GB" sz="2000" dirty="0" smtClean="0"/>
              <a:t> 13h30 </a:t>
            </a:r>
            <a:r>
              <a:rPr lang="mr-IN" sz="2000" dirty="0" smtClean="0"/>
              <a:t>–</a:t>
            </a:r>
            <a:r>
              <a:rPr lang="en-GB" sz="2000" dirty="0" smtClean="0"/>
              <a:t> meeting point: UBS bank </a:t>
            </a:r>
            <a:r>
              <a:rPr lang="mr-IN" sz="2000" dirty="0"/>
              <a:t>–</a:t>
            </a:r>
            <a:r>
              <a:rPr lang="en-GB" sz="2000" dirty="0" smtClean="0"/>
              <a:t> main </a:t>
            </a:r>
            <a:r>
              <a:rPr lang="en-GB" sz="2000" dirty="0" smtClean="0"/>
              <a:t>building</a:t>
            </a:r>
          </a:p>
          <a:p>
            <a:r>
              <a:rPr lang="en-GB" sz="2000" dirty="0" smtClean="0"/>
              <a:t>Work in groups</a:t>
            </a:r>
            <a:endParaRPr lang="en-GB" sz="2000" dirty="0" smtClean="0"/>
          </a:p>
          <a:p>
            <a:r>
              <a:rPr lang="en-GB" sz="2000" dirty="0" smtClean="0"/>
              <a:t>CERN treasure hunt </a:t>
            </a:r>
            <a:r>
              <a:rPr lang="mr-IN" sz="2000" dirty="0" smtClean="0"/>
              <a:t>–</a:t>
            </a:r>
            <a:r>
              <a:rPr lang="en-GB" sz="2000" dirty="0" smtClean="0"/>
              <a:t> </a:t>
            </a:r>
            <a:r>
              <a:rPr lang="en-GB" sz="2000" dirty="0" smtClean="0"/>
              <a:t>19h00 </a:t>
            </a:r>
            <a:r>
              <a:rPr lang="mr-IN" sz="2000" dirty="0" smtClean="0"/>
              <a:t>–</a:t>
            </a:r>
            <a:r>
              <a:rPr lang="en-GB" sz="2000" dirty="0" smtClean="0"/>
              <a:t> </a:t>
            </a:r>
            <a:r>
              <a:rPr lang="en-GB" sz="2000" dirty="0" smtClean="0"/>
              <a:t>22</a:t>
            </a:r>
            <a:r>
              <a:rPr lang="en-GB" sz="2000" dirty="0" smtClean="0"/>
              <a:t>h00 </a:t>
            </a:r>
            <a:endParaRPr lang="en-GB" sz="2000" dirty="0" smtClean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379408" y="4693996"/>
            <a:ext cx="1156110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What’s next?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32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004"/>
            <a:ext cx="8559800" cy="2712557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en-GB" sz="2000" dirty="0" smtClean="0"/>
              <a:t>Tell</a:t>
            </a:r>
            <a:r>
              <a:rPr lang="en-GB" sz="2000" dirty="0" smtClean="0"/>
              <a:t> your HSSIP Story - </a:t>
            </a:r>
            <a:r>
              <a:rPr lang="en-GB" sz="2000" b="1" dirty="0"/>
              <a:t>Surprise us!</a:t>
            </a:r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r>
              <a:rPr lang="en-GB" sz="2000" dirty="0" smtClean="0"/>
              <a:t>Your group has: </a:t>
            </a:r>
          </a:p>
          <a:p>
            <a:pPr>
              <a:buFontTx/>
              <a:buChar char="-"/>
            </a:pPr>
            <a:r>
              <a:rPr lang="en-GB" sz="2000" dirty="0" smtClean="0"/>
              <a:t>2 weeks time</a:t>
            </a:r>
          </a:p>
          <a:p>
            <a:pPr>
              <a:buFontTx/>
              <a:buChar char="-"/>
            </a:pPr>
            <a:r>
              <a:rPr lang="en-GB" sz="2000" dirty="0" smtClean="0"/>
              <a:t>2 Go-Pro’s</a:t>
            </a:r>
          </a:p>
          <a:p>
            <a:pPr>
              <a:buFontTx/>
              <a:buChar char="-"/>
            </a:pPr>
            <a:r>
              <a:rPr lang="en-GB" sz="2000" dirty="0"/>
              <a:t>3</a:t>
            </a:r>
            <a:r>
              <a:rPr lang="en-GB" sz="2000" dirty="0" smtClean="0"/>
              <a:t> minutes max.</a:t>
            </a:r>
          </a:p>
          <a:p>
            <a:pPr marL="36576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Your creativity &amp; imagination is the limit! Looking forward!</a:t>
            </a:r>
            <a:endParaRPr lang="en-GB" sz="2000" dirty="0"/>
          </a:p>
          <a:p>
            <a:pPr marL="36576" indent="0">
              <a:buNone/>
            </a:pPr>
            <a:endParaRPr lang="en-GB" sz="2000" dirty="0" smtClean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418736" y="4693996"/>
            <a:ext cx="1234768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</a:t>
            </a:r>
            <a:r>
              <a:rPr lang="en-US" sz="800" dirty="0" smtClean="0">
                <a:solidFill>
                  <a:srgbClr val="708DBA"/>
                </a:solidFill>
              </a:rPr>
              <a:t>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Special quest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9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Enjoy the programme!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The HSSIP team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0" y="0"/>
            <a:ext cx="9144000" cy="999067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335231" y="4693996"/>
            <a:ext cx="1241259" cy="273844"/>
          </a:xfrm>
        </p:spPr>
        <p:txBody>
          <a:bodyPr/>
          <a:lstStyle/>
          <a:p>
            <a:r>
              <a:rPr lang="en-US" dirty="0" smtClean="0"/>
              <a:t>29/4 – 11/05/2018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00006" y="4693996"/>
            <a:ext cx="2895600" cy="273844"/>
          </a:xfrm>
        </p:spPr>
        <p:txBody>
          <a:bodyPr/>
          <a:lstStyle/>
          <a:p>
            <a:r>
              <a:rPr lang="en-US" dirty="0" smtClean="0"/>
              <a:t>Dutch </a:t>
            </a:r>
            <a:r>
              <a:rPr lang="en-US" dirty="0" smtClean="0">
                <a:solidFill>
                  <a:srgbClr val="708DBA"/>
                </a:solidFill>
              </a:rPr>
              <a:t>HSSIP</a:t>
            </a:r>
            <a:r>
              <a:rPr lang="en-US" dirty="0" smtClean="0"/>
              <a:t>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90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>
          <a:xfrm>
            <a:off x="216656" y="105833"/>
            <a:ext cx="8402412" cy="787400"/>
          </a:xfrm>
        </p:spPr>
        <p:txBody>
          <a:bodyPr>
            <a:normAutofit/>
          </a:bodyPr>
          <a:lstStyle/>
          <a:p>
            <a:r>
              <a:rPr lang="en-GB" sz="3200" b="0" dirty="0" smtClean="0"/>
              <a:t>Agenda</a:t>
            </a:r>
            <a:endParaRPr lang="en-GB" sz="3200" b="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199" y="1464036"/>
            <a:ext cx="8327986" cy="276499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3600" dirty="0" smtClean="0"/>
              <a:t>Your programme agenda: </a:t>
            </a:r>
            <a:endParaRPr lang="en-GB" sz="3600" dirty="0" smtClean="0"/>
          </a:p>
          <a:p>
            <a:pPr marL="36576" indent="0" algn="ctr">
              <a:buNone/>
            </a:pPr>
            <a:r>
              <a:rPr lang="en-GB" sz="3600" dirty="0">
                <a:hlinkClick r:id="rId3"/>
              </a:rPr>
              <a:t>https://indico.cern.ch/e/SEHSSIP18 </a:t>
            </a:r>
            <a:endParaRPr lang="en-GB" sz="3600" dirty="0" smtClean="0"/>
          </a:p>
          <a:p>
            <a:pPr marL="36576" indent="0" algn="ctr">
              <a:buNone/>
            </a:pP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Please browse frequently </a:t>
            </a:r>
            <a:r>
              <a:rPr lang="mr-IN" sz="2000" dirty="0" smtClean="0"/>
              <a:t>–</a:t>
            </a:r>
            <a:r>
              <a:rPr lang="en-GB" sz="2000" dirty="0" smtClean="0"/>
              <a:t> agenda subject to change!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00131" y="4728909"/>
            <a:ext cx="1489892" cy="273844"/>
          </a:xfrm>
        </p:spPr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1839521" y="4729142"/>
            <a:ext cx="1547393" cy="230222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5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4"/>
            <a:ext cx="8559800" cy="3594487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000" dirty="0" smtClean="0"/>
              <a:t>Your teachers</a:t>
            </a:r>
          </a:p>
          <a:p>
            <a:pPr marL="36576" indent="0">
              <a:buNone/>
            </a:pPr>
            <a:r>
              <a:rPr lang="en-GB" sz="2000" dirty="0" smtClean="0"/>
              <a:t>+41 75 411 20 48 (or 16 20 48)</a:t>
            </a:r>
            <a:r>
              <a:rPr lang="en-GB" sz="2000" dirty="0"/>
              <a:t> </a:t>
            </a:r>
            <a:r>
              <a:rPr lang="en-GB" sz="2000" dirty="0" smtClean="0"/>
              <a:t>OR +41 75 411 20 63 (or 16 20 63)</a:t>
            </a:r>
          </a:p>
          <a:p>
            <a:pPr marL="36576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Your programme </a:t>
            </a:r>
            <a:r>
              <a:rPr lang="en-GB" sz="2000" dirty="0" smtClean="0"/>
              <a:t>coordinator </a:t>
            </a:r>
            <a:r>
              <a:rPr lang="en-GB" sz="2000" dirty="0" smtClean="0"/>
              <a:t>at CERN</a:t>
            </a:r>
          </a:p>
          <a:p>
            <a:r>
              <a:rPr lang="en-GB" sz="2000" dirty="0" smtClean="0"/>
              <a:t>Lennart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36576" indent="0">
              <a:buNone/>
            </a:pPr>
            <a:r>
              <a:rPr lang="en-GB" sz="2000" dirty="0" smtClean="0"/>
              <a:t>The HSSIP team</a:t>
            </a:r>
          </a:p>
          <a:p>
            <a:r>
              <a:rPr lang="en-GB" sz="2000" dirty="0" smtClean="0"/>
              <a:t>Ines </a:t>
            </a:r>
            <a:r>
              <a:rPr lang="en-GB" sz="2000" dirty="0" err="1" smtClean="0"/>
              <a:t>Knapper</a:t>
            </a:r>
            <a:r>
              <a:rPr lang="en-GB" sz="2000" dirty="0" smtClean="0"/>
              <a:t> (Programme Manager): +41 75 411 22 97 (or 16 22 97)</a:t>
            </a:r>
          </a:p>
          <a:p>
            <a:r>
              <a:rPr lang="en-GB" sz="2000" dirty="0" smtClean="0"/>
              <a:t>Mojdeh Abtahi: +41 75 411 67 27 (or 16 67 27)</a:t>
            </a:r>
          </a:p>
          <a:p>
            <a:r>
              <a:rPr lang="en-GB" sz="2000" dirty="0" smtClean="0"/>
              <a:t>Email: </a:t>
            </a:r>
            <a:r>
              <a:rPr lang="en-GB" sz="2000" dirty="0" smtClean="0">
                <a:hlinkClick r:id="rId3"/>
              </a:rPr>
              <a:t>HSSIP-Admin@cern.ch</a:t>
            </a:r>
            <a:endParaRPr lang="en-GB" sz="2000" dirty="0" smtClean="0"/>
          </a:p>
          <a:p>
            <a:r>
              <a:rPr lang="en-GB" sz="2000" dirty="0" smtClean="0"/>
              <a:t>Our office: 33/R-020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418736" y="4693996"/>
            <a:ext cx="1234768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/>
              <a:t>Important phone numbers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6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0407"/>
            <a:ext cx="8407400" cy="349312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000" u="sng" dirty="0" smtClean="0">
                <a:solidFill>
                  <a:srgbClr val="FF0000"/>
                </a:solidFill>
              </a:rPr>
              <a:t>Emergencies</a:t>
            </a:r>
            <a:r>
              <a:rPr lang="en-GB" sz="2000" u="sng" dirty="0" smtClean="0"/>
              <a:t> at CERN:</a:t>
            </a:r>
          </a:p>
          <a:p>
            <a:r>
              <a:rPr lang="en-GB" sz="2000" dirty="0" smtClean="0"/>
              <a:t>Use the fixed phones located all over CERN </a:t>
            </a:r>
          </a:p>
          <a:p>
            <a:r>
              <a:rPr lang="en-GB" sz="2000" dirty="0" smtClean="0"/>
              <a:t>Fire brigade/Medical emergencies: </a:t>
            </a:r>
            <a:r>
              <a:rPr lang="en-GB" sz="2000" dirty="0" smtClean="0">
                <a:solidFill>
                  <a:srgbClr val="FF0000"/>
                </a:solidFill>
              </a:rPr>
              <a:t>74444</a:t>
            </a:r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r>
              <a:rPr lang="en-GB" sz="2000" u="sng" dirty="0" smtClean="0"/>
              <a:t>Emergencies in Switzerland:</a:t>
            </a:r>
          </a:p>
          <a:p>
            <a:r>
              <a:rPr lang="en-GB" sz="2000" dirty="0" smtClean="0"/>
              <a:t>Ambulance: 144</a:t>
            </a:r>
          </a:p>
          <a:p>
            <a:r>
              <a:rPr lang="en-GB" sz="2000" dirty="0" smtClean="0"/>
              <a:t>Fire Brigade: 118</a:t>
            </a:r>
          </a:p>
          <a:p>
            <a:r>
              <a:rPr lang="en-GB" sz="2000" dirty="0" smtClean="0"/>
              <a:t>Police: 117</a:t>
            </a:r>
          </a:p>
          <a:p>
            <a:pPr marL="36576" indent="0">
              <a:buNone/>
            </a:pPr>
            <a:endParaRPr lang="en-GB" sz="2000" dirty="0"/>
          </a:p>
          <a:p>
            <a:pPr marL="36576" indent="0">
              <a:buNone/>
            </a:pPr>
            <a:r>
              <a:rPr lang="en-GB" sz="2000" u="sng" dirty="0" smtClean="0"/>
              <a:t>European SOS: 112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1069265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In case of emergency</a:t>
            </a:r>
            <a:endParaRPr lang="en-GB" sz="3200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36" y="1105430"/>
            <a:ext cx="2880852" cy="149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2408901" y="4703828"/>
            <a:ext cx="1293761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0" y="106363"/>
            <a:ext cx="8402638" cy="787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3200" dirty="0" smtClean="0"/>
              <a:t>Meal vouchers</a:t>
            </a:r>
          </a:p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147689"/>
              </p:ext>
            </p:extLst>
          </p:nvPr>
        </p:nvGraphicFramePr>
        <p:xfrm>
          <a:off x="1010530" y="2222090"/>
          <a:ext cx="8098779" cy="2123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8771"/>
                <a:gridCol w="1460190"/>
                <a:gridCol w="1309654"/>
                <a:gridCol w="1430082"/>
                <a:gridCol w="1430082"/>
              </a:tblGrid>
              <a:tr h="707923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u="none" strike="noStrike">
                          <a:effectLst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Opening Hours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Breakfast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Lunch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Dinner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u="none" strike="noStrike" dirty="0" err="1" smtClean="0">
                          <a:effectLst/>
                        </a:rPr>
                        <a:t>Mo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nday</a:t>
                      </a:r>
                      <a:r>
                        <a:rPr lang="mr-IN" sz="1100" u="none" strike="noStrike" dirty="0" smtClean="0">
                          <a:effectLst/>
                        </a:rPr>
                        <a:t> </a:t>
                      </a:r>
                      <a:r>
                        <a:rPr lang="mr-IN" sz="1100" u="none" strike="noStrike" dirty="0">
                          <a:effectLst/>
                        </a:rPr>
                        <a:t>- </a:t>
                      </a:r>
                      <a:r>
                        <a:rPr lang="mr-IN" sz="1100" u="none" strike="noStrike" dirty="0" err="1" smtClean="0">
                          <a:effectLst/>
                        </a:rPr>
                        <a:t>Fr</a:t>
                      </a:r>
                      <a:r>
                        <a:rPr lang="de-DE" sz="1100" u="none" strike="noStrike" dirty="0" err="1" smtClean="0">
                          <a:effectLst/>
                        </a:rPr>
                        <a:t>iday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6h00 - 24h00 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6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- 10h30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11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- 14h15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18h00 - 21h30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7079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Weekend &amp; bank holidays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7h00 - 22h00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7</a:t>
                      </a:r>
                      <a:r>
                        <a:rPr lang="mr-IN" sz="1100" u="none" strike="noStrike" dirty="0" err="1" smtClean="0">
                          <a:effectLst/>
                        </a:rPr>
                        <a:t>h</a:t>
                      </a:r>
                      <a:r>
                        <a:rPr lang="de-DE" sz="1100" u="none" strike="noStrike" dirty="0" smtClean="0">
                          <a:effectLst/>
                        </a:rPr>
                        <a:t>00</a:t>
                      </a:r>
                      <a:r>
                        <a:rPr lang="mr-IN" sz="1100" u="none" strike="noStrike" dirty="0" smtClean="0">
                          <a:effectLst/>
                        </a:rPr>
                        <a:t> </a:t>
                      </a:r>
                      <a:r>
                        <a:rPr lang="mr-IN" sz="1100" u="none" strike="noStrike" dirty="0">
                          <a:effectLst/>
                        </a:rPr>
                        <a:t>- 10h00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 smtClean="0">
                          <a:effectLst/>
                        </a:rPr>
                        <a:t>11</a:t>
                      </a:r>
                      <a:r>
                        <a:rPr lang="mr-IN" sz="1100" u="none" strike="noStrike" dirty="0" smtClean="0">
                          <a:effectLst/>
                        </a:rPr>
                        <a:t>h30 </a:t>
                      </a:r>
                      <a:r>
                        <a:rPr lang="mr-IN" sz="1100" u="none" strike="noStrike" dirty="0">
                          <a:effectLst/>
                        </a:rPr>
                        <a:t>- 14h00</a:t>
                      </a:r>
                      <a:endParaRPr lang="mr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u="none" strike="noStrike" dirty="0">
                          <a:effectLst/>
                        </a:rPr>
                        <a:t>18h00 - 20h00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4162">
            <a:off x="436704" y="1019924"/>
            <a:ext cx="3335659" cy="203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947806" y="1484671"/>
            <a:ext cx="265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RESTAURANT 1 ONLY!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4162">
            <a:off x="514714" y="1029659"/>
            <a:ext cx="3179636" cy="203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1854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341"/>
            <a:ext cx="8229600" cy="3203145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GB" sz="2000" dirty="0" smtClean="0"/>
              <a:t>Campus maps:</a:t>
            </a:r>
          </a:p>
          <a:p>
            <a:r>
              <a:rPr lang="en-GB" sz="2000" dirty="0" smtClean="0"/>
              <a:t>Printed CERN map</a:t>
            </a:r>
          </a:p>
          <a:p>
            <a:r>
              <a:rPr lang="en-GB" sz="2000" dirty="0">
                <a:hlinkClick r:id="rId3"/>
              </a:rPr>
              <a:t>https://maps.cern.ch</a:t>
            </a:r>
            <a:r>
              <a:rPr lang="en-GB" sz="2000" dirty="0" smtClean="0">
                <a:hlinkClick r:id="rId3"/>
              </a:rPr>
              <a:t>/</a:t>
            </a:r>
            <a:endParaRPr lang="en-GB" sz="2000" dirty="0" smtClean="0"/>
          </a:p>
          <a:p>
            <a:r>
              <a:rPr lang="en-GB" sz="2000" dirty="0" smtClean="0"/>
              <a:t>Mobile version of CERN map available</a:t>
            </a:r>
          </a:p>
          <a:p>
            <a:endParaRPr lang="en-GB" sz="2000" dirty="0"/>
          </a:p>
          <a:p>
            <a:pPr marL="36576" indent="0">
              <a:buNone/>
            </a:pPr>
            <a:r>
              <a:rPr lang="en-GB" sz="2000" dirty="0" smtClean="0"/>
              <a:t>Shuttle </a:t>
            </a:r>
            <a:r>
              <a:rPr lang="en-GB" sz="2000" dirty="0"/>
              <a:t>Service: </a:t>
            </a:r>
            <a:r>
              <a:rPr lang="en-GB" sz="2000" dirty="0">
                <a:hlinkClick r:id="rId4"/>
              </a:rPr>
              <a:t>http://</a:t>
            </a:r>
            <a:r>
              <a:rPr lang="en-GB" sz="2000" dirty="0" smtClean="0">
                <a:hlinkClick r:id="rId4"/>
              </a:rPr>
              <a:t>smb-dep.web.cern.ch/en/ShuttleService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No 2</a:t>
            </a:r>
            <a:r>
              <a:rPr lang="en-GB" sz="2000" dirty="0"/>
              <a:t>: </a:t>
            </a:r>
            <a:r>
              <a:rPr lang="en-GB" sz="2000" dirty="0" err="1" smtClean="0"/>
              <a:t>Prévessin</a:t>
            </a:r>
            <a:endParaRPr lang="en-GB" sz="2000" dirty="0" smtClean="0"/>
          </a:p>
          <a:p>
            <a:endParaRPr lang="en-GB" sz="2000" dirty="0"/>
          </a:p>
          <a:p>
            <a:pPr marL="36576" indent="0">
              <a:buNone/>
            </a:pPr>
            <a:r>
              <a:rPr lang="en-GB" sz="2000" dirty="0" smtClean="0"/>
              <a:t>CERN Entrance gates:</a:t>
            </a:r>
          </a:p>
          <a:p>
            <a:r>
              <a:rPr lang="en-GB" sz="2000" dirty="0" smtClean="0"/>
              <a:t>Gate B: open 24h/24h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1069265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Navigate on the CERN campus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7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err="1" smtClean="0"/>
              <a:t>cern.ch</a:t>
            </a:r>
            <a:r>
              <a:rPr lang="en-GB" sz="2000" dirty="0" smtClean="0"/>
              <a:t>/account</a:t>
            </a:r>
            <a:endParaRPr lang="en-GB" sz="200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1069265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Login for the first time</a:t>
            </a:r>
            <a:endParaRPr lang="en-GB" sz="3200" dirty="0"/>
          </a:p>
          <a:p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90291" y="1495713"/>
            <a:ext cx="4346112" cy="2701637"/>
            <a:chOff x="445741" y="2214977"/>
            <a:chExt cx="2816364" cy="1750713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741" y="2214977"/>
              <a:ext cx="2816364" cy="175071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Rectangle 23"/>
            <p:cNvSpPr/>
            <p:nvPr/>
          </p:nvSpPr>
          <p:spPr>
            <a:xfrm>
              <a:off x="457200" y="3018118"/>
              <a:ext cx="1419412" cy="35261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ight Arrow 24"/>
            <p:cNvSpPr/>
            <p:nvPr/>
          </p:nvSpPr>
          <p:spPr>
            <a:xfrm flipH="1">
              <a:off x="1362640" y="3090334"/>
              <a:ext cx="101600" cy="712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961" y="539684"/>
            <a:ext cx="1138380" cy="850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89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 smtClean="0"/>
              <a:t>Visit </a:t>
            </a:r>
            <a:r>
              <a:rPr lang="en-GB" sz="2000" dirty="0" smtClean="0">
                <a:hlinkClick r:id="rId3"/>
              </a:rPr>
              <a:t>http://sir.cern.ch</a:t>
            </a:r>
            <a:endParaRPr lang="en-GB" sz="2000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512135" y="4693996"/>
            <a:ext cx="1069265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Safety training</a:t>
            </a:r>
            <a:endParaRPr lang="en-GB" sz="3200" dirty="0"/>
          </a:p>
          <a:p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282591" y="1509759"/>
            <a:ext cx="2643685" cy="2838674"/>
            <a:chOff x="534371" y="1495713"/>
            <a:chExt cx="2643685" cy="28386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371" y="1495713"/>
              <a:ext cx="2643685" cy="283867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Rectangle 14"/>
            <p:cNvSpPr/>
            <p:nvPr/>
          </p:nvSpPr>
          <p:spPr>
            <a:xfrm>
              <a:off x="534371" y="3810000"/>
              <a:ext cx="1793962" cy="16933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ight Arrow 17"/>
            <p:cNvSpPr/>
            <p:nvPr/>
          </p:nvSpPr>
          <p:spPr>
            <a:xfrm rot="10800000">
              <a:off x="2427465" y="3810000"/>
              <a:ext cx="231065" cy="16933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24" y="1921980"/>
            <a:ext cx="7524764" cy="24481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8920">
            <a:off x="3683027" y="897281"/>
            <a:ext cx="889060" cy="8890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56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02"/>
          <a:stretch/>
        </p:blipFill>
        <p:spPr>
          <a:xfrm>
            <a:off x="42332" y="0"/>
            <a:ext cx="9144000" cy="99906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379408" y="4693996"/>
            <a:ext cx="1156110" cy="273844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rgbClr val="708DBA"/>
                </a:solidFill>
              </a:rPr>
              <a:t>29/4 – 11/05/2018</a:t>
            </a:r>
            <a:endParaRPr lang="en-US" sz="800" dirty="0">
              <a:solidFill>
                <a:srgbClr val="708DBA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/>
        <p:txBody>
          <a:bodyPr>
            <a:normAutofit/>
          </a:bodyPr>
          <a:lstStyle/>
          <a:p>
            <a:r>
              <a:rPr lang="en-US" sz="800" b="0" dirty="0" smtClean="0">
                <a:solidFill>
                  <a:srgbClr val="708DBA"/>
                </a:solidFill>
              </a:rPr>
              <a:t>Dutch HSSIP 2018</a:t>
            </a:r>
            <a:endParaRPr lang="en-US" sz="800" b="0" dirty="0">
              <a:solidFill>
                <a:srgbClr val="708DB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4294967295"/>
          </p:nvPr>
        </p:nvSpPr>
        <p:spPr>
          <a:xfrm>
            <a:off x="0" y="106363"/>
            <a:ext cx="8402638" cy="78740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3200" dirty="0" smtClean="0"/>
              <a:t>Visits at CERN</a:t>
            </a:r>
            <a:endParaRPr lang="en-GB" sz="3200" dirty="0"/>
          </a:p>
          <a:p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543" y="1831261"/>
            <a:ext cx="1671074" cy="1671074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70" y="1892276"/>
            <a:ext cx="1827659" cy="14605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491" y="1952935"/>
            <a:ext cx="1399866" cy="139986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31" y="1892276"/>
            <a:ext cx="1513892" cy="151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25064BA75C5341A81AF78C2092647C" ma:contentTypeVersion="0" ma:contentTypeDescription="Create a new document." ma:contentTypeScope="" ma:versionID="232826c52df000806138a42793ad7c8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0D8AF9-1F67-4D1A-BFC5-3502B0EC86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40010C8-F1F5-4E6C-A5E9-FF0D750E5BA2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4121A550-B2D7-4FAA-AEE5-D59F647AC0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9944</TotalTime>
  <Words>346</Words>
  <Application>Microsoft Macintosh PowerPoint</Application>
  <PresentationFormat>On-screen Show (16:9)</PresentationFormat>
  <Paragraphs>116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Mangal</vt:lpstr>
      <vt:lpstr>Optima</vt:lpstr>
      <vt:lpstr>Arial</vt:lpstr>
      <vt:lpstr>CERNCorporate16-9</vt:lpstr>
      <vt:lpstr>High School Students Internship Programme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Enjoy the programme! </vt:lpstr>
    </vt:vector>
  </TitlesOfParts>
  <Company>cern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103</cp:revision>
  <dcterms:created xsi:type="dcterms:W3CDTF">2012-11-30T11:04:26Z</dcterms:created>
  <dcterms:modified xsi:type="dcterms:W3CDTF">2018-04-30T14:30:53Z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0x0101005B25064BA75C5341A81AF78C2092647C</vt:lpwstr>
  </property>
</Properties>
</file>