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3" r:id="rId1"/>
  </p:sldMasterIdLst>
  <p:notesMasterIdLst>
    <p:notesMasterId r:id="rId65"/>
  </p:notesMasterIdLst>
  <p:handoutMasterIdLst>
    <p:handoutMasterId r:id="rId66"/>
  </p:handoutMasterIdLst>
  <p:sldIdLst>
    <p:sldId id="256" r:id="rId2"/>
    <p:sldId id="401" r:id="rId3"/>
    <p:sldId id="420" r:id="rId4"/>
    <p:sldId id="363" r:id="rId5"/>
    <p:sldId id="259" r:id="rId6"/>
    <p:sldId id="297" r:id="rId7"/>
    <p:sldId id="282" r:id="rId8"/>
    <p:sldId id="341" r:id="rId9"/>
    <p:sldId id="365" r:id="rId10"/>
    <p:sldId id="315" r:id="rId11"/>
    <p:sldId id="316" r:id="rId12"/>
    <p:sldId id="428" r:id="rId13"/>
    <p:sldId id="318" r:id="rId14"/>
    <p:sldId id="368" r:id="rId15"/>
    <p:sldId id="379" r:id="rId16"/>
    <p:sldId id="369" r:id="rId17"/>
    <p:sldId id="385" r:id="rId18"/>
    <p:sldId id="400" r:id="rId19"/>
    <p:sldId id="386" r:id="rId20"/>
    <p:sldId id="367" r:id="rId21"/>
    <p:sldId id="366" r:id="rId22"/>
    <p:sldId id="262" r:id="rId23"/>
    <p:sldId id="276" r:id="rId24"/>
    <p:sldId id="286" r:id="rId25"/>
    <p:sldId id="429" r:id="rId26"/>
    <p:sldId id="291" r:id="rId27"/>
    <p:sldId id="362" r:id="rId28"/>
    <p:sldId id="265" r:id="rId29"/>
    <p:sldId id="361" r:id="rId30"/>
    <p:sldId id="275" r:id="rId31"/>
    <p:sldId id="427" r:id="rId32"/>
    <p:sldId id="423" r:id="rId33"/>
    <p:sldId id="424" r:id="rId34"/>
    <p:sldId id="425" r:id="rId35"/>
    <p:sldId id="426" r:id="rId36"/>
    <p:sldId id="419" r:id="rId37"/>
    <p:sldId id="409" r:id="rId38"/>
    <p:sldId id="377" r:id="rId39"/>
    <p:sldId id="406" r:id="rId40"/>
    <p:sldId id="394" r:id="rId41"/>
    <p:sldId id="414" r:id="rId42"/>
    <p:sldId id="415" r:id="rId43"/>
    <p:sldId id="353" r:id="rId44"/>
    <p:sldId id="347" r:id="rId45"/>
    <p:sldId id="346" r:id="rId46"/>
    <p:sldId id="382" r:id="rId47"/>
    <p:sldId id="266" r:id="rId48"/>
    <p:sldId id="371" r:id="rId49"/>
    <p:sldId id="381" r:id="rId50"/>
    <p:sldId id="358" r:id="rId51"/>
    <p:sldId id="383" r:id="rId52"/>
    <p:sldId id="307" r:id="rId53"/>
    <p:sldId id="387" r:id="rId54"/>
    <p:sldId id="388" r:id="rId55"/>
    <p:sldId id="389" r:id="rId56"/>
    <p:sldId id="421" r:id="rId57"/>
    <p:sldId id="390" r:id="rId58"/>
    <p:sldId id="416" r:id="rId59"/>
    <p:sldId id="417" r:id="rId60"/>
    <p:sldId id="410" r:id="rId61"/>
    <p:sldId id="413" r:id="rId62"/>
    <p:sldId id="404" r:id="rId63"/>
    <p:sldId id="405" r:id="rId6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46"/>
    <p:restoredTop sz="94740"/>
  </p:normalViewPr>
  <p:slideViewPr>
    <p:cSldViewPr snapToGrid="0" snapToObjects="1">
      <p:cViewPr varScale="1">
        <p:scale>
          <a:sx n="124" d="100"/>
          <a:sy n="124" d="100"/>
        </p:scale>
        <p:origin x="408" y="168"/>
      </p:cViewPr>
      <p:guideLst>
        <p:guide orient="horz" pos="2160"/>
        <p:guide pos="2880"/>
      </p:guideLst>
    </p:cSldViewPr>
  </p:slideViewPr>
  <p:notesTextViewPr>
    <p:cViewPr>
      <p:scale>
        <a:sx n="100" d="100"/>
        <a:sy n="100" d="100"/>
      </p:scale>
      <p:origin x="0" y="0"/>
    </p:cViewPr>
  </p:notesTextViewPr>
  <p:sorterViewPr>
    <p:cViewPr>
      <p:scale>
        <a:sx n="113" d="100"/>
        <a:sy n="113"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image" Target="../media/image85.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89.wmf"/><Relationship Id="rId1" Type="http://schemas.openxmlformats.org/officeDocument/2006/relationships/image" Target="../media/image8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33CAFB-6888-CC41-9464-29874AA5A159}" type="datetimeFigureOut">
              <a:rPr lang="en-US" smtClean="0"/>
              <a:t>6/11/18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337A935-F220-334C-8EA8-D0B543E74CA8}" type="slidenum">
              <a:rPr lang="en-US" smtClean="0"/>
              <a:t>‹#›</a:t>
            </a:fld>
            <a:endParaRPr lang="en-US"/>
          </a:p>
        </p:txBody>
      </p:sp>
    </p:spTree>
    <p:extLst>
      <p:ext uri="{BB962C8B-B14F-4D97-AF65-F5344CB8AC3E}">
        <p14:creationId xmlns:p14="http://schemas.microsoft.com/office/powerpoint/2010/main" val="12564025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9C0268-4407-4047-A74F-487FC05D7932}" type="datetimeFigureOut">
              <a:rPr lang="en-US" smtClean="0"/>
              <a:t>6/11/18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61BC5B-D75C-9F42-B0A1-FDE79A247C8B}" type="slidenum">
              <a:rPr lang="en-US" smtClean="0"/>
              <a:t>‹#›</a:t>
            </a:fld>
            <a:endParaRPr lang="en-US"/>
          </a:p>
        </p:txBody>
      </p:sp>
    </p:spTree>
    <p:extLst>
      <p:ext uri="{BB962C8B-B14F-4D97-AF65-F5344CB8AC3E}">
        <p14:creationId xmlns:p14="http://schemas.microsoft.com/office/powerpoint/2010/main" val="218063822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61BC5B-D75C-9F42-B0A1-FDE79A247C8B}" type="slidenum">
              <a:rPr lang="en-US" smtClean="0"/>
              <a:t>1</a:t>
            </a:fld>
            <a:endParaRPr lang="en-US"/>
          </a:p>
        </p:txBody>
      </p:sp>
    </p:spTree>
    <p:extLst>
      <p:ext uri="{BB962C8B-B14F-4D97-AF65-F5344CB8AC3E}">
        <p14:creationId xmlns:p14="http://schemas.microsoft.com/office/powerpoint/2010/main" val="1400641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CD1896E-4E70-0D40-A8F1-DCA86A9DC0D4}" type="slidenum">
              <a:rPr lang="en-US"/>
              <a:pPr/>
              <a:t>2</a:t>
            </a:fld>
            <a:endParaRPr lang="en-US"/>
          </a:p>
        </p:txBody>
      </p:sp>
      <p:sp>
        <p:nvSpPr>
          <p:cNvPr id="12289" name="Text Box 1"/>
          <p:cNvSpPr txBox="1">
            <a:spLocks noGrp="1" noRot="1" noChangeAspect="1" noChangeArrowheads="1"/>
          </p:cNvSpPr>
          <p:nvPr>
            <p:ph type="sldImg"/>
          </p:nvPr>
        </p:nvSpPr>
        <p:spPr bwMode="auto">
          <a:xfrm>
            <a:off x="1144588" y="695325"/>
            <a:ext cx="4568825"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12290" name="Text Box 2"/>
          <p:cNvSpPr txBox="1">
            <a:spLocks noGrp="1" noChangeArrowheads="1"/>
          </p:cNvSpPr>
          <p:nvPr>
            <p:ph type="body" idx="1"/>
          </p:nvPr>
        </p:nvSpPr>
        <p:spPr bwMode="auto">
          <a:xfrm>
            <a:off x="685512" y="4343231"/>
            <a:ext cx="5486976" cy="4115139"/>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Tree>
    <p:extLst>
      <p:ext uri="{BB962C8B-B14F-4D97-AF65-F5344CB8AC3E}">
        <p14:creationId xmlns:p14="http://schemas.microsoft.com/office/powerpoint/2010/main" val="137049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61BC5B-D75C-9F42-B0A1-FDE79A247C8B}" type="slidenum">
              <a:rPr lang="en-US" smtClean="0"/>
              <a:t>6</a:t>
            </a:fld>
            <a:endParaRPr lang="en-US"/>
          </a:p>
        </p:txBody>
      </p:sp>
    </p:spTree>
    <p:extLst>
      <p:ext uri="{BB962C8B-B14F-4D97-AF65-F5344CB8AC3E}">
        <p14:creationId xmlns:p14="http://schemas.microsoft.com/office/powerpoint/2010/main" val="1217677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spect="1" noChangeArrowheads="1" noTextEdit="1"/>
          </p:cNvSpPr>
          <p:nvPr>
            <p:ph type="sldImg"/>
          </p:nvPr>
        </p:nvSpPr>
        <p:spPr>
          <a:solidFill>
            <a:srgbClr val="FFFFFF"/>
          </a:solidFill>
          <a:ln/>
        </p:spPr>
      </p:sp>
      <p:sp>
        <p:nvSpPr>
          <p:cNvPr id="46082"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en-US"/>
          </a:p>
        </p:txBody>
      </p:sp>
    </p:spTree>
    <p:extLst>
      <p:ext uri="{BB962C8B-B14F-4D97-AF65-F5344CB8AC3E}">
        <p14:creationId xmlns:p14="http://schemas.microsoft.com/office/powerpoint/2010/main" val="1280695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5C600098-2970-7A40-B8BE-3774E2449A0E}" type="slidenum">
              <a:rPr lang="en-US" sz="1300" u="none">
                <a:latin typeface="Times New Roman" charset="0"/>
              </a:rPr>
              <a:pPr eaLnBrk="1" hangingPunct="1"/>
              <a:t>9</a:t>
            </a:fld>
            <a:endParaRPr lang="en-US" sz="1300" u="none">
              <a:latin typeface="Times New Roman" charset="0"/>
            </a:endParaRPr>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Calibri" charset="0"/>
              <a:ea typeface="ＭＳ Ｐゴシック" charset="0"/>
              <a:cs typeface="ＭＳ Ｐゴシック" charset="0"/>
            </a:endParaRPr>
          </a:p>
        </p:txBody>
      </p:sp>
    </p:spTree>
    <p:extLst>
      <p:ext uri="{BB962C8B-B14F-4D97-AF65-F5344CB8AC3E}">
        <p14:creationId xmlns:p14="http://schemas.microsoft.com/office/powerpoint/2010/main" val="1629733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fld id="{9E1F1F02-FAED-F249-9674-C9BA5A17D0F4}" type="slidenum">
              <a:rPr lang="fr-FR" sz="1200" u="none"/>
              <a:pPr eaLnBrk="1" hangingPunct="1"/>
              <a:t>14</a:t>
            </a:fld>
            <a:endParaRPr lang="fr-FR" sz="1200" u="none"/>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fr-FR">
              <a:latin typeface="Arial" charset="0"/>
              <a:ea typeface="ＭＳ Ｐゴシック" charset="0"/>
              <a:cs typeface="ＭＳ Ｐゴシック" charset="0"/>
            </a:endParaRPr>
          </a:p>
        </p:txBody>
      </p:sp>
    </p:spTree>
    <p:extLst>
      <p:ext uri="{BB962C8B-B14F-4D97-AF65-F5344CB8AC3E}">
        <p14:creationId xmlns:p14="http://schemas.microsoft.com/office/powerpoint/2010/main" val="13498402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fld id="{C9B026F8-9A99-4C41-A93A-DC34D5DB07C6}" type="slidenum">
              <a:rPr lang="en-GB" sz="1200"/>
              <a:pPr algn="r" eaLnBrk="1" hangingPunct="1"/>
              <a:t>24</a:t>
            </a:fld>
            <a:endParaRPr lang="en-GB" sz="1200"/>
          </a:p>
        </p:txBody>
      </p:sp>
      <p:sp>
        <p:nvSpPr>
          <p:cNvPr id="64514" name="Rectangle 2"/>
          <p:cNvSpPr>
            <a:spLocks noGrp="1" noRot="1" noChangeAspect="1" noChangeArrowheads="1" noTextEdit="1"/>
          </p:cNvSpPr>
          <p:nvPr>
            <p:ph type="sldImg"/>
          </p:nvPr>
        </p:nvSpPr>
        <p:spPr>
          <a:solidFill>
            <a:srgbClr val="FFFFFF"/>
          </a:solidFill>
          <a:ln/>
        </p:spPr>
      </p:sp>
      <p:sp>
        <p:nvSpPr>
          <p:cNvPr id="6451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633051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9C8299CD-0C44-1F49-860B-032E4BC10F62}" type="slidenum">
              <a:rPr lang="en-GB" sz="1200"/>
              <a:pPr eaLnBrk="1" hangingPunct="1"/>
              <a:t>26</a:t>
            </a:fld>
            <a:endParaRPr lang="en-GB" sz="1200"/>
          </a:p>
        </p:txBody>
      </p:sp>
      <p:sp>
        <p:nvSpPr>
          <p:cNvPr id="68611" name="Rectangle 2"/>
          <p:cNvSpPr>
            <a:spLocks noGrp="1" noRot="1" noChangeAspect="1" noChangeArrowheads="1" noTextEdit="1"/>
          </p:cNvSpPr>
          <p:nvPr>
            <p:ph type="sldImg"/>
          </p:nvPr>
        </p:nvSpPr>
        <p:spPr>
          <a:solidFill>
            <a:srgbClr val="FFFFFF"/>
          </a:solidFill>
          <a:ln/>
        </p:spPr>
      </p:sp>
      <p:sp>
        <p:nvSpPr>
          <p:cNvPr id="68612"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861619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r>
              <a:rPr lang="en-US"/>
              <a:t>12/6/2018</a:t>
            </a:r>
          </a:p>
        </p:txBody>
      </p:sp>
      <p:sp>
        <p:nvSpPr>
          <p:cNvPr id="5" name="Footer Placeholder 4"/>
          <p:cNvSpPr>
            <a:spLocks noGrp="1"/>
          </p:cNvSpPr>
          <p:nvPr>
            <p:ph type="ftr" sz="quarter" idx="11"/>
          </p:nvPr>
        </p:nvSpPr>
        <p:spPr/>
        <p:txBody>
          <a:bodyPr/>
          <a:lstStyle/>
          <a:p>
            <a:r>
              <a:rPr lang="en-US"/>
              <a:t>H. Danielsson CERN/EP</a:t>
            </a:r>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12/6/2018</a:t>
            </a:r>
          </a:p>
        </p:txBody>
      </p:sp>
      <p:sp>
        <p:nvSpPr>
          <p:cNvPr id="6" name="Footer Placeholder 5"/>
          <p:cNvSpPr>
            <a:spLocks noGrp="1"/>
          </p:cNvSpPr>
          <p:nvPr>
            <p:ph type="ftr" sz="quarter" idx="11"/>
          </p:nvPr>
        </p:nvSpPr>
        <p:spPr/>
        <p:txBody>
          <a:bodyPr/>
          <a:lstStyle/>
          <a:p>
            <a:r>
              <a:rPr lang="en-US"/>
              <a:t>H. Danielsson CERN/EP</a:t>
            </a:r>
          </a:p>
        </p:txBody>
      </p:sp>
      <p:sp>
        <p:nvSpPr>
          <p:cNvPr id="7" name="Slide Number Placeholder 6"/>
          <p:cNvSpPr>
            <a:spLocks noGrp="1"/>
          </p:cNvSpPr>
          <p:nvPr>
            <p:ph type="sldNum" sz="quarter" idx="12"/>
          </p:nvPr>
        </p:nvSpPr>
        <p:spPr/>
        <p:txBody>
          <a:bodyPr/>
          <a:lstStyle/>
          <a:p>
            <a:fld id="{B931FA77-1947-3E41-A01A-F65D8D3A4841}"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r>
              <a:rPr lang="en-US"/>
              <a:t>12/6/2018</a:t>
            </a:r>
          </a:p>
        </p:txBody>
      </p:sp>
      <p:sp>
        <p:nvSpPr>
          <p:cNvPr id="5" name="Footer Placeholder 4"/>
          <p:cNvSpPr>
            <a:spLocks noGrp="1"/>
          </p:cNvSpPr>
          <p:nvPr>
            <p:ph type="ftr" sz="quarter" idx="11"/>
          </p:nvPr>
        </p:nvSpPr>
        <p:spPr/>
        <p:txBody>
          <a:bodyPr/>
          <a:lstStyle/>
          <a:p>
            <a:r>
              <a:rPr lang="en-US"/>
              <a:t>H. Danielsson CERN/EP</a:t>
            </a:r>
          </a:p>
        </p:txBody>
      </p:sp>
      <p:sp>
        <p:nvSpPr>
          <p:cNvPr id="6" name="Slide Number Placeholder 5"/>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r>
              <a:rPr lang="en-US"/>
              <a:t>12/6/2018</a:t>
            </a:r>
          </a:p>
        </p:txBody>
      </p:sp>
      <p:sp>
        <p:nvSpPr>
          <p:cNvPr id="5" name="Footer Placeholder 4"/>
          <p:cNvSpPr>
            <a:spLocks noGrp="1"/>
          </p:cNvSpPr>
          <p:nvPr>
            <p:ph type="ftr" sz="quarter" idx="11"/>
          </p:nvPr>
        </p:nvSpPr>
        <p:spPr/>
        <p:txBody>
          <a:bodyPr/>
          <a:lstStyle/>
          <a:p>
            <a:r>
              <a:rPr lang="en-US"/>
              <a:t>H. Danielsson CERN/EP</a:t>
            </a:r>
          </a:p>
        </p:txBody>
      </p:sp>
      <p:sp>
        <p:nvSpPr>
          <p:cNvPr id="6" name="Slide Number Placeholder 5"/>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Content Placeholder 2"/>
          <p:cNvSpPr>
            <a:spLocks noGrp="1"/>
          </p:cNvSpPr>
          <p:nvPr>
            <p:ph sz="quarter" idx="1"/>
          </p:nvPr>
        </p:nvSpPr>
        <p:spPr>
          <a:xfrm>
            <a:off x="685800" y="19812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85800" y="41148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half" idx="3"/>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r>
              <a:rPr lang="en-US"/>
              <a:t>12/6/2018</a:t>
            </a:r>
          </a:p>
        </p:txBody>
      </p:sp>
      <p:sp>
        <p:nvSpPr>
          <p:cNvPr id="7" name="Rectangle 5"/>
          <p:cNvSpPr>
            <a:spLocks noGrp="1" noChangeArrowheads="1"/>
          </p:cNvSpPr>
          <p:nvPr>
            <p:ph type="ftr" sz="quarter" idx="11"/>
          </p:nvPr>
        </p:nvSpPr>
        <p:spPr>
          <a:ln/>
        </p:spPr>
        <p:txBody>
          <a:bodyPr/>
          <a:lstStyle>
            <a:lvl1pPr>
              <a:defRPr/>
            </a:lvl1pPr>
          </a:lstStyle>
          <a:p>
            <a:pPr>
              <a:defRPr/>
            </a:pPr>
            <a:r>
              <a:rPr lang="en-US"/>
              <a:t>H. Danielsson CERN/EP</a:t>
            </a:r>
          </a:p>
        </p:txBody>
      </p:sp>
      <p:sp>
        <p:nvSpPr>
          <p:cNvPr id="8" name="Rectangle 6"/>
          <p:cNvSpPr>
            <a:spLocks noGrp="1" noChangeArrowheads="1"/>
          </p:cNvSpPr>
          <p:nvPr>
            <p:ph type="sldNum" sz="quarter" idx="12"/>
          </p:nvPr>
        </p:nvSpPr>
        <p:spPr>
          <a:ln/>
        </p:spPr>
        <p:txBody>
          <a:bodyPr/>
          <a:lstStyle>
            <a:lvl1pPr>
              <a:defRPr/>
            </a:lvl1pPr>
          </a:lstStyle>
          <a:p>
            <a:pPr>
              <a:defRPr/>
            </a:pPr>
            <a:fld id="{26ADFA62-60FF-064A-A2F8-93DD15D8EFEC}" type="slidenum">
              <a:rPr lang="en-US"/>
              <a:pPr>
                <a:defRPr/>
              </a:pPr>
              <a:t>‹#›</a:t>
            </a:fld>
            <a:endParaRPr lang="en-US"/>
          </a:p>
        </p:txBody>
      </p:sp>
    </p:spTree>
    <p:extLst>
      <p:ext uri="{BB962C8B-B14F-4D97-AF65-F5344CB8AC3E}">
        <p14:creationId xmlns:p14="http://schemas.microsoft.com/office/powerpoint/2010/main" val="2466343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r>
              <a:rPr lang="en-US"/>
              <a:t>12/6/2018</a:t>
            </a:r>
          </a:p>
        </p:txBody>
      </p:sp>
      <p:sp>
        <p:nvSpPr>
          <p:cNvPr id="5" name="Footer Placeholder 4"/>
          <p:cNvSpPr>
            <a:spLocks noGrp="1"/>
          </p:cNvSpPr>
          <p:nvPr>
            <p:ph type="ftr" sz="quarter" idx="11"/>
          </p:nvPr>
        </p:nvSpPr>
        <p:spPr/>
        <p:txBody>
          <a:bodyPr/>
          <a:lstStyle/>
          <a:p>
            <a:r>
              <a:rPr lang="en-US"/>
              <a:t>H. Danielsson CERN/EP</a:t>
            </a:r>
          </a:p>
        </p:txBody>
      </p:sp>
      <p:sp>
        <p:nvSpPr>
          <p:cNvPr id="6" name="Slide Number Placeholder 5"/>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dirty="0"/>
          </a:p>
        </p:txBody>
      </p:sp>
      <p:sp>
        <p:nvSpPr>
          <p:cNvPr id="4" name="Date Placeholder 3"/>
          <p:cNvSpPr>
            <a:spLocks noGrp="1"/>
          </p:cNvSpPr>
          <p:nvPr>
            <p:ph type="dt" sz="half" idx="10"/>
          </p:nvPr>
        </p:nvSpPr>
        <p:spPr/>
        <p:txBody>
          <a:bodyPr/>
          <a:lstStyle/>
          <a:p>
            <a:r>
              <a:rPr lang="en-US"/>
              <a:t>12/6/2018</a:t>
            </a:r>
          </a:p>
        </p:txBody>
      </p:sp>
      <p:sp>
        <p:nvSpPr>
          <p:cNvPr id="5" name="Footer Placeholder 4"/>
          <p:cNvSpPr>
            <a:spLocks noGrp="1"/>
          </p:cNvSpPr>
          <p:nvPr>
            <p:ph type="ftr" sz="quarter" idx="11"/>
          </p:nvPr>
        </p:nvSpPr>
        <p:spPr/>
        <p:txBody>
          <a:bodyPr/>
          <a:lstStyle/>
          <a:p>
            <a:r>
              <a:rPr lang="en-US"/>
              <a:t>H. Danielsson CERN/EP</a:t>
            </a:r>
          </a:p>
        </p:txBody>
      </p:sp>
      <p:sp>
        <p:nvSpPr>
          <p:cNvPr id="6" name="Slide Number Placeholder 5"/>
          <p:cNvSpPr>
            <a:spLocks noGrp="1"/>
          </p:cNvSpPr>
          <p:nvPr>
            <p:ph type="sldNum" sz="quarter" idx="12"/>
          </p:nvPr>
        </p:nvSpPr>
        <p:spPr/>
        <p:txBody>
          <a:bodyPr/>
          <a:lstStyle/>
          <a:p>
            <a:fld id="{B931FA77-1947-3E41-A01A-F65D8D3A4841}"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12/6/2018</a:t>
            </a:r>
          </a:p>
        </p:txBody>
      </p:sp>
      <p:sp>
        <p:nvSpPr>
          <p:cNvPr id="5" name="Footer Placeholder 4"/>
          <p:cNvSpPr>
            <a:spLocks noGrp="1"/>
          </p:cNvSpPr>
          <p:nvPr>
            <p:ph type="ftr" sz="quarter" idx="11"/>
          </p:nvPr>
        </p:nvSpPr>
        <p:spPr/>
        <p:txBody>
          <a:bodyPr/>
          <a:lstStyle/>
          <a:p>
            <a:r>
              <a:rPr lang="en-US"/>
              <a:t>H. Danielsson CERN/EP</a:t>
            </a:r>
          </a:p>
        </p:txBody>
      </p:sp>
      <p:sp>
        <p:nvSpPr>
          <p:cNvPr id="6" name="Slide Number Placeholder 5"/>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r>
              <a:rPr lang="en-US"/>
              <a:t>12/6/2018</a:t>
            </a:r>
          </a:p>
        </p:txBody>
      </p:sp>
      <p:sp>
        <p:nvSpPr>
          <p:cNvPr id="6" name="Footer Placeholder 5"/>
          <p:cNvSpPr>
            <a:spLocks noGrp="1"/>
          </p:cNvSpPr>
          <p:nvPr>
            <p:ph type="ftr" sz="quarter" idx="11"/>
          </p:nvPr>
        </p:nvSpPr>
        <p:spPr/>
        <p:txBody>
          <a:bodyPr/>
          <a:lstStyle/>
          <a:p>
            <a:r>
              <a:rPr lang="en-US"/>
              <a:t>H. Danielsson CERN/EP</a:t>
            </a:r>
          </a:p>
        </p:txBody>
      </p:sp>
      <p:sp>
        <p:nvSpPr>
          <p:cNvPr id="7" name="Slide Number Placeholder 6"/>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r>
              <a:rPr lang="en-US"/>
              <a:t>12/6/2018</a:t>
            </a:r>
          </a:p>
        </p:txBody>
      </p:sp>
      <p:sp>
        <p:nvSpPr>
          <p:cNvPr id="8" name="Footer Placeholder 7"/>
          <p:cNvSpPr>
            <a:spLocks noGrp="1"/>
          </p:cNvSpPr>
          <p:nvPr>
            <p:ph type="ftr" sz="quarter" idx="11"/>
          </p:nvPr>
        </p:nvSpPr>
        <p:spPr/>
        <p:txBody>
          <a:bodyPr/>
          <a:lstStyle/>
          <a:p>
            <a:r>
              <a:rPr lang="en-US"/>
              <a:t>H. Danielsson CERN/EP</a:t>
            </a:r>
          </a:p>
        </p:txBody>
      </p:sp>
      <p:sp>
        <p:nvSpPr>
          <p:cNvPr id="9" name="Slide Number Placeholder 8"/>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r>
              <a:rPr lang="en-US"/>
              <a:t>12/6/2018</a:t>
            </a:r>
          </a:p>
        </p:txBody>
      </p:sp>
      <p:sp>
        <p:nvSpPr>
          <p:cNvPr id="4" name="Footer Placeholder 3"/>
          <p:cNvSpPr>
            <a:spLocks noGrp="1"/>
          </p:cNvSpPr>
          <p:nvPr>
            <p:ph type="ftr" sz="quarter" idx="11"/>
          </p:nvPr>
        </p:nvSpPr>
        <p:spPr/>
        <p:txBody>
          <a:bodyPr/>
          <a:lstStyle/>
          <a:p>
            <a:r>
              <a:rPr lang="en-US"/>
              <a:t>H. Danielsson CERN/EP</a:t>
            </a:r>
          </a:p>
        </p:txBody>
      </p:sp>
      <p:sp>
        <p:nvSpPr>
          <p:cNvPr id="5" name="Slide Number Placeholder 4"/>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12/6/2018</a:t>
            </a:r>
          </a:p>
        </p:txBody>
      </p:sp>
      <p:sp>
        <p:nvSpPr>
          <p:cNvPr id="3" name="Footer Placeholder 2"/>
          <p:cNvSpPr>
            <a:spLocks noGrp="1"/>
          </p:cNvSpPr>
          <p:nvPr>
            <p:ph type="ftr" sz="quarter" idx="11"/>
          </p:nvPr>
        </p:nvSpPr>
        <p:spPr/>
        <p:txBody>
          <a:bodyPr/>
          <a:lstStyle/>
          <a:p>
            <a:r>
              <a:rPr lang="en-US"/>
              <a:t>H. Danielsson CERN/EP</a:t>
            </a:r>
          </a:p>
        </p:txBody>
      </p:sp>
      <p:sp>
        <p:nvSpPr>
          <p:cNvPr id="4" name="Slide Number Placeholder 3"/>
          <p:cNvSpPr>
            <a:spLocks noGrp="1"/>
          </p:cNvSpPr>
          <p:nvPr>
            <p:ph type="sldNum" sz="quarter" idx="12"/>
          </p:nvPr>
        </p:nvSpPr>
        <p:spPr/>
        <p:txBody>
          <a:bodyPr/>
          <a:lstStyle/>
          <a:p>
            <a:fld id="{B931FA77-1947-3E41-A01A-F65D8D3A484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12/6/2018</a:t>
            </a:r>
          </a:p>
        </p:txBody>
      </p:sp>
      <p:sp>
        <p:nvSpPr>
          <p:cNvPr id="6" name="Footer Placeholder 5"/>
          <p:cNvSpPr>
            <a:spLocks noGrp="1"/>
          </p:cNvSpPr>
          <p:nvPr>
            <p:ph type="ftr" sz="quarter" idx="11"/>
          </p:nvPr>
        </p:nvSpPr>
        <p:spPr/>
        <p:txBody>
          <a:bodyPr/>
          <a:lstStyle/>
          <a:p>
            <a:r>
              <a:rPr lang="en-US"/>
              <a:t>H. Danielsson CERN/EP</a:t>
            </a:r>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5629835" y="6458230"/>
            <a:ext cx="2133600" cy="365125"/>
          </a:xfrm>
          <a:prstGeom prst="rect">
            <a:avLst/>
          </a:prstGeom>
        </p:spPr>
        <p:txBody>
          <a:bodyPr vert="horz" lIns="91440" tIns="45720" rIns="91440" bIns="45720" rtlCol="0" anchor="ctr"/>
          <a:lstStyle>
            <a:lvl1pPr algn="r">
              <a:defRPr sz="1200">
                <a:solidFill>
                  <a:schemeClr val="bg1"/>
                </a:solidFill>
              </a:defRPr>
            </a:lvl1pPr>
          </a:lstStyle>
          <a:p>
            <a:r>
              <a:rPr lang="en-US"/>
              <a:t>12/6/2018</a:t>
            </a:r>
          </a:p>
        </p:txBody>
      </p:sp>
      <p:sp>
        <p:nvSpPr>
          <p:cNvPr id="5" name="Footer Placeholder 4"/>
          <p:cNvSpPr>
            <a:spLocks noGrp="1"/>
          </p:cNvSpPr>
          <p:nvPr>
            <p:ph type="ftr" sz="quarter" idx="3"/>
          </p:nvPr>
        </p:nvSpPr>
        <p:spPr>
          <a:xfrm>
            <a:off x="264458" y="6458230"/>
            <a:ext cx="4840941" cy="365125"/>
          </a:xfrm>
          <a:prstGeom prst="rect">
            <a:avLst/>
          </a:prstGeom>
        </p:spPr>
        <p:txBody>
          <a:bodyPr vert="horz" lIns="91440" tIns="45720" rIns="91440" bIns="45720" rtlCol="0" anchor="ctr"/>
          <a:lstStyle>
            <a:lvl1pPr algn="l">
              <a:defRPr sz="1200">
                <a:solidFill>
                  <a:schemeClr val="bg1"/>
                </a:solidFill>
              </a:defRPr>
            </a:lvl1pPr>
          </a:lstStyle>
          <a:p>
            <a:r>
              <a:rPr lang="en-US"/>
              <a:t>H. Danielsson CERN/EP</a:t>
            </a:r>
          </a:p>
        </p:txBody>
      </p:sp>
      <p:sp>
        <p:nvSpPr>
          <p:cNvPr id="6" name="Slide Number Placeholder 5"/>
          <p:cNvSpPr>
            <a:spLocks noGrp="1"/>
          </p:cNvSpPr>
          <p:nvPr>
            <p:ph type="sldNum" sz="quarter" idx="4"/>
          </p:nvPr>
        </p:nvSpPr>
        <p:spPr>
          <a:xfrm>
            <a:off x="7897906" y="6458230"/>
            <a:ext cx="990600" cy="365125"/>
          </a:xfrm>
          <a:prstGeom prst="rect">
            <a:avLst/>
          </a:prstGeom>
        </p:spPr>
        <p:txBody>
          <a:bodyPr vert="horz" lIns="91440" tIns="45720" rIns="91440" bIns="45720" rtlCol="0" anchor="ctr"/>
          <a:lstStyle>
            <a:lvl1pPr algn="r">
              <a:defRPr sz="3600">
                <a:solidFill>
                  <a:schemeClr val="bg1"/>
                </a:solidFill>
              </a:defRPr>
            </a:lvl1pPr>
          </a:lstStyle>
          <a:p>
            <a:fld id="{B931FA77-1947-3E41-A01A-F65D8D3A484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Lst>
  <p:hf sldNum="0" hdr="0" ftr="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7.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Murray_Gell-Mann" TargetMode="External"/><Relationship Id="rId7" Type="http://schemas.openxmlformats.org/officeDocument/2006/relationships/image" Target="../media/image22.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23.png"/><Relationship Id="rId4" Type="http://schemas.openxmlformats.org/officeDocument/2006/relationships/hyperlink" Target="http://en.wikipedia.org/wiki/George_Zwei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38.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43.pn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image" Target="../media/image45.tiff"/><Relationship Id="rId2" Type="http://schemas.openxmlformats.org/officeDocument/2006/relationships/image" Target="../media/image44.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0.png"/></Relationships>
</file>

<file path=ppt/slides/_rels/slide2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56.tiff"/><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9.tiff"/><Relationship Id="rId2" Type="http://schemas.openxmlformats.org/officeDocument/2006/relationships/image" Target="../media/image58.tiff"/><Relationship Id="rId1" Type="http://schemas.openxmlformats.org/officeDocument/2006/relationships/slideLayout" Target="../slideLayouts/slideLayout6.xml"/><Relationship Id="rId4" Type="http://schemas.openxmlformats.org/officeDocument/2006/relationships/image" Target="../media/image60.tiff"/></Relationships>
</file>

<file path=ppt/slides/_rels/slide36.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atlas.cern/resources" TargetMode="External"/><Relationship Id="rId2" Type="http://schemas.openxmlformats.org/officeDocument/2006/relationships/hyperlink" Target="http://indico.cern.ch/conferenceDisplay.py?confId=266737"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480.png"/></Relationships>
</file>

<file path=ppt/slides/_rels/slide4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8" Type="http://schemas.openxmlformats.org/officeDocument/2006/relationships/image" Target="../media/image84.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83.wmf"/><Relationship Id="rId5" Type="http://schemas.openxmlformats.org/officeDocument/2006/relationships/oleObject" Target="../embeddings/oleObject4.bin"/><Relationship Id="rId4" Type="http://schemas.openxmlformats.org/officeDocument/2006/relationships/image" Target="../media/image82.w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6.bin"/><Relationship Id="rId7" Type="http://schemas.openxmlformats.org/officeDocument/2006/relationships/image" Target="../media/image86.e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87.png"/><Relationship Id="rId4" Type="http://schemas.openxmlformats.org/officeDocument/2006/relationships/image" Target="../media/image85.emf"/></Relationships>
</file>

<file path=ppt/slides/_rels/slide56.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oleObject" Target="../embeddings/oleObject8.bin"/><Relationship Id="rId7" Type="http://schemas.openxmlformats.org/officeDocument/2006/relationships/image" Target="../media/image90.pn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89.wmf"/><Relationship Id="rId5" Type="http://schemas.openxmlformats.org/officeDocument/2006/relationships/oleObject" Target="../embeddings/oleObject9.bin"/><Relationship Id="rId4" Type="http://schemas.openxmlformats.org/officeDocument/2006/relationships/image" Target="../media/image88.wmf"/></Relationships>
</file>

<file path=ppt/slides/_rels/slide57.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86.emf"/><Relationship Id="rId4" Type="http://schemas.openxmlformats.org/officeDocument/2006/relationships/oleObject" Target="../embeddings/oleObject10.bin"/></Relationships>
</file>

<file path=ppt/slides/_rels/slide61.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 Id="rId4" Type="http://schemas.openxmlformats.org/officeDocument/2006/relationships/image" Target="../media/image100.png"/></Relationships>
</file>

<file path=ppt/slides/_rels/slide62.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1322921" y="2016002"/>
            <a:ext cx="6498158" cy="1724867"/>
          </a:xfrm>
        </p:spPr>
        <p:txBody>
          <a:bodyPr/>
          <a:lstStyle/>
          <a:p>
            <a:r>
              <a:rPr lang="en-US" dirty="0">
                <a:solidFill>
                  <a:srgbClr val="FFFF00"/>
                </a:solidFill>
              </a:rPr>
              <a:t>Challenges at LHC</a:t>
            </a:r>
            <a:br>
              <a:rPr lang="en-US" dirty="0">
                <a:solidFill>
                  <a:srgbClr val="FFFF00"/>
                </a:solidFill>
              </a:rPr>
            </a:br>
            <a:r>
              <a:rPr lang="en-US" dirty="0">
                <a:solidFill>
                  <a:srgbClr val="FFFF00"/>
                </a:solidFill>
              </a:rPr>
              <a:t>or</a:t>
            </a:r>
            <a:br>
              <a:rPr lang="en-US" dirty="0">
                <a:solidFill>
                  <a:srgbClr val="FFFF00"/>
                </a:solidFill>
              </a:rPr>
            </a:br>
            <a:r>
              <a:rPr lang="en-US" dirty="0">
                <a:solidFill>
                  <a:srgbClr val="FFFF00"/>
                </a:solidFill>
              </a:rPr>
              <a:t>How to detect new particles</a:t>
            </a:r>
          </a:p>
        </p:txBody>
      </p:sp>
      <p:pic>
        <p:nvPicPr>
          <p:cNvPr id="5" name="Picture 9"/>
          <p:cNvPicPr>
            <a:picLocks noChangeAspect="1"/>
          </p:cNvPicPr>
          <p:nvPr/>
        </p:nvPicPr>
        <p:blipFill>
          <a:blip r:embed="rId4" cstate="print"/>
          <a:srcRect/>
          <a:stretch>
            <a:fillRect/>
          </a:stretch>
        </p:blipFill>
        <p:spPr bwMode="auto">
          <a:xfrm>
            <a:off x="0" y="0"/>
            <a:ext cx="1600200" cy="1600200"/>
          </a:xfrm>
          <a:prstGeom prst="rect">
            <a:avLst/>
          </a:prstGeom>
          <a:noFill/>
          <a:ln w="9525">
            <a:noFill/>
            <a:miter lim="800000"/>
            <a:headEnd/>
            <a:tailEnd/>
          </a:ln>
          <a:effectLst>
            <a:outerShdw blurRad="63500" dist="38099" dir="2700000" algn="ctr" rotWithShape="0">
              <a:srgbClr val="000000">
                <a:alpha val="74998"/>
              </a:srgbClr>
            </a:outerShdw>
          </a:effectLst>
        </p:spPr>
      </p:pic>
      <p:sp>
        <p:nvSpPr>
          <p:cNvPr id="6" name="TextBox 5"/>
          <p:cNvSpPr txBox="1"/>
          <p:nvPr/>
        </p:nvSpPr>
        <p:spPr>
          <a:xfrm>
            <a:off x="0" y="6488717"/>
            <a:ext cx="9144000" cy="369283"/>
          </a:xfrm>
          <a:prstGeom prst="rect">
            <a:avLst/>
          </a:prstGeom>
          <a:solidFill>
            <a:srgbClr val="002060"/>
          </a:solidFill>
        </p:spPr>
        <p:txBody>
          <a:bodyPr wrap="square" lIns="91390" tIns="45696" rIns="91390" bIns="45696" rtlCol="0">
            <a:spAutoFit/>
          </a:bodyPr>
          <a:lstStyle/>
          <a:p>
            <a:pPr eaLnBrk="0" hangingPunct="0"/>
            <a:r>
              <a:rPr lang="en-US" dirty="0">
                <a:solidFill>
                  <a:srgbClr val="FFFFFF"/>
                </a:solidFill>
                <a:latin typeface="Arial" pitchFamily="-112" charset="0"/>
                <a:ea typeface="ＭＳ Ｐゴシック" pitchFamily="-112" charset="-128"/>
              </a:rPr>
              <a:t>H. Danielsson, CERN										12/6/2018</a:t>
            </a:r>
          </a:p>
        </p:txBody>
      </p:sp>
    </p:spTree>
    <p:extLst>
      <p:ext uri="{BB962C8B-B14F-4D97-AF65-F5344CB8AC3E}">
        <p14:creationId xmlns:p14="http://schemas.microsoft.com/office/powerpoint/2010/main" val="2300180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214442"/>
            <a:ext cx="8042276" cy="718730"/>
          </a:xfrm>
        </p:spPr>
        <p:txBody>
          <a:bodyPr/>
          <a:lstStyle/>
          <a:p>
            <a:r>
              <a:rPr lang="en-US" dirty="0"/>
              <a:t>How ?</a:t>
            </a:r>
          </a:p>
        </p:txBody>
      </p:sp>
      <p:pic>
        <p:nvPicPr>
          <p:cNvPr id="7" name="Picture 6"/>
          <p:cNvPicPr>
            <a:picLocks noChangeAspect="1"/>
          </p:cNvPicPr>
          <p:nvPr/>
        </p:nvPicPr>
        <p:blipFill>
          <a:blip r:embed="rId3"/>
          <a:stretch>
            <a:fillRect/>
          </a:stretch>
        </p:blipFill>
        <p:spPr>
          <a:xfrm>
            <a:off x="8964" y="814702"/>
            <a:ext cx="9135036" cy="5814195"/>
          </a:xfrm>
          <a:prstGeom prst="rect">
            <a:avLst/>
          </a:prstGeom>
        </p:spPr>
      </p:pic>
      <p:sp>
        <p:nvSpPr>
          <p:cNvPr id="8" name="TextBox 7"/>
          <p:cNvSpPr txBox="1"/>
          <p:nvPr/>
        </p:nvSpPr>
        <p:spPr>
          <a:xfrm>
            <a:off x="2170487" y="4478765"/>
            <a:ext cx="4459003" cy="1508105"/>
          </a:xfrm>
          <a:prstGeom prst="rect">
            <a:avLst/>
          </a:prstGeom>
          <a:solidFill>
            <a:srgbClr val="FFFFFF"/>
          </a:solidFill>
        </p:spPr>
        <p:txBody>
          <a:bodyPr wrap="square" rtlCol="0">
            <a:spAutoFit/>
          </a:bodyPr>
          <a:lstStyle/>
          <a:p>
            <a:r>
              <a:rPr lang="en-US" sz="3200" dirty="0"/>
              <a:t>Energy = Matter</a:t>
            </a:r>
          </a:p>
          <a:p>
            <a:r>
              <a:rPr lang="en-US" sz="2800" dirty="0"/>
              <a:t>E</a:t>
            </a:r>
            <a:r>
              <a:rPr lang="en-US" sz="2800" baseline="30000" dirty="0"/>
              <a:t>2</a:t>
            </a:r>
            <a:r>
              <a:rPr lang="en-US" sz="2800" dirty="0"/>
              <a:t>= (m</a:t>
            </a:r>
            <a:r>
              <a:rPr lang="en-US" sz="2000" baseline="-25000" dirty="0"/>
              <a:t>0</a:t>
            </a:r>
            <a:r>
              <a:rPr lang="en-US" sz="2800" dirty="0"/>
              <a:t>c</a:t>
            </a:r>
            <a:r>
              <a:rPr lang="en-US" sz="2800" baseline="30000" dirty="0"/>
              <a:t>2</a:t>
            </a:r>
            <a:r>
              <a:rPr lang="en-US" sz="2800" dirty="0"/>
              <a:t>)</a:t>
            </a:r>
            <a:r>
              <a:rPr lang="en-US" sz="2800" baseline="30000" dirty="0"/>
              <a:t>2</a:t>
            </a:r>
            <a:r>
              <a:rPr lang="en-US" sz="2800" dirty="0"/>
              <a:t> + (pc)</a:t>
            </a:r>
            <a:r>
              <a:rPr lang="en-US" sz="2800" baseline="30000" dirty="0"/>
              <a:t>2</a:t>
            </a:r>
          </a:p>
          <a:p>
            <a:endParaRPr lang="en-US" sz="3200" dirty="0"/>
          </a:p>
        </p:txBody>
      </p:sp>
      <p:sp>
        <p:nvSpPr>
          <p:cNvPr id="3" name="TextBox 2"/>
          <p:cNvSpPr txBox="1"/>
          <p:nvPr/>
        </p:nvSpPr>
        <p:spPr>
          <a:xfrm>
            <a:off x="7057395" y="1750848"/>
            <a:ext cx="2086605" cy="923330"/>
          </a:xfrm>
          <a:prstGeom prst="rect">
            <a:avLst/>
          </a:prstGeom>
          <a:noFill/>
        </p:spPr>
        <p:txBody>
          <a:bodyPr wrap="square" rtlCol="0">
            <a:spAutoFit/>
          </a:bodyPr>
          <a:lstStyle/>
          <a:p>
            <a:r>
              <a:rPr lang="en-US" dirty="0"/>
              <a:t>E=3.5TeV </a:t>
            </a:r>
            <a:r>
              <a:rPr lang="en-US" dirty="0">
                <a:sym typeface="Wingdings"/>
              </a:rPr>
              <a:t></a:t>
            </a:r>
            <a:endParaRPr lang="en-US" dirty="0"/>
          </a:p>
          <a:p>
            <a:r>
              <a:rPr lang="en-US" dirty="0"/>
              <a:t>V=99.999996% of c</a:t>
            </a:r>
          </a:p>
        </p:txBody>
      </p:sp>
      <p:graphicFrame>
        <p:nvGraphicFramePr>
          <p:cNvPr id="10" name="Object 4"/>
          <p:cNvGraphicFramePr>
            <a:graphicFrameLocks noChangeAspect="1"/>
          </p:cNvGraphicFramePr>
          <p:nvPr>
            <p:extLst>
              <p:ext uri="{D42A27DB-BD31-4B8C-83A1-F6EECF244321}">
                <p14:modId xmlns:p14="http://schemas.microsoft.com/office/powerpoint/2010/main" val="175826624"/>
              </p:ext>
            </p:extLst>
          </p:nvPr>
        </p:nvGraphicFramePr>
        <p:xfrm>
          <a:off x="7192004" y="3178981"/>
          <a:ext cx="1951996" cy="793536"/>
        </p:xfrm>
        <a:graphic>
          <a:graphicData uri="http://schemas.openxmlformats.org/presentationml/2006/ole">
            <mc:AlternateContent xmlns:mc="http://schemas.openxmlformats.org/markup-compatibility/2006">
              <mc:Choice xmlns:v="urn:schemas-microsoft-com:vml" Requires="v">
                <p:oleObj spid="_x0000_s14908" name="Equation" r:id="rId4" imgW="927100" imgH="571500" progId="Equation.3">
                  <p:embed/>
                </p:oleObj>
              </mc:Choice>
              <mc:Fallback>
                <p:oleObj name="Equation" r:id="rId4" imgW="927100" imgH="5715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2004" y="3178981"/>
                        <a:ext cx="1951996" cy="793536"/>
                      </a:xfrm>
                      <a:prstGeom prst="rect">
                        <a:avLst/>
                      </a:prstGeom>
                      <a:solidFill>
                        <a:schemeClr val="bg1"/>
                      </a:solidFill>
                      <a:ln>
                        <a:noFill/>
                      </a:ln>
                      <a:extLst/>
                    </p:spPr>
                  </p:pic>
                </p:oleObj>
              </mc:Fallback>
            </mc:AlternateContent>
          </a:graphicData>
        </a:graphic>
      </p:graphicFrame>
      <p:sp>
        <p:nvSpPr>
          <p:cNvPr id="11" name="Date Placeholder 10"/>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785787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368300" y="0"/>
            <a:ext cx="8393373" cy="6858000"/>
          </a:xfrm>
          <a:prstGeom prst="rect">
            <a:avLst/>
          </a:prstGeom>
        </p:spPr>
      </p:pic>
      <p:pic>
        <p:nvPicPr>
          <p:cNvPr id="2" name="Picture 1"/>
          <p:cNvPicPr>
            <a:picLocks noChangeAspect="1"/>
          </p:cNvPicPr>
          <p:nvPr/>
        </p:nvPicPr>
        <p:blipFill>
          <a:blip r:embed="rId3"/>
          <a:stretch>
            <a:fillRect/>
          </a:stretch>
        </p:blipFill>
        <p:spPr>
          <a:xfrm>
            <a:off x="2661076" y="1672872"/>
            <a:ext cx="2088974" cy="2088974"/>
          </a:xfrm>
          <a:prstGeom prst="rect">
            <a:avLst/>
          </a:prstGeom>
        </p:spPr>
      </p:pic>
      <p:pic>
        <p:nvPicPr>
          <p:cNvPr id="8" name="Picture 7"/>
          <p:cNvPicPr>
            <a:picLocks noChangeAspect="1"/>
          </p:cNvPicPr>
          <p:nvPr/>
        </p:nvPicPr>
        <p:blipFill>
          <a:blip r:embed="rId3"/>
          <a:stretch>
            <a:fillRect/>
          </a:stretch>
        </p:blipFill>
        <p:spPr>
          <a:xfrm>
            <a:off x="5097434" y="1672872"/>
            <a:ext cx="2088974" cy="2088974"/>
          </a:xfrm>
          <a:prstGeom prst="rect">
            <a:avLst/>
          </a:prstGeom>
        </p:spPr>
      </p:pic>
      <p:sp>
        <p:nvSpPr>
          <p:cNvPr id="3" name="TextBox 2"/>
          <p:cNvSpPr txBox="1"/>
          <p:nvPr/>
        </p:nvSpPr>
        <p:spPr>
          <a:xfrm>
            <a:off x="6857472" y="1864206"/>
            <a:ext cx="328936" cy="369332"/>
          </a:xfrm>
          <a:prstGeom prst="rect">
            <a:avLst/>
          </a:prstGeom>
          <a:solidFill>
            <a:schemeClr val="bg1"/>
          </a:solidFill>
        </p:spPr>
        <p:txBody>
          <a:bodyPr wrap="none" rtlCol="0">
            <a:spAutoFit/>
          </a:bodyPr>
          <a:lstStyle/>
          <a:p>
            <a:r>
              <a:rPr lang="en-US" dirty="0"/>
              <a:t>4</a:t>
            </a:r>
          </a:p>
        </p:txBody>
      </p:sp>
      <p:sp>
        <p:nvSpPr>
          <p:cNvPr id="9" name="TextBox 8"/>
          <p:cNvSpPr txBox="1"/>
          <p:nvPr/>
        </p:nvSpPr>
        <p:spPr>
          <a:xfrm>
            <a:off x="1570119" y="1864206"/>
            <a:ext cx="232992" cy="369332"/>
          </a:xfrm>
          <a:prstGeom prst="rect">
            <a:avLst/>
          </a:prstGeom>
          <a:solidFill>
            <a:schemeClr val="bg1"/>
          </a:solidFill>
        </p:spPr>
        <p:txBody>
          <a:bodyPr wrap="square" rtlCol="0">
            <a:spAutoFit/>
          </a:bodyPr>
          <a:lstStyle/>
          <a:p>
            <a:r>
              <a:rPr lang="en-US" dirty="0"/>
              <a:t>4</a:t>
            </a:r>
          </a:p>
        </p:txBody>
      </p:sp>
      <p:sp>
        <p:nvSpPr>
          <p:cNvPr id="10" name="Date Placeholder 9"/>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3539170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After 10 min of LHC running: full history of SM</a:t>
            </a:r>
          </a:p>
        </p:txBody>
      </p:sp>
      <p:pic>
        <p:nvPicPr>
          <p:cNvPr id="5" name="Content Placeholder 4"/>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825" b="-1260"/>
          <a:stretch/>
        </p:blipFill>
        <p:spPr>
          <a:xfrm>
            <a:off x="481416" y="1541506"/>
            <a:ext cx="8042276" cy="4986232"/>
          </a:xfrm>
        </p:spPr>
      </p:pic>
      <p:sp>
        <p:nvSpPr>
          <p:cNvPr id="7" name="Date Placeholder 6"/>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1227208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160" y="294471"/>
            <a:ext cx="8562345" cy="602637"/>
          </a:xfrm>
        </p:spPr>
        <p:txBody>
          <a:bodyPr/>
          <a:lstStyle/>
          <a:p>
            <a:r>
              <a:rPr lang="en-US" sz="2400" dirty="0"/>
              <a:t>On example: the discovery of the quarks at SLAC in 1968</a:t>
            </a:r>
          </a:p>
        </p:txBody>
      </p:sp>
      <p:sp>
        <p:nvSpPr>
          <p:cNvPr id="3" name="Content Placeholder 2"/>
          <p:cNvSpPr>
            <a:spLocks noGrp="1"/>
          </p:cNvSpPr>
          <p:nvPr>
            <p:ph idx="1"/>
          </p:nvPr>
        </p:nvSpPr>
        <p:spPr>
          <a:xfrm>
            <a:off x="326161" y="2514600"/>
            <a:ext cx="8042276" cy="4343400"/>
          </a:xfrm>
        </p:spPr>
        <p:txBody>
          <a:bodyPr/>
          <a:lstStyle/>
          <a:p>
            <a:r>
              <a:rPr lang="en-US" dirty="0"/>
              <a:t>The quark model was independently proposed by physicists </a:t>
            </a:r>
            <a:r>
              <a:rPr lang="en-US" dirty="0">
                <a:hlinkClick r:id="rId3" tooltip="Murray Gell-Mann"/>
              </a:rPr>
              <a:t>Murray Gell-Mann</a:t>
            </a:r>
            <a:r>
              <a:rPr lang="en-US" dirty="0"/>
              <a:t> and </a:t>
            </a:r>
            <a:r>
              <a:rPr lang="en-US" dirty="0">
                <a:hlinkClick r:id="rId4" tooltip="George Zweig"/>
              </a:rPr>
              <a:t>George Zweig</a:t>
            </a:r>
            <a:r>
              <a:rPr lang="en-US" dirty="0"/>
              <a:t> in 1964.</a:t>
            </a:r>
          </a:p>
          <a:p>
            <a:r>
              <a:rPr lang="en-US" dirty="0"/>
              <a:t>Gell-Mann found the quarks in:</a:t>
            </a:r>
          </a:p>
          <a:p>
            <a:pPr marL="0" indent="0">
              <a:buNone/>
            </a:pPr>
            <a:r>
              <a:rPr lang="en-US" dirty="0"/>
              <a:t>“Three quarks for Muster Mark!</a:t>
            </a:r>
            <a:br>
              <a:rPr lang="en-US" dirty="0"/>
            </a:br>
            <a:r>
              <a:rPr lang="en-US" dirty="0"/>
              <a:t>Sure he has not got much of a bark</a:t>
            </a:r>
            <a:br>
              <a:rPr lang="en-US" dirty="0"/>
            </a:br>
            <a:r>
              <a:rPr lang="en-US" dirty="0"/>
              <a:t>And sure any he has it's all beside the mark.”</a:t>
            </a:r>
          </a:p>
          <a:p>
            <a:pPr marL="0" indent="0">
              <a:buNone/>
            </a:pPr>
            <a:r>
              <a:rPr lang="en-US" dirty="0"/>
              <a:t>		—James Joyce, </a:t>
            </a:r>
            <a:r>
              <a:rPr lang="en-US" i="1" dirty="0" err="1"/>
              <a:t>Finnegans</a:t>
            </a:r>
            <a:r>
              <a:rPr lang="en-US" i="1" dirty="0"/>
              <a:t> Wake</a:t>
            </a:r>
            <a:endParaRPr lang="en-US" dirty="0"/>
          </a:p>
          <a:p>
            <a:pPr lvl="1"/>
            <a:endParaRPr lang="en-US" dirty="0"/>
          </a:p>
        </p:txBody>
      </p:sp>
      <p:pic>
        <p:nvPicPr>
          <p:cNvPr id="7" name="Picture 6"/>
          <p:cNvPicPr>
            <a:picLocks noChangeAspect="1"/>
          </p:cNvPicPr>
          <p:nvPr/>
        </p:nvPicPr>
        <p:blipFill>
          <a:blip r:embed="rId5"/>
          <a:stretch>
            <a:fillRect/>
          </a:stretch>
        </p:blipFill>
        <p:spPr>
          <a:xfrm>
            <a:off x="5629835" y="897108"/>
            <a:ext cx="3193465" cy="1616871"/>
          </a:xfrm>
          <a:prstGeom prst="rect">
            <a:avLst/>
          </a:prstGeom>
        </p:spPr>
      </p:pic>
      <p:graphicFrame>
        <p:nvGraphicFramePr>
          <p:cNvPr id="8" name="Object 7"/>
          <p:cNvGraphicFramePr>
            <a:graphicFrameLocks noChangeAspect="1"/>
          </p:cNvGraphicFramePr>
          <p:nvPr>
            <p:extLst/>
          </p:nvPr>
        </p:nvGraphicFramePr>
        <p:xfrm>
          <a:off x="727571" y="1245049"/>
          <a:ext cx="4377827" cy="936139"/>
        </p:xfrm>
        <a:graphic>
          <a:graphicData uri="http://schemas.openxmlformats.org/presentationml/2006/ole">
            <mc:AlternateContent xmlns:mc="http://schemas.openxmlformats.org/markup-compatibility/2006">
              <mc:Choice xmlns:v="urn:schemas-microsoft-com:vml" Requires="v">
                <p:oleObj spid="_x0000_s36881" name="Equation" r:id="rId6" imgW="2019300" imgH="431800" progId="Equation.3">
                  <p:embed/>
                </p:oleObj>
              </mc:Choice>
              <mc:Fallback>
                <p:oleObj name="Equation" r:id="rId6" imgW="2019300" imgH="431800" progId="Equation.3">
                  <p:embed/>
                  <p:pic>
                    <p:nvPicPr>
                      <p:cNvPr id="8" name="Object 7"/>
                      <p:cNvPicPr/>
                      <p:nvPr/>
                    </p:nvPicPr>
                    <p:blipFill>
                      <a:blip r:embed="rId7"/>
                      <a:stretch>
                        <a:fillRect/>
                      </a:stretch>
                    </p:blipFill>
                    <p:spPr>
                      <a:xfrm>
                        <a:off x="727571" y="1245049"/>
                        <a:ext cx="4377827" cy="936139"/>
                      </a:xfrm>
                      <a:prstGeom prst="rect">
                        <a:avLst/>
                      </a:prstGeom>
                    </p:spPr>
                  </p:pic>
                </p:oleObj>
              </mc:Fallback>
            </mc:AlternateContent>
          </a:graphicData>
        </a:graphic>
      </p:graphicFrame>
      <p:sp>
        <p:nvSpPr>
          <p:cNvPr id="9" name="TextBox 8"/>
          <p:cNvSpPr txBox="1"/>
          <p:nvPr/>
        </p:nvSpPr>
        <p:spPr>
          <a:xfrm>
            <a:off x="5992478" y="1245049"/>
            <a:ext cx="311353" cy="369332"/>
          </a:xfrm>
          <a:prstGeom prst="rect">
            <a:avLst/>
          </a:prstGeom>
          <a:noFill/>
        </p:spPr>
        <p:txBody>
          <a:bodyPr wrap="none" rtlCol="0">
            <a:spAutoFit/>
          </a:bodyPr>
          <a:lstStyle/>
          <a:p>
            <a:r>
              <a:rPr lang="en-US" dirty="0">
                <a:latin typeface="Symbol" charset="2"/>
                <a:cs typeface="Symbol" charset="2"/>
              </a:rPr>
              <a:t>l</a:t>
            </a:r>
          </a:p>
        </p:txBody>
      </p:sp>
      <p:sp>
        <p:nvSpPr>
          <p:cNvPr id="10" name="Date Placeholder 9"/>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40194464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3"/>
          <p:cNvSpPr>
            <a:spLocks noChangeArrowheads="1"/>
          </p:cNvSpPr>
          <p:nvPr/>
        </p:nvSpPr>
        <p:spPr bwMode="auto">
          <a:xfrm>
            <a:off x="-8077200" y="6096000"/>
            <a:ext cx="4572000" cy="461963"/>
          </a:xfrm>
          <a:prstGeom prst="rect">
            <a:avLst/>
          </a:prstGeom>
          <a:solidFill>
            <a:schemeClr val="bg1"/>
          </a:solidFill>
          <a:ln w="9525">
            <a:solidFill>
              <a:schemeClr val="bg1"/>
            </a:solidFill>
            <a:round/>
            <a:headEnd/>
            <a:tailEnd/>
          </a:ln>
        </p:spPr>
        <p:txBody>
          <a:bodyPr>
            <a:spAutoFit/>
          </a:bodyPr>
          <a:lstStyle/>
          <a:p>
            <a:endParaRPr lang="fr-FR" u="none">
              <a:latin typeface="Trebuchet MS" charset="0"/>
              <a:cs typeface="Trebuchet MS" charset="0"/>
            </a:endParaRPr>
          </a:p>
        </p:txBody>
      </p:sp>
      <p:pic>
        <p:nvPicPr>
          <p:cNvPr id="117762" name="Image 9" descr="916_1.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7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7763" name="Rectangle 10"/>
          <p:cNvSpPr>
            <a:spLocks noChangeArrowheads="1"/>
          </p:cNvSpPr>
          <p:nvPr/>
        </p:nvSpPr>
        <p:spPr bwMode="auto">
          <a:xfrm>
            <a:off x="0" y="0"/>
            <a:ext cx="10668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spAutoFit/>
          </a:bodyPr>
          <a:lstStyle/>
          <a:p>
            <a:endParaRPr lang="fr-FR" u="none">
              <a:latin typeface="Trebuchet MS" charset="0"/>
              <a:cs typeface="Trebuchet MS" charset="0"/>
            </a:endParaRPr>
          </a:p>
        </p:txBody>
      </p:sp>
      <p:sp>
        <p:nvSpPr>
          <p:cNvPr id="117764" name="Rectangle 11"/>
          <p:cNvSpPr>
            <a:spLocks noChangeArrowheads="1"/>
          </p:cNvSpPr>
          <p:nvPr/>
        </p:nvSpPr>
        <p:spPr bwMode="auto">
          <a:xfrm>
            <a:off x="7315200" y="0"/>
            <a:ext cx="18288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spAutoFit/>
          </a:bodyPr>
          <a:lstStyle/>
          <a:p>
            <a:endParaRPr lang="fr-FR" u="none">
              <a:latin typeface="Trebuchet MS" charset="0"/>
              <a:cs typeface="Trebuchet MS" charset="0"/>
            </a:endParaRPr>
          </a:p>
        </p:txBody>
      </p:sp>
      <p:sp>
        <p:nvSpPr>
          <p:cNvPr id="13" name="Rectangle 12"/>
          <p:cNvSpPr/>
          <p:nvPr/>
        </p:nvSpPr>
        <p:spPr bwMode="auto">
          <a:xfrm>
            <a:off x="0" y="0"/>
            <a:ext cx="2286000" cy="461963"/>
          </a:xfrm>
          <a:prstGeom prst="rect">
            <a:avLst/>
          </a:prstGeom>
          <a:noFill/>
          <a:ln w="9525" cap="flat" cmpd="sng" algn="ctr">
            <a:noFill/>
            <a:prstDash val="solid"/>
            <a:round/>
            <a:headEnd type="none" w="med" len="med"/>
            <a:tailEnd type="none" w="med" len="med"/>
          </a:ln>
          <a:effectLst>
            <a:outerShdw blurRad="50800" dist="38100" dir="420000" algn="tl" rotWithShape="0">
              <a:srgbClr val="000000">
                <a:alpha val="0"/>
              </a:srgbClr>
            </a:outerShdw>
          </a:effectLst>
        </p:spPr>
        <p:txBody>
          <a:bodyPr>
            <a:spAutoFit/>
          </a:bodyPr>
          <a:lstStyle/>
          <a:p>
            <a:pPr>
              <a:defRPr/>
            </a:pPr>
            <a:endParaRPr lang="fr-FR" u="none">
              <a:latin typeface="Trebuchet MS"/>
              <a:ea typeface="ＭＳ Ｐゴシック" pitchFamily="-108" charset="-128"/>
              <a:cs typeface="Trebuchet MS"/>
            </a:endParaRPr>
          </a:p>
        </p:txBody>
      </p:sp>
      <p:sp>
        <p:nvSpPr>
          <p:cNvPr id="117766" name="ZoneTexte 2"/>
          <p:cNvSpPr txBox="1">
            <a:spLocks noChangeArrowheads="1"/>
          </p:cNvSpPr>
          <p:nvPr/>
        </p:nvSpPr>
        <p:spPr bwMode="auto">
          <a:xfrm>
            <a:off x="7632700" y="2781300"/>
            <a:ext cx="15113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fr-FR" sz="3600" b="1" i="1" u="none">
                <a:solidFill>
                  <a:srgbClr val="FF0000"/>
                </a:solidFill>
                <a:latin typeface="Trebuchet MS" charset="0"/>
                <a:cs typeface="Trebuchet MS" charset="0"/>
              </a:rPr>
              <a:t>ATLAS</a:t>
            </a:r>
          </a:p>
        </p:txBody>
      </p:sp>
      <p:sp>
        <p:nvSpPr>
          <p:cNvPr id="117767" name="ZoneTexte 13"/>
          <p:cNvSpPr txBox="1">
            <a:spLocks noChangeArrowheads="1"/>
          </p:cNvSpPr>
          <p:nvPr/>
        </p:nvSpPr>
        <p:spPr bwMode="auto">
          <a:xfrm>
            <a:off x="850900" y="4076700"/>
            <a:ext cx="11557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fr-FR" sz="3600" b="1" i="1" u="none">
                <a:solidFill>
                  <a:srgbClr val="FF0000"/>
                </a:solidFill>
                <a:latin typeface="Trebuchet MS" charset="0"/>
                <a:cs typeface="Trebuchet MS" charset="0"/>
              </a:rPr>
              <a:t>CMS</a:t>
            </a:r>
          </a:p>
        </p:txBody>
      </p:sp>
      <p:sp>
        <p:nvSpPr>
          <p:cNvPr id="117768" name="ZoneTexte 14"/>
          <p:cNvSpPr txBox="1">
            <a:spLocks noChangeArrowheads="1"/>
          </p:cNvSpPr>
          <p:nvPr/>
        </p:nvSpPr>
        <p:spPr bwMode="auto">
          <a:xfrm>
            <a:off x="7645400" y="4383088"/>
            <a:ext cx="105727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fr-FR" b="1" i="1" u="none">
                <a:solidFill>
                  <a:srgbClr val="FF0000"/>
                </a:solidFill>
                <a:latin typeface="Trebuchet MS" charset="0"/>
                <a:cs typeface="Trebuchet MS" charset="0"/>
              </a:rPr>
              <a:t>ALICE</a:t>
            </a:r>
          </a:p>
        </p:txBody>
      </p:sp>
      <p:sp>
        <p:nvSpPr>
          <p:cNvPr id="117769" name="ZoneTexte 15"/>
          <p:cNvSpPr txBox="1">
            <a:spLocks noChangeArrowheads="1"/>
          </p:cNvSpPr>
          <p:nvPr/>
        </p:nvSpPr>
        <p:spPr bwMode="auto">
          <a:xfrm>
            <a:off x="5461000" y="2422525"/>
            <a:ext cx="9906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fr-FR" b="1" i="1" u="none">
                <a:solidFill>
                  <a:srgbClr val="FF0000"/>
                </a:solidFill>
                <a:latin typeface="Trebuchet MS" charset="0"/>
                <a:cs typeface="Trebuchet MS" charset="0"/>
              </a:rPr>
              <a:t>LHCb</a:t>
            </a:r>
          </a:p>
        </p:txBody>
      </p:sp>
      <p:sp>
        <p:nvSpPr>
          <p:cNvPr id="19" name="ZoneTexte 18"/>
          <p:cNvSpPr txBox="1"/>
          <p:nvPr/>
        </p:nvSpPr>
        <p:spPr>
          <a:xfrm>
            <a:off x="2395538" y="4906963"/>
            <a:ext cx="4889500" cy="1384300"/>
          </a:xfrm>
          <a:prstGeom prst="rect">
            <a:avLst/>
          </a:prstGeom>
          <a:noFill/>
        </p:spPr>
        <p:txBody>
          <a:bodyPr>
            <a:spAutoFit/>
          </a:bodyPr>
          <a:lstStyle/>
          <a:p>
            <a:pPr algn="ctr">
              <a:defRPr/>
            </a:pPr>
            <a:r>
              <a:rPr lang="fr-FR" u="none" dirty="0">
                <a:solidFill>
                  <a:schemeClr val="bg1">
                    <a:lumMod val="75000"/>
                  </a:schemeClr>
                </a:solidFill>
                <a:latin typeface="Trebuchet MS"/>
                <a:cs typeface="Trebuchet MS"/>
              </a:rPr>
              <a:t>Center-of-Mass Energy (2010-2011) </a:t>
            </a:r>
          </a:p>
          <a:p>
            <a:pPr algn="ctr">
              <a:defRPr/>
            </a:pPr>
            <a:r>
              <a:rPr lang="fr-FR" u="none" dirty="0">
                <a:solidFill>
                  <a:schemeClr val="bg1">
                    <a:lumMod val="75000"/>
                  </a:schemeClr>
                </a:solidFill>
                <a:latin typeface="Trebuchet MS"/>
                <a:cs typeface="Trebuchet MS"/>
              </a:rPr>
              <a:t> </a:t>
            </a:r>
            <a:r>
              <a:rPr lang="fr-FR" sz="3600" b="1" u="none" dirty="0">
                <a:solidFill>
                  <a:schemeClr val="bg1">
                    <a:lumMod val="75000"/>
                  </a:schemeClr>
                </a:solidFill>
                <a:latin typeface="Trebuchet MS"/>
                <a:cs typeface="Trebuchet MS"/>
              </a:rPr>
              <a:t>7 </a:t>
            </a:r>
            <a:r>
              <a:rPr lang="fr-FR" sz="3600" b="1" u="none" dirty="0" err="1">
                <a:solidFill>
                  <a:schemeClr val="bg1">
                    <a:lumMod val="75000"/>
                  </a:schemeClr>
                </a:solidFill>
                <a:latin typeface="Trebuchet MS"/>
                <a:cs typeface="Trebuchet MS"/>
              </a:rPr>
              <a:t>TeV</a:t>
            </a:r>
            <a:endParaRPr lang="fr-FR" sz="3600" b="1" u="none" dirty="0">
              <a:solidFill>
                <a:schemeClr val="bg1">
                  <a:lumMod val="75000"/>
                </a:schemeClr>
              </a:solidFill>
              <a:latin typeface="Trebuchet MS"/>
              <a:cs typeface="Trebuchet MS"/>
            </a:endParaRPr>
          </a:p>
        </p:txBody>
      </p:sp>
      <p:sp>
        <p:nvSpPr>
          <p:cNvPr id="117771" name="ZoneTexte 16"/>
          <p:cNvSpPr txBox="1">
            <a:spLocks noChangeArrowheads="1"/>
          </p:cNvSpPr>
          <p:nvPr/>
        </p:nvSpPr>
        <p:spPr bwMode="auto">
          <a:xfrm>
            <a:off x="2251075" y="1027113"/>
            <a:ext cx="4889500"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a:r>
              <a:rPr lang="fr-FR" u="none" dirty="0">
                <a:solidFill>
                  <a:schemeClr val="bg1"/>
                </a:solidFill>
                <a:latin typeface="Trebuchet MS" charset="0"/>
                <a:cs typeface="Trebuchet MS" charset="0"/>
              </a:rPr>
              <a:t>Center-of-Mass Energy (Nominal) </a:t>
            </a:r>
          </a:p>
          <a:p>
            <a:pPr algn="ctr"/>
            <a:r>
              <a:rPr lang="fr-FR" sz="2000" u="none" dirty="0">
                <a:solidFill>
                  <a:schemeClr val="bg1"/>
                </a:solidFill>
                <a:latin typeface="Trebuchet MS" charset="0"/>
                <a:cs typeface="Trebuchet MS" charset="0"/>
              </a:rPr>
              <a:t> </a:t>
            </a:r>
            <a:r>
              <a:rPr lang="fr-FR" sz="2000" b="1" u="none" dirty="0">
                <a:solidFill>
                  <a:schemeClr val="bg1"/>
                </a:solidFill>
                <a:latin typeface="Trebuchet MS" charset="0"/>
                <a:cs typeface="Trebuchet MS" charset="0"/>
              </a:rPr>
              <a:t>14 </a:t>
            </a:r>
            <a:r>
              <a:rPr lang="fr-FR" sz="2000" b="1" u="none" dirty="0" err="1">
                <a:solidFill>
                  <a:schemeClr val="bg1"/>
                </a:solidFill>
                <a:latin typeface="Trebuchet MS" charset="0"/>
                <a:cs typeface="Trebuchet MS" charset="0"/>
              </a:rPr>
              <a:t>TeV</a:t>
            </a:r>
            <a:r>
              <a:rPr lang="fr-FR" sz="2000" b="1" u="none" dirty="0">
                <a:solidFill>
                  <a:schemeClr val="bg1"/>
                </a:solidFill>
                <a:latin typeface="Trebuchet MS" charset="0"/>
                <a:cs typeface="Trebuchet MS" charset="0"/>
              </a:rPr>
              <a:t> </a:t>
            </a:r>
          </a:p>
        </p:txBody>
      </p:sp>
      <p:sp>
        <p:nvSpPr>
          <p:cNvPr id="117772" name="ZoneTexte 17"/>
          <p:cNvSpPr txBox="1">
            <a:spLocks noChangeArrowheads="1"/>
          </p:cNvSpPr>
          <p:nvPr/>
        </p:nvSpPr>
        <p:spPr bwMode="auto">
          <a:xfrm>
            <a:off x="2354263" y="3427413"/>
            <a:ext cx="4889500" cy="1262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a:r>
              <a:rPr lang="fr-FR" sz="2800" u="none" dirty="0">
                <a:solidFill>
                  <a:schemeClr val="bg1"/>
                </a:solidFill>
                <a:latin typeface="Trebuchet MS" charset="0"/>
                <a:cs typeface="Trebuchet MS" charset="0"/>
              </a:rPr>
              <a:t>Center-of-Mass Energy (2012) </a:t>
            </a:r>
          </a:p>
          <a:p>
            <a:pPr algn="ctr"/>
            <a:r>
              <a:rPr lang="fr-FR" sz="4800" u="none" dirty="0">
                <a:solidFill>
                  <a:schemeClr val="bg1"/>
                </a:solidFill>
                <a:latin typeface="Trebuchet MS" charset="0"/>
                <a:cs typeface="Trebuchet MS" charset="0"/>
              </a:rPr>
              <a:t> </a:t>
            </a:r>
            <a:r>
              <a:rPr lang="fr-FR" sz="4800" b="1" u="none" dirty="0">
                <a:solidFill>
                  <a:schemeClr val="bg1"/>
                </a:solidFill>
                <a:latin typeface="Trebuchet MS" charset="0"/>
                <a:cs typeface="Trebuchet MS" charset="0"/>
              </a:rPr>
              <a:t>8 </a:t>
            </a:r>
            <a:r>
              <a:rPr lang="fr-FR" sz="4800" b="1" u="none" dirty="0" err="1">
                <a:solidFill>
                  <a:schemeClr val="bg1"/>
                </a:solidFill>
                <a:latin typeface="Trebuchet MS" charset="0"/>
                <a:cs typeface="Trebuchet MS" charset="0"/>
              </a:rPr>
              <a:t>TeV</a:t>
            </a:r>
            <a:endParaRPr lang="fr-FR" sz="4800" b="1" u="none" dirty="0">
              <a:solidFill>
                <a:schemeClr val="bg1"/>
              </a:solidFill>
              <a:latin typeface="Trebuchet MS" charset="0"/>
              <a:cs typeface="Trebuchet MS" charset="0"/>
            </a:endParaRPr>
          </a:p>
        </p:txBody>
      </p:sp>
      <p:sp>
        <p:nvSpPr>
          <p:cNvPr id="117773" name="ZoneTexte 19"/>
          <p:cNvSpPr txBox="1">
            <a:spLocks noChangeArrowheads="1"/>
          </p:cNvSpPr>
          <p:nvPr/>
        </p:nvSpPr>
        <p:spPr bwMode="auto">
          <a:xfrm>
            <a:off x="1301750" y="1751013"/>
            <a:ext cx="6850063" cy="830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a:r>
              <a:rPr lang="fr-FR" u="none" dirty="0">
                <a:solidFill>
                  <a:schemeClr val="bg1"/>
                </a:solidFill>
                <a:latin typeface="Trebuchet MS" charset="0"/>
                <a:cs typeface="Trebuchet MS" charset="0"/>
              </a:rPr>
              <a:t>Center-of-Mass Energy (close to nominal) </a:t>
            </a:r>
          </a:p>
          <a:p>
            <a:pPr algn="ctr"/>
            <a:r>
              <a:rPr lang="fr-FR" u="none" dirty="0">
                <a:solidFill>
                  <a:schemeClr val="bg1"/>
                </a:solidFill>
                <a:latin typeface="Trebuchet MS" charset="0"/>
                <a:cs typeface="Trebuchet MS" charset="0"/>
              </a:rPr>
              <a:t> </a:t>
            </a:r>
            <a:r>
              <a:rPr lang="fr-FR" b="1" u="none" dirty="0">
                <a:solidFill>
                  <a:schemeClr val="bg1"/>
                </a:solidFill>
                <a:latin typeface="Trebuchet MS" charset="0"/>
                <a:cs typeface="Trebuchet MS" charset="0"/>
              </a:rPr>
              <a:t>13TeV </a:t>
            </a:r>
          </a:p>
        </p:txBody>
      </p:sp>
      <p:sp>
        <p:nvSpPr>
          <p:cNvPr id="2" name="TextBox 1"/>
          <p:cNvSpPr txBox="1"/>
          <p:nvPr/>
        </p:nvSpPr>
        <p:spPr>
          <a:xfrm>
            <a:off x="1335935" y="2396609"/>
            <a:ext cx="2515983" cy="461665"/>
          </a:xfrm>
          <a:prstGeom prst="rect">
            <a:avLst/>
          </a:prstGeom>
          <a:noFill/>
        </p:spPr>
        <p:txBody>
          <a:bodyPr wrap="none" rtlCol="0">
            <a:spAutoFit/>
          </a:bodyPr>
          <a:lstStyle/>
          <a:p>
            <a:r>
              <a:rPr lang="en-US" sz="2400" b="1" dirty="0">
                <a:solidFill>
                  <a:srgbClr val="CCFFCC"/>
                </a:solidFill>
              </a:rPr>
              <a:t>Restart in 2015</a:t>
            </a:r>
          </a:p>
        </p:txBody>
      </p:sp>
      <p:cxnSp>
        <p:nvCxnSpPr>
          <p:cNvPr id="4" name="Straight Arrow Connector 3"/>
          <p:cNvCxnSpPr/>
          <p:nvPr/>
        </p:nvCxnSpPr>
        <p:spPr>
          <a:xfrm>
            <a:off x="479778" y="2396609"/>
            <a:ext cx="3626555" cy="0"/>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479778" y="2053193"/>
            <a:ext cx="3286477" cy="369332"/>
          </a:xfrm>
          <a:prstGeom prst="rect">
            <a:avLst/>
          </a:prstGeom>
          <a:noFill/>
        </p:spPr>
        <p:txBody>
          <a:bodyPr wrap="none" rtlCol="0">
            <a:spAutoFit/>
          </a:bodyPr>
          <a:lstStyle/>
          <a:p>
            <a:r>
              <a:rPr lang="en-US" dirty="0">
                <a:solidFill>
                  <a:srgbClr val="FFFF00"/>
                </a:solidFill>
              </a:rPr>
              <a:t>5/2017.  No change in 2018</a:t>
            </a:r>
          </a:p>
        </p:txBody>
      </p:sp>
    </p:spTree>
    <p:extLst>
      <p:ext uri="{BB962C8B-B14F-4D97-AF65-F5344CB8AC3E}">
        <p14:creationId xmlns:p14="http://schemas.microsoft.com/office/powerpoint/2010/main" val="132380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529515"/>
            <a:ext cx="8042276" cy="551883"/>
          </a:xfrm>
        </p:spPr>
        <p:txBody>
          <a:bodyPr>
            <a:normAutofit fontScale="90000"/>
          </a:bodyPr>
          <a:lstStyle/>
          <a:p>
            <a:r>
              <a:rPr lang="en-US" dirty="0"/>
              <a:t>Large Hadron Collider (LHC)</a:t>
            </a:r>
          </a:p>
        </p:txBody>
      </p:sp>
      <p:pic>
        <p:nvPicPr>
          <p:cNvPr id="7" name="Content Placeholder 6"/>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64158" y="1167537"/>
            <a:ext cx="5140408" cy="2776185"/>
          </a:xfr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9795" y="1121195"/>
            <a:ext cx="3763370" cy="2822528"/>
          </a:xfrm>
          <a:prstGeom prst="rect">
            <a:avLst/>
          </a:prstGeom>
        </p:spPr>
      </p:pic>
      <p:sp>
        <p:nvSpPr>
          <p:cNvPr id="10" name="Content Placeholder 2"/>
          <p:cNvSpPr txBox="1">
            <a:spLocks/>
          </p:cNvSpPr>
          <p:nvPr/>
        </p:nvSpPr>
        <p:spPr>
          <a:xfrm>
            <a:off x="-232064" y="4101519"/>
            <a:ext cx="5558168" cy="2075600"/>
          </a:xfrm>
          <a:prstGeom prst="rect">
            <a:avLst/>
          </a:prstGeom>
        </p:spPr>
        <p:txBody>
          <a:bodyPr vert="horz" lIns="91440" tIns="45720" rIns="91440" bIns="45720" rtlCol="0">
            <a:normAutofit fontScale="77500" lnSpcReduction="20000"/>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lvl="1"/>
            <a:r>
              <a:rPr lang="en-US" b="1" dirty="0"/>
              <a:t>The Accelerator</a:t>
            </a:r>
          </a:p>
          <a:p>
            <a:pPr lvl="2"/>
            <a:r>
              <a:rPr lang="en-US" dirty="0"/>
              <a:t>100 - 150 m below surface at 1.9 Kelvin in a tunnel 27 km long. </a:t>
            </a:r>
          </a:p>
          <a:p>
            <a:pPr lvl="2"/>
            <a:r>
              <a:rPr lang="en-US" dirty="0"/>
              <a:t>The protons circulate at a speed of ~ 11000 turns/sec</a:t>
            </a:r>
          </a:p>
          <a:p>
            <a:pPr lvl="2"/>
            <a:r>
              <a:rPr lang="en-US" dirty="0"/>
              <a:t>There are 2808 bunches</a:t>
            </a:r>
          </a:p>
          <a:p>
            <a:pPr lvl="2"/>
            <a:r>
              <a:rPr lang="en-US" dirty="0"/>
              <a:t>Collisions at 40 MHz (every 25 ns)</a:t>
            </a:r>
          </a:p>
          <a:p>
            <a:pPr lvl="2"/>
            <a:r>
              <a:rPr lang="en-US" b="1" dirty="0"/>
              <a:t>600 000 000 collisions per second !</a:t>
            </a:r>
          </a:p>
        </p:txBody>
      </p:sp>
      <p:pic>
        <p:nvPicPr>
          <p:cNvPr id="9" name="Picture 6" descr="2-beams-IP"/>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04566" y="4587491"/>
            <a:ext cx="3939434" cy="197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Date Placeholder 4"/>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29082124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0"/>
            <a:ext cx="8042276" cy="794967"/>
          </a:xfrm>
        </p:spPr>
        <p:txBody>
          <a:bodyPr/>
          <a:lstStyle/>
          <a:p>
            <a:r>
              <a:rPr lang="en-US" dirty="0"/>
              <a:t>The experiments</a:t>
            </a:r>
          </a:p>
        </p:txBody>
      </p:sp>
      <p:sp>
        <p:nvSpPr>
          <p:cNvPr id="7" name="Rectangle 2"/>
          <p:cNvSpPr>
            <a:spLocks noChangeArrowheads="1"/>
          </p:cNvSpPr>
          <p:nvPr/>
        </p:nvSpPr>
        <p:spPr bwMode="auto">
          <a:xfrm>
            <a:off x="4770970" y="972736"/>
            <a:ext cx="4489171" cy="1323439"/>
          </a:xfrm>
          <a:prstGeom prst="rect">
            <a:avLst/>
          </a:prstGeom>
          <a:noFill/>
          <a:ln w="9525">
            <a:noFill/>
            <a:miter lim="800000"/>
            <a:headEnd/>
            <a:tailEnd/>
          </a:ln>
        </p:spPr>
        <p:txBody>
          <a:bodyPr wrap="square">
            <a:spAutoFit/>
          </a:bodyPr>
          <a:lstStyle/>
          <a:p>
            <a:pPr algn="ctr" eaLnBrk="0" hangingPunct="0">
              <a:spcBef>
                <a:spcPct val="50000"/>
              </a:spcBef>
            </a:pPr>
            <a:r>
              <a:rPr lang="en-GB" sz="3200" b="1" i="1" u="none" dirty="0">
                <a:solidFill>
                  <a:srgbClr val="3861AA"/>
                </a:solidFill>
                <a:latin typeface="Calibri" pitchFamily="34" charset="0"/>
                <a:cs typeface="Calibri" pitchFamily="34" charset="0"/>
              </a:rPr>
              <a:t>ATLAS: as big as a </a:t>
            </a:r>
          </a:p>
          <a:p>
            <a:pPr algn="ctr" eaLnBrk="0" hangingPunct="0">
              <a:spcBef>
                <a:spcPct val="50000"/>
              </a:spcBef>
            </a:pPr>
            <a:r>
              <a:rPr lang="en-GB" sz="3200" b="1" i="1" u="none" dirty="0">
                <a:solidFill>
                  <a:srgbClr val="3861AA"/>
                </a:solidFill>
                <a:latin typeface="Calibri" pitchFamily="34" charset="0"/>
                <a:cs typeface="Calibri" pitchFamily="34" charset="0"/>
              </a:rPr>
              <a:t>5 storey building  </a:t>
            </a:r>
            <a:endParaRPr lang="en-US" sz="3200" b="1" i="1" u="none" dirty="0">
              <a:solidFill>
                <a:srgbClr val="3861AA"/>
              </a:solidFill>
              <a:latin typeface="Calibri" pitchFamily="34" charset="0"/>
              <a:cs typeface="Calibri" pitchFamily="34" charset="0"/>
            </a:endParaRPr>
          </a:p>
        </p:txBody>
      </p:sp>
      <p:sp>
        <p:nvSpPr>
          <p:cNvPr id="8" name="Rectangle 2"/>
          <p:cNvSpPr>
            <a:spLocks noChangeArrowheads="1"/>
          </p:cNvSpPr>
          <p:nvPr/>
        </p:nvSpPr>
        <p:spPr bwMode="auto">
          <a:xfrm>
            <a:off x="-78265" y="972736"/>
            <a:ext cx="5280865" cy="1323439"/>
          </a:xfrm>
          <a:prstGeom prst="rect">
            <a:avLst/>
          </a:prstGeom>
          <a:noFill/>
          <a:ln w="9525">
            <a:noFill/>
            <a:miter lim="800000"/>
            <a:headEnd/>
            <a:tailEnd/>
          </a:ln>
        </p:spPr>
        <p:txBody>
          <a:bodyPr wrap="square">
            <a:spAutoFit/>
          </a:bodyPr>
          <a:lstStyle/>
          <a:p>
            <a:pPr algn="ctr" eaLnBrk="0" hangingPunct="0">
              <a:spcBef>
                <a:spcPct val="50000"/>
              </a:spcBef>
            </a:pPr>
            <a:r>
              <a:rPr lang="en-GB" sz="3200" b="1" i="1" u="none" dirty="0">
                <a:solidFill>
                  <a:srgbClr val="3861AA"/>
                </a:solidFill>
                <a:latin typeface="Calibri" pitchFamily="34" charset="0"/>
                <a:cs typeface="Calibri" pitchFamily="34" charset="0"/>
              </a:rPr>
              <a:t>CMS: heavier than </a:t>
            </a:r>
          </a:p>
          <a:p>
            <a:pPr algn="ctr" eaLnBrk="0" hangingPunct="0">
              <a:spcBef>
                <a:spcPct val="50000"/>
              </a:spcBef>
            </a:pPr>
            <a:r>
              <a:rPr lang="en-GB" sz="3200" b="1" i="1" u="none" dirty="0">
                <a:solidFill>
                  <a:srgbClr val="3861AA"/>
                </a:solidFill>
                <a:latin typeface="Calibri" pitchFamily="34" charset="0"/>
                <a:cs typeface="Calibri" pitchFamily="34" charset="0"/>
              </a:rPr>
              <a:t>the Eiffel Tower  </a:t>
            </a:r>
            <a:endParaRPr lang="en-US" sz="3200" b="1" i="1" u="none" dirty="0">
              <a:solidFill>
                <a:srgbClr val="3861AA"/>
              </a:solidFill>
              <a:latin typeface="Calibri" pitchFamily="34" charset="0"/>
              <a:cs typeface="Calibri" pitchFamily="34" charset="0"/>
            </a:endParaRPr>
          </a:p>
        </p:txBody>
      </p:sp>
      <p:pic>
        <p:nvPicPr>
          <p:cNvPr id="9" name="Picture 5" descr="CM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7245" y="2952322"/>
            <a:ext cx="4762163" cy="3175486"/>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3"/>
          <a:stretch>
            <a:fillRect/>
          </a:stretch>
        </p:blipFill>
        <p:spPr>
          <a:xfrm>
            <a:off x="4849407" y="2952323"/>
            <a:ext cx="4233981" cy="3175486"/>
          </a:xfrm>
          <a:prstGeom prst="rect">
            <a:avLst/>
          </a:prstGeom>
        </p:spPr>
      </p:pic>
      <p:sp>
        <p:nvSpPr>
          <p:cNvPr id="10" name="Date Placeholder 9"/>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19458649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0"/>
          <p:cNvGrpSpPr/>
          <p:nvPr/>
        </p:nvGrpSpPr>
        <p:grpSpPr>
          <a:xfrm>
            <a:off x="821156" y="1497558"/>
            <a:ext cx="7128792" cy="5099794"/>
            <a:chOff x="827584" y="849486"/>
            <a:chExt cx="7128792" cy="5099794"/>
          </a:xfrm>
        </p:grpSpPr>
        <p:pic>
          <p:nvPicPr>
            <p:cNvPr id="22" name="Picture 2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27584" y="909265"/>
              <a:ext cx="7128792" cy="5040015"/>
            </a:xfrm>
            <a:prstGeom prst="rect">
              <a:avLst/>
            </a:prstGeom>
          </p:spPr>
        </p:pic>
        <p:sp>
          <p:nvSpPr>
            <p:cNvPr id="23" name="TextBox 22"/>
            <p:cNvSpPr txBox="1"/>
            <p:nvPr/>
          </p:nvSpPr>
          <p:spPr>
            <a:xfrm>
              <a:off x="5508104" y="849486"/>
              <a:ext cx="2448272" cy="923330"/>
            </a:xfrm>
            <a:prstGeom prst="rect">
              <a:avLst/>
            </a:prstGeom>
            <a:solidFill>
              <a:schemeClr val="bg1"/>
            </a:solidFill>
          </p:spPr>
          <p:txBody>
            <a:bodyPr wrap="square" rtlCol="0">
              <a:spAutoFit/>
            </a:bodyPr>
            <a:lstStyle/>
            <a:p>
              <a:r>
                <a:rPr lang="fr-CH" dirty="0">
                  <a:solidFill>
                    <a:schemeClr val="bg1"/>
                  </a:solidFill>
                </a:rPr>
                <a:t>Thisis</a:t>
              </a:r>
            </a:p>
            <a:p>
              <a:r>
                <a:rPr lang="fr-CH" dirty="0">
                  <a:solidFill>
                    <a:schemeClr val="bg1"/>
                  </a:solidFill>
                </a:rPr>
                <a:t>To hide</a:t>
              </a:r>
            </a:p>
            <a:p>
              <a:r>
                <a:rPr lang="fr-CH" dirty="0">
                  <a:solidFill>
                    <a:schemeClr val="bg1"/>
                  </a:solidFill>
                </a:rPr>
                <a:t>The legend</a:t>
              </a:r>
              <a:endParaRPr lang="en-GB" dirty="0">
                <a:solidFill>
                  <a:schemeClr val="bg1"/>
                </a:solidFill>
              </a:endParaRPr>
            </a:p>
          </p:txBody>
        </p:sp>
      </p:grpSp>
      <p:sp>
        <p:nvSpPr>
          <p:cNvPr id="25603" name="Title 1"/>
          <p:cNvSpPr>
            <a:spLocks noGrp="1"/>
          </p:cNvSpPr>
          <p:nvPr>
            <p:ph type="title"/>
          </p:nvPr>
        </p:nvSpPr>
        <p:spPr>
          <a:xfrm>
            <a:off x="251520" y="909639"/>
            <a:ext cx="8686800" cy="642937"/>
          </a:xfrm>
        </p:spPr>
        <p:txBody>
          <a:bodyPr>
            <a:noAutofit/>
          </a:bodyPr>
          <a:lstStyle/>
          <a:p>
            <a:pPr eaLnBrk="1" hangingPunct="1"/>
            <a:r>
              <a:rPr lang="fr-FR" sz="4000" dirty="0" err="1">
                <a:solidFill>
                  <a:srgbClr val="FF0000"/>
                </a:solidFill>
              </a:rPr>
              <a:t>Största</a:t>
            </a:r>
            <a:r>
              <a:rPr lang="fr-FR" sz="4000" dirty="0"/>
              <a:t> </a:t>
            </a:r>
            <a:r>
              <a:rPr lang="fr-FR" sz="4000" dirty="0" err="1"/>
              <a:t>och</a:t>
            </a:r>
            <a:r>
              <a:rPr lang="fr-FR" sz="4000" dirty="0"/>
              <a:t> </a:t>
            </a:r>
            <a:r>
              <a:rPr lang="fr-FR" sz="4000" dirty="0" err="1">
                <a:solidFill>
                  <a:srgbClr val="FF0000"/>
                </a:solidFill>
              </a:rPr>
              <a:t>mest</a:t>
            </a:r>
            <a:r>
              <a:rPr lang="fr-FR" sz="4000" dirty="0">
                <a:solidFill>
                  <a:srgbClr val="FF0000"/>
                </a:solidFill>
              </a:rPr>
              <a:t> </a:t>
            </a:r>
            <a:r>
              <a:rPr lang="fr-FR" sz="4000" dirty="0" err="1">
                <a:solidFill>
                  <a:srgbClr val="FF0000"/>
                </a:solidFill>
              </a:rPr>
              <a:t>sofistikerade</a:t>
            </a:r>
            <a:r>
              <a:rPr lang="fr-FR" sz="4000" dirty="0"/>
              <a:t> </a:t>
            </a:r>
            <a:r>
              <a:rPr lang="fr-FR" sz="4000" dirty="0" err="1"/>
              <a:t>detektorer</a:t>
            </a:r>
            <a:endParaRPr lang="fr-FR" sz="40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21156" y="1557337"/>
            <a:ext cx="7128792" cy="5040015"/>
          </a:xfrm>
          <a:prstGeom prst="rect">
            <a:avLst/>
          </a:prstGeom>
        </p:spPr>
      </p:pic>
      <p:cxnSp>
        <p:nvCxnSpPr>
          <p:cNvPr id="9" name="Straight Connector 8"/>
          <p:cNvCxnSpPr/>
          <p:nvPr/>
        </p:nvCxnSpPr>
        <p:spPr>
          <a:xfrm flipH="1" flipV="1">
            <a:off x="4699462" y="4438037"/>
            <a:ext cx="4553124" cy="31744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33004" y="4078263"/>
            <a:ext cx="4796444" cy="35977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5501676" y="1497558"/>
            <a:ext cx="2448272" cy="923330"/>
          </a:xfrm>
          <a:prstGeom prst="rect">
            <a:avLst/>
          </a:prstGeom>
          <a:solidFill>
            <a:schemeClr val="bg1"/>
          </a:solidFill>
        </p:spPr>
        <p:txBody>
          <a:bodyPr wrap="square" rtlCol="0">
            <a:spAutoFit/>
          </a:bodyPr>
          <a:lstStyle/>
          <a:p>
            <a:r>
              <a:rPr lang="fr-CH" dirty="0">
                <a:solidFill>
                  <a:schemeClr val="bg1"/>
                </a:solidFill>
              </a:rPr>
              <a:t>Thisis</a:t>
            </a:r>
          </a:p>
          <a:p>
            <a:r>
              <a:rPr lang="fr-CH" dirty="0">
                <a:solidFill>
                  <a:schemeClr val="bg1"/>
                </a:solidFill>
              </a:rPr>
              <a:t>To hide</a:t>
            </a:r>
          </a:p>
          <a:p>
            <a:r>
              <a:rPr lang="fr-CH" dirty="0">
                <a:solidFill>
                  <a:schemeClr val="bg1"/>
                </a:solidFill>
              </a:rPr>
              <a:t>The legend</a:t>
            </a:r>
            <a:endParaRPr lang="en-GB" dirty="0">
              <a:solidFill>
                <a:schemeClr val="bg1"/>
              </a:solidFill>
            </a:endParaRPr>
          </a:p>
        </p:txBody>
      </p:sp>
      <p:sp>
        <p:nvSpPr>
          <p:cNvPr id="20" name="Arc 19"/>
          <p:cNvSpPr/>
          <p:nvPr/>
        </p:nvSpPr>
        <p:spPr>
          <a:xfrm rot="16535744">
            <a:off x="4306055" y="4096933"/>
            <a:ext cx="1494724" cy="754364"/>
          </a:xfrm>
          <a:prstGeom prst="arc">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4" name="Arc 23"/>
          <p:cNvSpPr/>
          <p:nvPr/>
        </p:nvSpPr>
        <p:spPr>
          <a:xfrm>
            <a:off x="2061972" y="4204865"/>
            <a:ext cx="2601468" cy="466344"/>
          </a:xfrm>
          <a:prstGeom prst="arc">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 name="Arc 24"/>
          <p:cNvSpPr/>
          <p:nvPr/>
        </p:nvSpPr>
        <p:spPr>
          <a:xfrm rot="11489732">
            <a:off x="4661478" y="4403747"/>
            <a:ext cx="2500884" cy="553212"/>
          </a:xfrm>
          <a:prstGeom prst="arc">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8" name="Straight Connector 27"/>
          <p:cNvCxnSpPr>
            <a:stCxn id="24" idx="2"/>
          </p:cNvCxnSpPr>
          <p:nvPr/>
        </p:nvCxnSpPr>
        <p:spPr>
          <a:xfrm flipH="1">
            <a:off x="4005072" y="4438037"/>
            <a:ext cx="658368" cy="317441"/>
          </a:xfrm>
          <a:prstGeom prst="line">
            <a:avLst/>
          </a:prstGeom>
          <a:ln>
            <a:solidFill>
              <a:schemeClr val="tx1">
                <a:lumMod val="75000"/>
              </a:schemeClr>
            </a:solidFill>
          </a:ln>
        </p:spPr>
        <p:style>
          <a:lnRef idx="2">
            <a:schemeClr val="accent1"/>
          </a:lnRef>
          <a:fillRef idx="0">
            <a:schemeClr val="accent1"/>
          </a:fillRef>
          <a:effectRef idx="1">
            <a:schemeClr val="accent1"/>
          </a:effectRef>
          <a:fontRef idx="minor">
            <a:schemeClr val="tx1"/>
          </a:fontRef>
        </p:style>
      </p:cxnSp>
      <p:sp>
        <p:nvSpPr>
          <p:cNvPr id="29" name="Arc 28"/>
          <p:cNvSpPr/>
          <p:nvPr/>
        </p:nvSpPr>
        <p:spPr>
          <a:xfrm rot="8674562">
            <a:off x="4589573" y="4039231"/>
            <a:ext cx="1015538" cy="179887"/>
          </a:xfrm>
          <a:prstGeom prst="arc">
            <a:avLst/>
          </a:prstGeom>
          <a:ln>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31" name="Straight Connector 30"/>
          <p:cNvCxnSpPr>
            <a:stCxn id="29" idx="2"/>
          </p:cNvCxnSpPr>
          <p:nvPr/>
        </p:nvCxnSpPr>
        <p:spPr>
          <a:xfrm flipH="1" flipV="1">
            <a:off x="4334256" y="3917971"/>
            <a:ext cx="349312" cy="505517"/>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sp>
        <p:nvSpPr>
          <p:cNvPr id="25600" name="Arc 25599"/>
          <p:cNvSpPr/>
          <p:nvPr/>
        </p:nvSpPr>
        <p:spPr>
          <a:xfrm rot="9599036">
            <a:off x="4010798" y="4062204"/>
            <a:ext cx="1188720" cy="391892"/>
          </a:xfrm>
          <a:prstGeom prst="arc">
            <a:avLst/>
          </a:prstGeom>
          <a:ln>
            <a:solidFill>
              <a:srgbClr val="0070C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5602" name="Straight Connector 25601"/>
          <p:cNvCxnSpPr/>
          <p:nvPr/>
        </p:nvCxnSpPr>
        <p:spPr>
          <a:xfrm flipV="1">
            <a:off x="4683568" y="3932520"/>
            <a:ext cx="494330" cy="505517"/>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25604" name="Arc 25603"/>
          <p:cNvSpPr/>
          <p:nvPr/>
        </p:nvSpPr>
        <p:spPr>
          <a:xfrm rot="10800000">
            <a:off x="4681174" y="3947936"/>
            <a:ext cx="389977" cy="998671"/>
          </a:xfrm>
          <a:prstGeom prst="arc">
            <a:avLst/>
          </a:prstGeom>
          <a:ln>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605" name="Arc 25604"/>
          <p:cNvSpPr/>
          <p:nvPr/>
        </p:nvSpPr>
        <p:spPr>
          <a:xfrm rot="5231229">
            <a:off x="3720157" y="3945857"/>
            <a:ext cx="831184" cy="1065276"/>
          </a:xfrm>
          <a:prstGeom prst="arc">
            <a:avLst/>
          </a:prstGeom>
          <a:ln>
            <a:solidFill>
              <a:srgbClr val="FF939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 name="Date Placeholder 3"/>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2232626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gtEl>
                                        <p:attrNameLst>
                                          <p:attrName>style.opacity</p:attrName>
                                        </p:attrNameLst>
                                      </p:cBhvr>
                                      <p:to>
                                        <p:strVal val="0.25"/>
                                      </p:to>
                                    </p:set>
                                    <p:animEffect filter="image" prLst="opacity: 0.25">
                                      <p:cBhvr rctx="IE">
                                        <p:cTn id="7" dur="indefinite"/>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2000"/>
                                        <p:tgtEl>
                                          <p:spTgt spid="18"/>
                                        </p:tgtEl>
                                      </p:cBhvr>
                                    </p:animEffect>
                                  </p:childTnLst>
                                </p:cTn>
                              </p:par>
                              <p:par>
                                <p:cTn id="13" presetID="22" presetClass="entr" presetSubtype="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2000"/>
                                        <p:tgtEl>
                                          <p:spTgt spid="9"/>
                                        </p:tgtEl>
                                      </p:cBhvr>
                                    </p:animEffect>
                                  </p:childTnLst>
                                </p:cTn>
                              </p:par>
                              <p:par>
                                <p:cTn id="16" presetID="10" presetClass="exit" presetSubtype="0" fill="hold" nodeType="withEffect">
                                  <p:stCondLst>
                                    <p:cond delay="0"/>
                                  </p:stCondLst>
                                  <p:childTnLst>
                                    <p:animEffect transition="out" filter="fade">
                                      <p:cBhvr>
                                        <p:cTn id="17" dur="1000"/>
                                        <p:tgtEl>
                                          <p:spTgt spid="2"/>
                                        </p:tgtEl>
                                      </p:cBhvr>
                                    </p:animEffect>
                                    <p:set>
                                      <p:cBhvr>
                                        <p:cTn id="18" dur="1" fill="hold">
                                          <p:stCondLst>
                                            <p:cond delay="999"/>
                                          </p:stCondLst>
                                        </p:cTn>
                                        <p:tgtEl>
                                          <p:spTgt spid="2"/>
                                        </p:tgtEl>
                                        <p:attrNameLst>
                                          <p:attrName>style.visibility</p:attrName>
                                        </p:attrNameLst>
                                      </p:cBhvr>
                                      <p:to>
                                        <p:strVal val="hidden"/>
                                      </p:to>
                                    </p:se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down)">
                                      <p:cBhvr>
                                        <p:cTn id="22" dur="500"/>
                                        <p:tgtEl>
                                          <p:spTgt spid="2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down)">
                                      <p:cBhvr>
                                        <p:cTn id="25" dur="500"/>
                                        <p:tgtEl>
                                          <p:spTgt spid="2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par>
                                <p:cTn id="29" presetID="22" presetClass="entr" presetSubtype="2"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right)">
                                      <p:cBhvr>
                                        <p:cTn id="31" dur="500"/>
                                        <p:tgtEl>
                                          <p:spTgt spid="28"/>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down)">
                                      <p:cBhvr>
                                        <p:cTn id="34" dur="500"/>
                                        <p:tgtEl>
                                          <p:spTgt spid="29"/>
                                        </p:tgtEl>
                                      </p:cBhvr>
                                    </p:animEffect>
                                  </p:childTnLst>
                                </p:cTn>
                              </p:par>
                              <p:par>
                                <p:cTn id="35" presetID="22" presetClass="entr" presetSubtype="4"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down)">
                                      <p:cBhvr>
                                        <p:cTn id="37" dur="500"/>
                                        <p:tgtEl>
                                          <p:spTgt spid="31"/>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25600"/>
                                        </p:tgtEl>
                                        <p:attrNameLst>
                                          <p:attrName>style.visibility</p:attrName>
                                        </p:attrNameLst>
                                      </p:cBhvr>
                                      <p:to>
                                        <p:strVal val="visible"/>
                                      </p:to>
                                    </p:set>
                                    <p:animEffect transition="in" filter="wipe(right)">
                                      <p:cBhvr>
                                        <p:cTn id="40" dur="500"/>
                                        <p:tgtEl>
                                          <p:spTgt spid="25600"/>
                                        </p:tgtEl>
                                      </p:cBhvr>
                                    </p:animEffect>
                                  </p:childTnLst>
                                </p:cTn>
                              </p:par>
                              <p:par>
                                <p:cTn id="41" presetID="22" presetClass="entr" presetSubtype="4" fill="hold" nodeType="withEffect">
                                  <p:stCondLst>
                                    <p:cond delay="0"/>
                                  </p:stCondLst>
                                  <p:childTnLst>
                                    <p:set>
                                      <p:cBhvr>
                                        <p:cTn id="42" dur="1" fill="hold">
                                          <p:stCondLst>
                                            <p:cond delay="0"/>
                                          </p:stCondLst>
                                        </p:cTn>
                                        <p:tgtEl>
                                          <p:spTgt spid="25602"/>
                                        </p:tgtEl>
                                        <p:attrNameLst>
                                          <p:attrName>style.visibility</p:attrName>
                                        </p:attrNameLst>
                                      </p:cBhvr>
                                      <p:to>
                                        <p:strVal val="visible"/>
                                      </p:to>
                                    </p:set>
                                    <p:animEffect transition="in" filter="wipe(down)">
                                      <p:cBhvr>
                                        <p:cTn id="43" dur="500"/>
                                        <p:tgtEl>
                                          <p:spTgt spid="25602"/>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25604"/>
                                        </p:tgtEl>
                                        <p:attrNameLst>
                                          <p:attrName>style.visibility</p:attrName>
                                        </p:attrNameLst>
                                      </p:cBhvr>
                                      <p:to>
                                        <p:strVal val="visible"/>
                                      </p:to>
                                    </p:set>
                                    <p:animEffect transition="in" filter="wipe(up)">
                                      <p:cBhvr>
                                        <p:cTn id="46" dur="500"/>
                                        <p:tgtEl>
                                          <p:spTgt spid="25604"/>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25605"/>
                                        </p:tgtEl>
                                        <p:attrNameLst>
                                          <p:attrName>style.visibility</p:attrName>
                                        </p:attrNameLst>
                                      </p:cBhvr>
                                      <p:to>
                                        <p:strVal val="visible"/>
                                      </p:to>
                                    </p:set>
                                    <p:animEffect transition="in" filter="wipe(up)">
                                      <p:cBhvr>
                                        <p:cTn id="49" dur="500"/>
                                        <p:tgtEl>
                                          <p:spTgt spid="25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5" grpId="0" animBg="1"/>
      <p:bldP spid="29" grpId="0" animBg="1"/>
      <p:bldP spid="25600" grpId="0" animBg="1"/>
      <p:bldP spid="25604" grpId="0" animBg="1"/>
      <p:bldP spid="2560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065241" y="602402"/>
            <a:ext cx="1953164" cy="1953164"/>
          </a:xfrm>
          <a:prstGeom prst="rect">
            <a:avLst/>
          </a:prstGeom>
        </p:spPr>
      </p:pic>
      <p:sp>
        <p:nvSpPr>
          <p:cNvPr id="43010" name="Rectangle 2"/>
          <p:cNvSpPr>
            <a:spLocks noGrp="1" noChangeArrowheads="1"/>
          </p:cNvSpPr>
          <p:nvPr>
            <p:ph type="title"/>
          </p:nvPr>
        </p:nvSpPr>
        <p:spPr>
          <a:xfrm>
            <a:off x="2929218" y="1311935"/>
            <a:ext cx="5401234" cy="838200"/>
          </a:xfrm>
        </p:spPr>
        <p:txBody>
          <a:bodyPr/>
          <a:lstStyle/>
          <a:p>
            <a:pPr eaLnBrk="1" hangingPunct="1">
              <a:defRPr/>
            </a:pPr>
            <a:r>
              <a:rPr lang="en-US" sz="4000" b="1" dirty="0">
                <a:solidFill>
                  <a:srgbClr val="400080"/>
                </a:solidFill>
                <a:cs typeface="+mj-cs"/>
              </a:rPr>
              <a:t>Principles of Detection</a:t>
            </a:r>
            <a:endParaRPr lang="en-US" dirty="0">
              <a:cs typeface="+mj-cs"/>
            </a:endParaRPr>
          </a:p>
        </p:txBody>
      </p:sp>
      <p:sp>
        <p:nvSpPr>
          <p:cNvPr id="43013" name="Rectangle 5"/>
          <p:cNvSpPr>
            <a:spLocks noGrp="1" noChangeArrowheads="1"/>
          </p:cNvSpPr>
          <p:nvPr>
            <p:ph type="body" sz="half" idx="3"/>
          </p:nvPr>
        </p:nvSpPr>
        <p:spPr>
          <a:xfrm>
            <a:off x="5701028" y="2555566"/>
            <a:ext cx="3442972" cy="4242110"/>
          </a:xfrm>
          <a:solidFill>
            <a:schemeClr val="accent4">
              <a:lumMod val="20000"/>
              <a:lumOff val="80000"/>
            </a:schemeClr>
          </a:solidFill>
        </p:spPr>
        <p:txBody>
          <a:bodyPr>
            <a:normAutofit fontScale="92500" lnSpcReduction="20000"/>
          </a:bodyPr>
          <a:lstStyle/>
          <a:p>
            <a:pPr eaLnBrk="1" hangingPunct="1">
              <a:buFontTx/>
              <a:buNone/>
              <a:defRPr/>
            </a:pPr>
            <a:r>
              <a:rPr lang="en-US" sz="2800" dirty="0">
                <a:cs typeface="+mn-cs"/>
              </a:rPr>
              <a:t>The collision energy condenses into particles (e, p, </a:t>
            </a:r>
            <a:r>
              <a:rPr lang="en-US" sz="2800" dirty="0">
                <a:latin typeface="Symbol" charset="0"/>
                <a:cs typeface="+mn-cs"/>
              </a:rPr>
              <a:t>p, </a:t>
            </a:r>
            <a:r>
              <a:rPr lang="en-US" sz="2800" dirty="0" err="1">
                <a:latin typeface="Symbol" charset="0"/>
                <a:cs typeface="+mn-cs"/>
              </a:rPr>
              <a:t>m,g</a:t>
            </a:r>
            <a:r>
              <a:rPr lang="en-US" sz="2800" dirty="0">
                <a:latin typeface="Symbol" charset="0"/>
                <a:cs typeface="+mn-cs"/>
              </a:rPr>
              <a:t> K</a:t>
            </a:r>
            <a:r>
              <a:rPr lang="en-US" sz="2800" dirty="0">
                <a:cs typeface="+mn-cs"/>
              </a:rPr>
              <a:t>…) </a:t>
            </a:r>
          </a:p>
          <a:p>
            <a:pPr>
              <a:buNone/>
              <a:defRPr/>
            </a:pPr>
            <a:r>
              <a:rPr lang="en-US" sz="2800" dirty="0">
                <a:cs typeface="+mn-cs"/>
              </a:rPr>
              <a:t>Detectors surrounding the collision </a:t>
            </a:r>
            <a:r>
              <a:rPr lang="en-US" sz="2800" dirty="0"/>
              <a:t>point (or </a:t>
            </a:r>
            <a:r>
              <a:rPr lang="en-US" sz="2800" i="1" dirty="0"/>
              <a:t>after</a:t>
            </a:r>
            <a:r>
              <a:rPr lang="en-US" sz="2800" dirty="0"/>
              <a:t> in case of fixed target)  </a:t>
            </a:r>
            <a:r>
              <a:rPr lang="en-US" sz="2800" dirty="0">
                <a:cs typeface="+mn-cs"/>
              </a:rPr>
              <a:t>are sensitive to the passage of energetic particles.</a:t>
            </a:r>
            <a:endParaRPr lang="en-US" sz="2400" dirty="0">
              <a:cs typeface="+mn-cs"/>
            </a:endParaRPr>
          </a:p>
        </p:txBody>
      </p:sp>
      <p:pic>
        <p:nvPicPr>
          <p:cNvPr id="9" name="Picture 8"/>
          <p:cNvPicPr>
            <a:picLocks noChangeAspect="1"/>
          </p:cNvPicPr>
          <p:nvPr/>
        </p:nvPicPr>
        <p:blipFill>
          <a:blip r:embed="rId3"/>
          <a:stretch>
            <a:fillRect/>
          </a:stretch>
        </p:blipFill>
        <p:spPr>
          <a:xfrm>
            <a:off x="782494" y="145100"/>
            <a:ext cx="3175000" cy="3162300"/>
          </a:xfrm>
          <a:prstGeom prst="rect">
            <a:avLst/>
          </a:prstGeom>
        </p:spPr>
      </p:pic>
      <p:sp>
        <p:nvSpPr>
          <p:cNvPr id="2" name="Date Placeholder 1"/>
          <p:cNvSpPr>
            <a:spLocks noGrp="1"/>
          </p:cNvSpPr>
          <p:nvPr>
            <p:ph type="dt" sz="half" idx="10"/>
          </p:nvPr>
        </p:nvSpPr>
        <p:spPr/>
        <p:txBody>
          <a:bodyPr/>
          <a:lstStyle/>
          <a:p>
            <a:pPr>
              <a:defRPr/>
            </a:pPr>
            <a:r>
              <a:rPr lang="en-US"/>
              <a:t>12/6/2018</a:t>
            </a:r>
          </a:p>
        </p:txBody>
      </p:sp>
      <p:pic>
        <p:nvPicPr>
          <p:cNvPr id="43015" name="Picture 7" descr="atlas-decay_chart.gif                                          0001ED04Macintosh HD                   B8AA18DE:"/>
          <p:cNvPicPr>
            <a:picLocks noGrp="1" noChangeAspect="1" noChangeArrowheads="1"/>
          </p:cNvPicPr>
          <p:nvPr>
            <p:ph sz="quarter" idx="2"/>
          </p:nvPr>
        </p:nvPicPr>
        <p:blipFill>
          <a:blip r:embed="rId4">
            <a:extLst>
              <a:ext uri="{28A0092B-C50C-407E-A947-70E740481C1C}">
                <a14:useLocalDpi xmlns:a14="http://schemas.microsoft.com/office/drawing/2010/main"/>
              </a:ext>
            </a:extLst>
          </a:blip>
          <a:srcRect/>
          <a:stretch>
            <a:fillRect/>
          </a:stretch>
        </p:blipFill>
        <p:spPr>
          <a:xfrm>
            <a:off x="170473" y="3307400"/>
            <a:ext cx="5530555" cy="3490276"/>
          </a:xfrm>
        </p:spPr>
      </p:pic>
    </p:spTree>
    <p:extLst>
      <p:ext uri="{BB962C8B-B14F-4D97-AF65-F5344CB8AC3E}">
        <p14:creationId xmlns:p14="http://schemas.microsoft.com/office/powerpoint/2010/main" val="31532091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err="1"/>
              <a:t>Partikeldetektorer</a:t>
            </a:r>
            <a:endParaRPr lang="en-GB" sz="4000" dirty="0"/>
          </a:p>
        </p:txBody>
      </p:sp>
      <p:pic>
        <p:nvPicPr>
          <p:cNvPr id="2050" name="Picture 2"/>
          <p:cNvPicPr>
            <a:picLocks noChangeAspect="1" noChangeArrowheads="1"/>
          </p:cNvPicPr>
          <p:nvPr/>
        </p:nvPicPr>
        <p:blipFill>
          <a:blip r:embed="rId2" cstate="print"/>
          <a:srcRect/>
          <a:stretch>
            <a:fillRect/>
          </a:stretch>
        </p:blipFill>
        <p:spPr bwMode="auto">
          <a:xfrm>
            <a:off x="76200" y="1628800"/>
            <a:ext cx="9067800" cy="4829175"/>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4160261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467544" y="188640"/>
            <a:ext cx="8496944" cy="1687857"/>
          </a:xfrm>
          <a:ln/>
        </p:spPr>
        <p:txBody>
          <a:bodyPr tIns="35203" bIns="41473">
            <a:normAutofit fontScale="90000"/>
          </a:bodyPr>
          <a:lstStyle/>
          <a:p>
            <a:pPr>
              <a:tabLst>
                <a:tab pos="656650" algn="l"/>
                <a:tab pos="1313299" algn="l"/>
                <a:tab pos="1969949" algn="l"/>
                <a:tab pos="2626599" algn="l"/>
                <a:tab pos="3283248" algn="l"/>
                <a:tab pos="3939898" algn="l"/>
                <a:tab pos="4596548" algn="l"/>
                <a:tab pos="5253198" algn="l"/>
                <a:tab pos="5909847" algn="l"/>
              </a:tabLst>
            </a:pPr>
            <a:r>
              <a:rPr lang="en-US" dirty="0"/>
              <a:t>Cosmic rays are used to study the performance of the detector. Free of charge! </a:t>
            </a:r>
            <a:r>
              <a:rPr lang="en-US" dirty="0">
                <a:latin typeface="Wingdings" charset="0"/>
                <a:cs typeface="Wingdings" charset="0"/>
              </a:rPr>
              <a:t>J</a:t>
            </a:r>
          </a:p>
        </p:txBody>
      </p:sp>
      <p:pic>
        <p:nvPicPr>
          <p:cNvPr id="5122"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67944" y="2060848"/>
            <a:ext cx="4953600" cy="389849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 name="Rectangle 1"/>
          <p:cNvSpPr/>
          <p:nvPr/>
        </p:nvSpPr>
        <p:spPr>
          <a:xfrm>
            <a:off x="-21787" y="5373216"/>
            <a:ext cx="4283968" cy="646331"/>
          </a:xfrm>
          <a:prstGeom prst="rect">
            <a:avLst/>
          </a:prstGeom>
        </p:spPr>
        <p:txBody>
          <a:bodyPr wrap="square">
            <a:spAutoFit/>
          </a:bodyPr>
          <a:lstStyle/>
          <a:p>
            <a:r>
              <a:rPr lang="en-US" dirty="0"/>
              <a:t>Hess received the Nobel Prize in Physics in 1936 for his discovery (1912)</a:t>
            </a:r>
          </a:p>
        </p:txBody>
      </p:sp>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3568" y="1916832"/>
            <a:ext cx="3010867" cy="3501008"/>
          </a:xfrm>
          <a:prstGeom prst="rect">
            <a:avLst/>
          </a:prstGeom>
        </p:spPr>
      </p:pic>
      <p:sp>
        <p:nvSpPr>
          <p:cNvPr id="4" name="Date Placeholder 3"/>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28341592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1226678"/>
          </a:xfrm>
          <a:prstGeom prst="rect">
            <a:avLst/>
          </a:prstGeom>
          <a:solidFill>
            <a:schemeClr val="bg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u="none">
              <a:solidFill>
                <a:prstClr val="white"/>
              </a:solidFill>
            </a:endParaRPr>
          </a:p>
        </p:txBody>
      </p:sp>
      <p:sp>
        <p:nvSpPr>
          <p:cNvPr id="3" name="TextBox 2"/>
          <p:cNvSpPr txBox="1"/>
          <p:nvPr/>
        </p:nvSpPr>
        <p:spPr>
          <a:xfrm>
            <a:off x="154519" y="116632"/>
            <a:ext cx="8989481" cy="523220"/>
          </a:xfrm>
          <a:prstGeom prst="rect">
            <a:avLst/>
          </a:prstGeom>
          <a:noFill/>
        </p:spPr>
        <p:txBody>
          <a:bodyPr wrap="square" rtlCol="0">
            <a:spAutoFit/>
          </a:bodyPr>
          <a:lstStyle/>
          <a:p>
            <a:r>
              <a:rPr lang="en-US" sz="2800" u="none" dirty="0">
                <a:solidFill>
                  <a:prstClr val="black"/>
                </a:solidFill>
                <a:latin typeface="Trebuchet MS"/>
                <a:cs typeface="Trebuchet MS"/>
              </a:rPr>
              <a:t>Detector Challenges (Highlights)</a:t>
            </a:r>
          </a:p>
        </p:txBody>
      </p:sp>
      <p:pic>
        <p:nvPicPr>
          <p:cNvPr id="7" name="Picture 1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0800" y="692696"/>
            <a:ext cx="9258300" cy="1997845"/>
          </a:xfrm>
          <a:prstGeom prst="rect">
            <a:avLst/>
          </a:prstGeom>
        </p:spPr>
      </p:pic>
      <p:sp>
        <p:nvSpPr>
          <p:cNvPr id="4" name="ZoneTexte 3"/>
          <p:cNvSpPr txBox="1"/>
          <p:nvPr/>
        </p:nvSpPr>
        <p:spPr>
          <a:xfrm>
            <a:off x="154519" y="3290744"/>
            <a:ext cx="8880775" cy="849463"/>
          </a:xfrm>
          <a:prstGeom prst="rect">
            <a:avLst/>
          </a:prstGeom>
          <a:noFill/>
        </p:spPr>
        <p:txBody>
          <a:bodyPr wrap="square" rtlCol="0">
            <a:spAutoFit/>
          </a:bodyPr>
          <a:lstStyle/>
          <a:p>
            <a:pPr>
              <a:lnSpc>
                <a:spcPct val="140000"/>
              </a:lnSpc>
            </a:pPr>
            <a:r>
              <a:rPr lang="en-US" u="none" dirty="0"/>
              <a:t>- </a:t>
            </a:r>
            <a:r>
              <a:rPr lang="en-US" u="none" dirty="0">
                <a:solidFill>
                  <a:srgbClr val="3399FF"/>
                </a:solidFill>
              </a:rPr>
              <a:t>Trigger Challenge </a:t>
            </a:r>
            <a:r>
              <a:rPr lang="en-US" u="none" dirty="0"/>
              <a:t>: How to select 400 out of 20x10</a:t>
            </a:r>
            <a:r>
              <a:rPr lang="en-US" u="none" baseline="30000" dirty="0"/>
              <a:t>6</a:t>
            </a:r>
            <a:r>
              <a:rPr lang="en-US" u="none" dirty="0"/>
              <a:t> events per second while keeping the interesting  (including unknown) physics</a:t>
            </a:r>
          </a:p>
        </p:txBody>
      </p:sp>
      <p:sp>
        <p:nvSpPr>
          <p:cNvPr id="14" name="ZoneTexte 13"/>
          <p:cNvSpPr txBox="1"/>
          <p:nvPr/>
        </p:nvSpPr>
        <p:spPr>
          <a:xfrm>
            <a:off x="154519" y="4626685"/>
            <a:ext cx="8880775" cy="849463"/>
          </a:xfrm>
          <a:prstGeom prst="rect">
            <a:avLst/>
          </a:prstGeom>
          <a:noFill/>
        </p:spPr>
        <p:txBody>
          <a:bodyPr wrap="square" rtlCol="0">
            <a:spAutoFit/>
          </a:bodyPr>
          <a:lstStyle/>
          <a:p>
            <a:pPr>
              <a:lnSpc>
                <a:spcPct val="140000"/>
              </a:lnSpc>
            </a:pPr>
            <a:r>
              <a:rPr lang="en-US" u="none" dirty="0"/>
              <a:t>- </a:t>
            </a:r>
            <a:r>
              <a:rPr lang="en-US" u="none" dirty="0">
                <a:solidFill>
                  <a:srgbClr val="3399FF"/>
                </a:solidFill>
              </a:rPr>
              <a:t>Computing Challenge </a:t>
            </a:r>
            <a:r>
              <a:rPr lang="en-US" u="none" dirty="0"/>
              <a:t>: How to reconstruct, store and distribute  400 increasingly complex events per second (over 100 </a:t>
            </a:r>
            <a:r>
              <a:rPr lang="en-US" u="none" dirty="0" err="1"/>
              <a:t>Peta</a:t>
            </a:r>
            <a:r>
              <a:rPr lang="en-US" dirty="0" err="1"/>
              <a:t>b</a:t>
            </a:r>
            <a:r>
              <a:rPr lang="en-US" u="none" dirty="0" err="1"/>
              <a:t>ite</a:t>
            </a:r>
            <a:r>
              <a:rPr lang="en-US" u="none" dirty="0"/>
              <a:t> per experiment)</a:t>
            </a:r>
          </a:p>
        </p:txBody>
      </p:sp>
      <p:cxnSp>
        <p:nvCxnSpPr>
          <p:cNvPr id="6" name="Straight Arrow Connector 5"/>
          <p:cNvCxnSpPr/>
          <p:nvPr/>
        </p:nvCxnSpPr>
        <p:spPr>
          <a:xfrm>
            <a:off x="107504" y="2792160"/>
            <a:ext cx="8880775"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3199067" y="2812280"/>
            <a:ext cx="884377" cy="369332"/>
          </a:xfrm>
          <a:prstGeom prst="rect">
            <a:avLst/>
          </a:prstGeom>
          <a:noFill/>
        </p:spPr>
        <p:txBody>
          <a:bodyPr wrap="none" rtlCol="0">
            <a:spAutoFit/>
          </a:bodyPr>
          <a:lstStyle/>
          <a:p>
            <a:r>
              <a:rPr lang="en-US" dirty="0"/>
              <a:t>10 cm</a:t>
            </a:r>
          </a:p>
        </p:txBody>
      </p:sp>
      <p:sp>
        <p:nvSpPr>
          <p:cNvPr id="10" name="Date Placeholder 9"/>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2733685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nvSpPr>
        <p:spPr>
          <a:xfrm>
            <a:off x="4411663" y="1270000"/>
            <a:ext cx="2055812" cy="831850"/>
          </a:xfrm>
          <a:prstGeom prst="rect">
            <a:avLst/>
          </a:prstGeom>
          <a:noFill/>
        </p:spPr>
        <p:txBody>
          <a:bodyPr>
            <a:spAutoFit/>
          </a:bodyPr>
          <a:lstStyle/>
          <a:p>
            <a:pPr algn="r">
              <a:defRPr/>
            </a:pPr>
            <a:r>
              <a:rPr lang="en-US" u="none" dirty="0">
                <a:latin typeface="+mj-lt"/>
                <a:ea typeface="ＭＳ Ｐゴシック" pitchFamily="-108" charset="-128"/>
                <a:cs typeface="ＭＳ Ｐゴシック" pitchFamily="-108" charset="-128"/>
              </a:rPr>
              <a:t>O(2) Pile-up events</a:t>
            </a:r>
            <a:endParaRPr lang="en-US" sz="1400" u="none" dirty="0">
              <a:latin typeface="+mj-lt"/>
              <a:ea typeface="ＭＳ Ｐゴシック" pitchFamily="-108" charset="-128"/>
              <a:cs typeface="ＭＳ Ｐゴシック" pitchFamily="-108" charset="-128"/>
            </a:endParaRPr>
          </a:p>
        </p:txBody>
      </p:sp>
      <p:sp>
        <p:nvSpPr>
          <p:cNvPr id="20" name="ZoneTexte 19"/>
          <p:cNvSpPr txBox="1"/>
          <p:nvPr/>
        </p:nvSpPr>
        <p:spPr>
          <a:xfrm>
            <a:off x="4972050" y="836613"/>
            <a:ext cx="1460500" cy="523875"/>
          </a:xfrm>
          <a:prstGeom prst="rect">
            <a:avLst/>
          </a:prstGeom>
          <a:noFill/>
        </p:spPr>
        <p:txBody>
          <a:bodyPr>
            <a:spAutoFit/>
          </a:bodyPr>
          <a:lstStyle/>
          <a:p>
            <a:pPr algn="r">
              <a:defRPr/>
            </a:pPr>
            <a:r>
              <a:rPr lang="en-US" sz="2800" i="1" u="none" dirty="0">
                <a:solidFill>
                  <a:srgbClr val="FF0000"/>
                </a:solidFill>
                <a:latin typeface="+mj-lt"/>
                <a:ea typeface="ＭＳ Ｐゴシック" pitchFamily="-108" charset="-128"/>
                <a:cs typeface="ＭＳ Ｐゴシック" pitchFamily="-108" charset="-128"/>
              </a:rPr>
              <a:t>2010</a:t>
            </a:r>
          </a:p>
        </p:txBody>
      </p:sp>
      <p:sp>
        <p:nvSpPr>
          <p:cNvPr id="21" name="ZoneTexte 20"/>
          <p:cNvSpPr txBox="1"/>
          <p:nvPr/>
        </p:nvSpPr>
        <p:spPr>
          <a:xfrm>
            <a:off x="6538913" y="1117600"/>
            <a:ext cx="1460500" cy="523875"/>
          </a:xfrm>
          <a:prstGeom prst="rect">
            <a:avLst/>
          </a:prstGeom>
          <a:noFill/>
        </p:spPr>
        <p:txBody>
          <a:bodyPr>
            <a:spAutoFit/>
          </a:bodyPr>
          <a:lstStyle/>
          <a:p>
            <a:pPr>
              <a:defRPr/>
            </a:pPr>
            <a:r>
              <a:rPr lang="en-US" sz="2800" i="1" u="none">
                <a:solidFill>
                  <a:srgbClr val="FF0000"/>
                </a:solidFill>
                <a:latin typeface="+mj-lt"/>
                <a:ea typeface="ＭＳ Ｐゴシック" pitchFamily="-108" charset="-128"/>
                <a:cs typeface="ＭＳ Ｐゴシック" pitchFamily="-108" charset="-128"/>
              </a:rPr>
              <a:t>2011</a:t>
            </a:r>
          </a:p>
        </p:txBody>
      </p:sp>
      <p:sp>
        <p:nvSpPr>
          <p:cNvPr id="120836" name="ZoneTexte 24"/>
          <p:cNvSpPr txBox="1">
            <a:spLocks noChangeArrowheads="1"/>
          </p:cNvSpPr>
          <p:nvPr/>
        </p:nvSpPr>
        <p:spPr bwMode="auto">
          <a:xfrm>
            <a:off x="3419475" y="2016125"/>
            <a:ext cx="3098800"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r" eaLnBrk="1" hangingPunct="1"/>
            <a:r>
              <a:rPr lang="en-US" sz="1200" u="none">
                <a:latin typeface="Calibri" charset="0"/>
              </a:rPr>
              <a:t>150 ns inter-bunch spacing </a:t>
            </a:r>
          </a:p>
        </p:txBody>
      </p:sp>
      <p:pic>
        <p:nvPicPr>
          <p:cNvPr id="120837" name="Image 28" descr="2PU.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6546850" y="-15875"/>
            <a:ext cx="2590800" cy="2303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0838" name="Image 29" descr="7PU.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6550025" y="2297113"/>
            <a:ext cx="2578100" cy="2343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0839" name="ZoneTexte 30"/>
          <p:cNvSpPr txBox="1">
            <a:spLocks noChangeArrowheads="1"/>
          </p:cNvSpPr>
          <p:nvPr/>
        </p:nvSpPr>
        <p:spPr bwMode="auto">
          <a:xfrm>
            <a:off x="7265988" y="1766888"/>
            <a:ext cx="178117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eaLnBrk="1" hangingPunct="1"/>
            <a:r>
              <a:rPr lang="en-US" sz="1200" u="none">
                <a:solidFill>
                  <a:schemeClr val="bg1"/>
                </a:solidFill>
                <a:latin typeface="Calibri" charset="0"/>
              </a:rPr>
              <a:t>Event taken at random (filled) bunch crossings </a:t>
            </a:r>
          </a:p>
        </p:txBody>
      </p:sp>
      <p:pic>
        <p:nvPicPr>
          <p:cNvPr id="120840" name="Image 1" descr="intlumivsyear.eps"/>
          <p:cNvPicPr>
            <a:picLocks noChangeAspect="1"/>
          </p:cNvPicPr>
          <p:nvPr/>
        </p:nvPicPr>
        <p:blipFill>
          <a:blip r:embed="rId4" cstate="print">
            <a:extLst>
              <a:ext uri="{28A0092B-C50C-407E-A947-70E740481C1C}">
                <a14:useLocalDpi xmlns:a14="http://schemas.microsoft.com/office/drawing/2010/main"/>
              </a:ext>
            </a:extLst>
          </a:blip>
          <a:srcRect l="1869" r="10670"/>
          <a:stretch>
            <a:fillRect/>
          </a:stretch>
        </p:blipFill>
        <p:spPr bwMode="auto">
          <a:xfrm>
            <a:off x="390124" y="1641475"/>
            <a:ext cx="3844925" cy="3154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ZoneTexte 15"/>
          <p:cNvSpPr txBox="1"/>
          <p:nvPr/>
        </p:nvSpPr>
        <p:spPr>
          <a:xfrm>
            <a:off x="4152900" y="3575050"/>
            <a:ext cx="2270125" cy="830263"/>
          </a:xfrm>
          <a:prstGeom prst="rect">
            <a:avLst/>
          </a:prstGeom>
          <a:noFill/>
        </p:spPr>
        <p:txBody>
          <a:bodyPr>
            <a:spAutoFit/>
          </a:bodyPr>
          <a:lstStyle/>
          <a:p>
            <a:pPr algn="r">
              <a:defRPr/>
            </a:pPr>
            <a:r>
              <a:rPr lang="en-US" u="none" dirty="0">
                <a:latin typeface="+mj-lt"/>
                <a:ea typeface="ＭＳ Ｐゴシック" pitchFamily="-108" charset="-128"/>
                <a:cs typeface="ＭＳ Ｐゴシック" pitchFamily="-108" charset="-128"/>
              </a:rPr>
              <a:t>O(10) Pile-up events </a:t>
            </a:r>
            <a:endParaRPr lang="en-US" sz="1400" u="none" dirty="0">
              <a:latin typeface="+mj-lt"/>
              <a:ea typeface="ＭＳ Ｐゴシック" pitchFamily="-108" charset="-128"/>
              <a:cs typeface="ＭＳ Ｐゴシック" pitchFamily="-108" charset="-128"/>
            </a:endParaRPr>
          </a:p>
        </p:txBody>
      </p:sp>
      <p:sp>
        <p:nvSpPr>
          <p:cNvPr id="17" name="ZoneTexte 16"/>
          <p:cNvSpPr txBox="1"/>
          <p:nvPr/>
        </p:nvSpPr>
        <p:spPr>
          <a:xfrm>
            <a:off x="4927600" y="3141663"/>
            <a:ext cx="1460500" cy="523875"/>
          </a:xfrm>
          <a:prstGeom prst="rect">
            <a:avLst/>
          </a:prstGeom>
          <a:noFill/>
        </p:spPr>
        <p:txBody>
          <a:bodyPr>
            <a:spAutoFit/>
          </a:bodyPr>
          <a:lstStyle/>
          <a:p>
            <a:pPr algn="r">
              <a:defRPr/>
            </a:pPr>
            <a:r>
              <a:rPr lang="en-US" sz="2800" i="1" u="none" dirty="0">
                <a:solidFill>
                  <a:srgbClr val="FF0000"/>
                </a:solidFill>
                <a:latin typeface="+mj-lt"/>
                <a:ea typeface="ＭＳ Ｐゴシック" pitchFamily="-108" charset="-128"/>
                <a:cs typeface="ＭＳ Ｐゴシック" pitchFamily="-108" charset="-128"/>
              </a:rPr>
              <a:t>2011</a:t>
            </a:r>
          </a:p>
        </p:txBody>
      </p:sp>
      <p:sp>
        <p:nvSpPr>
          <p:cNvPr id="120843" name="ZoneTexte 24"/>
          <p:cNvSpPr txBox="1">
            <a:spLocks noChangeArrowheads="1"/>
          </p:cNvSpPr>
          <p:nvPr/>
        </p:nvSpPr>
        <p:spPr bwMode="auto">
          <a:xfrm>
            <a:off x="3348038" y="4322763"/>
            <a:ext cx="3098800" cy="277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r" eaLnBrk="1" hangingPunct="1"/>
            <a:r>
              <a:rPr lang="en-US" sz="1200" u="none">
                <a:latin typeface="Calibri" charset="0"/>
              </a:rPr>
              <a:t>50 ns inter-bunch spacing </a:t>
            </a:r>
          </a:p>
        </p:txBody>
      </p:sp>
      <p:sp>
        <p:nvSpPr>
          <p:cNvPr id="19" name="ZoneTexte 18"/>
          <p:cNvSpPr txBox="1"/>
          <p:nvPr/>
        </p:nvSpPr>
        <p:spPr>
          <a:xfrm>
            <a:off x="4152900" y="5732463"/>
            <a:ext cx="2301875" cy="831850"/>
          </a:xfrm>
          <a:prstGeom prst="rect">
            <a:avLst/>
          </a:prstGeom>
          <a:noFill/>
        </p:spPr>
        <p:txBody>
          <a:bodyPr>
            <a:spAutoFit/>
          </a:bodyPr>
          <a:lstStyle/>
          <a:p>
            <a:pPr algn="r">
              <a:defRPr/>
            </a:pPr>
            <a:r>
              <a:rPr lang="en-US" u="none" dirty="0">
                <a:latin typeface="+mj-lt"/>
                <a:ea typeface="ＭＳ Ｐゴシック" pitchFamily="-108" charset="-128"/>
                <a:cs typeface="ＭＳ Ｐゴシック" pitchFamily="-108" charset="-128"/>
              </a:rPr>
              <a:t>O(20) Pile-up events </a:t>
            </a:r>
            <a:endParaRPr lang="en-US" sz="1400" u="none" dirty="0">
              <a:latin typeface="+mj-lt"/>
              <a:ea typeface="ＭＳ Ｐゴシック" pitchFamily="-108" charset="-128"/>
              <a:cs typeface="ＭＳ Ｐゴシック" pitchFamily="-108" charset="-128"/>
            </a:endParaRPr>
          </a:p>
        </p:txBody>
      </p:sp>
      <p:sp>
        <p:nvSpPr>
          <p:cNvPr id="22" name="ZoneTexte 21"/>
          <p:cNvSpPr txBox="1"/>
          <p:nvPr/>
        </p:nvSpPr>
        <p:spPr>
          <a:xfrm>
            <a:off x="4959350" y="5300663"/>
            <a:ext cx="1460500" cy="523875"/>
          </a:xfrm>
          <a:prstGeom prst="rect">
            <a:avLst/>
          </a:prstGeom>
          <a:noFill/>
        </p:spPr>
        <p:txBody>
          <a:bodyPr>
            <a:spAutoFit/>
          </a:bodyPr>
          <a:lstStyle/>
          <a:p>
            <a:pPr algn="r">
              <a:defRPr/>
            </a:pPr>
            <a:r>
              <a:rPr lang="en-US" sz="2800" i="1" u="none" dirty="0">
                <a:solidFill>
                  <a:srgbClr val="FF0000"/>
                </a:solidFill>
                <a:latin typeface="+mj-lt"/>
                <a:ea typeface="ＭＳ Ｐゴシック" pitchFamily="-108" charset="-128"/>
                <a:cs typeface="ＭＳ Ｐゴシック" pitchFamily="-108" charset="-128"/>
              </a:rPr>
              <a:t>2012</a:t>
            </a:r>
          </a:p>
        </p:txBody>
      </p:sp>
      <p:sp>
        <p:nvSpPr>
          <p:cNvPr id="120846" name="ZoneTexte 24"/>
          <p:cNvSpPr txBox="1">
            <a:spLocks noChangeArrowheads="1"/>
          </p:cNvSpPr>
          <p:nvPr/>
        </p:nvSpPr>
        <p:spPr bwMode="auto">
          <a:xfrm>
            <a:off x="3427413" y="6465888"/>
            <a:ext cx="3098800"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r" eaLnBrk="1" hangingPunct="1"/>
            <a:r>
              <a:rPr lang="en-US" sz="1200" u="none">
                <a:latin typeface="Calibri" charset="0"/>
              </a:rPr>
              <a:t>50 ns inter-bunch spacing </a:t>
            </a:r>
          </a:p>
        </p:txBody>
      </p:sp>
      <p:sp>
        <p:nvSpPr>
          <p:cNvPr id="120847" name="ZoneTexte 30"/>
          <p:cNvSpPr txBox="1">
            <a:spLocks noChangeArrowheads="1"/>
          </p:cNvSpPr>
          <p:nvPr/>
        </p:nvSpPr>
        <p:spPr bwMode="auto">
          <a:xfrm>
            <a:off x="7324725" y="4113213"/>
            <a:ext cx="177958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eaLnBrk="1" hangingPunct="1"/>
            <a:r>
              <a:rPr lang="en-US" sz="1200" u="none">
                <a:solidFill>
                  <a:schemeClr val="bg1"/>
                </a:solidFill>
                <a:latin typeface="Calibri" charset="0"/>
              </a:rPr>
              <a:t>Event taken at random (filled) bunch crossings </a:t>
            </a:r>
          </a:p>
        </p:txBody>
      </p:sp>
      <p:sp>
        <p:nvSpPr>
          <p:cNvPr id="120848" name="TextBox 8"/>
          <p:cNvSpPr txBox="1">
            <a:spLocks noChangeArrowheads="1"/>
          </p:cNvSpPr>
          <p:nvPr/>
        </p:nvSpPr>
        <p:spPr bwMode="auto">
          <a:xfrm>
            <a:off x="2794793" y="2228850"/>
            <a:ext cx="8509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en-US" sz="1400" b="1" u="none" dirty="0">
                <a:solidFill>
                  <a:srgbClr val="3399FF"/>
                </a:solidFill>
              </a:rPr>
              <a:t>2012</a:t>
            </a:r>
            <a:endParaRPr lang="en-US" sz="1400" u="none" dirty="0">
              <a:solidFill>
                <a:srgbClr val="3399FF"/>
              </a:solidFill>
            </a:endParaRPr>
          </a:p>
          <a:p>
            <a:r>
              <a:rPr lang="en-US" sz="1400" u="none" dirty="0">
                <a:solidFill>
                  <a:srgbClr val="3399FF"/>
                </a:solidFill>
              </a:rPr>
              <a:t>23 fb</a:t>
            </a:r>
            <a:r>
              <a:rPr lang="en-US" sz="1400" u="none" baseline="30000" dirty="0">
                <a:solidFill>
                  <a:srgbClr val="3399FF"/>
                </a:solidFill>
              </a:rPr>
              <a:t>-1 </a:t>
            </a:r>
          </a:p>
          <a:p>
            <a:r>
              <a:rPr lang="en-US" sz="1400" u="none" dirty="0">
                <a:solidFill>
                  <a:srgbClr val="3399FF"/>
                </a:solidFill>
              </a:rPr>
              <a:t>at 8 </a:t>
            </a:r>
            <a:r>
              <a:rPr lang="en-US" sz="1400" u="none" dirty="0" err="1">
                <a:solidFill>
                  <a:srgbClr val="3399FF"/>
                </a:solidFill>
              </a:rPr>
              <a:t>TeV</a:t>
            </a:r>
            <a:endParaRPr lang="en-US" sz="1400" u="none" baseline="30000" dirty="0">
              <a:solidFill>
                <a:srgbClr val="3399FF"/>
              </a:solidFill>
            </a:endParaRPr>
          </a:p>
        </p:txBody>
      </p:sp>
      <p:sp>
        <p:nvSpPr>
          <p:cNvPr id="120849" name="TextBox 9"/>
          <p:cNvSpPr txBox="1">
            <a:spLocks noChangeArrowheads="1"/>
          </p:cNvSpPr>
          <p:nvPr/>
        </p:nvSpPr>
        <p:spPr bwMode="auto">
          <a:xfrm>
            <a:off x="3292166" y="3283516"/>
            <a:ext cx="850900" cy="738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en-US" sz="1400" b="1" u="none" dirty="0">
                <a:solidFill>
                  <a:srgbClr val="FF6600"/>
                </a:solidFill>
              </a:rPr>
              <a:t>2011</a:t>
            </a:r>
          </a:p>
          <a:p>
            <a:r>
              <a:rPr lang="en-US" sz="1400" u="none" dirty="0">
                <a:solidFill>
                  <a:srgbClr val="FF6600"/>
                </a:solidFill>
              </a:rPr>
              <a:t>5.6 fb</a:t>
            </a:r>
            <a:r>
              <a:rPr lang="en-US" sz="1400" u="none" baseline="30000" dirty="0">
                <a:solidFill>
                  <a:srgbClr val="FF6600"/>
                </a:solidFill>
              </a:rPr>
              <a:t>-1 </a:t>
            </a:r>
          </a:p>
          <a:p>
            <a:r>
              <a:rPr lang="en-US" sz="1400" u="none" dirty="0">
                <a:solidFill>
                  <a:srgbClr val="FF6600"/>
                </a:solidFill>
              </a:rPr>
              <a:t>at 7 </a:t>
            </a:r>
            <a:r>
              <a:rPr lang="en-US" sz="1400" u="none" dirty="0" err="1">
                <a:solidFill>
                  <a:srgbClr val="FF6600"/>
                </a:solidFill>
              </a:rPr>
              <a:t>TeV</a:t>
            </a:r>
            <a:endParaRPr lang="en-US" sz="1400" u="none" baseline="30000" dirty="0">
              <a:solidFill>
                <a:srgbClr val="FF6600"/>
              </a:solidFill>
            </a:endParaRPr>
          </a:p>
        </p:txBody>
      </p:sp>
      <p:sp>
        <p:nvSpPr>
          <p:cNvPr id="32" name="TextBox 10"/>
          <p:cNvSpPr txBox="1"/>
          <p:nvPr/>
        </p:nvSpPr>
        <p:spPr>
          <a:xfrm>
            <a:off x="4062413" y="3030538"/>
            <a:ext cx="850900" cy="738187"/>
          </a:xfrm>
          <a:prstGeom prst="rect">
            <a:avLst/>
          </a:prstGeom>
          <a:noFill/>
          <a:ln>
            <a:noFill/>
          </a:ln>
        </p:spPr>
        <p:txBody>
          <a:bodyPr wrap="none">
            <a:spAutoFit/>
          </a:bodyPr>
          <a:lstStyle/>
          <a:p>
            <a:pPr>
              <a:defRPr/>
            </a:pPr>
            <a:r>
              <a:rPr lang="en-US" sz="1400" b="1" u="none" dirty="0">
                <a:solidFill>
                  <a:schemeClr val="accent3">
                    <a:lumMod val="75000"/>
                  </a:schemeClr>
                </a:solidFill>
              </a:rPr>
              <a:t>2010</a:t>
            </a:r>
          </a:p>
          <a:p>
            <a:pPr>
              <a:defRPr/>
            </a:pPr>
            <a:r>
              <a:rPr lang="en-US" sz="1400" u="none" dirty="0">
                <a:solidFill>
                  <a:schemeClr val="accent3">
                    <a:lumMod val="75000"/>
                  </a:schemeClr>
                </a:solidFill>
              </a:rPr>
              <a:t>0.05 fb</a:t>
            </a:r>
            <a:r>
              <a:rPr lang="en-US" sz="1400" u="none" baseline="30000" dirty="0">
                <a:solidFill>
                  <a:schemeClr val="accent3">
                    <a:lumMod val="75000"/>
                  </a:schemeClr>
                </a:solidFill>
              </a:rPr>
              <a:t>-1 </a:t>
            </a:r>
          </a:p>
          <a:p>
            <a:pPr>
              <a:defRPr/>
            </a:pPr>
            <a:r>
              <a:rPr lang="en-US" sz="1400" u="none" dirty="0">
                <a:solidFill>
                  <a:schemeClr val="accent3">
                    <a:lumMod val="75000"/>
                  </a:schemeClr>
                </a:solidFill>
              </a:rPr>
              <a:t>at 7 </a:t>
            </a:r>
            <a:r>
              <a:rPr lang="en-US" sz="1400" u="none" dirty="0" err="1">
                <a:solidFill>
                  <a:schemeClr val="accent3">
                    <a:lumMod val="75000"/>
                  </a:schemeClr>
                </a:solidFill>
              </a:rPr>
              <a:t>TeV</a:t>
            </a:r>
            <a:endParaRPr lang="en-US" sz="1400" u="none" baseline="30000" dirty="0">
              <a:solidFill>
                <a:schemeClr val="accent3">
                  <a:lumMod val="75000"/>
                </a:schemeClr>
              </a:solidFill>
            </a:endParaRPr>
          </a:p>
        </p:txBody>
      </p:sp>
      <p:sp>
        <p:nvSpPr>
          <p:cNvPr id="120855" name="TextBox 9"/>
          <p:cNvSpPr txBox="1">
            <a:spLocks noChangeArrowheads="1"/>
          </p:cNvSpPr>
          <p:nvPr/>
        </p:nvSpPr>
        <p:spPr bwMode="auto">
          <a:xfrm>
            <a:off x="4568825" y="4652963"/>
            <a:ext cx="1763713" cy="738187"/>
          </a:xfrm>
          <a:prstGeom prst="rect">
            <a:avLst/>
          </a:prstGeom>
          <a:solidFill>
            <a:srgbClr val="FFFFFF"/>
          </a:solidFill>
          <a:ln w="9525">
            <a:solidFill>
              <a:srgbClr val="FFFFFF"/>
            </a:solidFill>
            <a:miter lim="800000"/>
            <a:headEnd/>
            <a:tailEnd/>
          </a:ln>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en-US" sz="1400" u="none">
                <a:solidFill>
                  <a:srgbClr val="008000"/>
                </a:solidFill>
              </a:rPr>
              <a:t>Design value </a:t>
            </a:r>
          </a:p>
          <a:p>
            <a:r>
              <a:rPr lang="en-US" sz="1400" u="none">
                <a:solidFill>
                  <a:srgbClr val="008000"/>
                </a:solidFill>
              </a:rPr>
              <a:t>(expected to be</a:t>
            </a:r>
          </a:p>
          <a:p>
            <a:r>
              <a:rPr lang="en-US" sz="1400" u="none">
                <a:solidFill>
                  <a:srgbClr val="008000"/>
                </a:solidFill>
              </a:rPr>
              <a:t>reached at L=10</a:t>
            </a:r>
            <a:r>
              <a:rPr lang="en-US" sz="1400" u="none" baseline="30000">
                <a:solidFill>
                  <a:srgbClr val="008000"/>
                </a:solidFill>
              </a:rPr>
              <a:t>34 </a:t>
            </a:r>
            <a:r>
              <a:rPr lang="en-US" sz="1400" u="none">
                <a:solidFill>
                  <a:srgbClr val="008000"/>
                </a:solidFill>
              </a:rPr>
              <a:t>!) </a:t>
            </a:r>
          </a:p>
        </p:txBody>
      </p:sp>
      <p:pic>
        <p:nvPicPr>
          <p:cNvPr id="120856" name="Image 2" descr="2012_highPileup.pn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6551613" y="4659313"/>
            <a:ext cx="2565400" cy="212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0" name="Connecteur droit 9"/>
          <p:cNvCxnSpPr/>
          <p:nvPr/>
        </p:nvCxnSpPr>
        <p:spPr>
          <a:xfrm>
            <a:off x="1384300" y="3832225"/>
            <a:ext cx="339725" cy="0"/>
          </a:xfrm>
          <a:prstGeom prst="line">
            <a:avLst/>
          </a:prstGeom>
          <a:ln w="28575" cmpd="sng">
            <a:solidFill>
              <a:srgbClr val="FFFFFF"/>
            </a:solidFill>
          </a:ln>
        </p:spPr>
        <p:style>
          <a:lnRef idx="1">
            <a:schemeClr val="dk1"/>
          </a:lnRef>
          <a:fillRef idx="0">
            <a:schemeClr val="dk1"/>
          </a:fillRef>
          <a:effectRef idx="0">
            <a:schemeClr val="dk1"/>
          </a:effectRef>
          <a:fontRef idx="minor">
            <a:schemeClr val="tx1"/>
          </a:fontRef>
        </p:style>
      </p:cxnSp>
      <p:cxnSp>
        <p:nvCxnSpPr>
          <p:cNvPr id="34" name="Connecteur droit 33"/>
          <p:cNvCxnSpPr/>
          <p:nvPr/>
        </p:nvCxnSpPr>
        <p:spPr>
          <a:xfrm>
            <a:off x="1384300" y="3787775"/>
            <a:ext cx="177800" cy="0"/>
          </a:xfrm>
          <a:prstGeom prst="line">
            <a:avLst/>
          </a:prstGeom>
          <a:ln w="28575" cmpd="sng">
            <a:solidFill>
              <a:srgbClr val="FFFFFF"/>
            </a:solidFill>
          </a:ln>
        </p:spPr>
        <p:style>
          <a:lnRef idx="1">
            <a:schemeClr val="dk1"/>
          </a:lnRef>
          <a:fillRef idx="0">
            <a:schemeClr val="dk1"/>
          </a:fillRef>
          <a:effectRef idx="0">
            <a:schemeClr val="dk1"/>
          </a:effectRef>
          <a:fontRef idx="minor">
            <a:schemeClr val="tx1"/>
          </a:fontRef>
        </p:style>
      </p:cxnSp>
      <p:cxnSp>
        <p:nvCxnSpPr>
          <p:cNvPr id="35" name="Connecteur droit 34"/>
          <p:cNvCxnSpPr/>
          <p:nvPr/>
        </p:nvCxnSpPr>
        <p:spPr>
          <a:xfrm>
            <a:off x="1574800" y="3775075"/>
            <a:ext cx="177800" cy="0"/>
          </a:xfrm>
          <a:prstGeom prst="line">
            <a:avLst/>
          </a:prstGeom>
          <a:ln w="28575" cmpd="sng">
            <a:solidFill>
              <a:srgbClr val="FFFFFF"/>
            </a:solidFill>
          </a:ln>
        </p:spPr>
        <p:style>
          <a:lnRef idx="1">
            <a:schemeClr val="dk1"/>
          </a:lnRef>
          <a:fillRef idx="0">
            <a:schemeClr val="dk1"/>
          </a:fillRef>
          <a:effectRef idx="0">
            <a:schemeClr val="dk1"/>
          </a:effectRef>
          <a:fontRef idx="minor">
            <a:schemeClr val="tx1"/>
          </a:fontRef>
        </p:style>
      </p:cxnSp>
      <p:sp>
        <p:nvSpPr>
          <p:cNvPr id="120861" name="Titre 1"/>
          <p:cNvSpPr txBox="1">
            <a:spLocks/>
          </p:cNvSpPr>
          <p:nvPr/>
        </p:nvSpPr>
        <p:spPr bwMode="auto">
          <a:xfrm>
            <a:off x="636588" y="354013"/>
            <a:ext cx="4810125" cy="238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eaLnBrk="1" hangingPunct="1"/>
            <a:r>
              <a:rPr lang="en-US" sz="3200" u="none">
                <a:latin typeface="Trebuchet MS" charset="0"/>
                <a:cs typeface="Trebuchet MS" charset="0"/>
              </a:rPr>
              <a:t>The first LHC run</a:t>
            </a:r>
            <a:endParaRPr lang="en-US" sz="2000" u="none">
              <a:solidFill>
                <a:srgbClr val="3399FF"/>
              </a:solidFill>
              <a:latin typeface="Trebuchet MS" charset="0"/>
              <a:cs typeface="Trebuchet MS" charset="0"/>
            </a:endParaRPr>
          </a:p>
        </p:txBody>
      </p:sp>
      <p:sp>
        <p:nvSpPr>
          <p:cNvPr id="2" name="TextBox 1"/>
          <p:cNvSpPr txBox="1"/>
          <p:nvPr/>
        </p:nvSpPr>
        <p:spPr>
          <a:xfrm>
            <a:off x="390124" y="1245362"/>
            <a:ext cx="4537232" cy="369332"/>
          </a:xfrm>
          <a:prstGeom prst="rect">
            <a:avLst/>
          </a:prstGeom>
          <a:solidFill>
            <a:srgbClr val="FFFF00"/>
          </a:solidFill>
        </p:spPr>
        <p:txBody>
          <a:bodyPr wrap="none" rtlCol="0">
            <a:spAutoFit/>
          </a:bodyPr>
          <a:lstStyle/>
          <a:p>
            <a:r>
              <a:rPr lang="en-US"/>
              <a:t>Event rate = luminosity </a:t>
            </a:r>
            <a:r>
              <a:rPr lang="en-US" dirty="0"/>
              <a:t>x cross-sections</a:t>
            </a:r>
          </a:p>
        </p:txBody>
      </p:sp>
    </p:spTree>
    <p:extLst>
      <p:ext uri="{BB962C8B-B14F-4D97-AF65-F5344CB8AC3E}">
        <p14:creationId xmlns:p14="http://schemas.microsoft.com/office/powerpoint/2010/main" val="32231793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794506"/>
            <a:ext cx="8042276" cy="1336956"/>
          </a:xfrm>
        </p:spPr>
        <p:txBody>
          <a:bodyPr/>
          <a:lstStyle/>
          <a:p>
            <a:r>
              <a:rPr lang="en-US" dirty="0"/>
              <a:t>The detection of </a:t>
            </a:r>
            <a:br>
              <a:rPr lang="en-US" dirty="0"/>
            </a:br>
            <a:r>
              <a:rPr lang="en-US" dirty="0"/>
              <a:t>the Higgs boson</a:t>
            </a:r>
          </a:p>
        </p:txBody>
      </p:sp>
      <p:sp>
        <p:nvSpPr>
          <p:cNvPr id="6" name="Date Placeholder 5"/>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17544659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867" y="0"/>
            <a:ext cx="8042276" cy="872436"/>
          </a:xfrm>
        </p:spPr>
        <p:txBody>
          <a:bodyPr/>
          <a:lstStyle/>
          <a:p>
            <a:r>
              <a:rPr lang="en-US" dirty="0"/>
              <a:t>Higgs production</a:t>
            </a:r>
          </a:p>
        </p:txBody>
      </p:sp>
      <p:pic>
        <p:nvPicPr>
          <p:cNvPr id="4" name="Content Placeholder 3"/>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2099"/>
          <a:stretch/>
        </p:blipFill>
        <p:spPr>
          <a:xfrm>
            <a:off x="169563" y="2787075"/>
            <a:ext cx="8878934" cy="1883833"/>
          </a:xfrm>
        </p:spPr>
      </p:pic>
      <p:sp>
        <p:nvSpPr>
          <p:cNvPr id="7" name="TextBox 6"/>
          <p:cNvSpPr txBox="1"/>
          <p:nvPr/>
        </p:nvSpPr>
        <p:spPr>
          <a:xfrm>
            <a:off x="6813369" y="1385871"/>
            <a:ext cx="2156322" cy="923330"/>
          </a:xfrm>
          <a:prstGeom prst="rect">
            <a:avLst/>
          </a:prstGeom>
          <a:noFill/>
        </p:spPr>
        <p:txBody>
          <a:bodyPr wrap="none" rtlCol="0">
            <a:spAutoFit/>
          </a:bodyPr>
          <a:lstStyle/>
          <a:p>
            <a:pPr algn="ctr"/>
            <a:r>
              <a:rPr lang="en-US" dirty="0"/>
              <a:t>Top-</a:t>
            </a:r>
            <a:r>
              <a:rPr lang="en-US" dirty="0" err="1"/>
              <a:t>antitop</a:t>
            </a:r>
            <a:r>
              <a:rPr lang="en-US" dirty="0"/>
              <a:t> fusion</a:t>
            </a:r>
          </a:p>
          <a:p>
            <a:pPr algn="ctr"/>
            <a:r>
              <a:rPr lang="en-US" dirty="0" err="1"/>
              <a:t>ttH</a:t>
            </a:r>
            <a:endParaRPr lang="en-US" dirty="0"/>
          </a:p>
          <a:p>
            <a:pPr marL="285750" indent="-285750" algn="ctr">
              <a:buFont typeface="Arial"/>
              <a:buChar char="•"/>
            </a:pPr>
            <a:endParaRPr lang="en-US" dirty="0"/>
          </a:p>
        </p:txBody>
      </p:sp>
      <p:sp>
        <p:nvSpPr>
          <p:cNvPr id="8" name="Rectangle 7"/>
          <p:cNvSpPr/>
          <p:nvPr/>
        </p:nvSpPr>
        <p:spPr>
          <a:xfrm>
            <a:off x="264458" y="2140744"/>
            <a:ext cx="2234093" cy="646331"/>
          </a:xfrm>
          <a:prstGeom prst="rect">
            <a:avLst/>
          </a:prstGeom>
        </p:spPr>
        <p:txBody>
          <a:bodyPr wrap="none">
            <a:spAutoFit/>
          </a:bodyPr>
          <a:lstStyle/>
          <a:p>
            <a:pPr algn="ctr"/>
            <a:r>
              <a:rPr lang="en-US" dirty="0"/>
              <a:t>Gluon-gluon fusion</a:t>
            </a:r>
          </a:p>
          <a:p>
            <a:pPr algn="ctr"/>
            <a:r>
              <a:rPr lang="en-US" dirty="0" err="1"/>
              <a:t>gg→H</a:t>
            </a:r>
            <a:endParaRPr lang="en-US" dirty="0"/>
          </a:p>
        </p:txBody>
      </p:sp>
      <p:sp>
        <p:nvSpPr>
          <p:cNvPr id="9" name="Rectangle 8"/>
          <p:cNvSpPr/>
          <p:nvPr/>
        </p:nvSpPr>
        <p:spPr>
          <a:xfrm>
            <a:off x="2316408" y="1266554"/>
            <a:ext cx="2403222" cy="646331"/>
          </a:xfrm>
          <a:prstGeom prst="rect">
            <a:avLst/>
          </a:prstGeom>
        </p:spPr>
        <p:txBody>
          <a:bodyPr wrap="none">
            <a:spAutoFit/>
          </a:bodyPr>
          <a:lstStyle/>
          <a:p>
            <a:pPr algn="ctr"/>
            <a:r>
              <a:rPr lang="en-US" dirty="0"/>
              <a:t>Vector boson fusion</a:t>
            </a:r>
          </a:p>
          <a:p>
            <a:pPr algn="ctr"/>
            <a:r>
              <a:rPr lang="en-US" dirty="0"/>
              <a:t>VBF</a:t>
            </a:r>
          </a:p>
        </p:txBody>
      </p:sp>
      <p:sp>
        <p:nvSpPr>
          <p:cNvPr id="10" name="Rectangle 9"/>
          <p:cNvSpPr/>
          <p:nvPr/>
        </p:nvSpPr>
        <p:spPr>
          <a:xfrm>
            <a:off x="4719630" y="1986035"/>
            <a:ext cx="1909034" cy="646331"/>
          </a:xfrm>
          <a:prstGeom prst="rect">
            <a:avLst/>
          </a:prstGeom>
        </p:spPr>
        <p:txBody>
          <a:bodyPr wrap="none">
            <a:spAutoFit/>
          </a:bodyPr>
          <a:lstStyle/>
          <a:p>
            <a:pPr algn="ctr"/>
            <a:r>
              <a:rPr lang="en-US" dirty="0"/>
              <a:t>Higgs </a:t>
            </a:r>
            <a:r>
              <a:rPr lang="en-US" dirty="0" err="1"/>
              <a:t>strahlung</a:t>
            </a:r>
            <a:endParaRPr lang="en-US" dirty="0"/>
          </a:p>
          <a:p>
            <a:pPr algn="ctr"/>
            <a:r>
              <a:rPr lang="en-US" dirty="0"/>
              <a:t>VH</a:t>
            </a:r>
          </a:p>
        </p:txBody>
      </p:sp>
      <p:sp>
        <p:nvSpPr>
          <p:cNvPr id="11" name="Date Placeholder 10"/>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40112562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ext Box 3"/>
          <p:cNvSpPr txBox="1">
            <a:spLocks noChangeArrowheads="1"/>
          </p:cNvSpPr>
          <p:nvPr/>
        </p:nvSpPr>
        <p:spPr bwMode="auto">
          <a:xfrm>
            <a:off x="6934200" y="5943600"/>
            <a:ext cx="1919288"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600">
                <a:solidFill>
                  <a:srgbClr val="FF0000"/>
                </a:solidFill>
              </a:rPr>
              <a:t>Ref: hep-ph/0208209</a:t>
            </a:r>
          </a:p>
        </p:txBody>
      </p:sp>
      <p:sp>
        <p:nvSpPr>
          <p:cNvPr id="63490" name="Rectangle 4"/>
          <p:cNvSpPr>
            <a:spLocks noChangeArrowheads="1"/>
          </p:cNvSpPr>
          <p:nvPr/>
        </p:nvSpPr>
        <p:spPr bwMode="auto">
          <a:xfrm>
            <a:off x="285750" y="1035050"/>
            <a:ext cx="184150" cy="579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0" hangingPunct="0"/>
            <a:endParaRPr lang="en-US" sz="3200"/>
          </a:p>
        </p:txBody>
      </p:sp>
      <p:sp>
        <p:nvSpPr>
          <p:cNvPr id="63491" name="Text Box 6"/>
          <p:cNvSpPr txBox="1">
            <a:spLocks noChangeArrowheads="1"/>
          </p:cNvSpPr>
          <p:nvPr/>
        </p:nvSpPr>
        <p:spPr bwMode="auto">
          <a:xfrm>
            <a:off x="1643062" y="152318"/>
            <a:ext cx="496887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IE" sz="2800" dirty="0"/>
              <a:t>Detect Higgs by decay products </a:t>
            </a:r>
            <a:endParaRPr lang="en-GB" sz="2800" dirty="0"/>
          </a:p>
        </p:txBody>
      </p:sp>
      <p:pic>
        <p:nvPicPr>
          <p:cNvPr id="63492" name="Picture 8" descr="http://ars.els-cdn.com/content/image/1-s2.0-S0370157312000695-gr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15354" y="1080090"/>
            <a:ext cx="4728646" cy="55607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3493" name="TextBox 5"/>
          <p:cNvSpPr txBox="1">
            <a:spLocks noChangeArrowheads="1"/>
          </p:cNvSpPr>
          <p:nvPr/>
        </p:nvSpPr>
        <p:spPr bwMode="auto">
          <a:xfrm>
            <a:off x="179388" y="1421003"/>
            <a:ext cx="4752975" cy="4339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en-US" sz="2000" dirty="0"/>
          </a:p>
          <a:p>
            <a:pPr eaLnBrk="1" hangingPunct="1">
              <a:buFont typeface="Arial" charset="0"/>
              <a:buChar char="•"/>
            </a:pPr>
            <a:r>
              <a:rPr lang="en-US" sz="2000" dirty="0"/>
              <a:t> </a:t>
            </a:r>
            <a:r>
              <a:rPr lang="en-US" sz="2000" u="sng" dirty="0"/>
              <a:t>Variety of decay channels</a:t>
            </a:r>
          </a:p>
          <a:p>
            <a:pPr eaLnBrk="1" hangingPunct="1"/>
            <a:endParaRPr lang="en-US" sz="2000" dirty="0"/>
          </a:p>
          <a:p>
            <a:pPr eaLnBrk="1" hangingPunct="1">
              <a:buFont typeface="Arial" charset="0"/>
              <a:buChar char="•"/>
            </a:pPr>
            <a:r>
              <a:rPr lang="en-US" sz="2000" dirty="0"/>
              <a:t> Massive particles more likely  </a:t>
            </a:r>
          </a:p>
          <a:p>
            <a:pPr eaLnBrk="1" hangingPunct="1">
              <a:buFont typeface="Arial" charset="0"/>
              <a:buChar char="•"/>
            </a:pPr>
            <a:endParaRPr lang="en-US" sz="2000" dirty="0"/>
          </a:p>
          <a:p>
            <a:pPr eaLnBrk="1" hangingPunct="1">
              <a:buFont typeface="Arial" charset="0"/>
              <a:buChar char="•"/>
            </a:pPr>
            <a:r>
              <a:rPr lang="en-US" sz="2000" dirty="0"/>
              <a:t> Difficult to detect from background</a:t>
            </a:r>
          </a:p>
          <a:p>
            <a:pPr eaLnBrk="1" hangingPunct="1">
              <a:buFont typeface="Arial" charset="0"/>
              <a:buChar char="•"/>
            </a:pPr>
            <a:endParaRPr lang="en-US" sz="2000" dirty="0"/>
          </a:p>
          <a:p>
            <a:pPr eaLnBrk="1" hangingPunct="1">
              <a:lnSpc>
                <a:spcPct val="120000"/>
              </a:lnSpc>
              <a:buFont typeface="Arial" charset="0"/>
              <a:buChar char="•"/>
            </a:pPr>
            <a:r>
              <a:rPr lang="en-US" sz="2000" dirty="0"/>
              <a:t> Life time is 1.56×10−22 s (!)</a:t>
            </a:r>
          </a:p>
          <a:p>
            <a:pPr eaLnBrk="1" hangingPunct="1">
              <a:lnSpc>
                <a:spcPct val="120000"/>
              </a:lnSpc>
            </a:pPr>
            <a:r>
              <a:rPr lang="en-US" sz="2000" dirty="0"/>
              <a:t>(predicted in the Standard Model)</a:t>
            </a:r>
          </a:p>
          <a:p>
            <a:pPr eaLnBrk="1" hangingPunct="1">
              <a:lnSpc>
                <a:spcPct val="120000"/>
              </a:lnSpc>
            </a:pPr>
            <a:endParaRPr lang="en-US" sz="2000" dirty="0"/>
          </a:p>
          <a:p>
            <a:pPr marL="342900" indent="-342900" eaLnBrk="1" hangingPunct="1">
              <a:lnSpc>
                <a:spcPct val="120000"/>
              </a:lnSpc>
              <a:buFont typeface="Arial"/>
              <a:buChar char="•"/>
            </a:pPr>
            <a:r>
              <a:rPr lang="en-US" sz="2000" dirty="0" err="1">
                <a:latin typeface="Symbol" charset="2"/>
                <a:cs typeface="Symbol" charset="2"/>
              </a:rPr>
              <a:t>gg</a:t>
            </a:r>
            <a:r>
              <a:rPr lang="en-US" sz="2000" dirty="0">
                <a:latin typeface="Symbol" charset="2"/>
                <a:cs typeface="Symbol" charset="2"/>
              </a:rPr>
              <a:t> </a:t>
            </a:r>
            <a:r>
              <a:rPr lang="en-US" sz="2000" dirty="0"/>
              <a:t>is clean, but rare</a:t>
            </a:r>
          </a:p>
          <a:p>
            <a:pPr eaLnBrk="1" hangingPunct="1"/>
            <a:endParaRPr lang="en-US" sz="2000" dirty="0"/>
          </a:p>
          <a:p>
            <a:pPr eaLnBrk="1" hangingPunct="1"/>
            <a:endParaRPr lang="en-US" sz="2000" dirty="0"/>
          </a:p>
        </p:txBody>
      </p:sp>
      <p:sp>
        <p:nvSpPr>
          <p:cNvPr id="5" name="Date Placeholder 4"/>
          <p:cNvSpPr>
            <a:spLocks noGrp="1"/>
          </p:cNvSpPr>
          <p:nvPr>
            <p:ph type="dt" sz="half" idx="10"/>
          </p:nvPr>
        </p:nvSpPr>
        <p:spPr/>
        <p:txBody>
          <a:bodyPr/>
          <a:lstStyle/>
          <a:p>
            <a:r>
              <a:rPr lang="en-US"/>
              <a:t>12/6/2018</a:t>
            </a:r>
          </a:p>
        </p:txBody>
      </p:sp>
      <p:pic>
        <p:nvPicPr>
          <p:cNvPr id="2" name="Picture 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79388" y="5130646"/>
            <a:ext cx="2013248" cy="1452248"/>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307181" y="5125221"/>
            <a:ext cx="2004987" cy="1485801"/>
          </a:xfrm>
          <a:prstGeom prst="rect">
            <a:avLst/>
          </a:prstGeom>
        </p:spPr>
      </p:pic>
    </p:spTree>
    <p:extLst>
      <p:ext uri="{BB962C8B-B14F-4D97-AF65-F5344CB8AC3E}">
        <p14:creationId xmlns:p14="http://schemas.microsoft.com/office/powerpoint/2010/main" val="19665494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4DB4F4F-CF37-2E49-8412-A55AE7DE077E}"/>
              </a:ext>
            </a:extLst>
          </p:cNvPr>
          <p:cNvPicPr>
            <a:picLocks noChangeAspect="1"/>
          </p:cNvPicPr>
          <p:nvPr/>
        </p:nvPicPr>
        <p:blipFill>
          <a:blip r:embed="rId2"/>
          <a:stretch>
            <a:fillRect/>
          </a:stretch>
        </p:blipFill>
        <p:spPr>
          <a:xfrm>
            <a:off x="155275" y="1761556"/>
            <a:ext cx="8988725" cy="4547237"/>
          </a:xfrm>
          <a:prstGeom prst="rect">
            <a:avLst/>
          </a:prstGeom>
        </p:spPr>
      </p:pic>
      <p:sp>
        <p:nvSpPr>
          <p:cNvPr id="2" name="Title 1">
            <a:extLst>
              <a:ext uri="{FF2B5EF4-FFF2-40B4-BE49-F238E27FC236}">
                <a16:creationId xmlns:a16="http://schemas.microsoft.com/office/drawing/2014/main" id="{36AA4D97-DCCE-DC44-A503-501390E03403}"/>
              </a:ext>
            </a:extLst>
          </p:cNvPr>
          <p:cNvSpPr>
            <a:spLocks noGrp="1"/>
          </p:cNvSpPr>
          <p:nvPr>
            <p:ph type="title"/>
          </p:nvPr>
        </p:nvSpPr>
        <p:spPr/>
        <p:txBody>
          <a:bodyPr/>
          <a:lstStyle/>
          <a:p>
            <a:r>
              <a:rPr lang="en-GB" dirty="0"/>
              <a:t>Online, Offline Trigger</a:t>
            </a:r>
          </a:p>
        </p:txBody>
      </p:sp>
      <p:sp>
        <p:nvSpPr>
          <p:cNvPr id="4" name="Date Placeholder 3">
            <a:extLst>
              <a:ext uri="{FF2B5EF4-FFF2-40B4-BE49-F238E27FC236}">
                <a16:creationId xmlns:a16="http://schemas.microsoft.com/office/drawing/2014/main" id="{4E8501CE-87D2-5844-85DB-F8DEBD2B9389}"/>
              </a:ext>
            </a:extLst>
          </p:cNvPr>
          <p:cNvSpPr>
            <a:spLocks noGrp="1"/>
          </p:cNvSpPr>
          <p:nvPr>
            <p:ph type="dt" sz="half" idx="10"/>
          </p:nvPr>
        </p:nvSpPr>
        <p:spPr/>
        <p:txBody>
          <a:bodyPr/>
          <a:lstStyle/>
          <a:p>
            <a:r>
              <a:rPr lang="en-US"/>
              <a:t>12/6/2018</a:t>
            </a:r>
          </a:p>
        </p:txBody>
      </p:sp>
      <p:grpSp>
        <p:nvGrpSpPr>
          <p:cNvPr id="13" name="Group 12">
            <a:extLst>
              <a:ext uri="{FF2B5EF4-FFF2-40B4-BE49-F238E27FC236}">
                <a16:creationId xmlns:a16="http://schemas.microsoft.com/office/drawing/2014/main" id="{6AC80939-7CCE-4849-AA3F-A989BEAA0139}"/>
              </a:ext>
            </a:extLst>
          </p:cNvPr>
          <p:cNvGrpSpPr/>
          <p:nvPr/>
        </p:nvGrpSpPr>
        <p:grpSpPr>
          <a:xfrm>
            <a:off x="1232380" y="2966246"/>
            <a:ext cx="6123917" cy="3342547"/>
            <a:chOff x="1232380" y="2966246"/>
            <a:chExt cx="6123917" cy="3342547"/>
          </a:xfrm>
        </p:grpSpPr>
        <p:sp>
          <p:nvSpPr>
            <p:cNvPr id="11" name="Oval 10">
              <a:extLst>
                <a:ext uri="{FF2B5EF4-FFF2-40B4-BE49-F238E27FC236}">
                  <a16:creationId xmlns:a16="http://schemas.microsoft.com/office/drawing/2014/main" id="{608751DA-45F8-704C-8F69-97D05CDE7B25}"/>
                </a:ext>
              </a:extLst>
            </p:cNvPr>
            <p:cNvSpPr/>
            <p:nvPr/>
          </p:nvSpPr>
          <p:spPr>
            <a:xfrm>
              <a:off x="5928189" y="4184611"/>
              <a:ext cx="1428108" cy="1260692"/>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nvGrpSpPr>
            <p:cNvPr id="12" name="Group 11">
              <a:extLst>
                <a:ext uri="{FF2B5EF4-FFF2-40B4-BE49-F238E27FC236}">
                  <a16:creationId xmlns:a16="http://schemas.microsoft.com/office/drawing/2014/main" id="{DD9A8208-32BE-214D-881B-989FCD2C2BE3}"/>
                </a:ext>
              </a:extLst>
            </p:cNvPr>
            <p:cNvGrpSpPr/>
            <p:nvPr/>
          </p:nvGrpSpPr>
          <p:grpSpPr>
            <a:xfrm>
              <a:off x="1232380" y="2966246"/>
              <a:ext cx="4610410" cy="3342547"/>
              <a:chOff x="4217753" y="2960287"/>
              <a:chExt cx="4610410" cy="3342547"/>
            </a:xfrm>
          </p:grpSpPr>
          <p:pic>
            <p:nvPicPr>
              <p:cNvPr id="7" name="Picture 6">
                <a:extLst>
                  <a:ext uri="{FF2B5EF4-FFF2-40B4-BE49-F238E27FC236}">
                    <a16:creationId xmlns:a16="http://schemas.microsoft.com/office/drawing/2014/main" id="{41C2C70B-FEC8-2643-87BB-5957AF826A8B}"/>
                  </a:ext>
                </a:extLst>
              </p:cNvPr>
              <p:cNvPicPr>
                <a:picLocks noChangeAspect="1"/>
              </p:cNvPicPr>
              <p:nvPr/>
            </p:nvPicPr>
            <p:blipFill>
              <a:blip r:embed="rId3">
                <a:duotone>
                  <a:prstClr val="black"/>
                  <a:schemeClr val="accent5">
                    <a:tint val="45000"/>
                    <a:satMod val="400000"/>
                  </a:schemeClr>
                </a:duotone>
              </a:blip>
              <a:stretch>
                <a:fillRect/>
              </a:stretch>
            </p:blipFill>
            <p:spPr>
              <a:xfrm>
                <a:off x="4217753" y="2960287"/>
                <a:ext cx="4610410" cy="3342547"/>
              </a:xfrm>
              <a:prstGeom prst="rect">
                <a:avLst/>
              </a:prstGeom>
              <a:ln w="28575">
                <a:solidFill>
                  <a:srgbClr val="7030A0"/>
                </a:solidFill>
              </a:ln>
            </p:spPr>
          </p:pic>
          <p:sp>
            <p:nvSpPr>
              <p:cNvPr id="9" name="Oval 8">
                <a:extLst>
                  <a:ext uri="{FF2B5EF4-FFF2-40B4-BE49-F238E27FC236}">
                    <a16:creationId xmlns:a16="http://schemas.microsoft.com/office/drawing/2014/main" id="{05B401C8-481E-4B4E-9B86-9EF6BAACF02D}"/>
                  </a:ext>
                </a:extLst>
              </p:cNvPr>
              <p:cNvSpPr/>
              <p:nvPr/>
            </p:nvSpPr>
            <p:spPr>
              <a:xfrm>
                <a:off x="8404261" y="5537771"/>
                <a:ext cx="187290" cy="205483"/>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 name="Oval 9">
                <a:extLst>
                  <a:ext uri="{FF2B5EF4-FFF2-40B4-BE49-F238E27FC236}">
                    <a16:creationId xmlns:a16="http://schemas.microsoft.com/office/drawing/2014/main" id="{C0FC9660-6B04-CE43-AFAB-42906C626A78}"/>
                  </a:ext>
                </a:extLst>
              </p:cNvPr>
              <p:cNvSpPr/>
              <p:nvPr/>
            </p:nvSpPr>
            <p:spPr>
              <a:xfrm>
                <a:off x="7226824" y="3771901"/>
                <a:ext cx="187290" cy="205483"/>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grpSp>
    </p:spTree>
    <p:extLst>
      <p:ext uri="{BB962C8B-B14F-4D97-AF65-F5344CB8AC3E}">
        <p14:creationId xmlns:p14="http://schemas.microsoft.com/office/powerpoint/2010/main" val="283182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13"/>
                                        </p:tgtEl>
                                        <p:attrNameLst>
                                          <p:attrName>ppt_x</p:attrName>
                                        </p:attrNameLst>
                                      </p:cBhvr>
                                      <p:tavLst>
                                        <p:tav tm="0">
                                          <p:val>
                                            <p:strVal val="ppt_x"/>
                                          </p:val>
                                        </p:tav>
                                        <p:tav tm="100000">
                                          <p:val>
                                            <p:strVal val="ppt_x"/>
                                          </p:val>
                                        </p:tav>
                                      </p:tavLst>
                                    </p:anim>
                                    <p:anim calcmode="lin" valueType="num">
                                      <p:cBhvr additive="base">
                                        <p:cTn id="13" dur="500"/>
                                        <p:tgtEl>
                                          <p:spTgt spid="13"/>
                                        </p:tgtEl>
                                        <p:attrNameLst>
                                          <p:attrName>ppt_y</p:attrName>
                                        </p:attrNameLst>
                                      </p:cBhvr>
                                      <p:tavLst>
                                        <p:tav tm="0">
                                          <p:val>
                                            <p:strVal val="ppt_y"/>
                                          </p:val>
                                        </p:tav>
                                        <p:tav tm="100000">
                                          <p:val>
                                            <p:strVal val="1+ppt_h/2"/>
                                          </p:val>
                                        </p:tav>
                                      </p:tavLst>
                                    </p:anim>
                                    <p:set>
                                      <p:cBhvr>
                                        <p:cTn id="14"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descr="Large confetti"/>
          <p:cNvSpPr>
            <a:spLocks noGrp="1" noChangeArrowheads="1"/>
          </p:cNvSpPr>
          <p:nvPr>
            <p:ph type="title"/>
          </p:nvPr>
        </p:nvSpPr>
        <p:spPr>
          <a:xfrm>
            <a:off x="1428290" y="10318"/>
            <a:ext cx="6551613" cy="1143000"/>
          </a:xfrm>
        </p:spPr>
        <p:txBody>
          <a:bodyPr/>
          <a:lstStyle/>
          <a:p>
            <a:pPr eaLnBrk="1" hangingPunct="1"/>
            <a:r>
              <a:rPr lang="en-IE" sz="3200" dirty="0">
                <a:latin typeface="Times New Roman" charset="0"/>
              </a:rPr>
              <a:t>April-July 2012:  </a:t>
            </a:r>
            <a:r>
              <a:rPr lang="en-IE" sz="3200" i="1" dirty="0">
                <a:latin typeface="Times New Roman" charset="0"/>
              </a:rPr>
              <a:t>8 TeV</a:t>
            </a:r>
            <a:r>
              <a:rPr lang="en-IE" sz="3200" dirty="0">
                <a:latin typeface="Times New Roman" charset="0"/>
              </a:rPr>
              <a:t>, </a:t>
            </a:r>
            <a:r>
              <a:rPr lang="en-IE" sz="3200" i="1" dirty="0">
                <a:latin typeface="Times New Roman" charset="0"/>
              </a:rPr>
              <a:t>5.8 </a:t>
            </a:r>
            <a:r>
              <a:rPr lang="en-IE" sz="3200" dirty="0">
                <a:latin typeface="Times New Roman" charset="0"/>
              </a:rPr>
              <a:t>fb</a:t>
            </a:r>
            <a:r>
              <a:rPr lang="en-IE" sz="3200" baseline="30000" dirty="0">
                <a:latin typeface="Times New Roman" charset="0"/>
              </a:rPr>
              <a:t>-1</a:t>
            </a:r>
            <a:endParaRPr lang="en-GB" sz="3200" dirty="0">
              <a:latin typeface="Times New Roman" charset="0"/>
            </a:endParaRPr>
          </a:p>
        </p:txBody>
      </p:sp>
      <p:sp>
        <p:nvSpPr>
          <p:cNvPr id="33795" name="Content Placeholder 1"/>
          <p:cNvSpPr>
            <a:spLocks noGrp="1"/>
          </p:cNvSpPr>
          <p:nvPr>
            <p:ph sz="half" idx="1"/>
          </p:nvPr>
        </p:nvSpPr>
        <p:spPr>
          <a:xfrm>
            <a:off x="250825" y="2981376"/>
            <a:ext cx="4176713" cy="549275"/>
          </a:xfrm>
        </p:spPr>
        <p:txBody>
          <a:bodyPr/>
          <a:lstStyle/>
          <a:p>
            <a:pPr marL="0" indent="0">
              <a:buFontTx/>
              <a:buNone/>
            </a:pPr>
            <a:r>
              <a:rPr lang="en-IE" sz="2000" i="1" dirty="0">
                <a:latin typeface="Times New Roman" charset="0"/>
              </a:rPr>
              <a:t>Measure energy of </a:t>
            </a:r>
            <a:r>
              <a:rPr lang="en-IE" sz="2000" i="1" u="sng" dirty="0">
                <a:latin typeface="Times New Roman" charset="0"/>
              </a:rPr>
              <a:t>photons</a:t>
            </a:r>
            <a:r>
              <a:rPr lang="en-IE" sz="2000" i="1" dirty="0">
                <a:latin typeface="Times New Roman" charset="0"/>
              </a:rPr>
              <a:t> emitted</a:t>
            </a:r>
          </a:p>
        </p:txBody>
      </p:sp>
      <p:pic>
        <p:nvPicPr>
          <p:cNvPr id="33796" name="Picture 1" descr="C:\Documents and Settings\coraifeartaigh\Desktop\Documents 2011\Higgs 2012\pics\photon diagram.g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835" y="3587047"/>
            <a:ext cx="4602727" cy="2897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3797" name="TextBox 2"/>
          <p:cNvSpPr txBox="1">
            <a:spLocks noChangeArrowheads="1"/>
          </p:cNvSpPr>
          <p:nvPr/>
        </p:nvSpPr>
        <p:spPr bwMode="auto">
          <a:xfrm>
            <a:off x="5132388" y="2981376"/>
            <a:ext cx="4011612"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IE" sz="2000" i="1" dirty="0"/>
              <a:t>Measure decay products of </a:t>
            </a:r>
            <a:r>
              <a:rPr lang="en-IE" sz="2000" i="1" u="sng" dirty="0"/>
              <a:t>Z bosons </a:t>
            </a:r>
          </a:p>
        </p:txBody>
      </p:sp>
      <p:pic>
        <p:nvPicPr>
          <p:cNvPr id="33799" name="Picture 7" descr="C:\Users\cormac\Desktop\800px-HiggsDigamma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23850" y="1350278"/>
            <a:ext cx="3527425" cy="150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800" name="Picture 8" descr="C:\Users\cormac\Desktop\800px-Higgs4Lepton2.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251869" y="1153318"/>
            <a:ext cx="3704806" cy="16280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701514" y="3641823"/>
            <a:ext cx="4442486" cy="2843011"/>
          </a:xfrm>
          <a:prstGeom prst="rect">
            <a:avLst/>
          </a:prstGeom>
        </p:spPr>
      </p:pic>
      <p:sp>
        <p:nvSpPr>
          <p:cNvPr id="6" name="Date Placeholder 5"/>
          <p:cNvSpPr>
            <a:spLocks noGrp="1"/>
          </p:cNvSpPr>
          <p:nvPr>
            <p:ph type="dt" sz="half" idx="10"/>
          </p:nvPr>
        </p:nvSpPr>
        <p:spPr/>
        <p:txBody>
          <a:bodyPr/>
          <a:lstStyle/>
          <a:p>
            <a:r>
              <a:rPr lang="en-US"/>
              <a:t>12/6/2018</a:t>
            </a:r>
          </a:p>
        </p:txBody>
      </p:sp>
      <p:sp>
        <p:nvSpPr>
          <p:cNvPr id="4" name="TextBox 3">
            <a:extLst>
              <a:ext uri="{FF2B5EF4-FFF2-40B4-BE49-F238E27FC236}">
                <a16:creationId xmlns:a16="http://schemas.microsoft.com/office/drawing/2014/main" id="{28C17823-22E6-3242-BF2E-AFF6A2082C9F}"/>
              </a:ext>
            </a:extLst>
          </p:cNvPr>
          <p:cNvSpPr txBox="1"/>
          <p:nvPr/>
        </p:nvSpPr>
        <p:spPr>
          <a:xfrm rot="19389720">
            <a:off x="104851" y="390612"/>
            <a:ext cx="2271568" cy="923330"/>
          </a:xfrm>
          <a:prstGeom prst="rect">
            <a:avLst/>
          </a:prstGeom>
          <a:noFill/>
        </p:spPr>
        <p:txBody>
          <a:bodyPr wrap="square" rtlCol="0">
            <a:spAutoFit/>
          </a:bodyPr>
          <a:lstStyle/>
          <a:p>
            <a:pPr algn="ctr"/>
            <a:r>
              <a:rPr lang="en-GB" b="1" dirty="0">
                <a:solidFill>
                  <a:srgbClr val="FF0000"/>
                </a:solidFill>
              </a:rPr>
              <a:t>ONLINE</a:t>
            </a:r>
          </a:p>
          <a:p>
            <a:pPr algn="ctr"/>
            <a:r>
              <a:rPr lang="en-US" b="1" dirty="0">
                <a:solidFill>
                  <a:srgbClr val="FF0000"/>
                </a:solidFill>
              </a:rPr>
              <a:t>Event visualization</a:t>
            </a:r>
          </a:p>
          <a:p>
            <a:pPr algn="ctr"/>
            <a:endParaRPr lang="en-GB" b="1" dirty="0">
              <a:solidFill>
                <a:srgbClr val="FF0000"/>
              </a:solidFill>
            </a:endParaRPr>
          </a:p>
        </p:txBody>
      </p:sp>
    </p:spTree>
    <p:extLst>
      <p:ext uri="{BB962C8B-B14F-4D97-AF65-F5344CB8AC3E}">
        <p14:creationId xmlns:p14="http://schemas.microsoft.com/office/powerpoint/2010/main" val="22066068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863" y="0"/>
            <a:ext cx="8042276" cy="872527"/>
          </a:xfrm>
        </p:spPr>
        <p:txBody>
          <a:bodyPr/>
          <a:lstStyle/>
          <a:p>
            <a:r>
              <a:rPr lang="en-US" dirty="0"/>
              <a:t>H</a:t>
            </a:r>
            <a:r>
              <a:rPr lang="en-US" dirty="0">
                <a:sym typeface="Wingdings"/>
              </a:rPr>
              <a:t> 4 leptons</a:t>
            </a:r>
            <a:endParaRPr lang="en-US" dirty="0"/>
          </a:p>
        </p:txBody>
      </p:sp>
      <p:pic>
        <p:nvPicPr>
          <p:cNvPr id="5" name="4l_FixedScale_NoMuProf2.wm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159784" y="926803"/>
            <a:ext cx="5891230" cy="5713990"/>
          </a:xfrm>
          <a:prstGeom prst="rect">
            <a:avLst/>
          </a:prstGeom>
        </p:spPr>
      </p:pic>
      <p:sp>
        <p:nvSpPr>
          <p:cNvPr id="7" name="Date Placeholder 6"/>
          <p:cNvSpPr>
            <a:spLocks noGrp="1"/>
          </p:cNvSpPr>
          <p:nvPr>
            <p:ph type="dt" sz="half" idx="10"/>
          </p:nvPr>
        </p:nvSpPr>
        <p:spPr/>
        <p:txBody>
          <a:bodyPr/>
          <a:lstStyle/>
          <a:p>
            <a:r>
              <a:rPr lang="en-US"/>
              <a:t>12/6/2018</a:t>
            </a:r>
          </a:p>
        </p:txBody>
      </p:sp>
      <p:sp>
        <p:nvSpPr>
          <p:cNvPr id="6" name="TextBox 5">
            <a:extLst>
              <a:ext uri="{FF2B5EF4-FFF2-40B4-BE49-F238E27FC236}">
                <a16:creationId xmlns:a16="http://schemas.microsoft.com/office/drawing/2014/main" id="{F3D5BB31-8777-3445-8995-A9EFF3660357}"/>
              </a:ext>
            </a:extLst>
          </p:cNvPr>
          <p:cNvSpPr txBox="1"/>
          <p:nvPr/>
        </p:nvSpPr>
        <p:spPr>
          <a:xfrm rot="19389720">
            <a:off x="-161800" y="1286860"/>
            <a:ext cx="2271568" cy="1015663"/>
          </a:xfrm>
          <a:prstGeom prst="rect">
            <a:avLst/>
          </a:prstGeom>
          <a:noFill/>
        </p:spPr>
        <p:txBody>
          <a:bodyPr wrap="square" rtlCol="0">
            <a:spAutoFit/>
          </a:bodyPr>
          <a:lstStyle/>
          <a:p>
            <a:pPr algn="ctr"/>
            <a:r>
              <a:rPr lang="en-GB" sz="2000" b="1" dirty="0">
                <a:solidFill>
                  <a:srgbClr val="FF0000"/>
                </a:solidFill>
              </a:rPr>
              <a:t>OFFLINE</a:t>
            </a:r>
          </a:p>
          <a:p>
            <a:pPr algn="ctr"/>
            <a:r>
              <a:rPr lang="en-US" sz="2000" b="1" dirty="0">
                <a:solidFill>
                  <a:srgbClr val="FF0000"/>
                </a:solidFill>
              </a:rPr>
              <a:t>Full analysis</a:t>
            </a:r>
          </a:p>
          <a:p>
            <a:pPr algn="ctr"/>
            <a:endParaRPr lang="en-GB" sz="2000" b="1" dirty="0">
              <a:solidFill>
                <a:srgbClr val="FF0000"/>
              </a:solidFill>
            </a:endParaRPr>
          </a:p>
        </p:txBody>
      </p:sp>
    </p:spTree>
    <p:extLst>
      <p:ext uri="{BB962C8B-B14F-4D97-AF65-F5344CB8AC3E}">
        <p14:creationId xmlns:p14="http://schemas.microsoft.com/office/powerpoint/2010/main" val="1906591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174" y="209924"/>
            <a:ext cx="8042276" cy="691113"/>
          </a:xfrm>
        </p:spPr>
        <p:txBody>
          <a:bodyPr/>
          <a:lstStyle/>
          <a:p>
            <a:r>
              <a:rPr lang="en-US" dirty="0"/>
              <a:t>Higgs events H</a:t>
            </a:r>
            <a:r>
              <a:rPr lang="en-US" dirty="0">
                <a:sym typeface="Wingdings"/>
              </a:rPr>
              <a:t>4l (</a:t>
            </a:r>
            <a:r>
              <a:rPr lang="en-US" dirty="0" err="1">
                <a:sym typeface="Wingdings"/>
              </a:rPr>
              <a:t>muons</a:t>
            </a:r>
            <a:r>
              <a:rPr lang="en-US" dirty="0">
                <a:sym typeface="Wingdings"/>
              </a:rPr>
              <a:t>)</a:t>
            </a:r>
            <a:endParaRPr lang="en-US" dirty="0"/>
          </a:p>
        </p:txBody>
      </p:sp>
      <p:pic>
        <p:nvPicPr>
          <p:cNvPr id="7" name="Content Placeholder 6"/>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624"/>
          <a:stretch/>
        </p:blipFill>
        <p:spPr>
          <a:xfrm>
            <a:off x="264458" y="1058876"/>
            <a:ext cx="8746669" cy="5799124"/>
          </a:xfrm>
        </p:spPr>
      </p:pic>
      <p:sp>
        <p:nvSpPr>
          <p:cNvPr id="6" name="Date Placeholder 5"/>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2752896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43784"/>
            <a:ext cx="8042276" cy="814357"/>
          </a:xfrm>
        </p:spPr>
        <p:txBody>
          <a:bodyPr/>
          <a:lstStyle/>
          <a:p>
            <a:r>
              <a:rPr lang="en-US" dirty="0"/>
              <a:t>H </a:t>
            </a:r>
            <a:r>
              <a:rPr lang="en-US" dirty="0">
                <a:sym typeface="Wingdings"/>
              </a:rPr>
              <a:t> </a:t>
            </a:r>
            <a:r>
              <a:rPr lang="en-US" dirty="0" err="1">
                <a:latin typeface="Symbol" charset="2"/>
                <a:cs typeface="Symbol" charset="2"/>
                <a:sym typeface="Wingdings"/>
              </a:rPr>
              <a:t>gg</a:t>
            </a:r>
            <a:endParaRPr lang="en-US" dirty="0">
              <a:latin typeface="Symbol" charset="2"/>
              <a:cs typeface="Symbol" charset="2"/>
            </a:endParaRPr>
          </a:p>
        </p:txBody>
      </p:sp>
      <p:pic>
        <p:nvPicPr>
          <p:cNvPr id="9" name="Hgg_FixedScale_Short2.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2330449" y="829057"/>
            <a:ext cx="5793241" cy="5618683"/>
          </a:xfrm>
        </p:spPr>
      </p:pic>
      <p:sp>
        <p:nvSpPr>
          <p:cNvPr id="6" name="Date Placeholder 5"/>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1753355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70277"/>
            <a:ext cx="8042276" cy="744621"/>
          </a:xfrm>
        </p:spPr>
        <p:txBody>
          <a:bodyPr/>
          <a:lstStyle/>
          <a:p>
            <a:r>
              <a:rPr lang="en-US" dirty="0"/>
              <a:t>2017:  AMS</a:t>
            </a:r>
          </a:p>
        </p:txBody>
      </p:sp>
      <p:sp>
        <p:nvSpPr>
          <p:cNvPr id="3" name="Content Placeholder 2"/>
          <p:cNvSpPr>
            <a:spLocks noGrp="1"/>
          </p:cNvSpPr>
          <p:nvPr>
            <p:ph idx="1"/>
          </p:nvPr>
        </p:nvSpPr>
        <p:spPr>
          <a:xfrm>
            <a:off x="549275" y="4623100"/>
            <a:ext cx="8042276" cy="2121945"/>
          </a:xfrm>
        </p:spPr>
        <p:txBody>
          <a:bodyPr/>
          <a:lstStyle/>
          <a:p>
            <a:r>
              <a:rPr lang="en-US" b="1" dirty="0"/>
              <a:t>AMS-02</a:t>
            </a:r>
            <a:r>
              <a:rPr lang="en-US" dirty="0"/>
              <a:t> is a particle-physics detector that looks for dark matter, antimatter and missing matter from a module attached to the outside of the </a:t>
            </a:r>
            <a:r>
              <a:rPr lang="en-US" b="1" dirty="0"/>
              <a:t>International Space Station</a:t>
            </a:r>
            <a:r>
              <a:rPr lang="en-US" dirty="0"/>
              <a:t> (</a:t>
            </a:r>
            <a:r>
              <a:rPr lang="en-US" b="1" dirty="0"/>
              <a:t>ISS</a:t>
            </a:r>
            <a:r>
              <a:rPr lang="en-US" dirty="0"/>
              <a:t>). It also performs precision measurements of cosmic rays.</a:t>
            </a:r>
          </a:p>
        </p:txBody>
      </p:sp>
      <p:sp>
        <p:nvSpPr>
          <p:cNvPr id="4" name="Date Placeholder 3"/>
          <p:cNvSpPr>
            <a:spLocks noGrp="1"/>
          </p:cNvSpPr>
          <p:nvPr>
            <p:ph type="dt" sz="half" idx="10"/>
          </p:nvPr>
        </p:nvSpPr>
        <p:spPr/>
        <p:txBody>
          <a:bodyPr/>
          <a:lstStyle/>
          <a:p>
            <a:r>
              <a:rPr lang="en-US"/>
              <a:t>12/6/2018</a:t>
            </a:r>
          </a:p>
        </p:txBody>
      </p:sp>
      <p:pic>
        <p:nvPicPr>
          <p:cNvPr id="7" name="Picture 6"/>
          <p:cNvPicPr>
            <a:picLocks noChangeAspect="1"/>
          </p:cNvPicPr>
          <p:nvPr/>
        </p:nvPicPr>
        <p:blipFill>
          <a:blip r:embed="rId2"/>
          <a:stretch>
            <a:fillRect/>
          </a:stretch>
        </p:blipFill>
        <p:spPr>
          <a:xfrm>
            <a:off x="1457101" y="748962"/>
            <a:ext cx="5835521" cy="3874138"/>
          </a:xfrm>
          <a:prstGeom prst="rect">
            <a:avLst/>
          </a:prstGeom>
          <a:ln>
            <a:solidFill>
              <a:schemeClr val="accent1"/>
            </a:solidFill>
          </a:ln>
        </p:spPr>
      </p:pic>
    </p:spTree>
    <p:extLst>
      <p:ext uri="{BB962C8B-B14F-4D97-AF65-F5344CB8AC3E}">
        <p14:creationId xmlns:p14="http://schemas.microsoft.com/office/powerpoint/2010/main" val="12982929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583" y="36741"/>
            <a:ext cx="8042276" cy="746575"/>
          </a:xfrm>
        </p:spPr>
        <p:txBody>
          <a:bodyPr/>
          <a:lstStyle/>
          <a:p>
            <a:r>
              <a:rPr lang="en-US" dirty="0"/>
              <a:t>From CMS </a:t>
            </a:r>
            <a:r>
              <a:rPr lang="en-US" dirty="0" err="1"/>
              <a:t>Higgs</a:t>
            </a:r>
            <a:r>
              <a:rPr lang="en-US" dirty="0" err="1">
                <a:sym typeface="Wingdings"/>
              </a:rPr>
              <a:t></a:t>
            </a:r>
            <a:r>
              <a:rPr lang="en-US" dirty="0" err="1">
                <a:latin typeface="Symbol" charset="2"/>
                <a:cs typeface="Symbol" charset="2"/>
                <a:sym typeface="Wingdings"/>
              </a:rPr>
              <a:t>gg</a:t>
            </a:r>
            <a:endParaRPr lang="en-US" dirty="0">
              <a:latin typeface="Symbol" charset="2"/>
              <a:cs typeface="Symbol" charset="2"/>
            </a:endParaRPr>
          </a:p>
        </p:txBody>
      </p:sp>
      <p:pic>
        <p:nvPicPr>
          <p:cNvPr id="4" name="Picture 3"/>
          <p:cNvPicPr>
            <a:picLocks noChangeAspect="1"/>
          </p:cNvPicPr>
          <p:nvPr/>
        </p:nvPicPr>
        <p:blipFill>
          <a:blip r:embed="rId2"/>
          <a:stretch>
            <a:fillRect/>
          </a:stretch>
        </p:blipFill>
        <p:spPr>
          <a:xfrm>
            <a:off x="0" y="701814"/>
            <a:ext cx="9162623" cy="5344863"/>
          </a:xfrm>
          <a:prstGeom prst="rect">
            <a:avLst/>
          </a:prstGeom>
        </p:spPr>
      </p:pic>
      <p:pic>
        <p:nvPicPr>
          <p:cNvPr id="5" name="Picture 4"/>
          <p:cNvPicPr>
            <a:picLocks noChangeAspect="1"/>
          </p:cNvPicPr>
          <p:nvPr/>
        </p:nvPicPr>
        <p:blipFill>
          <a:blip r:embed="rId3"/>
          <a:stretch>
            <a:fillRect/>
          </a:stretch>
        </p:blipFill>
        <p:spPr>
          <a:xfrm>
            <a:off x="5882465" y="3934059"/>
            <a:ext cx="3280158" cy="2923941"/>
          </a:xfrm>
          <a:prstGeom prst="rect">
            <a:avLst/>
          </a:prstGeom>
        </p:spPr>
      </p:pic>
      <p:sp>
        <p:nvSpPr>
          <p:cNvPr id="8" name="Date Placeholder 7"/>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37789500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A8611-CA64-9942-B166-738A77FFB13A}"/>
              </a:ext>
            </a:extLst>
          </p:cNvPr>
          <p:cNvSpPr>
            <a:spLocks noGrp="1"/>
          </p:cNvSpPr>
          <p:nvPr>
            <p:ph type="title"/>
          </p:nvPr>
        </p:nvSpPr>
        <p:spPr/>
        <p:txBody>
          <a:bodyPr/>
          <a:lstStyle/>
          <a:p>
            <a:r>
              <a:rPr lang="en-GB" dirty="0"/>
              <a:t>But</a:t>
            </a:r>
          </a:p>
        </p:txBody>
      </p:sp>
      <p:sp>
        <p:nvSpPr>
          <p:cNvPr id="3" name="Content Placeholder 2">
            <a:extLst>
              <a:ext uri="{FF2B5EF4-FFF2-40B4-BE49-F238E27FC236}">
                <a16:creationId xmlns:a16="http://schemas.microsoft.com/office/drawing/2014/main" id="{636E9332-14FD-574C-83FD-DFB4AC767134}"/>
              </a:ext>
            </a:extLst>
          </p:cNvPr>
          <p:cNvSpPr>
            <a:spLocks noGrp="1"/>
          </p:cNvSpPr>
          <p:nvPr>
            <p:ph idx="1"/>
          </p:nvPr>
        </p:nvSpPr>
        <p:spPr/>
        <p:txBody>
          <a:bodyPr/>
          <a:lstStyle/>
          <a:p>
            <a:r>
              <a:rPr lang="en-GB" dirty="0"/>
              <a:t>There is a problem (at least)…….</a:t>
            </a:r>
          </a:p>
        </p:txBody>
      </p:sp>
      <p:sp>
        <p:nvSpPr>
          <p:cNvPr id="4" name="Date Placeholder 3">
            <a:extLst>
              <a:ext uri="{FF2B5EF4-FFF2-40B4-BE49-F238E27FC236}">
                <a16:creationId xmlns:a16="http://schemas.microsoft.com/office/drawing/2014/main" id="{01E39528-394D-0341-BD7A-0940819E0A22}"/>
              </a:ext>
            </a:extLst>
          </p:cNvPr>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37766092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Dark Matter? Dark Energy?</a:t>
            </a:r>
          </a:p>
        </p:txBody>
      </p:sp>
      <p:pic>
        <p:nvPicPr>
          <p:cNvPr id="7" name="Content Placeholder 6" descr="imagesCAZRKDY4.jpg"/>
          <p:cNvPicPr>
            <a:picLocks noGrp="1" noChangeAspect="1"/>
          </p:cNvPicPr>
          <p:nvPr>
            <p:ph sz="half" idx="2"/>
          </p:nvPr>
        </p:nvPicPr>
        <p:blipFill>
          <a:blip r:embed="rId2" cstate="print"/>
          <a:stretch>
            <a:fillRect/>
          </a:stretch>
        </p:blipFill>
        <p:spPr>
          <a:xfrm>
            <a:off x="533400" y="1981200"/>
            <a:ext cx="3624632" cy="4310849"/>
          </a:xfrm>
        </p:spPr>
      </p:pic>
      <p:sp>
        <p:nvSpPr>
          <p:cNvPr id="6" name="Content Placeholder 5"/>
          <p:cNvSpPr>
            <a:spLocks noGrp="1"/>
          </p:cNvSpPr>
          <p:nvPr>
            <p:ph sz="quarter" idx="4"/>
          </p:nvPr>
        </p:nvSpPr>
        <p:spPr/>
        <p:txBody>
          <a:bodyPr>
            <a:normAutofit fontScale="92500" lnSpcReduction="10000"/>
          </a:bodyPr>
          <a:lstStyle/>
          <a:p>
            <a:pPr marL="457200" indent="-457200"/>
            <a:r>
              <a:rPr lang="en-US" b="1" dirty="0">
                <a:solidFill>
                  <a:srgbClr val="FF0000"/>
                </a:solidFill>
              </a:rPr>
              <a:t>Dark Matter</a:t>
            </a:r>
            <a:r>
              <a:rPr lang="en-US" dirty="0">
                <a:solidFill>
                  <a:srgbClr val="FF0000"/>
                </a:solidFill>
              </a:rPr>
              <a:t> </a:t>
            </a:r>
            <a:r>
              <a:rPr lang="en-US" dirty="0"/>
              <a:t>is invisible matter, it does not emit light. Its evidence comes from the study of the motion of galaxies and groups of galaxies </a:t>
            </a:r>
          </a:p>
          <a:p>
            <a:pPr marL="457200" indent="-457200"/>
            <a:r>
              <a:rPr lang="en-US" b="1" dirty="0">
                <a:solidFill>
                  <a:srgbClr val="FF0000"/>
                </a:solidFill>
              </a:rPr>
              <a:t>Dark Energy </a:t>
            </a:r>
            <a:r>
              <a:rPr lang="en-US" dirty="0">
                <a:solidFill>
                  <a:srgbClr val="FF0000"/>
                </a:solidFill>
              </a:rPr>
              <a:t> </a:t>
            </a:r>
            <a:r>
              <a:rPr lang="en-US" dirty="0"/>
              <a:t>is the term introduced to justify the acceleration of the Universe expansion (is it equivalent to Einstein’s cosmological constant)</a:t>
            </a:r>
          </a:p>
        </p:txBody>
      </p:sp>
      <p:sp>
        <p:nvSpPr>
          <p:cNvPr id="4" name="Date Placeholder 3">
            <a:extLst>
              <a:ext uri="{FF2B5EF4-FFF2-40B4-BE49-F238E27FC236}">
                <a16:creationId xmlns:a16="http://schemas.microsoft.com/office/drawing/2014/main" id="{5FECBA15-E1EF-AA44-AB7E-F5332E715D4B}"/>
              </a:ext>
            </a:extLst>
          </p:cNvPr>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38990693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8EEF5EEA-A033-EC4B-975E-A43F162AB32A}"/>
              </a:ext>
            </a:extLst>
          </p:cNvPr>
          <p:cNvSpPr>
            <a:spLocks noGrp="1"/>
          </p:cNvSpPr>
          <p:nvPr>
            <p:ph type="dt" sz="half" idx="10"/>
          </p:nvPr>
        </p:nvSpPr>
        <p:spPr/>
        <p:txBody>
          <a:bodyPr/>
          <a:lstStyle/>
          <a:p>
            <a:r>
              <a:rPr lang="en-US"/>
              <a:t>12/6/2018</a:t>
            </a:r>
          </a:p>
        </p:txBody>
      </p:sp>
      <p:pic>
        <p:nvPicPr>
          <p:cNvPr id="8" name="Picture 7">
            <a:extLst>
              <a:ext uri="{FF2B5EF4-FFF2-40B4-BE49-F238E27FC236}">
                <a16:creationId xmlns:a16="http://schemas.microsoft.com/office/drawing/2014/main" id="{6471CE00-1BC7-7C45-B1BE-D3A29369809B}"/>
              </a:ext>
            </a:extLst>
          </p:cNvPr>
          <p:cNvPicPr>
            <a:picLocks noChangeAspect="1"/>
          </p:cNvPicPr>
          <p:nvPr/>
        </p:nvPicPr>
        <p:blipFill>
          <a:blip r:embed="rId2"/>
          <a:stretch>
            <a:fillRect/>
          </a:stretch>
        </p:blipFill>
        <p:spPr>
          <a:xfrm>
            <a:off x="264458" y="0"/>
            <a:ext cx="8632961" cy="6474721"/>
          </a:xfrm>
          <a:prstGeom prst="rect">
            <a:avLst/>
          </a:prstGeom>
        </p:spPr>
      </p:pic>
    </p:spTree>
    <p:extLst>
      <p:ext uri="{BB962C8B-B14F-4D97-AF65-F5344CB8AC3E}">
        <p14:creationId xmlns:p14="http://schemas.microsoft.com/office/powerpoint/2010/main" val="3322869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3AC04-6041-8A44-9DC9-A52057A9D3A8}"/>
              </a:ext>
            </a:extLst>
          </p:cNvPr>
          <p:cNvSpPr>
            <a:spLocks noGrp="1"/>
          </p:cNvSpPr>
          <p:nvPr>
            <p:ph type="title"/>
          </p:nvPr>
        </p:nvSpPr>
        <p:spPr/>
        <p:txBody>
          <a:bodyPr/>
          <a:lstStyle/>
          <a:p>
            <a:endParaRPr lang="en-GB"/>
          </a:p>
        </p:txBody>
      </p:sp>
      <p:sp>
        <p:nvSpPr>
          <p:cNvPr id="3" name="Text Placeholder 2">
            <a:extLst>
              <a:ext uri="{FF2B5EF4-FFF2-40B4-BE49-F238E27FC236}">
                <a16:creationId xmlns:a16="http://schemas.microsoft.com/office/drawing/2014/main" id="{A47E2678-79EF-A54B-991D-291F5E323628}"/>
              </a:ext>
            </a:extLst>
          </p:cNvPr>
          <p:cNvSpPr>
            <a:spLocks noGrp="1"/>
          </p:cNvSpPr>
          <p:nvPr>
            <p:ph type="body" idx="1"/>
          </p:nvPr>
        </p:nvSpPr>
        <p:spPr/>
        <p:txBody>
          <a:bodyPr/>
          <a:lstStyle/>
          <a:p>
            <a:endParaRPr lang="en-GB"/>
          </a:p>
        </p:txBody>
      </p:sp>
      <p:sp>
        <p:nvSpPr>
          <p:cNvPr id="4" name="Content Placeholder 3">
            <a:extLst>
              <a:ext uri="{FF2B5EF4-FFF2-40B4-BE49-F238E27FC236}">
                <a16:creationId xmlns:a16="http://schemas.microsoft.com/office/drawing/2014/main" id="{8D459C99-A49C-7F4A-9BCA-B7F167CDD557}"/>
              </a:ext>
            </a:extLst>
          </p:cNvPr>
          <p:cNvSpPr>
            <a:spLocks noGrp="1"/>
          </p:cNvSpPr>
          <p:nvPr>
            <p:ph sz="half" idx="2"/>
          </p:nvPr>
        </p:nvSpPr>
        <p:spPr/>
        <p:txBody>
          <a:bodyPr/>
          <a:lstStyle/>
          <a:p>
            <a:endParaRPr lang="en-GB"/>
          </a:p>
        </p:txBody>
      </p:sp>
      <p:sp>
        <p:nvSpPr>
          <p:cNvPr id="5" name="Text Placeholder 4">
            <a:extLst>
              <a:ext uri="{FF2B5EF4-FFF2-40B4-BE49-F238E27FC236}">
                <a16:creationId xmlns:a16="http://schemas.microsoft.com/office/drawing/2014/main" id="{AE346162-4E22-CD40-9D49-067344C79662}"/>
              </a:ext>
            </a:extLst>
          </p:cNvPr>
          <p:cNvSpPr>
            <a:spLocks noGrp="1"/>
          </p:cNvSpPr>
          <p:nvPr>
            <p:ph type="body" sz="quarter" idx="3"/>
          </p:nvPr>
        </p:nvSpPr>
        <p:spPr/>
        <p:txBody>
          <a:bodyPr/>
          <a:lstStyle/>
          <a:p>
            <a:endParaRPr lang="en-GB"/>
          </a:p>
        </p:txBody>
      </p:sp>
      <p:sp>
        <p:nvSpPr>
          <p:cNvPr id="6" name="Content Placeholder 5">
            <a:extLst>
              <a:ext uri="{FF2B5EF4-FFF2-40B4-BE49-F238E27FC236}">
                <a16:creationId xmlns:a16="http://schemas.microsoft.com/office/drawing/2014/main" id="{F3C5D1B1-1F78-D245-9DD7-459C37887271}"/>
              </a:ext>
            </a:extLst>
          </p:cNvPr>
          <p:cNvSpPr>
            <a:spLocks noGrp="1"/>
          </p:cNvSpPr>
          <p:nvPr>
            <p:ph sz="quarter" idx="4"/>
          </p:nvPr>
        </p:nvSpPr>
        <p:spPr/>
        <p:txBody>
          <a:bodyPr/>
          <a:lstStyle/>
          <a:p>
            <a:endParaRPr lang="en-GB"/>
          </a:p>
        </p:txBody>
      </p:sp>
      <p:sp>
        <p:nvSpPr>
          <p:cNvPr id="7" name="Date Placeholder 6">
            <a:extLst>
              <a:ext uri="{FF2B5EF4-FFF2-40B4-BE49-F238E27FC236}">
                <a16:creationId xmlns:a16="http://schemas.microsoft.com/office/drawing/2014/main" id="{48147CD8-A17F-6245-B12C-2711C434CCEA}"/>
              </a:ext>
            </a:extLst>
          </p:cNvPr>
          <p:cNvSpPr>
            <a:spLocks noGrp="1"/>
          </p:cNvSpPr>
          <p:nvPr>
            <p:ph type="dt" sz="half" idx="10"/>
          </p:nvPr>
        </p:nvSpPr>
        <p:spPr/>
        <p:txBody>
          <a:bodyPr/>
          <a:lstStyle/>
          <a:p>
            <a:r>
              <a:rPr lang="en-US"/>
              <a:t>12/6/2018</a:t>
            </a:r>
          </a:p>
        </p:txBody>
      </p:sp>
      <p:pic>
        <p:nvPicPr>
          <p:cNvPr id="9" name="Picture 8">
            <a:extLst>
              <a:ext uri="{FF2B5EF4-FFF2-40B4-BE49-F238E27FC236}">
                <a16:creationId xmlns:a16="http://schemas.microsoft.com/office/drawing/2014/main" id="{184EB9C1-3CCD-B048-B6D6-12FF8A88873B}"/>
              </a:ext>
            </a:extLst>
          </p:cNvPr>
          <p:cNvPicPr>
            <a:picLocks noChangeAspect="1"/>
          </p:cNvPicPr>
          <p:nvPr/>
        </p:nvPicPr>
        <p:blipFill>
          <a:blip r:embed="rId2"/>
          <a:stretch>
            <a:fillRect/>
          </a:stretch>
        </p:blipFill>
        <p:spPr>
          <a:xfrm>
            <a:off x="114799" y="107576"/>
            <a:ext cx="8936734" cy="5239246"/>
          </a:xfrm>
          <a:prstGeom prst="rect">
            <a:avLst/>
          </a:prstGeom>
        </p:spPr>
      </p:pic>
      <p:sp>
        <p:nvSpPr>
          <p:cNvPr id="10" name="Rectangle 9">
            <a:extLst>
              <a:ext uri="{FF2B5EF4-FFF2-40B4-BE49-F238E27FC236}">
                <a16:creationId xmlns:a16="http://schemas.microsoft.com/office/drawing/2014/main" id="{EBB222BA-F8C4-B840-A8C3-93DE54D582B5}"/>
              </a:ext>
            </a:extLst>
          </p:cNvPr>
          <p:cNvSpPr/>
          <p:nvPr/>
        </p:nvSpPr>
        <p:spPr>
          <a:xfrm>
            <a:off x="7047176" y="4956809"/>
            <a:ext cx="1905690" cy="307777"/>
          </a:xfrm>
          <a:prstGeom prst="rect">
            <a:avLst/>
          </a:prstGeom>
        </p:spPr>
        <p:txBody>
          <a:bodyPr wrap="none">
            <a:spAutoFit/>
          </a:bodyPr>
          <a:lstStyle/>
          <a:p>
            <a:r>
              <a:rPr lang="en-US" sz="1400" dirty="0" err="1"/>
              <a:t>Nima</a:t>
            </a:r>
            <a:r>
              <a:rPr lang="en-US" sz="1400" dirty="0"/>
              <a:t> </a:t>
            </a:r>
            <a:r>
              <a:rPr lang="en-US" sz="1400" dirty="0" err="1"/>
              <a:t>Arkani-Hamed</a:t>
            </a:r>
            <a:endParaRPr lang="en-US" sz="1400" dirty="0"/>
          </a:p>
        </p:txBody>
      </p:sp>
    </p:spTree>
    <p:extLst>
      <p:ext uri="{BB962C8B-B14F-4D97-AF65-F5344CB8AC3E}">
        <p14:creationId xmlns:p14="http://schemas.microsoft.com/office/powerpoint/2010/main" val="23324830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0162A-A9B7-784F-9F84-D0849D39F033}"/>
              </a:ext>
            </a:extLst>
          </p:cNvPr>
          <p:cNvSpPr>
            <a:spLocks noGrp="1"/>
          </p:cNvSpPr>
          <p:nvPr>
            <p:ph type="title"/>
          </p:nvPr>
        </p:nvSpPr>
        <p:spPr>
          <a:xfrm>
            <a:off x="143838" y="116268"/>
            <a:ext cx="8755937" cy="1336956"/>
          </a:xfrm>
        </p:spPr>
        <p:txBody>
          <a:bodyPr/>
          <a:lstStyle/>
          <a:p>
            <a:r>
              <a:rPr lang="en-US" sz="3600" dirty="0"/>
              <a:t> Modified Newtonian Dynamics (MOND) as an alternative to dark matter !</a:t>
            </a:r>
            <a:endParaRPr lang="en-GB" sz="3600" dirty="0"/>
          </a:p>
        </p:txBody>
      </p:sp>
      <p:sp>
        <p:nvSpPr>
          <p:cNvPr id="5" name="Text Placeholder 4">
            <a:extLst>
              <a:ext uri="{FF2B5EF4-FFF2-40B4-BE49-F238E27FC236}">
                <a16:creationId xmlns:a16="http://schemas.microsoft.com/office/drawing/2014/main" id="{6EA5F879-82AA-D84F-AE2A-16E1D620B082}"/>
              </a:ext>
            </a:extLst>
          </p:cNvPr>
          <p:cNvSpPr>
            <a:spLocks noGrp="1"/>
          </p:cNvSpPr>
          <p:nvPr>
            <p:ph type="body" sz="quarter" idx="3"/>
          </p:nvPr>
        </p:nvSpPr>
        <p:spPr>
          <a:xfrm>
            <a:off x="367733" y="1329584"/>
            <a:ext cx="3404810" cy="750887"/>
          </a:xfrm>
        </p:spPr>
        <p:txBody>
          <a:bodyPr/>
          <a:lstStyle/>
          <a:p>
            <a:r>
              <a:rPr lang="en-GB" sz="3200" b="1" dirty="0">
                <a:solidFill>
                  <a:srgbClr val="00B050"/>
                </a:solidFill>
              </a:rPr>
              <a:t>Who is right ?</a:t>
            </a:r>
          </a:p>
        </p:txBody>
      </p:sp>
      <p:sp>
        <p:nvSpPr>
          <p:cNvPr id="7" name="Date Placeholder 6">
            <a:extLst>
              <a:ext uri="{FF2B5EF4-FFF2-40B4-BE49-F238E27FC236}">
                <a16:creationId xmlns:a16="http://schemas.microsoft.com/office/drawing/2014/main" id="{F5F19BF6-4351-3E4D-869A-19C28CD96BC0}"/>
              </a:ext>
            </a:extLst>
          </p:cNvPr>
          <p:cNvSpPr>
            <a:spLocks noGrp="1"/>
          </p:cNvSpPr>
          <p:nvPr>
            <p:ph type="dt" sz="half" idx="10"/>
          </p:nvPr>
        </p:nvSpPr>
        <p:spPr/>
        <p:txBody>
          <a:bodyPr/>
          <a:lstStyle/>
          <a:p>
            <a:r>
              <a:rPr lang="en-US"/>
              <a:t>12/6/2018</a:t>
            </a:r>
          </a:p>
        </p:txBody>
      </p:sp>
      <p:sp>
        <p:nvSpPr>
          <p:cNvPr id="9" name="Rectangle 8">
            <a:extLst>
              <a:ext uri="{FF2B5EF4-FFF2-40B4-BE49-F238E27FC236}">
                <a16:creationId xmlns:a16="http://schemas.microsoft.com/office/drawing/2014/main" id="{AC6FD0D4-E249-B54B-91C9-AFDB8BF1DAD6}"/>
              </a:ext>
            </a:extLst>
          </p:cNvPr>
          <p:cNvSpPr/>
          <p:nvPr/>
        </p:nvSpPr>
        <p:spPr>
          <a:xfrm>
            <a:off x="264458" y="2195291"/>
            <a:ext cx="4736115" cy="2677656"/>
          </a:xfrm>
          <a:prstGeom prst="rect">
            <a:avLst/>
          </a:prstGeom>
        </p:spPr>
        <p:txBody>
          <a:bodyPr wrap="square">
            <a:spAutoFit/>
          </a:bodyPr>
          <a:lstStyle/>
          <a:p>
            <a:r>
              <a:rPr lang="en-US" sz="2400" b="1" dirty="0">
                <a:solidFill>
                  <a:srgbClr val="FF0000"/>
                </a:solidFill>
              </a:rPr>
              <a:t>&gt;A new theory of gravity</a:t>
            </a:r>
          </a:p>
          <a:p>
            <a:endParaRPr lang="en-US" sz="2400" dirty="0"/>
          </a:p>
          <a:p>
            <a:r>
              <a:rPr lang="en-US" sz="2400" b="1" dirty="0">
                <a:solidFill>
                  <a:srgbClr val="0070C0"/>
                </a:solidFill>
              </a:rPr>
              <a:t>&gt;Experiments</a:t>
            </a:r>
            <a:r>
              <a:rPr lang="en-US" sz="2400" dirty="0"/>
              <a:t>:</a:t>
            </a:r>
          </a:p>
          <a:p>
            <a:pPr marL="342900" indent="-342900">
              <a:buFont typeface="Arial" panose="020B0604020202020204" pitchFamily="34" charset="0"/>
              <a:buChar char="•"/>
            </a:pPr>
            <a:r>
              <a:rPr lang="en-US" sz="2400" dirty="0"/>
              <a:t>In space or on the ground</a:t>
            </a:r>
          </a:p>
          <a:p>
            <a:pPr marL="342900" indent="-342900">
              <a:buFont typeface="Arial" panose="020B0604020202020204" pitchFamily="34" charset="0"/>
              <a:buChar char="•"/>
            </a:pPr>
            <a:r>
              <a:rPr lang="en-US" sz="2400" dirty="0"/>
              <a:t>Accelerators (CERN)</a:t>
            </a:r>
          </a:p>
          <a:p>
            <a:endParaRPr lang="en-US" sz="2400" dirty="0"/>
          </a:p>
          <a:p>
            <a:endParaRPr lang="en-US" sz="2400" dirty="0"/>
          </a:p>
        </p:txBody>
      </p:sp>
      <p:pic>
        <p:nvPicPr>
          <p:cNvPr id="10" name="Picture 9">
            <a:extLst>
              <a:ext uri="{FF2B5EF4-FFF2-40B4-BE49-F238E27FC236}">
                <a16:creationId xmlns:a16="http://schemas.microsoft.com/office/drawing/2014/main" id="{9267BBD4-2486-FC40-A69E-6213D70B9F64}"/>
              </a:ext>
            </a:extLst>
          </p:cNvPr>
          <p:cNvPicPr>
            <a:picLocks noChangeAspect="1"/>
          </p:cNvPicPr>
          <p:nvPr/>
        </p:nvPicPr>
        <p:blipFill>
          <a:blip r:embed="rId2"/>
          <a:stretch>
            <a:fillRect/>
          </a:stretch>
        </p:blipFill>
        <p:spPr>
          <a:xfrm>
            <a:off x="4957603" y="1470095"/>
            <a:ext cx="3478064" cy="1817569"/>
          </a:xfrm>
          <a:prstGeom prst="rect">
            <a:avLst/>
          </a:prstGeom>
        </p:spPr>
      </p:pic>
      <p:pic>
        <p:nvPicPr>
          <p:cNvPr id="11" name="Picture 10">
            <a:extLst>
              <a:ext uri="{FF2B5EF4-FFF2-40B4-BE49-F238E27FC236}">
                <a16:creationId xmlns:a16="http://schemas.microsoft.com/office/drawing/2014/main" id="{F208DF04-593B-2C4B-A6B6-A0ABD62C24E9}"/>
              </a:ext>
            </a:extLst>
          </p:cNvPr>
          <p:cNvPicPr>
            <a:picLocks noChangeAspect="1"/>
          </p:cNvPicPr>
          <p:nvPr/>
        </p:nvPicPr>
        <p:blipFill>
          <a:blip r:embed="rId3"/>
          <a:stretch>
            <a:fillRect/>
          </a:stretch>
        </p:blipFill>
        <p:spPr>
          <a:xfrm>
            <a:off x="5000573" y="3458605"/>
            <a:ext cx="3435093" cy="2265170"/>
          </a:xfrm>
          <a:prstGeom prst="rect">
            <a:avLst/>
          </a:prstGeom>
        </p:spPr>
      </p:pic>
      <p:pic>
        <p:nvPicPr>
          <p:cNvPr id="12" name="Picture 11">
            <a:extLst>
              <a:ext uri="{FF2B5EF4-FFF2-40B4-BE49-F238E27FC236}">
                <a16:creationId xmlns:a16="http://schemas.microsoft.com/office/drawing/2014/main" id="{6AC69101-5E20-2741-9457-22713533AF58}"/>
              </a:ext>
            </a:extLst>
          </p:cNvPr>
          <p:cNvPicPr>
            <a:picLocks noChangeAspect="1"/>
          </p:cNvPicPr>
          <p:nvPr/>
        </p:nvPicPr>
        <p:blipFill>
          <a:blip r:embed="rId4"/>
          <a:stretch>
            <a:fillRect/>
          </a:stretch>
        </p:blipFill>
        <p:spPr>
          <a:xfrm>
            <a:off x="471008" y="4349233"/>
            <a:ext cx="3198260" cy="2108997"/>
          </a:xfrm>
          <a:prstGeom prst="rect">
            <a:avLst/>
          </a:prstGeom>
        </p:spPr>
      </p:pic>
    </p:spTree>
    <p:extLst>
      <p:ext uri="{BB962C8B-B14F-4D97-AF65-F5344CB8AC3E}">
        <p14:creationId xmlns:p14="http://schemas.microsoft.com/office/powerpoint/2010/main" val="23421813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0"/>
            <a:ext cx="8042276" cy="895892"/>
          </a:xfrm>
        </p:spPr>
        <p:txBody>
          <a:bodyPr/>
          <a:lstStyle/>
          <a:p>
            <a:r>
              <a:rPr lang="en-US" dirty="0"/>
              <a:t>HL-LHC and HE- LHC</a:t>
            </a:r>
          </a:p>
        </p:txBody>
      </p:sp>
      <p:sp>
        <p:nvSpPr>
          <p:cNvPr id="3" name="Content Placeholder 2"/>
          <p:cNvSpPr>
            <a:spLocks noGrp="1"/>
          </p:cNvSpPr>
          <p:nvPr>
            <p:ph idx="1"/>
          </p:nvPr>
        </p:nvSpPr>
        <p:spPr>
          <a:xfrm>
            <a:off x="6157952" y="1702323"/>
            <a:ext cx="2899987" cy="3192406"/>
          </a:xfrm>
        </p:spPr>
        <p:txBody>
          <a:bodyPr>
            <a:normAutofit fontScale="85000" lnSpcReduction="10000"/>
          </a:bodyPr>
          <a:lstStyle/>
          <a:p>
            <a:pPr>
              <a:lnSpc>
                <a:spcPct val="120000"/>
              </a:lnSpc>
            </a:pPr>
            <a:r>
              <a:rPr lang="en-US" sz="2000" dirty="0"/>
              <a:t>Development of high field superconducting magnets</a:t>
            </a:r>
          </a:p>
          <a:p>
            <a:pPr>
              <a:lnSpc>
                <a:spcPct val="120000"/>
              </a:lnSpc>
            </a:pPr>
            <a:r>
              <a:rPr lang="en-US" sz="2000" dirty="0"/>
              <a:t>High-Energy LHC with 10-13 T magnets</a:t>
            </a:r>
          </a:p>
          <a:p>
            <a:pPr>
              <a:lnSpc>
                <a:spcPct val="120000"/>
              </a:lnSpc>
            </a:pPr>
            <a:r>
              <a:rPr lang="en-US" sz="2000" dirty="0"/>
              <a:t>HE-LHC with ~30 </a:t>
            </a:r>
            <a:r>
              <a:rPr lang="en-US" sz="2000" dirty="0" err="1"/>
              <a:t>TeV</a:t>
            </a:r>
            <a:r>
              <a:rPr lang="en-US" sz="2000" dirty="0"/>
              <a:t> center-of-mass energy for proton collisions and 16-20 T magnets</a:t>
            </a:r>
          </a:p>
        </p:txBody>
      </p:sp>
      <p:sp>
        <p:nvSpPr>
          <p:cNvPr id="4" name="Date Placeholder 3"/>
          <p:cNvSpPr>
            <a:spLocks noGrp="1"/>
          </p:cNvSpPr>
          <p:nvPr>
            <p:ph type="dt" sz="half" idx="10"/>
          </p:nvPr>
        </p:nvSpPr>
        <p:spPr/>
        <p:txBody>
          <a:bodyPr/>
          <a:lstStyle/>
          <a:p>
            <a:r>
              <a:rPr lang="en-US"/>
              <a:t>12/6/2018</a:t>
            </a:r>
          </a:p>
        </p:txBody>
      </p:sp>
      <p:pic>
        <p:nvPicPr>
          <p:cNvPr id="26625" name="Picture 1" descr="age2image5266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6061" y="1656678"/>
            <a:ext cx="5953744" cy="37329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92186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FCC , the future?</a:t>
            </a:r>
          </a:p>
        </p:txBody>
      </p:sp>
      <p:pic>
        <p:nvPicPr>
          <p:cNvPr id="5" name="Content Placeholder 4"/>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480"/>
          <a:stretch/>
        </p:blipFill>
        <p:spPr>
          <a:xfrm>
            <a:off x="-4281" y="0"/>
            <a:ext cx="9148281" cy="6823355"/>
          </a:xfrm>
        </p:spPr>
      </p:pic>
      <p:sp>
        <p:nvSpPr>
          <p:cNvPr id="4" name="Date Placeholder 3"/>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12637016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Literature</a:t>
            </a:r>
          </a:p>
        </p:txBody>
      </p:sp>
      <p:sp>
        <p:nvSpPr>
          <p:cNvPr id="3" name="Content Placeholder 2"/>
          <p:cNvSpPr>
            <a:spLocks noGrp="1"/>
          </p:cNvSpPr>
          <p:nvPr>
            <p:ph idx="1"/>
          </p:nvPr>
        </p:nvSpPr>
        <p:spPr/>
        <p:txBody>
          <a:bodyPr/>
          <a:lstStyle/>
          <a:p>
            <a:r>
              <a:rPr lang="en-US" dirty="0"/>
              <a:t>CERN Academic Training</a:t>
            </a:r>
          </a:p>
          <a:p>
            <a:pPr marL="349250" lvl="1" indent="0">
              <a:buNone/>
            </a:pPr>
            <a:r>
              <a:rPr lang="en-US" dirty="0">
                <a:hlinkClick r:id="rId2"/>
              </a:rPr>
              <a:t>http://indico.cern.ch/conferenceDisplay.py?confId=266737</a:t>
            </a:r>
            <a:endParaRPr lang="en-US" dirty="0"/>
          </a:p>
          <a:p>
            <a:pPr marL="355600" indent="-342900"/>
            <a:r>
              <a:rPr lang="en-US" dirty="0"/>
              <a:t>CERN ATLAS</a:t>
            </a:r>
          </a:p>
          <a:p>
            <a:pPr marL="349250" lvl="1" indent="0">
              <a:buNone/>
            </a:pPr>
            <a:r>
              <a:rPr lang="en-US" dirty="0"/>
              <a:t> </a:t>
            </a:r>
            <a:r>
              <a:rPr lang="en-US" dirty="0">
                <a:hlinkClick r:id="rId3"/>
              </a:rPr>
              <a:t>http://atlas.cern/resources</a:t>
            </a:r>
            <a:endParaRPr lang="en-US" dirty="0"/>
          </a:p>
        </p:txBody>
      </p:sp>
      <p:sp>
        <p:nvSpPr>
          <p:cNvPr id="7" name="Date Placeholder 6"/>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35840274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Spares</a:t>
            </a:r>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2857988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5148263" y="2887663"/>
            <a:ext cx="3816350" cy="3754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just"/>
            <a:r>
              <a:rPr lang="en-US" sz="1400" u="none" dirty="0">
                <a:latin typeface="Trebuchet MS" charset="0"/>
                <a:cs typeface="Trebuchet MS" charset="0"/>
              </a:rPr>
              <a:t>8 October 2013</a:t>
            </a:r>
          </a:p>
          <a:p>
            <a:pPr algn="just"/>
            <a:endParaRPr lang="en-US" sz="1400" b="1" dirty="0">
              <a:latin typeface="Trebuchet MS" charset="0"/>
              <a:cs typeface="Trebuchet MS" charset="0"/>
            </a:endParaRPr>
          </a:p>
          <a:p>
            <a:pPr algn="just"/>
            <a:r>
              <a:rPr lang="en-US" sz="1400" b="1" u="none" dirty="0">
                <a:latin typeface="Trebuchet MS" charset="0"/>
                <a:cs typeface="Trebuchet MS" charset="0"/>
              </a:rPr>
              <a:t>The Royal Swedish Academy of Sciences has decided to award the Nobel Prize in Physics for 2013 to </a:t>
            </a:r>
          </a:p>
          <a:p>
            <a:pPr algn="just"/>
            <a:endParaRPr lang="en-US" sz="1400" b="1" u="none" dirty="0">
              <a:latin typeface="Trebuchet MS" charset="0"/>
              <a:cs typeface="Trebuchet MS" charset="0"/>
            </a:endParaRPr>
          </a:p>
          <a:p>
            <a:pPr algn="just"/>
            <a:r>
              <a:rPr lang="en-US" sz="1400" b="1" u="none" dirty="0">
                <a:latin typeface="Trebuchet MS" charset="0"/>
                <a:cs typeface="Trebuchet MS" charset="0"/>
              </a:rPr>
              <a:t>François </a:t>
            </a:r>
            <a:r>
              <a:rPr lang="en-US" sz="1400" b="1" u="none" dirty="0" err="1">
                <a:latin typeface="Trebuchet MS" charset="0"/>
                <a:cs typeface="Trebuchet MS" charset="0"/>
              </a:rPr>
              <a:t>Englert</a:t>
            </a:r>
            <a:r>
              <a:rPr lang="en-US" sz="1400" b="1" u="none" dirty="0">
                <a:latin typeface="Trebuchet MS" charset="0"/>
                <a:cs typeface="Trebuchet MS" charset="0"/>
              </a:rPr>
              <a:t> and Peter Higgs </a:t>
            </a:r>
            <a:r>
              <a:rPr lang="en-US" sz="1400" u="none" dirty="0">
                <a:latin typeface="Trebuchet MS" charset="0"/>
                <a:cs typeface="Trebuchet MS" charset="0"/>
              </a:rPr>
              <a:t> </a:t>
            </a:r>
            <a:endParaRPr lang="en-US" sz="1400" i="1" u="none" dirty="0">
              <a:latin typeface="Trebuchet MS" charset="0"/>
              <a:cs typeface="Trebuchet MS" charset="0"/>
            </a:endParaRPr>
          </a:p>
          <a:p>
            <a:pPr algn="just"/>
            <a:endParaRPr lang="en-US" sz="1400" i="1" u="none" dirty="0">
              <a:latin typeface="Trebuchet MS" charset="0"/>
              <a:cs typeface="Trebuchet MS" charset="0"/>
            </a:endParaRPr>
          </a:p>
          <a:p>
            <a:pPr algn="just"/>
            <a:r>
              <a:rPr lang="en-US" sz="1400" i="1" u="none" dirty="0">
                <a:latin typeface="Trebuchet MS" charset="0"/>
                <a:cs typeface="Trebuchet MS" charset="0"/>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endParaRPr lang="en-US" sz="1400" u="none" dirty="0">
              <a:latin typeface="Trebuchet MS" charset="0"/>
              <a:cs typeface="Trebuchet MS" charset="0"/>
            </a:endParaRPr>
          </a:p>
        </p:txBody>
      </p:sp>
      <p:pic>
        <p:nvPicPr>
          <p:cNvPr id="18434" name="Image 11" descr="NPphysics2013.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175" y="-1588"/>
            <a:ext cx="9145588" cy="22764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435" name="Image 12" descr="Francois-Englert-Peter-Higg.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03200" y="2997200"/>
            <a:ext cx="4800600" cy="360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183589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quarter" idx="10"/>
          </p:nvPr>
        </p:nvSpPr>
        <p:spPr/>
        <p:txBody>
          <a:bodyPr/>
          <a:lstStyle/>
          <a:p>
            <a:pPr>
              <a:defRPr/>
            </a:pPr>
            <a:r>
              <a:rPr lang="en-US"/>
              <a:t>12/6/2018</a:t>
            </a:r>
            <a:endParaRPr lang="en-GB"/>
          </a:p>
        </p:txBody>
      </p:sp>
      <p:sp>
        <p:nvSpPr>
          <p:cNvPr id="88066" name="Rectangle 2"/>
          <p:cNvSpPr>
            <a:spLocks noGrp="1" noChangeArrowheads="1"/>
          </p:cNvSpPr>
          <p:nvPr>
            <p:ph type="title"/>
          </p:nvPr>
        </p:nvSpPr>
        <p:spPr>
          <a:xfrm>
            <a:off x="549275" y="0"/>
            <a:ext cx="8042276" cy="907876"/>
          </a:xfrm>
        </p:spPr>
        <p:txBody>
          <a:bodyPr/>
          <a:lstStyle/>
          <a:p>
            <a:pPr eaLnBrk="1" hangingPunct="1">
              <a:defRPr/>
            </a:pPr>
            <a:r>
              <a:rPr lang="en-US" dirty="0">
                <a:cs typeface="+mj-cs"/>
              </a:rPr>
              <a:t>Cherenkov light</a:t>
            </a:r>
          </a:p>
        </p:txBody>
      </p:sp>
      <p:pic>
        <p:nvPicPr>
          <p:cNvPr id="88068" name="Picture 4"/>
          <p:cNvPicPr>
            <a:picLocks noGrp="1" noChangeAspect="1" noChangeArrowheads="1"/>
          </p:cNvPicPr>
          <p:nvPr>
            <p:ph type="body" idx="1"/>
          </p:nvPr>
        </p:nvPicPr>
        <p:blipFill rotWithShape="1">
          <a:blip r:embed="rId2" cstate="print">
            <a:extLst>
              <a:ext uri="{28A0092B-C50C-407E-A947-70E740481C1C}">
                <a14:useLocalDpi xmlns:a14="http://schemas.microsoft.com/office/drawing/2010/main"/>
              </a:ext>
            </a:extLst>
          </a:blip>
          <a:srcRect/>
          <a:stretch/>
        </p:blipFill>
        <p:spPr>
          <a:xfrm>
            <a:off x="3112049" y="3972205"/>
            <a:ext cx="2853776" cy="2303463"/>
          </a:xfrm>
        </p:spPr>
      </p:pic>
      <p:pic>
        <p:nvPicPr>
          <p:cNvPr id="36870" name="Picture 5" descr="PlaneSound"/>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965825" y="3972205"/>
            <a:ext cx="2927350" cy="2265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8070" name="Rectangle 6"/>
          <p:cNvSpPr>
            <a:spLocks noChangeArrowheads="1"/>
          </p:cNvSpPr>
          <p:nvPr/>
        </p:nvSpPr>
        <p:spPr bwMode="auto">
          <a:xfrm>
            <a:off x="457200" y="902917"/>
            <a:ext cx="8435975" cy="33120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42900" indent="-342900">
              <a:spcBef>
                <a:spcPct val="20000"/>
              </a:spcBef>
              <a:spcAft>
                <a:spcPct val="20000"/>
              </a:spcAft>
              <a:buFontTx/>
              <a:buChar char="•"/>
              <a:defRPr/>
            </a:pPr>
            <a:r>
              <a:rPr lang="en-US" sz="2000" dirty="0">
                <a:solidFill>
                  <a:schemeClr val="accent2"/>
                </a:solidFill>
                <a:latin typeface="Times New Roman" charset="0"/>
                <a:cs typeface="+mn-cs"/>
              </a:rPr>
              <a:t>Named after the Russian scientist P. Cherenkov who was the first to study the effect in depth (he won the Nobel Prize for it in 1958)</a:t>
            </a:r>
          </a:p>
          <a:p>
            <a:pPr marL="342900" indent="-342900">
              <a:spcBef>
                <a:spcPct val="20000"/>
              </a:spcBef>
              <a:spcAft>
                <a:spcPct val="20000"/>
              </a:spcAft>
              <a:buFontTx/>
              <a:buChar char="•"/>
              <a:defRPr/>
            </a:pPr>
            <a:r>
              <a:rPr lang="en-US" sz="2000" dirty="0">
                <a:solidFill>
                  <a:schemeClr val="accent2"/>
                </a:solidFill>
                <a:latin typeface="Times New Roman" charset="0"/>
                <a:cs typeface="+mn-cs"/>
              </a:rPr>
              <a:t>From Relativity, nothing can go faster than the speed of light </a:t>
            </a:r>
            <a:r>
              <a:rPr lang="en-US" sz="2000" i="1" dirty="0">
                <a:solidFill>
                  <a:schemeClr val="accent2"/>
                </a:solidFill>
                <a:latin typeface="Times New Roman" charset="0"/>
                <a:cs typeface="+mn-cs"/>
              </a:rPr>
              <a:t>c</a:t>
            </a:r>
            <a:r>
              <a:rPr lang="en-US" sz="2000" dirty="0">
                <a:solidFill>
                  <a:schemeClr val="accent2"/>
                </a:solidFill>
                <a:latin typeface="Times New Roman" charset="0"/>
                <a:cs typeface="+mn-cs"/>
              </a:rPr>
              <a:t> (in vacuum)</a:t>
            </a:r>
          </a:p>
          <a:p>
            <a:pPr marL="342900" indent="-342900">
              <a:spcBef>
                <a:spcPct val="20000"/>
              </a:spcBef>
              <a:spcAft>
                <a:spcPct val="20000"/>
              </a:spcAft>
              <a:buFontTx/>
              <a:buChar char="•"/>
              <a:defRPr/>
            </a:pPr>
            <a:r>
              <a:rPr lang="en-US" sz="2000" dirty="0">
                <a:solidFill>
                  <a:srgbClr val="008000"/>
                </a:solidFill>
                <a:latin typeface="Times New Roman" charset="0"/>
                <a:cs typeface="+mn-cs"/>
              </a:rPr>
              <a:t>However, due to the refractive index </a:t>
            </a:r>
            <a:r>
              <a:rPr lang="en-US" sz="2000" i="1" dirty="0">
                <a:solidFill>
                  <a:srgbClr val="008000"/>
                </a:solidFill>
                <a:latin typeface="Times New Roman" charset="0"/>
                <a:cs typeface="+mn-cs"/>
              </a:rPr>
              <a:t>n</a:t>
            </a:r>
            <a:r>
              <a:rPr lang="en-US" sz="2000" dirty="0">
                <a:solidFill>
                  <a:srgbClr val="008000"/>
                </a:solidFill>
                <a:latin typeface="Times New Roman" charset="0"/>
                <a:cs typeface="+mn-cs"/>
              </a:rPr>
              <a:t> of a material, a particle </a:t>
            </a:r>
            <a:r>
              <a:rPr lang="en-US" sz="2000" i="1" dirty="0">
                <a:solidFill>
                  <a:srgbClr val="008000"/>
                </a:solidFill>
                <a:latin typeface="Times New Roman" charset="0"/>
                <a:cs typeface="+mn-cs"/>
              </a:rPr>
              <a:t>can</a:t>
            </a:r>
            <a:r>
              <a:rPr lang="en-US" sz="2000" dirty="0">
                <a:solidFill>
                  <a:srgbClr val="008000"/>
                </a:solidFill>
                <a:latin typeface="Times New Roman" charset="0"/>
                <a:cs typeface="+mn-cs"/>
              </a:rPr>
              <a:t> go faster than the </a:t>
            </a:r>
            <a:r>
              <a:rPr lang="en-US" sz="2000" i="1" dirty="0">
                <a:solidFill>
                  <a:srgbClr val="008000"/>
                </a:solidFill>
                <a:latin typeface="Times New Roman" charset="0"/>
                <a:cs typeface="+mn-cs"/>
              </a:rPr>
              <a:t>local</a:t>
            </a:r>
            <a:r>
              <a:rPr lang="en-US" sz="2000" dirty="0">
                <a:solidFill>
                  <a:srgbClr val="008000"/>
                </a:solidFill>
                <a:latin typeface="Times New Roman" charset="0"/>
                <a:cs typeface="+mn-cs"/>
              </a:rPr>
              <a:t> speed of light in the medium </a:t>
            </a:r>
            <a:r>
              <a:rPr lang="en-US" sz="2000" i="1" dirty="0" err="1">
                <a:solidFill>
                  <a:srgbClr val="008000"/>
                </a:solidFill>
                <a:latin typeface="Times New Roman" charset="0"/>
                <a:cs typeface="+mn-cs"/>
              </a:rPr>
              <a:t>c</a:t>
            </a:r>
            <a:r>
              <a:rPr lang="en-US" sz="2000" baseline="-25000" dirty="0" err="1">
                <a:solidFill>
                  <a:srgbClr val="008000"/>
                </a:solidFill>
                <a:latin typeface="Times New Roman" charset="0"/>
                <a:cs typeface="+mn-cs"/>
              </a:rPr>
              <a:t>p</a:t>
            </a:r>
            <a:r>
              <a:rPr lang="en-US" sz="2000" dirty="0">
                <a:solidFill>
                  <a:srgbClr val="008000"/>
                </a:solidFill>
                <a:latin typeface="Times New Roman" charset="0"/>
                <a:cs typeface="+mn-cs"/>
              </a:rPr>
              <a:t> = </a:t>
            </a:r>
            <a:r>
              <a:rPr lang="en-US" sz="2000" i="1" dirty="0" err="1">
                <a:solidFill>
                  <a:srgbClr val="008000"/>
                </a:solidFill>
                <a:latin typeface="Times New Roman" charset="0"/>
                <a:cs typeface="+mn-cs"/>
              </a:rPr>
              <a:t>c/n</a:t>
            </a:r>
            <a:endParaRPr lang="en-US" sz="2000" dirty="0">
              <a:solidFill>
                <a:srgbClr val="008000"/>
              </a:solidFill>
              <a:latin typeface="Times New Roman" charset="0"/>
              <a:cs typeface="+mn-cs"/>
            </a:endParaRPr>
          </a:p>
          <a:p>
            <a:pPr marL="342900" indent="-342900">
              <a:spcBef>
                <a:spcPct val="20000"/>
              </a:spcBef>
              <a:spcAft>
                <a:spcPct val="20000"/>
              </a:spcAft>
              <a:buFontTx/>
              <a:buChar char="•"/>
              <a:defRPr/>
            </a:pPr>
            <a:r>
              <a:rPr lang="en-US" sz="2000" dirty="0">
                <a:solidFill>
                  <a:srgbClr val="FF0000"/>
                </a:solidFill>
                <a:latin typeface="Times New Roman"/>
                <a:cs typeface="Times New Roman"/>
              </a:rPr>
              <a:t>Fast electrons in a reactor emitting blue light (Cherenkov radiation)</a:t>
            </a:r>
          </a:p>
          <a:p>
            <a:pPr marL="342900" indent="-342900">
              <a:spcBef>
                <a:spcPct val="20000"/>
              </a:spcBef>
              <a:spcAft>
                <a:spcPct val="20000"/>
              </a:spcAft>
              <a:buFontTx/>
              <a:buChar char="•"/>
              <a:defRPr/>
            </a:pPr>
            <a:r>
              <a:rPr lang="en-US" sz="2000" dirty="0">
                <a:solidFill>
                  <a:srgbClr val="FF0000"/>
                </a:solidFill>
                <a:latin typeface="Times New Roman" charset="0"/>
                <a:cs typeface="+mn-cs"/>
              </a:rPr>
              <a:t>This is analogous to the bow wave of a boat travelling over water</a:t>
            </a:r>
            <a:br>
              <a:rPr lang="en-US" sz="2000" dirty="0">
                <a:solidFill>
                  <a:srgbClr val="FF0000"/>
                </a:solidFill>
                <a:latin typeface="Times New Roman" charset="0"/>
                <a:cs typeface="+mn-cs"/>
              </a:rPr>
            </a:br>
            <a:r>
              <a:rPr lang="en-US" sz="2000" dirty="0">
                <a:solidFill>
                  <a:srgbClr val="FF0000"/>
                </a:solidFill>
                <a:latin typeface="Times New Roman" charset="0"/>
                <a:cs typeface="+mn-cs"/>
              </a:rPr>
              <a:t>or the sonic boom of an </a:t>
            </a:r>
            <a:r>
              <a:rPr lang="en-US" sz="2000" dirty="0" err="1">
                <a:solidFill>
                  <a:srgbClr val="FF0000"/>
                </a:solidFill>
                <a:latin typeface="Times New Roman" charset="0"/>
                <a:cs typeface="+mn-cs"/>
              </a:rPr>
              <a:t>aeroplane</a:t>
            </a:r>
            <a:r>
              <a:rPr lang="en-US" sz="2000" dirty="0">
                <a:solidFill>
                  <a:srgbClr val="FF0000"/>
                </a:solidFill>
                <a:latin typeface="Times New Roman" charset="0"/>
                <a:cs typeface="+mn-cs"/>
              </a:rPr>
              <a:t> travelling faster than the speed of sound</a:t>
            </a:r>
          </a:p>
        </p:txBody>
      </p:sp>
      <p:pic>
        <p:nvPicPr>
          <p:cNvPr id="9" name="Content Placeholder 6"/>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264458" y="3851275"/>
            <a:ext cx="2693310" cy="2427733"/>
          </a:xfrm>
          <a:prstGeom prst="rect">
            <a:avLst/>
          </a:prstGeom>
        </p:spPr>
      </p:pic>
    </p:spTree>
    <p:extLst>
      <p:ext uri="{BB962C8B-B14F-4D97-AF65-F5344CB8AC3E}">
        <p14:creationId xmlns:p14="http://schemas.microsoft.com/office/powerpoint/2010/main" val="42272251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22625"/>
          </a:xfrm>
        </p:spPr>
        <p:txBody>
          <a:bodyPr/>
          <a:lstStyle/>
          <a:p>
            <a:r>
              <a:rPr lang="en-US" dirty="0"/>
              <a:t>Cherenkov radiation</a:t>
            </a:r>
          </a:p>
        </p:txBody>
      </p:sp>
      <p:sp>
        <p:nvSpPr>
          <p:cNvPr id="3" name="Content Placeholder 2"/>
          <p:cNvSpPr>
            <a:spLocks noGrp="1"/>
          </p:cNvSpPr>
          <p:nvPr>
            <p:ph idx="1"/>
          </p:nvPr>
        </p:nvSpPr>
        <p:spPr>
          <a:xfrm>
            <a:off x="549275" y="741553"/>
            <a:ext cx="8042276" cy="4343400"/>
          </a:xfrm>
        </p:spPr>
        <p:txBody>
          <a:bodyPr>
            <a:normAutofit/>
          </a:bodyPr>
          <a:lstStyle/>
          <a:p>
            <a:pPr marL="0" indent="0">
              <a:buNone/>
            </a:pPr>
            <a:r>
              <a:rPr lang="en-US" dirty="0">
                <a:latin typeface="Times New Roman"/>
                <a:cs typeface="Times New Roman"/>
              </a:rPr>
              <a:t>The left corner of the triangle represents the location of the superluminal particle at some initial moment (</a:t>
            </a:r>
            <a:r>
              <a:rPr lang="en-US" i="1" dirty="0">
                <a:latin typeface="Times New Roman"/>
                <a:cs typeface="Times New Roman"/>
              </a:rPr>
              <a:t>t</a:t>
            </a:r>
            <a:r>
              <a:rPr lang="en-US" dirty="0">
                <a:latin typeface="Times New Roman"/>
                <a:cs typeface="Times New Roman"/>
              </a:rPr>
              <a:t>=0). The right corner of the triangle is the location of the particle at some later time t. In the given time </a:t>
            </a:r>
            <a:r>
              <a:rPr lang="en-US" i="1" dirty="0">
                <a:latin typeface="Times New Roman"/>
                <a:cs typeface="Times New Roman"/>
              </a:rPr>
              <a:t>t</a:t>
            </a:r>
            <a:r>
              <a:rPr lang="en-US" dirty="0">
                <a:latin typeface="Times New Roman"/>
                <a:cs typeface="Times New Roman"/>
              </a:rPr>
              <a:t>, the particle travels the distance</a:t>
            </a:r>
          </a:p>
        </p:txBody>
      </p:sp>
      <p:sp>
        <p:nvSpPr>
          <p:cNvPr id="4" name="Date Placeholder 3"/>
          <p:cNvSpPr>
            <a:spLocks noGrp="1"/>
          </p:cNvSpPr>
          <p:nvPr>
            <p:ph type="dt" sz="half" idx="10"/>
          </p:nvPr>
        </p:nvSpPr>
        <p:spPr/>
        <p:txBody>
          <a:bodyPr/>
          <a:lstStyle/>
          <a:p>
            <a:r>
              <a:rPr lang="en-US"/>
              <a:t>12/6/2018</a:t>
            </a:r>
            <a:endParaRPr lang="en-US" dirty="0"/>
          </a:p>
        </p:txBody>
      </p:sp>
      <p:pic>
        <p:nvPicPr>
          <p:cNvPr id="7" name="Picture 6"/>
          <p:cNvPicPr>
            <a:picLocks noChangeAspect="1"/>
          </p:cNvPicPr>
          <p:nvPr/>
        </p:nvPicPr>
        <p:blipFill>
          <a:blip r:embed="rId2"/>
          <a:stretch>
            <a:fillRect/>
          </a:stretch>
        </p:blipFill>
        <p:spPr>
          <a:xfrm>
            <a:off x="178786" y="2629608"/>
            <a:ext cx="8965214" cy="3208748"/>
          </a:xfrm>
          <a:prstGeom prst="rect">
            <a:avLst/>
          </a:prstGeom>
        </p:spPr>
      </p:pic>
      <p:pic>
        <p:nvPicPr>
          <p:cNvPr id="8" name="Picture 7"/>
          <p:cNvPicPr>
            <a:picLocks noChangeAspect="1"/>
          </p:cNvPicPr>
          <p:nvPr/>
        </p:nvPicPr>
        <p:blipFill>
          <a:blip r:embed="rId3"/>
          <a:stretch>
            <a:fillRect/>
          </a:stretch>
        </p:blipFill>
        <p:spPr>
          <a:xfrm>
            <a:off x="4588435" y="3611753"/>
            <a:ext cx="3175000" cy="2946400"/>
          </a:xfrm>
          <a:prstGeom prst="rect">
            <a:avLst/>
          </a:prstGeom>
        </p:spPr>
      </p:pic>
      <mc:AlternateContent xmlns:mc="http://schemas.openxmlformats.org/markup-compatibility/2006" xmlns:a14="http://schemas.microsoft.com/office/drawing/2010/main">
        <mc:Choice Requires="a14">
          <p:sp>
            <p:nvSpPr>
              <p:cNvPr id="9" name="Rectangle 8"/>
              <p:cNvSpPr/>
              <p:nvPr/>
            </p:nvSpPr>
            <p:spPr>
              <a:xfrm>
                <a:off x="2684928" y="4911048"/>
                <a:ext cx="1075391" cy="8253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400">
                          <a:latin typeface="Cambria Math" charset="0"/>
                        </a:rPr>
                        <m:t>=</m:t>
                      </m:r>
                      <m:f>
                        <m:fPr>
                          <m:ctrlPr>
                            <a:rPr lang="en-US" sz="2400" i="1">
                              <a:latin typeface="Cambria Math" panose="02040503050406030204" pitchFamily="18" charset="0"/>
                            </a:rPr>
                          </m:ctrlPr>
                        </m:fPr>
                        <m:num>
                          <m:sSub>
                            <m:sSubPr>
                              <m:ctrlPr>
                                <a:rPr lang="en-US" sz="2400" i="1">
                                  <a:latin typeface="Cambria Math" panose="02040503050406030204" pitchFamily="18" charset="0"/>
                                </a:rPr>
                              </m:ctrlPr>
                            </m:sSubPr>
                            <m:e>
                              <m:r>
                                <m:rPr>
                                  <m:nor/>
                                </m:rPr>
                                <a:rPr lang="en-US" sz="2400" i="1">
                                  <a:latin typeface="Cambria Math" charset="0"/>
                                </a:rPr>
                                <m:t>ν</m:t>
                              </m:r>
                            </m:e>
                            <m:sub>
                              <m:r>
                                <a:rPr lang="en-US" sz="2400" i="1">
                                  <a:latin typeface="Cambria Math" charset="0"/>
                                </a:rPr>
                                <m:t>𝑒𝑚</m:t>
                              </m:r>
                            </m:sub>
                          </m:sSub>
                        </m:num>
                        <m:den>
                          <m:sSub>
                            <m:sSubPr>
                              <m:ctrlPr>
                                <a:rPr lang="en-US" sz="2400" i="1">
                                  <a:latin typeface="Cambria Math" panose="02040503050406030204" pitchFamily="18" charset="0"/>
                                </a:rPr>
                              </m:ctrlPr>
                            </m:sSubPr>
                            <m:e>
                              <m:r>
                                <m:rPr>
                                  <m:nor/>
                                </m:rPr>
                                <a:rPr lang="en-US" sz="2400" i="1">
                                  <a:latin typeface="Cambria Math" charset="0"/>
                                </a:rPr>
                                <m:t>ν</m:t>
                              </m:r>
                            </m:e>
                            <m:sub>
                              <m:r>
                                <a:rPr lang="en-US" sz="2400" i="1">
                                  <a:latin typeface="Cambria Math" charset="0"/>
                                </a:rPr>
                                <m:t>𝑝</m:t>
                              </m:r>
                            </m:sub>
                          </m:sSub>
                        </m:den>
                      </m:f>
                    </m:oMath>
                  </m:oMathPara>
                </a14:m>
                <a:endParaRPr lang="en-US" sz="2400" dirty="0"/>
              </a:p>
            </p:txBody>
          </p:sp>
        </mc:Choice>
        <mc:Fallback xmlns="">
          <p:sp>
            <p:nvSpPr>
              <p:cNvPr id="9" name="Rectangle 8"/>
              <p:cNvSpPr>
                <a:spLocks noRot="1" noChangeAspect="1" noMove="1" noResize="1" noEditPoints="1" noAdjustHandles="1" noChangeArrowheads="1" noChangeShapeType="1" noTextEdit="1"/>
              </p:cNvSpPr>
              <p:nvPr/>
            </p:nvSpPr>
            <p:spPr>
              <a:xfrm>
                <a:off x="2684928" y="4911048"/>
                <a:ext cx="1075391" cy="825354"/>
              </a:xfrm>
              <a:prstGeom prst="rect">
                <a:avLst/>
              </a:prstGeom>
              <a:blipFill rotWithShape="0">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085482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745" y="47106"/>
            <a:ext cx="8042276" cy="666274"/>
          </a:xfrm>
        </p:spPr>
        <p:txBody>
          <a:bodyPr/>
          <a:lstStyle/>
          <a:p>
            <a:r>
              <a:rPr lang="en-US" sz="4000" dirty="0"/>
              <a:t>Cherenkov Detector NA62</a:t>
            </a:r>
          </a:p>
        </p:txBody>
      </p:sp>
      <p:sp>
        <p:nvSpPr>
          <p:cNvPr id="4" name="Date Placeholder 3"/>
          <p:cNvSpPr>
            <a:spLocks noGrp="1"/>
          </p:cNvSpPr>
          <p:nvPr>
            <p:ph type="dt" sz="half" idx="10"/>
          </p:nvPr>
        </p:nvSpPr>
        <p:spPr/>
        <p:txBody>
          <a:bodyPr/>
          <a:lstStyle/>
          <a:p>
            <a:r>
              <a:rPr lang="en-US"/>
              <a:t>12/6/2018</a:t>
            </a:r>
          </a:p>
        </p:txBody>
      </p:sp>
      <p:pic>
        <p:nvPicPr>
          <p:cNvPr id="24577" name="Picture 1" descr="age57image727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14553" y="3312333"/>
            <a:ext cx="4738706" cy="3230936"/>
          </a:xfrm>
          <a:prstGeom prst="rect">
            <a:avLst/>
          </a:prstGeom>
          <a:noFill/>
          <a:extLst>
            <a:ext uri="{909E8E84-426E-40DD-AFC4-6F175D3DCCD1}">
              <a14:hiddenFill xmlns:a14="http://schemas.microsoft.com/office/drawing/2010/main">
                <a:solidFill>
                  <a:srgbClr val="FFFFFF"/>
                </a:solidFill>
              </a14:hiddenFill>
            </a:ext>
          </a:extLst>
        </p:spPr>
      </p:pic>
      <p:pic>
        <p:nvPicPr>
          <p:cNvPr id="24578" name="Picture 2" descr="age52image2013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13112" y="656607"/>
            <a:ext cx="6294511" cy="2655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2562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64815"/>
            <a:ext cx="8042276" cy="901612"/>
          </a:xfrm>
        </p:spPr>
        <p:txBody>
          <a:bodyPr/>
          <a:lstStyle/>
          <a:p>
            <a:r>
              <a:rPr lang="en-US" dirty="0"/>
              <a:t>Higgs to Fermions</a:t>
            </a:r>
          </a:p>
        </p:txBody>
      </p:sp>
      <p:sp>
        <p:nvSpPr>
          <p:cNvPr id="5" name="Content Placeholder 2"/>
          <p:cNvSpPr>
            <a:spLocks noGrp="1"/>
          </p:cNvSpPr>
          <p:nvPr>
            <p:ph idx="1"/>
          </p:nvPr>
        </p:nvSpPr>
        <p:spPr>
          <a:xfrm>
            <a:off x="549275" y="1192485"/>
            <a:ext cx="8042276" cy="5080179"/>
          </a:xfrm>
        </p:spPr>
        <p:txBody>
          <a:bodyPr>
            <a:normAutofit fontScale="92500" lnSpcReduction="10000"/>
          </a:bodyPr>
          <a:lstStyle/>
          <a:p>
            <a:pPr>
              <a:lnSpc>
                <a:spcPct val="120000"/>
              </a:lnSpc>
            </a:pPr>
            <a:r>
              <a:rPr lang="en-US" dirty="0"/>
              <a:t>Recent analysis shows evidence of Higgs boson decaying to fermions (leptons or quarks). Not previously observed!</a:t>
            </a:r>
          </a:p>
          <a:p>
            <a:pPr>
              <a:lnSpc>
                <a:spcPct val="120000"/>
              </a:lnSpc>
            </a:pPr>
            <a:r>
              <a:rPr lang="en-US" dirty="0"/>
              <a:t>It is important to measure this decay but no surprise is expected</a:t>
            </a:r>
          </a:p>
          <a:p>
            <a:pPr>
              <a:lnSpc>
                <a:spcPct val="120000"/>
              </a:lnSpc>
            </a:pPr>
            <a:r>
              <a:rPr lang="en-US" dirty="0"/>
              <a:t>Difficult due to high background</a:t>
            </a:r>
          </a:p>
          <a:p>
            <a:pPr marL="0" indent="0">
              <a:lnSpc>
                <a:spcPct val="120000"/>
              </a:lnSpc>
              <a:buNone/>
            </a:pPr>
            <a:r>
              <a:rPr lang="en-US" dirty="0"/>
              <a:t>	BR related to mass. High mass fermions preferred 	(</a:t>
            </a:r>
            <a:r>
              <a:rPr lang="en-US" dirty="0" err="1">
                <a:latin typeface="Symbol" charset="2"/>
                <a:cs typeface="Symbol" charset="2"/>
              </a:rPr>
              <a:t>t</a:t>
            </a:r>
            <a:r>
              <a:rPr lang="en-US" dirty="0" err="1"/>
              <a:t>,b</a:t>
            </a:r>
            <a:r>
              <a:rPr lang="en-US" dirty="0"/>
              <a:t>)</a:t>
            </a:r>
          </a:p>
          <a:p>
            <a:pPr>
              <a:lnSpc>
                <a:spcPct val="120000"/>
              </a:lnSpc>
            </a:pPr>
            <a:r>
              <a:rPr lang="en-US" dirty="0"/>
              <a:t>Both ATLAS and CMS has “evidence” in the channel H</a:t>
            </a:r>
            <a:r>
              <a:rPr lang="en-US" dirty="0">
                <a:sym typeface="Wingdings"/>
              </a:rPr>
              <a:t> </a:t>
            </a:r>
            <a:r>
              <a:rPr lang="en-US" dirty="0" err="1">
                <a:latin typeface="Symbol" charset="2"/>
                <a:cs typeface="Symbol" charset="2"/>
                <a:sym typeface="Wingdings"/>
              </a:rPr>
              <a:t>tt</a:t>
            </a:r>
            <a:r>
              <a:rPr lang="en-US" dirty="0">
                <a:sym typeface="Wingdings"/>
              </a:rPr>
              <a:t> ….but not yet the famous “5 </a:t>
            </a:r>
            <a:r>
              <a:rPr lang="en-US" dirty="0">
                <a:latin typeface="Symbol" charset="2"/>
                <a:cs typeface="Symbol" charset="2"/>
                <a:sym typeface="Wingdings"/>
              </a:rPr>
              <a:t>s” </a:t>
            </a:r>
            <a:r>
              <a:rPr lang="en-US" dirty="0">
                <a:cs typeface="Symbol" charset="2"/>
                <a:sym typeface="Wingdings"/>
              </a:rPr>
              <a:t>needed to claim discovery</a:t>
            </a:r>
            <a:endParaRPr lang="en-US" dirty="0"/>
          </a:p>
        </p:txBody>
      </p:sp>
      <p:sp>
        <p:nvSpPr>
          <p:cNvPr id="7" name="Date Placeholder 6"/>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1647311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331" b="-219"/>
          <a:stretch/>
        </p:blipFill>
        <p:spPr>
          <a:xfrm>
            <a:off x="4224311" y="1812507"/>
            <a:ext cx="4830017" cy="3329232"/>
          </a:xfrm>
        </p:spPr>
      </p:pic>
      <p:pic>
        <p:nvPicPr>
          <p:cNvPr id="6" name="Picture 5"/>
          <p:cNvPicPr>
            <a:picLocks noChangeAspect="1"/>
          </p:cNvPicPr>
          <p:nvPr/>
        </p:nvPicPr>
        <p:blipFill>
          <a:blip r:embed="rId3"/>
          <a:stretch>
            <a:fillRect/>
          </a:stretch>
        </p:blipFill>
        <p:spPr>
          <a:xfrm>
            <a:off x="136463" y="1812507"/>
            <a:ext cx="3780877" cy="3688660"/>
          </a:xfrm>
          <a:prstGeom prst="rect">
            <a:avLst/>
          </a:prstGeom>
        </p:spPr>
      </p:pic>
      <p:sp>
        <p:nvSpPr>
          <p:cNvPr id="9" name="Title 1"/>
          <p:cNvSpPr>
            <a:spLocks noGrp="1"/>
          </p:cNvSpPr>
          <p:nvPr>
            <p:ph type="title"/>
          </p:nvPr>
        </p:nvSpPr>
        <p:spPr>
          <a:xfrm>
            <a:off x="471722" y="194396"/>
            <a:ext cx="8042276" cy="1336956"/>
          </a:xfrm>
        </p:spPr>
        <p:txBody>
          <a:bodyPr/>
          <a:lstStyle/>
          <a:p>
            <a:r>
              <a:rPr lang="en-US" sz="4000" dirty="0"/>
              <a:t>Higgs decays to fermions (</a:t>
            </a:r>
            <a:r>
              <a:rPr lang="en-US" sz="4000" dirty="0" err="1">
                <a:latin typeface="Symbol" charset="2"/>
                <a:cs typeface="Symbol" charset="2"/>
              </a:rPr>
              <a:t>tt</a:t>
            </a:r>
            <a:r>
              <a:rPr lang="en-US" sz="4000" dirty="0">
                <a:latin typeface="Symbol" charset="2"/>
                <a:cs typeface="Symbol" charset="2"/>
              </a:rPr>
              <a:t>) </a:t>
            </a:r>
            <a:r>
              <a:rPr lang="en-US" sz="4000" dirty="0">
                <a:cs typeface="Symbol" charset="2"/>
              </a:rPr>
              <a:t>in ATLAS</a:t>
            </a:r>
            <a:r>
              <a:rPr lang="en-US" sz="4000" dirty="0"/>
              <a:t> </a:t>
            </a:r>
            <a:r>
              <a:rPr lang="en-US" sz="2000" dirty="0"/>
              <a:t>(26 Nov 2013)</a:t>
            </a:r>
          </a:p>
        </p:txBody>
      </p:sp>
      <p:sp>
        <p:nvSpPr>
          <p:cNvPr id="2" name="Rectangle 1"/>
          <p:cNvSpPr/>
          <p:nvPr/>
        </p:nvSpPr>
        <p:spPr>
          <a:xfrm>
            <a:off x="4224310" y="5178001"/>
            <a:ext cx="4830017" cy="646331"/>
          </a:xfrm>
          <a:prstGeom prst="rect">
            <a:avLst/>
          </a:prstGeom>
          <a:solidFill>
            <a:srgbClr val="FFFFFF"/>
          </a:solidFill>
        </p:spPr>
        <p:txBody>
          <a:bodyPr wrap="square">
            <a:spAutoFit/>
          </a:bodyPr>
          <a:lstStyle/>
          <a:p>
            <a:r>
              <a:rPr lang="en-US" dirty="0"/>
              <a:t>The </a:t>
            </a:r>
            <a:r>
              <a:rPr lang="en-US" dirty="0" err="1"/>
              <a:t>taus</a:t>
            </a:r>
            <a:r>
              <a:rPr lang="en-US" dirty="0"/>
              <a:t> decay into an electron (blue line) and a </a:t>
            </a:r>
            <a:r>
              <a:rPr lang="en-US" dirty="0" err="1"/>
              <a:t>muon</a:t>
            </a:r>
            <a:r>
              <a:rPr lang="en-US" dirty="0"/>
              <a:t> (red line) </a:t>
            </a:r>
          </a:p>
        </p:txBody>
      </p:sp>
      <p:sp>
        <p:nvSpPr>
          <p:cNvPr id="8" name="Date Placeholder 7"/>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24062063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Higgs decays to </a:t>
            </a:r>
            <a:br>
              <a:rPr lang="en-US" sz="4400" dirty="0"/>
            </a:br>
            <a:r>
              <a:rPr lang="en-US" sz="4400" dirty="0"/>
              <a:t>fermions (</a:t>
            </a:r>
            <a:r>
              <a:rPr lang="en-US" sz="4400" dirty="0" err="1">
                <a:latin typeface="Symbol" charset="2"/>
                <a:cs typeface="Symbol" charset="2"/>
              </a:rPr>
              <a:t>tt</a:t>
            </a:r>
            <a:r>
              <a:rPr lang="en-US" sz="4400" dirty="0">
                <a:latin typeface="Symbol" charset="2"/>
                <a:cs typeface="Symbol" charset="2"/>
              </a:rPr>
              <a:t>) </a:t>
            </a:r>
            <a:r>
              <a:rPr lang="en-US" sz="4400" dirty="0">
                <a:cs typeface="Symbol" charset="2"/>
              </a:rPr>
              <a:t>in CMS </a:t>
            </a:r>
            <a:r>
              <a:rPr lang="en-US" sz="2400" dirty="0">
                <a:cs typeface="Symbol" charset="2"/>
              </a:rPr>
              <a:t>(3 Dec. 2013)</a:t>
            </a:r>
            <a:r>
              <a:rPr lang="en-US" sz="2400" dirty="0"/>
              <a:t> </a:t>
            </a:r>
          </a:p>
        </p:txBody>
      </p:sp>
      <p:pic>
        <p:nvPicPr>
          <p:cNvPr id="5" name="Content Placeholder 4"/>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928" b="-1315"/>
          <a:stretch/>
        </p:blipFill>
        <p:spPr>
          <a:xfrm>
            <a:off x="4928865" y="2618822"/>
            <a:ext cx="4098805" cy="4021971"/>
          </a:xfrm>
        </p:spPr>
      </p:pic>
      <p:sp>
        <p:nvSpPr>
          <p:cNvPr id="3" name="Rectangle 2"/>
          <p:cNvSpPr/>
          <p:nvPr/>
        </p:nvSpPr>
        <p:spPr>
          <a:xfrm>
            <a:off x="356865" y="4884175"/>
            <a:ext cx="4572000" cy="1200329"/>
          </a:xfrm>
          <a:prstGeom prst="rect">
            <a:avLst/>
          </a:prstGeom>
          <a:solidFill>
            <a:srgbClr val="FFFFFF"/>
          </a:solidFill>
        </p:spPr>
        <p:txBody>
          <a:bodyPr>
            <a:spAutoFit/>
          </a:bodyPr>
          <a:lstStyle/>
          <a:p>
            <a:r>
              <a:rPr lang="en-US" dirty="0"/>
              <a:t>One tau decays to neutrinos and a </a:t>
            </a:r>
            <a:r>
              <a:rPr lang="en-US" dirty="0" err="1"/>
              <a:t>muon</a:t>
            </a:r>
            <a:r>
              <a:rPr lang="en-US" dirty="0"/>
              <a:t> (red lines on the right), while the other decays into a charged hadron (blue towers) and a neutrino</a:t>
            </a: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64459" y="1444532"/>
            <a:ext cx="4610304" cy="3323280"/>
          </a:xfrm>
          <a:prstGeom prst="rect">
            <a:avLst/>
          </a:prstGeom>
        </p:spPr>
      </p:pic>
      <p:sp>
        <p:nvSpPr>
          <p:cNvPr id="9" name="Date Placeholder 8"/>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18570811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106" y="2016560"/>
            <a:ext cx="2973626" cy="1202180"/>
          </a:xfrm>
        </p:spPr>
        <p:txBody>
          <a:bodyPr/>
          <a:lstStyle/>
          <a:p>
            <a:r>
              <a:rPr lang="en-US" sz="4000" dirty="0"/>
              <a:t>Higgs </a:t>
            </a:r>
            <a:br>
              <a:rPr lang="en-US" sz="4000" dirty="0"/>
            </a:br>
            <a:r>
              <a:rPr lang="en-US" sz="4000" dirty="0"/>
              <a:t>“exclusion </a:t>
            </a:r>
            <a:br>
              <a:rPr lang="en-US" sz="4000" dirty="0"/>
            </a:br>
            <a:r>
              <a:rPr lang="en-US" sz="4000" dirty="0"/>
              <a:t>plots”</a:t>
            </a:r>
          </a:p>
        </p:txBody>
      </p:sp>
      <p:pic>
        <p:nvPicPr>
          <p:cNvPr id="5" name="Content Placeholder 4"/>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907" b="-534"/>
          <a:stretch/>
        </p:blipFill>
        <p:spPr>
          <a:xfrm>
            <a:off x="3024572" y="54527"/>
            <a:ext cx="6101286" cy="6460231"/>
          </a:xfrm>
        </p:spPr>
      </p:pic>
      <p:sp>
        <p:nvSpPr>
          <p:cNvPr id="7" name="Date Placeholder 6"/>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6387340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236774"/>
            <a:ext cx="8042276" cy="805172"/>
          </a:xfrm>
        </p:spPr>
        <p:txBody>
          <a:bodyPr/>
          <a:lstStyle/>
          <a:p>
            <a:r>
              <a:rPr lang="en-US" dirty="0"/>
              <a:t>The ATLAS experiment</a:t>
            </a:r>
          </a:p>
        </p:txBody>
      </p:sp>
      <p:pic>
        <p:nvPicPr>
          <p:cNvPr id="4" name="Content Placeholder 3"/>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11"/>
          <a:stretch/>
        </p:blipFill>
        <p:spPr>
          <a:xfrm>
            <a:off x="105406" y="1234486"/>
            <a:ext cx="8776163" cy="5623514"/>
          </a:xfrm>
        </p:spPr>
      </p:pic>
      <p:sp>
        <p:nvSpPr>
          <p:cNvPr id="7" name="Date Placeholder 6"/>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216765793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29" name="Image 9" descr="ZZsimu.pdf"/>
          <p:cNvPicPr>
            <a:picLocks noChangeAspect="1"/>
          </p:cNvPicPr>
          <p:nvPr/>
        </p:nvPicPr>
        <p:blipFill>
          <a:blip r:embed="rId2" cstate="hqprint">
            <a:extLst>
              <a:ext uri="{28A0092B-C50C-407E-A947-70E740481C1C}">
                <a14:useLocalDpi xmlns:a14="http://schemas.microsoft.com/office/drawing/2010/main"/>
              </a:ext>
            </a:extLst>
          </a:blip>
          <a:srcRect t="-29304" r="-3022"/>
          <a:stretch>
            <a:fillRect/>
          </a:stretch>
        </p:blipFill>
        <p:spPr bwMode="auto">
          <a:xfrm>
            <a:off x="-53975" y="-315913"/>
            <a:ext cx="9509125" cy="13684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ZoneTexte 2"/>
          <p:cNvSpPr txBox="1"/>
          <p:nvPr/>
        </p:nvSpPr>
        <p:spPr>
          <a:xfrm>
            <a:off x="344488" y="0"/>
            <a:ext cx="8580876" cy="954107"/>
          </a:xfrm>
          <a:prstGeom prst="rect">
            <a:avLst/>
          </a:prstGeom>
          <a:noFill/>
        </p:spPr>
        <p:txBody>
          <a:bodyPr wrap="none">
            <a:spAutoFit/>
          </a:bodyPr>
          <a:lstStyle/>
          <a:p>
            <a:pPr algn="ctr">
              <a:defRPr/>
            </a:pPr>
            <a:r>
              <a:rPr lang="fr-FR" sz="2800" i="1" u="none" dirty="0">
                <a:solidFill>
                  <a:schemeClr val="bg1"/>
                </a:solidFill>
                <a:latin typeface="+mj-lt"/>
              </a:rPr>
              <a:t>LHC</a:t>
            </a:r>
          </a:p>
          <a:p>
            <a:pPr>
              <a:defRPr/>
            </a:pPr>
            <a:r>
              <a:rPr lang="fr-FR" sz="2800" i="1" u="none" dirty="0">
                <a:solidFill>
                  <a:schemeClr val="bg1"/>
                </a:solidFill>
                <a:latin typeface="+mj-lt"/>
              </a:rPr>
              <a:t>20 </a:t>
            </a:r>
            <a:r>
              <a:rPr lang="fr-FR" sz="2800" i="1" u="none" dirty="0" err="1">
                <a:solidFill>
                  <a:schemeClr val="bg1"/>
                </a:solidFill>
                <a:latin typeface="+mj-lt"/>
              </a:rPr>
              <a:t>Years</a:t>
            </a:r>
            <a:r>
              <a:rPr lang="fr-FR" sz="2800" i="1" u="none" dirty="0">
                <a:solidFill>
                  <a:schemeClr val="bg1"/>
                </a:solidFill>
                <a:latin typeface="+mj-lt"/>
              </a:rPr>
              <a:t>, </a:t>
            </a:r>
            <a:r>
              <a:rPr lang="fr-FR" sz="2800" i="1" u="none" dirty="0" err="1">
                <a:solidFill>
                  <a:schemeClr val="bg1"/>
                </a:solidFill>
                <a:latin typeface="+mj-lt"/>
              </a:rPr>
              <a:t>projecting</a:t>
            </a:r>
            <a:r>
              <a:rPr lang="fr-FR" sz="2800" i="1" u="none" dirty="0">
                <a:solidFill>
                  <a:schemeClr val="bg1"/>
                </a:solidFill>
                <a:latin typeface="+mj-lt"/>
              </a:rPr>
              <a:t>, </a:t>
            </a:r>
            <a:r>
              <a:rPr lang="fr-FR" sz="2800" i="1" u="none" dirty="0" err="1">
                <a:solidFill>
                  <a:schemeClr val="bg1"/>
                </a:solidFill>
                <a:latin typeface="+mj-lt"/>
              </a:rPr>
              <a:t>constructing</a:t>
            </a:r>
            <a:r>
              <a:rPr lang="fr-FR" sz="2800" i="1" u="none" dirty="0">
                <a:solidFill>
                  <a:schemeClr val="bg1"/>
                </a:solidFill>
                <a:latin typeface="+mj-lt"/>
              </a:rPr>
              <a:t> and </a:t>
            </a:r>
            <a:r>
              <a:rPr lang="fr-FR" sz="2800" i="1" u="none" dirty="0" err="1">
                <a:solidFill>
                  <a:schemeClr val="bg1"/>
                </a:solidFill>
                <a:latin typeface="+mj-lt"/>
              </a:rPr>
              <a:t>Simulating</a:t>
            </a:r>
            <a:r>
              <a:rPr lang="fr-FR" sz="2800" i="1" u="none" dirty="0">
                <a:solidFill>
                  <a:schemeClr val="bg1"/>
                </a:solidFill>
                <a:latin typeface="+mj-lt"/>
              </a:rPr>
              <a:t>…</a:t>
            </a:r>
          </a:p>
        </p:txBody>
      </p:sp>
      <p:pic>
        <p:nvPicPr>
          <p:cNvPr id="73731" name="Image 3" descr="ZZsimu.pdf"/>
          <p:cNvPicPr>
            <a:picLocks noChangeAspect="1"/>
          </p:cNvPicPr>
          <p:nvPr/>
        </p:nvPicPr>
        <p:blipFill>
          <a:blip r:embed="rId3" cstate="print">
            <a:extLst>
              <a:ext uri="{28A0092B-C50C-407E-A947-70E740481C1C}">
                <a14:useLocalDpi xmlns:a14="http://schemas.microsoft.com/office/drawing/2010/main"/>
              </a:ext>
            </a:extLst>
          </a:blip>
          <a:srcRect l="2347" t="4630" r="-2347" b="7037"/>
          <a:stretch>
            <a:fillRect/>
          </a:stretch>
        </p:blipFill>
        <p:spPr bwMode="auto">
          <a:xfrm>
            <a:off x="-36513" y="1052514"/>
            <a:ext cx="9420226" cy="57610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 name="Group 1"/>
          <p:cNvGrpSpPr/>
          <p:nvPr/>
        </p:nvGrpSpPr>
        <p:grpSpPr>
          <a:xfrm>
            <a:off x="5175344" y="1555807"/>
            <a:ext cx="3713162" cy="3286399"/>
            <a:chOff x="5175344" y="1555807"/>
            <a:chExt cx="3713162" cy="3286399"/>
          </a:xfrm>
        </p:grpSpPr>
        <p:sp>
          <p:nvSpPr>
            <p:cNvPr id="5" name="Rectangle 4"/>
            <p:cNvSpPr>
              <a:spLocks noChangeArrowheads="1"/>
            </p:cNvSpPr>
            <p:nvPr/>
          </p:nvSpPr>
          <p:spPr bwMode="auto">
            <a:xfrm>
              <a:off x="5175344" y="1555807"/>
              <a:ext cx="3713162" cy="1384995"/>
            </a:xfrm>
            <a:prstGeom prst="rect">
              <a:avLst/>
            </a:prstGeom>
            <a:solidFill>
              <a:schemeClr val="bg1"/>
            </a:solidFill>
            <a:ln w="9525">
              <a:noFill/>
              <a:miter lim="800000"/>
              <a:headEnd/>
              <a:tailEnd/>
            </a:ln>
          </p:spPr>
          <p:txBody>
            <a:bodyPr>
              <a:spAutoFit/>
            </a:bodyPr>
            <a:lstStyle/>
            <a:p>
              <a:pPr indent="265113">
                <a:buFontTx/>
                <a:buAutoNum type="arabicPeriod"/>
                <a:defRPr/>
              </a:pPr>
              <a:r>
                <a:rPr lang="en-GB" sz="1400" b="1" u="none" dirty="0">
                  <a:solidFill>
                    <a:srgbClr val="3366FF"/>
                  </a:solidFill>
                </a:rPr>
                <a:t>Accelerators: </a:t>
              </a:r>
            </a:p>
            <a:p>
              <a:pPr marL="3175" indent="-3175">
                <a:defRPr/>
              </a:pPr>
              <a:r>
                <a:rPr lang="en-GB" sz="1400" u="none" dirty="0"/>
                <a:t>Powerful machines capable of accelerating particles to very high energies before being collided with other particles </a:t>
              </a:r>
              <a:br>
                <a:rPr lang="en-GB" sz="1400" u="none" dirty="0"/>
              </a:br>
              <a:endParaRPr lang="en-GB" sz="1400" u="none" dirty="0"/>
            </a:p>
          </p:txBody>
        </p:sp>
        <p:sp>
          <p:nvSpPr>
            <p:cNvPr id="6" name="Text Box 3"/>
            <p:cNvSpPr txBox="1">
              <a:spLocks noChangeArrowheads="1"/>
            </p:cNvSpPr>
            <p:nvPr/>
          </p:nvSpPr>
          <p:spPr bwMode="auto">
            <a:xfrm>
              <a:off x="5175344" y="2891169"/>
              <a:ext cx="3713162" cy="781050"/>
            </a:xfrm>
            <a:prstGeom prst="rect">
              <a:avLst/>
            </a:prstGeom>
            <a:solidFill>
              <a:srgbClr val="FFFFFF"/>
            </a:solidFill>
            <a:ln w="9525">
              <a:noFill/>
              <a:miter lim="800000"/>
              <a:headEnd/>
              <a:tailEnd/>
            </a:ln>
          </p:spPr>
          <p:txBody>
            <a:bodyPr wrap="square">
              <a:spAutoFit/>
            </a:bodyPr>
            <a:lstStyle/>
            <a:p>
              <a:pPr algn="just">
                <a:spcBef>
                  <a:spcPct val="20000"/>
                </a:spcBef>
              </a:pPr>
              <a:r>
                <a:rPr lang="en-GB" sz="1400" b="1" u="none" dirty="0">
                  <a:solidFill>
                    <a:srgbClr val="3861AA"/>
                  </a:solidFill>
                </a:rPr>
                <a:t>2. </a:t>
              </a:r>
              <a:r>
                <a:rPr lang="en-GB" sz="1400" b="1" u="none" dirty="0">
                  <a:solidFill>
                    <a:srgbClr val="3366FF"/>
                  </a:solidFill>
                </a:rPr>
                <a:t>Detectors</a:t>
              </a:r>
              <a:r>
                <a:rPr lang="en-GB" sz="1400" b="1" u="none" dirty="0">
                  <a:solidFill>
                    <a:srgbClr val="3861AA"/>
                  </a:solidFill>
                </a:rPr>
                <a:t>: </a:t>
              </a:r>
            </a:p>
            <a:p>
              <a:pPr algn="just">
                <a:spcBef>
                  <a:spcPct val="20000"/>
                </a:spcBef>
              </a:pPr>
              <a:r>
                <a:rPr lang="en-GB" sz="1400" u="none" dirty="0"/>
                <a:t>Gigantic instruments that record particle collisions</a:t>
              </a:r>
              <a:endParaRPr lang="en-US" sz="1400" u="none" dirty="0"/>
            </a:p>
          </p:txBody>
        </p:sp>
        <p:sp>
          <p:nvSpPr>
            <p:cNvPr id="7" name="Text Box 6"/>
            <p:cNvSpPr txBox="1">
              <a:spLocks noChangeArrowheads="1"/>
            </p:cNvSpPr>
            <p:nvPr/>
          </p:nvSpPr>
          <p:spPr bwMode="auto">
            <a:xfrm>
              <a:off x="5175344" y="3672219"/>
              <a:ext cx="3713162" cy="1169987"/>
            </a:xfrm>
            <a:prstGeom prst="rect">
              <a:avLst/>
            </a:prstGeom>
            <a:solidFill>
              <a:srgbClr val="FFFFFF"/>
            </a:solidFill>
            <a:ln w="9525">
              <a:noFill/>
              <a:miter lim="800000"/>
              <a:headEnd/>
              <a:tailEnd/>
            </a:ln>
          </p:spPr>
          <p:txBody>
            <a:bodyPr wrap="square">
              <a:spAutoFit/>
            </a:bodyPr>
            <a:lstStyle/>
            <a:p>
              <a:r>
                <a:rPr lang="en-GB" sz="1400" b="1" u="none" dirty="0">
                  <a:solidFill>
                    <a:srgbClr val="3861AA"/>
                  </a:solidFill>
                </a:rPr>
                <a:t>3. </a:t>
              </a:r>
              <a:r>
                <a:rPr lang="en-GB" sz="1400" b="1" u="none" dirty="0">
                  <a:solidFill>
                    <a:srgbClr val="3366FF"/>
                  </a:solidFill>
                </a:rPr>
                <a:t>Computers</a:t>
              </a:r>
              <a:r>
                <a:rPr lang="en-GB" sz="1400" b="1" u="none" dirty="0">
                  <a:solidFill>
                    <a:srgbClr val="3861AA"/>
                  </a:solidFill>
                </a:rPr>
                <a:t>: </a:t>
              </a:r>
            </a:p>
            <a:p>
              <a:r>
                <a:rPr lang="en-GB" sz="1400" u="none" dirty="0"/>
                <a:t>To collect, store, distribute and analyze enormous quantities of data generated by detectors</a:t>
              </a:r>
              <a:br>
                <a:rPr lang="en-GB" sz="1400" dirty="0"/>
              </a:br>
              <a:endParaRPr lang="en-GB" sz="1400" dirty="0"/>
            </a:p>
          </p:txBody>
        </p:sp>
      </p:grpSp>
      <p:sp>
        <p:nvSpPr>
          <p:cNvPr id="4" name="TextBox 3"/>
          <p:cNvSpPr txBox="1"/>
          <p:nvPr/>
        </p:nvSpPr>
        <p:spPr>
          <a:xfrm>
            <a:off x="4318138" y="5346760"/>
            <a:ext cx="4850006" cy="369332"/>
          </a:xfrm>
          <a:prstGeom prst="rect">
            <a:avLst/>
          </a:prstGeom>
          <a:solidFill>
            <a:srgbClr val="FFFFFF"/>
          </a:solidFill>
        </p:spPr>
        <p:txBody>
          <a:bodyPr wrap="none" rtlCol="0">
            <a:spAutoFit/>
          </a:bodyPr>
          <a:lstStyle/>
          <a:p>
            <a:r>
              <a:rPr lang="en-US" dirty="0"/>
              <a:t>The biggest scientific instrument ever built</a:t>
            </a:r>
          </a:p>
        </p:txBody>
      </p:sp>
    </p:spTree>
    <p:extLst>
      <p:ext uri="{BB962C8B-B14F-4D97-AF65-F5344CB8AC3E}">
        <p14:creationId xmlns:p14="http://schemas.microsoft.com/office/powerpoint/2010/main" val="123915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2"/>
                                        </p:tgtEl>
                                        <p:attrNameLst>
                                          <p:attrName>ppt_x</p:attrName>
                                        </p:attrNameLst>
                                      </p:cBhvr>
                                      <p:tavLst>
                                        <p:tav tm="0">
                                          <p:val>
                                            <p:strVal val="ppt_x"/>
                                          </p:val>
                                        </p:tav>
                                        <p:tav tm="100000">
                                          <p:val>
                                            <p:strVal val="ppt_x"/>
                                          </p:val>
                                        </p:tav>
                                      </p:tavLst>
                                    </p:anim>
                                    <p:anim calcmode="lin" valueType="num">
                                      <p:cBhvr additive="base">
                                        <p:cTn id="13" dur="500"/>
                                        <p:tgtEl>
                                          <p:spTgt spid="2"/>
                                        </p:tgtEl>
                                        <p:attrNameLst>
                                          <p:attrName>ppt_y</p:attrName>
                                        </p:attrNameLst>
                                      </p:cBhvr>
                                      <p:tavLst>
                                        <p:tav tm="0">
                                          <p:val>
                                            <p:strVal val="ppt_y"/>
                                          </p:val>
                                        </p:tav>
                                        <p:tav tm="100000">
                                          <p:val>
                                            <p:strVal val="1+ppt_h/2"/>
                                          </p:val>
                                        </p:tav>
                                      </p:tavLst>
                                    </p:anim>
                                    <p:set>
                                      <p:cBhvr>
                                        <p:cTn id="14" dur="1" fill="hold">
                                          <p:stCondLst>
                                            <p:cond delay="499"/>
                                          </p:stCondLst>
                                        </p:cTn>
                                        <p:tgtEl>
                                          <p:spTgt spid="2"/>
                                        </p:tgtEl>
                                        <p:attrNameLst>
                                          <p:attrName>style.visibility</p:attrName>
                                        </p:attrNameLst>
                                      </p:cBhvr>
                                      <p:to>
                                        <p:strVal val="hidden"/>
                                      </p:to>
                                    </p:set>
                                  </p:childTnLst>
                                </p:cTn>
                              </p:par>
                              <p:par>
                                <p:cTn id="15" presetID="2" presetClass="exit" presetSubtype="4" fill="hold" grpId="1" nodeType="withEffect">
                                  <p:stCondLst>
                                    <p:cond delay="0"/>
                                  </p:stCondLst>
                                  <p:childTnLst>
                                    <p:anim calcmode="lin" valueType="num">
                                      <p:cBhvr additive="base">
                                        <p:cTn id="16" dur="500"/>
                                        <p:tgtEl>
                                          <p:spTgt spid="4"/>
                                        </p:tgtEl>
                                        <p:attrNameLst>
                                          <p:attrName>ppt_x</p:attrName>
                                        </p:attrNameLst>
                                      </p:cBhvr>
                                      <p:tavLst>
                                        <p:tav tm="0">
                                          <p:val>
                                            <p:strVal val="ppt_x"/>
                                          </p:val>
                                        </p:tav>
                                        <p:tav tm="100000">
                                          <p:val>
                                            <p:strVal val="ppt_x"/>
                                          </p:val>
                                        </p:tav>
                                      </p:tavLst>
                                    </p:anim>
                                    <p:anim calcmode="lin" valueType="num">
                                      <p:cBhvr additive="base">
                                        <p:cTn id="17" dur="500"/>
                                        <p:tgtEl>
                                          <p:spTgt spid="4"/>
                                        </p:tgtEl>
                                        <p:attrNameLst>
                                          <p:attrName>ppt_y</p:attrName>
                                        </p:attrNameLst>
                                      </p:cBhvr>
                                      <p:tavLst>
                                        <p:tav tm="0">
                                          <p:val>
                                            <p:strVal val="ppt_y"/>
                                          </p:val>
                                        </p:tav>
                                        <p:tav tm="100000">
                                          <p:val>
                                            <p:strVal val="1+ppt_h/2"/>
                                          </p:val>
                                        </p:tav>
                                      </p:tavLst>
                                    </p:anim>
                                    <p:set>
                                      <p:cBhvr>
                                        <p:cTn id="18"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264458" y="172428"/>
            <a:ext cx="8624048" cy="490106"/>
          </a:xfrm>
        </p:spPr>
        <p:txBody>
          <a:bodyPr/>
          <a:lstStyle/>
          <a:p>
            <a:r>
              <a:rPr lang="en-US" sz="3200" dirty="0"/>
              <a:t>The Higgs search as of 18/11/2011  </a:t>
            </a:r>
            <a:r>
              <a:rPr lang="en-US" sz="3200" dirty="0">
                <a:sym typeface="Wingdings"/>
              </a:rPr>
              <a:t></a:t>
            </a:r>
            <a:endParaRPr lang="en-US" sz="2000" dirty="0"/>
          </a:p>
        </p:txBody>
      </p:sp>
      <p:pic>
        <p:nvPicPr>
          <p:cNvPr id="2" name="Picture 1"/>
          <p:cNvPicPr>
            <a:picLocks noChangeAspect="1"/>
          </p:cNvPicPr>
          <p:nvPr/>
        </p:nvPicPr>
        <p:blipFill>
          <a:blip r:embed="rId2"/>
          <a:stretch>
            <a:fillRect/>
          </a:stretch>
        </p:blipFill>
        <p:spPr>
          <a:xfrm>
            <a:off x="157310" y="630256"/>
            <a:ext cx="7740596" cy="5341011"/>
          </a:xfrm>
          <a:prstGeom prst="rect">
            <a:avLst/>
          </a:prstGeom>
        </p:spPr>
      </p:pic>
      <p:sp>
        <p:nvSpPr>
          <p:cNvPr id="3" name="TextBox 2"/>
          <p:cNvSpPr txBox="1"/>
          <p:nvPr/>
        </p:nvSpPr>
        <p:spPr>
          <a:xfrm>
            <a:off x="5629835" y="5971267"/>
            <a:ext cx="3232396" cy="461665"/>
          </a:xfrm>
          <a:prstGeom prst="rect">
            <a:avLst/>
          </a:prstGeom>
          <a:solidFill>
            <a:schemeClr val="accent5">
              <a:lumMod val="40000"/>
              <a:lumOff val="60000"/>
            </a:schemeClr>
          </a:solidFill>
        </p:spPr>
        <p:txBody>
          <a:bodyPr wrap="none" rtlCol="0">
            <a:spAutoFit/>
          </a:bodyPr>
          <a:lstStyle/>
          <a:p>
            <a:r>
              <a:rPr lang="en-US" sz="2400" b="1" i="1" dirty="0"/>
              <a:t>To be continued……..</a:t>
            </a:r>
          </a:p>
        </p:txBody>
      </p:sp>
      <p:sp>
        <p:nvSpPr>
          <p:cNvPr id="7" name="Date Placeholder 6"/>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1578009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93917"/>
            <a:ext cx="8042276" cy="1336956"/>
          </a:xfrm>
        </p:spPr>
        <p:txBody>
          <a:bodyPr/>
          <a:lstStyle/>
          <a:p>
            <a:r>
              <a:rPr lang="en-US" dirty="0"/>
              <a:t>Outline</a:t>
            </a:r>
          </a:p>
        </p:txBody>
      </p:sp>
      <p:pic>
        <p:nvPicPr>
          <p:cNvPr id="5" name="Picture 4"/>
          <p:cNvPicPr>
            <a:picLocks noChangeAspect="1"/>
          </p:cNvPicPr>
          <p:nvPr/>
        </p:nvPicPr>
        <p:blipFill>
          <a:blip r:embed="rId2"/>
          <a:stretch>
            <a:fillRect/>
          </a:stretch>
        </p:blipFill>
        <p:spPr>
          <a:xfrm>
            <a:off x="0" y="5143500"/>
            <a:ext cx="9144000" cy="1714500"/>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0"/>
            <a:ext cx="9144000" cy="862395"/>
          </a:xfrm>
          <a:prstGeom prst="rect">
            <a:avLst/>
          </a:prstGeom>
        </p:spPr>
      </p:pic>
      <p:sp>
        <p:nvSpPr>
          <p:cNvPr id="8" name="Content Placeholder 2"/>
          <p:cNvSpPr txBox="1">
            <a:spLocks/>
          </p:cNvSpPr>
          <p:nvPr/>
        </p:nvSpPr>
        <p:spPr>
          <a:xfrm>
            <a:off x="840100" y="1826364"/>
            <a:ext cx="7070320" cy="4468868"/>
          </a:xfrm>
          <a:prstGeom prst="rect">
            <a:avLst/>
          </a:prstGeom>
        </p:spPr>
        <p:txBody>
          <a:bodyPr vert="horz" lIns="91440" tIns="45720" rIns="91440" bIns="45720" rtlCol="0">
            <a:norm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r>
              <a:rPr lang="en-US" dirty="0"/>
              <a:t>Introduction</a:t>
            </a:r>
          </a:p>
          <a:p>
            <a:r>
              <a:rPr lang="en-US" dirty="0"/>
              <a:t>CERN and the Large Hadron Collider (LHC)</a:t>
            </a:r>
          </a:p>
          <a:p>
            <a:pPr lvl="1"/>
            <a:r>
              <a:rPr lang="en-US" dirty="0"/>
              <a:t>The accelerator</a:t>
            </a:r>
          </a:p>
          <a:p>
            <a:pPr lvl="1"/>
            <a:r>
              <a:rPr lang="en-US" dirty="0"/>
              <a:t>How detectors work and examples</a:t>
            </a:r>
          </a:p>
          <a:p>
            <a:r>
              <a:rPr lang="en-US" dirty="0"/>
              <a:t>The Higgs discovery</a:t>
            </a:r>
          </a:p>
          <a:p>
            <a:r>
              <a:rPr lang="en-US" dirty="0"/>
              <a:t>What’s next?</a:t>
            </a:r>
          </a:p>
        </p:txBody>
      </p:sp>
      <p:sp>
        <p:nvSpPr>
          <p:cNvPr id="9" name="Date Placeholder 8"/>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9026260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After 10 min of LHC running: full history of SM</a:t>
            </a:r>
          </a:p>
        </p:txBody>
      </p:sp>
      <p:pic>
        <p:nvPicPr>
          <p:cNvPr id="5" name="Content Placeholder 4"/>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825" b="-1260"/>
          <a:stretch/>
        </p:blipFill>
        <p:spPr>
          <a:xfrm>
            <a:off x="481416" y="1541506"/>
            <a:ext cx="8042276" cy="4986232"/>
          </a:xfrm>
        </p:spPr>
      </p:pic>
      <p:sp>
        <p:nvSpPr>
          <p:cNvPr id="7" name="Date Placeholder 6"/>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19623804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LEP (CERN) and </a:t>
            </a:r>
            <a:br>
              <a:rPr lang="en-US" dirty="0"/>
            </a:br>
            <a:r>
              <a:rPr lang="en-US" dirty="0" err="1"/>
              <a:t>Tevatron</a:t>
            </a:r>
            <a:r>
              <a:rPr lang="en-US" dirty="0"/>
              <a:t> (</a:t>
            </a:r>
            <a:r>
              <a:rPr lang="en-US" dirty="0" err="1"/>
              <a:t>Fermilab</a:t>
            </a:r>
            <a:r>
              <a:rPr lang="en-US" dirty="0"/>
              <a:t>)</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264458" y="2167711"/>
            <a:ext cx="3940943" cy="3891329"/>
          </a:xfrm>
        </p:spPr>
      </p:pic>
      <p:pic>
        <p:nvPicPr>
          <p:cNvPr id="6" name="Picture 5"/>
          <p:cNvPicPr>
            <a:picLocks noChangeAspect="1"/>
          </p:cNvPicPr>
          <p:nvPr/>
        </p:nvPicPr>
        <p:blipFill>
          <a:blip r:embed="rId3"/>
          <a:stretch>
            <a:fillRect/>
          </a:stretch>
        </p:blipFill>
        <p:spPr>
          <a:xfrm>
            <a:off x="4179440" y="1909915"/>
            <a:ext cx="4964560" cy="4149125"/>
          </a:xfrm>
          <a:prstGeom prst="rect">
            <a:avLst/>
          </a:prstGeom>
        </p:spPr>
      </p:pic>
      <p:sp>
        <p:nvSpPr>
          <p:cNvPr id="7" name="TextBox 6"/>
          <p:cNvSpPr txBox="1"/>
          <p:nvPr/>
        </p:nvSpPr>
        <p:spPr>
          <a:xfrm>
            <a:off x="5855262" y="1559973"/>
            <a:ext cx="1892127" cy="369332"/>
          </a:xfrm>
          <a:prstGeom prst="rect">
            <a:avLst/>
          </a:prstGeom>
          <a:noFill/>
        </p:spPr>
        <p:txBody>
          <a:bodyPr wrap="none" rtlCol="0">
            <a:spAutoFit/>
          </a:bodyPr>
          <a:lstStyle/>
          <a:p>
            <a:r>
              <a:rPr lang="en-US" dirty="0"/>
              <a:t>Until year 2011</a:t>
            </a:r>
          </a:p>
        </p:txBody>
      </p:sp>
      <p:sp>
        <p:nvSpPr>
          <p:cNvPr id="8" name="TextBox 7"/>
          <p:cNvSpPr txBox="1"/>
          <p:nvPr/>
        </p:nvSpPr>
        <p:spPr>
          <a:xfrm>
            <a:off x="1192380" y="1578902"/>
            <a:ext cx="1892127" cy="369332"/>
          </a:xfrm>
          <a:prstGeom prst="rect">
            <a:avLst/>
          </a:prstGeom>
          <a:noFill/>
        </p:spPr>
        <p:txBody>
          <a:bodyPr wrap="none" rtlCol="0">
            <a:spAutoFit/>
          </a:bodyPr>
          <a:lstStyle/>
          <a:p>
            <a:r>
              <a:rPr lang="en-US" dirty="0"/>
              <a:t>Until year 2000</a:t>
            </a:r>
          </a:p>
        </p:txBody>
      </p:sp>
      <p:sp>
        <p:nvSpPr>
          <p:cNvPr id="10" name="Date Placeholder 9"/>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12976628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t="-186"/>
          <a:stretch/>
        </p:blipFill>
        <p:spPr>
          <a:xfrm>
            <a:off x="264458" y="209926"/>
            <a:ext cx="8635662" cy="6262927"/>
          </a:xfrm>
        </p:spPr>
      </p:pic>
      <p:sp>
        <p:nvSpPr>
          <p:cNvPr id="7" name="Date Placeholder 6"/>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25600567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2"/>
          <p:cNvSpPr>
            <a:spLocks noGrp="1"/>
          </p:cNvSpPr>
          <p:nvPr>
            <p:ph type="dt" sz="quarter" idx="10"/>
          </p:nvPr>
        </p:nvSpPr>
        <p:spPr>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000"/>
              <a:t>12/6/2018</a:t>
            </a:r>
          </a:p>
        </p:txBody>
      </p:sp>
      <p:sp>
        <p:nvSpPr>
          <p:cNvPr id="2053" name="Rectangle 2"/>
          <p:cNvSpPr>
            <a:spLocks noGrp="1" noChangeArrowheads="1"/>
          </p:cNvSpPr>
          <p:nvPr>
            <p:ph type="title"/>
          </p:nvPr>
        </p:nvSpPr>
        <p:spPr>
          <a:xfrm>
            <a:off x="1089025" y="28575"/>
            <a:ext cx="6408738" cy="447675"/>
          </a:xfrm>
          <a:solidFill>
            <a:schemeClr val="accent2"/>
          </a:solidFill>
        </p:spPr>
        <p:txBody>
          <a:bodyPr/>
          <a:lstStyle/>
          <a:p>
            <a:pPr eaLnBrk="1" hangingPunct="1">
              <a:defRPr/>
            </a:pPr>
            <a:r>
              <a:rPr lang="en-US" sz="3200">
                <a:solidFill>
                  <a:schemeClr val="bg1"/>
                </a:solidFill>
                <a:latin typeface="Times New Roman" charset="0"/>
                <a:cs typeface="+mj-cs"/>
              </a:rPr>
              <a:t>Interaction of Particles with Matter</a:t>
            </a:r>
          </a:p>
        </p:txBody>
      </p:sp>
      <p:sp>
        <p:nvSpPr>
          <p:cNvPr id="2054" name="Text Box 3"/>
          <p:cNvSpPr txBox="1">
            <a:spLocks noChangeArrowheads="1"/>
          </p:cNvSpPr>
          <p:nvPr/>
        </p:nvSpPr>
        <p:spPr bwMode="auto">
          <a:xfrm>
            <a:off x="196850" y="373063"/>
            <a:ext cx="8523288" cy="5078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2400" dirty="0">
                <a:cs typeface="+mn-cs"/>
              </a:rPr>
              <a:t>In order to detect a particle it must interact with matter!</a:t>
            </a:r>
          </a:p>
          <a:p>
            <a:pPr eaLnBrk="1" hangingPunct="1">
              <a:defRPr/>
            </a:pP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rPr>
              <a:t>The most important interaction processes are electromagnetic:</a:t>
            </a:r>
          </a:p>
          <a:p>
            <a:pPr eaLnBrk="1" hangingPunct="1">
              <a:defRPr/>
            </a:pPr>
            <a:r>
              <a:rPr lang="en-US" b="1" i="1" dirty="0">
                <a:solidFill>
                  <a:srgbClr val="3366FF"/>
                </a:solidFill>
                <a:cs typeface="+mn-cs"/>
              </a:rPr>
              <a:t>Charged Particles:</a:t>
            </a:r>
          </a:p>
          <a:p>
            <a:pPr marL="342900" indent="-342900" eaLnBrk="1" hangingPunct="1">
              <a:buFont typeface="Courier New"/>
              <a:buChar char="o"/>
              <a:defRPr/>
            </a:pPr>
            <a:r>
              <a:rPr lang="en-US" dirty="0">
                <a:cs typeface="+mn-cs"/>
              </a:rPr>
              <a:t>   Energy loss due to ionization (e.g. charged track in straw detector) heavy 		 particles </a:t>
            </a:r>
            <a:r>
              <a:rPr lang="en-US" dirty="0">
                <a:solidFill>
                  <a:srgbClr val="FF0000"/>
                </a:solidFill>
                <a:cs typeface="+mn-cs"/>
              </a:rPr>
              <a:t>(</a:t>
            </a:r>
            <a:r>
              <a:rPr lang="en-US" i="1" dirty="0">
                <a:solidFill>
                  <a:srgbClr val="FF0000"/>
                </a:solidFill>
                <a:cs typeface="+mn-cs"/>
              </a:rPr>
              <a:t>not</a:t>
            </a:r>
            <a:r>
              <a:rPr lang="en-US" dirty="0">
                <a:solidFill>
                  <a:srgbClr val="FF0000"/>
                </a:solidFill>
                <a:cs typeface="+mn-cs"/>
              </a:rPr>
              <a:t> electrons/positrons!)</a:t>
            </a:r>
          </a:p>
          <a:p>
            <a:pPr marL="342900" indent="-342900" eaLnBrk="1" hangingPunct="1">
              <a:buFont typeface="Courier New"/>
              <a:buChar char="o"/>
              <a:defRPr/>
            </a:pPr>
            <a:r>
              <a:rPr lang="en-US" dirty="0">
                <a:cs typeface="+mn-cs"/>
              </a:rPr>
              <a:t>   Energy loss due to photon emission (electrons, positrons) bremsstrahlung</a:t>
            </a:r>
          </a:p>
          <a:p>
            <a:pPr eaLnBrk="1" hangingPunct="1">
              <a:defRPr/>
            </a:pPr>
            <a:r>
              <a:rPr lang="en-US" b="1" i="1" dirty="0">
                <a:solidFill>
                  <a:srgbClr val="3366FF"/>
                </a:solidFill>
                <a:cs typeface="+mn-cs"/>
              </a:rPr>
              <a:t>Photons:</a:t>
            </a:r>
          </a:p>
          <a:p>
            <a:pPr eaLnBrk="1" hangingPunct="1">
              <a:defRPr/>
            </a:pPr>
            <a:r>
              <a:rPr lang="en-US" dirty="0">
                <a:cs typeface="+mn-cs"/>
              </a:rPr>
              <a:t>    Interaction of photons with matter (e.g. EM </a:t>
            </a:r>
            <a:r>
              <a:rPr lang="en-US" dirty="0" err="1">
                <a:cs typeface="+mn-cs"/>
              </a:rPr>
              <a:t>calorimetry</a:t>
            </a:r>
            <a:r>
              <a:rPr lang="en-US" dirty="0">
                <a:cs typeface="+mn-cs"/>
              </a:rPr>
              <a:t>)</a:t>
            </a:r>
          </a:p>
          <a:p>
            <a:pPr eaLnBrk="1" hangingPunct="1">
              <a:defRPr/>
            </a:pPr>
            <a:r>
              <a:rPr lang="en-US" dirty="0">
                <a:cs typeface="+mn-cs"/>
              </a:rPr>
              <a:t>		Photoelectric effect</a:t>
            </a:r>
          </a:p>
          <a:p>
            <a:pPr eaLnBrk="1" hangingPunct="1">
              <a:defRPr/>
            </a:pPr>
            <a:r>
              <a:rPr lang="en-US" dirty="0">
                <a:cs typeface="+mn-cs"/>
              </a:rPr>
              <a:t>		Compton effect</a:t>
            </a:r>
          </a:p>
          <a:p>
            <a:pPr eaLnBrk="1" hangingPunct="1">
              <a:defRPr/>
            </a:pPr>
            <a:r>
              <a:rPr lang="en-US" dirty="0">
                <a:cs typeface="+mn-cs"/>
              </a:rPr>
              <a:t>		Pair production</a:t>
            </a:r>
          </a:p>
          <a:p>
            <a:pPr eaLnBrk="1" hangingPunct="1">
              <a:defRPr/>
            </a:pPr>
            <a:r>
              <a:rPr lang="en-US" b="1" i="1" dirty="0">
                <a:solidFill>
                  <a:srgbClr val="3366FF"/>
                </a:solidFill>
                <a:cs typeface="+mn-cs"/>
              </a:rPr>
              <a:t>Other important electromagnetic processes:</a:t>
            </a:r>
          </a:p>
          <a:p>
            <a:pPr eaLnBrk="1" hangingPunct="1">
              <a:defRPr/>
            </a:pPr>
            <a:r>
              <a:rPr lang="en-US" dirty="0">
                <a:cs typeface="+mn-cs"/>
              </a:rPr>
              <a:t>	Multiple Scattering (Coulomb scattering)</a:t>
            </a:r>
          </a:p>
          <a:p>
            <a:pPr eaLnBrk="1" hangingPunct="1">
              <a:defRPr/>
            </a:pPr>
            <a:r>
              <a:rPr lang="en-US" dirty="0">
                <a:cs typeface="+mn-cs"/>
              </a:rPr>
              <a:t>	scintillation light (e.g. TOF systems)</a:t>
            </a:r>
          </a:p>
          <a:p>
            <a:pPr eaLnBrk="1" hangingPunct="1">
              <a:defRPr/>
            </a:pPr>
            <a:r>
              <a:rPr lang="en-US" dirty="0">
                <a:cs typeface="+mn-cs"/>
              </a:rPr>
              <a:t>	Cherenkov radiation </a:t>
            </a:r>
          </a:p>
          <a:p>
            <a:pPr eaLnBrk="1" hangingPunct="1">
              <a:defRPr/>
            </a:pPr>
            <a:r>
              <a:rPr lang="en-US" dirty="0"/>
              <a:t>	T</a:t>
            </a:r>
            <a:r>
              <a:rPr lang="en-US" dirty="0">
                <a:cs typeface="+mn-cs"/>
              </a:rPr>
              <a:t>ransition </a:t>
            </a:r>
            <a:r>
              <a:rPr lang="en-US" dirty="0"/>
              <a:t>R</a:t>
            </a:r>
            <a:r>
              <a:rPr lang="en-US" dirty="0">
                <a:cs typeface="+mn-cs"/>
              </a:rPr>
              <a:t>adiation (e.g. particle id normally electrons)</a:t>
            </a:r>
          </a:p>
        </p:txBody>
      </p:sp>
      <p:sp>
        <p:nvSpPr>
          <p:cNvPr id="2055" name="Text Box 4"/>
          <p:cNvSpPr txBox="1">
            <a:spLocks noChangeArrowheads="1"/>
          </p:cNvSpPr>
          <p:nvPr/>
        </p:nvSpPr>
        <p:spPr bwMode="auto">
          <a:xfrm>
            <a:off x="955093" y="5669647"/>
            <a:ext cx="7368185" cy="646331"/>
          </a:xfrm>
          <a:prstGeom prst="rect">
            <a:avLst/>
          </a:prstGeom>
          <a:solidFill>
            <a:srgbClr val="FFFF00"/>
          </a:solidFill>
          <a:ln w="9525">
            <a:solidFill>
              <a:schemeClr val="accent2"/>
            </a:solidFill>
            <a:miter lim="800000"/>
            <a:headEnd/>
            <a:tailEnd/>
          </a:ln>
          <a:effectLs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800" i="1">
                <a:cs typeface="+mn-cs"/>
              </a:rPr>
              <a:t>Can calculate the above effects with a combo of classical E&amp;M and QED.</a:t>
            </a:r>
          </a:p>
          <a:p>
            <a:pPr eaLnBrk="1" hangingPunct="1">
              <a:defRPr/>
            </a:pPr>
            <a:r>
              <a:rPr lang="en-US" sz="1800" i="1">
                <a:cs typeface="+mn-cs"/>
              </a:rPr>
              <a:t>In most cases calculate approximate results, exact calculations very difficult.</a:t>
            </a:r>
          </a:p>
        </p:txBody>
      </p:sp>
    </p:spTree>
    <p:extLst>
      <p:ext uri="{BB962C8B-B14F-4D97-AF65-F5344CB8AC3E}">
        <p14:creationId xmlns:p14="http://schemas.microsoft.com/office/powerpoint/2010/main" val="5203904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Text Box 2"/>
          <p:cNvSpPr txBox="1">
            <a:spLocks noChangeArrowheads="1"/>
          </p:cNvSpPr>
          <p:nvPr/>
        </p:nvSpPr>
        <p:spPr bwMode="auto">
          <a:xfrm>
            <a:off x="211138" y="4076700"/>
            <a:ext cx="3656012" cy="2549525"/>
          </a:xfrm>
          <a:prstGeom prst="rect">
            <a:avLst/>
          </a:prstGeom>
          <a:noFill/>
          <a:ln w="1905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a:solidFill>
                  <a:schemeClr val="accent2"/>
                </a:solidFill>
                <a:cs typeface="+mn-cs"/>
              </a:rPr>
              <a:t>        </a:t>
            </a:r>
            <a:r>
              <a:rPr lang="en-US">
                <a:cs typeface="+mn-cs"/>
              </a:rPr>
              <a:t>Incident particle</a:t>
            </a:r>
          </a:p>
          <a:p>
            <a:pPr eaLnBrk="1" hangingPunct="1">
              <a:defRPr/>
            </a:pPr>
            <a:r>
              <a:rPr lang="en-US">
                <a:cs typeface="+mn-cs"/>
              </a:rPr>
              <a:t>z=charge of incident particle </a:t>
            </a:r>
          </a:p>
          <a:p>
            <a:pPr eaLnBrk="1" hangingPunct="1">
              <a:defRPr/>
            </a:pPr>
            <a:r>
              <a:rPr lang="en-US">
                <a:latin typeface="Symbol" charset="0"/>
                <a:cs typeface="+mn-cs"/>
              </a:rPr>
              <a:t>b</a:t>
            </a:r>
            <a:r>
              <a:rPr lang="en-US">
                <a:cs typeface="+mn-cs"/>
              </a:rPr>
              <a:t>=v/c of incident particle</a:t>
            </a:r>
          </a:p>
          <a:p>
            <a:pPr eaLnBrk="1" hangingPunct="1">
              <a:defRPr/>
            </a:pPr>
            <a:r>
              <a:rPr lang="en-US">
                <a:latin typeface="Symbol" charset="0"/>
                <a:cs typeface="+mn-cs"/>
              </a:rPr>
              <a:t>g</a:t>
            </a:r>
            <a:r>
              <a:rPr lang="en-US">
                <a:cs typeface="+mn-cs"/>
              </a:rPr>
              <a:t>=(1-</a:t>
            </a:r>
            <a:r>
              <a:rPr lang="en-US">
                <a:latin typeface="Symbol" charset="0"/>
                <a:cs typeface="+mn-cs"/>
              </a:rPr>
              <a:t>b</a:t>
            </a:r>
            <a:r>
              <a:rPr lang="en-US" baseline="30000">
                <a:cs typeface="+mn-cs"/>
              </a:rPr>
              <a:t>2</a:t>
            </a:r>
            <a:r>
              <a:rPr lang="en-US">
                <a:cs typeface="+mn-cs"/>
              </a:rPr>
              <a:t>)</a:t>
            </a:r>
            <a:r>
              <a:rPr lang="en-US" baseline="30000">
                <a:cs typeface="+mn-cs"/>
              </a:rPr>
              <a:t>-1/2</a:t>
            </a:r>
          </a:p>
          <a:p>
            <a:pPr eaLnBrk="1" hangingPunct="1">
              <a:defRPr/>
            </a:pPr>
            <a:r>
              <a:rPr lang="en-US">
                <a:cs typeface="+mn-cs"/>
              </a:rPr>
              <a:t>W</a:t>
            </a:r>
            <a:r>
              <a:rPr lang="en-US" baseline="-25000">
                <a:cs typeface="+mn-cs"/>
              </a:rPr>
              <a:t>max</a:t>
            </a:r>
            <a:r>
              <a:rPr lang="en-US">
                <a:cs typeface="+mn-cs"/>
              </a:rPr>
              <a:t>=max. energy transfer         </a:t>
            </a:r>
          </a:p>
          <a:p>
            <a:pPr eaLnBrk="1" hangingPunct="1">
              <a:defRPr/>
            </a:pPr>
            <a:r>
              <a:rPr lang="en-US">
                <a:cs typeface="+mn-cs"/>
              </a:rPr>
              <a:t>             in one collision </a:t>
            </a:r>
          </a:p>
          <a:p>
            <a:pPr eaLnBrk="1" hangingPunct="1">
              <a:defRPr/>
            </a:pPr>
            <a:endParaRPr lang="en-US">
              <a:cs typeface="+mn-cs"/>
            </a:endParaRPr>
          </a:p>
          <a:p>
            <a:pPr eaLnBrk="1" hangingPunct="1">
              <a:defRPr/>
            </a:pPr>
            <a:endParaRPr lang="en-US">
              <a:cs typeface="+mn-cs"/>
            </a:endParaRPr>
          </a:p>
        </p:txBody>
      </p:sp>
      <p:sp>
        <p:nvSpPr>
          <p:cNvPr id="4102" name="Text Box 3"/>
          <p:cNvSpPr txBox="1">
            <a:spLocks noChangeArrowheads="1"/>
          </p:cNvSpPr>
          <p:nvPr/>
        </p:nvSpPr>
        <p:spPr bwMode="auto">
          <a:xfrm>
            <a:off x="2178050" y="1803400"/>
            <a:ext cx="1143000" cy="409575"/>
          </a:xfrm>
          <a:prstGeom prst="rect">
            <a:avLst/>
          </a:prstGeom>
          <a:solidFill>
            <a:srgbClr val="CCFFFF">
              <a:alpha val="50195"/>
            </a:srgbClr>
          </a:solidFill>
          <a:ln w="12700">
            <a:solidFill>
              <a:srgbClr val="FF00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endParaRPr lang="en-US">
              <a:cs typeface="+mn-cs"/>
            </a:endParaRPr>
          </a:p>
        </p:txBody>
      </p:sp>
      <p:graphicFrame>
        <p:nvGraphicFramePr>
          <p:cNvPr id="17414" name="Object 4"/>
          <p:cNvGraphicFramePr>
            <a:graphicFrameLocks noChangeAspect="1"/>
          </p:cNvGraphicFramePr>
          <p:nvPr>
            <p:extLst/>
          </p:nvPr>
        </p:nvGraphicFramePr>
        <p:xfrm>
          <a:off x="1487764" y="1549400"/>
          <a:ext cx="4473575" cy="657225"/>
        </p:xfrm>
        <a:graphic>
          <a:graphicData uri="http://schemas.openxmlformats.org/presentationml/2006/ole">
            <mc:AlternateContent xmlns:mc="http://schemas.openxmlformats.org/markup-compatibility/2006">
              <mc:Choice xmlns:v="urn:schemas-microsoft-com:vml" Requires="v">
                <p:oleObj spid="_x0000_s32820" name="Equation" r:id="rId3" imgW="3289300" imgH="482600" progId="Equation.3">
                  <p:embed/>
                </p:oleObj>
              </mc:Choice>
              <mc:Fallback>
                <p:oleObj name="Equation" r:id="rId3" imgW="3289300" imgH="482600" progId="Equation.3">
                  <p:embed/>
                  <p:pic>
                    <p:nvPicPr>
                      <p:cNvPr id="17414"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7764" y="1549400"/>
                        <a:ext cx="4473575" cy="657225"/>
                      </a:xfrm>
                      <a:prstGeom prst="rect">
                        <a:avLst/>
                      </a:prstGeom>
                      <a:solidFill>
                        <a:srgbClr val="FFFF00"/>
                      </a:solidFill>
                      <a:ln>
                        <a:noFill/>
                      </a:ln>
                      <a:effectLst/>
                    </p:spPr>
                  </p:pic>
                </p:oleObj>
              </mc:Fallback>
            </mc:AlternateContent>
          </a:graphicData>
        </a:graphic>
      </p:graphicFrame>
      <p:sp>
        <p:nvSpPr>
          <p:cNvPr id="4104" name="Rectangle 5"/>
          <p:cNvSpPr>
            <a:spLocks noGrp="1" noChangeArrowheads="1"/>
          </p:cNvSpPr>
          <p:nvPr>
            <p:ph type="title"/>
          </p:nvPr>
        </p:nvSpPr>
        <p:spPr>
          <a:xfrm>
            <a:off x="685800" y="25400"/>
            <a:ext cx="7772400" cy="393700"/>
          </a:xfrm>
          <a:solidFill>
            <a:schemeClr val="accent2"/>
          </a:solidFill>
        </p:spPr>
        <p:txBody>
          <a:bodyPr/>
          <a:lstStyle/>
          <a:p>
            <a:pPr eaLnBrk="1" hangingPunct="1">
              <a:defRPr/>
            </a:pPr>
            <a:r>
              <a:rPr lang="en-US" sz="3200">
                <a:solidFill>
                  <a:schemeClr val="bg1"/>
                </a:solidFill>
                <a:latin typeface="Times New Roman" charset="0"/>
                <a:cs typeface="+mj-cs"/>
              </a:rPr>
              <a:t>Bethe-Bloch Formula for Energy Loss</a:t>
            </a:r>
          </a:p>
        </p:txBody>
      </p:sp>
      <p:sp>
        <p:nvSpPr>
          <p:cNvPr id="4105" name="Text Box 6"/>
          <p:cNvSpPr txBox="1">
            <a:spLocks noChangeArrowheads="1"/>
          </p:cNvSpPr>
          <p:nvPr/>
        </p:nvSpPr>
        <p:spPr bwMode="auto">
          <a:xfrm>
            <a:off x="212725" y="2384425"/>
            <a:ext cx="3197225" cy="1635125"/>
          </a:xfrm>
          <a:prstGeom prst="rect">
            <a:avLst/>
          </a:prstGeom>
          <a:noFill/>
          <a:ln w="19050">
            <a:solidFill>
              <a:srgbClr val="3366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a:solidFill>
                  <a:schemeClr val="accent2"/>
                </a:solidFill>
                <a:cs typeface="+mn-cs"/>
              </a:rPr>
              <a:t>     Fundamental constants</a:t>
            </a:r>
          </a:p>
          <a:p>
            <a:pPr eaLnBrk="1" hangingPunct="1">
              <a:defRPr/>
            </a:pPr>
            <a:r>
              <a:rPr lang="en-US">
                <a:solidFill>
                  <a:schemeClr val="accent2"/>
                </a:solidFill>
                <a:cs typeface="+mn-cs"/>
              </a:rPr>
              <a:t>r</a:t>
            </a:r>
            <a:r>
              <a:rPr lang="en-US" baseline="-25000">
                <a:solidFill>
                  <a:schemeClr val="accent2"/>
                </a:solidFill>
                <a:cs typeface="+mn-cs"/>
              </a:rPr>
              <a:t>e</a:t>
            </a:r>
            <a:r>
              <a:rPr lang="en-US">
                <a:solidFill>
                  <a:schemeClr val="accent2"/>
                </a:solidFill>
                <a:cs typeface="+mn-cs"/>
              </a:rPr>
              <a:t>=classical radius of electron</a:t>
            </a:r>
          </a:p>
          <a:p>
            <a:pPr eaLnBrk="1" hangingPunct="1">
              <a:defRPr/>
            </a:pPr>
            <a:r>
              <a:rPr lang="en-US">
                <a:solidFill>
                  <a:schemeClr val="accent2"/>
                </a:solidFill>
                <a:cs typeface="+mn-cs"/>
              </a:rPr>
              <a:t>m</a:t>
            </a:r>
            <a:r>
              <a:rPr lang="en-US" baseline="-25000">
                <a:solidFill>
                  <a:schemeClr val="accent2"/>
                </a:solidFill>
                <a:cs typeface="+mn-cs"/>
              </a:rPr>
              <a:t>e</a:t>
            </a:r>
            <a:r>
              <a:rPr lang="en-US">
                <a:solidFill>
                  <a:schemeClr val="accent2"/>
                </a:solidFill>
                <a:cs typeface="+mn-cs"/>
              </a:rPr>
              <a:t>=mass of electron</a:t>
            </a:r>
          </a:p>
          <a:p>
            <a:pPr eaLnBrk="1" hangingPunct="1">
              <a:defRPr/>
            </a:pPr>
            <a:r>
              <a:rPr lang="en-US">
                <a:solidFill>
                  <a:schemeClr val="accent2"/>
                </a:solidFill>
                <a:cs typeface="+mn-cs"/>
              </a:rPr>
              <a:t>N</a:t>
            </a:r>
            <a:r>
              <a:rPr lang="en-US" baseline="-25000">
                <a:solidFill>
                  <a:schemeClr val="accent2"/>
                </a:solidFill>
                <a:cs typeface="+mn-cs"/>
              </a:rPr>
              <a:t>a</a:t>
            </a:r>
            <a:r>
              <a:rPr lang="en-US">
                <a:solidFill>
                  <a:schemeClr val="accent2"/>
                </a:solidFill>
                <a:cs typeface="+mn-cs"/>
              </a:rPr>
              <a:t>=Avogadro</a:t>
            </a:r>
            <a:r>
              <a:rPr lang="ja-JP" altLang="en-US">
                <a:solidFill>
                  <a:schemeClr val="accent2"/>
                </a:solidFill>
                <a:cs typeface="+mn-cs"/>
              </a:rPr>
              <a:t>’</a:t>
            </a:r>
            <a:r>
              <a:rPr lang="en-US">
                <a:solidFill>
                  <a:schemeClr val="accent2"/>
                </a:solidFill>
                <a:cs typeface="+mn-cs"/>
              </a:rPr>
              <a:t>s number</a:t>
            </a:r>
          </a:p>
          <a:p>
            <a:pPr eaLnBrk="1" hangingPunct="1">
              <a:defRPr/>
            </a:pPr>
            <a:r>
              <a:rPr lang="en-US">
                <a:solidFill>
                  <a:schemeClr val="accent2"/>
                </a:solidFill>
                <a:cs typeface="+mn-cs"/>
              </a:rPr>
              <a:t>c=speed of light</a:t>
            </a:r>
          </a:p>
        </p:txBody>
      </p:sp>
      <p:sp>
        <p:nvSpPr>
          <p:cNvPr id="4106" name="Text Box 7"/>
          <p:cNvSpPr txBox="1">
            <a:spLocks noChangeArrowheads="1"/>
          </p:cNvSpPr>
          <p:nvPr/>
        </p:nvSpPr>
        <p:spPr bwMode="auto">
          <a:xfrm>
            <a:off x="3865563" y="2419350"/>
            <a:ext cx="1833562" cy="349250"/>
          </a:xfrm>
          <a:prstGeom prst="rect">
            <a:avLst/>
          </a:prstGeom>
          <a:solidFill>
            <a:srgbClr val="CCFFFF"/>
          </a:solidFill>
          <a:ln w="12700">
            <a:solidFill>
              <a:srgbClr val="FF00FF"/>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600">
                <a:cs typeface="+mn-cs"/>
              </a:rPr>
              <a:t>=0.1535MeV-cm</a:t>
            </a:r>
            <a:r>
              <a:rPr lang="en-US" sz="1600" baseline="30000">
                <a:cs typeface="+mn-cs"/>
              </a:rPr>
              <a:t>2</a:t>
            </a:r>
            <a:r>
              <a:rPr lang="en-US" sz="1600">
                <a:cs typeface="+mn-cs"/>
              </a:rPr>
              <a:t>/g</a:t>
            </a:r>
          </a:p>
        </p:txBody>
      </p:sp>
      <p:sp>
        <p:nvSpPr>
          <p:cNvPr id="4107" name="Text Box 8"/>
          <p:cNvSpPr txBox="1">
            <a:spLocks noChangeArrowheads="1"/>
          </p:cNvSpPr>
          <p:nvPr/>
        </p:nvSpPr>
        <p:spPr bwMode="auto">
          <a:xfrm>
            <a:off x="0" y="330200"/>
            <a:ext cx="6316663"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dirty="0">
                <a:cs typeface="+mn-cs"/>
              </a:rPr>
              <a:t>Average energy loss for </a:t>
            </a:r>
            <a:r>
              <a:rPr lang="en-US" b="1" u="sng" dirty="0">
                <a:solidFill>
                  <a:srgbClr val="FF0000"/>
                </a:solidFill>
                <a:cs typeface="+mn-cs"/>
              </a:rPr>
              <a:t>heavy</a:t>
            </a:r>
            <a:r>
              <a:rPr lang="en-US" b="1" dirty="0">
                <a:solidFill>
                  <a:srgbClr val="FF0000"/>
                </a:solidFill>
                <a:cs typeface="+mn-cs"/>
              </a:rPr>
              <a:t> charged particles</a:t>
            </a:r>
          </a:p>
          <a:p>
            <a:pPr eaLnBrk="1" hangingPunct="1">
              <a:defRPr/>
            </a:pPr>
            <a:r>
              <a:rPr lang="en-US" dirty="0">
                <a:cs typeface="+mn-cs"/>
              </a:rPr>
              <a:t>Energy loss due to ionization and excitation</a:t>
            </a:r>
          </a:p>
          <a:p>
            <a:pPr eaLnBrk="1" hangingPunct="1">
              <a:defRPr/>
            </a:pPr>
            <a:r>
              <a:rPr lang="en-US" dirty="0">
                <a:cs typeface="+mn-cs"/>
              </a:rPr>
              <a:t>Valid for energies &lt;100</a:t>
            </a:r>
            <a:r>
              <a:rPr lang="ja-JP" altLang="en-US" dirty="0">
                <a:cs typeface="+mn-cs"/>
              </a:rPr>
              <a:t>’</a:t>
            </a:r>
            <a:r>
              <a:rPr lang="en-US" dirty="0">
                <a:cs typeface="+mn-cs"/>
              </a:rPr>
              <a:t>s </a:t>
            </a:r>
            <a:r>
              <a:rPr lang="en-US" dirty="0" err="1">
                <a:cs typeface="+mn-cs"/>
              </a:rPr>
              <a:t>GeV</a:t>
            </a:r>
            <a:r>
              <a:rPr lang="en-US" dirty="0">
                <a:cs typeface="+mn-cs"/>
              </a:rPr>
              <a:t> and </a:t>
            </a:r>
            <a:r>
              <a:rPr lang="en-US" dirty="0">
                <a:latin typeface="Symbol" charset="0"/>
                <a:cs typeface="+mn-cs"/>
              </a:rPr>
              <a:t>b</a:t>
            </a:r>
            <a:r>
              <a:rPr lang="en-US" dirty="0">
                <a:cs typeface="+mn-cs"/>
              </a:rPr>
              <a:t> &gt;&gt;</a:t>
            </a:r>
            <a:r>
              <a:rPr lang="en-US" dirty="0" err="1">
                <a:cs typeface="+mn-cs"/>
              </a:rPr>
              <a:t>z</a:t>
            </a:r>
            <a:r>
              <a:rPr lang="en-US" dirty="0" err="1">
                <a:latin typeface="Symbol" charset="0"/>
                <a:cs typeface="+mn-cs"/>
              </a:rPr>
              <a:t>a</a:t>
            </a:r>
            <a:r>
              <a:rPr lang="en-US" dirty="0">
                <a:cs typeface="+mn-cs"/>
              </a:rPr>
              <a:t> (</a:t>
            </a:r>
            <a:r>
              <a:rPr lang="en-US" dirty="0">
                <a:latin typeface="Symbol" charset="0"/>
                <a:cs typeface="+mn-cs"/>
              </a:rPr>
              <a:t>»</a:t>
            </a:r>
            <a:r>
              <a:rPr lang="en-US" dirty="0">
                <a:cs typeface="+mn-cs"/>
              </a:rPr>
              <a:t>z/137)</a:t>
            </a:r>
          </a:p>
        </p:txBody>
      </p:sp>
      <p:sp>
        <p:nvSpPr>
          <p:cNvPr id="4108" name="Line 9"/>
          <p:cNvSpPr>
            <a:spLocks noChangeShapeType="1"/>
          </p:cNvSpPr>
          <p:nvPr/>
        </p:nvSpPr>
        <p:spPr bwMode="auto">
          <a:xfrm>
            <a:off x="2820988" y="2206625"/>
            <a:ext cx="1012825" cy="309563"/>
          </a:xfrm>
          <a:prstGeom prst="line">
            <a:avLst/>
          </a:prstGeom>
          <a:noFill/>
          <a:ln w="12700">
            <a:solidFill>
              <a:srgbClr val="FF00FF"/>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109" name="Text Box 10"/>
          <p:cNvSpPr txBox="1">
            <a:spLocks noChangeArrowheads="1"/>
          </p:cNvSpPr>
          <p:nvPr/>
        </p:nvSpPr>
        <p:spPr bwMode="auto">
          <a:xfrm>
            <a:off x="6316663" y="733238"/>
            <a:ext cx="1900238" cy="590550"/>
          </a:xfrm>
          <a:prstGeom prst="rect">
            <a:avLst/>
          </a:prstGeom>
          <a:solidFill>
            <a:schemeClr val="accent5">
              <a:lumMod val="40000"/>
              <a:lumOff val="60000"/>
            </a:schemeClr>
          </a:solidFill>
          <a:ln w="9525">
            <a:solidFill>
              <a:srgbClr val="3366FF"/>
            </a:solidFill>
            <a:miter lim="800000"/>
            <a:headEnd/>
            <a:tailEnd/>
          </a:ln>
          <a:effectLs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600">
                <a:cs typeface="+mn-cs"/>
              </a:rPr>
              <a:t>heavy= m</a:t>
            </a:r>
            <a:r>
              <a:rPr lang="en-US" sz="1600" baseline="-25000">
                <a:cs typeface="+mn-cs"/>
              </a:rPr>
              <a:t>incident</a:t>
            </a:r>
            <a:r>
              <a:rPr lang="en-US" sz="1600">
                <a:cs typeface="+mn-cs"/>
              </a:rPr>
              <a:t>&gt;&gt;m</a:t>
            </a:r>
            <a:r>
              <a:rPr lang="en-US" sz="1600" baseline="-25000">
                <a:cs typeface="+mn-cs"/>
              </a:rPr>
              <a:t>e</a:t>
            </a:r>
          </a:p>
          <a:p>
            <a:pPr eaLnBrk="1" hangingPunct="1">
              <a:defRPr/>
            </a:pPr>
            <a:r>
              <a:rPr lang="en-US" sz="1600">
                <a:cs typeface="+mn-cs"/>
              </a:rPr>
              <a:t>proton, k, </a:t>
            </a:r>
            <a:r>
              <a:rPr lang="en-US" sz="1600">
                <a:latin typeface="Symbol" charset="0"/>
                <a:cs typeface="+mn-cs"/>
              </a:rPr>
              <a:t>p</a:t>
            </a:r>
            <a:r>
              <a:rPr lang="en-US" sz="1600">
                <a:cs typeface="+mn-cs"/>
              </a:rPr>
              <a:t>, </a:t>
            </a:r>
            <a:r>
              <a:rPr lang="en-US" sz="1600">
                <a:latin typeface="Symbol" charset="0"/>
                <a:cs typeface="+mn-cs"/>
              </a:rPr>
              <a:t>m</a:t>
            </a:r>
          </a:p>
        </p:txBody>
      </p:sp>
      <p:graphicFrame>
        <p:nvGraphicFramePr>
          <p:cNvPr id="17421" name="Object 11"/>
          <p:cNvGraphicFramePr>
            <a:graphicFrameLocks noChangeAspect="1"/>
          </p:cNvGraphicFramePr>
          <p:nvPr/>
        </p:nvGraphicFramePr>
        <p:xfrm>
          <a:off x="373063" y="6015038"/>
          <a:ext cx="3454400" cy="496887"/>
        </p:xfrm>
        <a:graphic>
          <a:graphicData uri="http://schemas.openxmlformats.org/presentationml/2006/ole">
            <mc:AlternateContent xmlns:mc="http://schemas.openxmlformats.org/markup-compatibility/2006">
              <mc:Choice xmlns:v="urn:schemas-microsoft-com:vml" Requires="v">
                <p:oleObj spid="_x0000_s32821" name="Equation" r:id="rId5" imgW="4940300" imgH="711200" progId="Equation.3">
                  <p:embed/>
                </p:oleObj>
              </mc:Choice>
              <mc:Fallback>
                <p:oleObj name="Equation" r:id="rId5" imgW="4940300" imgH="711200" progId="Equation.3">
                  <p:embed/>
                  <p:pic>
                    <p:nvPicPr>
                      <p:cNvPr id="17421"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063" y="6015038"/>
                        <a:ext cx="3454400" cy="496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4111" name="Text Box 12"/>
          <p:cNvSpPr txBox="1">
            <a:spLocks noChangeArrowheads="1"/>
          </p:cNvSpPr>
          <p:nvPr/>
        </p:nvSpPr>
        <p:spPr bwMode="auto">
          <a:xfrm>
            <a:off x="3940175" y="2835275"/>
            <a:ext cx="3303588" cy="2244725"/>
          </a:xfrm>
          <a:prstGeom prst="rect">
            <a:avLst/>
          </a:prstGeom>
          <a:noFill/>
          <a:ln w="19050">
            <a:solidFill>
              <a:srgbClr val="FF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a:solidFill>
                  <a:schemeClr val="accent2"/>
                </a:solidFill>
                <a:cs typeface="+mn-cs"/>
              </a:rPr>
              <a:t>     </a:t>
            </a:r>
            <a:r>
              <a:rPr lang="en-US">
                <a:solidFill>
                  <a:srgbClr val="FF0000"/>
                </a:solidFill>
                <a:cs typeface="+mn-cs"/>
              </a:rPr>
              <a:t>Absorber medium</a:t>
            </a:r>
          </a:p>
          <a:p>
            <a:pPr eaLnBrk="1" hangingPunct="1">
              <a:defRPr/>
            </a:pPr>
            <a:r>
              <a:rPr lang="en-US">
                <a:solidFill>
                  <a:srgbClr val="FF0000"/>
                </a:solidFill>
                <a:cs typeface="+mn-cs"/>
              </a:rPr>
              <a:t>I=mean ionization potential</a:t>
            </a:r>
          </a:p>
          <a:p>
            <a:pPr eaLnBrk="1" hangingPunct="1">
              <a:defRPr/>
            </a:pPr>
            <a:r>
              <a:rPr lang="en-US">
                <a:solidFill>
                  <a:srgbClr val="FF0000"/>
                </a:solidFill>
                <a:cs typeface="+mn-cs"/>
              </a:rPr>
              <a:t>Z= atomic number of absorber</a:t>
            </a:r>
          </a:p>
          <a:p>
            <a:pPr eaLnBrk="1" hangingPunct="1">
              <a:defRPr/>
            </a:pPr>
            <a:r>
              <a:rPr lang="en-US">
                <a:solidFill>
                  <a:srgbClr val="FF0000"/>
                </a:solidFill>
                <a:cs typeface="+mn-cs"/>
              </a:rPr>
              <a:t>A=atomic weight of absorber</a:t>
            </a:r>
          </a:p>
          <a:p>
            <a:pPr eaLnBrk="1" hangingPunct="1">
              <a:defRPr/>
            </a:pPr>
            <a:r>
              <a:rPr lang="en-US">
                <a:solidFill>
                  <a:srgbClr val="FF0000"/>
                </a:solidFill>
                <a:latin typeface="Symbol" charset="0"/>
                <a:cs typeface="+mn-cs"/>
              </a:rPr>
              <a:t>r</a:t>
            </a:r>
            <a:r>
              <a:rPr lang="en-US">
                <a:solidFill>
                  <a:srgbClr val="FF0000"/>
                </a:solidFill>
                <a:cs typeface="+mn-cs"/>
              </a:rPr>
              <a:t>=density of absorber</a:t>
            </a:r>
          </a:p>
          <a:p>
            <a:pPr eaLnBrk="1" hangingPunct="1">
              <a:defRPr/>
            </a:pPr>
            <a:r>
              <a:rPr lang="en-US">
                <a:solidFill>
                  <a:srgbClr val="FF0000"/>
                </a:solidFill>
                <a:latin typeface="Symbol" charset="0"/>
                <a:cs typeface="+mn-cs"/>
              </a:rPr>
              <a:t>d</a:t>
            </a:r>
            <a:r>
              <a:rPr lang="en-US">
                <a:solidFill>
                  <a:srgbClr val="FF0000"/>
                </a:solidFill>
                <a:cs typeface="+mn-cs"/>
              </a:rPr>
              <a:t>=density correction</a:t>
            </a:r>
          </a:p>
          <a:p>
            <a:pPr eaLnBrk="1" hangingPunct="1">
              <a:defRPr/>
            </a:pPr>
            <a:r>
              <a:rPr lang="en-US">
                <a:solidFill>
                  <a:srgbClr val="FF0000"/>
                </a:solidFill>
                <a:cs typeface="+mn-cs"/>
              </a:rPr>
              <a:t>C=shell correction</a:t>
            </a:r>
          </a:p>
        </p:txBody>
      </p:sp>
      <p:graphicFrame>
        <p:nvGraphicFramePr>
          <p:cNvPr id="17423" name="Object 13"/>
          <p:cNvGraphicFramePr>
            <a:graphicFrameLocks noChangeAspect="1"/>
          </p:cNvGraphicFramePr>
          <p:nvPr/>
        </p:nvGraphicFramePr>
        <p:xfrm>
          <a:off x="4802188" y="5686425"/>
          <a:ext cx="2905125" cy="638175"/>
        </p:xfrm>
        <a:graphic>
          <a:graphicData uri="http://schemas.openxmlformats.org/presentationml/2006/ole">
            <mc:AlternateContent xmlns:mc="http://schemas.openxmlformats.org/markup-compatibility/2006">
              <mc:Choice xmlns:v="urn:schemas-microsoft-com:vml" Requires="v">
                <p:oleObj spid="_x0000_s32822" name="Equation" r:id="rId7" imgW="2133600" imgH="469900" progId="Equation.3">
                  <p:embed/>
                </p:oleObj>
              </mc:Choice>
              <mc:Fallback>
                <p:oleObj name="Equation" r:id="rId7" imgW="2133600" imgH="469900" progId="Equation.3">
                  <p:embed/>
                  <p:pic>
                    <p:nvPicPr>
                      <p:cNvPr id="17423"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02188" y="5686425"/>
                        <a:ext cx="2905125" cy="6381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4113" name="Text Box 14"/>
          <p:cNvSpPr txBox="1">
            <a:spLocks noChangeArrowheads="1"/>
          </p:cNvSpPr>
          <p:nvPr/>
        </p:nvSpPr>
        <p:spPr bwMode="auto">
          <a:xfrm>
            <a:off x="4411663" y="5197475"/>
            <a:ext cx="4429125"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rgbClr val="FF00FF"/>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400">
                <a:cs typeface="+mn-cs"/>
              </a:rPr>
              <a:t>Note: the classical dE/dx formula contains </a:t>
            </a:r>
          </a:p>
          <a:p>
            <a:pPr eaLnBrk="1" hangingPunct="1">
              <a:defRPr/>
            </a:pPr>
            <a:r>
              <a:rPr lang="en-US" sz="1400">
                <a:cs typeface="+mn-cs"/>
              </a:rPr>
              <a:t>many of the same features as the QM version: (z/</a:t>
            </a:r>
            <a:r>
              <a:rPr lang="en-US" sz="1400">
                <a:latin typeface="Symbol" charset="0"/>
                <a:cs typeface="+mn-cs"/>
              </a:rPr>
              <a:t>b</a:t>
            </a:r>
            <a:r>
              <a:rPr lang="en-US" sz="1400">
                <a:cs typeface="+mn-cs"/>
              </a:rPr>
              <a:t>)</a:t>
            </a:r>
            <a:r>
              <a:rPr lang="en-US" sz="1400" baseline="30000">
                <a:cs typeface="+mn-cs"/>
              </a:rPr>
              <a:t>2</a:t>
            </a:r>
            <a:r>
              <a:rPr lang="en-US" sz="1400">
                <a:cs typeface="+mn-cs"/>
              </a:rPr>
              <a:t>, &amp; ln[]</a:t>
            </a:r>
          </a:p>
        </p:txBody>
      </p:sp>
      <p:sp>
        <p:nvSpPr>
          <p:cNvPr id="4114" name="Rectangle 16"/>
          <p:cNvSpPr>
            <a:spLocks noChangeArrowheads="1"/>
          </p:cNvSpPr>
          <p:nvPr/>
        </p:nvSpPr>
        <p:spPr bwMode="auto">
          <a:xfrm>
            <a:off x="4368800" y="5195888"/>
            <a:ext cx="4543425" cy="1204912"/>
          </a:xfrm>
          <a:prstGeom prst="rect">
            <a:avLst/>
          </a:prstGeom>
          <a:noFill/>
          <a:ln w="25400">
            <a:solidFill>
              <a:srgbClr val="FF00FF"/>
            </a:solidFill>
            <a:prstDash val="sysDot"/>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GB">
              <a:cs typeface="+mn-cs"/>
            </a:endParaRPr>
          </a:p>
        </p:txBody>
      </p:sp>
      <p:sp>
        <p:nvSpPr>
          <p:cNvPr id="2" name="Date Placeholder 1"/>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33638395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2"/>
          <p:cNvSpPr>
            <a:spLocks noGrp="1"/>
          </p:cNvSpPr>
          <p:nvPr>
            <p:ph type="dt" sz="quarter" idx="10"/>
          </p:nvPr>
        </p:nvSpPr>
        <p:spPr>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000"/>
              <a:t>12/6/2018</a:t>
            </a:r>
          </a:p>
        </p:txBody>
      </p:sp>
      <p:sp>
        <p:nvSpPr>
          <p:cNvPr id="5125" name="Rectangle 2"/>
          <p:cNvSpPr>
            <a:spLocks noGrp="1" noChangeArrowheads="1"/>
          </p:cNvSpPr>
          <p:nvPr>
            <p:ph type="title"/>
          </p:nvPr>
        </p:nvSpPr>
        <p:spPr>
          <a:xfrm>
            <a:off x="1120775" y="28575"/>
            <a:ext cx="7046913" cy="439738"/>
          </a:xfrm>
          <a:solidFill>
            <a:schemeClr val="accent2"/>
          </a:solidFill>
        </p:spPr>
        <p:txBody>
          <a:bodyPr/>
          <a:lstStyle/>
          <a:p>
            <a:pPr eaLnBrk="1" hangingPunct="1">
              <a:defRPr/>
            </a:pPr>
            <a:r>
              <a:rPr lang="en-US" sz="3200" dirty="0">
                <a:solidFill>
                  <a:schemeClr val="bg1"/>
                </a:solidFill>
                <a:latin typeface="Times New Roman" charset="0"/>
                <a:cs typeface="+mj-cs"/>
              </a:rPr>
              <a:t>Bethe-Bloch Energy Loss</a:t>
            </a:r>
          </a:p>
        </p:txBody>
      </p:sp>
      <p:sp>
        <p:nvSpPr>
          <p:cNvPr id="5134" name="Text Box 25"/>
          <p:cNvSpPr txBox="1">
            <a:spLocks noChangeArrowheads="1"/>
          </p:cNvSpPr>
          <p:nvPr/>
        </p:nvSpPr>
        <p:spPr bwMode="auto">
          <a:xfrm>
            <a:off x="645891" y="1776158"/>
            <a:ext cx="1351745"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dirty="0">
                <a:cs typeface="+mn-cs"/>
              </a:rPr>
              <a:t>PDG plots:</a:t>
            </a:r>
          </a:p>
        </p:txBody>
      </p:sp>
      <p:graphicFrame>
        <p:nvGraphicFramePr>
          <p:cNvPr id="16" name="Object 4"/>
          <p:cNvGraphicFramePr>
            <a:graphicFrameLocks noChangeAspect="1"/>
          </p:cNvGraphicFramePr>
          <p:nvPr>
            <p:extLst/>
          </p:nvPr>
        </p:nvGraphicFramePr>
        <p:xfrm>
          <a:off x="1319759" y="719933"/>
          <a:ext cx="6729908" cy="996748"/>
        </p:xfrm>
        <a:graphic>
          <a:graphicData uri="http://schemas.openxmlformats.org/presentationml/2006/ole">
            <mc:AlternateContent xmlns:mc="http://schemas.openxmlformats.org/markup-compatibility/2006">
              <mc:Choice xmlns:v="urn:schemas-microsoft-com:vml" Requires="v">
                <p:oleObj spid="_x0000_s33827" name="Equation" r:id="rId3" imgW="3175000" imgH="469900" progId="Equation.3">
                  <p:embed/>
                </p:oleObj>
              </mc:Choice>
              <mc:Fallback>
                <p:oleObj name="Equation" r:id="rId3" imgW="3175000" imgH="469900" progId="Equation.3">
                  <p:embed/>
                  <p:pic>
                    <p:nvPicPr>
                      <p:cNvPr id="16" name="Object 4"/>
                      <p:cNvPicPr>
                        <a:picLocks noChangeAspect="1" noChangeArrowheads="1"/>
                      </p:cNvPicPr>
                      <p:nvPr/>
                    </p:nvPicPr>
                    <p:blipFill>
                      <a:blip r:embed="rId4"/>
                      <a:srcRect/>
                      <a:stretch>
                        <a:fillRect/>
                      </a:stretch>
                    </p:blipFill>
                    <p:spPr bwMode="auto">
                      <a:xfrm>
                        <a:off x="1319759" y="719933"/>
                        <a:ext cx="6729908" cy="996748"/>
                      </a:xfrm>
                      <a:prstGeom prst="rect">
                        <a:avLst/>
                      </a:prstGeom>
                      <a:solidFill>
                        <a:srgbClr val="FFFF00"/>
                      </a:solidFill>
                      <a:ln>
                        <a:noFill/>
                      </a:ln>
                      <a:effectLst/>
                    </p:spPr>
                  </p:pic>
                </p:oleObj>
              </mc:Fallback>
            </mc:AlternateContent>
          </a:graphicData>
        </a:graphic>
      </p:graphicFrame>
      <p:sp>
        <p:nvSpPr>
          <p:cNvPr id="2" name="Rectangle 1"/>
          <p:cNvSpPr/>
          <p:nvPr/>
        </p:nvSpPr>
        <p:spPr>
          <a:xfrm>
            <a:off x="2595706" y="1753398"/>
            <a:ext cx="3413728" cy="369332"/>
          </a:xfrm>
          <a:prstGeom prst="rect">
            <a:avLst/>
          </a:prstGeom>
          <a:solidFill>
            <a:schemeClr val="accent4">
              <a:lumMod val="60000"/>
              <a:lumOff val="40000"/>
            </a:schemeClr>
          </a:solidFill>
        </p:spPr>
        <p:txBody>
          <a:bodyPr wrap="none">
            <a:spAutoFit/>
          </a:bodyPr>
          <a:lstStyle/>
          <a:p>
            <a:r>
              <a:rPr lang="en-US" dirty="0"/>
              <a:t>http://</a:t>
            </a:r>
            <a:r>
              <a:rPr lang="en-US" dirty="0" err="1"/>
              <a:t>pdg.lbl.gov</a:t>
            </a:r>
            <a:r>
              <a:rPr lang="en-US" dirty="0"/>
              <a:t>/</a:t>
            </a:r>
            <a:r>
              <a:rPr lang="en-US" dirty="0" err="1"/>
              <a:t>index.html</a:t>
            </a:r>
            <a:endParaRPr lang="en-US" dirty="0"/>
          </a:p>
        </p:txBody>
      </p:sp>
      <p:pic>
        <p:nvPicPr>
          <p:cNvPr id="3" name="Picture 2"/>
          <p:cNvPicPr>
            <a:picLocks noChangeAspect="1"/>
          </p:cNvPicPr>
          <p:nvPr/>
        </p:nvPicPr>
        <p:blipFill>
          <a:blip r:embed="rId5"/>
          <a:stretch>
            <a:fillRect/>
          </a:stretch>
        </p:blipFill>
        <p:spPr>
          <a:xfrm>
            <a:off x="1997636" y="2122730"/>
            <a:ext cx="4545335" cy="4537011"/>
          </a:xfrm>
          <a:prstGeom prst="rect">
            <a:avLst/>
          </a:prstGeom>
        </p:spPr>
      </p:pic>
      <p:sp>
        <p:nvSpPr>
          <p:cNvPr id="4" name="TextBox 3"/>
          <p:cNvSpPr txBox="1"/>
          <p:nvPr/>
        </p:nvSpPr>
        <p:spPr>
          <a:xfrm>
            <a:off x="6168101" y="2805308"/>
            <a:ext cx="1341533" cy="369332"/>
          </a:xfrm>
          <a:prstGeom prst="rect">
            <a:avLst/>
          </a:prstGeom>
          <a:noFill/>
        </p:spPr>
        <p:txBody>
          <a:bodyPr wrap="none" rtlCol="0">
            <a:spAutoFit/>
          </a:bodyPr>
          <a:lstStyle/>
          <a:p>
            <a:r>
              <a:rPr lang="en-US" dirty="0"/>
              <a:t>Calculated</a:t>
            </a:r>
          </a:p>
        </p:txBody>
      </p:sp>
      <p:graphicFrame>
        <p:nvGraphicFramePr>
          <p:cNvPr id="11" name="Object 10"/>
          <p:cNvGraphicFramePr>
            <a:graphicFrameLocks noChangeAspect="1"/>
          </p:cNvGraphicFramePr>
          <p:nvPr>
            <p:extLst/>
          </p:nvPr>
        </p:nvGraphicFramePr>
        <p:xfrm>
          <a:off x="6728940" y="4708659"/>
          <a:ext cx="1168966" cy="1027884"/>
        </p:xfrm>
        <a:graphic>
          <a:graphicData uri="http://schemas.openxmlformats.org/presentationml/2006/ole">
            <mc:AlternateContent xmlns:mc="http://schemas.openxmlformats.org/markup-compatibility/2006">
              <mc:Choice xmlns:v="urn:schemas-microsoft-com:vml" Requires="v">
                <p:oleObj spid="_x0000_s33828" name="Equation" r:id="rId6" imgW="736600" imgH="647700" progId="Equation.3">
                  <p:embed/>
                </p:oleObj>
              </mc:Choice>
              <mc:Fallback>
                <p:oleObj name="Equation" r:id="rId6" imgW="736600" imgH="647700" progId="Equation.3">
                  <p:embed/>
                  <p:pic>
                    <p:nvPicPr>
                      <p:cNvPr id="11" name="Object 10"/>
                      <p:cNvPicPr/>
                      <p:nvPr/>
                    </p:nvPicPr>
                    <p:blipFill>
                      <a:blip r:embed="rId7"/>
                      <a:stretch>
                        <a:fillRect/>
                      </a:stretch>
                    </p:blipFill>
                    <p:spPr>
                      <a:xfrm>
                        <a:off x="6728940" y="4708659"/>
                        <a:ext cx="1168966" cy="1027884"/>
                      </a:xfrm>
                      <a:prstGeom prst="rect">
                        <a:avLst/>
                      </a:prstGeom>
                      <a:solidFill>
                        <a:srgbClr val="FFFF00"/>
                      </a:solidFill>
                    </p:spPr>
                  </p:pic>
                </p:oleObj>
              </mc:Fallback>
            </mc:AlternateContent>
          </a:graphicData>
        </a:graphic>
      </p:graphicFrame>
    </p:spTree>
    <p:extLst>
      <p:ext uri="{BB962C8B-B14F-4D97-AF65-F5344CB8AC3E}">
        <p14:creationId xmlns:p14="http://schemas.microsoft.com/office/powerpoint/2010/main" val="12322372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2"/>
          <p:cNvSpPr>
            <a:spLocks noGrp="1"/>
          </p:cNvSpPr>
          <p:nvPr>
            <p:ph type="dt" sz="quarter" idx="10"/>
          </p:nvPr>
        </p:nvSpPr>
        <p:spPr>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000"/>
              <a:t>12/6/2018</a:t>
            </a:r>
          </a:p>
        </p:txBody>
      </p:sp>
      <p:sp>
        <p:nvSpPr>
          <p:cNvPr id="18437" name="Rectangle 2"/>
          <p:cNvSpPr>
            <a:spLocks noGrp="1" noChangeArrowheads="1"/>
          </p:cNvSpPr>
          <p:nvPr>
            <p:ph type="title"/>
          </p:nvPr>
        </p:nvSpPr>
        <p:spPr>
          <a:xfrm>
            <a:off x="1487488" y="0"/>
            <a:ext cx="5537200" cy="501650"/>
          </a:xfrm>
          <a:solidFill>
            <a:schemeClr val="accent2"/>
          </a:solidFill>
        </p:spPr>
        <p:txBody>
          <a:bodyPr/>
          <a:lstStyle/>
          <a:p>
            <a:pPr eaLnBrk="1" hangingPunct="1">
              <a:defRPr/>
            </a:pPr>
            <a:r>
              <a:rPr lang="en-US" sz="3200">
                <a:solidFill>
                  <a:schemeClr val="bg1"/>
                </a:solidFill>
                <a:latin typeface="Times New Roman" charset="0"/>
                <a:cs typeface="+mj-cs"/>
              </a:rPr>
              <a:t>Multiple Scattering</a:t>
            </a:r>
          </a:p>
        </p:txBody>
      </p:sp>
      <p:sp>
        <p:nvSpPr>
          <p:cNvPr id="18439" name="Text Box 5"/>
          <p:cNvSpPr txBox="1">
            <a:spLocks noChangeArrowheads="1"/>
          </p:cNvSpPr>
          <p:nvPr/>
        </p:nvSpPr>
        <p:spPr bwMode="auto">
          <a:xfrm>
            <a:off x="184150" y="430213"/>
            <a:ext cx="8704356"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800" dirty="0">
                <a:cs typeface="+mn-cs"/>
              </a:rPr>
              <a:t>A charged particle traversing a medium is deflected by many small angle scatterings.</a:t>
            </a:r>
          </a:p>
          <a:p>
            <a:pPr eaLnBrk="1" hangingPunct="1">
              <a:defRPr/>
            </a:pPr>
            <a:r>
              <a:rPr lang="en-US" sz="1800" dirty="0">
                <a:cs typeface="+mn-cs"/>
              </a:rPr>
              <a:t>These scattering are due to the </a:t>
            </a:r>
            <a:r>
              <a:rPr lang="en-US" sz="1800" b="1" dirty="0">
                <a:solidFill>
                  <a:srgbClr val="FF0000"/>
                </a:solidFill>
                <a:cs typeface="+mn-cs"/>
              </a:rPr>
              <a:t>coulomb field of atoms </a:t>
            </a:r>
            <a:r>
              <a:rPr lang="en-US" sz="1800" dirty="0">
                <a:cs typeface="+mn-cs"/>
              </a:rPr>
              <a:t>and are </a:t>
            </a:r>
            <a:r>
              <a:rPr lang="en-US" sz="1800" b="1" dirty="0">
                <a:solidFill>
                  <a:srgbClr val="FF0000"/>
                </a:solidFill>
                <a:cs typeface="+mn-cs"/>
              </a:rPr>
              <a:t>assumed to be elastic</a:t>
            </a:r>
            <a:r>
              <a:rPr lang="en-US" sz="1800" dirty="0">
                <a:cs typeface="+mn-cs"/>
              </a:rPr>
              <a:t>.</a:t>
            </a:r>
          </a:p>
          <a:p>
            <a:pPr eaLnBrk="1" hangingPunct="1">
              <a:defRPr/>
            </a:pPr>
            <a:r>
              <a:rPr lang="en-US" sz="1800" dirty="0">
                <a:cs typeface="+mn-cs"/>
              </a:rPr>
              <a:t>In each scattering the energy of </a:t>
            </a:r>
            <a:r>
              <a:rPr lang="en-US" sz="1800" b="1" dirty="0">
                <a:solidFill>
                  <a:srgbClr val="FF0000"/>
                </a:solidFill>
                <a:cs typeface="+mn-cs"/>
              </a:rPr>
              <a:t>the particle is constant but the particle direction changes</a:t>
            </a:r>
            <a:r>
              <a:rPr lang="en-US" sz="1800" dirty="0">
                <a:cs typeface="+mn-cs"/>
              </a:rPr>
              <a:t>.</a:t>
            </a:r>
          </a:p>
        </p:txBody>
      </p:sp>
      <p:sp>
        <p:nvSpPr>
          <p:cNvPr id="18440" name="Text Box 6"/>
          <p:cNvSpPr txBox="1">
            <a:spLocks noChangeArrowheads="1"/>
          </p:cNvSpPr>
          <p:nvPr/>
        </p:nvSpPr>
        <p:spPr bwMode="auto">
          <a:xfrm>
            <a:off x="184150" y="1339850"/>
            <a:ext cx="8451850"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800" dirty="0">
                <a:cs typeface="+mn-cs"/>
              </a:rPr>
              <a:t>In the simplest model of multiple scattering we ignore large angle scatters.</a:t>
            </a:r>
          </a:p>
          <a:p>
            <a:pPr eaLnBrk="1" hangingPunct="1">
              <a:defRPr/>
            </a:pPr>
            <a:r>
              <a:rPr lang="en-US" sz="1800" dirty="0">
                <a:cs typeface="+mn-cs"/>
              </a:rPr>
              <a:t>In this approximation, the distribution of scattering angle </a:t>
            </a:r>
            <a:r>
              <a:rPr lang="en-US" sz="1800" dirty="0" err="1">
                <a:latin typeface="Symbol" charset="0"/>
                <a:cs typeface="+mn-cs"/>
              </a:rPr>
              <a:t>q</a:t>
            </a:r>
            <a:r>
              <a:rPr lang="en-US" sz="1800" baseline="-25000" dirty="0" err="1">
                <a:cs typeface="+mn-cs"/>
              </a:rPr>
              <a:t>plane</a:t>
            </a:r>
            <a:r>
              <a:rPr lang="en-US" sz="1800" dirty="0">
                <a:cs typeface="+mn-cs"/>
              </a:rPr>
              <a:t> after traveling a distance x </a:t>
            </a:r>
          </a:p>
          <a:p>
            <a:pPr eaLnBrk="1" hangingPunct="1">
              <a:defRPr/>
            </a:pPr>
            <a:r>
              <a:rPr lang="en-US" sz="1800" dirty="0">
                <a:cs typeface="+mn-cs"/>
              </a:rPr>
              <a:t>through a material with radiation length =</a:t>
            </a:r>
            <a:r>
              <a:rPr lang="en-US" sz="1800" dirty="0" err="1">
                <a:cs typeface="+mn-cs"/>
              </a:rPr>
              <a:t>L</a:t>
            </a:r>
            <a:r>
              <a:rPr lang="en-US" sz="1800" baseline="-25000" dirty="0" err="1">
                <a:cs typeface="+mn-cs"/>
              </a:rPr>
              <a:t>r</a:t>
            </a:r>
            <a:r>
              <a:rPr lang="en-US" sz="1800" dirty="0">
                <a:cs typeface="+mn-cs"/>
              </a:rPr>
              <a:t> is approximately </a:t>
            </a:r>
            <a:r>
              <a:rPr lang="en-US" sz="1800" dirty="0" err="1">
                <a:cs typeface="+mn-cs"/>
              </a:rPr>
              <a:t>gaussian</a:t>
            </a:r>
            <a:r>
              <a:rPr lang="en-US" sz="1800" dirty="0">
                <a:cs typeface="+mn-cs"/>
              </a:rPr>
              <a:t>:</a:t>
            </a:r>
          </a:p>
        </p:txBody>
      </p:sp>
      <p:graphicFrame>
        <p:nvGraphicFramePr>
          <p:cNvPr id="31752" name="Object 7"/>
          <p:cNvGraphicFramePr>
            <a:graphicFrameLocks noChangeAspect="1"/>
          </p:cNvGraphicFramePr>
          <p:nvPr/>
        </p:nvGraphicFramePr>
        <p:xfrm>
          <a:off x="411163" y="2268538"/>
          <a:ext cx="3260725" cy="760412"/>
        </p:xfrm>
        <a:graphic>
          <a:graphicData uri="http://schemas.openxmlformats.org/presentationml/2006/ole">
            <mc:AlternateContent xmlns:mc="http://schemas.openxmlformats.org/markup-compatibility/2006">
              <mc:Choice xmlns:v="urn:schemas-microsoft-com:vml" Requires="v">
                <p:oleObj spid="_x0000_s34851" name="Equation" r:id="rId3" imgW="3048000" imgH="711200" progId="Equation.3">
                  <p:embed/>
                </p:oleObj>
              </mc:Choice>
              <mc:Fallback>
                <p:oleObj name="Equation" r:id="rId3" imgW="3048000" imgH="711200" progId="Equation.3">
                  <p:embed/>
                  <p:pic>
                    <p:nvPicPr>
                      <p:cNvPr id="31752"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163" y="2268538"/>
                        <a:ext cx="3260725" cy="760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31753" name="Object 8"/>
          <p:cNvGraphicFramePr>
            <a:graphicFrameLocks noChangeAspect="1"/>
          </p:cNvGraphicFramePr>
          <p:nvPr/>
        </p:nvGraphicFramePr>
        <p:xfrm>
          <a:off x="4618038" y="2378075"/>
          <a:ext cx="4271962" cy="642938"/>
        </p:xfrm>
        <a:graphic>
          <a:graphicData uri="http://schemas.openxmlformats.org/presentationml/2006/ole">
            <mc:AlternateContent xmlns:mc="http://schemas.openxmlformats.org/markup-compatibility/2006">
              <mc:Choice xmlns:v="urn:schemas-microsoft-com:vml" Requires="v">
                <p:oleObj spid="_x0000_s34852" name="Equation" r:id="rId5" imgW="3962400" imgH="596900" progId="Equation.3">
                  <p:embed/>
                </p:oleObj>
              </mc:Choice>
              <mc:Fallback>
                <p:oleObj name="Equation" r:id="rId5" imgW="3962400" imgH="596900" progId="Equation.3">
                  <p:embed/>
                  <p:pic>
                    <p:nvPicPr>
                      <p:cNvPr id="31753"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18038" y="2378075"/>
                        <a:ext cx="4271962" cy="6429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8443" name="Text Box 9"/>
          <p:cNvSpPr txBox="1">
            <a:spLocks noChangeArrowheads="1"/>
          </p:cNvSpPr>
          <p:nvPr/>
        </p:nvSpPr>
        <p:spPr bwMode="auto">
          <a:xfrm>
            <a:off x="3856038" y="2481263"/>
            <a:ext cx="6350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a:cs typeface="+mn-cs"/>
              </a:rPr>
              <a:t>with</a:t>
            </a:r>
          </a:p>
        </p:txBody>
      </p:sp>
      <p:sp>
        <p:nvSpPr>
          <p:cNvPr id="18444" name="Text Box 10"/>
          <p:cNvSpPr txBox="1">
            <a:spLocks noChangeArrowheads="1"/>
          </p:cNvSpPr>
          <p:nvPr/>
        </p:nvSpPr>
        <p:spPr bwMode="auto">
          <a:xfrm>
            <a:off x="223550" y="3072515"/>
            <a:ext cx="57023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defRPr/>
            </a:pPr>
            <a:r>
              <a:rPr lang="en-US" sz="1600" dirty="0">
                <a:cs typeface="+mn-cs"/>
              </a:rPr>
              <a:t>In the above equation </a:t>
            </a:r>
            <a:r>
              <a:rPr lang="en-US" sz="1600" dirty="0">
                <a:latin typeface="Symbol" charset="0"/>
                <a:cs typeface="+mn-cs"/>
              </a:rPr>
              <a:t>b</a:t>
            </a:r>
            <a:r>
              <a:rPr lang="en-US" sz="1600" dirty="0">
                <a:cs typeface="+mn-cs"/>
              </a:rPr>
              <a:t>=v/c,  and p=momentum of incident particle</a:t>
            </a:r>
          </a:p>
        </p:txBody>
      </p:sp>
      <p:pic>
        <p:nvPicPr>
          <p:cNvPr id="18451" name="Picture 17"/>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11163" y="3993127"/>
            <a:ext cx="4795642" cy="22825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9050">
                <a:solidFill>
                  <a:srgbClr val="FF00FF"/>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 name="TextBox 1"/>
          <p:cNvSpPr txBox="1"/>
          <p:nvPr/>
        </p:nvSpPr>
        <p:spPr>
          <a:xfrm>
            <a:off x="731637" y="3623795"/>
            <a:ext cx="3156472" cy="369332"/>
          </a:xfrm>
          <a:prstGeom prst="rect">
            <a:avLst/>
          </a:prstGeom>
          <a:solidFill>
            <a:srgbClr val="FFFF00"/>
          </a:solidFill>
        </p:spPr>
        <p:txBody>
          <a:bodyPr wrap="none" rtlCol="0">
            <a:spAutoFit/>
          </a:bodyPr>
          <a:lstStyle/>
          <a:p>
            <a:r>
              <a:rPr lang="en-US" i="1" dirty="0"/>
              <a:t>This is not good for tracking!</a:t>
            </a:r>
          </a:p>
        </p:txBody>
      </p:sp>
      <p:pic>
        <p:nvPicPr>
          <p:cNvPr id="3" name="Picture 2"/>
          <p:cNvPicPr>
            <a:picLocks noChangeAspect="1"/>
          </p:cNvPicPr>
          <p:nvPr/>
        </p:nvPicPr>
        <p:blipFill>
          <a:blip r:embed="rId8"/>
          <a:stretch>
            <a:fillRect/>
          </a:stretch>
        </p:blipFill>
        <p:spPr>
          <a:xfrm>
            <a:off x="5629835" y="3409065"/>
            <a:ext cx="3236453" cy="3164531"/>
          </a:xfrm>
          <a:prstGeom prst="rect">
            <a:avLst/>
          </a:prstGeom>
        </p:spPr>
      </p:pic>
    </p:spTree>
    <p:extLst>
      <p:ext uri="{BB962C8B-B14F-4D97-AF65-F5344CB8AC3E}">
        <p14:creationId xmlns:p14="http://schemas.microsoft.com/office/powerpoint/2010/main" val="39834369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458" y="302330"/>
            <a:ext cx="8042276" cy="1048092"/>
          </a:xfrm>
        </p:spPr>
        <p:txBody>
          <a:bodyPr/>
          <a:lstStyle/>
          <a:p>
            <a:r>
              <a:rPr lang="en-US" dirty="0"/>
              <a:t>Bremsstrahlung</a:t>
            </a:r>
            <a:br>
              <a:rPr lang="en-US" dirty="0"/>
            </a:br>
            <a:r>
              <a:rPr lang="en-US" dirty="0"/>
              <a:t>(braking radiation)</a:t>
            </a:r>
          </a:p>
        </p:txBody>
      </p:sp>
      <p:sp>
        <p:nvSpPr>
          <p:cNvPr id="3" name="Date Placeholder 2"/>
          <p:cNvSpPr>
            <a:spLocks noGrp="1"/>
          </p:cNvSpPr>
          <p:nvPr>
            <p:ph type="dt" sz="half" idx="10"/>
          </p:nvPr>
        </p:nvSpPr>
        <p:spPr/>
        <p:txBody>
          <a:bodyPr/>
          <a:lstStyle/>
          <a:p>
            <a:r>
              <a:rPr lang="en-US"/>
              <a:t>12/6/2018</a:t>
            </a:r>
          </a:p>
        </p:txBody>
      </p:sp>
      <p:pic>
        <p:nvPicPr>
          <p:cNvPr id="6" name="Picture 5"/>
          <p:cNvPicPr>
            <a:picLocks noChangeAspect="1"/>
          </p:cNvPicPr>
          <p:nvPr/>
        </p:nvPicPr>
        <p:blipFill>
          <a:blip r:embed="rId2"/>
          <a:stretch>
            <a:fillRect/>
          </a:stretch>
        </p:blipFill>
        <p:spPr>
          <a:xfrm>
            <a:off x="5334340" y="1736994"/>
            <a:ext cx="3554166" cy="4361931"/>
          </a:xfrm>
          <a:prstGeom prst="rect">
            <a:avLst/>
          </a:prstGeom>
          <a:solidFill>
            <a:srgbClr val="FFFF00"/>
          </a:solidFill>
        </p:spPr>
      </p:pic>
      <p:sp>
        <p:nvSpPr>
          <p:cNvPr id="8" name="Content Placeholder 2"/>
          <p:cNvSpPr txBox="1">
            <a:spLocks/>
          </p:cNvSpPr>
          <p:nvPr/>
        </p:nvSpPr>
        <p:spPr>
          <a:xfrm>
            <a:off x="549275" y="1350422"/>
            <a:ext cx="4556124" cy="4925246"/>
          </a:xfrm>
          <a:prstGeom prst="rect">
            <a:avLst/>
          </a:prstGeom>
        </p:spPr>
        <p:txBody>
          <a:bodyPr>
            <a:normAutofit fontScale="85000" lnSpcReduction="20000"/>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r>
              <a:rPr lang="en-US" dirty="0"/>
              <a:t>A fast moving particle is decelerated in the electrical  field of the nuclei. </a:t>
            </a:r>
          </a:p>
          <a:p>
            <a:r>
              <a:rPr lang="en-US" dirty="0"/>
              <a:t>Above a few tens MeV, bremsstrahlung is the most dominated process for </a:t>
            </a:r>
            <a:r>
              <a:rPr lang="en-US" b="1" dirty="0">
                <a:solidFill>
                  <a:srgbClr val="FF0000"/>
                </a:solidFill>
              </a:rPr>
              <a:t>electrons and positrons</a:t>
            </a:r>
          </a:p>
          <a:p>
            <a:r>
              <a:rPr lang="en-US" dirty="0"/>
              <a:t>It becomes important to </a:t>
            </a:r>
            <a:r>
              <a:rPr lang="en-US" dirty="0" err="1"/>
              <a:t>muons</a:t>
            </a:r>
            <a:r>
              <a:rPr lang="en-US" dirty="0"/>
              <a:t> (and pions) at a few hundred </a:t>
            </a:r>
            <a:r>
              <a:rPr lang="en-US" dirty="0" err="1"/>
              <a:t>GeV</a:t>
            </a:r>
            <a:endParaRPr lang="en-US" dirty="0"/>
          </a:p>
          <a:p>
            <a:r>
              <a:rPr lang="en-US" dirty="0"/>
              <a:t>What about the atomic electrons? Yes, the electron cloud gives and </a:t>
            </a:r>
            <a:r>
              <a:rPr lang="en-US" i="1" dirty="0"/>
              <a:t>additional contribution </a:t>
            </a:r>
            <a:r>
              <a:rPr lang="en-US" dirty="0"/>
              <a:t>to the bremsstrahlung</a:t>
            </a:r>
          </a:p>
          <a:p>
            <a:r>
              <a:rPr lang="en-US" i="1" dirty="0"/>
              <a:t>Let’s see how this is used in the detector layout later</a:t>
            </a:r>
          </a:p>
          <a:p>
            <a:endParaRPr lang="en-US" dirty="0"/>
          </a:p>
        </p:txBody>
      </p:sp>
      <p:sp>
        <p:nvSpPr>
          <p:cNvPr id="9" name="TextBox 8"/>
          <p:cNvSpPr txBox="1"/>
          <p:nvPr/>
        </p:nvSpPr>
        <p:spPr>
          <a:xfrm>
            <a:off x="6084168" y="5085184"/>
            <a:ext cx="534232" cy="461665"/>
          </a:xfrm>
          <a:prstGeom prst="rect">
            <a:avLst/>
          </a:prstGeom>
          <a:noFill/>
        </p:spPr>
        <p:txBody>
          <a:bodyPr wrap="square" rtlCol="0">
            <a:spAutoFit/>
          </a:bodyPr>
          <a:lstStyle/>
          <a:p>
            <a:r>
              <a:rPr lang="en-US" sz="2400" dirty="0"/>
              <a:t>e</a:t>
            </a:r>
            <a:r>
              <a:rPr lang="en-US" sz="2400" baseline="30000" dirty="0"/>
              <a:t>-</a:t>
            </a:r>
          </a:p>
        </p:txBody>
      </p:sp>
      <p:sp>
        <p:nvSpPr>
          <p:cNvPr id="10" name="TextBox 9"/>
          <p:cNvSpPr txBox="1"/>
          <p:nvPr/>
        </p:nvSpPr>
        <p:spPr>
          <a:xfrm>
            <a:off x="7265684" y="5348832"/>
            <a:ext cx="534232" cy="461665"/>
          </a:xfrm>
          <a:prstGeom prst="rect">
            <a:avLst/>
          </a:prstGeom>
          <a:noFill/>
        </p:spPr>
        <p:txBody>
          <a:bodyPr wrap="square" rtlCol="0">
            <a:spAutoFit/>
          </a:bodyPr>
          <a:lstStyle/>
          <a:p>
            <a:r>
              <a:rPr lang="en-US" sz="2400" dirty="0"/>
              <a:t>e</a:t>
            </a:r>
            <a:r>
              <a:rPr lang="en-US" sz="2400" baseline="30000" dirty="0"/>
              <a:t>-</a:t>
            </a:r>
          </a:p>
        </p:txBody>
      </p:sp>
      <p:sp>
        <p:nvSpPr>
          <p:cNvPr id="11" name="TextBox 10"/>
          <p:cNvSpPr txBox="1"/>
          <p:nvPr/>
        </p:nvSpPr>
        <p:spPr>
          <a:xfrm>
            <a:off x="5334340" y="4350816"/>
            <a:ext cx="534232" cy="461665"/>
          </a:xfrm>
          <a:prstGeom prst="rect">
            <a:avLst/>
          </a:prstGeom>
          <a:noFill/>
        </p:spPr>
        <p:txBody>
          <a:bodyPr wrap="square" rtlCol="0">
            <a:spAutoFit/>
          </a:bodyPr>
          <a:lstStyle/>
          <a:p>
            <a:r>
              <a:rPr lang="en-US" sz="2400" dirty="0"/>
              <a:t>e</a:t>
            </a:r>
            <a:r>
              <a:rPr lang="en-US" sz="2400" baseline="30000" dirty="0"/>
              <a:t>-</a:t>
            </a:r>
          </a:p>
        </p:txBody>
      </p:sp>
      <p:sp>
        <p:nvSpPr>
          <p:cNvPr id="12" name="TextBox 11"/>
          <p:cNvSpPr txBox="1"/>
          <p:nvPr/>
        </p:nvSpPr>
        <p:spPr>
          <a:xfrm>
            <a:off x="8039618" y="3436416"/>
            <a:ext cx="534232" cy="461665"/>
          </a:xfrm>
          <a:prstGeom prst="rect">
            <a:avLst/>
          </a:prstGeom>
          <a:noFill/>
        </p:spPr>
        <p:txBody>
          <a:bodyPr wrap="square" rtlCol="0">
            <a:spAutoFit/>
          </a:bodyPr>
          <a:lstStyle/>
          <a:p>
            <a:r>
              <a:rPr lang="en-US" sz="2400" dirty="0"/>
              <a:t>e</a:t>
            </a:r>
            <a:r>
              <a:rPr lang="en-US" sz="2400" baseline="30000" dirty="0"/>
              <a:t>-</a:t>
            </a:r>
          </a:p>
        </p:txBody>
      </p:sp>
      <p:sp>
        <p:nvSpPr>
          <p:cNvPr id="13" name="TextBox 12"/>
          <p:cNvSpPr txBox="1"/>
          <p:nvPr/>
        </p:nvSpPr>
        <p:spPr>
          <a:xfrm>
            <a:off x="6731452" y="2210982"/>
            <a:ext cx="534232" cy="461665"/>
          </a:xfrm>
          <a:prstGeom prst="rect">
            <a:avLst/>
          </a:prstGeom>
          <a:noFill/>
        </p:spPr>
        <p:txBody>
          <a:bodyPr wrap="square" rtlCol="0">
            <a:spAutoFit/>
          </a:bodyPr>
          <a:lstStyle/>
          <a:p>
            <a:r>
              <a:rPr lang="en-US" sz="2400" dirty="0"/>
              <a:t>e</a:t>
            </a:r>
            <a:r>
              <a:rPr lang="en-US" sz="2400" baseline="30000" dirty="0"/>
              <a:t>-</a:t>
            </a:r>
          </a:p>
        </p:txBody>
      </p:sp>
    </p:spTree>
    <p:extLst>
      <p:ext uri="{BB962C8B-B14F-4D97-AF65-F5344CB8AC3E}">
        <p14:creationId xmlns:p14="http://schemas.microsoft.com/office/powerpoint/2010/main" val="244748822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949" y="180318"/>
            <a:ext cx="8042276" cy="658439"/>
          </a:xfrm>
        </p:spPr>
        <p:txBody>
          <a:bodyPr/>
          <a:lstStyle/>
          <a:p>
            <a:r>
              <a:rPr lang="en-US" sz="4000" dirty="0"/>
              <a:t>Photons interacting with matter</a:t>
            </a:r>
          </a:p>
        </p:txBody>
      </p:sp>
      <p:sp>
        <p:nvSpPr>
          <p:cNvPr id="3" name="Content Placeholder 2"/>
          <p:cNvSpPr>
            <a:spLocks noGrp="1"/>
          </p:cNvSpPr>
          <p:nvPr>
            <p:ph idx="1"/>
          </p:nvPr>
        </p:nvSpPr>
        <p:spPr>
          <a:xfrm>
            <a:off x="264458" y="1224542"/>
            <a:ext cx="4099622" cy="2899273"/>
          </a:xfrm>
        </p:spPr>
        <p:txBody>
          <a:bodyPr>
            <a:normAutofit fontScale="70000" lnSpcReduction="20000"/>
          </a:bodyPr>
          <a:lstStyle/>
          <a:p>
            <a:r>
              <a:rPr lang="en-US" dirty="0"/>
              <a:t>Photoelectric effect</a:t>
            </a:r>
          </a:p>
          <a:p>
            <a:endParaRPr lang="en-US" dirty="0"/>
          </a:p>
          <a:p>
            <a:r>
              <a:rPr lang="en-US" dirty="0"/>
              <a:t>Compton scattering</a:t>
            </a:r>
          </a:p>
          <a:p>
            <a:endParaRPr lang="en-US" dirty="0"/>
          </a:p>
          <a:p>
            <a:r>
              <a:rPr lang="en-US" dirty="0"/>
              <a:t>Pair production</a:t>
            </a:r>
          </a:p>
          <a:p>
            <a:r>
              <a:rPr lang="en-US" i="1" dirty="0"/>
              <a:t>Mass Attenuation Coefficient </a:t>
            </a:r>
            <a:r>
              <a:rPr lang="en-US" dirty="0"/>
              <a:t>= Interaction probability/density</a:t>
            </a:r>
          </a:p>
          <a:p>
            <a:endParaRPr lang="en-US" dirty="0"/>
          </a:p>
        </p:txBody>
      </p:sp>
      <p:sp>
        <p:nvSpPr>
          <p:cNvPr id="4" name="Date Placeholder 3"/>
          <p:cNvSpPr>
            <a:spLocks noGrp="1"/>
          </p:cNvSpPr>
          <p:nvPr>
            <p:ph type="dt" sz="half" idx="10"/>
          </p:nvPr>
        </p:nvSpPr>
        <p:spPr/>
        <p:txBody>
          <a:bodyPr/>
          <a:lstStyle/>
          <a:p>
            <a:r>
              <a:rPr lang="en-US"/>
              <a:t>12/6/2018</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565087" y="786093"/>
            <a:ext cx="4323419" cy="5854700"/>
          </a:xfrm>
          <a:prstGeom prst="rect">
            <a:avLst/>
          </a:prstGeom>
        </p:spPr>
      </p:pic>
      <p:cxnSp>
        <p:nvCxnSpPr>
          <p:cNvPr id="9" name="Straight Arrow Connector 8"/>
          <p:cNvCxnSpPr/>
          <p:nvPr/>
        </p:nvCxnSpPr>
        <p:spPr>
          <a:xfrm>
            <a:off x="3172577" y="1458231"/>
            <a:ext cx="2612483" cy="10819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3000123" y="2540145"/>
            <a:ext cx="2784937" cy="12543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2963079" y="3402540"/>
            <a:ext cx="4468136" cy="18502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676973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47038"/>
            <a:ext cx="8042276" cy="974135"/>
          </a:xfrm>
        </p:spPr>
        <p:txBody>
          <a:bodyPr/>
          <a:lstStyle/>
          <a:p>
            <a:r>
              <a:rPr lang="en-US" dirty="0"/>
              <a:t>Photons - 3 interactions</a:t>
            </a:r>
          </a:p>
        </p:txBody>
      </p:sp>
      <p:sp>
        <p:nvSpPr>
          <p:cNvPr id="4" name="Date Placeholder 3"/>
          <p:cNvSpPr>
            <a:spLocks noGrp="1"/>
          </p:cNvSpPr>
          <p:nvPr>
            <p:ph type="dt" sz="half" idx="10"/>
          </p:nvPr>
        </p:nvSpPr>
        <p:spPr/>
        <p:txBody>
          <a:bodyPr/>
          <a:lstStyle/>
          <a:p>
            <a:r>
              <a:rPr lang="en-US"/>
              <a:t>12/6/2018</a:t>
            </a:r>
          </a:p>
        </p:txBody>
      </p:sp>
      <p:pic>
        <p:nvPicPr>
          <p:cNvPr id="7" name="Picture 6"/>
          <p:cNvPicPr>
            <a:picLocks noChangeAspect="1"/>
          </p:cNvPicPr>
          <p:nvPr/>
        </p:nvPicPr>
        <p:blipFill>
          <a:blip r:embed="rId2"/>
          <a:stretch>
            <a:fillRect/>
          </a:stretch>
        </p:blipFill>
        <p:spPr>
          <a:xfrm>
            <a:off x="102263" y="1300199"/>
            <a:ext cx="4613663" cy="2728622"/>
          </a:xfrm>
          <a:prstGeom prst="rect">
            <a:avLst/>
          </a:prstGeom>
        </p:spPr>
      </p:pic>
      <p:pic>
        <p:nvPicPr>
          <p:cNvPr id="8" name="Picture 7"/>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715926" y="1300200"/>
            <a:ext cx="4172580" cy="2728622"/>
          </a:xfrm>
          <a:prstGeom prst="rect">
            <a:avLst/>
          </a:prstGeom>
        </p:spPr>
      </p:pic>
      <p:pic>
        <p:nvPicPr>
          <p:cNvPr id="9" name="Picture 8"/>
          <p:cNvPicPr>
            <a:picLocks noChangeAspect="1"/>
          </p:cNvPicPr>
          <p:nvPr/>
        </p:nvPicPr>
        <p:blipFill>
          <a:blip r:embed="rId4"/>
          <a:stretch>
            <a:fillRect/>
          </a:stretch>
        </p:blipFill>
        <p:spPr>
          <a:xfrm>
            <a:off x="1842142" y="4139496"/>
            <a:ext cx="4874186" cy="2120492"/>
          </a:xfrm>
          <a:prstGeom prst="rect">
            <a:avLst/>
          </a:prstGeom>
        </p:spPr>
      </p:pic>
    </p:spTree>
    <p:extLst>
      <p:ext uri="{BB962C8B-B14F-4D97-AF65-F5344CB8AC3E}">
        <p14:creationId xmlns:p14="http://schemas.microsoft.com/office/powerpoint/2010/main" val="1734801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4" y="296832"/>
            <a:ext cx="8042276" cy="753858"/>
          </a:xfrm>
        </p:spPr>
        <p:txBody>
          <a:bodyPr/>
          <a:lstStyle/>
          <a:p>
            <a:r>
              <a:rPr lang="en-US" dirty="0"/>
              <a:t>The Standard Model</a:t>
            </a:r>
          </a:p>
        </p:txBody>
      </p:sp>
      <p:sp>
        <p:nvSpPr>
          <p:cNvPr id="3" name="Content Placeholder 2"/>
          <p:cNvSpPr>
            <a:spLocks noGrp="1"/>
          </p:cNvSpPr>
          <p:nvPr>
            <p:ph sz="half" idx="1"/>
          </p:nvPr>
        </p:nvSpPr>
        <p:spPr>
          <a:xfrm>
            <a:off x="428540" y="1065369"/>
            <a:ext cx="8163010" cy="4343400"/>
          </a:xfrm>
        </p:spPr>
        <p:txBody>
          <a:bodyPr>
            <a:noAutofit/>
          </a:bodyPr>
          <a:lstStyle/>
          <a:p>
            <a:pPr marL="0" indent="0">
              <a:buNone/>
            </a:pPr>
            <a:endParaRPr lang="en-US" sz="2800" dirty="0"/>
          </a:p>
          <a:p>
            <a:r>
              <a:rPr lang="en-US" sz="2800" dirty="0"/>
              <a:t>Is a very successful theory and describes the world around us.</a:t>
            </a:r>
          </a:p>
          <a:p>
            <a:r>
              <a:rPr lang="en-US" sz="2800" dirty="0"/>
              <a:t>The Standard Model is a discovery in itself</a:t>
            </a:r>
          </a:p>
          <a:p>
            <a:r>
              <a:rPr lang="en-US" sz="2800" dirty="0"/>
              <a:t>However, it explains only a fraction of the universe (~5%)</a:t>
            </a:r>
          </a:p>
          <a:p>
            <a:pPr lvl="1"/>
            <a:r>
              <a:rPr lang="en-US" sz="2400" dirty="0"/>
              <a:t>95% is dark energy and dark matter. What is made of? The search is ongoing…</a:t>
            </a:r>
          </a:p>
          <a:p>
            <a:pPr lvl="1"/>
            <a:r>
              <a:rPr lang="en-US" sz="2400" dirty="0"/>
              <a:t>Or do we have an issue with our understanding of gravity?</a:t>
            </a:r>
          </a:p>
        </p:txBody>
      </p:sp>
      <p:sp>
        <p:nvSpPr>
          <p:cNvPr id="7" name="Date Placeholder 6"/>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263513737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762" y="58101"/>
            <a:ext cx="8042276" cy="693215"/>
          </a:xfrm>
        </p:spPr>
        <p:txBody>
          <a:bodyPr>
            <a:normAutofit/>
          </a:bodyPr>
          <a:lstStyle/>
          <a:p>
            <a:r>
              <a:rPr lang="en-US" sz="3600" dirty="0">
                <a:latin typeface="Arial Bold Italic" charset="0"/>
                <a:ea typeface="ＭＳ Ｐゴシック" charset="0"/>
                <a:cs typeface="ＭＳ Ｐゴシック" charset="0"/>
              </a:rPr>
              <a:t>Transition Radiation (Particle ID)</a:t>
            </a:r>
          </a:p>
        </p:txBody>
      </p:sp>
      <p:grpSp>
        <p:nvGrpSpPr>
          <p:cNvPr id="20483" name="Group 10"/>
          <p:cNvGrpSpPr>
            <a:grpSpLocks/>
          </p:cNvGrpSpPr>
          <p:nvPr/>
        </p:nvGrpSpPr>
        <p:grpSpPr bwMode="auto">
          <a:xfrm>
            <a:off x="4533900" y="1544638"/>
            <a:ext cx="4610100" cy="2741612"/>
            <a:chOff x="2856" y="973"/>
            <a:chExt cx="2904" cy="1727"/>
          </a:xfrm>
        </p:grpSpPr>
        <p:pic>
          <p:nvPicPr>
            <p:cNvPr id="20486" name="Picture 4" descr="tr_scem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84" y="973"/>
              <a:ext cx="2876" cy="17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7" name="Text Box 6"/>
            <p:cNvSpPr txBox="1">
              <a:spLocks noChangeArrowheads="1"/>
            </p:cNvSpPr>
            <p:nvPr/>
          </p:nvSpPr>
          <p:spPr bwMode="auto">
            <a:xfrm>
              <a:off x="5171" y="1717"/>
              <a:ext cx="116"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600" baseline="-25000">
                  <a:solidFill>
                    <a:srgbClr val="000066"/>
                  </a:solidFill>
                  <a:latin typeface="Comic Sans MS" charset="0"/>
                  <a:ea typeface="ＭＳ Ｐゴシック" charset="0"/>
                  <a:cs typeface="ＭＳ Ｐゴシック" charset="0"/>
                </a:defRPr>
              </a:lvl1pPr>
              <a:lvl2pPr marL="37931725" indent="-37474525">
                <a:defRPr sz="1600" baseline="-25000">
                  <a:solidFill>
                    <a:srgbClr val="000066"/>
                  </a:solidFill>
                  <a:latin typeface="Comic Sans MS" charset="0"/>
                  <a:ea typeface="ＭＳ Ｐゴシック" charset="0"/>
                </a:defRPr>
              </a:lvl2pPr>
              <a:lvl3pPr>
                <a:defRPr sz="1600" baseline="-25000">
                  <a:solidFill>
                    <a:srgbClr val="000066"/>
                  </a:solidFill>
                  <a:latin typeface="Comic Sans MS" charset="0"/>
                  <a:ea typeface="ＭＳ Ｐゴシック" charset="0"/>
                </a:defRPr>
              </a:lvl3pPr>
              <a:lvl4pPr>
                <a:defRPr sz="1600" baseline="-25000">
                  <a:solidFill>
                    <a:srgbClr val="000066"/>
                  </a:solidFill>
                  <a:latin typeface="Comic Sans MS" charset="0"/>
                  <a:ea typeface="ＭＳ Ｐゴシック" charset="0"/>
                </a:defRPr>
              </a:lvl4pPr>
              <a:lvl5pPr>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defRPr sz="1600" baseline="-25000">
                  <a:solidFill>
                    <a:srgbClr val="000066"/>
                  </a:solidFill>
                  <a:latin typeface="Comic Sans MS" charset="0"/>
                  <a:ea typeface="ＭＳ Ｐゴシック" charset="0"/>
                </a:defRPr>
              </a:lvl9pPr>
            </a:lstStyle>
            <a:p>
              <a:pPr>
                <a:spcBef>
                  <a:spcPct val="50000"/>
                </a:spcBef>
              </a:pPr>
              <a:r>
                <a:rPr lang="en-US" sz="2000">
                  <a:solidFill>
                    <a:srgbClr val="A666FF"/>
                  </a:solidFill>
                  <a:sym typeface="Symbol" charset="0"/>
                </a:rPr>
                <a:t></a:t>
              </a:r>
            </a:p>
          </p:txBody>
        </p:sp>
        <p:sp>
          <p:nvSpPr>
            <p:cNvPr id="20488" name="Freeform 7"/>
            <p:cNvSpPr>
              <a:spLocks/>
            </p:cNvSpPr>
            <p:nvPr/>
          </p:nvSpPr>
          <p:spPr bwMode="auto">
            <a:xfrm>
              <a:off x="5176" y="1600"/>
              <a:ext cx="57" cy="104"/>
            </a:xfrm>
            <a:custGeom>
              <a:avLst/>
              <a:gdLst>
                <a:gd name="T0" fmla="*/ 0 w 57"/>
                <a:gd name="T1" fmla="*/ 0 h 104"/>
                <a:gd name="T2" fmla="*/ 48 w 57"/>
                <a:gd name="T3" fmla="*/ 56 h 104"/>
                <a:gd name="T4" fmla="*/ 56 w 57"/>
                <a:gd name="T5" fmla="*/ 104 h 104"/>
                <a:gd name="T6" fmla="*/ 0 60000 65536"/>
                <a:gd name="T7" fmla="*/ 0 60000 65536"/>
                <a:gd name="T8" fmla="*/ 0 60000 65536"/>
                <a:gd name="T9" fmla="*/ 0 w 57"/>
                <a:gd name="T10" fmla="*/ 0 h 104"/>
                <a:gd name="T11" fmla="*/ 57 w 57"/>
                <a:gd name="T12" fmla="*/ 104 h 104"/>
              </a:gdLst>
              <a:ahLst/>
              <a:cxnLst>
                <a:cxn ang="T6">
                  <a:pos x="T0" y="T1"/>
                </a:cxn>
                <a:cxn ang="T7">
                  <a:pos x="T2" y="T3"/>
                </a:cxn>
                <a:cxn ang="T8">
                  <a:pos x="T4" y="T5"/>
                </a:cxn>
              </a:cxnLst>
              <a:rect l="T9" t="T10" r="T11" b="T12"/>
              <a:pathLst>
                <a:path w="57" h="104">
                  <a:moveTo>
                    <a:pt x="0" y="0"/>
                  </a:moveTo>
                  <a:cubicBezTo>
                    <a:pt x="19" y="19"/>
                    <a:pt x="39" y="39"/>
                    <a:pt x="48" y="56"/>
                  </a:cubicBezTo>
                  <a:cubicBezTo>
                    <a:pt x="57" y="73"/>
                    <a:pt x="55" y="92"/>
                    <a:pt x="56" y="104"/>
                  </a:cubicBezTo>
                </a:path>
              </a:pathLst>
            </a:custGeom>
            <a:noFill/>
            <a:ln w="9525">
              <a:solidFill>
                <a:srgbClr val="A666FF"/>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0489" name="Rectangle 9"/>
            <p:cNvSpPr>
              <a:spLocks noChangeArrowheads="1"/>
            </p:cNvSpPr>
            <p:nvPr/>
          </p:nvSpPr>
          <p:spPr bwMode="auto">
            <a:xfrm>
              <a:off x="2856" y="2128"/>
              <a:ext cx="904" cy="376"/>
            </a:xfrm>
            <a:prstGeom prst="rect">
              <a:avLst/>
            </a:prstGeom>
            <a:solidFill>
              <a:schemeClr val="bg1"/>
            </a:solidFill>
            <a:ln w="9525">
              <a:solidFill>
                <a:schemeClr val="bg1"/>
              </a:solidFill>
              <a:miter lim="800000"/>
              <a:headEnd/>
              <a:tailEnd/>
            </a:ln>
          </p:spPr>
          <p:txBody>
            <a:bodyPr wrap="none" anchor="ctr"/>
            <a:lstStyle/>
            <a:p>
              <a:endParaRPr lang="en-US"/>
            </a:p>
          </p:txBody>
        </p:sp>
      </p:grpSp>
      <p:sp>
        <p:nvSpPr>
          <p:cNvPr id="20484" name="Rectangle 3"/>
          <p:cNvSpPr txBox="1">
            <a:spLocks noChangeArrowheads="1"/>
          </p:cNvSpPr>
          <p:nvPr/>
        </p:nvSpPr>
        <p:spPr bwMode="auto">
          <a:xfrm>
            <a:off x="152400" y="921341"/>
            <a:ext cx="8851900" cy="558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a:defRPr sz="1600" baseline="-25000">
                <a:solidFill>
                  <a:srgbClr val="000066"/>
                </a:solidFill>
                <a:latin typeface="Comic Sans MS" charset="0"/>
                <a:ea typeface="ＭＳ Ｐゴシック" charset="0"/>
                <a:cs typeface="ＭＳ Ｐゴシック" charset="0"/>
              </a:defRPr>
            </a:lvl1pPr>
            <a:lvl2pPr marL="742950" indent="-285750">
              <a:defRPr sz="1600" baseline="-25000">
                <a:solidFill>
                  <a:srgbClr val="000066"/>
                </a:solidFill>
                <a:latin typeface="Comic Sans MS" charset="0"/>
                <a:ea typeface="ＭＳ Ｐゴシック" charset="0"/>
              </a:defRPr>
            </a:lvl2pPr>
            <a:lvl3pPr>
              <a:defRPr sz="1600" baseline="-25000">
                <a:solidFill>
                  <a:srgbClr val="000066"/>
                </a:solidFill>
                <a:latin typeface="Comic Sans MS" charset="0"/>
                <a:ea typeface="ＭＳ Ｐゴシック" charset="0"/>
              </a:defRPr>
            </a:lvl3pPr>
            <a:lvl4pPr>
              <a:defRPr sz="1600" baseline="-25000">
                <a:solidFill>
                  <a:srgbClr val="000066"/>
                </a:solidFill>
                <a:latin typeface="Comic Sans MS" charset="0"/>
                <a:ea typeface="ＭＳ Ｐゴシック" charset="0"/>
              </a:defRPr>
            </a:lvl4pPr>
            <a:lvl5pPr>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defRPr sz="1600" baseline="-25000">
                <a:solidFill>
                  <a:srgbClr val="000066"/>
                </a:solidFill>
                <a:latin typeface="Comic Sans MS" charset="0"/>
                <a:ea typeface="ＭＳ Ｐゴシック" charset="0"/>
              </a:defRPr>
            </a:lvl9pPr>
          </a:lstStyle>
          <a:p>
            <a:pPr eaLnBrk="1" hangingPunct="1">
              <a:spcBef>
                <a:spcPct val="20000"/>
              </a:spcBef>
              <a:buFont typeface="Times" charset="0"/>
              <a:buChar char="•"/>
            </a:pPr>
            <a:r>
              <a:rPr lang="en-US" sz="2000" b="1" baseline="0" dirty="0">
                <a:solidFill>
                  <a:srgbClr val="000080"/>
                </a:solidFill>
                <a:latin typeface="Arial" charset="0"/>
                <a:cs typeface="Arial" charset="0"/>
              </a:rPr>
              <a:t>Transition Radiation: photon emitted by a charged particle when traversing the boundary between materials with different </a:t>
            </a:r>
            <a:r>
              <a:rPr lang="en-US" sz="2000" b="1" baseline="0" dirty="0" err="1">
                <a:solidFill>
                  <a:srgbClr val="000080"/>
                </a:solidFill>
                <a:latin typeface="Arial" charset="0"/>
                <a:cs typeface="Arial" charset="0"/>
              </a:rPr>
              <a:t>dielectrical</a:t>
            </a:r>
            <a:r>
              <a:rPr lang="en-US" sz="2000" b="1" baseline="0" dirty="0">
                <a:solidFill>
                  <a:srgbClr val="000080"/>
                </a:solidFill>
                <a:latin typeface="Arial" charset="0"/>
                <a:cs typeface="Arial" charset="0"/>
              </a:rPr>
              <a:t> constants (</a:t>
            </a:r>
            <a:r>
              <a:rPr lang="en-US" sz="2000" b="1" baseline="0" dirty="0">
                <a:solidFill>
                  <a:srgbClr val="000080"/>
                </a:solidFill>
                <a:latin typeface="Arial" charset="0"/>
                <a:cs typeface="Arial" charset="0"/>
                <a:sym typeface="Symbol" charset="0"/>
              </a:rPr>
              <a:t></a:t>
            </a:r>
            <a:r>
              <a:rPr lang="en-US" sz="2000" b="1" dirty="0">
                <a:solidFill>
                  <a:srgbClr val="000080"/>
                </a:solidFill>
                <a:latin typeface="Arial" charset="0"/>
                <a:cs typeface="Arial" charset="0"/>
                <a:sym typeface="Symbol" charset="0"/>
              </a:rPr>
              <a:t>1</a:t>
            </a:r>
            <a:r>
              <a:rPr lang="en-US" sz="2000" b="1" baseline="0" dirty="0">
                <a:solidFill>
                  <a:srgbClr val="000080"/>
                </a:solidFill>
                <a:latin typeface="Arial" charset="0"/>
                <a:cs typeface="Arial" charset="0"/>
                <a:sym typeface="Symbol" charset="0"/>
              </a:rPr>
              <a:t></a:t>
            </a:r>
            <a:r>
              <a:rPr lang="en-US" sz="2000" b="1" dirty="0">
                <a:solidFill>
                  <a:srgbClr val="000080"/>
                </a:solidFill>
                <a:latin typeface="Arial" charset="0"/>
                <a:cs typeface="Arial" charset="0"/>
                <a:sym typeface="Symbol" charset="0"/>
              </a:rPr>
              <a:t>2</a:t>
            </a:r>
            <a:r>
              <a:rPr lang="en-US" sz="2000" b="1" baseline="0" dirty="0">
                <a:solidFill>
                  <a:srgbClr val="000080"/>
                </a:solidFill>
                <a:latin typeface="Arial" charset="0"/>
                <a:cs typeface="Arial" charset="0"/>
                <a:sym typeface="Symbol" charset="0"/>
              </a:rPr>
              <a:t>)</a:t>
            </a:r>
          </a:p>
          <a:p>
            <a:pPr eaLnBrk="1" hangingPunct="1">
              <a:spcBef>
                <a:spcPct val="20000"/>
              </a:spcBef>
              <a:buFont typeface="Times" charset="0"/>
              <a:buChar char="•"/>
            </a:pPr>
            <a:endParaRPr lang="en-US" sz="2000" b="1" baseline="0" dirty="0">
              <a:solidFill>
                <a:srgbClr val="000080"/>
              </a:solidFill>
              <a:latin typeface="Arial" charset="0"/>
              <a:cs typeface="Arial" charset="0"/>
              <a:sym typeface="Symbol" charset="0"/>
            </a:endParaRPr>
          </a:p>
          <a:p>
            <a:pPr eaLnBrk="1" hangingPunct="1">
              <a:spcBef>
                <a:spcPct val="20000"/>
              </a:spcBef>
              <a:buFont typeface="Times" charset="0"/>
              <a:buChar char="•"/>
            </a:pPr>
            <a:r>
              <a:rPr lang="en-US" sz="2000" b="1" baseline="0" dirty="0">
                <a:solidFill>
                  <a:srgbClr val="000080"/>
                </a:solidFill>
                <a:latin typeface="Symbol" charset="2"/>
                <a:cs typeface="Symbol" charset="2"/>
                <a:sym typeface="Symbol" charset="0"/>
              </a:rPr>
              <a:t>g</a:t>
            </a:r>
            <a:r>
              <a:rPr lang="en-US" sz="2000" b="1" baseline="0" dirty="0">
                <a:solidFill>
                  <a:srgbClr val="000080"/>
                </a:solidFill>
                <a:latin typeface="Arial" charset="0"/>
                <a:cs typeface="Arial" charset="0"/>
                <a:sym typeface="Symbol" charset="0"/>
              </a:rPr>
              <a:t> &gt; 1000		</a:t>
            </a:r>
          </a:p>
          <a:p>
            <a:pPr marL="0" indent="0" eaLnBrk="1" hangingPunct="1">
              <a:spcBef>
                <a:spcPct val="20000"/>
              </a:spcBef>
            </a:pPr>
            <a:endParaRPr lang="en-US" sz="2000" b="1" baseline="0" dirty="0">
              <a:solidFill>
                <a:srgbClr val="000080"/>
              </a:solidFill>
              <a:latin typeface="Arial" charset="0"/>
              <a:cs typeface="Arial" charset="0"/>
              <a:sym typeface="Symbol" charset="0"/>
            </a:endParaRPr>
          </a:p>
          <a:p>
            <a:pPr eaLnBrk="1" hangingPunct="1">
              <a:spcBef>
                <a:spcPct val="20000"/>
              </a:spcBef>
              <a:buFont typeface="Times" charset="0"/>
              <a:buChar char="•"/>
            </a:pPr>
            <a:r>
              <a:rPr lang="en-US" sz="2000" b="1" baseline="0" dirty="0">
                <a:solidFill>
                  <a:srgbClr val="CC66FF"/>
                </a:solidFill>
                <a:latin typeface="Arial" charset="0"/>
                <a:cs typeface="Arial" charset="0"/>
                <a:sym typeface="Symbol" charset="0"/>
              </a:rPr>
              <a:t>Intensity: I ~  = E/m</a:t>
            </a:r>
            <a:r>
              <a:rPr lang="en-US" sz="2000" b="1" baseline="0" dirty="0">
                <a:solidFill>
                  <a:srgbClr val="000090"/>
                </a:solidFill>
                <a:latin typeface="Arial" charset="0"/>
                <a:cs typeface="Arial" charset="0"/>
                <a:sym typeface="Symbol" charset="0"/>
              </a:rPr>
              <a:t>,</a:t>
            </a:r>
            <a:r>
              <a:rPr lang="en-US" sz="2000" baseline="0" dirty="0">
                <a:solidFill>
                  <a:srgbClr val="000090"/>
                </a:solidFill>
                <a:latin typeface="Arial" charset="0"/>
                <a:cs typeface="Arial" charset="0"/>
                <a:sym typeface="Symbol" charset="0"/>
              </a:rPr>
              <a:t>  ~ 1/ </a:t>
            </a:r>
          </a:p>
          <a:p>
            <a:pPr lvl="1" eaLnBrk="1" hangingPunct="1">
              <a:spcBef>
                <a:spcPct val="20000"/>
              </a:spcBef>
              <a:buFont typeface="Symbol" charset="0"/>
              <a:buChar char=""/>
            </a:pPr>
            <a:r>
              <a:rPr lang="en-US" sz="1800" baseline="0" dirty="0">
                <a:solidFill>
                  <a:srgbClr val="000080"/>
                </a:solidFill>
                <a:latin typeface="Arial" charset="0"/>
                <a:cs typeface="Arial" charset="0"/>
                <a:sym typeface="Wingdings" charset="0"/>
              </a:rPr>
              <a:t>Identification of transition radiation</a:t>
            </a:r>
            <a:br>
              <a:rPr lang="en-US" sz="1800" baseline="0" dirty="0">
                <a:solidFill>
                  <a:srgbClr val="000080"/>
                </a:solidFill>
                <a:latin typeface="Arial" charset="0"/>
                <a:cs typeface="Arial" charset="0"/>
                <a:sym typeface="Wingdings" charset="0"/>
              </a:rPr>
            </a:br>
            <a:r>
              <a:rPr lang="en-US" sz="1800" baseline="0" dirty="0">
                <a:solidFill>
                  <a:srgbClr val="000080"/>
                </a:solidFill>
                <a:latin typeface="Arial" charset="0"/>
                <a:cs typeface="Arial" charset="0"/>
                <a:sym typeface="Wingdings" charset="0"/>
              </a:rPr>
              <a:t>photons used for</a:t>
            </a:r>
            <a:br>
              <a:rPr lang="en-US" sz="1800" baseline="0" dirty="0">
                <a:solidFill>
                  <a:srgbClr val="000080"/>
                </a:solidFill>
                <a:latin typeface="Arial" charset="0"/>
                <a:cs typeface="Arial" charset="0"/>
                <a:sym typeface="Wingdings" charset="0"/>
              </a:rPr>
            </a:br>
            <a:r>
              <a:rPr lang="en-US" sz="1800" b="1" baseline="0" dirty="0">
                <a:solidFill>
                  <a:srgbClr val="CC66FF"/>
                </a:solidFill>
                <a:latin typeface="Arial" charset="0"/>
                <a:cs typeface="Arial" charset="0"/>
                <a:sym typeface="Wingdings" charset="0"/>
              </a:rPr>
              <a:t>particle identification (mostly electrons)</a:t>
            </a:r>
            <a:br>
              <a:rPr lang="en-US" sz="1800" baseline="0" dirty="0">
                <a:solidFill>
                  <a:srgbClr val="000080"/>
                </a:solidFill>
                <a:latin typeface="Arial" charset="0"/>
                <a:cs typeface="Arial" charset="0"/>
                <a:sym typeface="Wingdings" charset="0"/>
              </a:rPr>
            </a:br>
            <a:r>
              <a:rPr lang="en-US" sz="1800" baseline="0" dirty="0">
                <a:solidFill>
                  <a:srgbClr val="000080"/>
                </a:solidFill>
                <a:latin typeface="Arial" charset="0"/>
                <a:cs typeface="Arial" charset="0"/>
                <a:sym typeface="Wingdings" charset="0"/>
              </a:rPr>
              <a:t>of particles with momenta between</a:t>
            </a:r>
            <a:br>
              <a:rPr lang="en-US" sz="1800" baseline="0" dirty="0">
                <a:solidFill>
                  <a:srgbClr val="000080"/>
                </a:solidFill>
                <a:latin typeface="Arial" charset="0"/>
                <a:cs typeface="Arial" charset="0"/>
                <a:sym typeface="Wingdings" charset="0"/>
              </a:rPr>
            </a:br>
            <a:r>
              <a:rPr lang="en-US" sz="1800" baseline="0" dirty="0">
                <a:solidFill>
                  <a:srgbClr val="000080"/>
                </a:solidFill>
                <a:latin typeface="Arial" charset="0"/>
                <a:cs typeface="Arial" charset="0"/>
                <a:sym typeface="Wingdings" charset="0"/>
              </a:rPr>
              <a:t>1 and few 100 </a:t>
            </a:r>
            <a:r>
              <a:rPr lang="en-US" sz="1800" baseline="0" dirty="0" err="1">
                <a:solidFill>
                  <a:srgbClr val="000080"/>
                </a:solidFill>
                <a:latin typeface="Arial" charset="0"/>
                <a:cs typeface="Arial" charset="0"/>
                <a:sym typeface="Wingdings" charset="0"/>
              </a:rPr>
              <a:t>GeV</a:t>
            </a:r>
            <a:endParaRPr lang="en-US" sz="1800" baseline="0" dirty="0">
              <a:solidFill>
                <a:srgbClr val="000080"/>
              </a:solidFill>
              <a:latin typeface="Arial" charset="0"/>
              <a:cs typeface="Arial" charset="0"/>
              <a:sym typeface="Wingdings" charset="0"/>
            </a:endParaRPr>
          </a:p>
          <a:p>
            <a:pPr eaLnBrk="1" hangingPunct="1">
              <a:spcBef>
                <a:spcPct val="20000"/>
              </a:spcBef>
              <a:buFont typeface="Times" charset="0"/>
              <a:buChar char="•"/>
            </a:pPr>
            <a:endParaRPr lang="en-US" sz="2000" baseline="0" dirty="0">
              <a:solidFill>
                <a:srgbClr val="000080"/>
              </a:solidFill>
              <a:latin typeface="Arial" charset="0"/>
              <a:cs typeface="Arial" charset="0"/>
            </a:endParaRPr>
          </a:p>
        </p:txBody>
      </p:sp>
      <p:sp>
        <p:nvSpPr>
          <p:cNvPr id="20485" name="Text Box 8"/>
          <p:cNvSpPr txBox="1">
            <a:spLocks noChangeArrowheads="1"/>
          </p:cNvSpPr>
          <p:nvPr/>
        </p:nvSpPr>
        <p:spPr bwMode="auto">
          <a:xfrm>
            <a:off x="4746625" y="3319463"/>
            <a:ext cx="1050925"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600" baseline="-25000">
                <a:solidFill>
                  <a:srgbClr val="000066"/>
                </a:solidFill>
                <a:latin typeface="Comic Sans MS" charset="0"/>
                <a:ea typeface="ＭＳ Ｐゴシック" charset="0"/>
                <a:cs typeface="ＭＳ Ｐゴシック" charset="0"/>
              </a:defRPr>
            </a:lvl1pPr>
            <a:lvl2pPr marL="37931725" indent="-37474525">
              <a:defRPr sz="1600" baseline="-25000">
                <a:solidFill>
                  <a:srgbClr val="000066"/>
                </a:solidFill>
                <a:latin typeface="Comic Sans MS" charset="0"/>
                <a:ea typeface="ＭＳ Ｐゴシック" charset="0"/>
              </a:defRPr>
            </a:lvl2pPr>
            <a:lvl3pPr>
              <a:defRPr sz="1600" baseline="-25000">
                <a:solidFill>
                  <a:srgbClr val="000066"/>
                </a:solidFill>
                <a:latin typeface="Comic Sans MS" charset="0"/>
                <a:ea typeface="ＭＳ Ｐゴシック" charset="0"/>
              </a:defRPr>
            </a:lvl3pPr>
            <a:lvl4pPr>
              <a:defRPr sz="1600" baseline="-25000">
                <a:solidFill>
                  <a:srgbClr val="000066"/>
                </a:solidFill>
                <a:latin typeface="Comic Sans MS" charset="0"/>
                <a:ea typeface="ＭＳ Ｐゴシック" charset="0"/>
              </a:defRPr>
            </a:lvl4pPr>
            <a:lvl5pPr>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defRPr sz="1600" baseline="-25000">
                <a:solidFill>
                  <a:srgbClr val="000066"/>
                </a:solidFill>
                <a:latin typeface="Comic Sans MS" charset="0"/>
                <a:ea typeface="ＭＳ Ｐゴシック" charset="0"/>
              </a:defRPr>
            </a:lvl9pPr>
          </a:lstStyle>
          <a:p>
            <a:r>
              <a:rPr lang="en-US" sz="1800" baseline="0" dirty="0">
                <a:solidFill>
                  <a:schemeClr val="tx1"/>
                </a:solidFill>
                <a:latin typeface="Arial" charset="0"/>
                <a:cs typeface="Arial" charset="0"/>
              </a:rPr>
              <a:t>charged</a:t>
            </a:r>
          </a:p>
          <a:p>
            <a:r>
              <a:rPr lang="en-US" sz="1800" baseline="0" dirty="0">
                <a:solidFill>
                  <a:schemeClr val="tx1"/>
                </a:solidFill>
                <a:latin typeface="Arial" charset="0"/>
                <a:cs typeface="Arial" charset="0"/>
              </a:rPr>
              <a:t>particle</a:t>
            </a:r>
            <a:endParaRPr lang="en-US" sz="1800" baseline="0" dirty="0">
              <a:latin typeface="Arial" charset="0"/>
              <a:cs typeface="Arial" charset="0"/>
            </a:endParaRPr>
          </a:p>
        </p:txBody>
      </p:sp>
      <p:sp>
        <p:nvSpPr>
          <p:cNvPr id="3" name="Date Placeholder 2"/>
          <p:cNvSpPr>
            <a:spLocks noGrp="1"/>
          </p:cNvSpPr>
          <p:nvPr>
            <p:ph type="dt" sz="half" idx="10"/>
          </p:nvPr>
        </p:nvSpPr>
        <p:spPr/>
        <p:txBody>
          <a:bodyPr/>
          <a:lstStyle/>
          <a:p>
            <a:r>
              <a:rPr lang="en-US"/>
              <a:t>12/6/2018</a:t>
            </a:r>
          </a:p>
        </p:txBody>
      </p:sp>
      <p:graphicFrame>
        <p:nvGraphicFramePr>
          <p:cNvPr id="6" name="Object 5"/>
          <p:cNvGraphicFramePr>
            <a:graphicFrameLocks noChangeAspect="1"/>
          </p:cNvGraphicFramePr>
          <p:nvPr>
            <p:extLst/>
          </p:nvPr>
        </p:nvGraphicFramePr>
        <p:xfrm>
          <a:off x="3031483" y="1903351"/>
          <a:ext cx="1168966" cy="1027884"/>
        </p:xfrm>
        <a:graphic>
          <a:graphicData uri="http://schemas.openxmlformats.org/presentationml/2006/ole">
            <mc:AlternateContent xmlns:mc="http://schemas.openxmlformats.org/markup-compatibility/2006">
              <mc:Choice xmlns:v="urn:schemas-microsoft-com:vml" Requires="v">
                <p:oleObj spid="_x0000_s35858" name="Equation" r:id="rId4" imgW="736600" imgH="647700" progId="Equation.3">
                  <p:embed/>
                </p:oleObj>
              </mc:Choice>
              <mc:Fallback>
                <p:oleObj name="Equation" r:id="rId4" imgW="736600" imgH="647700" progId="Equation.3">
                  <p:embed/>
                  <p:pic>
                    <p:nvPicPr>
                      <p:cNvPr id="6" name="Object 5"/>
                      <p:cNvPicPr/>
                      <p:nvPr/>
                    </p:nvPicPr>
                    <p:blipFill>
                      <a:blip r:embed="rId5"/>
                      <a:stretch>
                        <a:fillRect/>
                      </a:stretch>
                    </p:blipFill>
                    <p:spPr>
                      <a:xfrm>
                        <a:off x="3031483" y="1903351"/>
                        <a:ext cx="1168966" cy="1027884"/>
                      </a:xfrm>
                      <a:prstGeom prst="rect">
                        <a:avLst/>
                      </a:prstGeom>
                      <a:solidFill>
                        <a:srgbClr val="FFFF00"/>
                      </a:solidFill>
                    </p:spPr>
                  </p:pic>
                </p:oleObj>
              </mc:Fallback>
            </mc:AlternateContent>
          </a:graphicData>
        </a:graphic>
      </p:graphicFrame>
    </p:spTree>
    <p:extLst>
      <p:ext uri="{BB962C8B-B14F-4D97-AF65-F5344CB8AC3E}">
        <p14:creationId xmlns:p14="http://schemas.microsoft.com/office/powerpoint/2010/main" val="18103528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986" y="187670"/>
            <a:ext cx="8042276" cy="666274"/>
          </a:xfrm>
        </p:spPr>
        <p:txBody>
          <a:bodyPr/>
          <a:lstStyle/>
          <a:p>
            <a:r>
              <a:rPr lang="en-US" dirty="0"/>
              <a:t>Cherenkov Detector</a:t>
            </a:r>
          </a:p>
        </p:txBody>
      </p:sp>
      <p:sp>
        <p:nvSpPr>
          <p:cNvPr id="4" name="Date Placeholder 3"/>
          <p:cNvSpPr>
            <a:spLocks noGrp="1"/>
          </p:cNvSpPr>
          <p:nvPr>
            <p:ph type="dt" sz="half" idx="10"/>
          </p:nvPr>
        </p:nvSpPr>
        <p:spPr/>
        <p:txBody>
          <a:bodyPr/>
          <a:lstStyle/>
          <a:p>
            <a:r>
              <a:rPr lang="en-US"/>
              <a:t>12/6/2018</a:t>
            </a:r>
          </a:p>
        </p:txBody>
      </p:sp>
      <p:pic>
        <p:nvPicPr>
          <p:cNvPr id="5" name="Picture 4"/>
          <p:cNvPicPr>
            <a:picLocks noChangeAspect="1"/>
          </p:cNvPicPr>
          <p:nvPr/>
        </p:nvPicPr>
        <p:blipFill>
          <a:blip r:embed="rId2"/>
          <a:stretch>
            <a:fillRect/>
          </a:stretch>
        </p:blipFill>
        <p:spPr>
          <a:xfrm>
            <a:off x="48598" y="1698959"/>
            <a:ext cx="5898424" cy="4423818"/>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27354" y="1407356"/>
            <a:ext cx="3190797" cy="2246022"/>
          </a:xfrm>
          <a:prstGeom prst="rect">
            <a:avLst/>
          </a:prstGeom>
        </p:spPr>
      </p:pic>
      <p:sp>
        <p:nvSpPr>
          <p:cNvPr id="8" name="TextBox 7"/>
          <p:cNvSpPr txBox="1"/>
          <p:nvPr/>
        </p:nvSpPr>
        <p:spPr>
          <a:xfrm>
            <a:off x="7184776" y="1016735"/>
            <a:ext cx="786093" cy="369332"/>
          </a:xfrm>
          <a:prstGeom prst="rect">
            <a:avLst/>
          </a:prstGeom>
          <a:noFill/>
        </p:spPr>
        <p:txBody>
          <a:bodyPr wrap="none" rtlCol="0">
            <a:spAutoFit/>
          </a:bodyPr>
          <a:lstStyle/>
          <a:p>
            <a:r>
              <a:rPr lang="en-US" dirty="0" err="1"/>
              <a:t>LHCb</a:t>
            </a:r>
            <a:endParaRPr lang="en-US" dirty="0"/>
          </a:p>
        </p:txBody>
      </p:sp>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997896" y="4222841"/>
            <a:ext cx="3146103" cy="2235389"/>
          </a:xfrm>
          <a:prstGeom prst="rect">
            <a:avLst/>
          </a:prstGeom>
        </p:spPr>
      </p:pic>
      <p:sp>
        <p:nvSpPr>
          <p:cNvPr id="18" name="TextBox 17"/>
          <p:cNvSpPr txBox="1"/>
          <p:nvPr/>
        </p:nvSpPr>
        <p:spPr>
          <a:xfrm>
            <a:off x="7184776" y="3835875"/>
            <a:ext cx="684540" cy="369332"/>
          </a:xfrm>
          <a:prstGeom prst="rect">
            <a:avLst/>
          </a:prstGeom>
          <a:noFill/>
        </p:spPr>
        <p:txBody>
          <a:bodyPr wrap="none" rtlCol="0">
            <a:spAutoFit/>
          </a:bodyPr>
          <a:lstStyle/>
          <a:p>
            <a:r>
              <a:rPr lang="en-US" dirty="0"/>
              <a:t>AMS</a:t>
            </a:r>
          </a:p>
        </p:txBody>
      </p:sp>
      <p:cxnSp>
        <p:nvCxnSpPr>
          <p:cNvPr id="10" name="Straight Connector 9"/>
          <p:cNvCxnSpPr/>
          <p:nvPr/>
        </p:nvCxnSpPr>
        <p:spPr>
          <a:xfrm>
            <a:off x="2013568" y="2070987"/>
            <a:ext cx="11440" cy="390169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7467214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411716"/>
            <a:ext cx="8042276" cy="830435"/>
          </a:xfrm>
        </p:spPr>
        <p:txBody>
          <a:bodyPr/>
          <a:lstStyle/>
          <a:p>
            <a:r>
              <a:rPr lang="en-US" dirty="0"/>
              <a:t>Transition radiation</a:t>
            </a:r>
            <a:br>
              <a:rPr lang="en-US" dirty="0"/>
            </a:br>
            <a:r>
              <a:rPr lang="en-US" sz="2800" dirty="0"/>
              <a:t>(particle identification)</a:t>
            </a:r>
          </a:p>
        </p:txBody>
      </p:sp>
      <p:sp>
        <p:nvSpPr>
          <p:cNvPr id="4" name="Date Placeholder 3"/>
          <p:cNvSpPr>
            <a:spLocks noGrp="1"/>
          </p:cNvSpPr>
          <p:nvPr>
            <p:ph type="dt" sz="half" idx="10"/>
          </p:nvPr>
        </p:nvSpPr>
        <p:spPr/>
        <p:txBody>
          <a:bodyPr/>
          <a:lstStyle/>
          <a:p>
            <a:r>
              <a:rPr lang="en-US"/>
              <a:t>12/6/2018</a:t>
            </a:r>
          </a:p>
        </p:txBody>
      </p:sp>
      <p:pic>
        <p:nvPicPr>
          <p:cNvPr id="7" name="Picture 6"/>
          <p:cNvPicPr>
            <a:picLocks noChangeAspect="1"/>
          </p:cNvPicPr>
          <p:nvPr/>
        </p:nvPicPr>
        <p:blipFill>
          <a:blip r:embed="rId2"/>
          <a:stretch>
            <a:fillRect/>
          </a:stretch>
        </p:blipFill>
        <p:spPr>
          <a:xfrm>
            <a:off x="264458" y="1242151"/>
            <a:ext cx="8691505" cy="5398642"/>
          </a:xfrm>
          <a:prstGeom prst="rect">
            <a:avLst/>
          </a:prstGeom>
        </p:spPr>
      </p:pic>
    </p:spTree>
    <p:extLst>
      <p:ext uri="{BB962C8B-B14F-4D97-AF65-F5344CB8AC3E}">
        <p14:creationId xmlns:p14="http://schemas.microsoft.com/office/powerpoint/2010/main" val="28354871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25500"/>
          </a:xfrm>
        </p:spPr>
        <p:txBody>
          <a:bodyPr/>
          <a:lstStyle/>
          <a:p>
            <a:r>
              <a:rPr lang="en-US" sz="3200" dirty="0">
                <a:latin typeface="Arial Bold Italic" charset="0"/>
                <a:ea typeface="ＭＳ Ｐゴシック" charset="0"/>
                <a:cs typeface="ＭＳ Ｐゴシック" charset="0"/>
              </a:rPr>
              <a:t>TRT (ATLAS): 3 straws and radiators</a:t>
            </a:r>
          </a:p>
        </p:txBody>
      </p:sp>
      <p:sp>
        <p:nvSpPr>
          <p:cNvPr id="25604" name="Rectangle 145"/>
          <p:cNvSpPr>
            <a:spLocks noChangeArrowheads="1"/>
          </p:cNvSpPr>
          <p:nvPr/>
        </p:nvSpPr>
        <p:spPr bwMode="auto">
          <a:xfrm>
            <a:off x="637625" y="863831"/>
            <a:ext cx="8250881" cy="2944974"/>
          </a:xfrm>
          <a:prstGeom prst="rect">
            <a:avLst/>
          </a:prstGeom>
          <a:solidFill>
            <a:schemeClr val="tx1"/>
          </a:solidFill>
          <a:ln w="9525">
            <a:solidFill>
              <a:schemeClr val="tx1"/>
            </a:solidFill>
            <a:round/>
            <a:headEnd/>
            <a:tailEnd/>
          </a:ln>
        </p:spPr>
        <p:txBody>
          <a:bodyPr/>
          <a:lstStyle/>
          <a:p>
            <a:endParaRPr lang="en-US"/>
          </a:p>
        </p:txBody>
      </p:sp>
      <p:grpSp>
        <p:nvGrpSpPr>
          <p:cNvPr id="25605" name="Group 8"/>
          <p:cNvGrpSpPr>
            <a:grpSpLocks noChangeAspect="1"/>
          </p:cNvGrpSpPr>
          <p:nvPr/>
        </p:nvGrpSpPr>
        <p:grpSpPr bwMode="auto">
          <a:xfrm>
            <a:off x="769006" y="1082119"/>
            <a:ext cx="8111865" cy="2508397"/>
            <a:chOff x="-1167" y="2632"/>
            <a:chExt cx="5213" cy="1612"/>
          </a:xfrm>
        </p:grpSpPr>
        <p:grpSp>
          <p:nvGrpSpPr>
            <p:cNvPr id="25610" name="Group 9"/>
            <p:cNvGrpSpPr>
              <a:grpSpLocks/>
            </p:cNvGrpSpPr>
            <p:nvPr/>
          </p:nvGrpSpPr>
          <p:grpSpPr bwMode="auto">
            <a:xfrm>
              <a:off x="318" y="2755"/>
              <a:ext cx="260" cy="1282"/>
              <a:chOff x="318" y="2755"/>
              <a:chExt cx="260" cy="1282"/>
            </a:xfrm>
          </p:grpSpPr>
          <p:sp>
            <p:nvSpPr>
              <p:cNvPr id="25668" name="Line 10"/>
              <p:cNvSpPr>
                <a:spLocks noChangeShapeType="1"/>
              </p:cNvSpPr>
              <p:nvPr/>
            </p:nvSpPr>
            <p:spPr bwMode="auto">
              <a:xfrm>
                <a:off x="318" y="2755"/>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69" name="Line 11"/>
              <p:cNvSpPr>
                <a:spLocks noChangeShapeType="1"/>
              </p:cNvSpPr>
              <p:nvPr/>
            </p:nvSpPr>
            <p:spPr bwMode="auto">
              <a:xfrm>
                <a:off x="341" y="2755"/>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70" name="Line 12"/>
              <p:cNvSpPr>
                <a:spLocks noChangeShapeType="1"/>
              </p:cNvSpPr>
              <p:nvPr/>
            </p:nvSpPr>
            <p:spPr bwMode="auto">
              <a:xfrm>
                <a:off x="369" y="2755"/>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71" name="Line 13"/>
              <p:cNvSpPr>
                <a:spLocks noChangeShapeType="1"/>
              </p:cNvSpPr>
              <p:nvPr/>
            </p:nvSpPr>
            <p:spPr bwMode="auto">
              <a:xfrm>
                <a:off x="391" y="2761"/>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72" name="Line 14"/>
              <p:cNvSpPr>
                <a:spLocks noChangeShapeType="1"/>
              </p:cNvSpPr>
              <p:nvPr/>
            </p:nvSpPr>
            <p:spPr bwMode="auto">
              <a:xfrm>
                <a:off x="413" y="2761"/>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73" name="Line 15"/>
              <p:cNvSpPr>
                <a:spLocks noChangeShapeType="1"/>
              </p:cNvSpPr>
              <p:nvPr/>
            </p:nvSpPr>
            <p:spPr bwMode="auto">
              <a:xfrm>
                <a:off x="430" y="2761"/>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74" name="Line 16"/>
              <p:cNvSpPr>
                <a:spLocks noChangeShapeType="1"/>
              </p:cNvSpPr>
              <p:nvPr/>
            </p:nvSpPr>
            <p:spPr bwMode="auto">
              <a:xfrm>
                <a:off x="460" y="2764"/>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75" name="Line 17"/>
              <p:cNvSpPr>
                <a:spLocks noChangeShapeType="1"/>
              </p:cNvSpPr>
              <p:nvPr/>
            </p:nvSpPr>
            <p:spPr bwMode="auto">
              <a:xfrm>
                <a:off x="483" y="2764"/>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76" name="Line 18"/>
              <p:cNvSpPr>
                <a:spLocks noChangeShapeType="1"/>
              </p:cNvSpPr>
              <p:nvPr/>
            </p:nvSpPr>
            <p:spPr bwMode="auto">
              <a:xfrm>
                <a:off x="511" y="2764"/>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77" name="Line 19"/>
              <p:cNvSpPr>
                <a:spLocks noChangeShapeType="1"/>
              </p:cNvSpPr>
              <p:nvPr/>
            </p:nvSpPr>
            <p:spPr bwMode="auto">
              <a:xfrm>
                <a:off x="533" y="2755"/>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78" name="Line 20"/>
              <p:cNvSpPr>
                <a:spLocks noChangeShapeType="1"/>
              </p:cNvSpPr>
              <p:nvPr/>
            </p:nvSpPr>
            <p:spPr bwMode="auto">
              <a:xfrm>
                <a:off x="555" y="2755"/>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79" name="Line 21"/>
              <p:cNvSpPr>
                <a:spLocks noChangeShapeType="1"/>
              </p:cNvSpPr>
              <p:nvPr/>
            </p:nvSpPr>
            <p:spPr bwMode="auto">
              <a:xfrm>
                <a:off x="577" y="2755"/>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grpSp>
        <p:grpSp>
          <p:nvGrpSpPr>
            <p:cNvPr id="25611" name="Group 22"/>
            <p:cNvGrpSpPr>
              <a:grpSpLocks/>
            </p:cNvGrpSpPr>
            <p:nvPr/>
          </p:nvGrpSpPr>
          <p:grpSpPr bwMode="auto">
            <a:xfrm>
              <a:off x="-859" y="2878"/>
              <a:ext cx="1026" cy="1027"/>
              <a:chOff x="-859" y="2878"/>
              <a:chExt cx="1026" cy="1027"/>
            </a:xfrm>
          </p:grpSpPr>
          <p:sp>
            <p:nvSpPr>
              <p:cNvPr id="25666" name="Oval 23"/>
              <p:cNvSpPr>
                <a:spLocks noChangeArrowheads="1"/>
              </p:cNvSpPr>
              <p:nvPr/>
            </p:nvSpPr>
            <p:spPr bwMode="auto">
              <a:xfrm>
                <a:off x="-859" y="2878"/>
                <a:ext cx="1026" cy="1027"/>
              </a:xfrm>
              <a:prstGeom prst="ellipse">
                <a:avLst/>
              </a:prstGeom>
              <a:gradFill rotWithShape="0">
                <a:gsLst>
                  <a:gs pos="0">
                    <a:srgbClr val="8C0000"/>
                  </a:gs>
                  <a:gs pos="100000">
                    <a:srgbClr val="4A413C"/>
                  </a:gs>
                </a:gsLst>
                <a:path path="shape">
                  <a:fillToRect l="50000" t="50000" r="50000" b="50000"/>
                </a:path>
              </a:gradFill>
              <a:ln w="9360">
                <a:solidFill>
                  <a:srgbClr val="FF9900"/>
                </a:solidFill>
                <a:miter lim="800000"/>
                <a:headEnd/>
                <a:tailEnd/>
              </a:ln>
            </p:spPr>
            <p:txBody>
              <a:bodyPr wrap="none" anchor="ctr"/>
              <a:lstStyle/>
              <a:p>
                <a:endParaRPr lang="en-US"/>
              </a:p>
            </p:txBody>
          </p:sp>
          <p:sp>
            <p:nvSpPr>
              <p:cNvPr id="25667" name="Oval 24"/>
              <p:cNvSpPr>
                <a:spLocks noChangeArrowheads="1"/>
              </p:cNvSpPr>
              <p:nvPr/>
            </p:nvSpPr>
            <p:spPr bwMode="auto">
              <a:xfrm>
                <a:off x="-375" y="3376"/>
                <a:ext cx="62" cy="61"/>
              </a:xfrm>
              <a:prstGeom prst="ellipse">
                <a:avLst/>
              </a:prstGeom>
              <a:solidFill>
                <a:srgbClr val="FFCC00"/>
              </a:solidFill>
              <a:ln w="9360">
                <a:solidFill>
                  <a:srgbClr val="FF6600"/>
                </a:solidFill>
                <a:miter lim="800000"/>
                <a:headEnd/>
                <a:tailEnd/>
              </a:ln>
            </p:spPr>
            <p:txBody>
              <a:bodyPr wrap="none" anchor="ctr"/>
              <a:lstStyle/>
              <a:p>
                <a:endParaRPr lang="en-US"/>
              </a:p>
            </p:txBody>
          </p:sp>
        </p:grpSp>
        <p:grpSp>
          <p:nvGrpSpPr>
            <p:cNvPr id="25612" name="Group 25"/>
            <p:cNvGrpSpPr>
              <a:grpSpLocks/>
            </p:cNvGrpSpPr>
            <p:nvPr/>
          </p:nvGrpSpPr>
          <p:grpSpPr bwMode="auto">
            <a:xfrm>
              <a:off x="1914" y="2785"/>
              <a:ext cx="260" cy="1281"/>
              <a:chOff x="1914" y="2785"/>
              <a:chExt cx="260" cy="1281"/>
            </a:xfrm>
          </p:grpSpPr>
          <p:sp>
            <p:nvSpPr>
              <p:cNvPr id="25654" name="Line 26"/>
              <p:cNvSpPr>
                <a:spLocks noChangeShapeType="1"/>
              </p:cNvSpPr>
              <p:nvPr/>
            </p:nvSpPr>
            <p:spPr bwMode="auto">
              <a:xfrm>
                <a:off x="1914" y="2785"/>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55" name="Line 27"/>
              <p:cNvSpPr>
                <a:spLocks noChangeShapeType="1"/>
              </p:cNvSpPr>
              <p:nvPr/>
            </p:nvSpPr>
            <p:spPr bwMode="auto">
              <a:xfrm>
                <a:off x="1937" y="2785"/>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56" name="Line 28"/>
              <p:cNvSpPr>
                <a:spLocks noChangeShapeType="1"/>
              </p:cNvSpPr>
              <p:nvPr/>
            </p:nvSpPr>
            <p:spPr bwMode="auto">
              <a:xfrm>
                <a:off x="1965" y="2785"/>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57" name="Line 29"/>
              <p:cNvSpPr>
                <a:spLocks noChangeShapeType="1"/>
              </p:cNvSpPr>
              <p:nvPr/>
            </p:nvSpPr>
            <p:spPr bwMode="auto">
              <a:xfrm>
                <a:off x="1987" y="2791"/>
                <a:ext cx="1" cy="1272"/>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58" name="Line 30"/>
              <p:cNvSpPr>
                <a:spLocks noChangeShapeType="1"/>
              </p:cNvSpPr>
              <p:nvPr/>
            </p:nvSpPr>
            <p:spPr bwMode="auto">
              <a:xfrm>
                <a:off x="2009" y="2791"/>
                <a:ext cx="1" cy="1272"/>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59" name="Line 31"/>
              <p:cNvSpPr>
                <a:spLocks noChangeShapeType="1"/>
              </p:cNvSpPr>
              <p:nvPr/>
            </p:nvSpPr>
            <p:spPr bwMode="auto">
              <a:xfrm>
                <a:off x="2026" y="2791"/>
                <a:ext cx="1" cy="1272"/>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60" name="Line 32"/>
              <p:cNvSpPr>
                <a:spLocks noChangeShapeType="1"/>
              </p:cNvSpPr>
              <p:nvPr/>
            </p:nvSpPr>
            <p:spPr bwMode="auto">
              <a:xfrm>
                <a:off x="2056" y="2794"/>
                <a:ext cx="1" cy="1272"/>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61" name="Line 33"/>
              <p:cNvSpPr>
                <a:spLocks noChangeShapeType="1"/>
              </p:cNvSpPr>
              <p:nvPr/>
            </p:nvSpPr>
            <p:spPr bwMode="auto">
              <a:xfrm>
                <a:off x="2079" y="2794"/>
                <a:ext cx="1" cy="1272"/>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62" name="Line 34"/>
              <p:cNvSpPr>
                <a:spLocks noChangeShapeType="1"/>
              </p:cNvSpPr>
              <p:nvPr/>
            </p:nvSpPr>
            <p:spPr bwMode="auto">
              <a:xfrm>
                <a:off x="2107" y="2794"/>
                <a:ext cx="1" cy="1272"/>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63" name="Line 35"/>
              <p:cNvSpPr>
                <a:spLocks noChangeShapeType="1"/>
              </p:cNvSpPr>
              <p:nvPr/>
            </p:nvSpPr>
            <p:spPr bwMode="auto">
              <a:xfrm>
                <a:off x="2128" y="2785"/>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64" name="Line 36"/>
              <p:cNvSpPr>
                <a:spLocks noChangeShapeType="1"/>
              </p:cNvSpPr>
              <p:nvPr/>
            </p:nvSpPr>
            <p:spPr bwMode="auto">
              <a:xfrm>
                <a:off x="2151" y="2785"/>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65" name="Line 37"/>
              <p:cNvSpPr>
                <a:spLocks noChangeShapeType="1"/>
              </p:cNvSpPr>
              <p:nvPr/>
            </p:nvSpPr>
            <p:spPr bwMode="auto">
              <a:xfrm>
                <a:off x="2173" y="2785"/>
                <a:ext cx="1" cy="1273"/>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grpSp>
        <p:grpSp>
          <p:nvGrpSpPr>
            <p:cNvPr id="25613" name="Group 38"/>
            <p:cNvGrpSpPr>
              <a:grpSpLocks/>
            </p:cNvGrpSpPr>
            <p:nvPr/>
          </p:nvGrpSpPr>
          <p:grpSpPr bwMode="auto">
            <a:xfrm>
              <a:off x="736" y="2908"/>
              <a:ext cx="1026" cy="1026"/>
              <a:chOff x="736" y="2908"/>
              <a:chExt cx="1026" cy="1026"/>
            </a:xfrm>
          </p:grpSpPr>
          <p:sp>
            <p:nvSpPr>
              <p:cNvPr id="25652" name="Oval 39"/>
              <p:cNvSpPr>
                <a:spLocks noChangeArrowheads="1"/>
              </p:cNvSpPr>
              <p:nvPr/>
            </p:nvSpPr>
            <p:spPr bwMode="auto">
              <a:xfrm>
                <a:off x="736" y="2908"/>
                <a:ext cx="1026" cy="1026"/>
              </a:xfrm>
              <a:prstGeom prst="ellipse">
                <a:avLst/>
              </a:prstGeom>
              <a:gradFill rotWithShape="0">
                <a:gsLst>
                  <a:gs pos="0">
                    <a:srgbClr val="8C0000"/>
                  </a:gs>
                  <a:gs pos="100000">
                    <a:srgbClr val="4A413C"/>
                  </a:gs>
                </a:gsLst>
                <a:path path="shape">
                  <a:fillToRect l="50000" t="50000" r="50000" b="50000"/>
                </a:path>
              </a:gradFill>
              <a:ln w="9360">
                <a:solidFill>
                  <a:srgbClr val="FF9900"/>
                </a:solidFill>
                <a:miter lim="800000"/>
                <a:headEnd/>
                <a:tailEnd/>
              </a:ln>
            </p:spPr>
            <p:txBody>
              <a:bodyPr wrap="none" anchor="ctr"/>
              <a:lstStyle/>
              <a:p>
                <a:endParaRPr lang="en-US"/>
              </a:p>
            </p:txBody>
          </p:sp>
          <p:sp>
            <p:nvSpPr>
              <p:cNvPr id="25653" name="Oval 40"/>
              <p:cNvSpPr>
                <a:spLocks noChangeArrowheads="1"/>
              </p:cNvSpPr>
              <p:nvPr/>
            </p:nvSpPr>
            <p:spPr bwMode="auto">
              <a:xfrm>
                <a:off x="1220" y="3405"/>
                <a:ext cx="61" cy="61"/>
              </a:xfrm>
              <a:prstGeom prst="ellipse">
                <a:avLst/>
              </a:prstGeom>
              <a:solidFill>
                <a:srgbClr val="FFCC00"/>
              </a:solidFill>
              <a:ln w="9360">
                <a:solidFill>
                  <a:srgbClr val="FF6600"/>
                </a:solidFill>
                <a:miter lim="800000"/>
                <a:headEnd/>
                <a:tailEnd/>
              </a:ln>
            </p:spPr>
            <p:txBody>
              <a:bodyPr wrap="none" anchor="ctr"/>
              <a:lstStyle/>
              <a:p>
                <a:endParaRPr lang="en-US"/>
              </a:p>
            </p:txBody>
          </p:sp>
        </p:grpSp>
        <p:grpSp>
          <p:nvGrpSpPr>
            <p:cNvPr id="25614" name="Group 41"/>
            <p:cNvGrpSpPr>
              <a:grpSpLocks/>
            </p:cNvGrpSpPr>
            <p:nvPr/>
          </p:nvGrpSpPr>
          <p:grpSpPr bwMode="auto">
            <a:xfrm>
              <a:off x="2302" y="2913"/>
              <a:ext cx="1026" cy="1026"/>
              <a:chOff x="2302" y="2913"/>
              <a:chExt cx="1026" cy="1026"/>
            </a:xfrm>
          </p:grpSpPr>
          <p:sp>
            <p:nvSpPr>
              <p:cNvPr id="25650" name="Oval 42"/>
              <p:cNvSpPr>
                <a:spLocks noChangeArrowheads="1"/>
              </p:cNvSpPr>
              <p:nvPr/>
            </p:nvSpPr>
            <p:spPr bwMode="auto">
              <a:xfrm>
                <a:off x="2302" y="2913"/>
                <a:ext cx="1026" cy="1026"/>
              </a:xfrm>
              <a:prstGeom prst="ellipse">
                <a:avLst/>
              </a:prstGeom>
              <a:gradFill rotWithShape="0">
                <a:gsLst>
                  <a:gs pos="0">
                    <a:srgbClr val="8C0000"/>
                  </a:gs>
                  <a:gs pos="100000">
                    <a:srgbClr val="4A413C"/>
                  </a:gs>
                </a:gsLst>
                <a:path path="shape">
                  <a:fillToRect l="50000" t="50000" r="50000" b="50000"/>
                </a:path>
              </a:gradFill>
              <a:ln w="9360">
                <a:solidFill>
                  <a:srgbClr val="FF9900"/>
                </a:solidFill>
                <a:miter lim="800000"/>
                <a:headEnd/>
                <a:tailEnd/>
              </a:ln>
            </p:spPr>
            <p:txBody>
              <a:bodyPr wrap="none" anchor="ctr"/>
              <a:lstStyle/>
              <a:p>
                <a:endParaRPr lang="en-US"/>
              </a:p>
            </p:txBody>
          </p:sp>
          <p:sp>
            <p:nvSpPr>
              <p:cNvPr id="25651" name="Oval 43"/>
              <p:cNvSpPr>
                <a:spLocks noChangeArrowheads="1"/>
              </p:cNvSpPr>
              <p:nvPr/>
            </p:nvSpPr>
            <p:spPr bwMode="auto">
              <a:xfrm>
                <a:off x="2786" y="3411"/>
                <a:ext cx="62" cy="61"/>
              </a:xfrm>
              <a:prstGeom prst="ellipse">
                <a:avLst/>
              </a:prstGeom>
              <a:solidFill>
                <a:srgbClr val="FFCC00"/>
              </a:solidFill>
              <a:ln w="9360">
                <a:solidFill>
                  <a:srgbClr val="FF6600"/>
                </a:solidFill>
                <a:miter lim="800000"/>
                <a:headEnd/>
                <a:tailEnd/>
              </a:ln>
            </p:spPr>
            <p:txBody>
              <a:bodyPr wrap="none" anchor="ctr"/>
              <a:lstStyle/>
              <a:p>
                <a:endParaRPr lang="en-US"/>
              </a:p>
            </p:txBody>
          </p:sp>
        </p:grpSp>
        <p:grpSp>
          <p:nvGrpSpPr>
            <p:cNvPr id="25615" name="Group 44"/>
            <p:cNvGrpSpPr>
              <a:grpSpLocks/>
            </p:cNvGrpSpPr>
            <p:nvPr/>
          </p:nvGrpSpPr>
          <p:grpSpPr bwMode="auto">
            <a:xfrm>
              <a:off x="-1167" y="3082"/>
              <a:ext cx="5214" cy="782"/>
              <a:chOff x="-1167" y="3082"/>
              <a:chExt cx="5214" cy="782"/>
            </a:xfrm>
          </p:grpSpPr>
          <p:sp>
            <p:nvSpPr>
              <p:cNvPr id="25648" name="Line 45"/>
              <p:cNvSpPr>
                <a:spLocks noChangeShapeType="1"/>
              </p:cNvSpPr>
              <p:nvPr/>
            </p:nvSpPr>
            <p:spPr bwMode="auto">
              <a:xfrm flipV="1">
                <a:off x="-1167" y="3082"/>
                <a:ext cx="5214" cy="782"/>
              </a:xfrm>
              <a:prstGeom prst="line">
                <a:avLst/>
              </a:prstGeom>
              <a:noFill/>
              <a:ln w="9360">
                <a:solidFill>
                  <a:srgbClr val="FF6600"/>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49" name="Line 46"/>
              <p:cNvSpPr>
                <a:spLocks noChangeShapeType="1"/>
              </p:cNvSpPr>
              <p:nvPr/>
            </p:nvSpPr>
            <p:spPr bwMode="auto">
              <a:xfrm flipV="1">
                <a:off x="454" y="3451"/>
                <a:ext cx="493" cy="167"/>
              </a:xfrm>
              <a:prstGeom prst="line">
                <a:avLst/>
              </a:prstGeom>
              <a:noFill/>
              <a:ln w="9360">
                <a:solidFill>
                  <a:srgbClr val="00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grpSp>
        <p:grpSp>
          <p:nvGrpSpPr>
            <p:cNvPr id="25616" name="Group 47"/>
            <p:cNvGrpSpPr>
              <a:grpSpLocks/>
            </p:cNvGrpSpPr>
            <p:nvPr/>
          </p:nvGrpSpPr>
          <p:grpSpPr bwMode="auto">
            <a:xfrm>
              <a:off x="-531" y="3187"/>
              <a:ext cx="3778" cy="777"/>
              <a:chOff x="-531" y="3187"/>
              <a:chExt cx="3778" cy="777"/>
            </a:xfrm>
          </p:grpSpPr>
          <p:sp>
            <p:nvSpPr>
              <p:cNvPr id="95" name="Text Box 48"/>
              <p:cNvSpPr txBox="1">
                <a:spLocks noChangeArrowheads="1"/>
              </p:cNvSpPr>
              <p:nvPr/>
            </p:nvSpPr>
            <p:spPr bwMode="auto">
              <a:xfrm>
                <a:off x="-531" y="3724"/>
                <a:ext cx="396" cy="241"/>
              </a:xfrm>
              <a:prstGeom prst="rect">
                <a:avLst/>
              </a:prstGeom>
              <a:noFill/>
              <a:ln w="9525">
                <a:noFill/>
                <a:round/>
                <a:headEnd/>
                <a:tailEnd/>
              </a:ln>
              <a:effec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9pPr>
              </a:lstStyle>
              <a:p>
                <a:pPr>
                  <a:lnSpc>
                    <a:spcPct val="93000"/>
                  </a:lnSpc>
                </a:pPr>
                <a:r>
                  <a:rPr lang="en-US" sz="1000">
                    <a:solidFill>
                      <a:srgbClr val="FFFFFF"/>
                    </a:solidFill>
                    <a:effectLst>
                      <a:outerShdw blurRad="38100" dist="38100" dir="2700000" algn="tl">
                        <a:srgbClr val="DDDDDD"/>
                      </a:outerShdw>
                    </a:effectLst>
                    <a:cs typeface="msgothic" charset="0"/>
                  </a:rPr>
                  <a:t>electrons</a:t>
                </a:r>
              </a:p>
            </p:txBody>
          </p:sp>
          <p:grpSp>
            <p:nvGrpSpPr>
              <p:cNvPr id="25630" name="Group 49"/>
              <p:cNvGrpSpPr>
                <a:grpSpLocks/>
              </p:cNvGrpSpPr>
              <p:nvPr/>
            </p:nvGrpSpPr>
            <p:grpSpPr bwMode="auto">
              <a:xfrm>
                <a:off x="-531" y="3187"/>
                <a:ext cx="3778" cy="594"/>
                <a:chOff x="-531" y="3187"/>
                <a:chExt cx="3778" cy="594"/>
              </a:xfrm>
            </p:grpSpPr>
            <p:sp>
              <p:nvSpPr>
                <p:cNvPr id="25631" name="Oval 50"/>
                <p:cNvSpPr>
                  <a:spLocks noChangeArrowheads="1"/>
                </p:cNvSpPr>
                <p:nvPr/>
              </p:nvSpPr>
              <p:spPr bwMode="auto">
                <a:xfrm>
                  <a:off x="-531" y="3740"/>
                  <a:ext cx="41" cy="41"/>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32" name="Oval 51"/>
                <p:cNvSpPr>
                  <a:spLocks noChangeArrowheads="1"/>
                </p:cNvSpPr>
                <p:nvPr/>
              </p:nvSpPr>
              <p:spPr bwMode="auto">
                <a:xfrm>
                  <a:off x="-342" y="3715"/>
                  <a:ext cx="41" cy="41"/>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33" name="Oval 52"/>
                <p:cNvSpPr>
                  <a:spLocks noChangeArrowheads="1"/>
                </p:cNvSpPr>
                <p:nvPr/>
              </p:nvSpPr>
              <p:spPr bwMode="auto">
                <a:xfrm>
                  <a:off x="-227" y="3693"/>
                  <a:ext cx="41" cy="41"/>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34" name="Oval 53"/>
                <p:cNvSpPr>
                  <a:spLocks noChangeArrowheads="1"/>
                </p:cNvSpPr>
                <p:nvPr/>
              </p:nvSpPr>
              <p:spPr bwMode="auto">
                <a:xfrm>
                  <a:off x="824" y="3540"/>
                  <a:ext cx="41" cy="41"/>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35" name="Oval 54"/>
                <p:cNvSpPr>
                  <a:spLocks noChangeArrowheads="1"/>
                </p:cNvSpPr>
                <p:nvPr/>
              </p:nvSpPr>
              <p:spPr bwMode="auto">
                <a:xfrm>
                  <a:off x="1030" y="3510"/>
                  <a:ext cx="41" cy="41"/>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36" name="Oval 55"/>
                <p:cNvSpPr>
                  <a:spLocks noChangeArrowheads="1"/>
                </p:cNvSpPr>
                <p:nvPr/>
              </p:nvSpPr>
              <p:spPr bwMode="auto">
                <a:xfrm>
                  <a:off x="1130" y="3493"/>
                  <a:ext cx="41" cy="41"/>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37" name="Oval 56"/>
                <p:cNvSpPr>
                  <a:spLocks noChangeArrowheads="1"/>
                </p:cNvSpPr>
                <p:nvPr/>
              </p:nvSpPr>
              <p:spPr bwMode="auto">
                <a:xfrm>
                  <a:off x="1502" y="3441"/>
                  <a:ext cx="41" cy="41"/>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38" name="Oval 57"/>
                <p:cNvSpPr>
                  <a:spLocks noChangeArrowheads="1"/>
                </p:cNvSpPr>
                <p:nvPr/>
              </p:nvSpPr>
              <p:spPr bwMode="auto">
                <a:xfrm>
                  <a:off x="2507" y="3289"/>
                  <a:ext cx="41" cy="41"/>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39" name="Oval 58"/>
                <p:cNvSpPr>
                  <a:spLocks noChangeArrowheads="1"/>
                </p:cNvSpPr>
                <p:nvPr/>
              </p:nvSpPr>
              <p:spPr bwMode="auto">
                <a:xfrm>
                  <a:off x="2630" y="3272"/>
                  <a:ext cx="41" cy="41"/>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40" name="Oval 59"/>
                <p:cNvSpPr>
                  <a:spLocks noChangeArrowheads="1"/>
                </p:cNvSpPr>
                <p:nvPr/>
              </p:nvSpPr>
              <p:spPr bwMode="auto">
                <a:xfrm>
                  <a:off x="2918" y="3223"/>
                  <a:ext cx="41" cy="41"/>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41" name="Oval 60"/>
                <p:cNvSpPr>
                  <a:spLocks noChangeArrowheads="1"/>
                </p:cNvSpPr>
                <p:nvPr/>
              </p:nvSpPr>
              <p:spPr bwMode="auto">
                <a:xfrm>
                  <a:off x="2981" y="3217"/>
                  <a:ext cx="41" cy="41"/>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42" name="Oval 61"/>
                <p:cNvSpPr>
                  <a:spLocks noChangeArrowheads="1"/>
                </p:cNvSpPr>
                <p:nvPr/>
              </p:nvSpPr>
              <p:spPr bwMode="auto">
                <a:xfrm>
                  <a:off x="3206" y="3187"/>
                  <a:ext cx="41" cy="41"/>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43" name="Oval 62"/>
                <p:cNvSpPr>
                  <a:spLocks noChangeArrowheads="1"/>
                </p:cNvSpPr>
                <p:nvPr/>
              </p:nvSpPr>
              <p:spPr bwMode="auto">
                <a:xfrm>
                  <a:off x="909" y="3405"/>
                  <a:ext cx="82" cy="82"/>
                </a:xfrm>
                <a:prstGeom prst="ellipse">
                  <a:avLst/>
                </a:prstGeom>
                <a:solidFill>
                  <a:srgbClr val="FFFFFF">
                    <a:alpha val="59999"/>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en-US"/>
                </a:p>
              </p:txBody>
            </p:sp>
            <p:sp>
              <p:nvSpPr>
                <p:cNvPr id="25644" name="Line 63"/>
                <p:cNvSpPr>
                  <a:spLocks noChangeShapeType="1"/>
                </p:cNvSpPr>
                <p:nvPr/>
              </p:nvSpPr>
              <p:spPr bwMode="auto">
                <a:xfrm flipV="1">
                  <a:off x="-506" y="3487"/>
                  <a:ext cx="123" cy="249"/>
                </a:xfrm>
                <a:prstGeom prst="line">
                  <a:avLst/>
                </a:prstGeom>
                <a:noFill/>
                <a:ln w="9360">
                  <a:solidFill>
                    <a:srgbClr val="FFFFFF"/>
                  </a:solidFill>
                  <a:miter lim="800000"/>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5645" name="Line 64"/>
                <p:cNvSpPr>
                  <a:spLocks noChangeShapeType="1"/>
                </p:cNvSpPr>
                <p:nvPr/>
              </p:nvSpPr>
              <p:spPr bwMode="auto">
                <a:xfrm flipH="1" flipV="1">
                  <a:off x="-299" y="3485"/>
                  <a:ext cx="94" cy="218"/>
                </a:xfrm>
                <a:prstGeom prst="line">
                  <a:avLst/>
                </a:prstGeom>
                <a:noFill/>
                <a:ln w="9360">
                  <a:solidFill>
                    <a:srgbClr val="FFFFFF"/>
                  </a:solidFill>
                  <a:miter lim="800000"/>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5646" name="Line 65"/>
                <p:cNvSpPr>
                  <a:spLocks noChangeShapeType="1"/>
                </p:cNvSpPr>
                <p:nvPr/>
              </p:nvSpPr>
              <p:spPr bwMode="auto">
                <a:xfrm flipH="1" flipV="1">
                  <a:off x="-348" y="3498"/>
                  <a:ext cx="24" cy="202"/>
                </a:xfrm>
                <a:prstGeom prst="line">
                  <a:avLst/>
                </a:prstGeom>
                <a:noFill/>
                <a:ln w="9360">
                  <a:solidFill>
                    <a:srgbClr val="FFFFFF"/>
                  </a:solidFill>
                  <a:miter lim="800000"/>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113" name="Text Box 66"/>
                <p:cNvSpPr txBox="1">
                  <a:spLocks noChangeArrowheads="1"/>
                </p:cNvSpPr>
                <p:nvPr/>
              </p:nvSpPr>
              <p:spPr bwMode="auto">
                <a:xfrm rot="20400000">
                  <a:off x="606" y="3232"/>
                  <a:ext cx="603" cy="355"/>
                </a:xfrm>
                <a:prstGeom prst="rect">
                  <a:avLst/>
                </a:prstGeom>
                <a:noFill/>
                <a:ln w="9525">
                  <a:noFill/>
                  <a:round/>
                  <a:headEnd/>
                  <a:tailEnd/>
                </a:ln>
                <a:effec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9pPr>
                </a:lstStyle>
                <a:p>
                  <a:pPr>
                    <a:lnSpc>
                      <a:spcPct val="93000"/>
                    </a:lnSpc>
                  </a:pPr>
                  <a:r>
                    <a:rPr lang="en-US" sz="1400" b="1">
                      <a:solidFill>
                        <a:srgbClr val="66FFFF"/>
                      </a:solidFill>
                      <a:effectLst>
                        <a:outerShdw blurRad="38100" dist="38100" dir="2700000" algn="tl">
                          <a:srgbClr val="DDDDDD"/>
                        </a:outerShdw>
                      </a:effectLst>
                      <a:cs typeface="msgothic" charset="0"/>
                    </a:rPr>
                    <a:t>TR photon</a:t>
                  </a:r>
                </a:p>
              </p:txBody>
            </p:sp>
          </p:grpSp>
        </p:grpSp>
        <p:sp>
          <p:nvSpPr>
            <p:cNvPr id="25617" name="Text Box 67"/>
            <p:cNvSpPr txBox="1">
              <a:spLocks noChangeArrowheads="1"/>
            </p:cNvSpPr>
            <p:nvPr/>
          </p:nvSpPr>
          <p:spPr bwMode="auto">
            <a:xfrm>
              <a:off x="1214" y="3899"/>
              <a:ext cx="552" cy="1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a:defRPr sz="1600" baseline="-25000">
                  <a:solidFill>
                    <a:srgbClr val="000066"/>
                  </a:solidFill>
                  <a:latin typeface="Comic Sans MS" charset="0"/>
                  <a:ea typeface="ＭＳ Ｐゴシック" charset="0"/>
                  <a:cs typeface="ＭＳ Ｐゴシック" charset="0"/>
                </a:defRPr>
              </a:lvl1pPr>
              <a:lvl2pPr marL="37931725" indent="-37474525">
                <a:defRPr sz="1600" baseline="-25000">
                  <a:solidFill>
                    <a:srgbClr val="000066"/>
                  </a:solidFill>
                  <a:latin typeface="Comic Sans MS" charset="0"/>
                  <a:ea typeface="ＭＳ Ｐゴシック" charset="0"/>
                </a:defRPr>
              </a:lvl2pPr>
              <a:lvl3pPr>
                <a:defRPr sz="1600" baseline="-25000">
                  <a:solidFill>
                    <a:srgbClr val="000066"/>
                  </a:solidFill>
                  <a:latin typeface="Comic Sans MS" charset="0"/>
                  <a:ea typeface="ＭＳ Ｐゴシック" charset="0"/>
                </a:defRPr>
              </a:lvl3pPr>
              <a:lvl4pPr>
                <a:defRPr sz="1600" baseline="-25000">
                  <a:solidFill>
                    <a:srgbClr val="000066"/>
                  </a:solidFill>
                  <a:latin typeface="Comic Sans MS" charset="0"/>
                  <a:ea typeface="ＭＳ Ｐゴシック" charset="0"/>
                </a:defRPr>
              </a:lvl4pPr>
              <a:lvl5pPr>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defRPr sz="1600" baseline="-25000">
                  <a:solidFill>
                    <a:srgbClr val="000066"/>
                  </a:solidFill>
                  <a:latin typeface="Comic Sans MS" charset="0"/>
                  <a:ea typeface="ＭＳ Ｐゴシック" charset="0"/>
                </a:defRPr>
              </a:lvl9pPr>
            </a:lstStyle>
            <a:p>
              <a:endParaRPr lang="en-US"/>
            </a:p>
          </p:txBody>
        </p:sp>
        <p:sp>
          <p:nvSpPr>
            <p:cNvPr id="84" name="Text Box 68"/>
            <p:cNvSpPr txBox="1">
              <a:spLocks noChangeArrowheads="1"/>
            </p:cNvSpPr>
            <p:nvPr/>
          </p:nvSpPr>
          <p:spPr bwMode="auto">
            <a:xfrm>
              <a:off x="824" y="2632"/>
              <a:ext cx="751" cy="147"/>
            </a:xfrm>
            <a:prstGeom prst="rect">
              <a:avLst/>
            </a:prstGeom>
            <a:noFill/>
            <a:ln w="9525">
              <a:noFill/>
              <a:round/>
              <a:headEnd/>
              <a:tailEnd/>
            </a:ln>
            <a:effec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cs typeface="ＭＳ Ｐゴシック" charset="0"/>
                </a:defRPr>
              </a:lvl1pPr>
              <a:lvl2pPr marL="37931725" indent="-37474525">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baseline="-25000">
                  <a:solidFill>
                    <a:srgbClr val="000066"/>
                  </a:solidFill>
                  <a:latin typeface="Comic Sans MS" charset="0"/>
                  <a:ea typeface="ＭＳ Ｐゴシック" charset="0"/>
                </a:defRPr>
              </a:lvl9pPr>
            </a:lstStyle>
            <a:p>
              <a:pPr>
                <a:lnSpc>
                  <a:spcPct val="93000"/>
                </a:lnSpc>
              </a:pPr>
              <a:r>
                <a:rPr lang="en-US" sz="1000" b="1">
                  <a:solidFill>
                    <a:srgbClr val="FFFFFF"/>
                  </a:solidFill>
                  <a:effectLst>
                    <a:outerShdw blurRad="38100" dist="38100" dir="2700000" algn="tl">
                      <a:srgbClr val="DDDDDD"/>
                    </a:outerShdw>
                  </a:effectLst>
                  <a:cs typeface="msgothic" charset="0"/>
                </a:rPr>
                <a:t>Cross section view</a:t>
              </a:r>
            </a:p>
          </p:txBody>
        </p:sp>
        <p:grpSp>
          <p:nvGrpSpPr>
            <p:cNvPr id="25619" name="Group 69"/>
            <p:cNvGrpSpPr>
              <a:grpSpLocks/>
            </p:cNvGrpSpPr>
            <p:nvPr/>
          </p:nvGrpSpPr>
          <p:grpSpPr bwMode="auto">
            <a:xfrm>
              <a:off x="2322" y="2632"/>
              <a:ext cx="1258" cy="1613"/>
              <a:chOff x="2322" y="2632"/>
              <a:chExt cx="1258" cy="1613"/>
            </a:xfrm>
          </p:grpSpPr>
          <p:grpSp>
            <p:nvGrpSpPr>
              <p:cNvPr id="25620" name="Group 70"/>
              <p:cNvGrpSpPr>
                <a:grpSpLocks/>
              </p:cNvGrpSpPr>
              <p:nvPr/>
            </p:nvGrpSpPr>
            <p:grpSpPr bwMode="auto">
              <a:xfrm>
                <a:off x="2322" y="2632"/>
                <a:ext cx="1027" cy="411"/>
                <a:chOff x="2322" y="2632"/>
                <a:chExt cx="1027" cy="411"/>
              </a:xfrm>
            </p:grpSpPr>
            <p:sp>
              <p:nvSpPr>
                <p:cNvPr id="25627" name="Line 71"/>
                <p:cNvSpPr>
                  <a:spLocks noChangeShapeType="1"/>
                </p:cNvSpPr>
                <p:nvPr/>
              </p:nvSpPr>
              <p:spPr bwMode="auto">
                <a:xfrm>
                  <a:off x="2322" y="2826"/>
                  <a:ext cx="1027" cy="1"/>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28" name="Text Box 72"/>
                <p:cNvSpPr txBox="1">
                  <a:spLocks noChangeArrowheads="1"/>
                </p:cNvSpPr>
                <p:nvPr/>
              </p:nvSpPr>
              <p:spPr bwMode="auto">
                <a:xfrm>
                  <a:off x="2631" y="2632"/>
                  <a:ext cx="429" cy="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a:defRPr sz="1600" baseline="-25000">
                      <a:solidFill>
                        <a:srgbClr val="000066"/>
                      </a:solidFill>
                      <a:latin typeface="Comic Sans MS" charset="0"/>
                      <a:ea typeface="ＭＳ Ｐゴシック" charset="0"/>
                      <a:cs typeface="ＭＳ Ｐゴシック" charset="0"/>
                    </a:defRPr>
                  </a:lvl1pPr>
                  <a:lvl2pPr marL="37931725" indent="-37474525">
                    <a:defRPr sz="1600" baseline="-25000">
                      <a:solidFill>
                        <a:srgbClr val="000066"/>
                      </a:solidFill>
                      <a:latin typeface="Comic Sans MS" charset="0"/>
                      <a:ea typeface="ＭＳ Ｐゴシック" charset="0"/>
                    </a:defRPr>
                  </a:lvl2pPr>
                  <a:lvl3pPr>
                    <a:defRPr sz="1600" baseline="-25000">
                      <a:solidFill>
                        <a:srgbClr val="000066"/>
                      </a:solidFill>
                      <a:latin typeface="Comic Sans MS" charset="0"/>
                      <a:ea typeface="ＭＳ Ｐゴシック" charset="0"/>
                    </a:defRPr>
                  </a:lvl3pPr>
                  <a:lvl4pPr>
                    <a:defRPr sz="1600" baseline="-25000">
                      <a:solidFill>
                        <a:srgbClr val="000066"/>
                      </a:solidFill>
                      <a:latin typeface="Comic Sans MS" charset="0"/>
                      <a:ea typeface="ＭＳ Ｐゴシック" charset="0"/>
                    </a:defRPr>
                  </a:lvl4pPr>
                  <a:lvl5pPr>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defRPr sz="1600" baseline="-25000">
                      <a:solidFill>
                        <a:srgbClr val="000066"/>
                      </a:solidFill>
                      <a:latin typeface="Comic Sans MS" charset="0"/>
                      <a:ea typeface="ＭＳ Ｐゴシック" charset="0"/>
                    </a:defRPr>
                  </a:lvl9pPr>
                </a:lstStyle>
                <a:p>
                  <a:endParaRPr lang="en-US"/>
                </a:p>
              </p:txBody>
            </p:sp>
          </p:grpSp>
          <p:grpSp>
            <p:nvGrpSpPr>
              <p:cNvPr id="25621" name="Group 73"/>
              <p:cNvGrpSpPr>
                <a:grpSpLocks/>
              </p:cNvGrpSpPr>
              <p:nvPr/>
            </p:nvGrpSpPr>
            <p:grpSpPr bwMode="auto">
              <a:xfrm>
                <a:off x="2548" y="3459"/>
                <a:ext cx="1032" cy="786"/>
                <a:chOff x="2548" y="3459"/>
                <a:chExt cx="1032" cy="786"/>
              </a:xfrm>
            </p:grpSpPr>
            <p:sp>
              <p:nvSpPr>
                <p:cNvPr id="25622" name="Line 74"/>
                <p:cNvSpPr>
                  <a:spLocks noChangeShapeType="1"/>
                </p:cNvSpPr>
                <p:nvPr/>
              </p:nvSpPr>
              <p:spPr bwMode="auto">
                <a:xfrm>
                  <a:off x="2788" y="3459"/>
                  <a:ext cx="1" cy="575"/>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23" name="Line 75"/>
                <p:cNvSpPr>
                  <a:spLocks noChangeShapeType="1"/>
                </p:cNvSpPr>
                <p:nvPr/>
              </p:nvSpPr>
              <p:spPr bwMode="auto">
                <a:xfrm>
                  <a:off x="2848" y="3459"/>
                  <a:ext cx="1" cy="575"/>
                </a:xfrm>
                <a:prstGeom prst="line">
                  <a:avLst/>
                </a:prstGeom>
                <a:noFill/>
                <a:ln w="9360">
                  <a:solidFill>
                    <a:srgbClr val="FFFFFF"/>
                  </a:solidFill>
                  <a:miter lim="800000"/>
                  <a:headEnd/>
                  <a:tailEnd/>
                </a:ln>
                <a:extLst>
                  <a:ext uri="{909E8E84-426E-40dd-AFC4-6F175D3DCCD1}">
                    <a14:hiddenFill xmlns:a14="http://schemas.microsoft.com/office/drawing/2010/main" xmlns="">
                      <a:noFill/>
                    </a14:hiddenFill>
                  </a:ext>
                </a:extLst>
              </p:spPr>
              <p:txBody>
                <a:bodyPr/>
                <a:lstStyle/>
                <a:p>
                  <a:endParaRPr lang="en-US"/>
                </a:p>
              </p:txBody>
            </p:sp>
            <p:sp>
              <p:nvSpPr>
                <p:cNvPr id="25624" name="Line 76"/>
                <p:cNvSpPr>
                  <a:spLocks noChangeShapeType="1"/>
                </p:cNvSpPr>
                <p:nvPr/>
              </p:nvSpPr>
              <p:spPr bwMode="auto">
                <a:xfrm>
                  <a:off x="2548" y="4027"/>
                  <a:ext cx="205" cy="1"/>
                </a:xfrm>
                <a:prstGeom prst="line">
                  <a:avLst/>
                </a:prstGeom>
                <a:noFill/>
                <a:ln w="9360">
                  <a:solidFill>
                    <a:srgbClr val="FFFFFF"/>
                  </a:solidFill>
                  <a:miter lim="800000"/>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5625" name="Line 77"/>
                <p:cNvSpPr>
                  <a:spLocks noChangeShapeType="1"/>
                </p:cNvSpPr>
                <p:nvPr/>
              </p:nvSpPr>
              <p:spPr bwMode="auto">
                <a:xfrm flipH="1">
                  <a:off x="2876" y="4027"/>
                  <a:ext cx="371" cy="1"/>
                </a:xfrm>
                <a:prstGeom prst="line">
                  <a:avLst/>
                </a:prstGeom>
                <a:noFill/>
                <a:ln w="9360">
                  <a:solidFill>
                    <a:srgbClr val="FFFFFF"/>
                  </a:solidFill>
                  <a:miter lim="800000"/>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5626" name="Text Box 78"/>
                <p:cNvSpPr txBox="1">
                  <a:spLocks noChangeArrowheads="1"/>
                </p:cNvSpPr>
                <p:nvPr/>
              </p:nvSpPr>
              <p:spPr bwMode="auto">
                <a:xfrm>
                  <a:off x="3113" y="3834"/>
                  <a:ext cx="467" cy="4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lvl1pPr>
                    <a:defRPr sz="1600" baseline="-25000">
                      <a:solidFill>
                        <a:srgbClr val="000066"/>
                      </a:solidFill>
                      <a:latin typeface="Comic Sans MS" charset="0"/>
                      <a:ea typeface="ＭＳ Ｐゴシック" charset="0"/>
                      <a:cs typeface="ＭＳ Ｐゴシック" charset="0"/>
                    </a:defRPr>
                  </a:lvl1pPr>
                  <a:lvl2pPr marL="37931725" indent="-37474525">
                    <a:defRPr sz="1600" baseline="-25000">
                      <a:solidFill>
                        <a:srgbClr val="000066"/>
                      </a:solidFill>
                      <a:latin typeface="Comic Sans MS" charset="0"/>
                      <a:ea typeface="ＭＳ Ｐゴシック" charset="0"/>
                    </a:defRPr>
                  </a:lvl2pPr>
                  <a:lvl3pPr>
                    <a:defRPr sz="1600" baseline="-25000">
                      <a:solidFill>
                        <a:srgbClr val="000066"/>
                      </a:solidFill>
                      <a:latin typeface="Comic Sans MS" charset="0"/>
                      <a:ea typeface="ＭＳ Ｐゴシック" charset="0"/>
                    </a:defRPr>
                  </a:lvl3pPr>
                  <a:lvl4pPr>
                    <a:defRPr sz="1600" baseline="-25000">
                      <a:solidFill>
                        <a:srgbClr val="000066"/>
                      </a:solidFill>
                      <a:latin typeface="Comic Sans MS" charset="0"/>
                      <a:ea typeface="ＭＳ Ｐゴシック" charset="0"/>
                    </a:defRPr>
                  </a:lvl4pPr>
                  <a:lvl5pPr>
                    <a:defRPr sz="1600" baseline="-25000">
                      <a:solidFill>
                        <a:srgbClr val="000066"/>
                      </a:solidFill>
                      <a:latin typeface="Comic Sans MS" charset="0"/>
                      <a:ea typeface="ＭＳ Ｐゴシック" charset="0"/>
                    </a:defRPr>
                  </a:lvl5pPr>
                  <a:lvl6pPr marL="457200" eaLnBrk="0" fontAlgn="base" hangingPunct="0">
                    <a:spcBef>
                      <a:spcPct val="0"/>
                    </a:spcBef>
                    <a:spcAft>
                      <a:spcPct val="0"/>
                    </a:spcAft>
                    <a:defRPr sz="1600" baseline="-25000">
                      <a:solidFill>
                        <a:srgbClr val="000066"/>
                      </a:solidFill>
                      <a:latin typeface="Comic Sans MS" charset="0"/>
                      <a:ea typeface="ＭＳ Ｐゴシック" charset="0"/>
                    </a:defRPr>
                  </a:lvl6pPr>
                  <a:lvl7pPr marL="914400" eaLnBrk="0" fontAlgn="base" hangingPunct="0">
                    <a:spcBef>
                      <a:spcPct val="0"/>
                    </a:spcBef>
                    <a:spcAft>
                      <a:spcPct val="0"/>
                    </a:spcAft>
                    <a:defRPr sz="1600" baseline="-25000">
                      <a:solidFill>
                        <a:srgbClr val="000066"/>
                      </a:solidFill>
                      <a:latin typeface="Comic Sans MS" charset="0"/>
                      <a:ea typeface="ＭＳ Ｐゴシック" charset="0"/>
                    </a:defRPr>
                  </a:lvl7pPr>
                  <a:lvl8pPr marL="1371600" eaLnBrk="0" fontAlgn="base" hangingPunct="0">
                    <a:spcBef>
                      <a:spcPct val="0"/>
                    </a:spcBef>
                    <a:spcAft>
                      <a:spcPct val="0"/>
                    </a:spcAft>
                    <a:defRPr sz="1600" baseline="-25000">
                      <a:solidFill>
                        <a:srgbClr val="000066"/>
                      </a:solidFill>
                      <a:latin typeface="Comic Sans MS" charset="0"/>
                      <a:ea typeface="ＭＳ Ｐゴシック" charset="0"/>
                    </a:defRPr>
                  </a:lvl8pPr>
                  <a:lvl9pPr marL="1828800" eaLnBrk="0" fontAlgn="base" hangingPunct="0">
                    <a:spcBef>
                      <a:spcPct val="0"/>
                    </a:spcBef>
                    <a:spcAft>
                      <a:spcPct val="0"/>
                    </a:spcAft>
                    <a:defRPr sz="1600" baseline="-25000">
                      <a:solidFill>
                        <a:srgbClr val="000066"/>
                      </a:solidFill>
                      <a:latin typeface="Comic Sans MS" charset="0"/>
                      <a:ea typeface="ＭＳ Ｐゴシック" charset="0"/>
                    </a:defRPr>
                  </a:lvl9pPr>
                </a:lstStyle>
                <a:p>
                  <a:endParaRPr lang="en-US"/>
                </a:p>
              </p:txBody>
            </p:sp>
          </p:grpSp>
        </p:grpSp>
      </p:grpSp>
      <p:sp>
        <p:nvSpPr>
          <p:cNvPr id="3" name="Date Placeholder 2"/>
          <p:cNvSpPr>
            <a:spLocks noGrp="1"/>
          </p:cNvSpPr>
          <p:nvPr>
            <p:ph type="dt" sz="half" idx="10"/>
          </p:nvPr>
        </p:nvSpPr>
        <p:spPr/>
        <p:txBody>
          <a:bodyPr/>
          <a:lstStyle/>
          <a:p>
            <a:r>
              <a:rPr lang="en-US"/>
              <a:t>12/6/2018</a:t>
            </a:r>
          </a:p>
        </p:txBody>
      </p:sp>
      <p:pic>
        <p:nvPicPr>
          <p:cNvPr id="8" name="Picture 7"/>
          <p:cNvPicPr>
            <a:picLocks noChangeAspect="1"/>
          </p:cNvPicPr>
          <p:nvPr/>
        </p:nvPicPr>
        <p:blipFill>
          <a:blip r:embed="rId2"/>
          <a:stretch>
            <a:fillRect/>
          </a:stretch>
        </p:blipFill>
        <p:spPr>
          <a:xfrm>
            <a:off x="1100698" y="3883836"/>
            <a:ext cx="6166744" cy="2403449"/>
          </a:xfrm>
          <a:prstGeom prst="rect">
            <a:avLst/>
          </a:prstGeom>
        </p:spPr>
      </p:pic>
      <p:cxnSp>
        <p:nvCxnSpPr>
          <p:cNvPr id="87" name="Straight Connector 13"/>
          <p:cNvCxnSpPr>
            <a:cxnSpLocks noChangeShapeType="1"/>
          </p:cNvCxnSpPr>
          <p:nvPr/>
        </p:nvCxnSpPr>
        <p:spPr bwMode="auto">
          <a:xfrm>
            <a:off x="1511409" y="4614915"/>
            <a:ext cx="5230010" cy="0"/>
          </a:xfrm>
          <a:prstGeom prst="line">
            <a:avLst/>
          </a:prstGeom>
          <a:noFill/>
          <a:ln w="25400">
            <a:solidFill>
              <a:srgbClr val="FF0000"/>
            </a:solidFill>
            <a:round/>
            <a:headEnd/>
            <a:tailEnd/>
          </a:ln>
          <a:extLst>
            <a:ext uri="{909E8E84-426E-40dd-AFC4-6F175D3DCCD1}">
              <a14:hiddenFill xmlns:a14="http://schemas.microsoft.com/office/drawing/2010/main" xmlns="">
                <a:noFill/>
              </a14:hiddenFill>
            </a:ext>
          </a:extLst>
        </p:spPr>
      </p:cxnSp>
      <p:cxnSp>
        <p:nvCxnSpPr>
          <p:cNvPr id="88" name="Straight Connector 14"/>
          <p:cNvCxnSpPr>
            <a:cxnSpLocks noChangeShapeType="1"/>
          </p:cNvCxnSpPr>
          <p:nvPr/>
        </p:nvCxnSpPr>
        <p:spPr bwMode="auto">
          <a:xfrm>
            <a:off x="1699111" y="4234208"/>
            <a:ext cx="5042308" cy="12700"/>
          </a:xfrm>
          <a:prstGeom prst="line">
            <a:avLst/>
          </a:prstGeom>
          <a:noFill/>
          <a:ln w="28575">
            <a:solidFill>
              <a:srgbClr val="FF0000"/>
            </a:solidFill>
            <a:round/>
            <a:headEnd/>
            <a:tailEnd/>
          </a:ln>
          <a:extLst>
            <a:ext uri="{909E8E84-426E-40dd-AFC4-6F175D3DCCD1}">
              <a14:hiddenFill xmlns:a14="http://schemas.microsoft.com/office/drawing/2010/main" xmlns="">
                <a:noFill/>
              </a14:hiddenFill>
            </a:ext>
          </a:extLst>
        </p:spPr>
      </p:cxnSp>
      <p:sp>
        <p:nvSpPr>
          <p:cNvPr id="89" name="TextBox 88"/>
          <p:cNvSpPr txBox="1"/>
          <p:nvPr/>
        </p:nvSpPr>
        <p:spPr>
          <a:xfrm>
            <a:off x="6749187" y="4049542"/>
            <a:ext cx="1813229" cy="369332"/>
          </a:xfrm>
          <a:prstGeom prst="rect">
            <a:avLst/>
          </a:prstGeom>
          <a:solidFill>
            <a:schemeClr val="bg1"/>
          </a:solidFill>
          <a:ln>
            <a:noFill/>
          </a:ln>
        </p:spPr>
        <p:txBody>
          <a:bodyPr wrap="none">
            <a:spAutoFit/>
          </a:bodyPr>
          <a:lstStyle/>
          <a:p>
            <a:pPr>
              <a:defRPr/>
            </a:pPr>
            <a:r>
              <a:rPr lang="en-US" sz="1800" b="1" baseline="0" dirty="0">
                <a:ln>
                  <a:solidFill>
                    <a:srgbClr val="FF0000"/>
                  </a:solidFill>
                </a:ln>
                <a:solidFill>
                  <a:srgbClr val="FF0000"/>
                </a:solidFill>
                <a:latin typeface="Arial"/>
                <a:ea typeface="ＭＳ Ｐゴシック" charset="-128"/>
                <a:cs typeface="Arial"/>
              </a:rPr>
              <a:t>High threshold</a:t>
            </a:r>
          </a:p>
        </p:txBody>
      </p:sp>
      <p:sp>
        <p:nvSpPr>
          <p:cNvPr id="90" name="TextBox 89"/>
          <p:cNvSpPr txBox="1"/>
          <p:nvPr/>
        </p:nvSpPr>
        <p:spPr>
          <a:xfrm>
            <a:off x="6800470" y="4494918"/>
            <a:ext cx="1761946" cy="369332"/>
          </a:xfrm>
          <a:prstGeom prst="rect">
            <a:avLst/>
          </a:prstGeom>
          <a:solidFill>
            <a:schemeClr val="bg1"/>
          </a:solidFill>
          <a:ln>
            <a:noFill/>
          </a:ln>
        </p:spPr>
        <p:txBody>
          <a:bodyPr wrap="none">
            <a:spAutoFit/>
          </a:bodyPr>
          <a:lstStyle/>
          <a:p>
            <a:pPr>
              <a:defRPr/>
            </a:pPr>
            <a:r>
              <a:rPr lang="en-US" sz="1800" b="1" baseline="0" dirty="0">
                <a:ln>
                  <a:solidFill>
                    <a:srgbClr val="FF0000"/>
                  </a:solidFill>
                </a:ln>
                <a:solidFill>
                  <a:srgbClr val="FF0000"/>
                </a:solidFill>
                <a:latin typeface="Arial"/>
                <a:ea typeface="ＭＳ Ｐゴシック" charset="-128"/>
                <a:cs typeface="Arial"/>
              </a:rPr>
              <a:t>Low threshold</a:t>
            </a:r>
          </a:p>
        </p:txBody>
      </p:sp>
    </p:spTree>
    <p:extLst>
      <p:ext uri="{BB962C8B-B14F-4D97-AF65-F5344CB8AC3E}">
        <p14:creationId xmlns:p14="http://schemas.microsoft.com/office/powerpoint/2010/main" val="129030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60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60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nimBg="1"/>
      <p:bldP spid="89" grpId="0" animBg="1"/>
      <p:bldP spid="9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descr="Large confetti"/>
          <p:cNvSpPr>
            <a:spLocks noGrp="1" noChangeArrowheads="1"/>
          </p:cNvSpPr>
          <p:nvPr>
            <p:ph type="title"/>
          </p:nvPr>
        </p:nvSpPr>
        <p:spPr>
          <a:xfrm>
            <a:off x="1225104" y="0"/>
            <a:ext cx="6553200" cy="579276"/>
          </a:xfrm>
        </p:spPr>
        <p:txBody>
          <a:bodyPr/>
          <a:lstStyle/>
          <a:p>
            <a:r>
              <a:rPr lang="en-IE" sz="3200" dirty="0">
                <a:latin typeface="Times New Roman" charset="0"/>
              </a:rPr>
              <a:t>The Standard Model (1970-90s)</a:t>
            </a:r>
            <a:endParaRPr lang="en-GB" sz="3200" dirty="0">
              <a:latin typeface="Times New Roman" charset="0"/>
            </a:endParaRPr>
          </a:p>
        </p:txBody>
      </p:sp>
      <p:sp>
        <p:nvSpPr>
          <p:cNvPr id="45058" name="Rectangle 3"/>
          <p:cNvSpPr>
            <a:spLocks noGrp="1" noChangeArrowheads="1"/>
          </p:cNvSpPr>
          <p:nvPr>
            <p:ph type="body" sz="half" idx="1"/>
          </p:nvPr>
        </p:nvSpPr>
        <p:spPr>
          <a:xfrm>
            <a:off x="144832" y="579276"/>
            <a:ext cx="5943089" cy="2222579"/>
          </a:xfrm>
        </p:spPr>
        <p:txBody>
          <a:bodyPr>
            <a:noAutofit/>
          </a:bodyPr>
          <a:lstStyle/>
          <a:p>
            <a:r>
              <a:rPr lang="en-IE" dirty="0">
                <a:latin typeface="Times New Roman" charset="0"/>
              </a:rPr>
              <a:t>Matter particles: fermions (1/2 integer spin)</a:t>
            </a:r>
          </a:p>
          <a:p>
            <a:r>
              <a:rPr lang="en-IE" dirty="0">
                <a:latin typeface="Times New Roman" charset="0"/>
              </a:rPr>
              <a:t>‘Force’ particles: bosons (integer spin)</a:t>
            </a:r>
          </a:p>
          <a:p>
            <a:r>
              <a:rPr lang="en-IE" dirty="0">
                <a:latin typeface="Times New Roman" charset="0"/>
              </a:rPr>
              <a:t>Higgs field causes electro weak symmetry breaking and gives particles their masses</a:t>
            </a:r>
          </a:p>
          <a:p>
            <a:endParaRPr lang="en-IE" dirty="0">
              <a:latin typeface="Times New Roman" charset="0"/>
            </a:endParaRPr>
          </a:p>
        </p:txBody>
      </p:sp>
      <p:pic>
        <p:nvPicPr>
          <p:cNvPr id="45062" name="Picture 11" descr="https://encrypted-tbn0.gstatic.com/images?q=tbn:ANd9GcSRc2D-x9vyLifDXIY9Mjvx74LcMeLuQXRgtDZN7ZmmvAmktmoj"/>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4458" y="2642809"/>
            <a:ext cx="3522388" cy="38154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3"/>
          <p:cNvPicPr>
            <a:picLocks noChangeAspect="1" noChangeArrowheads="1"/>
          </p:cNvPicPr>
          <p:nvPr/>
        </p:nvPicPr>
        <p:blipFill>
          <a:blip r:embed="rId4">
            <a:lum bright="-10000" contrast="2000"/>
            <a:extLst>
              <a:ext uri="{28A0092B-C50C-407E-A947-70E740481C1C}">
                <a14:useLocalDpi xmlns:a14="http://schemas.microsoft.com/office/drawing/2010/main"/>
              </a:ext>
            </a:extLst>
          </a:blip>
          <a:srcRect/>
          <a:stretch>
            <a:fillRect/>
          </a:stretch>
        </p:blipFill>
        <p:spPr bwMode="auto">
          <a:xfrm>
            <a:off x="6259064" y="1710080"/>
            <a:ext cx="2884936" cy="4876460"/>
          </a:xfrm>
          <a:prstGeom prst="rect">
            <a:avLst/>
          </a:prstGeom>
          <a:noFill/>
          <a:ln w="9360">
            <a:solidFill>
              <a:srgbClr val="000000"/>
            </a:solidFill>
            <a:miter lim="800000"/>
            <a:headEnd/>
            <a:tailEnd/>
          </a:ln>
          <a:effectLst/>
          <a:extLst>
            <a:ext uri="{909E8E84-426E-40dd-AFC4-6F175D3DCCD1}">
              <a14:hiddenFill xmlns:a14="http://schemas.microsoft.com/office/drawing/2010/main" xmlns="">
                <a:blipFill dpi="0" rotWithShape="0">
                  <a:blip>
                    <a:lum bright="-10000" contrast="2000"/>
                  </a:blip>
                  <a:srcRect/>
                  <a:stretch>
                    <a:fillRect/>
                  </a:stretch>
                </a:blip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7" name="Text Box 20"/>
          <p:cNvSpPr txBox="1">
            <a:spLocks noChangeArrowheads="1"/>
          </p:cNvSpPr>
          <p:nvPr/>
        </p:nvSpPr>
        <p:spPr bwMode="auto">
          <a:xfrm>
            <a:off x="3906159" y="4703903"/>
            <a:ext cx="2181762" cy="17543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r>
              <a:rPr lang="en-US" sz="1800" u="none" dirty="0">
                <a:solidFill>
                  <a:srgbClr val="FF0000"/>
                </a:solidFill>
                <a:latin typeface="Trebuchet MS" charset="0"/>
                <a:cs typeface="Trebuchet MS" charset="0"/>
                <a:sym typeface="Wingdings"/>
              </a:rPr>
              <a:t>  </a:t>
            </a:r>
            <a:r>
              <a:rPr lang="en-US" sz="1800" u="none" dirty="0">
                <a:solidFill>
                  <a:srgbClr val="FF0000"/>
                </a:solidFill>
                <a:latin typeface="Trebuchet MS" charset="0"/>
                <a:cs typeface="Trebuchet MS" charset="0"/>
              </a:rPr>
              <a:t>Most of the (luminous) mass in the universe comes from </a:t>
            </a:r>
            <a:r>
              <a:rPr lang="en-US" sz="1800" dirty="0">
                <a:solidFill>
                  <a:srgbClr val="FF0000"/>
                </a:solidFill>
                <a:latin typeface="Trebuchet MS" charset="0"/>
                <a:cs typeface="Trebuchet MS" charset="0"/>
              </a:rPr>
              <a:t>QCD confinement energy</a:t>
            </a:r>
          </a:p>
        </p:txBody>
      </p:sp>
      <p:sp>
        <p:nvSpPr>
          <p:cNvPr id="8" name="Text Box 17"/>
          <p:cNvSpPr txBox="1">
            <a:spLocks noChangeArrowheads="1"/>
          </p:cNvSpPr>
          <p:nvPr/>
        </p:nvSpPr>
        <p:spPr bwMode="auto">
          <a:xfrm>
            <a:off x="3906159" y="3276184"/>
            <a:ext cx="2204134"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eaLnBrk="1" hangingPunct="1"/>
            <a:r>
              <a:rPr lang="en-US" sz="1800" u="none" dirty="0">
                <a:solidFill>
                  <a:srgbClr val="FF0000"/>
                </a:solidFill>
                <a:latin typeface="Trebuchet MS" charset="0"/>
                <a:cs typeface="Trebuchet MS" charset="0"/>
                <a:sym typeface="Wingdings"/>
              </a:rPr>
              <a:t></a:t>
            </a:r>
            <a:r>
              <a:rPr lang="en-US" sz="1800" u="none" dirty="0">
                <a:solidFill>
                  <a:srgbClr val="FF0000"/>
                </a:solidFill>
                <a:latin typeface="Trebuchet MS" charset="0"/>
                <a:cs typeface="Trebuchet MS" charset="0"/>
              </a:rPr>
              <a:t> Nucleon level (</a:t>
            </a:r>
            <a:r>
              <a:rPr lang="en-US" sz="1800" u="none" dirty="0" err="1">
                <a:solidFill>
                  <a:srgbClr val="FF0000"/>
                </a:solidFill>
                <a:latin typeface="Trebuchet MS" charset="0"/>
                <a:cs typeface="Trebuchet MS" charset="0"/>
              </a:rPr>
              <a:t>partons</a:t>
            </a:r>
            <a:r>
              <a:rPr lang="en-US" sz="1800" u="none" dirty="0">
                <a:solidFill>
                  <a:srgbClr val="FF0000"/>
                </a:solidFill>
                <a:latin typeface="Trebuchet MS" charset="0"/>
                <a:cs typeface="Trebuchet MS" charset="0"/>
              </a:rPr>
              <a:t>) : binding energy ~98% of the mass </a:t>
            </a:r>
          </a:p>
        </p:txBody>
      </p:sp>
      <p:sp>
        <p:nvSpPr>
          <p:cNvPr id="5" name="Date Placeholder 4"/>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268528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458" y="0"/>
            <a:ext cx="8436686" cy="766717"/>
          </a:xfrm>
        </p:spPr>
        <p:txBody>
          <a:bodyPr/>
          <a:lstStyle/>
          <a:p>
            <a:br>
              <a:rPr lang="en-US" dirty="0"/>
            </a:br>
            <a:r>
              <a:rPr lang="en-US" dirty="0"/>
              <a:t>A bit of history</a:t>
            </a:r>
          </a:p>
        </p:txBody>
      </p:sp>
      <p:grpSp>
        <p:nvGrpSpPr>
          <p:cNvPr id="16" name="Group 15"/>
          <p:cNvGrpSpPr/>
          <p:nvPr/>
        </p:nvGrpSpPr>
        <p:grpSpPr>
          <a:xfrm>
            <a:off x="796487" y="2572767"/>
            <a:ext cx="7856922" cy="3653234"/>
            <a:chOff x="796487" y="1609216"/>
            <a:chExt cx="7856922" cy="3653234"/>
          </a:xfrm>
        </p:grpSpPr>
        <p:pic>
          <p:nvPicPr>
            <p:cNvPr id="7" name="Picture 6"/>
            <p:cNvPicPr>
              <a:picLocks noChangeAspect="1"/>
            </p:cNvPicPr>
            <p:nvPr/>
          </p:nvPicPr>
          <p:blipFill>
            <a:blip r:embed="rId2"/>
            <a:stretch>
              <a:fillRect/>
            </a:stretch>
          </p:blipFill>
          <p:spPr>
            <a:xfrm>
              <a:off x="796487" y="1609216"/>
              <a:ext cx="7101419" cy="3573519"/>
            </a:xfrm>
            <a:prstGeom prst="rect">
              <a:avLst/>
            </a:prstGeom>
          </p:spPr>
        </p:pic>
        <p:cxnSp>
          <p:nvCxnSpPr>
            <p:cNvPr id="9" name="Straight Arrow Connector 8"/>
            <p:cNvCxnSpPr/>
            <p:nvPr/>
          </p:nvCxnSpPr>
          <p:spPr>
            <a:xfrm flipV="1">
              <a:off x="5897706" y="4248383"/>
              <a:ext cx="0" cy="598569"/>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3226220" y="4438173"/>
              <a:ext cx="0" cy="408779"/>
            </a:xfrm>
            <a:prstGeom prst="straightConnector1">
              <a:avLst/>
            </a:prstGeom>
            <a:ln w="28575" cmpd="sng">
              <a:solidFill>
                <a:srgbClr val="35CEF4"/>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998453" y="4616119"/>
              <a:ext cx="2654956" cy="646331"/>
            </a:xfrm>
            <a:prstGeom prst="rect">
              <a:avLst/>
            </a:prstGeom>
            <a:noFill/>
          </p:spPr>
          <p:txBody>
            <a:bodyPr wrap="none" rtlCol="0">
              <a:spAutoFit/>
            </a:bodyPr>
            <a:lstStyle/>
            <a:p>
              <a:r>
                <a:rPr lang="en-US" dirty="0">
                  <a:solidFill>
                    <a:srgbClr val="FF0000"/>
                  </a:solidFill>
                </a:rPr>
                <a:t>2012 The Higgs boson </a:t>
              </a:r>
            </a:p>
            <a:p>
              <a:r>
                <a:rPr lang="en-US" dirty="0">
                  <a:solidFill>
                    <a:srgbClr val="FF0000"/>
                  </a:solidFill>
                </a:rPr>
                <a:t>discovered at CERN</a:t>
              </a:r>
            </a:p>
          </p:txBody>
        </p:sp>
        <p:sp>
          <p:nvSpPr>
            <p:cNvPr id="13" name="TextBox 12"/>
            <p:cNvSpPr txBox="1"/>
            <p:nvPr/>
          </p:nvSpPr>
          <p:spPr>
            <a:xfrm>
              <a:off x="2922848" y="4616119"/>
              <a:ext cx="726723" cy="461665"/>
            </a:xfrm>
            <a:prstGeom prst="rect">
              <a:avLst/>
            </a:prstGeom>
            <a:noFill/>
          </p:spPr>
          <p:txBody>
            <a:bodyPr wrap="square" rtlCol="0">
              <a:spAutoFit/>
            </a:bodyPr>
            <a:lstStyle/>
            <a:p>
              <a:r>
                <a:rPr lang="en-US" sz="2400" dirty="0" err="1">
                  <a:latin typeface="Symbol" charset="2"/>
                  <a:cs typeface="Symbol" charset="2"/>
                </a:rPr>
                <a:t>n</a:t>
              </a:r>
              <a:r>
                <a:rPr lang="en-US" sz="2400" baseline="-25000" dirty="0" err="1">
                  <a:latin typeface="Symbol" charset="2"/>
                  <a:cs typeface="Symbol" charset="2"/>
                </a:rPr>
                <a:t>t</a:t>
              </a:r>
              <a:endParaRPr lang="en-US" sz="2400" baseline="-25000" dirty="0">
                <a:latin typeface="Symbol" charset="2"/>
                <a:cs typeface="Symbol" charset="2"/>
              </a:endParaRPr>
            </a:p>
          </p:txBody>
        </p:sp>
        <p:cxnSp>
          <p:nvCxnSpPr>
            <p:cNvPr id="18" name="Straight Arrow Connector 17"/>
            <p:cNvCxnSpPr/>
            <p:nvPr/>
          </p:nvCxnSpPr>
          <p:spPr>
            <a:xfrm flipV="1">
              <a:off x="2020049" y="4248384"/>
              <a:ext cx="0" cy="1014066"/>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14" name="Up Arrow 13"/>
          <p:cNvSpPr/>
          <p:nvPr/>
        </p:nvSpPr>
        <p:spPr>
          <a:xfrm rot="10800000">
            <a:off x="3460808" y="1708113"/>
            <a:ext cx="261751" cy="1445326"/>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2612399" y="1220648"/>
            <a:ext cx="3622919" cy="369332"/>
          </a:xfrm>
          <a:prstGeom prst="rect">
            <a:avLst/>
          </a:prstGeom>
        </p:spPr>
        <p:txBody>
          <a:bodyPr wrap="none">
            <a:spAutoFit/>
          </a:bodyPr>
          <a:lstStyle/>
          <a:p>
            <a:r>
              <a:rPr lang="en-US" dirty="0"/>
              <a:t>The Standard Model completed</a:t>
            </a:r>
          </a:p>
        </p:txBody>
      </p:sp>
      <p:sp>
        <p:nvSpPr>
          <p:cNvPr id="15" name="Up Arrow 14"/>
          <p:cNvSpPr/>
          <p:nvPr/>
        </p:nvSpPr>
        <p:spPr>
          <a:xfrm rot="10800000">
            <a:off x="1536524" y="1589980"/>
            <a:ext cx="261751" cy="840796"/>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796487" y="954273"/>
            <a:ext cx="1779641" cy="646331"/>
          </a:xfrm>
          <a:prstGeom prst="rect">
            <a:avLst/>
          </a:prstGeom>
        </p:spPr>
        <p:txBody>
          <a:bodyPr wrap="none">
            <a:spAutoFit/>
          </a:bodyPr>
          <a:lstStyle/>
          <a:p>
            <a:r>
              <a:rPr lang="en-US" dirty="0"/>
              <a:t>1964 The BEH</a:t>
            </a:r>
          </a:p>
          <a:p>
            <a:r>
              <a:rPr lang="en-US" dirty="0"/>
              <a:t>mechanism </a:t>
            </a:r>
          </a:p>
        </p:txBody>
      </p:sp>
      <p:sp>
        <p:nvSpPr>
          <p:cNvPr id="4" name="Rectangle 3"/>
          <p:cNvSpPr/>
          <p:nvPr/>
        </p:nvSpPr>
        <p:spPr>
          <a:xfrm>
            <a:off x="1336693" y="6146286"/>
            <a:ext cx="2312878" cy="646331"/>
          </a:xfrm>
          <a:prstGeom prst="rect">
            <a:avLst/>
          </a:prstGeom>
          <a:solidFill>
            <a:schemeClr val="bg1"/>
          </a:solidFill>
        </p:spPr>
        <p:txBody>
          <a:bodyPr wrap="none">
            <a:spAutoFit/>
          </a:bodyPr>
          <a:lstStyle/>
          <a:p>
            <a:r>
              <a:rPr lang="en-US" dirty="0">
                <a:solidFill>
                  <a:srgbClr val="FF0000"/>
                </a:solidFill>
              </a:rPr>
              <a:t>LHC approved on</a:t>
            </a:r>
          </a:p>
          <a:p>
            <a:r>
              <a:rPr lang="en-US" dirty="0">
                <a:solidFill>
                  <a:srgbClr val="FF0000"/>
                </a:solidFill>
              </a:rPr>
              <a:t>16 December 1994</a:t>
            </a:r>
          </a:p>
        </p:txBody>
      </p:sp>
      <p:sp>
        <p:nvSpPr>
          <p:cNvPr id="11" name="Date Placeholder 10"/>
          <p:cNvSpPr>
            <a:spLocks noGrp="1"/>
          </p:cNvSpPr>
          <p:nvPr>
            <p:ph type="dt" sz="half" idx="10"/>
          </p:nvPr>
        </p:nvSpPr>
        <p:spPr/>
        <p:txBody>
          <a:bodyPr/>
          <a:lstStyle/>
          <a:p>
            <a:r>
              <a:rPr lang="en-US"/>
              <a:t>12/6/2018</a:t>
            </a:r>
          </a:p>
        </p:txBody>
      </p:sp>
    </p:spTree>
    <p:extLst>
      <p:ext uri="{BB962C8B-B14F-4D97-AF65-F5344CB8AC3E}">
        <p14:creationId xmlns:p14="http://schemas.microsoft.com/office/powerpoint/2010/main" val="565781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Image 2" descr="ellis.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bwMode="auto">
          <a:xfrm>
            <a:off x="3612483" y="2297716"/>
            <a:ext cx="5531517" cy="12757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4514" name="Image 4" descr="ellis.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27674" y="4641850"/>
            <a:ext cx="7295539" cy="209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p:cNvSpPr/>
          <p:nvPr/>
        </p:nvSpPr>
        <p:spPr>
          <a:xfrm>
            <a:off x="627675" y="5807304"/>
            <a:ext cx="7295538" cy="793521"/>
          </a:xfrm>
          <a:prstGeom prst="rect">
            <a:avLst/>
          </a:prstGeom>
          <a:solidFill>
            <a:srgbClr val="FFFF00">
              <a:alpha val="12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pic>
        <p:nvPicPr>
          <p:cNvPr id="64517" name="Image 1" descr="JohnEllis.jp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07950" y="115888"/>
            <a:ext cx="3619500" cy="4525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4518" name="Titre 1"/>
          <p:cNvSpPr txBox="1">
            <a:spLocks/>
          </p:cNvSpPr>
          <p:nvPr/>
        </p:nvSpPr>
        <p:spPr bwMode="auto">
          <a:xfrm>
            <a:off x="4033838" y="3575934"/>
            <a:ext cx="3889375" cy="809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defTabSz="457200">
              <a:defRPr sz="2400" u="sng">
                <a:solidFill>
                  <a:schemeClr val="tx1"/>
                </a:solidFill>
                <a:latin typeface="Arial" charset="0"/>
                <a:ea typeface="ＭＳ Ｐゴシック" charset="0"/>
                <a:cs typeface="ＭＳ Ｐゴシック" charset="0"/>
              </a:defRPr>
            </a:lvl1pPr>
            <a:lvl2pPr marL="742950" indent="-285750" defTabSz="457200">
              <a:defRPr sz="2400" u="sng">
                <a:solidFill>
                  <a:schemeClr val="tx1"/>
                </a:solidFill>
                <a:latin typeface="Arial" charset="0"/>
                <a:ea typeface="ＭＳ Ｐゴシック" charset="0"/>
              </a:defRPr>
            </a:lvl2pPr>
            <a:lvl3pPr marL="1143000" indent="-228600" defTabSz="457200">
              <a:defRPr sz="2400" u="sng">
                <a:solidFill>
                  <a:schemeClr val="tx1"/>
                </a:solidFill>
                <a:latin typeface="Arial" charset="0"/>
                <a:ea typeface="ＭＳ Ｐゴシック" charset="0"/>
              </a:defRPr>
            </a:lvl3pPr>
            <a:lvl4pPr marL="1600200" indent="-228600" defTabSz="457200">
              <a:defRPr sz="2400" u="sng">
                <a:solidFill>
                  <a:schemeClr val="tx1"/>
                </a:solidFill>
                <a:latin typeface="Arial" charset="0"/>
                <a:ea typeface="ＭＳ Ｐゴシック" charset="0"/>
              </a:defRPr>
            </a:lvl4pPr>
            <a:lvl5pPr marL="2057400" indent="-228600" defTabSz="4572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pPr algn="ctr" eaLnBrk="1" hangingPunct="1"/>
            <a:r>
              <a:rPr lang="en-US" i="1" u="none" dirty="0">
                <a:solidFill>
                  <a:srgbClr val="000090"/>
                </a:solidFill>
                <a:latin typeface="Trebuchet MS" charset="0"/>
                <a:cs typeface="Trebuchet MS" charset="0"/>
              </a:rPr>
              <a:t>The Roadmap:</a:t>
            </a:r>
          </a:p>
        </p:txBody>
      </p:sp>
      <p:sp>
        <p:nvSpPr>
          <p:cNvPr id="2" name="TextBox 1"/>
          <p:cNvSpPr txBox="1"/>
          <p:nvPr/>
        </p:nvSpPr>
        <p:spPr>
          <a:xfrm>
            <a:off x="4914930" y="1589980"/>
            <a:ext cx="1843774" cy="584776"/>
          </a:xfrm>
          <a:prstGeom prst="rect">
            <a:avLst/>
          </a:prstGeom>
          <a:noFill/>
        </p:spPr>
        <p:txBody>
          <a:bodyPr wrap="none" rtlCol="0">
            <a:spAutoFit/>
          </a:bodyPr>
          <a:lstStyle/>
          <a:p>
            <a:r>
              <a:rPr lang="en-US" sz="3200" dirty="0"/>
              <a:t>In 1976:</a:t>
            </a:r>
          </a:p>
        </p:txBody>
      </p:sp>
      <p:cxnSp>
        <p:nvCxnSpPr>
          <p:cNvPr id="4" name="Straight Connector 3"/>
          <p:cNvCxnSpPr/>
          <p:nvPr/>
        </p:nvCxnSpPr>
        <p:spPr>
          <a:xfrm>
            <a:off x="3727450" y="3170265"/>
            <a:ext cx="1042068" cy="0"/>
          </a:xfrm>
          <a:prstGeom prst="line">
            <a:avLst/>
          </a:prstGeom>
          <a:ln>
            <a:solidFill>
              <a:srgbClr val="0000FF"/>
            </a:solidFill>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756143" y="5225605"/>
            <a:ext cx="6795594" cy="1939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756143" y="5467980"/>
            <a:ext cx="1076050" cy="969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323355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27440</TotalTime>
  <Words>1932</Words>
  <Application>Microsoft Macintosh PowerPoint</Application>
  <PresentationFormat>On-screen Show (4:3)</PresentationFormat>
  <Paragraphs>383</Paragraphs>
  <Slides>63</Slides>
  <Notes>8</Notes>
  <HiddenSlides>0</HiddenSlides>
  <MMClips>2</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80" baseType="lpstr">
      <vt:lpstr>ＭＳ Ｐゴシック</vt:lpstr>
      <vt:lpstr>Arial</vt:lpstr>
      <vt:lpstr>Arial Bold Italic</vt:lpstr>
      <vt:lpstr>Calibri</vt:lpstr>
      <vt:lpstr>Cambria Math</vt:lpstr>
      <vt:lpstr>Comic Sans MS</vt:lpstr>
      <vt:lpstr>Courier New</vt:lpstr>
      <vt:lpstr>msgothic</vt:lpstr>
      <vt:lpstr>News Gothic MT</vt:lpstr>
      <vt:lpstr>Symbol</vt:lpstr>
      <vt:lpstr>Times</vt:lpstr>
      <vt:lpstr>Times New Roman</vt:lpstr>
      <vt:lpstr>Trebuchet MS</vt:lpstr>
      <vt:lpstr>Wingdings</vt:lpstr>
      <vt:lpstr>Wingdings 2</vt:lpstr>
      <vt:lpstr>Breeze</vt:lpstr>
      <vt:lpstr>Equation</vt:lpstr>
      <vt:lpstr>Challenges at LHC or How to detect new particles</vt:lpstr>
      <vt:lpstr>Cosmic rays are used to study the performance of the detector. Free of charge! J</vt:lpstr>
      <vt:lpstr>2017:  AMS</vt:lpstr>
      <vt:lpstr>PowerPoint Presentation</vt:lpstr>
      <vt:lpstr>Outline</vt:lpstr>
      <vt:lpstr>The Standard Model</vt:lpstr>
      <vt:lpstr>The Standard Model (1970-90s)</vt:lpstr>
      <vt:lpstr> A bit of history</vt:lpstr>
      <vt:lpstr>PowerPoint Presentation</vt:lpstr>
      <vt:lpstr>How ?</vt:lpstr>
      <vt:lpstr>PowerPoint Presentation</vt:lpstr>
      <vt:lpstr>After 10 min of LHC running: full history of SM</vt:lpstr>
      <vt:lpstr>On example: the discovery of the quarks at SLAC in 1968</vt:lpstr>
      <vt:lpstr>PowerPoint Presentation</vt:lpstr>
      <vt:lpstr>Large Hadron Collider (LHC)</vt:lpstr>
      <vt:lpstr>The experiments</vt:lpstr>
      <vt:lpstr>Största och mest sofistikerade detektorer</vt:lpstr>
      <vt:lpstr>Principles of Detection</vt:lpstr>
      <vt:lpstr>Partikeldetektorer</vt:lpstr>
      <vt:lpstr>PowerPoint Presentation</vt:lpstr>
      <vt:lpstr>PowerPoint Presentation</vt:lpstr>
      <vt:lpstr>The detection of  the Higgs boson</vt:lpstr>
      <vt:lpstr>Higgs production</vt:lpstr>
      <vt:lpstr>PowerPoint Presentation</vt:lpstr>
      <vt:lpstr>Online, Offline Trigger</vt:lpstr>
      <vt:lpstr>April-July 2012:  8 TeV, 5.8 fb-1</vt:lpstr>
      <vt:lpstr>H 4 leptons</vt:lpstr>
      <vt:lpstr>Higgs events H4l (muons)</vt:lpstr>
      <vt:lpstr>H  gg</vt:lpstr>
      <vt:lpstr>From CMS Higgsgg</vt:lpstr>
      <vt:lpstr>But</vt:lpstr>
      <vt:lpstr>Dark Matter? Dark Energy?</vt:lpstr>
      <vt:lpstr>PowerPoint Presentation</vt:lpstr>
      <vt:lpstr>PowerPoint Presentation</vt:lpstr>
      <vt:lpstr> Modified Newtonian Dynamics (MOND) as an alternative to dark matter !</vt:lpstr>
      <vt:lpstr>HL-LHC and HE- LHC</vt:lpstr>
      <vt:lpstr>FCC , the future?</vt:lpstr>
      <vt:lpstr>Literature</vt:lpstr>
      <vt:lpstr>Spares</vt:lpstr>
      <vt:lpstr>Cherenkov light</vt:lpstr>
      <vt:lpstr>Cherenkov radiation</vt:lpstr>
      <vt:lpstr>Cherenkov Detector NA62</vt:lpstr>
      <vt:lpstr>Higgs to Fermions</vt:lpstr>
      <vt:lpstr>Higgs decays to fermions (tt) in ATLAS (26 Nov 2013)</vt:lpstr>
      <vt:lpstr>Higgs decays to  fermions (tt) in CMS (3 Dec. 2013) </vt:lpstr>
      <vt:lpstr>Higgs  “exclusion  plots”</vt:lpstr>
      <vt:lpstr>The ATLAS experiment</vt:lpstr>
      <vt:lpstr>PowerPoint Presentation</vt:lpstr>
      <vt:lpstr>The Higgs search as of 18/11/2011  </vt:lpstr>
      <vt:lpstr>After 10 min of LHC running: full history of SM</vt:lpstr>
      <vt:lpstr>What LEP (CERN) and  Tevatron (Fermilab)</vt:lpstr>
      <vt:lpstr>PowerPoint Presentation</vt:lpstr>
      <vt:lpstr>Interaction of Particles with Matter</vt:lpstr>
      <vt:lpstr>Bethe-Bloch Formula for Energy Loss</vt:lpstr>
      <vt:lpstr>Bethe-Bloch Energy Loss</vt:lpstr>
      <vt:lpstr>Multiple Scattering</vt:lpstr>
      <vt:lpstr>Bremsstrahlung (braking radiation)</vt:lpstr>
      <vt:lpstr>Photons interacting with matter</vt:lpstr>
      <vt:lpstr>Photons - 3 interactions</vt:lpstr>
      <vt:lpstr>Transition Radiation (Particle ID)</vt:lpstr>
      <vt:lpstr>Cherenkov Detector</vt:lpstr>
      <vt:lpstr>Transition radiation (particle identification)</vt:lpstr>
      <vt:lpstr>TRT (ATLAS): 3 straws and radiators</vt:lpstr>
    </vt:vector>
  </TitlesOfParts>
  <Company>CERN</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Linköping 2012</dc:title>
  <dc:creator>hans danielsson</dc:creator>
  <cp:lastModifiedBy>Microsoft Office User</cp:lastModifiedBy>
  <cp:revision>560</cp:revision>
  <cp:lastPrinted>2018-05-04T16:42:32Z</cp:lastPrinted>
  <dcterms:created xsi:type="dcterms:W3CDTF">2012-11-13T08:23:01Z</dcterms:created>
  <dcterms:modified xsi:type="dcterms:W3CDTF">2018-06-11T18:22:55Z</dcterms:modified>
</cp:coreProperties>
</file>