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Roboto"/>
      <p:regular r:id="rId21"/>
      <p:bold r:id="rId22"/>
      <p:italic r:id="rId23"/>
      <p:boldItalic r:id="rId24"/>
    </p:embeddedFont>
    <p:embeddedFont>
      <p:font typeface="Nunito"/>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Roboto-bold.fntdata"/><Relationship Id="rId21" Type="http://schemas.openxmlformats.org/officeDocument/2006/relationships/font" Target="fonts/Roboto-regular.fntdata"/><Relationship Id="rId24" Type="http://schemas.openxmlformats.org/officeDocument/2006/relationships/font" Target="fonts/Roboto-boldItalic.fntdata"/><Relationship Id="rId23" Type="http://schemas.openxmlformats.org/officeDocument/2006/relationships/font" Target="fonts/Roboto-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Nunito-bold.fntdata"/><Relationship Id="rId25" Type="http://schemas.openxmlformats.org/officeDocument/2006/relationships/font" Target="fonts/Nunito-regular.fntdata"/><Relationship Id="rId28" Type="http://schemas.openxmlformats.org/officeDocument/2006/relationships/font" Target="fonts/Nunito-boldItalic.fntdata"/><Relationship Id="rId27" Type="http://schemas.openxmlformats.org/officeDocument/2006/relationships/font" Target="fonts/Nuni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Jakob</a:t>
            </a:r>
            <a:endParaRPr/>
          </a:p>
          <a:p>
            <a:pPr indent="0" lvl="0" marL="0" rt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Shape 23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7" name="Shape 23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Jakob</a:t>
            </a:r>
            <a:endParaRPr/>
          </a:p>
          <a:p>
            <a:pPr indent="-298450" lvl="0" marL="457200" rtl="0">
              <a:lnSpc>
                <a:spcPct val="115000"/>
              </a:lnSpc>
              <a:spcBef>
                <a:spcPts val="0"/>
              </a:spcBef>
              <a:spcAft>
                <a:spcPts val="0"/>
              </a:spcAft>
              <a:buSzPts val="1100"/>
              <a:buAutoNum type="arabicPeriod"/>
            </a:pPr>
            <a:r>
              <a:rPr lang="en"/>
              <a:t>The next step was to measure and determine the angular position of the MINIBALL setup, in order to adjust it later on. However, this is quite a bit more complex than it sounds. The miniball setup is composed of three different planes of angular rotation; Theta, Phi and Alpha along with a variable distance between the detectors and the collision chamber. All of the angles seen are actually quite difficult to accurately determine, sometimes due to the fact that the angle scale is placed beyond easy lines of sight, and sometimes due to the lack of an angular scale completely. And after collecting angle values, they must all in one way or another be mathematically manipulated in order to be used.</a:t>
            </a:r>
            <a:endParaRPr/>
          </a:p>
          <a:p>
            <a:pPr indent="0" lvl="0" mar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Shape 24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8" name="Shape 24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Jakob</a:t>
            </a:r>
            <a:endParaRPr/>
          </a:p>
          <a:p>
            <a:pPr indent="-298450" lvl="0" marL="457200" rtl="0">
              <a:lnSpc>
                <a:spcPct val="115000"/>
              </a:lnSpc>
              <a:spcBef>
                <a:spcPts val="0"/>
              </a:spcBef>
              <a:spcAft>
                <a:spcPts val="0"/>
              </a:spcAft>
              <a:buSzPts val="1100"/>
              <a:buAutoNum type="arabicPeriod"/>
            </a:pPr>
            <a:r>
              <a:rPr lang="en"/>
              <a:t>Once all the data is ready, it is put into an optimisation programme, which is used to numerically determine the optimal angles for detecting gamma rays. However, much like an old graphing calculator, the programme can only yield values that are based on what you give it, and it does not know if the values it feeds back to us are realistic or even useable. But after some head shaking, rerunning and redoing some data, we finally arrived at the good results that these graphs show (pointing at the graph).</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Shape 25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7" name="Shape 25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NuDat and lunds nuclear data (yellow)    Linn</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5" name="Shape 275"/>
        <p:cNvGrpSpPr/>
        <p:nvPr/>
      </p:nvGrpSpPr>
      <p:grpSpPr>
        <a:xfrm>
          <a:off x="0" y="0"/>
          <a:ext cx="0" cy="0"/>
          <a:chOff x="0" y="0"/>
          <a:chExt cx="0" cy="0"/>
        </a:xfrm>
      </p:grpSpPr>
      <p:sp>
        <p:nvSpPr>
          <p:cNvPr id="276" name="Shape 2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77" name="Shape 27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Linn</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3" name="Shape 283"/>
        <p:cNvGrpSpPr/>
        <p:nvPr/>
      </p:nvGrpSpPr>
      <p:grpSpPr>
        <a:xfrm>
          <a:off x="0" y="0"/>
          <a:ext cx="0" cy="0"/>
          <a:chOff x="0" y="0"/>
          <a:chExt cx="0" cy="0"/>
        </a:xfrm>
      </p:grpSpPr>
      <p:sp>
        <p:nvSpPr>
          <p:cNvPr id="284" name="Shape 2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5" name="Shape 28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Linn</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1" name="Shape 291"/>
        <p:cNvGrpSpPr/>
        <p:nvPr/>
      </p:nvGrpSpPr>
      <p:grpSpPr>
        <a:xfrm>
          <a:off x="0" y="0"/>
          <a:ext cx="0" cy="0"/>
          <a:chOff x="0" y="0"/>
          <a:chExt cx="0" cy="0"/>
        </a:xfrm>
      </p:grpSpPr>
      <p:sp>
        <p:nvSpPr>
          <p:cNvPr id="292" name="Shape 2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3" name="Shape 29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Linn</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3" name="Shape 13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Jakob</a:t>
            </a:r>
            <a:endParaRPr/>
          </a:p>
          <a:p>
            <a:pPr indent="-298450" lvl="0" marL="457200" rtl="0">
              <a:lnSpc>
                <a:spcPct val="115000"/>
              </a:lnSpc>
              <a:spcBef>
                <a:spcPts val="0"/>
              </a:spcBef>
              <a:spcAft>
                <a:spcPts val="0"/>
              </a:spcAft>
              <a:buSzPts val="1100"/>
              <a:buAutoNum type="arabicPeriod"/>
            </a:pPr>
            <a:r>
              <a:rPr lang="en"/>
              <a:t>As an Isotope mass Separator On-Line facility, ISOLDE has been running and operational since the first experiments in 1967.  For just over 50 years, ISOLDE has been working to push the boundaries of knowledge in the field of nuclear physics. With around 50 experiments per year, many of which are temporary, the facility has on its own discovered over 110 new isotopes and is on the forefront of nuclear science. I speak of ISOLDE as some sort of entity that operates itself, but just like how it is the members of a team that contribute to their overall success, </a:t>
            </a:r>
            <a:r>
              <a:rPr lang="en" u="sng"/>
              <a:t>it is the different parts of ISOLDE that make the success story what it is today.</a:t>
            </a:r>
            <a:r>
              <a:rPr lang="en"/>
              <a:t> One such part is MINIBALL.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4" name="Shape 14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Linn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Shape 1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4" name="Shape 15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Jakob</a:t>
            </a:r>
            <a:endParaRPr/>
          </a:p>
          <a:p>
            <a:pPr indent="-298450" lvl="0" marL="457200" rtl="0">
              <a:lnSpc>
                <a:spcPct val="115000"/>
              </a:lnSpc>
              <a:spcBef>
                <a:spcPts val="0"/>
              </a:spcBef>
              <a:spcAft>
                <a:spcPts val="0"/>
              </a:spcAft>
              <a:buSzPts val="1100"/>
              <a:buAutoNum type="arabicPeriod"/>
            </a:pPr>
            <a:r>
              <a:rPr lang="en"/>
              <a:t>We would like to extend a particular thank you to Joonas for being our supervisor these two weeks. A person who not only stuck with us throughout our faults and misunderstandings, but also always encouraged and helped. With him, we were able to see that even the smallest of tasks can be crucial, and that even interns can make a difference! But even with him by our side, all was not easy-going in radioactive intern-land.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Shape 1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3" name="Shape 16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Linn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Shape 1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0" name="Shape 17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Linn</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Shape 1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9" name="Shape 17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Linn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Shape 1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6" name="Shape 18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Jakob</a:t>
            </a:r>
            <a:endParaRPr/>
          </a:p>
          <a:p>
            <a:pPr indent="-298450" lvl="0" marL="457200" rtl="0">
              <a:lnSpc>
                <a:spcPct val="115000"/>
              </a:lnSpc>
              <a:spcBef>
                <a:spcPts val="0"/>
              </a:spcBef>
              <a:spcAft>
                <a:spcPts val="0"/>
              </a:spcAft>
              <a:buSzPts val="1100"/>
              <a:buAutoNum type="arabicPeriod"/>
            </a:pPr>
            <a:r>
              <a:rPr lang="en"/>
              <a:t>Work and tasks. In order to get a sense of our role in the larger scale of what ISOLDE and specifically MINIBALL work with, let’s zoom out abit. Every year, Miniball analyses different exotic isotopes and runs several continuous experiments on that isotope in parallel. But just like the LHC has to go down for maintenance between every run, so does the MINIBALL project. And that’s where we come in. In between every experimental campaign, a series of setups and calibrations are required in order to make sure everything works properly. Splitting the calibration part into smaller pieces, me and Linn were responsible for the “second” step - using stable 22Ne beams in order to calibrate the angles of MINIBALL. This is mainly done through a computer programme, but this programme does need data to process. Our task was to feed it and optimise it with accurate and correct data in regards to 1. The doppler shift of gamma rays and 2. The angling position of the MINIBALL station.</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Shape 22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8" name="Shape 22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Jakob</a:t>
            </a:r>
            <a:endParaRPr/>
          </a:p>
          <a:p>
            <a:pPr indent="-298450" lvl="0" marL="457200" rtl="0">
              <a:lnSpc>
                <a:spcPct val="115000"/>
              </a:lnSpc>
              <a:spcBef>
                <a:spcPts val="0"/>
              </a:spcBef>
              <a:spcAft>
                <a:spcPts val="0"/>
              </a:spcAft>
              <a:buSzPts val="1100"/>
              <a:buAutoNum type="arabicPeriod"/>
            </a:pPr>
            <a:r>
              <a:rPr lang="en"/>
              <a:t>So let’s explore that first part. As a moving particle releases a gamma ray the detected  energy level is shifted to the right or left depending on the direction of particle flight. So if the detector is “behind” the reaction chamber, the received gamma ray energy will be shifted to a lower amount. Knowing that certain doppler shifts occur within certain parameters allows us to adjust in order to get the desired energy. But first we must identify the doppler shift. This was done through graph analysis. As each crystal detector collects recorded data, it was up to us to; draw the graph of interest, find the doppler shifted area and fit a gaussian graph in order to pinpoint the important values. </a:t>
            </a:r>
            <a:endParaRPr/>
          </a:p>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Shape 10"/>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 name="Shape 11"/>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 name="Shape 1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 name="Shape 13"/>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nvGrpSpPr>
          <p:cNvPr id="14" name="Shape 14"/>
          <p:cNvGrpSpPr/>
          <p:nvPr/>
        </p:nvGrpSpPr>
        <p:grpSpPr>
          <a:xfrm>
            <a:off x="255200" y="592"/>
            <a:ext cx="2250363" cy="1044300"/>
            <a:chOff x="255200" y="592"/>
            <a:chExt cx="2250363" cy="1044300"/>
          </a:xfrm>
        </p:grpSpPr>
        <p:sp>
          <p:nvSpPr>
            <p:cNvPr id="15" name="Shape 15"/>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 name="Shape 16"/>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 name="Shape 17"/>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grpSp>
        <p:nvGrpSpPr>
          <p:cNvPr id="18" name="Shape 18"/>
          <p:cNvGrpSpPr/>
          <p:nvPr/>
        </p:nvGrpSpPr>
        <p:grpSpPr>
          <a:xfrm>
            <a:off x="905395" y="592"/>
            <a:ext cx="2250363" cy="1044300"/>
            <a:chOff x="905395" y="592"/>
            <a:chExt cx="2250363" cy="1044300"/>
          </a:xfrm>
        </p:grpSpPr>
        <p:sp>
          <p:nvSpPr>
            <p:cNvPr id="19" name="Shape 19"/>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 name="Shape 20"/>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1" name="Shape 21"/>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grpSp>
        <p:nvGrpSpPr>
          <p:cNvPr id="22" name="Shape 22"/>
          <p:cNvGrpSpPr/>
          <p:nvPr/>
        </p:nvGrpSpPr>
        <p:grpSpPr>
          <a:xfrm>
            <a:off x="7057468" y="5088"/>
            <a:ext cx="1851282" cy="752108"/>
            <a:chOff x="6917201" y="0"/>
            <a:chExt cx="2227777" cy="863400"/>
          </a:xfrm>
        </p:grpSpPr>
        <p:sp>
          <p:nvSpPr>
            <p:cNvPr id="23" name="Shape 2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 name="Shape 24"/>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5" name="Shape 25"/>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grpSp>
        <p:nvGrpSpPr>
          <p:cNvPr id="26" name="Shape 26"/>
          <p:cNvGrpSpPr/>
          <p:nvPr/>
        </p:nvGrpSpPr>
        <p:grpSpPr>
          <a:xfrm>
            <a:off x="6553032" y="4217852"/>
            <a:ext cx="2389068" cy="925737"/>
            <a:chOff x="6917201" y="0"/>
            <a:chExt cx="2227777" cy="863400"/>
          </a:xfrm>
        </p:grpSpPr>
        <p:sp>
          <p:nvSpPr>
            <p:cNvPr id="27" name="Shape 27"/>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 name="Shape 28"/>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 name="Shape 29"/>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grpSp>
        <p:nvGrpSpPr>
          <p:cNvPr id="30" name="Shape 30"/>
          <p:cNvGrpSpPr/>
          <p:nvPr/>
        </p:nvGrpSpPr>
        <p:grpSpPr>
          <a:xfrm>
            <a:off x="199149" y="4055652"/>
            <a:ext cx="2795414" cy="1083308"/>
            <a:chOff x="6917201" y="0"/>
            <a:chExt cx="2227777" cy="863400"/>
          </a:xfrm>
        </p:grpSpPr>
        <p:sp>
          <p:nvSpPr>
            <p:cNvPr id="31" name="Shape 31"/>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 name="Shape 3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 name="Shape 33"/>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34" name="Shape 34"/>
          <p:cNvSpPr txBox="1"/>
          <p:nvPr>
            <p:ph type="ctrTitle"/>
          </p:nvPr>
        </p:nvSpPr>
        <p:spPr>
          <a:xfrm>
            <a:off x="1858703" y="1822833"/>
            <a:ext cx="5361300" cy="1448100"/>
          </a:xfrm>
          <a:prstGeom prst="rect">
            <a:avLst/>
          </a:prstGeom>
        </p:spPr>
        <p:txBody>
          <a:bodyPr anchorCtr="0" anchor="ctr" bIns="91425" lIns="91425" spcFirstLastPara="1" rIns="91425" wrap="square" tIns="91425"/>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Shape 35"/>
          <p:cNvSpPr txBox="1"/>
          <p:nvPr>
            <p:ph idx="1" type="subTitle"/>
          </p:nvPr>
        </p:nvSpPr>
        <p:spPr>
          <a:xfrm>
            <a:off x="1858700" y="3413158"/>
            <a:ext cx="5361300" cy="52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Shape 36"/>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Shape 110"/>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nvGrpSpPr>
          <p:cNvPr id="111" name="Shape 111"/>
          <p:cNvGrpSpPr/>
          <p:nvPr/>
        </p:nvGrpSpPr>
        <p:grpSpPr>
          <a:xfrm>
            <a:off x="5959222" y="4119576"/>
            <a:ext cx="2520952" cy="1024165"/>
            <a:chOff x="6917201" y="0"/>
            <a:chExt cx="2227777" cy="863400"/>
          </a:xfrm>
        </p:grpSpPr>
        <p:sp>
          <p:nvSpPr>
            <p:cNvPr id="112" name="Shape 112"/>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3" name="Shape 11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4" name="Shape 114"/>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grpSp>
        <p:nvGrpSpPr>
          <p:cNvPr id="115" name="Shape 115"/>
          <p:cNvGrpSpPr/>
          <p:nvPr/>
        </p:nvGrpSpPr>
        <p:grpSpPr>
          <a:xfrm>
            <a:off x="199149" y="2"/>
            <a:ext cx="2795414" cy="1083308"/>
            <a:chOff x="6917201" y="0"/>
            <a:chExt cx="2227777" cy="863400"/>
          </a:xfrm>
        </p:grpSpPr>
        <p:sp>
          <p:nvSpPr>
            <p:cNvPr id="116" name="Shape 116"/>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7" name="Shape 117"/>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8" name="Shape 118"/>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119" name="Shape 119"/>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Shape 120"/>
          <p:cNvSpPr txBox="1"/>
          <p:nvPr>
            <p:ph idx="1" type="body"/>
          </p:nvPr>
        </p:nvSpPr>
        <p:spPr>
          <a:xfrm>
            <a:off x="1385850" y="2863850"/>
            <a:ext cx="6372300" cy="641100"/>
          </a:xfrm>
          <a:prstGeom prst="rect">
            <a:avLst/>
          </a:prstGeom>
        </p:spPr>
        <p:txBody>
          <a:bodyPr anchorCtr="0" anchor="t" bIns="91425" lIns="91425" spcFirstLastPara="1" rIns="91425" wrap="square" tIns="91425"/>
          <a:lstStyle>
            <a:lvl1pPr indent="-311150" lvl="0" marL="457200" algn="ctr">
              <a:spcBef>
                <a:spcPts val="0"/>
              </a:spcBef>
              <a:spcAft>
                <a:spcPts val="0"/>
              </a:spcAft>
              <a:buSzPts val="1300"/>
              <a:buChar char="●"/>
              <a:defRPr/>
            </a:lvl1pPr>
            <a:lvl2pPr indent="-298450" lvl="1" marL="914400" algn="ctr">
              <a:spcBef>
                <a:spcPts val="1600"/>
              </a:spcBef>
              <a:spcAft>
                <a:spcPts val="0"/>
              </a:spcAft>
              <a:buSzPts val="1100"/>
              <a:buChar char="○"/>
              <a:defRPr/>
            </a:lvl2pPr>
            <a:lvl3pPr indent="-298450" lvl="2" marL="1371600" algn="ctr">
              <a:spcBef>
                <a:spcPts val="1600"/>
              </a:spcBef>
              <a:spcAft>
                <a:spcPts val="0"/>
              </a:spcAft>
              <a:buSzPts val="1100"/>
              <a:buChar char="■"/>
              <a:defRPr/>
            </a:lvl3pPr>
            <a:lvl4pPr indent="-298450" lvl="3" marL="1828800" algn="ctr">
              <a:spcBef>
                <a:spcPts val="1600"/>
              </a:spcBef>
              <a:spcAft>
                <a:spcPts val="0"/>
              </a:spcAft>
              <a:buSzPts val="1100"/>
              <a:buChar char="●"/>
              <a:defRPr/>
            </a:lvl4pPr>
            <a:lvl5pPr indent="-298450" lvl="4" marL="2286000" algn="ctr">
              <a:spcBef>
                <a:spcPts val="1600"/>
              </a:spcBef>
              <a:spcAft>
                <a:spcPts val="0"/>
              </a:spcAft>
              <a:buSzPts val="1100"/>
              <a:buChar char="○"/>
              <a:defRPr/>
            </a:lvl5pPr>
            <a:lvl6pPr indent="-298450" lvl="5" marL="2743200" algn="ctr">
              <a:spcBef>
                <a:spcPts val="1600"/>
              </a:spcBef>
              <a:spcAft>
                <a:spcPts val="0"/>
              </a:spcAft>
              <a:buSzPts val="1100"/>
              <a:buChar char="■"/>
              <a:defRPr/>
            </a:lvl6pPr>
            <a:lvl7pPr indent="-298450" lvl="6" marL="3200400" algn="ctr">
              <a:spcBef>
                <a:spcPts val="1600"/>
              </a:spcBef>
              <a:spcAft>
                <a:spcPts val="0"/>
              </a:spcAft>
              <a:buSzPts val="1100"/>
              <a:buChar char="●"/>
              <a:defRPr/>
            </a:lvl7pPr>
            <a:lvl8pPr indent="-298450" lvl="7" marL="3657600" algn="ctr">
              <a:spcBef>
                <a:spcPts val="1600"/>
              </a:spcBef>
              <a:spcAft>
                <a:spcPts val="0"/>
              </a:spcAft>
              <a:buSzPts val="1100"/>
              <a:buChar char="○"/>
              <a:defRPr/>
            </a:lvl8pPr>
            <a:lvl9pPr indent="-298450" lvl="8" marL="4114800" algn="ctr">
              <a:spcBef>
                <a:spcPts val="1600"/>
              </a:spcBef>
              <a:spcAft>
                <a:spcPts val="1600"/>
              </a:spcAft>
              <a:buSzPts val="1100"/>
              <a:buChar char="■"/>
              <a:defRPr/>
            </a:lvl9pPr>
          </a:lstStyle>
          <a:p/>
        </p:txBody>
      </p:sp>
      <p:sp>
        <p:nvSpPr>
          <p:cNvPr id="121" name="Shape 121"/>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2" name="Shape 122"/>
        <p:cNvGrpSpPr/>
        <p:nvPr/>
      </p:nvGrpSpPr>
      <p:grpSpPr>
        <a:xfrm>
          <a:off x="0" y="0"/>
          <a:ext cx="0" cy="0"/>
          <a:chOff x="0" y="0"/>
          <a:chExt cx="0" cy="0"/>
        </a:xfrm>
      </p:grpSpPr>
      <p:sp>
        <p:nvSpPr>
          <p:cNvPr id="123" name="Shape 123"/>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Shape 38"/>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nvGrpSpPr>
          <p:cNvPr id="39" name="Shape 39"/>
          <p:cNvGrpSpPr/>
          <p:nvPr/>
        </p:nvGrpSpPr>
        <p:grpSpPr>
          <a:xfrm>
            <a:off x="5594191" y="3961115"/>
            <a:ext cx="2910145" cy="1182340"/>
            <a:chOff x="6917201" y="0"/>
            <a:chExt cx="2227777" cy="863400"/>
          </a:xfrm>
        </p:grpSpPr>
        <p:sp>
          <p:nvSpPr>
            <p:cNvPr id="40" name="Shape 40"/>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1" name="Shape 4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2" name="Shape 42"/>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grpSp>
        <p:nvGrpSpPr>
          <p:cNvPr id="43" name="Shape 43"/>
          <p:cNvGrpSpPr/>
          <p:nvPr/>
        </p:nvGrpSpPr>
        <p:grpSpPr>
          <a:xfrm>
            <a:off x="199149" y="2"/>
            <a:ext cx="2795414" cy="1083308"/>
            <a:chOff x="6917201" y="0"/>
            <a:chExt cx="2227777" cy="863400"/>
          </a:xfrm>
        </p:grpSpPr>
        <p:sp>
          <p:nvSpPr>
            <p:cNvPr id="44" name="Shape 44"/>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5" name="Shape 45"/>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6" name="Shape 46"/>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47" name="Shape 47"/>
          <p:cNvSpPr txBox="1"/>
          <p:nvPr>
            <p:ph type="title"/>
          </p:nvPr>
        </p:nvSpPr>
        <p:spPr>
          <a:xfrm>
            <a:off x="1888684" y="1746100"/>
            <a:ext cx="5377500" cy="1646100"/>
          </a:xfrm>
          <a:prstGeom prst="rect">
            <a:avLst/>
          </a:prstGeom>
        </p:spPr>
        <p:txBody>
          <a:bodyPr anchorCtr="0" anchor="ctr" bIns="91425" lIns="91425" spcFirstLastPara="1" rIns="91425" wrap="square" tIns="91425"/>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Shape 48"/>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Shape 50"/>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1" name="Shape 51"/>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2" name="Shape 52"/>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3" name="Shape 53"/>
          <p:cNvSpPr txBox="1"/>
          <p:nvPr>
            <p:ph type="title"/>
          </p:nvPr>
        </p:nvSpPr>
        <p:spPr>
          <a:xfrm>
            <a:off x="819150" y="845600"/>
            <a:ext cx="7505700" cy="954600"/>
          </a:xfrm>
          <a:prstGeom prst="rect">
            <a:avLst/>
          </a:prstGeom>
        </p:spPr>
        <p:txBody>
          <a:bodyPr anchorCtr="0" anchor="t" bIns="91425" lIns="91425" spcFirstLastPara="1" rIns="91425" wrap="square" tIns="91425"/>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Shape 54"/>
          <p:cNvSpPr txBox="1"/>
          <p:nvPr>
            <p:ph idx="1" type="body"/>
          </p:nvPr>
        </p:nvSpPr>
        <p:spPr>
          <a:xfrm>
            <a:off x="819150" y="1990725"/>
            <a:ext cx="7505700" cy="24480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5" name="Shape 55"/>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Shape 5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8" name="Shape 58"/>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9" name="Shape 5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0" name="Shape 60"/>
          <p:cNvSpPr txBox="1"/>
          <p:nvPr>
            <p:ph type="title"/>
          </p:nvPr>
        </p:nvSpPr>
        <p:spPr>
          <a:xfrm>
            <a:off x="819150" y="845600"/>
            <a:ext cx="7505700" cy="954600"/>
          </a:xfrm>
          <a:prstGeom prst="rect">
            <a:avLst/>
          </a:prstGeom>
        </p:spPr>
        <p:txBody>
          <a:bodyPr anchorCtr="0" anchor="t" bIns="91425" lIns="91425" spcFirstLastPara="1" rIns="91425" wrap="square" tIns="91425"/>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Shape 61"/>
          <p:cNvSpPr txBox="1"/>
          <p:nvPr>
            <p:ph idx="1" type="body"/>
          </p:nvPr>
        </p:nvSpPr>
        <p:spPr>
          <a:xfrm>
            <a:off x="819150" y="1990725"/>
            <a:ext cx="3686100" cy="24480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2" name="Shape 62"/>
          <p:cNvSpPr txBox="1"/>
          <p:nvPr>
            <p:ph idx="2" type="body"/>
          </p:nvPr>
        </p:nvSpPr>
        <p:spPr>
          <a:xfrm>
            <a:off x="4638675" y="1990725"/>
            <a:ext cx="3686100" cy="24480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3" name="Shape 63"/>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Shape 6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6" name="Shape 6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7" name="Shape 6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8" name="Shape 68"/>
          <p:cNvSpPr txBox="1"/>
          <p:nvPr>
            <p:ph type="title"/>
          </p:nvPr>
        </p:nvSpPr>
        <p:spPr>
          <a:xfrm>
            <a:off x="819150" y="845600"/>
            <a:ext cx="7505700" cy="954600"/>
          </a:xfrm>
          <a:prstGeom prst="rect">
            <a:avLst/>
          </a:prstGeom>
        </p:spPr>
        <p:txBody>
          <a:bodyPr anchorCtr="0" anchor="t" bIns="91425" lIns="91425" spcFirstLastPara="1" rIns="91425" wrap="square" tIns="91425"/>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Shape 69"/>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Shape 71"/>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2" name="Shape 72"/>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3" name="Shape 73"/>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4" name="Shape 74"/>
          <p:cNvSpPr txBox="1"/>
          <p:nvPr>
            <p:ph type="title"/>
          </p:nvPr>
        </p:nvSpPr>
        <p:spPr>
          <a:xfrm>
            <a:off x="819150" y="845600"/>
            <a:ext cx="3709200" cy="1383000"/>
          </a:xfrm>
          <a:prstGeom prst="rect">
            <a:avLst/>
          </a:prstGeom>
        </p:spPr>
        <p:txBody>
          <a:bodyPr anchorCtr="0" anchor="t" bIns="91425" lIns="91425" spcFirstLastPara="1" rIns="91425" wrap="square" tIns="91425"/>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Shape 75"/>
          <p:cNvSpPr txBox="1"/>
          <p:nvPr>
            <p:ph idx="1" type="body"/>
          </p:nvPr>
        </p:nvSpPr>
        <p:spPr>
          <a:xfrm>
            <a:off x="830700" y="2319050"/>
            <a:ext cx="3709200" cy="21198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76" name="Shape 76"/>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Shape 7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9" name="Shape 79"/>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nvGrpSpPr>
          <p:cNvPr id="80" name="Shape 80"/>
          <p:cNvGrpSpPr/>
          <p:nvPr/>
        </p:nvGrpSpPr>
        <p:grpSpPr>
          <a:xfrm>
            <a:off x="255991" y="-118"/>
            <a:ext cx="2251347" cy="1043408"/>
            <a:chOff x="3961956" y="4383950"/>
            <a:chExt cx="1160548" cy="548700"/>
          </a:xfrm>
        </p:grpSpPr>
        <p:sp>
          <p:nvSpPr>
            <p:cNvPr id="81" name="Shape 81"/>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2" name="Shape 82"/>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3" name="Shape 83"/>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84" name="Shape 8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nvGrpSpPr>
          <p:cNvPr id="85" name="Shape 85"/>
          <p:cNvGrpSpPr/>
          <p:nvPr/>
        </p:nvGrpSpPr>
        <p:grpSpPr>
          <a:xfrm>
            <a:off x="34934" y="4522125"/>
            <a:ext cx="1593306" cy="617072"/>
            <a:chOff x="6917201" y="0"/>
            <a:chExt cx="2227777" cy="863400"/>
          </a:xfrm>
        </p:grpSpPr>
        <p:sp>
          <p:nvSpPr>
            <p:cNvPr id="86" name="Shape 86"/>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7" name="Shape 87"/>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8" name="Shape 8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grpSp>
        <p:nvGrpSpPr>
          <p:cNvPr id="89" name="Shape 89"/>
          <p:cNvGrpSpPr/>
          <p:nvPr/>
        </p:nvGrpSpPr>
        <p:grpSpPr>
          <a:xfrm>
            <a:off x="5886353" y="1243"/>
            <a:ext cx="3257455" cy="1261514"/>
            <a:chOff x="6917201" y="0"/>
            <a:chExt cx="2227777" cy="863400"/>
          </a:xfrm>
        </p:grpSpPr>
        <p:sp>
          <p:nvSpPr>
            <p:cNvPr id="90" name="Shape 90"/>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1" name="Shape 91"/>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2" name="Shape 9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grpSp>
      <p:sp>
        <p:nvSpPr>
          <p:cNvPr id="93" name="Shape 93"/>
          <p:cNvSpPr txBox="1"/>
          <p:nvPr>
            <p:ph type="title"/>
          </p:nvPr>
        </p:nvSpPr>
        <p:spPr>
          <a:xfrm>
            <a:off x="1393929" y="1301146"/>
            <a:ext cx="6366900" cy="2539200"/>
          </a:xfrm>
          <a:prstGeom prst="rect">
            <a:avLst/>
          </a:prstGeom>
        </p:spPr>
        <p:txBody>
          <a:bodyPr anchorCtr="0" anchor="ctr" bIns="91425" lIns="91425" spcFirstLastPara="1" rIns="91425" wrap="square" tIns="91425"/>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Shape 94"/>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Shape 9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7" name="Shape 97"/>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8" name="Shape 9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9" name="Shape 99"/>
          <p:cNvSpPr txBox="1"/>
          <p:nvPr>
            <p:ph type="title"/>
          </p:nvPr>
        </p:nvSpPr>
        <p:spPr>
          <a:xfrm>
            <a:off x="819150" y="845600"/>
            <a:ext cx="6424200" cy="705000"/>
          </a:xfrm>
          <a:prstGeom prst="rect">
            <a:avLst/>
          </a:prstGeom>
        </p:spPr>
        <p:txBody>
          <a:bodyPr anchorCtr="0" anchor="t" bIns="91425" lIns="91425" spcFirstLastPara="1" rIns="91425" wrap="square" tIns="91425"/>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Shape 100"/>
          <p:cNvSpPr txBox="1"/>
          <p:nvPr>
            <p:ph idx="1" type="subTitle"/>
          </p:nvPr>
        </p:nvSpPr>
        <p:spPr>
          <a:xfrm>
            <a:off x="819150" y="1550700"/>
            <a:ext cx="5859900" cy="3936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Shape 101"/>
          <p:cNvSpPr txBox="1"/>
          <p:nvPr>
            <p:ph idx="2" type="body"/>
          </p:nvPr>
        </p:nvSpPr>
        <p:spPr>
          <a:xfrm>
            <a:off x="819150" y="2467050"/>
            <a:ext cx="5859900" cy="2095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02" name="Shape 102"/>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Shape 104"/>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5" name="Shape 105"/>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6" name="Shape 10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7" name="Shape 107"/>
          <p:cNvSpPr txBox="1"/>
          <p:nvPr>
            <p:ph idx="1" type="body"/>
          </p:nvPr>
        </p:nvSpPr>
        <p:spPr>
          <a:xfrm>
            <a:off x="328025" y="4163500"/>
            <a:ext cx="7415100" cy="605100"/>
          </a:xfrm>
          <a:prstGeom prst="rect">
            <a:avLst/>
          </a:prstGeom>
        </p:spPr>
        <p:txBody>
          <a:bodyPr anchorCtr="0" anchor="b" bIns="91425" lIns="91425" spcFirstLastPara="1" rIns="91425" wrap="square" tIns="91425"/>
          <a:lstStyle>
            <a:lvl1pPr indent="-228600" lvl="0" marL="457200">
              <a:lnSpc>
                <a:spcPct val="100000"/>
              </a:lnSpc>
              <a:spcBef>
                <a:spcPts val="0"/>
              </a:spcBef>
              <a:spcAft>
                <a:spcPts val="0"/>
              </a:spcAft>
              <a:buSzPts val="1300"/>
              <a:buNone/>
              <a:defRPr/>
            </a:lvl1pPr>
          </a:lstStyle>
          <a:p/>
        </p:txBody>
      </p:sp>
      <p:sp>
        <p:nvSpPr>
          <p:cNvPr id="108" name="Shape 108"/>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hift">
    <p:bg>
      <p:bgPr>
        <a:solidFill>
          <a:schemeClr val="dk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Shape 7"/>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1600"/>
              </a:spcBef>
              <a:spcAft>
                <a:spcPts val="160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Shape 8"/>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 Id="rId4" Type="http://schemas.openxmlformats.org/officeDocument/2006/relationships/image" Target="../media/image12.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7.png"/><Relationship Id="rId4" Type="http://schemas.openxmlformats.org/officeDocument/2006/relationships/image" Target="../media/image25.png"/><Relationship Id="rId5" Type="http://schemas.openxmlformats.org/officeDocument/2006/relationships/image" Target="../media/image24.png"/><Relationship Id="rId6" Type="http://schemas.openxmlformats.org/officeDocument/2006/relationships/image" Target="../media/image23.png"/><Relationship Id="rId7" Type="http://schemas.openxmlformats.org/officeDocument/2006/relationships/image" Target="../media/image2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6.png"/><Relationship Id="rId4" Type="http://schemas.openxmlformats.org/officeDocument/2006/relationships/image" Target="../media/image20.png"/><Relationship Id="rId5"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6.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4.png"/><Relationship Id="rId4" Type="http://schemas.openxmlformats.org/officeDocument/2006/relationships/image" Target="../media/image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1.jpg"/><Relationship Id="rId4" Type="http://schemas.openxmlformats.org/officeDocument/2006/relationships/image" Target="../media/image36.jpg"/><Relationship Id="rId5" Type="http://schemas.openxmlformats.org/officeDocument/2006/relationships/image" Target="../media/image3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6.png"/><Relationship Id="rId4" Type="http://schemas.openxmlformats.org/officeDocument/2006/relationships/image" Target="../media/image28.png"/><Relationship Id="rId5" Type="http://schemas.openxmlformats.org/officeDocument/2006/relationships/image" Target="../media/image15.png"/><Relationship Id="rId6"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4.png"/><Relationship Id="rId4" Type="http://schemas.openxmlformats.org/officeDocument/2006/relationships/image" Target="../media/image11.png"/><Relationship Id="rId5" Type="http://schemas.openxmlformats.org/officeDocument/2006/relationships/image" Target="../media/image10.png"/><Relationship Id="rId6" Type="http://schemas.openxmlformats.org/officeDocument/2006/relationships/image" Target="../media/image13.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8.jpg"/><Relationship Id="rId4" Type="http://schemas.openxmlformats.org/officeDocument/2006/relationships/image" Target="../media/image17.png"/><Relationship Id="rId5" Type="http://schemas.openxmlformats.org/officeDocument/2006/relationships/image" Target="../media/image1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jpg"/><Relationship Id="rId4" Type="http://schemas.openxmlformats.org/officeDocument/2006/relationships/image" Target="../media/image7.jpg"/><Relationship Id="rId5"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0.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Shape 128"/>
          <p:cNvSpPr txBox="1"/>
          <p:nvPr>
            <p:ph type="ctrTitle"/>
          </p:nvPr>
        </p:nvSpPr>
        <p:spPr>
          <a:xfrm rot="-1409546">
            <a:off x="130629" y="1844262"/>
            <a:ext cx="5361391" cy="1448105"/>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lang="en" sz="7200">
                <a:solidFill>
                  <a:srgbClr val="000000"/>
                </a:solidFill>
              </a:rPr>
              <a:t>Miniball! :)</a:t>
            </a:r>
            <a:endParaRPr sz="7200">
              <a:solidFill>
                <a:srgbClr val="000000"/>
              </a:solidFill>
            </a:endParaRPr>
          </a:p>
        </p:txBody>
      </p:sp>
      <p:pic>
        <p:nvPicPr>
          <p:cNvPr id="129" name="Shape 129"/>
          <p:cNvPicPr preferRelativeResize="0"/>
          <p:nvPr/>
        </p:nvPicPr>
        <p:blipFill>
          <a:blip r:embed="rId3">
            <a:alphaModFix/>
          </a:blip>
          <a:stretch>
            <a:fillRect/>
          </a:stretch>
        </p:blipFill>
        <p:spPr>
          <a:xfrm>
            <a:off x="5393677" y="204676"/>
            <a:ext cx="3545450" cy="4727278"/>
          </a:xfrm>
          <a:prstGeom prst="rect">
            <a:avLst/>
          </a:prstGeom>
          <a:noFill/>
          <a:ln>
            <a:noFill/>
          </a:ln>
        </p:spPr>
      </p:pic>
      <p:pic>
        <p:nvPicPr>
          <p:cNvPr id="130" name="Shape 130"/>
          <p:cNvPicPr preferRelativeResize="0"/>
          <p:nvPr/>
        </p:nvPicPr>
        <p:blipFill>
          <a:blip r:embed="rId4">
            <a:alphaModFix/>
          </a:blip>
          <a:stretch>
            <a:fillRect/>
          </a:stretch>
        </p:blipFill>
        <p:spPr>
          <a:xfrm>
            <a:off x="2839083" y="256374"/>
            <a:ext cx="3465842" cy="49388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30"/>
                                        </p:tgtEl>
                                        <p:attrNameLst>
                                          <p:attrName>style.visibility</p:attrName>
                                        </p:attrNameLst>
                                      </p:cBhvr>
                                      <p:to>
                                        <p:strVal val="visible"/>
                                      </p:to>
                                    </p:set>
                                    <p:anim calcmode="lin" valueType="num">
                                      <p:cBhvr additive="base">
                                        <p:cTn dur="2000"/>
                                        <p:tgtEl>
                                          <p:spTgt spid="130"/>
                                        </p:tgtEl>
                                        <p:attrNameLst>
                                          <p:attrName>ppt_x</p:attrName>
                                        </p:attrNameLst>
                                      </p:cBhvr>
                                      <p:tavLst>
                                        <p:tav fmla="" tm="0">
                                          <p:val>
                                            <p:strVal val="#ppt_x-1"/>
                                          </p:val>
                                        </p:tav>
                                        <p:tav fmla="" tm="100000">
                                          <p:val>
                                            <p:strVal val="#ppt_x"/>
                                          </p:val>
                                        </p:tav>
                                      </p:tavLst>
                                    </p:anim>
                                  </p:childTnLst>
                                </p:cTn>
                              </p:par>
                            </p:childTnLst>
                          </p:cTn>
                        </p:par>
                        <p:par>
                          <p:cTn fill="hold">
                            <p:stCondLst>
                              <p:cond delay="2000"/>
                            </p:stCondLst>
                            <p:childTnLst>
                              <p:par>
                                <p:cTn fill="hold" nodeType="afterEffect" presetClass="exit" presetID="2" presetSubtype="2">
                                  <p:stCondLst>
                                    <p:cond delay="0"/>
                                  </p:stCondLst>
                                  <p:childTnLst>
                                    <p:anim calcmode="lin" valueType="num">
                                      <p:cBhvr additive="base">
                                        <p:cTn dur="2000"/>
                                        <p:tgtEl>
                                          <p:spTgt spid="130"/>
                                        </p:tgtEl>
                                        <p:attrNameLst>
                                          <p:attrName>ppt_x</p:attrName>
                                        </p:attrNameLst>
                                      </p:cBhvr>
                                      <p:tavLst>
                                        <p:tav fmla="" tm="0">
                                          <p:val>
                                            <p:strVal val="#ppt_x"/>
                                          </p:val>
                                        </p:tav>
                                        <p:tav fmla="" tm="100000">
                                          <p:val>
                                            <p:strVal val="#ppt_x+1"/>
                                          </p:val>
                                        </p:tav>
                                      </p:tavLst>
                                    </p:anim>
                                    <p:set>
                                      <p:cBhvr>
                                        <p:cTn dur="1" fill="hold">
                                          <p:stCondLst>
                                            <p:cond delay="2000"/>
                                          </p:stCondLst>
                                        </p:cTn>
                                        <p:tgtEl>
                                          <p:spTgt spid="130"/>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sp>
        <p:nvSpPr>
          <p:cNvPr id="239" name="Shape 239"/>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latin typeface="Times New Roman"/>
                <a:ea typeface="Times New Roman"/>
                <a:cs typeface="Times New Roman"/>
                <a:sym typeface="Times New Roman"/>
              </a:rPr>
              <a:t>Angle analysis </a:t>
            </a:r>
            <a:endParaRPr>
              <a:solidFill>
                <a:srgbClr val="000000"/>
              </a:solidFill>
              <a:latin typeface="Times New Roman"/>
              <a:ea typeface="Times New Roman"/>
              <a:cs typeface="Times New Roman"/>
              <a:sym typeface="Times New Roman"/>
            </a:endParaRPr>
          </a:p>
        </p:txBody>
      </p:sp>
      <p:sp>
        <p:nvSpPr>
          <p:cNvPr id="240" name="Shape 240"/>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rPr lang="en" sz="1400">
                <a:solidFill>
                  <a:srgbClr val="000000"/>
                </a:solidFill>
                <a:latin typeface="Times New Roman"/>
                <a:ea typeface="Times New Roman"/>
                <a:cs typeface="Times New Roman"/>
                <a:sym typeface="Times New Roman"/>
              </a:rPr>
              <a:t>					   Θ angle			ɸ angle			</a:t>
            </a:r>
            <a:r>
              <a:rPr lang="en" sz="1400">
                <a:solidFill>
                  <a:srgbClr val="000000"/>
                </a:solidFill>
                <a:latin typeface="Times New Roman"/>
                <a:ea typeface="Times New Roman"/>
                <a:cs typeface="Times New Roman"/>
                <a:sym typeface="Times New Roman"/>
              </a:rPr>
              <a:t>𝞪 angle</a:t>
            </a:r>
            <a:r>
              <a:rPr lang="en" sz="1400">
                <a:solidFill>
                  <a:srgbClr val="000000"/>
                </a:solidFill>
                <a:latin typeface="Times New Roman"/>
                <a:ea typeface="Times New Roman"/>
                <a:cs typeface="Times New Roman"/>
                <a:sym typeface="Times New Roman"/>
              </a:rPr>
              <a:t>			</a:t>
            </a:r>
            <a:endParaRPr sz="1400">
              <a:solidFill>
                <a:srgbClr val="000000"/>
              </a:solidFill>
              <a:latin typeface="Times New Roman"/>
              <a:ea typeface="Times New Roman"/>
              <a:cs typeface="Times New Roman"/>
              <a:sym typeface="Times New Roman"/>
            </a:endParaRPr>
          </a:p>
        </p:txBody>
      </p:sp>
      <p:pic>
        <p:nvPicPr>
          <p:cNvPr id="241" name="Shape 241"/>
          <p:cNvPicPr preferRelativeResize="0"/>
          <p:nvPr/>
        </p:nvPicPr>
        <p:blipFill rotWithShape="1">
          <a:blip r:embed="rId3">
            <a:alphaModFix/>
          </a:blip>
          <a:srcRect b="7058" l="32394" r="32866" t="18872"/>
          <a:stretch/>
        </p:blipFill>
        <p:spPr>
          <a:xfrm>
            <a:off x="211275" y="1386575"/>
            <a:ext cx="2858976" cy="3552249"/>
          </a:xfrm>
          <a:prstGeom prst="rect">
            <a:avLst/>
          </a:prstGeom>
          <a:noFill/>
          <a:ln>
            <a:noFill/>
          </a:ln>
        </p:spPr>
      </p:pic>
      <p:pic>
        <p:nvPicPr>
          <p:cNvPr id="242" name="Shape 242"/>
          <p:cNvPicPr preferRelativeResize="0"/>
          <p:nvPr/>
        </p:nvPicPr>
        <p:blipFill rotWithShape="1">
          <a:blip r:embed="rId4">
            <a:alphaModFix/>
          </a:blip>
          <a:srcRect b="7961" l="32554" r="32706" t="17843"/>
          <a:stretch/>
        </p:blipFill>
        <p:spPr>
          <a:xfrm>
            <a:off x="3288151" y="2372400"/>
            <a:ext cx="1547952" cy="2066325"/>
          </a:xfrm>
          <a:prstGeom prst="rect">
            <a:avLst/>
          </a:prstGeom>
          <a:noFill/>
          <a:ln>
            <a:noFill/>
          </a:ln>
        </p:spPr>
      </p:pic>
      <p:pic>
        <p:nvPicPr>
          <p:cNvPr id="243" name="Shape 243"/>
          <p:cNvPicPr preferRelativeResize="0"/>
          <p:nvPr/>
        </p:nvPicPr>
        <p:blipFill rotWithShape="1">
          <a:blip r:embed="rId5">
            <a:alphaModFix/>
          </a:blip>
          <a:srcRect b="8348" l="32313" r="34391" t="17970"/>
          <a:stretch/>
        </p:blipFill>
        <p:spPr>
          <a:xfrm>
            <a:off x="5054001" y="2372400"/>
            <a:ext cx="1493947" cy="2066325"/>
          </a:xfrm>
          <a:prstGeom prst="rect">
            <a:avLst/>
          </a:prstGeom>
          <a:noFill/>
          <a:ln>
            <a:noFill/>
          </a:ln>
        </p:spPr>
      </p:pic>
      <p:pic>
        <p:nvPicPr>
          <p:cNvPr id="244" name="Shape 244"/>
          <p:cNvPicPr preferRelativeResize="0"/>
          <p:nvPr/>
        </p:nvPicPr>
        <p:blipFill rotWithShape="1">
          <a:blip r:embed="rId6">
            <a:alphaModFix/>
          </a:blip>
          <a:srcRect b="7443" l="32713" r="33028" t="18487"/>
          <a:stretch/>
        </p:blipFill>
        <p:spPr>
          <a:xfrm>
            <a:off x="6861300" y="2359700"/>
            <a:ext cx="1547952" cy="2091726"/>
          </a:xfrm>
          <a:prstGeom prst="rect">
            <a:avLst/>
          </a:prstGeom>
          <a:noFill/>
          <a:ln>
            <a:noFill/>
          </a:ln>
        </p:spPr>
      </p:pic>
      <p:pic>
        <p:nvPicPr>
          <p:cNvPr id="245" name="Shape 245"/>
          <p:cNvPicPr preferRelativeResize="0"/>
          <p:nvPr/>
        </p:nvPicPr>
        <p:blipFill rotWithShape="1">
          <a:blip r:embed="rId7">
            <a:alphaModFix/>
          </a:blip>
          <a:srcRect b="50579" l="50001" r="28692" t="38701"/>
          <a:stretch/>
        </p:blipFill>
        <p:spPr>
          <a:xfrm>
            <a:off x="4261151" y="926738"/>
            <a:ext cx="2519827" cy="79232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1"/>
                                        </p:tgtEl>
                                        <p:attrNameLst>
                                          <p:attrName>style.visibility</p:attrName>
                                        </p:attrNameLst>
                                      </p:cBhvr>
                                      <p:to>
                                        <p:strVal val="visible"/>
                                      </p:to>
                                    </p:set>
                                    <p:animEffect filter="fade" transition="in">
                                      <p:cBhvr>
                                        <p:cTn dur="1000"/>
                                        <p:tgtEl>
                                          <p:spTgt spid="2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2"/>
                                        </p:tgtEl>
                                        <p:attrNameLst>
                                          <p:attrName>style.visibility</p:attrName>
                                        </p:attrNameLst>
                                      </p:cBhvr>
                                      <p:to>
                                        <p:strVal val="visible"/>
                                      </p:to>
                                    </p:set>
                                    <p:animEffect filter="fade" transition="in">
                                      <p:cBhvr>
                                        <p:cTn dur="1000"/>
                                        <p:tgtEl>
                                          <p:spTgt spid="2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
                                        </p:tgtEl>
                                        <p:attrNameLst>
                                          <p:attrName>style.visibility</p:attrName>
                                        </p:attrNameLst>
                                      </p:cBhvr>
                                      <p:to>
                                        <p:strVal val="visible"/>
                                      </p:to>
                                    </p:set>
                                    <p:animEffect filter="fade" transition="in">
                                      <p:cBhvr>
                                        <p:cTn dur="1000"/>
                                        <p:tgtEl>
                                          <p:spTgt spid="2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4"/>
                                        </p:tgtEl>
                                        <p:attrNameLst>
                                          <p:attrName>style.visibility</p:attrName>
                                        </p:attrNameLst>
                                      </p:cBhvr>
                                      <p:to>
                                        <p:strVal val="visible"/>
                                      </p:to>
                                    </p:set>
                                    <p:animEffect filter="fade" transition="in">
                                      <p:cBhvr>
                                        <p:cTn dur="1000"/>
                                        <p:tgtEl>
                                          <p:spTgt spid="2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
                                        </p:tgtEl>
                                        <p:attrNameLst>
                                          <p:attrName>style.visibility</p:attrName>
                                        </p:attrNameLst>
                                      </p:cBhvr>
                                      <p:to>
                                        <p:strVal val="visible"/>
                                      </p:to>
                                    </p:set>
                                    <p:animEffect filter="fade" transition="in">
                                      <p:cBhvr>
                                        <p:cTn dur="1000"/>
                                        <p:tgtEl>
                                          <p:spTgt spid="2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gtEl>
                                        <p:attrNameLst>
                                          <p:attrName>style.visibility</p:attrName>
                                        </p:attrNameLst>
                                      </p:cBhvr>
                                      <p:to>
                                        <p:strVal val="visible"/>
                                      </p:to>
                                    </p:set>
                                    <p:animEffect filter="fade" transition="in">
                                      <p:cBhvr>
                                        <p:cTn dur="1000"/>
                                        <p:tgtEl>
                                          <p:spTgt spid="2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sp>
        <p:nvSpPr>
          <p:cNvPr id="250" name="Shape 250"/>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latin typeface="Times New Roman"/>
                <a:ea typeface="Times New Roman"/>
                <a:cs typeface="Times New Roman"/>
                <a:sym typeface="Times New Roman"/>
              </a:rPr>
              <a:t>Angle manipulation</a:t>
            </a:r>
            <a:endParaRPr>
              <a:solidFill>
                <a:srgbClr val="000000"/>
              </a:solidFill>
              <a:latin typeface="Times New Roman"/>
              <a:ea typeface="Times New Roman"/>
              <a:cs typeface="Times New Roman"/>
              <a:sym typeface="Times New Roman"/>
            </a:endParaRPr>
          </a:p>
        </p:txBody>
      </p:sp>
      <p:sp>
        <p:nvSpPr>
          <p:cNvPr id="251" name="Shape 251"/>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pic>
        <p:nvPicPr>
          <p:cNvPr id="252" name="Shape 252"/>
          <p:cNvPicPr preferRelativeResize="0"/>
          <p:nvPr/>
        </p:nvPicPr>
        <p:blipFill rotWithShape="1">
          <a:blip r:embed="rId3">
            <a:alphaModFix/>
          </a:blip>
          <a:srcRect b="27473" l="1824" r="44501" t="8856"/>
          <a:stretch/>
        </p:blipFill>
        <p:spPr>
          <a:xfrm>
            <a:off x="442400" y="1404775"/>
            <a:ext cx="4417200" cy="3274950"/>
          </a:xfrm>
          <a:prstGeom prst="rect">
            <a:avLst/>
          </a:prstGeom>
          <a:noFill/>
          <a:ln>
            <a:noFill/>
          </a:ln>
        </p:spPr>
      </p:pic>
      <p:pic>
        <p:nvPicPr>
          <p:cNvPr id="253" name="Shape 253"/>
          <p:cNvPicPr preferRelativeResize="0"/>
          <p:nvPr/>
        </p:nvPicPr>
        <p:blipFill rotWithShape="1">
          <a:blip r:embed="rId4">
            <a:alphaModFix/>
          </a:blip>
          <a:srcRect b="24655" l="58706" r="1257" t="22582"/>
          <a:stretch/>
        </p:blipFill>
        <p:spPr>
          <a:xfrm>
            <a:off x="5209550" y="1800200"/>
            <a:ext cx="3294749" cy="2713701"/>
          </a:xfrm>
          <a:prstGeom prst="rect">
            <a:avLst/>
          </a:prstGeom>
          <a:noFill/>
          <a:ln>
            <a:noFill/>
          </a:ln>
        </p:spPr>
      </p:pic>
      <p:pic>
        <p:nvPicPr>
          <p:cNvPr id="254" name="Shape 254"/>
          <p:cNvPicPr preferRelativeResize="0"/>
          <p:nvPr/>
        </p:nvPicPr>
        <p:blipFill rotWithShape="1">
          <a:blip r:embed="rId5">
            <a:alphaModFix/>
          </a:blip>
          <a:srcRect b="32607" l="39533" r="34872" t="41077"/>
          <a:stretch/>
        </p:blipFill>
        <p:spPr>
          <a:xfrm>
            <a:off x="5803800" y="303725"/>
            <a:ext cx="2106250" cy="135354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4"/>
                                        </p:tgtEl>
                                        <p:attrNameLst>
                                          <p:attrName>style.visibility</p:attrName>
                                        </p:attrNameLst>
                                      </p:cBhvr>
                                      <p:to>
                                        <p:strVal val="visible"/>
                                      </p:to>
                                    </p:set>
                                    <p:animEffect filter="fade" transition="in">
                                      <p:cBhvr>
                                        <p:cTn dur="1000"/>
                                        <p:tgtEl>
                                          <p:spTgt spid="25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
                                        </p:tgtEl>
                                        <p:attrNameLst>
                                          <p:attrName>style.visibility</p:attrName>
                                        </p:attrNameLst>
                                      </p:cBhvr>
                                      <p:to>
                                        <p:strVal val="visible"/>
                                      </p:to>
                                    </p:set>
                                    <p:animEffect filter="fade" transition="in">
                                      <p:cBhvr>
                                        <p:cTn dur="1000"/>
                                        <p:tgtEl>
                                          <p:spTgt spid="2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
                                        </p:tgtEl>
                                        <p:attrNameLst>
                                          <p:attrName>style.visibility</p:attrName>
                                        </p:attrNameLst>
                                      </p:cBhvr>
                                      <p:to>
                                        <p:strVal val="visible"/>
                                      </p:to>
                                    </p:set>
                                    <p:animEffect filter="fade" transition="in">
                                      <p:cBhvr>
                                        <p:cTn dur="1000"/>
                                        <p:tgtEl>
                                          <p:spTgt spid="2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8" name="Shape 258"/>
        <p:cNvGrpSpPr/>
        <p:nvPr/>
      </p:nvGrpSpPr>
      <p:grpSpPr>
        <a:xfrm>
          <a:off x="0" y="0"/>
          <a:ext cx="0" cy="0"/>
          <a:chOff x="0" y="0"/>
          <a:chExt cx="0" cy="0"/>
        </a:xfrm>
      </p:grpSpPr>
      <p:sp>
        <p:nvSpPr>
          <p:cNvPr id="259" name="Shape 259"/>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latin typeface="Times New Roman"/>
                <a:ea typeface="Times New Roman"/>
                <a:cs typeface="Times New Roman"/>
                <a:sym typeface="Times New Roman"/>
              </a:rPr>
              <a:t>Background radiation detection!</a:t>
            </a:r>
            <a:endParaRPr>
              <a:solidFill>
                <a:srgbClr val="000000"/>
              </a:solidFill>
              <a:latin typeface="Times New Roman"/>
              <a:ea typeface="Times New Roman"/>
              <a:cs typeface="Times New Roman"/>
              <a:sym typeface="Times New Roman"/>
            </a:endParaRPr>
          </a:p>
        </p:txBody>
      </p:sp>
      <p:sp>
        <p:nvSpPr>
          <p:cNvPr id="260" name="Shape 260"/>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sp>
        <p:nvSpPr>
          <p:cNvPr id="261" name="Shape 261"/>
          <p:cNvSpPr txBox="1"/>
          <p:nvPr/>
        </p:nvSpPr>
        <p:spPr>
          <a:xfrm>
            <a:off x="3723925" y="1340350"/>
            <a:ext cx="369600" cy="1518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pic>
        <p:nvPicPr>
          <p:cNvPr id="262" name="Shape 262"/>
          <p:cNvPicPr preferRelativeResize="0"/>
          <p:nvPr/>
        </p:nvPicPr>
        <p:blipFill>
          <a:blip r:embed="rId3">
            <a:alphaModFix/>
          </a:blip>
          <a:stretch>
            <a:fillRect/>
          </a:stretch>
        </p:blipFill>
        <p:spPr>
          <a:xfrm>
            <a:off x="581024" y="1371250"/>
            <a:ext cx="6202900" cy="3521351"/>
          </a:xfrm>
          <a:prstGeom prst="rect">
            <a:avLst/>
          </a:prstGeom>
          <a:noFill/>
          <a:ln>
            <a:noFill/>
          </a:ln>
        </p:spPr>
      </p:pic>
      <p:sp>
        <p:nvSpPr>
          <p:cNvPr id="263" name="Shape 263"/>
          <p:cNvSpPr txBox="1"/>
          <p:nvPr/>
        </p:nvSpPr>
        <p:spPr>
          <a:xfrm>
            <a:off x="4628500" y="1307325"/>
            <a:ext cx="3803100" cy="4437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cxnSp>
        <p:nvCxnSpPr>
          <p:cNvPr id="264" name="Shape 264"/>
          <p:cNvCxnSpPr/>
          <p:nvPr/>
        </p:nvCxnSpPr>
        <p:spPr>
          <a:xfrm flipH="1">
            <a:off x="6167050" y="2940675"/>
            <a:ext cx="1023300" cy="548100"/>
          </a:xfrm>
          <a:prstGeom prst="straightConnector1">
            <a:avLst/>
          </a:prstGeom>
          <a:noFill/>
          <a:ln cap="flat" cmpd="sng" w="9525">
            <a:solidFill>
              <a:schemeClr val="dk2"/>
            </a:solidFill>
            <a:prstDash val="solid"/>
            <a:round/>
            <a:headEnd len="med" w="med" type="none"/>
            <a:tailEnd len="med" w="med" type="triangle"/>
          </a:ln>
        </p:spPr>
      </p:cxnSp>
      <p:sp>
        <p:nvSpPr>
          <p:cNvPr id="265" name="Shape 265"/>
          <p:cNvSpPr txBox="1"/>
          <p:nvPr/>
        </p:nvSpPr>
        <p:spPr>
          <a:xfrm>
            <a:off x="4905800" y="1881775"/>
            <a:ext cx="3803100" cy="4437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66" name="Shape 266"/>
          <p:cNvSpPr txBox="1"/>
          <p:nvPr/>
        </p:nvSpPr>
        <p:spPr>
          <a:xfrm>
            <a:off x="7018650" y="2571750"/>
            <a:ext cx="3803100" cy="4437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aseline="30000" lang="en"/>
              <a:t>22</a:t>
            </a:r>
            <a:r>
              <a:rPr lang="en"/>
              <a:t>Ne </a:t>
            </a:r>
            <a:r>
              <a:rPr lang="en"/>
              <a:t>1274 keV</a:t>
            </a:r>
            <a:endParaRPr baseline="30000"/>
          </a:p>
        </p:txBody>
      </p:sp>
      <p:cxnSp>
        <p:nvCxnSpPr>
          <p:cNvPr id="267" name="Shape 267"/>
          <p:cNvCxnSpPr/>
          <p:nvPr/>
        </p:nvCxnSpPr>
        <p:spPr>
          <a:xfrm>
            <a:off x="5110475" y="2773125"/>
            <a:ext cx="534900" cy="1010100"/>
          </a:xfrm>
          <a:prstGeom prst="straightConnector1">
            <a:avLst/>
          </a:prstGeom>
          <a:noFill/>
          <a:ln cap="flat" cmpd="sng" w="9525">
            <a:solidFill>
              <a:schemeClr val="dk2"/>
            </a:solidFill>
            <a:prstDash val="solid"/>
            <a:round/>
            <a:headEnd len="med" w="med" type="none"/>
            <a:tailEnd len="med" w="med" type="triangle"/>
          </a:ln>
        </p:spPr>
      </p:cxnSp>
      <p:sp>
        <p:nvSpPr>
          <p:cNvPr id="268" name="Shape 268"/>
          <p:cNvSpPr txBox="1"/>
          <p:nvPr/>
        </p:nvSpPr>
        <p:spPr>
          <a:xfrm>
            <a:off x="4159700" y="2345850"/>
            <a:ext cx="3803100" cy="4437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aseline="30000" lang="en"/>
              <a:t>22</a:t>
            </a:r>
            <a:r>
              <a:rPr lang="en"/>
              <a:t>Ne about 1201 keV, moving</a:t>
            </a:r>
            <a:endParaRPr/>
          </a:p>
        </p:txBody>
      </p:sp>
      <p:cxnSp>
        <p:nvCxnSpPr>
          <p:cNvPr id="269" name="Shape 269"/>
          <p:cNvCxnSpPr/>
          <p:nvPr/>
        </p:nvCxnSpPr>
        <p:spPr>
          <a:xfrm flipH="1">
            <a:off x="1901675" y="2073250"/>
            <a:ext cx="224400" cy="713100"/>
          </a:xfrm>
          <a:prstGeom prst="straightConnector1">
            <a:avLst/>
          </a:prstGeom>
          <a:noFill/>
          <a:ln cap="flat" cmpd="sng" w="9525">
            <a:solidFill>
              <a:schemeClr val="dk2"/>
            </a:solidFill>
            <a:prstDash val="solid"/>
            <a:round/>
            <a:headEnd len="med" w="med" type="none"/>
            <a:tailEnd len="med" w="med" type="triangle"/>
          </a:ln>
        </p:spPr>
      </p:cxnSp>
      <p:sp>
        <p:nvSpPr>
          <p:cNvPr id="270" name="Shape 270"/>
          <p:cNvSpPr txBox="1"/>
          <p:nvPr/>
        </p:nvSpPr>
        <p:spPr>
          <a:xfrm>
            <a:off x="1533525" y="1560838"/>
            <a:ext cx="3803100" cy="4437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aseline="30000" lang="en"/>
              <a:t>71</a:t>
            </a:r>
            <a:r>
              <a:rPr lang="en"/>
              <a:t>Cu  𝛽- 197.1 keV </a:t>
            </a:r>
            <a:endParaRPr/>
          </a:p>
          <a:p>
            <a:pPr indent="0" lvl="0" marL="0">
              <a:spcBef>
                <a:spcPts val="0"/>
              </a:spcBef>
              <a:spcAft>
                <a:spcPts val="0"/>
              </a:spcAft>
              <a:buNone/>
            </a:pPr>
            <a:r>
              <a:t/>
            </a:r>
            <a:endParaRPr/>
          </a:p>
        </p:txBody>
      </p:sp>
      <p:cxnSp>
        <p:nvCxnSpPr>
          <p:cNvPr id="271" name="Shape 271"/>
          <p:cNvCxnSpPr/>
          <p:nvPr/>
        </p:nvCxnSpPr>
        <p:spPr>
          <a:xfrm>
            <a:off x="4040850" y="3407000"/>
            <a:ext cx="336600" cy="495300"/>
          </a:xfrm>
          <a:prstGeom prst="straightConnector1">
            <a:avLst/>
          </a:prstGeom>
          <a:noFill/>
          <a:ln cap="flat" cmpd="sng" w="9525">
            <a:solidFill>
              <a:schemeClr val="dk2"/>
            </a:solidFill>
            <a:prstDash val="solid"/>
            <a:round/>
            <a:headEnd len="med" w="med" type="none"/>
            <a:tailEnd len="med" w="med" type="triangle"/>
          </a:ln>
        </p:spPr>
      </p:cxnSp>
      <p:sp>
        <p:nvSpPr>
          <p:cNvPr id="272" name="Shape 272"/>
          <p:cNvSpPr txBox="1"/>
          <p:nvPr/>
        </p:nvSpPr>
        <p:spPr>
          <a:xfrm>
            <a:off x="3275000" y="2894638"/>
            <a:ext cx="3803100" cy="4437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aseline="30000" lang="en"/>
              <a:t>56</a:t>
            </a:r>
            <a:r>
              <a:rPr lang="en"/>
              <a:t>Co </a:t>
            </a:r>
            <a:r>
              <a:rPr lang="en"/>
              <a:t>𝛽+ 846.7 keV</a:t>
            </a:r>
            <a:endParaRPr/>
          </a:p>
        </p:txBody>
      </p:sp>
      <p:pic>
        <p:nvPicPr>
          <p:cNvPr id="273" name="Shape 273"/>
          <p:cNvPicPr preferRelativeResize="0"/>
          <p:nvPr/>
        </p:nvPicPr>
        <p:blipFill rotWithShape="1">
          <a:blip r:embed="rId4">
            <a:alphaModFix/>
          </a:blip>
          <a:srcRect b="3966" l="18895" r="19596" t="14247"/>
          <a:stretch/>
        </p:blipFill>
        <p:spPr>
          <a:xfrm>
            <a:off x="6783926" y="372724"/>
            <a:ext cx="1815725" cy="1509051"/>
          </a:xfrm>
          <a:prstGeom prst="rect">
            <a:avLst/>
          </a:prstGeom>
          <a:noFill/>
          <a:ln>
            <a:noFill/>
          </a:ln>
        </p:spPr>
      </p:pic>
      <p:pic>
        <p:nvPicPr>
          <p:cNvPr id="274" name="Shape 274"/>
          <p:cNvPicPr preferRelativeResize="0"/>
          <p:nvPr/>
        </p:nvPicPr>
        <p:blipFill rotWithShape="1">
          <a:blip r:embed="rId5">
            <a:alphaModFix/>
          </a:blip>
          <a:srcRect b="23617" l="0" r="46103" t="14378"/>
          <a:stretch/>
        </p:blipFill>
        <p:spPr>
          <a:xfrm>
            <a:off x="6684875" y="3294245"/>
            <a:ext cx="2149526" cy="154553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2"/>
                                        </p:tgtEl>
                                        <p:attrNameLst>
                                          <p:attrName>style.visibility</p:attrName>
                                        </p:attrNameLst>
                                      </p:cBhvr>
                                      <p:to>
                                        <p:strVal val="visible"/>
                                      </p:to>
                                    </p:set>
                                    <p:animEffect filter="fade" transition="in">
                                      <p:cBhvr>
                                        <p:cTn dur="1000"/>
                                        <p:tgtEl>
                                          <p:spTgt spid="26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4"/>
                                        </p:tgtEl>
                                        <p:attrNameLst>
                                          <p:attrName>style.visibility</p:attrName>
                                        </p:attrNameLst>
                                      </p:cBhvr>
                                      <p:to>
                                        <p:strVal val="visible"/>
                                      </p:to>
                                    </p:set>
                                    <p:animEffect filter="fade" transition="in">
                                      <p:cBhvr>
                                        <p:cTn dur="1000"/>
                                        <p:tgtEl>
                                          <p:spTgt spid="26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6"/>
                                        </p:tgtEl>
                                        <p:attrNameLst>
                                          <p:attrName>style.visibility</p:attrName>
                                        </p:attrNameLst>
                                      </p:cBhvr>
                                      <p:to>
                                        <p:strVal val="visible"/>
                                      </p:to>
                                    </p:set>
                                    <p:animEffect filter="fade" transition="in">
                                      <p:cBhvr>
                                        <p:cTn dur="1000"/>
                                        <p:tgtEl>
                                          <p:spTgt spid="26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
                                        </p:tgtEl>
                                        <p:attrNameLst>
                                          <p:attrName>style.visibility</p:attrName>
                                        </p:attrNameLst>
                                      </p:cBhvr>
                                      <p:to>
                                        <p:strVal val="visible"/>
                                      </p:to>
                                    </p:set>
                                    <p:animEffect filter="fade" transition="in">
                                      <p:cBhvr>
                                        <p:cTn dur="1000"/>
                                        <p:tgtEl>
                                          <p:spTgt spid="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1000"/>
                                        <p:tgtEl>
                                          <p:spTgt spid="2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1"/>
                                        </p:tgtEl>
                                        <p:attrNameLst>
                                          <p:attrName>style.visibility</p:attrName>
                                        </p:attrNameLst>
                                      </p:cBhvr>
                                      <p:to>
                                        <p:strVal val="visible"/>
                                      </p:to>
                                    </p:set>
                                    <p:animEffect filter="fade" transition="in">
                                      <p:cBhvr>
                                        <p:cTn dur="1000"/>
                                        <p:tgtEl>
                                          <p:spTgt spid="27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2"/>
                                        </p:tgtEl>
                                        <p:attrNameLst>
                                          <p:attrName>style.visibility</p:attrName>
                                        </p:attrNameLst>
                                      </p:cBhvr>
                                      <p:to>
                                        <p:strVal val="visible"/>
                                      </p:to>
                                    </p:set>
                                    <p:animEffect filter="fade" transition="in">
                                      <p:cBhvr>
                                        <p:cTn dur="1000"/>
                                        <p:tgtEl>
                                          <p:spTgt spid="27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9"/>
                                        </p:tgtEl>
                                        <p:attrNameLst>
                                          <p:attrName>style.visibility</p:attrName>
                                        </p:attrNameLst>
                                      </p:cBhvr>
                                      <p:to>
                                        <p:strVal val="visible"/>
                                      </p:to>
                                    </p:set>
                                    <p:animEffect filter="fade" transition="in">
                                      <p:cBhvr>
                                        <p:cTn dur="1000"/>
                                        <p:tgtEl>
                                          <p:spTgt spid="2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0"/>
                                        </p:tgtEl>
                                        <p:attrNameLst>
                                          <p:attrName>style.visibility</p:attrName>
                                        </p:attrNameLst>
                                      </p:cBhvr>
                                      <p:to>
                                        <p:strVal val="visible"/>
                                      </p:to>
                                    </p:set>
                                    <p:animEffect filter="fade" transition="in">
                                      <p:cBhvr>
                                        <p:cTn dur="1000"/>
                                        <p:tgtEl>
                                          <p:spTgt spid="2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3"/>
                                        </p:tgtEl>
                                        <p:attrNameLst>
                                          <p:attrName>style.visibility</p:attrName>
                                        </p:attrNameLst>
                                      </p:cBhvr>
                                      <p:to>
                                        <p:strVal val="visible"/>
                                      </p:to>
                                    </p:set>
                                    <p:animEffect filter="fade" transition="in">
                                      <p:cBhvr>
                                        <p:cTn dur="1000"/>
                                        <p:tgtEl>
                                          <p:spTgt spid="2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
                                        </p:tgtEl>
                                        <p:attrNameLst>
                                          <p:attrName>style.visibility</p:attrName>
                                        </p:attrNameLst>
                                      </p:cBhvr>
                                      <p:to>
                                        <p:strVal val="visible"/>
                                      </p:to>
                                    </p:set>
                                    <p:animEffect filter="fade" transition="in">
                                      <p:cBhvr>
                                        <p:cTn dur="1000"/>
                                        <p:tgtEl>
                                          <p:spTgt spid="2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 name="Shape 278"/>
        <p:cNvGrpSpPr/>
        <p:nvPr/>
      </p:nvGrpSpPr>
      <p:grpSpPr>
        <a:xfrm>
          <a:off x="0" y="0"/>
          <a:ext cx="0" cy="0"/>
          <a:chOff x="0" y="0"/>
          <a:chExt cx="0" cy="0"/>
        </a:xfrm>
      </p:grpSpPr>
      <p:sp>
        <p:nvSpPr>
          <p:cNvPr id="279" name="Shape 279"/>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80" name="Shape 280"/>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pic>
        <p:nvPicPr>
          <p:cNvPr id="281" name="Shape 281"/>
          <p:cNvPicPr preferRelativeResize="0"/>
          <p:nvPr/>
        </p:nvPicPr>
        <p:blipFill>
          <a:blip r:embed="rId3">
            <a:alphaModFix/>
          </a:blip>
          <a:stretch>
            <a:fillRect/>
          </a:stretch>
        </p:blipFill>
        <p:spPr>
          <a:xfrm>
            <a:off x="4572000" y="1206906"/>
            <a:ext cx="3993024" cy="3315249"/>
          </a:xfrm>
          <a:prstGeom prst="rect">
            <a:avLst/>
          </a:prstGeom>
          <a:noFill/>
          <a:ln>
            <a:noFill/>
          </a:ln>
        </p:spPr>
      </p:pic>
      <p:pic>
        <p:nvPicPr>
          <p:cNvPr id="282" name="Shape 282"/>
          <p:cNvPicPr preferRelativeResize="0"/>
          <p:nvPr/>
        </p:nvPicPr>
        <p:blipFill rotWithShape="1">
          <a:blip r:embed="rId4">
            <a:alphaModFix/>
          </a:blip>
          <a:srcRect b="5783" l="4143" r="47343" t="5791"/>
          <a:stretch/>
        </p:blipFill>
        <p:spPr>
          <a:xfrm>
            <a:off x="506300" y="1206900"/>
            <a:ext cx="3866275" cy="3364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sp>
        <p:nvSpPr>
          <p:cNvPr id="287" name="Shape 287"/>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rPr>
              <a:t>Experience </a:t>
            </a:r>
            <a:endParaRPr>
              <a:solidFill>
                <a:srgbClr val="000000"/>
              </a:solidFill>
            </a:endParaRPr>
          </a:p>
        </p:txBody>
      </p:sp>
      <p:sp>
        <p:nvSpPr>
          <p:cNvPr id="288" name="Shape 288"/>
          <p:cNvSpPr txBox="1"/>
          <p:nvPr>
            <p:ph idx="1" type="body"/>
          </p:nvPr>
        </p:nvSpPr>
        <p:spPr>
          <a:xfrm>
            <a:off x="612025" y="1933175"/>
            <a:ext cx="7505700" cy="24480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pic>
        <p:nvPicPr>
          <p:cNvPr id="289" name="Shape 289"/>
          <p:cNvPicPr preferRelativeResize="0"/>
          <p:nvPr/>
        </p:nvPicPr>
        <p:blipFill rotWithShape="1">
          <a:blip r:embed="rId3">
            <a:alphaModFix/>
          </a:blip>
          <a:srcRect b="24655" l="58706" r="1257" t="22582"/>
          <a:stretch/>
        </p:blipFill>
        <p:spPr>
          <a:xfrm>
            <a:off x="819150" y="1933175"/>
            <a:ext cx="3294749" cy="2713701"/>
          </a:xfrm>
          <a:prstGeom prst="rect">
            <a:avLst/>
          </a:prstGeom>
          <a:noFill/>
          <a:ln>
            <a:noFill/>
          </a:ln>
        </p:spPr>
      </p:pic>
      <p:pic>
        <p:nvPicPr>
          <p:cNvPr id="290" name="Shape 290"/>
          <p:cNvPicPr preferRelativeResize="0"/>
          <p:nvPr/>
        </p:nvPicPr>
        <p:blipFill>
          <a:blip r:embed="rId4">
            <a:alphaModFix/>
          </a:blip>
          <a:stretch>
            <a:fillRect/>
          </a:stretch>
        </p:blipFill>
        <p:spPr>
          <a:xfrm>
            <a:off x="4993250" y="1447038"/>
            <a:ext cx="2565147" cy="342027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9"/>
                                        </p:tgtEl>
                                        <p:attrNameLst>
                                          <p:attrName>style.visibility</p:attrName>
                                        </p:attrNameLst>
                                      </p:cBhvr>
                                      <p:to>
                                        <p:strVal val="visible"/>
                                      </p:to>
                                    </p:set>
                                    <p:animEffect filter="fade" transition="in">
                                      <p:cBhvr>
                                        <p:cTn dur="1000"/>
                                        <p:tgtEl>
                                          <p:spTgt spid="2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0"/>
                                        </p:tgtEl>
                                        <p:attrNameLst>
                                          <p:attrName>style.visibility</p:attrName>
                                        </p:attrNameLst>
                                      </p:cBhvr>
                                      <p:to>
                                        <p:strVal val="visible"/>
                                      </p:to>
                                    </p:set>
                                    <p:animEffect filter="fade" transition="in">
                                      <p:cBhvr>
                                        <p:cTn dur="1000"/>
                                        <p:tgtEl>
                                          <p:spTgt spid="2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Shape 295"/>
          <p:cNvSpPr txBox="1"/>
          <p:nvPr>
            <p:ph type="title"/>
          </p:nvPr>
        </p:nvSpPr>
        <p:spPr>
          <a:xfrm>
            <a:off x="620850" y="1092775"/>
            <a:ext cx="7505700" cy="954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rPr>
              <a:t>Thank you!</a:t>
            </a:r>
            <a:endParaRPr>
              <a:solidFill>
                <a:srgbClr val="000000"/>
              </a:solidFill>
            </a:endParaRPr>
          </a:p>
        </p:txBody>
      </p:sp>
      <p:pic>
        <p:nvPicPr>
          <p:cNvPr id="296" name="Shape 296"/>
          <p:cNvPicPr preferRelativeResize="0"/>
          <p:nvPr/>
        </p:nvPicPr>
        <p:blipFill>
          <a:blip r:embed="rId3">
            <a:alphaModFix/>
          </a:blip>
          <a:stretch>
            <a:fillRect/>
          </a:stretch>
        </p:blipFill>
        <p:spPr>
          <a:xfrm>
            <a:off x="620849" y="1989130"/>
            <a:ext cx="1974451" cy="2632602"/>
          </a:xfrm>
          <a:prstGeom prst="rect">
            <a:avLst/>
          </a:prstGeom>
          <a:noFill/>
          <a:ln>
            <a:noFill/>
          </a:ln>
        </p:spPr>
      </p:pic>
      <p:pic>
        <p:nvPicPr>
          <p:cNvPr id="297" name="Shape 297"/>
          <p:cNvPicPr preferRelativeResize="0"/>
          <p:nvPr/>
        </p:nvPicPr>
        <p:blipFill>
          <a:blip r:embed="rId4">
            <a:alphaModFix/>
          </a:blip>
          <a:stretch>
            <a:fillRect/>
          </a:stretch>
        </p:blipFill>
        <p:spPr>
          <a:xfrm>
            <a:off x="2810696" y="1174513"/>
            <a:ext cx="2585426" cy="3447224"/>
          </a:xfrm>
          <a:prstGeom prst="rect">
            <a:avLst/>
          </a:prstGeom>
          <a:noFill/>
          <a:ln>
            <a:noFill/>
          </a:ln>
        </p:spPr>
      </p:pic>
      <p:pic>
        <p:nvPicPr>
          <p:cNvPr id="298" name="Shape 298"/>
          <p:cNvPicPr preferRelativeResize="0"/>
          <p:nvPr/>
        </p:nvPicPr>
        <p:blipFill>
          <a:blip r:embed="rId5">
            <a:alphaModFix/>
          </a:blip>
          <a:stretch>
            <a:fillRect/>
          </a:stretch>
        </p:blipFill>
        <p:spPr>
          <a:xfrm>
            <a:off x="5611525" y="402600"/>
            <a:ext cx="3164348" cy="42191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mph" presetID="8" presetSubtype="0">
                                  <p:stCondLst>
                                    <p:cond delay="0"/>
                                  </p:stCondLst>
                                  <p:childTnLst>
                                    <p:animRot by="-21600000">
                                      <p:cBhvr>
                                        <p:cTn dur="1000" fill="hold"/>
                                        <p:tgtEl>
                                          <p:spTgt spid="296"/>
                                        </p:tgtEl>
                                        <p:attrNameLst>
                                          <p:attrName>r</p:attrName>
                                        </p:attrNameLst>
                                      </p:cBhvr>
                                    </p:animRot>
                                  </p:childTnLst>
                                </p:cTn>
                              </p:par>
                              <p:par>
                                <p:cTn fill="hold" nodeType="withEffect" presetClass="entr" presetID="10" presetSubtype="0">
                                  <p:stCondLst>
                                    <p:cond delay="0"/>
                                  </p:stCondLst>
                                  <p:childTnLst>
                                    <p:set>
                                      <p:cBhvr>
                                        <p:cTn dur="1" fill="hold">
                                          <p:stCondLst>
                                            <p:cond delay="0"/>
                                          </p:stCondLst>
                                        </p:cTn>
                                        <p:tgtEl>
                                          <p:spTgt spid="296"/>
                                        </p:tgtEl>
                                        <p:attrNameLst>
                                          <p:attrName>style.visibility</p:attrName>
                                        </p:attrNameLst>
                                      </p:cBhvr>
                                      <p:to>
                                        <p:strVal val="visible"/>
                                      </p:to>
                                    </p:set>
                                    <p:animEffect filter="fade" transition="in">
                                      <p:cBhvr>
                                        <p:cTn dur="1000"/>
                                        <p:tgtEl>
                                          <p:spTgt spid="2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Shape 135"/>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solidFill>
                <a:srgbClr val="000000"/>
              </a:solidFill>
              <a:latin typeface="Times New Roman"/>
              <a:ea typeface="Times New Roman"/>
              <a:cs typeface="Times New Roman"/>
              <a:sym typeface="Times New Roman"/>
            </a:endParaRPr>
          </a:p>
        </p:txBody>
      </p:sp>
      <p:sp>
        <p:nvSpPr>
          <p:cNvPr id="136" name="Shape 136"/>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pic>
        <p:nvPicPr>
          <p:cNvPr id="137" name="Shape 137"/>
          <p:cNvPicPr preferRelativeResize="0"/>
          <p:nvPr/>
        </p:nvPicPr>
        <p:blipFill>
          <a:blip r:embed="rId3">
            <a:alphaModFix/>
          </a:blip>
          <a:stretch>
            <a:fillRect/>
          </a:stretch>
        </p:blipFill>
        <p:spPr>
          <a:xfrm>
            <a:off x="4846350" y="355569"/>
            <a:ext cx="3321650" cy="2216175"/>
          </a:xfrm>
          <a:prstGeom prst="rect">
            <a:avLst/>
          </a:prstGeom>
          <a:noFill/>
          <a:ln>
            <a:noFill/>
          </a:ln>
        </p:spPr>
      </p:pic>
      <p:pic>
        <p:nvPicPr>
          <p:cNvPr id="138" name="Shape 138"/>
          <p:cNvPicPr preferRelativeResize="0"/>
          <p:nvPr/>
        </p:nvPicPr>
        <p:blipFill>
          <a:blip r:embed="rId4">
            <a:alphaModFix/>
          </a:blip>
          <a:stretch>
            <a:fillRect/>
          </a:stretch>
        </p:blipFill>
        <p:spPr>
          <a:xfrm>
            <a:off x="618087" y="1732050"/>
            <a:ext cx="3668170" cy="2448001"/>
          </a:xfrm>
          <a:prstGeom prst="rect">
            <a:avLst/>
          </a:prstGeom>
          <a:noFill/>
          <a:ln>
            <a:noFill/>
          </a:ln>
        </p:spPr>
      </p:pic>
      <p:pic>
        <p:nvPicPr>
          <p:cNvPr id="139" name="Shape 139"/>
          <p:cNvPicPr preferRelativeResize="0"/>
          <p:nvPr/>
        </p:nvPicPr>
        <p:blipFill rotWithShape="1">
          <a:blip r:embed="rId5">
            <a:alphaModFix/>
          </a:blip>
          <a:srcRect b="40328" l="13389" r="13681" t="34767"/>
          <a:stretch/>
        </p:blipFill>
        <p:spPr>
          <a:xfrm>
            <a:off x="527048" y="511200"/>
            <a:ext cx="3956177" cy="954600"/>
          </a:xfrm>
          <a:prstGeom prst="rect">
            <a:avLst/>
          </a:prstGeom>
          <a:noFill/>
          <a:ln>
            <a:noFill/>
          </a:ln>
        </p:spPr>
      </p:pic>
      <p:sp>
        <p:nvSpPr>
          <p:cNvPr id="140" name="Shape 140"/>
          <p:cNvSpPr txBox="1"/>
          <p:nvPr/>
        </p:nvSpPr>
        <p:spPr>
          <a:xfrm>
            <a:off x="1333750" y="4476625"/>
            <a:ext cx="3803100" cy="4437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pic>
        <p:nvPicPr>
          <p:cNvPr id="141" name="Shape 141"/>
          <p:cNvPicPr preferRelativeResize="0"/>
          <p:nvPr/>
        </p:nvPicPr>
        <p:blipFill>
          <a:blip r:embed="rId6">
            <a:alphaModFix/>
          </a:blip>
          <a:stretch>
            <a:fillRect/>
          </a:stretch>
        </p:blipFill>
        <p:spPr>
          <a:xfrm>
            <a:off x="5016387" y="2650975"/>
            <a:ext cx="2981586" cy="223617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0"/>
                                        </p:tgtEl>
                                        <p:attrNameLst>
                                          <p:attrName>style.visibility</p:attrName>
                                        </p:attrNameLst>
                                      </p:cBhvr>
                                      <p:to>
                                        <p:strVal val="visible"/>
                                      </p:to>
                                    </p:set>
                                    <p:animEffect filter="fade" transition="in">
                                      <p:cBhvr>
                                        <p:cTn dur="1000"/>
                                        <p:tgtEl>
                                          <p:spTgt spid="1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Shape 146"/>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rPr>
              <a:t>About Miniball!</a:t>
            </a:r>
            <a:endParaRPr>
              <a:solidFill>
                <a:srgbClr val="000000"/>
              </a:solidFill>
            </a:endParaRPr>
          </a:p>
        </p:txBody>
      </p:sp>
      <p:pic>
        <p:nvPicPr>
          <p:cNvPr id="147" name="Shape 147"/>
          <p:cNvPicPr preferRelativeResize="0"/>
          <p:nvPr/>
        </p:nvPicPr>
        <p:blipFill>
          <a:blip r:embed="rId3">
            <a:alphaModFix/>
          </a:blip>
          <a:stretch>
            <a:fillRect/>
          </a:stretch>
        </p:blipFill>
        <p:spPr>
          <a:xfrm>
            <a:off x="3622700" y="1301497"/>
            <a:ext cx="4702150" cy="3137225"/>
          </a:xfrm>
          <a:prstGeom prst="rect">
            <a:avLst/>
          </a:prstGeom>
          <a:noFill/>
          <a:ln>
            <a:noFill/>
          </a:ln>
        </p:spPr>
      </p:pic>
      <p:sp>
        <p:nvSpPr>
          <p:cNvPr id="148" name="Shape 148"/>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a:p>
            <a:pPr indent="0" lvl="0" marL="0" rtl="0">
              <a:lnSpc>
                <a:spcPct val="100000"/>
              </a:lnSpc>
              <a:spcBef>
                <a:spcPts val="1600"/>
              </a:spcBef>
              <a:spcAft>
                <a:spcPts val="0"/>
              </a:spcAft>
              <a:buNone/>
            </a:pPr>
            <a:r>
              <a:rPr lang="en" sz="1400">
                <a:solidFill>
                  <a:srgbClr val="000000"/>
                </a:solidFill>
                <a:latin typeface="Arial"/>
                <a:ea typeface="Arial"/>
                <a:cs typeface="Arial"/>
                <a:sym typeface="Arial"/>
              </a:rPr>
              <a:t>-&gt; </a:t>
            </a:r>
            <a:r>
              <a:rPr lang="en" sz="1400">
                <a:solidFill>
                  <a:srgbClr val="000000"/>
                </a:solidFill>
                <a:latin typeface="Arial"/>
                <a:ea typeface="Arial"/>
                <a:cs typeface="Arial"/>
                <a:sym typeface="Arial"/>
              </a:rPr>
              <a:t>8·3·6 Germanium crystals</a:t>
            </a:r>
            <a:endParaRPr>
              <a:solidFill>
                <a:srgbClr val="000000"/>
              </a:solidFill>
            </a:endParaRPr>
          </a:p>
          <a:p>
            <a:pPr indent="0" lvl="0" marL="0">
              <a:spcBef>
                <a:spcPts val="0"/>
              </a:spcBef>
              <a:spcAft>
                <a:spcPts val="1600"/>
              </a:spcAft>
              <a:buNone/>
            </a:pPr>
            <a:r>
              <a:t/>
            </a:r>
            <a:endParaRPr/>
          </a:p>
        </p:txBody>
      </p:sp>
      <p:pic>
        <p:nvPicPr>
          <p:cNvPr descr="Bildresultat för plastic" id="149" name="Shape 149"/>
          <p:cNvPicPr preferRelativeResize="0"/>
          <p:nvPr/>
        </p:nvPicPr>
        <p:blipFill>
          <a:blip r:embed="rId4">
            <a:alphaModFix/>
          </a:blip>
          <a:stretch>
            <a:fillRect/>
          </a:stretch>
        </p:blipFill>
        <p:spPr>
          <a:xfrm>
            <a:off x="600300" y="965113"/>
            <a:ext cx="3695700" cy="3810000"/>
          </a:xfrm>
          <a:prstGeom prst="rect">
            <a:avLst/>
          </a:prstGeom>
          <a:noFill/>
          <a:ln>
            <a:noFill/>
          </a:ln>
        </p:spPr>
      </p:pic>
      <p:pic>
        <p:nvPicPr>
          <p:cNvPr descr="Bildresultat för neon" id="150" name="Shape 150"/>
          <p:cNvPicPr preferRelativeResize="0"/>
          <p:nvPr/>
        </p:nvPicPr>
        <p:blipFill>
          <a:blip r:embed="rId5">
            <a:alphaModFix/>
          </a:blip>
          <a:stretch>
            <a:fillRect/>
          </a:stretch>
        </p:blipFill>
        <p:spPr>
          <a:xfrm>
            <a:off x="938578" y="1990725"/>
            <a:ext cx="2593373" cy="2117999"/>
          </a:xfrm>
          <a:prstGeom prst="rect">
            <a:avLst/>
          </a:prstGeom>
          <a:noFill/>
          <a:ln>
            <a:noFill/>
          </a:ln>
        </p:spPr>
      </p:pic>
      <p:pic>
        <p:nvPicPr>
          <p:cNvPr descr="Bildresultat för explosion gif" id="151" name="Shape 151"/>
          <p:cNvPicPr preferRelativeResize="0"/>
          <p:nvPr/>
        </p:nvPicPr>
        <p:blipFill>
          <a:blip r:embed="rId6">
            <a:alphaModFix/>
          </a:blip>
          <a:stretch>
            <a:fillRect/>
          </a:stretch>
        </p:blipFill>
        <p:spPr>
          <a:xfrm>
            <a:off x="-411950" y="58850"/>
            <a:ext cx="5143500" cy="5143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gtEl>
                                        <p:attrNameLst>
                                          <p:attrName>style.visibility</p:attrName>
                                        </p:attrNameLst>
                                      </p:cBhvr>
                                      <p:to>
                                        <p:strVal val="visible"/>
                                      </p:to>
                                    </p:set>
                                  </p:childTnLst>
                                </p:cTn>
                              </p:par>
                              <p:par>
                                <p:cTn fill="hold" nodeType="withEffect" presetClass="entr" presetID="2" presetSubtype="2">
                                  <p:stCondLst>
                                    <p:cond delay="0"/>
                                  </p:stCondLst>
                                  <p:childTnLst>
                                    <p:set>
                                      <p:cBhvr>
                                        <p:cTn dur="1" fill="hold">
                                          <p:stCondLst>
                                            <p:cond delay="0"/>
                                          </p:stCondLst>
                                        </p:cTn>
                                        <p:tgtEl>
                                          <p:spTgt spid="150"/>
                                        </p:tgtEl>
                                        <p:attrNameLst>
                                          <p:attrName>style.visibility</p:attrName>
                                        </p:attrNameLst>
                                      </p:cBhvr>
                                      <p:to>
                                        <p:strVal val="visible"/>
                                      </p:to>
                                    </p:set>
                                    <p:anim calcmode="lin" valueType="num">
                                      <p:cBhvr additive="base">
                                        <p:cTn dur="900"/>
                                        <p:tgtEl>
                                          <p:spTgt spid="150"/>
                                        </p:tgtEl>
                                        <p:attrNameLst>
                                          <p:attrName>ppt_x</p:attrName>
                                        </p:attrNameLst>
                                      </p:cBhvr>
                                      <p:tavLst>
                                        <p:tav fmla="" tm="0">
                                          <p:val>
                                            <p:strVal val="#ppt_x+1"/>
                                          </p:val>
                                        </p:tav>
                                        <p:tav fmla="" tm="100000">
                                          <p:val>
                                            <p:strVal val="#ppt_x"/>
                                          </p:val>
                                        </p:tav>
                                      </p:tavLst>
                                    </p:anim>
                                  </p:childTnLst>
                                </p:cTn>
                              </p:par>
                            </p:childTnLst>
                          </p:cTn>
                        </p:par>
                        <p:par>
                          <p:cTn fill="hold">
                            <p:stCondLst>
                              <p:cond delay="900"/>
                            </p:stCondLst>
                            <p:childTnLst>
                              <p:par>
                                <p:cTn fill="hold" nodeType="afterEffect" presetClass="entr" presetID="10" presetSubtype="0">
                                  <p:stCondLst>
                                    <p:cond delay="0"/>
                                  </p:stCondLst>
                                  <p:childTnLst>
                                    <p:set>
                                      <p:cBhvr>
                                        <p:cTn dur="1" fill="hold">
                                          <p:stCondLst>
                                            <p:cond delay="0"/>
                                          </p:stCondLst>
                                        </p:cTn>
                                        <p:tgtEl>
                                          <p:spTgt spid="151"/>
                                        </p:tgtEl>
                                        <p:attrNameLst>
                                          <p:attrName>style.visibility</p:attrName>
                                        </p:attrNameLst>
                                      </p:cBhvr>
                                      <p:to>
                                        <p:strVal val="visible"/>
                                      </p:to>
                                    </p:set>
                                    <p:animEffect filter="fade" transition="in">
                                      <p:cBhvr>
                                        <p:cTn dur="500"/>
                                        <p:tgtEl>
                                          <p:spTgt spid="15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Shape 156"/>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rPr>
              <a:t>Squad</a:t>
            </a:r>
            <a:endParaRPr>
              <a:solidFill>
                <a:srgbClr val="000000"/>
              </a:solidFill>
            </a:endParaRPr>
          </a:p>
        </p:txBody>
      </p:sp>
      <p:sp>
        <p:nvSpPr>
          <p:cNvPr id="157" name="Shape 157"/>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pic>
        <p:nvPicPr>
          <p:cNvPr id="158" name="Shape 158"/>
          <p:cNvPicPr preferRelativeResize="0"/>
          <p:nvPr/>
        </p:nvPicPr>
        <p:blipFill rotWithShape="1">
          <a:blip r:embed="rId3">
            <a:alphaModFix/>
          </a:blip>
          <a:srcRect b="0" l="0" r="0" t="0"/>
          <a:stretch/>
        </p:blipFill>
        <p:spPr>
          <a:xfrm>
            <a:off x="5868172" y="951525"/>
            <a:ext cx="2824773" cy="3766400"/>
          </a:xfrm>
          <a:prstGeom prst="rect">
            <a:avLst/>
          </a:prstGeom>
          <a:noFill/>
          <a:ln>
            <a:noFill/>
          </a:ln>
        </p:spPr>
      </p:pic>
      <p:pic>
        <p:nvPicPr>
          <p:cNvPr id="159" name="Shape 159"/>
          <p:cNvPicPr preferRelativeResize="0"/>
          <p:nvPr/>
        </p:nvPicPr>
        <p:blipFill rotWithShape="1">
          <a:blip r:embed="rId4">
            <a:alphaModFix/>
          </a:blip>
          <a:srcRect b="19423" l="21819" r="19495" t="17758"/>
          <a:stretch/>
        </p:blipFill>
        <p:spPr>
          <a:xfrm>
            <a:off x="3425150" y="614500"/>
            <a:ext cx="1406374" cy="1505400"/>
          </a:xfrm>
          <a:prstGeom prst="rect">
            <a:avLst/>
          </a:prstGeom>
          <a:noFill/>
          <a:ln>
            <a:noFill/>
          </a:ln>
        </p:spPr>
      </p:pic>
      <p:pic>
        <p:nvPicPr>
          <p:cNvPr id="160" name="Shape 160"/>
          <p:cNvPicPr preferRelativeResize="0"/>
          <p:nvPr/>
        </p:nvPicPr>
        <p:blipFill>
          <a:blip r:embed="rId5">
            <a:alphaModFix/>
          </a:blip>
          <a:stretch>
            <a:fillRect/>
          </a:stretch>
        </p:blipFill>
        <p:spPr>
          <a:xfrm>
            <a:off x="541425" y="1585500"/>
            <a:ext cx="4344576" cy="32584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Shape 165"/>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rPr>
              <a:t>Training and preparation?</a:t>
            </a:r>
            <a:endParaRPr>
              <a:solidFill>
                <a:srgbClr val="000000"/>
              </a:solidFill>
            </a:endParaRPr>
          </a:p>
        </p:txBody>
      </p:sp>
      <p:sp>
        <p:nvSpPr>
          <p:cNvPr id="166" name="Shape 166"/>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pic>
        <p:nvPicPr>
          <p:cNvPr id="167" name="Shape 167"/>
          <p:cNvPicPr preferRelativeResize="0"/>
          <p:nvPr/>
        </p:nvPicPr>
        <p:blipFill rotWithShape="1">
          <a:blip r:embed="rId3">
            <a:alphaModFix/>
          </a:blip>
          <a:srcRect b="0" l="0" r="0" t="0"/>
          <a:stretch/>
        </p:blipFill>
        <p:spPr>
          <a:xfrm>
            <a:off x="5803775" y="1021874"/>
            <a:ext cx="2521074" cy="336147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1000"/>
                                        <p:tgtEl>
                                          <p:spTgt spid="1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Shape 172"/>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73" name="Shape 173"/>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pic>
        <p:nvPicPr>
          <p:cNvPr id="174" name="Shape 174"/>
          <p:cNvPicPr preferRelativeResize="0"/>
          <p:nvPr/>
        </p:nvPicPr>
        <p:blipFill rotWithShape="1">
          <a:blip r:embed="rId3">
            <a:alphaModFix/>
          </a:blip>
          <a:srcRect b="0" l="0" r="0" t="0"/>
          <a:stretch/>
        </p:blipFill>
        <p:spPr>
          <a:xfrm>
            <a:off x="2571376" y="251000"/>
            <a:ext cx="3639400" cy="1739724"/>
          </a:xfrm>
          <a:prstGeom prst="rect">
            <a:avLst/>
          </a:prstGeom>
          <a:noFill/>
          <a:ln>
            <a:noFill/>
          </a:ln>
        </p:spPr>
      </p:pic>
      <p:pic>
        <p:nvPicPr>
          <p:cNvPr id="175" name="Shape 175"/>
          <p:cNvPicPr preferRelativeResize="0"/>
          <p:nvPr/>
        </p:nvPicPr>
        <p:blipFill>
          <a:blip r:embed="rId4">
            <a:alphaModFix/>
          </a:blip>
          <a:stretch>
            <a:fillRect/>
          </a:stretch>
        </p:blipFill>
        <p:spPr>
          <a:xfrm>
            <a:off x="208650" y="2377900"/>
            <a:ext cx="4156576" cy="2295800"/>
          </a:xfrm>
          <a:prstGeom prst="rect">
            <a:avLst/>
          </a:prstGeom>
          <a:noFill/>
          <a:ln>
            <a:noFill/>
          </a:ln>
        </p:spPr>
      </p:pic>
      <p:pic>
        <p:nvPicPr>
          <p:cNvPr id="176" name="Shape 176"/>
          <p:cNvPicPr preferRelativeResize="0"/>
          <p:nvPr/>
        </p:nvPicPr>
        <p:blipFill>
          <a:blip r:embed="rId5">
            <a:alphaModFix/>
          </a:blip>
          <a:stretch>
            <a:fillRect/>
          </a:stretch>
        </p:blipFill>
        <p:spPr>
          <a:xfrm>
            <a:off x="4572000" y="2377900"/>
            <a:ext cx="4156574" cy="246753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4"/>
                                        </p:tgtEl>
                                        <p:attrNameLst>
                                          <p:attrName>style.visibility</p:attrName>
                                        </p:attrNameLst>
                                      </p:cBhvr>
                                      <p:to>
                                        <p:strVal val="visible"/>
                                      </p:to>
                                    </p:set>
                                    <p:animEffect filter="fade" transition="in">
                                      <p:cBhvr>
                                        <p:cTn dur="1000"/>
                                        <p:tgtEl>
                                          <p:spTgt spid="17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1000"/>
                                        <p:tgtEl>
                                          <p:spTgt spid="1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5"/>
                                        </p:tgtEl>
                                        <p:attrNameLst>
                                          <p:attrName>style.visibility</p:attrName>
                                        </p:attrNameLst>
                                      </p:cBhvr>
                                      <p:to>
                                        <p:strVal val="visible"/>
                                      </p:to>
                                    </p:set>
                                    <p:animEffect filter="fade" transition="in">
                                      <p:cBhvr>
                                        <p:cTn dur="1000"/>
                                        <p:tgtEl>
                                          <p:spTgt spid="17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pic>
        <p:nvPicPr>
          <p:cNvPr id="181" name="Shape 181"/>
          <p:cNvPicPr preferRelativeResize="0"/>
          <p:nvPr/>
        </p:nvPicPr>
        <p:blipFill>
          <a:blip r:embed="rId3">
            <a:alphaModFix/>
          </a:blip>
          <a:stretch>
            <a:fillRect/>
          </a:stretch>
        </p:blipFill>
        <p:spPr>
          <a:xfrm>
            <a:off x="3335975" y="746100"/>
            <a:ext cx="2565147" cy="3420276"/>
          </a:xfrm>
          <a:prstGeom prst="rect">
            <a:avLst/>
          </a:prstGeom>
          <a:noFill/>
          <a:ln>
            <a:noFill/>
          </a:ln>
        </p:spPr>
      </p:pic>
      <p:pic>
        <p:nvPicPr>
          <p:cNvPr id="182" name="Shape 182"/>
          <p:cNvPicPr preferRelativeResize="0"/>
          <p:nvPr/>
        </p:nvPicPr>
        <p:blipFill>
          <a:blip r:embed="rId4">
            <a:alphaModFix/>
          </a:blip>
          <a:stretch>
            <a:fillRect/>
          </a:stretch>
        </p:blipFill>
        <p:spPr>
          <a:xfrm>
            <a:off x="498500" y="746100"/>
            <a:ext cx="2565147" cy="3420196"/>
          </a:xfrm>
          <a:prstGeom prst="rect">
            <a:avLst/>
          </a:prstGeom>
          <a:noFill/>
          <a:ln>
            <a:noFill/>
          </a:ln>
        </p:spPr>
      </p:pic>
      <p:pic>
        <p:nvPicPr>
          <p:cNvPr id="183" name="Shape 183"/>
          <p:cNvPicPr preferRelativeResize="0"/>
          <p:nvPr/>
        </p:nvPicPr>
        <p:blipFill>
          <a:blip r:embed="rId5">
            <a:alphaModFix/>
          </a:blip>
          <a:stretch>
            <a:fillRect/>
          </a:stretch>
        </p:blipFill>
        <p:spPr>
          <a:xfrm>
            <a:off x="6135550" y="746100"/>
            <a:ext cx="2565147" cy="342023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gtEl>
                                        <p:attrNameLst>
                                          <p:attrName>style.visibility</p:attrName>
                                        </p:attrNameLst>
                                      </p:cBhvr>
                                      <p:to>
                                        <p:strVal val="visible"/>
                                      </p:to>
                                    </p:set>
                                    <p:animEffect filter="fade" transition="in">
                                      <p:cBhvr>
                                        <p:cTn dur="1000"/>
                                        <p:tgtEl>
                                          <p:spTgt spid="1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1000"/>
                                        <p:tgtEl>
                                          <p:spTgt spid="1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1000"/>
                                        <p:tgtEl>
                                          <p:spTgt spid="1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Shape 188"/>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solidFill>
                  <a:srgbClr val="000000"/>
                </a:solidFill>
              </a:rPr>
              <a:t>Tasks and work!</a:t>
            </a:r>
            <a:endParaRPr>
              <a:solidFill>
                <a:srgbClr val="000000"/>
              </a:solidFill>
            </a:endParaRPr>
          </a:p>
        </p:txBody>
      </p:sp>
      <p:sp>
        <p:nvSpPr>
          <p:cNvPr id="189" name="Shape 189"/>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grpSp>
        <p:nvGrpSpPr>
          <p:cNvPr id="190" name="Shape 190"/>
          <p:cNvGrpSpPr/>
          <p:nvPr/>
        </p:nvGrpSpPr>
        <p:grpSpPr>
          <a:xfrm>
            <a:off x="6254516" y="1318143"/>
            <a:ext cx="2604522" cy="2460300"/>
            <a:chOff x="6254516" y="1318143"/>
            <a:chExt cx="2604522" cy="2460300"/>
          </a:xfrm>
        </p:grpSpPr>
        <p:sp>
          <p:nvSpPr>
            <p:cNvPr id="191" name="Shape 191"/>
            <p:cNvSpPr/>
            <p:nvPr/>
          </p:nvSpPr>
          <p:spPr>
            <a:xfrm rot="2700000">
              <a:off x="7239866" y="1053398"/>
              <a:ext cx="489601" cy="2989789"/>
            </a:xfrm>
            <a:prstGeom prst="roundRect">
              <a:avLst>
                <a:gd fmla="val 50000" name="adj"/>
              </a:avLst>
            </a:prstGeom>
            <a:solidFill>
              <a:srgbClr val="307BF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2" name="Shape 192"/>
            <p:cNvSpPr/>
            <p:nvPr/>
          </p:nvSpPr>
          <p:spPr>
            <a:xfrm>
              <a:off x="6443962" y="3255512"/>
              <a:ext cx="326100" cy="326100"/>
            </a:xfrm>
            <a:prstGeom prst="ellipse">
              <a:avLst/>
            </a:prstGeom>
            <a:solidFill>
              <a:srgbClr val="FFFFFF"/>
            </a:solidFill>
            <a:ln>
              <a:noFill/>
            </a:ln>
            <a:effectLst>
              <a:outerShdw blurRad="228600" rotWithShape="0" algn="tl" dir="5400000" dist="50800">
                <a:srgbClr val="000000">
                  <a:alpha val="54900"/>
                </a:srgbClr>
              </a:outerShdw>
            </a:effectLst>
          </p:spPr>
          <p:txBody>
            <a:bodyPr anchorCtr="0" anchor="ctr" bIns="91425" lIns="91425" spcFirstLastPara="1" rIns="91425" wrap="square" tIns="91425">
              <a:noAutofit/>
            </a:bodyPr>
            <a:lstStyle/>
            <a:p>
              <a:pPr indent="0" lvl="0" marL="0">
                <a:spcBef>
                  <a:spcPts val="0"/>
                </a:spcBef>
                <a:spcAft>
                  <a:spcPts val="0"/>
                </a:spcAft>
                <a:buNone/>
              </a:pPr>
              <a:r>
                <a:rPr b="1" lang="en" sz="900">
                  <a:solidFill>
                    <a:srgbClr val="307BF3"/>
                  </a:solidFill>
                  <a:latin typeface="Roboto"/>
                  <a:ea typeface="Roboto"/>
                  <a:cs typeface="Roboto"/>
                  <a:sym typeface="Roboto"/>
                </a:rPr>
                <a:t>5</a:t>
              </a:r>
              <a:endParaRPr b="1" sz="900">
                <a:solidFill>
                  <a:srgbClr val="307BF3"/>
                </a:solidFill>
                <a:latin typeface="Roboto"/>
                <a:ea typeface="Roboto"/>
                <a:cs typeface="Roboto"/>
                <a:sym typeface="Roboto"/>
              </a:endParaRPr>
            </a:p>
          </p:txBody>
        </p:sp>
        <p:sp>
          <p:nvSpPr>
            <p:cNvPr id="193" name="Shape 193"/>
            <p:cNvSpPr txBox="1"/>
            <p:nvPr/>
          </p:nvSpPr>
          <p:spPr>
            <a:xfrm rot="-2700000">
              <a:off x="6375763" y="2297099"/>
              <a:ext cx="2378424" cy="342805"/>
            </a:xfrm>
            <a:prstGeom prst="rect">
              <a:avLst/>
            </a:prstGeom>
            <a:noFill/>
            <a:ln>
              <a:noFill/>
            </a:ln>
          </p:spPr>
          <p:txBody>
            <a:bodyPr anchorCtr="0" anchor="ctr" bIns="91425" lIns="91425" spcFirstLastPara="1" rIns="91425" wrap="square" tIns="91425">
              <a:noAutofit/>
            </a:bodyPr>
            <a:lstStyle/>
            <a:p>
              <a:pPr indent="0" lvl="0" marL="0">
                <a:lnSpc>
                  <a:spcPct val="115000"/>
                </a:lnSpc>
                <a:spcBef>
                  <a:spcPts val="0"/>
                </a:spcBef>
                <a:spcAft>
                  <a:spcPts val="0"/>
                </a:spcAft>
                <a:buNone/>
              </a:pPr>
              <a:r>
                <a:rPr b="1" lang="en" sz="1100">
                  <a:solidFill>
                    <a:srgbClr val="FFFFFF"/>
                  </a:solidFill>
                  <a:latin typeface="Roboto"/>
                  <a:ea typeface="Roboto"/>
                  <a:cs typeface="Roboto"/>
                  <a:sym typeface="Roboto"/>
                </a:rPr>
                <a:t>Stable A/Q=4 Beam</a:t>
              </a:r>
              <a:endParaRPr b="1" sz="1100">
                <a:solidFill>
                  <a:srgbClr val="FFFFFF"/>
                </a:solidFill>
                <a:latin typeface="Roboto"/>
                <a:ea typeface="Roboto"/>
                <a:cs typeface="Roboto"/>
                <a:sym typeface="Roboto"/>
              </a:endParaRPr>
            </a:p>
          </p:txBody>
        </p:sp>
        <p:sp>
          <p:nvSpPr>
            <p:cNvPr id="194" name="Shape 194"/>
            <p:cNvSpPr txBox="1"/>
            <p:nvPr/>
          </p:nvSpPr>
          <p:spPr>
            <a:xfrm rot="-2700000">
              <a:off x="6788358" y="2571061"/>
              <a:ext cx="2242660" cy="442507"/>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1600"/>
                </a:spcAft>
                <a:buNone/>
              </a:pPr>
              <a:r>
                <a:t/>
              </a:r>
              <a:endParaRPr b="1" sz="800">
                <a:latin typeface="Roboto"/>
                <a:ea typeface="Roboto"/>
                <a:cs typeface="Roboto"/>
                <a:sym typeface="Roboto"/>
              </a:endParaRPr>
            </a:p>
          </p:txBody>
        </p:sp>
      </p:grpSp>
      <p:grpSp>
        <p:nvGrpSpPr>
          <p:cNvPr id="195" name="Shape 195"/>
          <p:cNvGrpSpPr/>
          <p:nvPr/>
        </p:nvGrpSpPr>
        <p:grpSpPr>
          <a:xfrm>
            <a:off x="4761418" y="1318143"/>
            <a:ext cx="2604522" cy="2460300"/>
            <a:chOff x="4761418" y="1318143"/>
            <a:chExt cx="2604522" cy="2460300"/>
          </a:xfrm>
        </p:grpSpPr>
        <p:sp>
          <p:nvSpPr>
            <p:cNvPr id="196" name="Shape 196"/>
            <p:cNvSpPr/>
            <p:nvPr/>
          </p:nvSpPr>
          <p:spPr>
            <a:xfrm rot="2700000">
              <a:off x="5746767" y="1053398"/>
              <a:ext cx="489601" cy="2989789"/>
            </a:xfrm>
            <a:prstGeom prst="roundRect">
              <a:avLst>
                <a:gd fmla="val 50000" name="adj"/>
              </a:avLst>
            </a:prstGeom>
            <a:solidFill>
              <a:srgbClr val="0E65F0"/>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7" name="Shape 197"/>
            <p:cNvSpPr/>
            <p:nvPr/>
          </p:nvSpPr>
          <p:spPr>
            <a:xfrm>
              <a:off x="4950863" y="3255512"/>
              <a:ext cx="326100" cy="326100"/>
            </a:xfrm>
            <a:prstGeom prst="ellipse">
              <a:avLst/>
            </a:prstGeom>
            <a:solidFill>
              <a:srgbClr val="FFFFFF"/>
            </a:solidFill>
            <a:ln>
              <a:noFill/>
            </a:ln>
            <a:effectLst>
              <a:outerShdw blurRad="228600" rotWithShape="0" algn="tl" dir="5400000" dist="50800">
                <a:srgbClr val="000000">
                  <a:alpha val="54900"/>
                </a:srgbClr>
              </a:outerShdw>
            </a:effectLst>
          </p:spPr>
          <p:txBody>
            <a:bodyPr anchorCtr="0" anchor="ctr" bIns="91425" lIns="91425" spcFirstLastPara="1" rIns="91425" wrap="square" tIns="91425">
              <a:noAutofit/>
            </a:bodyPr>
            <a:lstStyle/>
            <a:p>
              <a:pPr indent="0" lvl="0" marL="0">
                <a:spcBef>
                  <a:spcPts val="0"/>
                </a:spcBef>
                <a:spcAft>
                  <a:spcPts val="0"/>
                </a:spcAft>
                <a:buNone/>
              </a:pPr>
              <a:r>
                <a:rPr b="1" lang="en" sz="900">
                  <a:solidFill>
                    <a:srgbClr val="0E65F0"/>
                  </a:solidFill>
                  <a:latin typeface="Roboto"/>
                  <a:ea typeface="Roboto"/>
                  <a:cs typeface="Roboto"/>
                  <a:sym typeface="Roboto"/>
                </a:rPr>
                <a:t>4</a:t>
              </a:r>
              <a:endParaRPr b="1" sz="900">
                <a:solidFill>
                  <a:srgbClr val="0E65F0"/>
                </a:solidFill>
                <a:latin typeface="Roboto"/>
                <a:ea typeface="Roboto"/>
                <a:cs typeface="Roboto"/>
                <a:sym typeface="Roboto"/>
              </a:endParaRPr>
            </a:p>
          </p:txBody>
        </p:sp>
        <p:sp>
          <p:nvSpPr>
            <p:cNvPr id="198" name="Shape 198"/>
            <p:cNvSpPr txBox="1"/>
            <p:nvPr/>
          </p:nvSpPr>
          <p:spPr>
            <a:xfrm rot="-2700000">
              <a:off x="4896424" y="2302799"/>
              <a:ext cx="2362302" cy="342805"/>
            </a:xfrm>
            <a:prstGeom prst="rect">
              <a:avLst/>
            </a:prstGeom>
            <a:noFill/>
            <a:ln>
              <a:noFill/>
            </a:ln>
          </p:spPr>
          <p:txBody>
            <a:bodyPr anchorCtr="0" anchor="ctr" bIns="91425" lIns="91425" spcFirstLastPara="1" rIns="91425" wrap="square" tIns="91425">
              <a:noAutofit/>
            </a:bodyPr>
            <a:lstStyle/>
            <a:p>
              <a:pPr indent="0" lvl="0" marL="0">
                <a:lnSpc>
                  <a:spcPct val="115000"/>
                </a:lnSpc>
                <a:spcBef>
                  <a:spcPts val="0"/>
                </a:spcBef>
                <a:spcAft>
                  <a:spcPts val="0"/>
                </a:spcAft>
                <a:buNone/>
              </a:pPr>
              <a:r>
                <a:rPr b="1" lang="en" sz="1100">
                  <a:solidFill>
                    <a:srgbClr val="FFFFFF"/>
                  </a:solidFill>
                  <a:latin typeface="Roboto"/>
                  <a:ea typeface="Roboto"/>
                  <a:cs typeface="Roboto"/>
                  <a:sym typeface="Roboto"/>
                </a:rPr>
                <a:t>133Ba/152Eu for efficiency</a:t>
              </a:r>
              <a:endParaRPr b="1" sz="1100">
                <a:solidFill>
                  <a:srgbClr val="FFFFFF"/>
                </a:solidFill>
                <a:latin typeface="Roboto"/>
                <a:ea typeface="Roboto"/>
                <a:cs typeface="Roboto"/>
                <a:sym typeface="Roboto"/>
              </a:endParaRPr>
            </a:p>
          </p:txBody>
        </p:sp>
        <p:sp>
          <p:nvSpPr>
            <p:cNvPr id="199" name="Shape 199"/>
            <p:cNvSpPr txBox="1"/>
            <p:nvPr/>
          </p:nvSpPr>
          <p:spPr>
            <a:xfrm rot="-2700000">
              <a:off x="5295260" y="2571061"/>
              <a:ext cx="2242660" cy="442507"/>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1600"/>
                </a:spcAft>
                <a:buNone/>
              </a:pPr>
              <a:r>
                <a:t/>
              </a:r>
              <a:endParaRPr b="1" sz="800">
                <a:latin typeface="Roboto"/>
                <a:ea typeface="Roboto"/>
                <a:cs typeface="Roboto"/>
                <a:sym typeface="Roboto"/>
              </a:endParaRPr>
            </a:p>
          </p:txBody>
        </p:sp>
      </p:grpSp>
      <p:grpSp>
        <p:nvGrpSpPr>
          <p:cNvPr id="200" name="Shape 200"/>
          <p:cNvGrpSpPr/>
          <p:nvPr/>
        </p:nvGrpSpPr>
        <p:grpSpPr>
          <a:xfrm>
            <a:off x="3269751" y="1318143"/>
            <a:ext cx="2604522" cy="2460300"/>
            <a:chOff x="3269751" y="1318143"/>
            <a:chExt cx="2604522" cy="2460300"/>
          </a:xfrm>
        </p:grpSpPr>
        <p:sp>
          <p:nvSpPr>
            <p:cNvPr id="201" name="Shape 201"/>
            <p:cNvSpPr/>
            <p:nvPr/>
          </p:nvSpPr>
          <p:spPr>
            <a:xfrm rot="2700000">
              <a:off x="4255100" y="1053398"/>
              <a:ext cx="489601" cy="2989789"/>
            </a:xfrm>
            <a:prstGeom prst="roundRect">
              <a:avLst>
                <a:gd fmla="val 50000" name="adj"/>
              </a:avLst>
            </a:prstGeom>
            <a:solidFill>
              <a:srgbClr val="0D5DDF"/>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2" name="Shape 202"/>
            <p:cNvSpPr/>
            <p:nvPr/>
          </p:nvSpPr>
          <p:spPr>
            <a:xfrm>
              <a:off x="3459197" y="3255512"/>
              <a:ext cx="326100" cy="326100"/>
            </a:xfrm>
            <a:prstGeom prst="ellipse">
              <a:avLst/>
            </a:prstGeom>
            <a:solidFill>
              <a:srgbClr val="FFFFFF"/>
            </a:solidFill>
            <a:ln>
              <a:noFill/>
            </a:ln>
            <a:effectLst>
              <a:outerShdw blurRad="228600" rotWithShape="0" algn="tl" dir="5400000" dist="50800">
                <a:srgbClr val="000000">
                  <a:alpha val="54900"/>
                </a:srgbClr>
              </a:outerShdw>
            </a:effectLst>
          </p:spPr>
          <p:txBody>
            <a:bodyPr anchorCtr="0" anchor="ctr" bIns="91425" lIns="91425" spcFirstLastPara="1" rIns="91425" wrap="square" tIns="91425">
              <a:noAutofit/>
            </a:bodyPr>
            <a:lstStyle/>
            <a:p>
              <a:pPr indent="0" lvl="0" marL="0">
                <a:spcBef>
                  <a:spcPts val="0"/>
                </a:spcBef>
                <a:spcAft>
                  <a:spcPts val="0"/>
                </a:spcAft>
                <a:buNone/>
              </a:pPr>
              <a:r>
                <a:rPr b="1" lang="en" sz="900">
                  <a:solidFill>
                    <a:srgbClr val="0D5DDF"/>
                  </a:solidFill>
                  <a:latin typeface="Roboto"/>
                  <a:ea typeface="Roboto"/>
                  <a:cs typeface="Roboto"/>
                  <a:sym typeface="Roboto"/>
                </a:rPr>
                <a:t>3</a:t>
              </a:r>
              <a:endParaRPr b="1" sz="900">
                <a:solidFill>
                  <a:srgbClr val="0D5DDF"/>
                </a:solidFill>
                <a:latin typeface="Roboto"/>
                <a:ea typeface="Roboto"/>
                <a:cs typeface="Roboto"/>
                <a:sym typeface="Roboto"/>
              </a:endParaRPr>
            </a:p>
          </p:txBody>
        </p:sp>
        <p:sp>
          <p:nvSpPr>
            <p:cNvPr id="203" name="Shape 203"/>
            <p:cNvSpPr txBox="1"/>
            <p:nvPr/>
          </p:nvSpPr>
          <p:spPr>
            <a:xfrm rot="-2700000">
              <a:off x="3404724" y="2302799"/>
              <a:ext cx="2362302" cy="342805"/>
            </a:xfrm>
            <a:prstGeom prst="rect">
              <a:avLst/>
            </a:prstGeom>
            <a:noFill/>
            <a:ln>
              <a:noFill/>
            </a:ln>
          </p:spPr>
          <p:txBody>
            <a:bodyPr anchorCtr="0" anchor="ctr" bIns="91425" lIns="91425" spcFirstLastPara="1" rIns="91425" wrap="square" tIns="91425">
              <a:noAutofit/>
            </a:bodyPr>
            <a:lstStyle/>
            <a:p>
              <a:pPr indent="0" lvl="0" marL="0">
                <a:lnSpc>
                  <a:spcPct val="115000"/>
                </a:lnSpc>
                <a:spcBef>
                  <a:spcPts val="0"/>
                </a:spcBef>
                <a:spcAft>
                  <a:spcPts val="0"/>
                </a:spcAft>
                <a:buNone/>
              </a:pPr>
              <a:r>
                <a:rPr b="1" lang="en" sz="1100">
                  <a:solidFill>
                    <a:srgbClr val="FFFFFF"/>
                  </a:solidFill>
                  <a:latin typeface="Roboto"/>
                  <a:ea typeface="Roboto"/>
                  <a:cs typeface="Roboto"/>
                  <a:sym typeface="Roboto"/>
                </a:rPr>
                <a:t>60Co for efficiency</a:t>
              </a:r>
              <a:endParaRPr b="1" sz="1100">
                <a:solidFill>
                  <a:srgbClr val="FFFFFF"/>
                </a:solidFill>
                <a:latin typeface="Roboto"/>
                <a:ea typeface="Roboto"/>
                <a:cs typeface="Roboto"/>
                <a:sym typeface="Roboto"/>
              </a:endParaRPr>
            </a:p>
          </p:txBody>
        </p:sp>
        <p:sp>
          <p:nvSpPr>
            <p:cNvPr id="204" name="Shape 204"/>
            <p:cNvSpPr txBox="1"/>
            <p:nvPr/>
          </p:nvSpPr>
          <p:spPr>
            <a:xfrm rot="-2700000">
              <a:off x="3803593" y="2571061"/>
              <a:ext cx="2242660" cy="442507"/>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1600"/>
                </a:spcAft>
                <a:buNone/>
              </a:pPr>
              <a:r>
                <a:t/>
              </a:r>
              <a:endParaRPr b="1" sz="800">
                <a:latin typeface="Roboto"/>
                <a:ea typeface="Roboto"/>
                <a:cs typeface="Roboto"/>
                <a:sym typeface="Roboto"/>
              </a:endParaRPr>
            </a:p>
          </p:txBody>
        </p:sp>
      </p:grpSp>
      <p:grpSp>
        <p:nvGrpSpPr>
          <p:cNvPr id="205" name="Shape 205"/>
          <p:cNvGrpSpPr/>
          <p:nvPr/>
        </p:nvGrpSpPr>
        <p:grpSpPr>
          <a:xfrm>
            <a:off x="1776626" y="1318143"/>
            <a:ext cx="2604522" cy="2460300"/>
            <a:chOff x="1776626" y="1318143"/>
            <a:chExt cx="2604522" cy="2460300"/>
          </a:xfrm>
        </p:grpSpPr>
        <p:grpSp>
          <p:nvGrpSpPr>
            <p:cNvPr id="206" name="Shape 206"/>
            <p:cNvGrpSpPr/>
            <p:nvPr/>
          </p:nvGrpSpPr>
          <p:grpSpPr>
            <a:xfrm>
              <a:off x="1776626" y="1318143"/>
              <a:ext cx="2604522" cy="2460300"/>
              <a:chOff x="1776626" y="1318143"/>
              <a:chExt cx="2604522" cy="2460300"/>
            </a:xfrm>
          </p:grpSpPr>
          <p:sp>
            <p:nvSpPr>
              <p:cNvPr id="207" name="Shape 207"/>
              <p:cNvSpPr/>
              <p:nvPr/>
            </p:nvSpPr>
            <p:spPr>
              <a:xfrm rot="2700000">
                <a:off x="2761975" y="1053398"/>
                <a:ext cx="489601" cy="2989789"/>
              </a:xfrm>
              <a:prstGeom prst="roundRect">
                <a:avLst>
                  <a:gd fmla="val 50000" name="adj"/>
                </a:avLst>
              </a:prstGeom>
              <a:solidFill>
                <a:srgbClr val="0C58D3"/>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8" name="Shape 208"/>
              <p:cNvSpPr txBox="1"/>
              <p:nvPr/>
            </p:nvSpPr>
            <p:spPr>
              <a:xfrm rot="-2700000">
                <a:off x="1899549" y="2297849"/>
                <a:ext cx="2376303" cy="342805"/>
              </a:xfrm>
              <a:prstGeom prst="rect">
                <a:avLst/>
              </a:prstGeom>
              <a:noFill/>
              <a:ln>
                <a:noFill/>
              </a:ln>
            </p:spPr>
            <p:txBody>
              <a:bodyPr anchorCtr="0" anchor="ctr" bIns="91425" lIns="91425" spcFirstLastPara="1" rIns="91425" wrap="square" tIns="91425">
                <a:noAutofit/>
              </a:bodyPr>
              <a:lstStyle/>
              <a:p>
                <a:pPr indent="0" lvl="0" marL="0">
                  <a:lnSpc>
                    <a:spcPct val="115000"/>
                  </a:lnSpc>
                  <a:spcBef>
                    <a:spcPts val="0"/>
                  </a:spcBef>
                  <a:spcAft>
                    <a:spcPts val="0"/>
                  </a:spcAft>
                  <a:buNone/>
                </a:pPr>
                <a:r>
                  <a:rPr b="1" lang="en" sz="1100">
                    <a:solidFill>
                      <a:srgbClr val="FFFFFF"/>
                    </a:solidFill>
                    <a:latin typeface="Roboto"/>
                    <a:ea typeface="Roboto"/>
                    <a:cs typeface="Roboto"/>
                    <a:sym typeface="Roboto"/>
                  </a:rPr>
                  <a:t>Stable 22Ne beam for angles</a:t>
                </a:r>
                <a:endParaRPr b="1" sz="1100">
                  <a:solidFill>
                    <a:srgbClr val="FFFFFF"/>
                  </a:solidFill>
                  <a:latin typeface="Roboto"/>
                  <a:ea typeface="Roboto"/>
                  <a:cs typeface="Roboto"/>
                  <a:sym typeface="Roboto"/>
                </a:endParaRPr>
              </a:p>
            </p:txBody>
          </p:sp>
          <p:sp>
            <p:nvSpPr>
              <p:cNvPr id="209" name="Shape 209"/>
              <p:cNvSpPr txBox="1"/>
              <p:nvPr/>
            </p:nvSpPr>
            <p:spPr>
              <a:xfrm rot="-2700000">
                <a:off x="2310468" y="2571061"/>
                <a:ext cx="2242660" cy="442507"/>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1600"/>
                  </a:spcAft>
                  <a:buNone/>
                </a:pPr>
                <a:r>
                  <a:t/>
                </a:r>
                <a:endParaRPr b="1" sz="800">
                  <a:latin typeface="Roboto"/>
                  <a:ea typeface="Roboto"/>
                  <a:cs typeface="Roboto"/>
                  <a:sym typeface="Roboto"/>
                </a:endParaRPr>
              </a:p>
            </p:txBody>
          </p:sp>
        </p:grpSp>
        <p:sp>
          <p:nvSpPr>
            <p:cNvPr id="210" name="Shape 210"/>
            <p:cNvSpPr/>
            <p:nvPr/>
          </p:nvSpPr>
          <p:spPr>
            <a:xfrm>
              <a:off x="1966072" y="3255512"/>
              <a:ext cx="326100" cy="326100"/>
            </a:xfrm>
            <a:prstGeom prst="ellipse">
              <a:avLst/>
            </a:prstGeom>
            <a:solidFill>
              <a:srgbClr val="FFFFFF"/>
            </a:solidFill>
            <a:ln>
              <a:noFill/>
            </a:ln>
            <a:effectLst>
              <a:outerShdw blurRad="228600" rotWithShape="0" algn="tl" dir="5400000" dist="50800">
                <a:srgbClr val="000000">
                  <a:alpha val="54900"/>
                </a:srgbClr>
              </a:outerShdw>
            </a:effectLst>
          </p:spPr>
          <p:txBody>
            <a:bodyPr anchorCtr="0" anchor="ctr" bIns="91425" lIns="91425" spcFirstLastPara="1" rIns="91425" wrap="square" tIns="91425">
              <a:noAutofit/>
            </a:bodyPr>
            <a:lstStyle/>
            <a:p>
              <a:pPr indent="0" lvl="0" marL="0">
                <a:spcBef>
                  <a:spcPts val="0"/>
                </a:spcBef>
                <a:spcAft>
                  <a:spcPts val="0"/>
                </a:spcAft>
                <a:buNone/>
              </a:pPr>
              <a:r>
                <a:rPr b="1" lang="en" sz="900">
                  <a:solidFill>
                    <a:srgbClr val="0C58D3"/>
                  </a:solidFill>
                  <a:latin typeface="Roboto"/>
                  <a:ea typeface="Roboto"/>
                  <a:cs typeface="Roboto"/>
                  <a:sym typeface="Roboto"/>
                </a:rPr>
                <a:t>2</a:t>
              </a:r>
              <a:endParaRPr b="1" sz="900">
                <a:solidFill>
                  <a:srgbClr val="0C58D3"/>
                </a:solidFill>
                <a:latin typeface="Roboto"/>
                <a:ea typeface="Roboto"/>
                <a:cs typeface="Roboto"/>
                <a:sym typeface="Roboto"/>
              </a:endParaRPr>
            </a:p>
          </p:txBody>
        </p:sp>
      </p:grpSp>
      <p:grpSp>
        <p:nvGrpSpPr>
          <p:cNvPr id="211" name="Shape 211"/>
          <p:cNvGrpSpPr/>
          <p:nvPr/>
        </p:nvGrpSpPr>
        <p:grpSpPr>
          <a:xfrm>
            <a:off x="284959" y="1318143"/>
            <a:ext cx="2604522" cy="2460300"/>
            <a:chOff x="284959" y="1318143"/>
            <a:chExt cx="2604522" cy="2460300"/>
          </a:xfrm>
        </p:grpSpPr>
        <p:sp>
          <p:nvSpPr>
            <p:cNvPr id="212" name="Shape 212"/>
            <p:cNvSpPr/>
            <p:nvPr/>
          </p:nvSpPr>
          <p:spPr>
            <a:xfrm rot="2700000">
              <a:off x="1270309" y="1053398"/>
              <a:ext cx="489601" cy="2989789"/>
            </a:xfrm>
            <a:prstGeom prst="roundRect">
              <a:avLst>
                <a:gd fmla="val 50000" name="adj"/>
              </a:avLst>
            </a:prstGeom>
            <a:solidFill>
              <a:srgbClr val="0944A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13" name="Shape 213"/>
            <p:cNvSpPr/>
            <p:nvPr/>
          </p:nvSpPr>
          <p:spPr>
            <a:xfrm>
              <a:off x="472955" y="3255512"/>
              <a:ext cx="326100" cy="326100"/>
            </a:xfrm>
            <a:prstGeom prst="ellipse">
              <a:avLst/>
            </a:prstGeom>
            <a:solidFill>
              <a:srgbClr val="FFFFFF"/>
            </a:solidFill>
            <a:ln>
              <a:noFill/>
            </a:ln>
            <a:effectLst>
              <a:outerShdw blurRad="228600" rotWithShape="0" algn="tl" dir="5400000" dist="50800">
                <a:srgbClr val="000000">
                  <a:alpha val="54900"/>
                </a:srgbClr>
              </a:outerShdw>
            </a:effectLst>
          </p:spPr>
          <p:txBody>
            <a:bodyPr anchorCtr="0" anchor="ctr" bIns="91425" lIns="91425" spcFirstLastPara="1" rIns="91425" wrap="square" tIns="91425">
              <a:noAutofit/>
            </a:bodyPr>
            <a:lstStyle/>
            <a:p>
              <a:pPr indent="0" lvl="0" marL="0">
                <a:spcBef>
                  <a:spcPts val="0"/>
                </a:spcBef>
                <a:spcAft>
                  <a:spcPts val="0"/>
                </a:spcAft>
                <a:buNone/>
              </a:pPr>
              <a:r>
                <a:rPr b="1" lang="en" sz="900">
                  <a:solidFill>
                    <a:srgbClr val="0944A1"/>
                  </a:solidFill>
                  <a:latin typeface="Roboto"/>
                  <a:ea typeface="Roboto"/>
                  <a:cs typeface="Roboto"/>
                  <a:sym typeface="Roboto"/>
                </a:rPr>
                <a:t>1</a:t>
              </a:r>
              <a:endParaRPr b="1" sz="900">
                <a:solidFill>
                  <a:srgbClr val="0944A1"/>
                </a:solidFill>
                <a:latin typeface="Roboto"/>
                <a:ea typeface="Roboto"/>
                <a:cs typeface="Roboto"/>
                <a:sym typeface="Roboto"/>
              </a:endParaRPr>
            </a:p>
          </p:txBody>
        </p:sp>
        <p:sp>
          <p:nvSpPr>
            <p:cNvPr id="214" name="Shape 214"/>
            <p:cNvSpPr txBox="1"/>
            <p:nvPr/>
          </p:nvSpPr>
          <p:spPr>
            <a:xfrm rot="-2700000">
              <a:off x="414317" y="2300549"/>
              <a:ext cx="2368666" cy="342805"/>
            </a:xfrm>
            <a:prstGeom prst="rect">
              <a:avLst/>
            </a:prstGeom>
            <a:noFill/>
            <a:ln>
              <a:noFill/>
            </a:ln>
          </p:spPr>
          <p:txBody>
            <a:bodyPr anchorCtr="0" anchor="ctr" bIns="91425" lIns="91425" spcFirstLastPara="1" rIns="91425" wrap="square" tIns="91425">
              <a:noAutofit/>
            </a:bodyPr>
            <a:lstStyle/>
            <a:p>
              <a:pPr indent="0" lvl="0" marL="0">
                <a:lnSpc>
                  <a:spcPct val="115000"/>
                </a:lnSpc>
                <a:spcBef>
                  <a:spcPts val="0"/>
                </a:spcBef>
                <a:spcAft>
                  <a:spcPts val="0"/>
                </a:spcAft>
                <a:buNone/>
              </a:pPr>
              <a:r>
                <a:rPr b="1" lang="en" sz="1100">
                  <a:solidFill>
                    <a:srgbClr val="FFFFFF"/>
                  </a:solidFill>
                  <a:latin typeface="Roboto"/>
                  <a:ea typeface="Roboto"/>
                  <a:cs typeface="Roboto"/>
                  <a:sym typeface="Roboto"/>
                </a:rPr>
                <a:t>133Ba/152Eu for energy</a:t>
              </a:r>
              <a:endParaRPr b="1" sz="1100">
                <a:solidFill>
                  <a:srgbClr val="FFFFFF"/>
                </a:solidFill>
                <a:latin typeface="Roboto"/>
                <a:ea typeface="Roboto"/>
                <a:cs typeface="Roboto"/>
                <a:sym typeface="Roboto"/>
              </a:endParaRPr>
            </a:p>
          </p:txBody>
        </p:sp>
        <p:sp>
          <p:nvSpPr>
            <p:cNvPr id="215" name="Shape 215"/>
            <p:cNvSpPr txBox="1"/>
            <p:nvPr/>
          </p:nvSpPr>
          <p:spPr>
            <a:xfrm rot="-2700000">
              <a:off x="818801" y="2571061"/>
              <a:ext cx="2242660" cy="442507"/>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1600"/>
                </a:spcAft>
                <a:buNone/>
              </a:pPr>
              <a:r>
                <a:t/>
              </a:r>
              <a:endParaRPr b="1" sz="800">
                <a:latin typeface="Roboto"/>
                <a:ea typeface="Roboto"/>
                <a:cs typeface="Roboto"/>
                <a:sym typeface="Roboto"/>
              </a:endParaRPr>
            </a:p>
          </p:txBody>
        </p:sp>
      </p:grpSp>
      <p:sp>
        <p:nvSpPr>
          <p:cNvPr id="216" name="Shape 216"/>
          <p:cNvSpPr txBox="1"/>
          <p:nvPr/>
        </p:nvSpPr>
        <p:spPr>
          <a:xfrm>
            <a:off x="2936500" y="3990525"/>
            <a:ext cx="3841800" cy="448200"/>
          </a:xfrm>
          <a:prstGeom prst="rect">
            <a:avLst/>
          </a:prstGeom>
          <a:noFill/>
          <a:ln>
            <a:noFill/>
          </a:ln>
        </p:spPr>
        <p:txBody>
          <a:bodyPr anchorCtr="0" anchor="t" bIns="91425" lIns="91425" spcFirstLastPara="1" rIns="91425" wrap="square" tIns="91425">
            <a:noAutofit/>
          </a:bodyPr>
          <a:lstStyle/>
          <a:p>
            <a:pPr indent="0" lvl="0" marL="914400">
              <a:spcBef>
                <a:spcPts val="0"/>
              </a:spcBef>
              <a:spcAft>
                <a:spcPts val="0"/>
              </a:spcAft>
              <a:buNone/>
            </a:pPr>
            <a:r>
              <a:rPr lang="en" sz="1800"/>
              <a:t>     </a:t>
            </a:r>
            <a:r>
              <a:rPr lang="en" sz="1800" u="sng"/>
              <a:t>Calibrations</a:t>
            </a:r>
            <a:endParaRPr sz="1800" u="sng"/>
          </a:p>
        </p:txBody>
      </p:sp>
      <p:cxnSp>
        <p:nvCxnSpPr>
          <p:cNvPr id="217" name="Shape 217"/>
          <p:cNvCxnSpPr>
            <a:stCxn id="216" idx="0"/>
            <a:endCxn id="204" idx="1"/>
          </p:cNvCxnSpPr>
          <p:nvPr/>
        </p:nvCxnSpPr>
        <p:spPr>
          <a:xfrm rot="10800000">
            <a:off x="4132000" y="3585225"/>
            <a:ext cx="725400" cy="405300"/>
          </a:xfrm>
          <a:prstGeom prst="straightConnector1">
            <a:avLst/>
          </a:prstGeom>
          <a:noFill/>
          <a:ln cap="flat" cmpd="sng" w="9525">
            <a:solidFill>
              <a:schemeClr val="dk2"/>
            </a:solidFill>
            <a:prstDash val="solid"/>
            <a:round/>
            <a:headEnd len="med" w="med" type="none"/>
            <a:tailEnd len="med" w="med" type="triangle"/>
          </a:ln>
        </p:spPr>
      </p:cxnSp>
      <p:cxnSp>
        <p:nvCxnSpPr>
          <p:cNvPr id="218" name="Shape 218"/>
          <p:cNvCxnSpPr>
            <a:stCxn id="216" idx="0"/>
          </p:cNvCxnSpPr>
          <p:nvPr/>
        </p:nvCxnSpPr>
        <p:spPr>
          <a:xfrm flipH="1" rot="10800000">
            <a:off x="4857400" y="3737025"/>
            <a:ext cx="54900" cy="253500"/>
          </a:xfrm>
          <a:prstGeom prst="straightConnector1">
            <a:avLst/>
          </a:prstGeom>
          <a:noFill/>
          <a:ln cap="flat" cmpd="sng" w="9525">
            <a:solidFill>
              <a:schemeClr val="dk2"/>
            </a:solidFill>
            <a:prstDash val="solid"/>
            <a:round/>
            <a:headEnd len="med" w="med" type="none"/>
            <a:tailEnd len="med" w="med" type="triangle"/>
          </a:ln>
        </p:spPr>
      </p:cxnSp>
      <p:cxnSp>
        <p:nvCxnSpPr>
          <p:cNvPr id="219" name="Shape 219"/>
          <p:cNvCxnSpPr>
            <a:stCxn id="216" idx="0"/>
          </p:cNvCxnSpPr>
          <p:nvPr/>
        </p:nvCxnSpPr>
        <p:spPr>
          <a:xfrm flipH="1" rot="10800000">
            <a:off x="4857400" y="3671025"/>
            <a:ext cx="1342500" cy="319500"/>
          </a:xfrm>
          <a:prstGeom prst="straightConnector1">
            <a:avLst/>
          </a:prstGeom>
          <a:noFill/>
          <a:ln cap="flat" cmpd="sng" w="9525">
            <a:solidFill>
              <a:schemeClr val="dk2"/>
            </a:solidFill>
            <a:prstDash val="solid"/>
            <a:round/>
            <a:headEnd len="med" w="med" type="none"/>
            <a:tailEnd len="med" w="med" type="triangle"/>
          </a:ln>
        </p:spPr>
      </p:cxnSp>
      <p:cxnSp>
        <p:nvCxnSpPr>
          <p:cNvPr id="220" name="Shape 220"/>
          <p:cNvCxnSpPr>
            <a:stCxn id="216" idx="0"/>
            <a:endCxn id="209" idx="1"/>
          </p:cNvCxnSpPr>
          <p:nvPr/>
        </p:nvCxnSpPr>
        <p:spPr>
          <a:xfrm rot="10800000">
            <a:off x="2638900" y="3585225"/>
            <a:ext cx="2218500" cy="405300"/>
          </a:xfrm>
          <a:prstGeom prst="straightConnector1">
            <a:avLst/>
          </a:prstGeom>
          <a:noFill/>
          <a:ln cap="flat" cmpd="sng" w="9525">
            <a:solidFill>
              <a:schemeClr val="dk2"/>
            </a:solidFill>
            <a:prstDash val="solid"/>
            <a:round/>
            <a:headEnd len="med" w="med" type="none"/>
            <a:tailEnd len="med" w="med" type="triangle"/>
          </a:ln>
        </p:spPr>
      </p:cxnSp>
      <p:cxnSp>
        <p:nvCxnSpPr>
          <p:cNvPr id="221" name="Shape 221"/>
          <p:cNvCxnSpPr>
            <a:stCxn id="216" idx="0"/>
          </p:cNvCxnSpPr>
          <p:nvPr/>
        </p:nvCxnSpPr>
        <p:spPr>
          <a:xfrm rot="10800000">
            <a:off x="977200" y="3677625"/>
            <a:ext cx="3880200" cy="312900"/>
          </a:xfrm>
          <a:prstGeom prst="straightConnector1">
            <a:avLst/>
          </a:prstGeom>
          <a:noFill/>
          <a:ln cap="flat" cmpd="sng" w="9525">
            <a:solidFill>
              <a:schemeClr val="dk2"/>
            </a:solidFill>
            <a:prstDash val="solid"/>
            <a:round/>
            <a:headEnd len="med" w="med" type="none"/>
            <a:tailEnd len="med" w="med" type="triangle"/>
          </a:ln>
        </p:spPr>
      </p:cxnSp>
      <p:cxnSp>
        <p:nvCxnSpPr>
          <p:cNvPr id="222" name="Shape 222"/>
          <p:cNvCxnSpPr/>
          <p:nvPr/>
        </p:nvCxnSpPr>
        <p:spPr>
          <a:xfrm flipH="1" rot="10800000">
            <a:off x="5803775" y="4274950"/>
            <a:ext cx="1512900" cy="3600"/>
          </a:xfrm>
          <a:prstGeom prst="straightConnector1">
            <a:avLst/>
          </a:prstGeom>
          <a:noFill/>
          <a:ln cap="flat" cmpd="sng" w="9525">
            <a:solidFill>
              <a:schemeClr val="dk2"/>
            </a:solidFill>
            <a:prstDash val="solid"/>
            <a:round/>
            <a:headEnd len="med" w="med" type="none"/>
            <a:tailEnd len="med" w="med" type="triangle"/>
          </a:ln>
        </p:spPr>
      </p:cxnSp>
      <p:sp>
        <p:nvSpPr>
          <p:cNvPr id="223" name="Shape 223"/>
          <p:cNvSpPr txBox="1"/>
          <p:nvPr/>
        </p:nvSpPr>
        <p:spPr>
          <a:xfrm>
            <a:off x="7476600" y="3990525"/>
            <a:ext cx="3841800" cy="448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a:t>96Kr experiment</a:t>
            </a:r>
            <a:endParaRPr/>
          </a:p>
          <a:p>
            <a:pPr indent="0" lvl="0" marL="0">
              <a:spcBef>
                <a:spcPts val="0"/>
              </a:spcBef>
              <a:spcAft>
                <a:spcPts val="0"/>
              </a:spcAft>
              <a:buNone/>
            </a:pPr>
            <a:r>
              <a:rPr lang="en"/>
              <a:t>In July</a:t>
            </a:r>
            <a:endParaRPr/>
          </a:p>
        </p:txBody>
      </p:sp>
      <p:sp>
        <p:nvSpPr>
          <p:cNvPr id="224" name="Shape 224"/>
          <p:cNvSpPr txBox="1"/>
          <p:nvPr/>
        </p:nvSpPr>
        <p:spPr>
          <a:xfrm>
            <a:off x="768900" y="3990525"/>
            <a:ext cx="3803100" cy="4482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
              <a:t>Setup of equipment</a:t>
            </a:r>
            <a:endParaRPr/>
          </a:p>
        </p:txBody>
      </p:sp>
      <p:cxnSp>
        <p:nvCxnSpPr>
          <p:cNvPr id="225" name="Shape 225"/>
          <p:cNvCxnSpPr/>
          <p:nvPr/>
        </p:nvCxnSpPr>
        <p:spPr>
          <a:xfrm>
            <a:off x="2680700" y="4212225"/>
            <a:ext cx="1485600" cy="48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
                                        </p:tgtEl>
                                        <p:attrNameLst>
                                          <p:attrName>style.visibility</p:attrName>
                                        </p:attrNameLst>
                                      </p:cBhvr>
                                      <p:to>
                                        <p:strVal val="visible"/>
                                      </p:to>
                                    </p:set>
                                    <p:animEffect filter="fade" transition="in">
                                      <p:cBhvr>
                                        <p:cTn dur="1000"/>
                                        <p:tgtEl>
                                          <p:spTgt spid="224"/>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25"/>
                                        </p:tgtEl>
                                        <p:attrNameLst>
                                          <p:attrName>style.visibility</p:attrName>
                                        </p:attrNameLst>
                                      </p:cBhvr>
                                      <p:to>
                                        <p:strVal val="visible"/>
                                      </p:to>
                                    </p:set>
                                    <p:animEffect filter="fade" transition="in">
                                      <p:cBhvr>
                                        <p:cTn dur="1000"/>
                                        <p:tgtEl>
                                          <p:spTgt spid="225"/>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1000"/>
                                        <p:tgtEl>
                                          <p:spTgt spid="216"/>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1000"/>
                                        <p:tgtEl>
                                          <p:spTgt spid="222"/>
                                        </p:tgtEl>
                                      </p:cBhvr>
                                    </p:animEffect>
                                  </p:childTnLst>
                                </p:cTn>
                              </p:par>
                            </p:childTnLst>
                          </p:cTn>
                        </p:par>
                        <p:par>
                          <p:cTn fill="hold">
                            <p:stCondLst>
                              <p:cond delay="4000"/>
                            </p:stCondLst>
                            <p:childTnLst>
                              <p:par>
                                <p:cTn fill="hold" nodeType="after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1000"/>
                                        <p:tgtEl>
                                          <p:spTgt spid="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1000"/>
                                        <p:tgtEl>
                                          <p:spTgt spid="2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1000"/>
                                        <p:tgtEl>
                                          <p:spTgt spid="2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1000"/>
                                        <p:tgtEl>
                                          <p:spTgt spid="2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
                                        </p:tgtEl>
                                        <p:attrNameLst>
                                          <p:attrName>style.visibility</p:attrName>
                                        </p:attrNameLst>
                                      </p:cBhvr>
                                      <p:to>
                                        <p:strVal val="visible"/>
                                      </p:to>
                                    </p:set>
                                    <p:animEffect filter="fade" transition="in">
                                      <p:cBhvr>
                                        <p:cTn dur="1000"/>
                                        <p:tgtEl>
                                          <p:spTgt spid="2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1000"/>
                                        <p:tgtEl>
                                          <p:spTgt spid="2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0"/>
                                        </p:tgtEl>
                                        <p:attrNameLst>
                                          <p:attrName>style.visibility</p:attrName>
                                        </p:attrNameLst>
                                      </p:cBhvr>
                                      <p:to>
                                        <p:strVal val="visible"/>
                                      </p:to>
                                    </p:set>
                                    <p:animEffect filter="fade" transition="in">
                                      <p:cBhvr>
                                        <p:cTn dur="1000"/>
                                        <p:tgtEl>
                                          <p:spTgt spid="2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1000"/>
                                        <p:tgtEl>
                                          <p:spTgt spid="2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5"/>
                                        </p:tgtEl>
                                        <p:attrNameLst>
                                          <p:attrName>style.visibility</p:attrName>
                                        </p:attrNameLst>
                                      </p:cBhvr>
                                      <p:to>
                                        <p:strVal val="visible"/>
                                      </p:to>
                                    </p:set>
                                    <p:animEffect filter="fade" transition="in">
                                      <p:cBhvr>
                                        <p:cTn dur="1000"/>
                                        <p:tgtEl>
                                          <p:spTgt spid="19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1000"/>
                                        <p:tgtEl>
                                          <p:spTgt spid="2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gtEl>
                                        <p:attrNameLst>
                                          <p:attrName>style.visibility</p:attrName>
                                        </p:attrNameLst>
                                      </p:cBhvr>
                                      <p:to>
                                        <p:strVal val="visible"/>
                                      </p:to>
                                    </p:set>
                                    <p:animEffect filter="fade" transition="in">
                                      <p:cBhvr>
                                        <p:cTn dur="1000"/>
                                        <p:tgtEl>
                                          <p:spTgt spid="1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Shape 230"/>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sz="2400">
                <a:solidFill>
                  <a:srgbClr val="000000"/>
                </a:solidFill>
                <a:latin typeface="Times New Roman"/>
                <a:ea typeface="Times New Roman"/>
                <a:cs typeface="Times New Roman"/>
                <a:sym typeface="Times New Roman"/>
              </a:rPr>
              <a:t>Doppler analysis</a:t>
            </a:r>
            <a:endParaRPr sz="2400">
              <a:solidFill>
                <a:srgbClr val="000000"/>
              </a:solidFill>
              <a:latin typeface="Times New Roman"/>
              <a:ea typeface="Times New Roman"/>
              <a:cs typeface="Times New Roman"/>
              <a:sym typeface="Times New Roman"/>
            </a:endParaRPr>
          </a:p>
        </p:txBody>
      </p:sp>
      <p:sp>
        <p:nvSpPr>
          <p:cNvPr id="231" name="Shape 231"/>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t/>
            </a:r>
            <a:endParaRPr/>
          </a:p>
        </p:txBody>
      </p:sp>
      <p:pic>
        <p:nvPicPr>
          <p:cNvPr id="232" name="Shape 232"/>
          <p:cNvPicPr preferRelativeResize="0"/>
          <p:nvPr/>
        </p:nvPicPr>
        <p:blipFill rotWithShape="1">
          <a:blip r:embed="rId3">
            <a:alphaModFix/>
          </a:blip>
          <a:srcRect b="7571" l="3424" r="375" t="2831"/>
          <a:stretch/>
        </p:blipFill>
        <p:spPr>
          <a:xfrm>
            <a:off x="3202300" y="1083000"/>
            <a:ext cx="5856600" cy="3409449"/>
          </a:xfrm>
          <a:prstGeom prst="rect">
            <a:avLst/>
          </a:prstGeom>
          <a:noFill/>
          <a:ln>
            <a:noFill/>
          </a:ln>
        </p:spPr>
      </p:pic>
      <p:pic>
        <p:nvPicPr>
          <p:cNvPr id="233" name="Shape 233"/>
          <p:cNvPicPr preferRelativeResize="0"/>
          <p:nvPr/>
        </p:nvPicPr>
        <p:blipFill rotWithShape="1">
          <a:blip r:embed="rId4">
            <a:alphaModFix/>
          </a:blip>
          <a:srcRect b="4112" l="4397" r="0" t="7828"/>
          <a:stretch/>
        </p:blipFill>
        <p:spPr>
          <a:xfrm>
            <a:off x="288100" y="1436075"/>
            <a:ext cx="2914200" cy="1677699"/>
          </a:xfrm>
          <a:prstGeom prst="rect">
            <a:avLst/>
          </a:prstGeom>
          <a:noFill/>
          <a:ln>
            <a:noFill/>
          </a:ln>
        </p:spPr>
      </p:pic>
      <p:sp>
        <p:nvSpPr>
          <p:cNvPr id="234" name="Shape 234"/>
          <p:cNvSpPr txBox="1"/>
          <p:nvPr/>
        </p:nvSpPr>
        <p:spPr>
          <a:xfrm>
            <a:off x="415975" y="3347575"/>
            <a:ext cx="3803100" cy="1465800"/>
          </a:xfrm>
          <a:prstGeom prst="rect">
            <a:avLst/>
          </a:prstGeom>
          <a:noFill/>
          <a:ln>
            <a:noFill/>
          </a:ln>
        </p:spPr>
        <p:txBody>
          <a:bodyPr anchorCtr="0" anchor="t" bIns="91425" lIns="91425" spcFirstLastPara="1" rIns="91425" wrap="square" tIns="91425">
            <a:noAutofit/>
          </a:bodyPr>
          <a:lstStyle/>
          <a:p>
            <a:pPr indent="-317500" lvl="0" marL="457200" rtl="0">
              <a:spcBef>
                <a:spcPts val="0"/>
              </a:spcBef>
              <a:spcAft>
                <a:spcPts val="0"/>
              </a:spcAft>
              <a:buSzPts val="1400"/>
              <a:buAutoNum type="arabicPeriod"/>
            </a:pPr>
            <a:r>
              <a:rPr lang="en"/>
              <a:t>Draw graph of interest</a:t>
            </a:r>
            <a:endParaRPr/>
          </a:p>
          <a:p>
            <a:pPr indent="-317500" lvl="0" marL="457200" rtl="0">
              <a:spcBef>
                <a:spcPts val="0"/>
              </a:spcBef>
              <a:spcAft>
                <a:spcPts val="0"/>
              </a:spcAft>
              <a:buSzPts val="1400"/>
              <a:buAutoNum type="arabicPeriod"/>
            </a:pPr>
            <a:r>
              <a:rPr lang="en"/>
              <a:t>Locate Doppler Shift</a:t>
            </a:r>
            <a:endParaRPr/>
          </a:p>
          <a:p>
            <a:pPr indent="-317500" lvl="0" marL="457200" rtl="0">
              <a:spcBef>
                <a:spcPts val="0"/>
              </a:spcBef>
              <a:spcAft>
                <a:spcPts val="0"/>
              </a:spcAft>
              <a:buSzPts val="1400"/>
              <a:buAutoNum type="arabicPeriod"/>
            </a:pPr>
            <a:r>
              <a:rPr lang="en"/>
              <a:t>Fit peak(s)</a:t>
            </a:r>
            <a:endParaRPr/>
          </a:p>
          <a:p>
            <a:pPr indent="-317500" lvl="0" marL="457200" rtl="0">
              <a:spcBef>
                <a:spcPts val="0"/>
              </a:spcBef>
              <a:spcAft>
                <a:spcPts val="0"/>
              </a:spcAft>
              <a:buSzPts val="1400"/>
              <a:buAutoNum type="arabicPeriod"/>
            </a:pPr>
            <a:r>
              <a:rPr lang="en"/>
              <a:t>Take note of important values</a:t>
            </a:r>
            <a:endParaRPr/>
          </a:p>
          <a:p>
            <a:pPr indent="-317500" lvl="0" marL="457200">
              <a:spcBef>
                <a:spcPts val="0"/>
              </a:spcBef>
              <a:spcAft>
                <a:spcPts val="0"/>
              </a:spcAft>
              <a:buSzPts val="1400"/>
              <a:buAutoNum type="arabicPeriod"/>
            </a:pPr>
            <a:r>
              <a:rPr lang="en"/>
              <a:t>8·3·6 = 144 graphs!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
                                        </p:tgtEl>
                                        <p:attrNameLst>
                                          <p:attrName>style.visibility</p:attrName>
                                        </p:attrNameLst>
                                      </p:cBhvr>
                                      <p:to>
                                        <p:strVal val="visible"/>
                                      </p:to>
                                    </p:set>
                                    <p:animEffect filter="fade" transition="in">
                                      <p:cBhvr>
                                        <p:cTn dur="1000"/>
                                        <p:tgtEl>
                                          <p:spTgt spid="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3"/>
                                        </p:tgtEl>
                                        <p:attrNameLst>
                                          <p:attrName>style.visibility</p:attrName>
                                        </p:attrNameLst>
                                      </p:cBhvr>
                                      <p:to>
                                        <p:strVal val="visible"/>
                                      </p:to>
                                    </p:set>
                                    <p:animEffect filter="fade" transition="in">
                                      <p:cBhvr>
                                        <p:cTn dur="1000"/>
                                        <p:tgtEl>
                                          <p:spTgt spid="2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xEl>
                                              <p:pRg end="0" st="0"/>
                                            </p:txEl>
                                          </p:spTgt>
                                        </p:tgtEl>
                                        <p:attrNameLst>
                                          <p:attrName>style.visibility</p:attrName>
                                        </p:attrNameLst>
                                      </p:cBhvr>
                                      <p:to>
                                        <p:strVal val="visible"/>
                                      </p:to>
                                    </p:set>
                                    <p:animEffect filter="fade" transition="in">
                                      <p:cBhvr>
                                        <p:cTn dur="1000"/>
                                        <p:tgtEl>
                                          <p:spTgt spid="23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xEl>
                                              <p:pRg end="1" st="1"/>
                                            </p:txEl>
                                          </p:spTgt>
                                        </p:tgtEl>
                                        <p:attrNameLst>
                                          <p:attrName>style.visibility</p:attrName>
                                        </p:attrNameLst>
                                      </p:cBhvr>
                                      <p:to>
                                        <p:strVal val="visible"/>
                                      </p:to>
                                    </p:set>
                                    <p:animEffect filter="fade" transition="in">
                                      <p:cBhvr>
                                        <p:cTn dur="1000"/>
                                        <p:tgtEl>
                                          <p:spTgt spid="23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xEl>
                                              <p:pRg end="2" st="2"/>
                                            </p:txEl>
                                          </p:spTgt>
                                        </p:tgtEl>
                                        <p:attrNameLst>
                                          <p:attrName>style.visibility</p:attrName>
                                        </p:attrNameLst>
                                      </p:cBhvr>
                                      <p:to>
                                        <p:strVal val="visible"/>
                                      </p:to>
                                    </p:set>
                                    <p:animEffect filter="fade" transition="in">
                                      <p:cBhvr>
                                        <p:cTn dur="1000"/>
                                        <p:tgtEl>
                                          <p:spTgt spid="23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xEl>
                                              <p:pRg end="3" st="3"/>
                                            </p:txEl>
                                          </p:spTgt>
                                        </p:tgtEl>
                                        <p:attrNameLst>
                                          <p:attrName>style.visibility</p:attrName>
                                        </p:attrNameLst>
                                      </p:cBhvr>
                                      <p:to>
                                        <p:strVal val="visible"/>
                                      </p:to>
                                    </p:set>
                                    <p:animEffect filter="fade" transition="in">
                                      <p:cBhvr>
                                        <p:cTn dur="1000"/>
                                        <p:tgtEl>
                                          <p:spTgt spid="23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xEl>
                                              <p:pRg end="4" st="4"/>
                                            </p:txEl>
                                          </p:spTgt>
                                        </p:tgtEl>
                                        <p:attrNameLst>
                                          <p:attrName>style.visibility</p:attrName>
                                        </p:attrNameLst>
                                      </p:cBhvr>
                                      <p:to>
                                        <p:strVal val="visible"/>
                                      </p:to>
                                    </p:set>
                                    <p:animEffect filter="fade" transition="in">
                                      <p:cBhvr>
                                        <p:cTn dur="1000"/>
                                        <p:tgtEl>
                                          <p:spTgt spid="234">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