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Nunito"/>
      <p:regular r:id="rId22"/>
      <p:bold r:id="rId23"/>
      <p:italic r:id="rId24"/>
      <p:boldItalic r:id="rId25"/>
    </p:embeddedFont>
    <p:embeddedFont>
      <p:font typeface="Montserrat"/>
      <p:regular r:id="rId26"/>
      <p:bold r:id="rId27"/>
      <p:italic r:id="rId28"/>
      <p:boldItalic r:id="rId29"/>
    </p:embeddedFont>
    <p:embeddedFont>
      <p:font typeface="Maven Pro"/>
      <p:regular r:id="rId30"/>
      <p:bold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Nunito-regular.fntdata"/><Relationship Id="rId21" Type="http://schemas.openxmlformats.org/officeDocument/2006/relationships/slide" Target="slides/slide16.xml"/><Relationship Id="rId24" Type="http://schemas.openxmlformats.org/officeDocument/2006/relationships/font" Target="fonts/Nunito-italic.fntdata"/><Relationship Id="rId23" Type="http://schemas.openxmlformats.org/officeDocument/2006/relationships/font" Target="fonts/Nuni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regular.fntdata"/><Relationship Id="rId25" Type="http://schemas.openxmlformats.org/officeDocument/2006/relationships/font" Target="fonts/Nunito-boldItalic.fntdata"/><Relationship Id="rId28" Type="http://schemas.openxmlformats.org/officeDocument/2006/relationships/font" Target="fonts/Montserrat-italic.fntdata"/><Relationship Id="rId27" Type="http://schemas.openxmlformats.org/officeDocument/2006/relationships/font" Target="fonts/Montserra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ontserrat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MavenPro-bold.fntdata"/><Relationship Id="rId30" Type="http://schemas.openxmlformats.org/officeDocument/2006/relationships/font" Target="fonts/MavenPro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Shape 2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Shape 3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Shape 3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Shape 3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Shape 3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Shape 3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Shape 3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Shape 3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Shape 2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Shape 3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Shape 3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Shape 3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Shape 3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Shape 3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Shape 11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Shape 1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Shape 13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Shape 14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Shape 15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Shape 16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Shape 17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Shape 18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Shape 19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Shape 20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Shape 2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Shape 23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Shape 24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Shape 25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Shape 26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Shape 27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Shape 28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Shape 29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Shape 30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Shape 3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Shape 33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Shape 34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Shape 35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Shape 36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Shape 37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Shape 38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Shape 39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Shape 40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Shape 46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Shape 142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Shape 143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Shape 144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Shape 145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Shape 146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Shape 147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Shape 148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Shape 149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Shape 150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Shape 15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Shape 152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Shape 15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Shape 154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Shape 155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Shape 156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Shape 157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Shape 158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Shape 159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Shape 160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Shape 16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Shape 162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Shape 163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Shape 164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Shape 165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Shape 166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Shape 167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Shape 168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Shape 169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Shape 170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Shape 17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Shape 172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Shape 173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Shape 174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Shape 175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Shape 176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Shape 177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Shape 178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Shape 179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Shape 180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Shape 18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Shape 182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Shape 183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Shape 184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Shape 185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Shape 186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Shape 187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Shape 188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Shape 189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Shape 190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Shape 19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Shape 192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Shape 193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Shape 194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Shape 195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Shape 196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Shape 197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Shape 198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Shape 199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Shape 200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Shape 20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Shape 202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Shape 203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Shape 204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Shape 205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Shape 206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Shape 207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Shape 208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Shape 209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Shape 210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Shape 2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Shape 212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Shape 213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Shape 214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Shape 215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Shape 216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Shape 217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Shape 218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Shape 219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Shape 220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Shape 22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Shape 222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Shape 223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Shape 224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Shape 225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Shape 226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Shape 227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Shape 228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Shape 229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Shape 230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Shape 23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Shape 232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Shape 233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Shape 234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Shape 235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Shape 236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Shape 237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Shape 238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Shape 239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Shape 240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Shape 24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Shape 242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Shape 243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Shape 244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Shape 245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Shape 246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Shape 247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Shape 248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Shape 249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Shape 250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Shape 25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Shape 252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Shape 253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Shape 254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Shape 255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Shape 256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Shape 257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Shape 258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Shape 259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Shape 260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Shape 26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Shape 262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Shape 263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Shape 264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Shape 265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Shape 266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Shape 267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Shape 268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Shape 27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Shape 50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Shape 51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Shape 52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Shape 5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Shape 54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Shape 55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Shape 56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Shape 57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Shape 58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Shape 59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Shape 60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Shape 61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Shape 62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Shape 6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Shape 64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Shape 65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Shape 66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Shape 67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Shape 68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Shape 69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Shape 70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Shape 71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Shape 72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Shape 7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Shape 74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Shape 75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Shape 76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Shape 77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Shape 78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Shape 79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Shape 80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Shape 81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Shape 82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Shape 8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Shape 8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Shape 8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Shape 92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Shape 93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Shape 9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Shape 97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Shape 100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Shape 101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Shape 10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Shape 10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Shape 10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Shape 109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Shape 113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Shape 114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Shape 115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Shape 116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Shape 117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Shape 11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Shape 119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Shape 120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Shape 121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Shape 122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Shape 123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Shape 124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Shape 125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Shape 128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Shape 12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Shape 131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Shape 132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Shape 133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Shape 136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Shape 13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Shape 139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10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2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5" Type="http://schemas.openxmlformats.org/officeDocument/2006/relationships/image" Target="../media/image20.jpg"/><Relationship Id="rId6" Type="http://schemas.openxmlformats.org/officeDocument/2006/relationships/image" Target="../media/image1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jpg"/><Relationship Id="rId4" Type="http://schemas.openxmlformats.org/officeDocument/2006/relationships/image" Target="../media/image2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Relationship Id="rId4" Type="http://schemas.openxmlformats.org/officeDocument/2006/relationships/image" Target="../media/image12.jpg"/><Relationship Id="rId5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type="ctrTitle"/>
          </p:nvPr>
        </p:nvSpPr>
        <p:spPr>
          <a:xfrm>
            <a:off x="824000" y="1613825"/>
            <a:ext cx="45831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EEE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sv" sz="3000"/>
              <a:t>E</a:t>
            </a:r>
            <a:r>
              <a:rPr lang="sv" sz="3000">
                <a:solidFill>
                  <a:srgbClr val="D9D9D9"/>
                </a:solidFill>
              </a:rPr>
              <a:t>xtreme</a:t>
            </a:r>
            <a:r>
              <a:rPr lang="sv" sz="3000"/>
              <a:t> E</a:t>
            </a:r>
            <a:r>
              <a:rPr lang="sv" sz="3000">
                <a:solidFill>
                  <a:srgbClr val="D9D9D9"/>
                </a:solidFill>
              </a:rPr>
              <a:t>nergy</a:t>
            </a:r>
            <a:r>
              <a:rPr lang="sv" sz="3000"/>
              <a:t> E</a:t>
            </a:r>
            <a:r>
              <a:rPr lang="sv" sz="3000">
                <a:solidFill>
                  <a:srgbClr val="D9D9D9"/>
                </a:solidFill>
              </a:rPr>
              <a:t>vents</a:t>
            </a:r>
            <a:endParaRPr sz="3000">
              <a:solidFill>
                <a:srgbClr val="D9D9D9"/>
              </a:solidFill>
            </a:endParaRPr>
          </a:p>
        </p:txBody>
      </p:sp>
      <p:sp>
        <p:nvSpPr>
          <p:cNvPr id="278" name="Shape 278"/>
          <p:cNvSpPr txBox="1"/>
          <p:nvPr>
            <p:ph idx="1" type="subTitle"/>
          </p:nvPr>
        </p:nvSpPr>
        <p:spPr>
          <a:xfrm>
            <a:off x="824000" y="4085825"/>
            <a:ext cx="47778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Alva Johansson, Lucas Vacha, Johanna Lindblom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Supervised by Despina Hatzifotiadou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/>
          <p:nvPr>
            <p:ph idx="1" type="body"/>
          </p:nvPr>
        </p:nvSpPr>
        <p:spPr>
          <a:xfrm>
            <a:off x="471075" y="270325"/>
            <a:ext cx="82245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How a muon chamber works</a:t>
            </a:r>
            <a:endParaRPr sz="4800"/>
          </a:p>
        </p:txBody>
      </p:sp>
      <p:sp>
        <p:nvSpPr>
          <p:cNvPr id="343" name="Shape 343"/>
          <p:cNvSpPr txBox="1"/>
          <p:nvPr/>
        </p:nvSpPr>
        <p:spPr>
          <a:xfrm>
            <a:off x="547450" y="1381525"/>
            <a:ext cx="4570500" cy="19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</p:txBody>
      </p:sp>
      <p:pic>
        <p:nvPicPr>
          <p:cNvPr id="344" name="Shape 344"/>
          <p:cNvPicPr preferRelativeResize="0"/>
          <p:nvPr/>
        </p:nvPicPr>
        <p:blipFill rotWithShape="1">
          <a:blip r:embed="rId3">
            <a:alphaModFix/>
          </a:blip>
          <a:srcRect b="37123" l="22834" r="47229" t="34150"/>
          <a:stretch/>
        </p:blipFill>
        <p:spPr>
          <a:xfrm>
            <a:off x="4710650" y="1744176"/>
            <a:ext cx="4200450" cy="2266251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Shape 345"/>
          <p:cNvSpPr txBox="1"/>
          <p:nvPr/>
        </p:nvSpPr>
        <p:spPr>
          <a:xfrm>
            <a:off x="343750" y="1438650"/>
            <a:ext cx="4086900" cy="24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●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The </a:t>
            </a:r>
            <a:r>
              <a:rPr lang="sv" sz="1800">
                <a:solidFill>
                  <a:srgbClr val="D9D9D9"/>
                </a:solidFill>
                <a:latin typeface="Montserrat"/>
                <a:ea typeface="Montserrat"/>
                <a:cs typeface="Montserrat"/>
                <a:sym typeface="Montserrat"/>
              </a:rPr>
              <a:t>high energy muons</a:t>
            </a: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hit the chamber and ionize the gas in the gaps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●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The movement of the electrons creates </a:t>
            </a:r>
            <a:r>
              <a:rPr lang="sv" sz="1800">
                <a:solidFill>
                  <a:srgbClr val="D9D9D9"/>
                </a:solidFill>
                <a:latin typeface="Montserrat"/>
                <a:ea typeface="Montserrat"/>
                <a:cs typeface="Montserrat"/>
                <a:sym typeface="Montserrat"/>
              </a:rPr>
              <a:t>avalanches</a:t>
            </a: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●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As charges move inside the chamber, the disruption of the </a:t>
            </a:r>
            <a:r>
              <a:rPr lang="sv" sz="1800">
                <a:solidFill>
                  <a:srgbClr val="D9D9D9"/>
                </a:solidFill>
                <a:latin typeface="Montserrat"/>
                <a:ea typeface="Montserrat"/>
                <a:cs typeface="Montserrat"/>
                <a:sym typeface="Montserrat"/>
              </a:rPr>
              <a:t>electric field</a:t>
            </a: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is registered by the copper strips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/>
          <p:nvPr>
            <p:ph idx="1" type="body"/>
          </p:nvPr>
        </p:nvSpPr>
        <p:spPr>
          <a:xfrm>
            <a:off x="471075" y="270325"/>
            <a:ext cx="82245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How a muon chamber works</a:t>
            </a:r>
            <a:endParaRPr sz="4800"/>
          </a:p>
        </p:txBody>
      </p:sp>
      <p:sp>
        <p:nvSpPr>
          <p:cNvPr id="351" name="Shape 351"/>
          <p:cNvSpPr txBox="1"/>
          <p:nvPr/>
        </p:nvSpPr>
        <p:spPr>
          <a:xfrm>
            <a:off x="547450" y="1381525"/>
            <a:ext cx="4570500" cy="19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</p:txBody>
      </p:sp>
      <p:pic>
        <p:nvPicPr>
          <p:cNvPr id="352" name="Shape 352"/>
          <p:cNvPicPr preferRelativeResize="0"/>
          <p:nvPr/>
        </p:nvPicPr>
        <p:blipFill rotWithShape="1">
          <a:blip r:embed="rId3">
            <a:alphaModFix/>
          </a:blip>
          <a:srcRect b="31179" l="20885" r="39989" t="37616"/>
          <a:stretch/>
        </p:blipFill>
        <p:spPr>
          <a:xfrm>
            <a:off x="3937950" y="1120425"/>
            <a:ext cx="5011325" cy="2247101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Shape 353"/>
          <p:cNvSpPr txBox="1"/>
          <p:nvPr/>
        </p:nvSpPr>
        <p:spPr>
          <a:xfrm>
            <a:off x="305550" y="1413200"/>
            <a:ext cx="3233700" cy="30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●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The location of the hit is recognized by the difference of the </a:t>
            </a:r>
            <a:r>
              <a:rPr lang="sv" sz="1800">
                <a:solidFill>
                  <a:srgbClr val="D9D9D9"/>
                </a:solidFill>
                <a:latin typeface="Montserrat"/>
                <a:ea typeface="Montserrat"/>
                <a:cs typeface="Montserrat"/>
                <a:sym typeface="Montserrat"/>
              </a:rPr>
              <a:t>times</a:t>
            </a: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which it takes for the signal to reach each side of the chamber, as well as which strip has been hit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54" name="Shape 354"/>
          <p:cNvPicPr preferRelativeResize="0"/>
          <p:nvPr/>
        </p:nvPicPr>
        <p:blipFill rotWithShape="1">
          <a:blip r:embed="rId4">
            <a:alphaModFix/>
          </a:blip>
          <a:srcRect b="20037" l="23253" r="58786" t="41331"/>
          <a:stretch/>
        </p:blipFill>
        <p:spPr>
          <a:xfrm>
            <a:off x="6958400" y="2953700"/>
            <a:ext cx="1737176" cy="2100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/>
          <p:nvPr>
            <p:ph idx="1" type="body"/>
          </p:nvPr>
        </p:nvSpPr>
        <p:spPr>
          <a:xfrm>
            <a:off x="1388550" y="0"/>
            <a:ext cx="6366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The Results</a:t>
            </a:r>
            <a:endParaRPr sz="4800"/>
          </a:p>
        </p:txBody>
      </p:sp>
      <p:pic>
        <p:nvPicPr>
          <p:cNvPr id="360" name="Shape 360"/>
          <p:cNvPicPr preferRelativeResize="0"/>
          <p:nvPr/>
        </p:nvPicPr>
        <p:blipFill rotWithShape="1">
          <a:blip r:embed="rId3">
            <a:alphaModFix/>
          </a:blip>
          <a:srcRect b="39057" l="13737" r="13882" t="28706"/>
          <a:stretch/>
        </p:blipFill>
        <p:spPr>
          <a:xfrm>
            <a:off x="210063" y="757675"/>
            <a:ext cx="8723874" cy="2184549"/>
          </a:xfrm>
          <a:prstGeom prst="rect">
            <a:avLst/>
          </a:prstGeom>
          <a:noFill/>
          <a:ln cap="flat" cmpd="sng" w="28575">
            <a:solidFill>
              <a:srgbClr val="FFFFFF"/>
            </a:solidFill>
            <a:prstDash val="dot"/>
            <a:round/>
            <a:headEnd len="sm" w="sm" type="none"/>
            <a:tailEnd len="sm" w="sm" type="none"/>
          </a:ln>
        </p:spPr>
      </p:pic>
      <p:pic>
        <p:nvPicPr>
          <p:cNvPr id="361" name="Shape 3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30188" y="2958950"/>
            <a:ext cx="3883628" cy="2184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/>
          <p:nvPr>
            <p:ph idx="1" type="body"/>
          </p:nvPr>
        </p:nvSpPr>
        <p:spPr>
          <a:xfrm>
            <a:off x="1388550" y="270325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The Results</a:t>
            </a:r>
            <a:endParaRPr sz="4800"/>
          </a:p>
        </p:txBody>
      </p:sp>
      <p:pic>
        <p:nvPicPr>
          <p:cNvPr id="367" name="Shape 367"/>
          <p:cNvPicPr preferRelativeResize="0"/>
          <p:nvPr/>
        </p:nvPicPr>
        <p:blipFill rotWithShape="1">
          <a:blip r:embed="rId3">
            <a:alphaModFix/>
          </a:blip>
          <a:srcRect b="37953" l="26579" r="47332" t="42528"/>
          <a:stretch/>
        </p:blipFill>
        <p:spPr>
          <a:xfrm>
            <a:off x="2324900" y="1626576"/>
            <a:ext cx="4494201" cy="1890349"/>
          </a:xfrm>
          <a:prstGeom prst="rect">
            <a:avLst/>
          </a:prstGeom>
          <a:noFill/>
          <a:ln cap="flat" cmpd="sng" w="28575">
            <a:solidFill>
              <a:srgbClr val="FFFFFF"/>
            </a:solidFill>
            <a:prstDash val="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 txBox="1"/>
          <p:nvPr>
            <p:ph idx="1" type="body"/>
          </p:nvPr>
        </p:nvSpPr>
        <p:spPr>
          <a:xfrm>
            <a:off x="1388550" y="270325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The Results</a:t>
            </a:r>
            <a:endParaRPr sz="4800"/>
          </a:p>
        </p:txBody>
      </p:sp>
      <p:pic>
        <p:nvPicPr>
          <p:cNvPr id="373" name="Shape 373" title="Efficiency per Total Voltag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3700" y="1145825"/>
            <a:ext cx="6256599" cy="3868675"/>
          </a:xfrm>
          <a:prstGeom prst="rect">
            <a:avLst/>
          </a:prstGeom>
          <a:noFill/>
          <a:ln cap="flat" cmpd="sng" w="28575">
            <a:solidFill>
              <a:srgbClr val="FFFFFF"/>
            </a:solidFill>
            <a:prstDash val="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Shape 378"/>
          <p:cNvPicPr preferRelativeResize="0"/>
          <p:nvPr/>
        </p:nvPicPr>
        <p:blipFill rotWithShape="1">
          <a:blip r:embed="rId3">
            <a:alphaModFix/>
          </a:blip>
          <a:srcRect b="21733" l="55480" r="22558" t="41304"/>
          <a:stretch/>
        </p:blipFill>
        <p:spPr>
          <a:xfrm>
            <a:off x="2559025" y="738425"/>
            <a:ext cx="4100524" cy="3880049"/>
          </a:xfrm>
          <a:prstGeom prst="rect">
            <a:avLst/>
          </a:prstGeom>
          <a:noFill/>
          <a:ln cap="flat" cmpd="sng" w="28575">
            <a:solidFill>
              <a:srgbClr val="FFFFFF"/>
            </a:solidFill>
            <a:prstDash val="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Shape 3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9300" y="628650"/>
            <a:ext cx="5105400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/>
          <p:nvPr>
            <p:ph idx="1" type="body"/>
          </p:nvPr>
        </p:nvSpPr>
        <p:spPr>
          <a:xfrm>
            <a:off x="1140450" y="250200"/>
            <a:ext cx="68631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600"/>
              <a:t>What is the EEE project?</a:t>
            </a:r>
            <a:endParaRPr sz="4600"/>
          </a:p>
        </p:txBody>
      </p:sp>
      <p:sp>
        <p:nvSpPr>
          <p:cNvPr id="284" name="Shape 284"/>
          <p:cNvSpPr txBox="1"/>
          <p:nvPr/>
        </p:nvSpPr>
        <p:spPr>
          <a:xfrm>
            <a:off x="268350" y="1496025"/>
            <a:ext cx="50517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 </a:t>
            </a:r>
            <a:r>
              <a:rPr lang="sv" sz="1800">
                <a:solidFill>
                  <a:srgbClr val="D9D9D9"/>
                </a:solidFill>
                <a:latin typeface="Montserrat"/>
                <a:ea typeface="Montserrat"/>
                <a:cs typeface="Montserrat"/>
                <a:sym typeface="Montserrat"/>
              </a:rPr>
              <a:t>cosmic ray</a:t>
            </a: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experiment to detect muons from outer space in order to search for their origin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It takes place in ~50 Italian schools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85" name="Shape 2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7075" y="1361400"/>
            <a:ext cx="2708599" cy="3407448"/>
          </a:xfrm>
          <a:prstGeom prst="rect">
            <a:avLst/>
          </a:prstGeom>
          <a:noFill/>
          <a:ln cap="flat" cmpd="sng" w="28575">
            <a:solidFill>
              <a:srgbClr val="FFFFFF"/>
            </a:solidFill>
            <a:prstDash val="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>
            <p:ph idx="1" type="body"/>
          </p:nvPr>
        </p:nvSpPr>
        <p:spPr>
          <a:xfrm>
            <a:off x="1388550" y="270325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Background</a:t>
            </a:r>
            <a:endParaRPr sz="4800"/>
          </a:p>
        </p:txBody>
      </p:sp>
      <p:sp>
        <p:nvSpPr>
          <p:cNvPr id="291" name="Shape 291"/>
          <p:cNvSpPr txBox="1"/>
          <p:nvPr/>
        </p:nvSpPr>
        <p:spPr>
          <a:xfrm>
            <a:off x="152775" y="1209500"/>
            <a:ext cx="4519800" cy="11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ontserrat"/>
              <a:buChar char="●"/>
            </a:pPr>
            <a:r>
              <a:rPr lang="sv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At first people believed that all radiation originated from the ground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81000" lvl="0" marL="4572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sv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 1912, </a:t>
            </a:r>
            <a:r>
              <a:rPr lang="sv" sz="2400">
                <a:solidFill>
                  <a:srgbClr val="D9D9D9"/>
                </a:solidFill>
                <a:latin typeface="Montserrat"/>
                <a:ea typeface="Montserrat"/>
                <a:cs typeface="Montserrat"/>
                <a:sym typeface="Montserrat"/>
              </a:rPr>
              <a:t>Victor Hess</a:t>
            </a:r>
            <a:r>
              <a:rPr lang="sv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conducted an experiment that proved them wrong</a:t>
            </a:r>
            <a:r>
              <a:rPr lang="sv" sz="2400">
                <a:solidFill>
                  <a:srgbClr val="FFFFFF"/>
                </a:solidFill>
              </a:rPr>
              <a:t> 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id="292" name="Shape 2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2575" y="1307483"/>
            <a:ext cx="4216399" cy="35246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idx="1" type="body"/>
          </p:nvPr>
        </p:nvSpPr>
        <p:spPr>
          <a:xfrm>
            <a:off x="1388550" y="270325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What are cosmic rays?</a:t>
            </a:r>
            <a:endParaRPr sz="4800"/>
          </a:p>
        </p:txBody>
      </p:sp>
      <p:sp>
        <p:nvSpPr>
          <p:cNvPr id="298" name="Shape 298"/>
          <p:cNvSpPr txBox="1"/>
          <p:nvPr/>
        </p:nvSpPr>
        <p:spPr>
          <a:xfrm>
            <a:off x="547450" y="1381525"/>
            <a:ext cx="4570500" cy="19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●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High energy-radiation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●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Mainly originating outside of the </a:t>
            </a: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solar system, even from distant galaxies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●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Produces showers of secondary particles: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○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positrons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○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electrons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○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photons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○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muons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Char char="○"/>
            </a:pPr>
            <a:r>
              <a:rPr lang="sv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and more...</a:t>
            </a:r>
            <a:endParaRPr sz="1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</p:txBody>
      </p:sp>
      <p:pic>
        <p:nvPicPr>
          <p:cNvPr id="299" name="Shape 2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6600" y="1137775"/>
            <a:ext cx="4633775" cy="273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/>
          <p:nvPr>
            <p:ph idx="1" type="body"/>
          </p:nvPr>
        </p:nvSpPr>
        <p:spPr>
          <a:xfrm>
            <a:off x="1388550" y="270325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What we did</a:t>
            </a:r>
            <a:endParaRPr sz="4800"/>
          </a:p>
        </p:txBody>
      </p:sp>
      <p:sp>
        <p:nvSpPr>
          <p:cNvPr id="305" name="Shape 305"/>
          <p:cNvSpPr txBox="1"/>
          <p:nvPr/>
        </p:nvSpPr>
        <p:spPr>
          <a:xfrm>
            <a:off x="776625" y="1413200"/>
            <a:ext cx="4137600" cy="24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6" name="Shape 3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2737" y="1413200"/>
            <a:ext cx="5998525" cy="3374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/>
          <p:nvPr>
            <p:ph idx="1" type="body"/>
          </p:nvPr>
        </p:nvSpPr>
        <p:spPr>
          <a:xfrm>
            <a:off x="1388550" y="270325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What we did</a:t>
            </a:r>
            <a:endParaRPr sz="4800"/>
          </a:p>
        </p:txBody>
      </p:sp>
      <p:pic>
        <p:nvPicPr>
          <p:cNvPr id="312" name="Shape 3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37400"/>
            <a:ext cx="2592883" cy="3457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Shape 3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75233" y="1037400"/>
            <a:ext cx="2592883" cy="3457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Shape 3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97679" y="1113762"/>
            <a:ext cx="3348634" cy="1883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Shape 315"/>
          <p:cNvPicPr preferRelativeResize="0"/>
          <p:nvPr/>
        </p:nvPicPr>
        <p:blipFill rotWithShape="1">
          <a:blip r:embed="rId6">
            <a:alphaModFix/>
          </a:blip>
          <a:srcRect b="0" l="0" r="0" t="17498"/>
          <a:stretch/>
        </p:blipFill>
        <p:spPr>
          <a:xfrm>
            <a:off x="3412550" y="2685625"/>
            <a:ext cx="2176500" cy="239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/>
          <p:nvPr>
            <p:ph idx="1" type="body"/>
          </p:nvPr>
        </p:nvSpPr>
        <p:spPr>
          <a:xfrm>
            <a:off x="1388550" y="270325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What we did</a:t>
            </a:r>
            <a:endParaRPr sz="4800"/>
          </a:p>
        </p:txBody>
      </p:sp>
      <p:pic>
        <p:nvPicPr>
          <p:cNvPr id="321" name="Shape 3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1213" y="1381525"/>
            <a:ext cx="2592883" cy="3457178"/>
          </a:xfrm>
          <a:prstGeom prst="rect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22" name="Shape 3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2158" y="1381525"/>
            <a:ext cx="2592883" cy="3457178"/>
          </a:xfrm>
          <a:prstGeom prst="rect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/>
          <p:nvPr>
            <p:ph idx="1" type="body"/>
          </p:nvPr>
        </p:nvSpPr>
        <p:spPr>
          <a:xfrm>
            <a:off x="1388550" y="270325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What we did</a:t>
            </a:r>
            <a:endParaRPr sz="4800"/>
          </a:p>
        </p:txBody>
      </p:sp>
      <p:pic>
        <p:nvPicPr>
          <p:cNvPr id="328" name="Shape 3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9075" y="1533925"/>
            <a:ext cx="2592883" cy="3457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Shape 3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65046" y="1533925"/>
            <a:ext cx="2592883" cy="3457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Shape 3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1016" y="1533925"/>
            <a:ext cx="2592883" cy="34571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/>
          <p:nvPr>
            <p:ph idx="1" type="body"/>
          </p:nvPr>
        </p:nvSpPr>
        <p:spPr>
          <a:xfrm>
            <a:off x="1388550" y="270325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sv" sz="4800"/>
              <a:t>What we did</a:t>
            </a:r>
            <a:endParaRPr sz="4800"/>
          </a:p>
        </p:txBody>
      </p:sp>
      <p:pic>
        <p:nvPicPr>
          <p:cNvPr id="336" name="Shape 3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5675" y="1265825"/>
            <a:ext cx="2592883" cy="3457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Shape 3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9803" y="1913976"/>
            <a:ext cx="4248899" cy="239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