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902" r:id="rId1"/>
  </p:sldMasterIdLst>
  <p:notesMasterIdLst>
    <p:notesMasterId r:id="rId13"/>
  </p:notesMasterIdLst>
  <p:sldIdLst>
    <p:sldId id="256" r:id="rId2"/>
    <p:sldId id="258" r:id="rId3"/>
    <p:sldId id="266" r:id="rId4"/>
    <p:sldId id="257" r:id="rId5"/>
    <p:sldId id="259" r:id="rId6"/>
    <p:sldId id="260" r:id="rId7"/>
    <p:sldId id="261" r:id="rId8"/>
    <p:sldId id="262" r:id="rId9"/>
    <p:sldId id="263" r:id="rId10"/>
    <p:sldId id="264" r:id="rId11"/>
    <p:sldId id="265" r:id="rId12"/>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09"/>
    <a:srgbClr val="00A008"/>
    <a:srgbClr val="6132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473" autoAdjust="0"/>
    <p:restoredTop sz="94655" autoAdjust="0"/>
  </p:normalViewPr>
  <p:slideViewPr>
    <p:cSldViewPr snapToGrid="0" snapToObjects="1">
      <p:cViewPr varScale="1">
        <p:scale>
          <a:sx n="74" d="100"/>
          <a:sy n="74" d="100"/>
        </p:scale>
        <p:origin x="72"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941B77-7C13-436B-8962-9FB8E53199C1}" type="datetimeFigureOut">
              <a:rPr lang="en-GB" smtClean="0"/>
              <a:t>21/10/2018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BB7651-AC5D-4875-A9CA-00BFE9633CFE}" type="slidenum">
              <a:rPr lang="en-GB" smtClean="0"/>
              <a:t>‹#›</a:t>
            </a:fld>
            <a:endParaRPr lang="en-GB"/>
          </a:p>
        </p:txBody>
      </p:sp>
    </p:spTree>
    <p:extLst>
      <p:ext uri="{BB962C8B-B14F-4D97-AF65-F5344CB8AC3E}">
        <p14:creationId xmlns:p14="http://schemas.microsoft.com/office/powerpoint/2010/main" val="1296501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BB7651-AC5D-4875-A9CA-00BFE9633CFE}" type="slidenum">
              <a:rPr lang="en-GB" smtClean="0"/>
              <a:t>7</a:t>
            </a:fld>
            <a:endParaRPr lang="en-GB"/>
          </a:p>
        </p:txBody>
      </p:sp>
    </p:spTree>
    <p:extLst>
      <p:ext uri="{BB962C8B-B14F-4D97-AF65-F5344CB8AC3E}">
        <p14:creationId xmlns:p14="http://schemas.microsoft.com/office/powerpoint/2010/main" val="3788066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BB7651-AC5D-4875-A9CA-00BFE9633CFE}" type="slidenum">
              <a:rPr lang="en-GB" smtClean="0"/>
              <a:t>8</a:t>
            </a:fld>
            <a:endParaRPr lang="en-GB"/>
          </a:p>
        </p:txBody>
      </p:sp>
    </p:spTree>
    <p:extLst>
      <p:ext uri="{BB962C8B-B14F-4D97-AF65-F5344CB8AC3E}">
        <p14:creationId xmlns:p14="http://schemas.microsoft.com/office/powerpoint/2010/main" val="2670495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he-IL"/>
              <a:t>לחץ כדי לערוך סגנון כותרת של תבנית בסיס</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101238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כותרת וכיתוב">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2741192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ציטוט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he-IL"/>
              <a:t>לחץ כדי לערוך סגנון כותרת של תבנית בסיס</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a:t>ערוך סגנונות טקסט של תבנית בסיס</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E9999DB-BF6D-6A4C-80A9-A2CA86FE237A}" type="slidenum">
              <a:rPr lang="he-IL" smtClean="0"/>
              <a:t>‹#›</a:t>
            </a:fld>
            <a:endParaRPr lang="he-I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56240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כרטיס שם">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35137165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כרטיס שם עם ציטוט">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he-IL"/>
              <a:t>לחץ כדי לערוך סגנון כותרת של תבנית בסיס</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a:t>ערוך סגנונות טקסט של תבנית בסיס</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E9999DB-BF6D-6A4C-80A9-A2CA86FE237A}" type="slidenum">
              <a:rPr lang="he-IL" smtClean="0"/>
              <a:t>‹#›</a:t>
            </a:fld>
            <a:endParaRPr lang="he-I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3757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נכון או לא נכון">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he-IL"/>
              <a:t>לחץ כדי לערוך סגנון כותרת של תבנית בסיס</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a:t>ערוך סגנונות טקסט של תבנית בסיס</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1900310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8254148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2899033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he-IL"/>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3730778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896362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Date Placeholder 4"/>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2531332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7" name="Date Placeholder 6"/>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2098865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he-IL"/>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3995083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3050321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he-IL"/>
              <a:t>לחץ כדי לערוך סגנון כותרת של תבנית בסיס</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850493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a:t>לחץ על הצלמית כדי להוסיף תמונה</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fld id="{55B98210-A94D-4B41-B9F1-274093665F36}" type="datetimeFigureOut">
              <a:rPr lang="he-IL" smtClean="0"/>
              <a:t>י"ב/חשון/תשע"ט</a:t>
            </a:fld>
            <a:endParaRPr lang="he-IL"/>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9999DB-BF6D-6A4C-80A9-A2CA86FE237A}" type="slidenum">
              <a:rPr lang="he-IL" smtClean="0"/>
              <a:t>‹#›</a:t>
            </a:fld>
            <a:endParaRPr lang="he-IL"/>
          </a:p>
        </p:txBody>
      </p:sp>
    </p:spTree>
    <p:extLst>
      <p:ext uri="{BB962C8B-B14F-4D97-AF65-F5344CB8AC3E}">
        <p14:creationId xmlns:p14="http://schemas.microsoft.com/office/powerpoint/2010/main" val="2817306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5B98210-A94D-4B41-B9F1-274093665F36}" type="datetimeFigureOut">
              <a:rPr lang="he-IL" smtClean="0"/>
              <a:t>י"ב/חשון/תשע"ט</a:t>
            </a:fld>
            <a:endParaRPr lang="he-I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he-I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E9999DB-BF6D-6A4C-80A9-A2CA86FE237A}" type="slidenum">
              <a:rPr lang="he-IL" smtClean="0"/>
              <a:t>‹#›</a:t>
            </a:fld>
            <a:endParaRPr lang="he-IL"/>
          </a:p>
        </p:txBody>
      </p:sp>
    </p:spTree>
    <p:extLst>
      <p:ext uri="{BB962C8B-B14F-4D97-AF65-F5344CB8AC3E}">
        <p14:creationId xmlns:p14="http://schemas.microsoft.com/office/powerpoint/2010/main" val="806629363"/>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 id="2147483914" r:id="rId12"/>
    <p:sldLayoutId id="2147483915" r:id="rId13"/>
    <p:sldLayoutId id="2147483916" r:id="rId14"/>
    <p:sldLayoutId id="2147483917" r:id="rId15"/>
    <p:sldLayoutId id="2147483918"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96A1082C-7BD6-2743-958C-9D3128D09C5B}"/>
              </a:ext>
            </a:extLst>
          </p:cNvPr>
          <p:cNvSpPr>
            <a:spLocks noGrp="1"/>
          </p:cNvSpPr>
          <p:nvPr>
            <p:ph type="ctrTitle"/>
          </p:nvPr>
        </p:nvSpPr>
        <p:spPr>
          <a:xfrm>
            <a:off x="1524000" y="0"/>
            <a:ext cx="9144000" cy="1388125"/>
          </a:xfrm>
        </p:spPr>
        <p:txBody>
          <a:bodyPr/>
          <a:lstStyle/>
          <a:p>
            <a:pPr algn="ctr" defTabSz="914400" rtl="0" eaLnBrk="1" latinLnBrk="0" hangingPunct="1">
              <a:lnSpc>
                <a:spcPct val="90000"/>
              </a:lnSpc>
              <a:spcBef>
                <a:spcPct val="0"/>
              </a:spcBef>
              <a:buNone/>
            </a:pPr>
            <a:r>
              <a:rPr lang="en-US" u="sng" dirty="0"/>
              <a:t>Cooling</a:t>
            </a:r>
            <a:endParaRPr lang="he-IL" u="sng" dirty="0"/>
          </a:p>
        </p:txBody>
      </p:sp>
      <p:sp>
        <p:nvSpPr>
          <p:cNvPr id="3" name="כותרת משנה 2">
            <a:extLst>
              <a:ext uri="{FF2B5EF4-FFF2-40B4-BE49-F238E27FC236}">
                <a16:creationId xmlns:a16="http://schemas.microsoft.com/office/drawing/2014/main" id="{C8EA8676-3EC4-4C45-9E31-7D81EE8192DC}"/>
              </a:ext>
            </a:extLst>
          </p:cNvPr>
          <p:cNvSpPr>
            <a:spLocks noGrp="1"/>
          </p:cNvSpPr>
          <p:nvPr>
            <p:ph type="subTitle" idx="1"/>
          </p:nvPr>
        </p:nvSpPr>
        <p:spPr>
          <a:xfrm>
            <a:off x="1524000" y="3106271"/>
            <a:ext cx="9879106" cy="2151529"/>
          </a:xfrm>
        </p:spPr>
        <p:txBody>
          <a:bodyPr>
            <a:normAutofit/>
          </a:bodyPr>
          <a:lstStyle/>
          <a:p>
            <a:pPr marL="0" indent="0" algn="just" defTabSz="914400" rtl="0" eaLnBrk="1" latinLnBrk="0" hangingPunct="1">
              <a:lnSpc>
                <a:spcPct val="90000"/>
              </a:lnSpc>
              <a:spcBef>
                <a:spcPts val="1000"/>
              </a:spcBef>
              <a:buFont typeface="Arial" panose="020B0604020202020204" pitchFamily="34" charset="0"/>
              <a:buNone/>
            </a:pPr>
            <a:r>
              <a:rPr lang="en-US" sz="4000" dirty="0"/>
              <a:t>Guy</a:t>
            </a:r>
          </a:p>
          <a:p>
            <a:pPr marL="0" indent="0" algn="just" defTabSz="914400" rtl="0" eaLnBrk="1" latinLnBrk="0" hangingPunct="1">
              <a:lnSpc>
                <a:spcPct val="90000"/>
              </a:lnSpc>
              <a:spcBef>
                <a:spcPts val="1000"/>
              </a:spcBef>
              <a:buFont typeface="Arial" panose="020B0604020202020204" pitchFamily="34" charset="0"/>
              <a:buNone/>
            </a:pPr>
            <a:r>
              <a:rPr lang="en-US" sz="4000" dirty="0"/>
              <a:t>Noam</a:t>
            </a:r>
          </a:p>
          <a:p>
            <a:pPr marL="0" indent="0" algn="just" defTabSz="914400" rtl="0" eaLnBrk="1" latinLnBrk="0" hangingPunct="1">
              <a:lnSpc>
                <a:spcPct val="90000"/>
              </a:lnSpc>
              <a:spcBef>
                <a:spcPts val="1000"/>
              </a:spcBef>
              <a:buFont typeface="Arial" panose="020B0604020202020204" pitchFamily="34" charset="0"/>
              <a:buNone/>
            </a:pPr>
            <a:r>
              <a:rPr lang="en-US" sz="4000" dirty="0"/>
              <a:t>Liya</a:t>
            </a:r>
          </a:p>
        </p:txBody>
      </p:sp>
    </p:spTree>
    <p:extLst>
      <p:ext uri="{BB962C8B-B14F-4D97-AF65-F5344CB8AC3E}">
        <p14:creationId xmlns:p14="http://schemas.microsoft.com/office/powerpoint/2010/main" val="1986090513"/>
      </p:ext>
    </p:extLst>
  </p:cSld>
  <p:clrMapOvr>
    <a:masterClrMapping/>
  </p:clrMapOvr>
  <mc:AlternateContent xmlns:mc="http://schemas.openxmlformats.org/markup-compatibility/2006" xmlns:p14="http://schemas.microsoft.com/office/powerpoint/2010/main">
    <mc:Choice Requires="p14">
      <p:transition spd="slow" p14:dur="6000">
        <p14:vortex dir="d"/>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4800" u="sng" dirty="0" smtClean="0"/>
              <a:t>Conclusions</a:t>
            </a:r>
            <a:r>
              <a:rPr lang="en-GB" sz="4800" dirty="0" smtClean="0"/>
              <a:t> </a:t>
            </a:r>
            <a:endParaRPr lang="en-GB" sz="4800" dirty="0"/>
          </a:p>
        </p:txBody>
      </p:sp>
      <p:sp>
        <p:nvSpPr>
          <p:cNvPr id="3" name="Content Placeholder 2"/>
          <p:cNvSpPr>
            <a:spLocks noGrp="1"/>
          </p:cNvSpPr>
          <p:nvPr>
            <p:ph idx="1"/>
          </p:nvPr>
        </p:nvSpPr>
        <p:spPr/>
        <p:txBody>
          <a:bodyPr>
            <a:normAutofit/>
          </a:bodyPr>
          <a:lstStyle/>
          <a:p>
            <a:pPr marL="0" indent="0" algn="l">
              <a:buNone/>
            </a:pPr>
            <a:r>
              <a:rPr lang="en-GB" sz="3600" dirty="0" smtClean="0"/>
              <a:t>The higher the heat transfer </a:t>
            </a:r>
            <a:r>
              <a:rPr lang="en-GB" sz="3600" dirty="0" smtClean="0">
                <a:solidFill>
                  <a:schemeClr val="dk1"/>
                </a:solidFill>
              </a:rPr>
              <a:t>coefficient is, the faster the PCB will cool.</a:t>
            </a:r>
          </a:p>
          <a:p>
            <a:pPr marL="0" indent="0" algn="l">
              <a:buNone/>
            </a:pPr>
            <a:endParaRPr lang="en-GB" sz="3600" dirty="0">
              <a:solidFill>
                <a:schemeClr val="dk1"/>
              </a:solidFill>
            </a:endParaRPr>
          </a:p>
          <a:p>
            <a:pPr marL="0" indent="0" algn="l">
              <a:buNone/>
            </a:pPr>
            <a:r>
              <a:rPr lang="en-GB" sz="3600" dirty="0" smtClean="0">
                <a:solidFill>
                  <a:schemeClr val="dk1"/>
                </a:solidFill>
              </a:rPr>
              <a:t>The lower the initial water temperature is the faster the PCB will cool and the PCB will reach lower temperature. </a:t>
            </a:r>
            <a:r>
              <a:rPr lang="en-GB" sz="3600" dirty="0" smtClean="0"/>
              <a:t>  </a:t>
            </a:r>
            <a:endParaRPr lang="en-GB" sz="3600" dirty="0"/>
          </a:p>
        </p:txBody>
      </p:sp>
    </p:spTree>
    <p:extLst>
      <p:ext uri="{BB962C8B-B14F-4D97-AF65-F5344CB8AC3E}">
        <p14:creationId xmlns:p14="http://schemas.microsoft.com/office/powerpoint/2010/main" val="367641724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sz="4800" u="sng" dirty="0" smtClean="0">
                <a:solidFill>
                  <a:srgbClr val="90C226"/>
                </a:solidFill>
              </a:rPr>
              <a:t>Suggestions to improve the cooling effect</a:t>
            </a:r>
            <a:endParaRPr lang="en-GB" dirty="0"/>
          </a:p>
        </p:txBody>
      </p:sp>
      <p:sp>
        <p:nvSpPr>
          <p:cNvPr id="3" name="Content Placeholder 2"/>
          <p:cNvSpPr>
            <a:spLocks noGrp="1"/>
          </p:cNvSpPr>
          <p:nvPr>
            <p:ph idx="1"/>
          </p:nvPr>
        </p:nvSpPr>
        <p:spPr>
          <a:xfrm>
            <a:off x="318052" y="2438885"/>
            <a:ext cx="9978887" cy="3880773"/>
          </a:xfrm>
        </p:spPr>
        <p:txBody>
          <a:bodyPr>
            <a:normAutofit fontScale="92500" lnSpcReduction="20000"/>
          </a:bodyPr>
          <a:lstStyle/>
          <a:p>
            <a:pPr marL="0" indent="0" algn="l">
              <a:buNone/>
            </a:pPr>
            <a:r>
              <a:rPr lang="en-GB" sz="3200" dirty="0" smtClean="0"/>
              <a:t>In order to improve the heat transfer coefficient we can increase the water flow and increase the surface area. </a:t>
            </a:r>
          </a:p>
          <a:p>
            <a:pPr marL="0" indent="0" algn="l">
              <a:buNone/>
            </a:pPr>
            <a:endParaRPr lang="en-GB" sz="3200" dirty="0"/>
          </a:p>
          <a:p>
            <a:pPr marL="0" indent="0" algn="l">
              <a:buNone/>
            </a:pPr>
            <a:r>
              <a:rPr lang="en-GB" sz="3200" dirty="0" smtClean="0"/>
              <a:t>Another way to improve the cooling is to use material that has a better heat transfer coefficient</a:t>
            </a:r>
          </a:p>
          <a:p>
            <a:pPr marL="0" indent="0" algn="l">
              <a:buNone/>
            </a:pPr>
            <a:endParaRPr lang="en-GB" sz="3200" dirty="0"/>
          </a:p>
          <a:p>
            <a:pPr marL="0" indent="0" algn="l">
              <a:buNone/>
            </a:pPr>
            <a:r>
              <a:rPr lang="en-GB" sz="3200" dirty="0" smtClean="0"/>
              <a:t>Another way to increase the cooling effect is to use colder water</a:t>
            </a:r>
            <a:endParaRPr lang="en-GB" sz="3200" dirty="0"/>
          </a:p>
          <a:p>
            <a:pPr marL="0" indent="0" algn="l">
              <a:buNone/>
            </a:pPr>
            <a:endParaRPr lang="en-GB" sz="3200" dirty="0"/>
          </a:p>
        </p:txBody>
      </p:sp>
      <p:pic>
        <p:nvPicPr>
          <p:cNvPr id="24" name="Picture 23"/>
          <p:cNvPicPr>
            <a:picLocks noChangeAspect="1"/>
          </p:cNvPicPr>
          <p:nvPr/>
        </p:nvPicPr>
        <p:blipFill>
          <a:blip r:embed="rId2"/>
          <a:stretch>
            <a:fillRect/>
          </a:stretch>
        </p:blipFill>
        <p:spPr>
          <a:xfrm>
            <a:off x="10296939" y="1930400"/>
            <a:ext cx="1571625" cy="3981450"/>
          </a:xfrm>
          <a:prstGeom prst="rect">
            <a:avLst/>
          </a:prstGeom>
        </p:spPr>
      </p:pic>
    </p:spTree>
    <p:extLst>
      <p:ext uri="{BB962C8B-B14F-4D97-AF65-F5344CB8AC3E}">
        <p14:creationId xmlns:p14="http://schemas.microsoft.com/office/powerpoint/2010/main" val="15465379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052CB223-A596-3C48-98FE-5AFC48CAF1B9}"/>
              </a:ext>
            </a:extLst>
          </p:cNvPr>
          <p:cNvSpPr>
            <a:spLocks noGrp="1"/>
          </p:cNvSpPr>
          <p:nvPr>
            <p:ph type="title"/>
          </p:nvPr>
        </p:nvSpPr>
        <p:spPr>
          <a:xfrm>
            <a:off x="677334" y="609600"/>
            <a:ext cx="8596668" cy="977153"/>
          </a:xfrm>
        </p:spPr>
        <p:txBody>
          <a:bodyPr/>
          <a:lstStyle/>
          <a:p>
            <a:pPr algn="ctr" defTabSz="457200" rtl="0" eaLnBrk="1" latinLnBrk="0" hangingPunct="1">
              <a:spcBef>
                <a:spcPct val="0"/>
              </a:spcBef>
              <a:buNone/>
            </a:pPr>
            <a:r>
              <a:rPr lang="en-US" u="sng" dirty="0">
                <a:solidFill>
                  <a:schemeClr val="tx1"/>
                </a:solidFill>
              </a:rPr>
              <a:t>Cooling systems in the atlas detectors</a:t>
            </a:r>
            <a:endParaRPr lang="he-IL" u="sng" dirty="0">
              <a:solidFill>
                <a:schemeClr val="tx1"/>
              </a:solidFill>
            </a:endParaRPr>
          </a:p>
        </p:txBody>
      </p:sp>
      <p:sp>
        <p:nvSpPr>
          <p:cNvPr id="3" name="מציין מיקום תוכן 2">
            <a:extLst>
              <a:ext uri="{FF2B5EF4-FFF2-40B4-BE49-F238E27FC236}">
                <a16:creationId xmlns:a16="http://schemas.microsoft.com/office/drawing/2014/main" id="{3F0999D8-FC47-FD4E-9F55-8A482E1845ED}"/>
              </a:ext>
            </a:extLst>
          </p:cNvPr>
          <p:cNvSpPr>
            <a:spLocks noGrp="1"/>
          </p:cNvSpPr>
          <p:nvPr>
            <p:ph idx="1"/>
          </p:nvPr>
        </p:nvSpPr>
        <p:spPr/>
        <p:txBody>
          <a:bodyPr>
            <a:normAutofit lnSpcReduction="10000"/>
          </a:bodyPr>
          <a:lstStyle/>
          <a:p>
            <a:pPr marL="342900" indent="-342900" algn="l" defTabSz="457200" rtl="0" eaLnBrk="1" latinLnBrk="0" hangingPunct="1">
              <a:spcBef>
                <a:spcPts val="1000"/>
              </a:spcBef>
              <a:spcAft>
                <a:spcPts val="0"/>
              </a:spcAft>
              <a:buClr>
                <a:schemeClr val="accent1"/>
              </a:buClr>
              <a:buSzPct val="80000"/>
              <a:buFont typeface="Wingdings 3" charset="2"/>
              <a:buChar char=""/>
            </a:pPr>
            <a:r>
              <a:rPr lang="en-US" sz="2800" dirty="0"/>
              <a:t>The new Israeli part will be placed close to the center of the </a:t>
            </a:r>
            <a:r>
              <a:rPr lang="en-US" sz="2800" dirty="0" smtClean="0"/>
              <a:t>detector.</a:t>
            </a:r>
            <a:endParaRPr lang="en-US" sz="2800" dirty="0"/>
          </a:p>
          <a:p>
            <a:pPr marL="342900" indent="-342900" algn="l" defTabSz="457200" rtl="0" eaLnBrk="1" latinLnBrk="0" hangingPunct="1">
              <a:spcBef>
                <a:spcPts val="1000"/>
              </a:spcBef>
              <a:spcAft>
                <a:spcPts val="0"/>
              </a:spcAft>
              <a:buClr>
                <a:schemeClr val="accent1"/>
              </a:buClr>
              <a:buSzPct val="80000"/>
              <a:buFont typeface="Wingdings 3" charset="2"/>
              <a:buChar char=""/>
            </a:pPr>
            <a:endParaRPr lang="en-US" sz="2800" dirty="0"/>
          </a:p>
          <a:p>
            <a:pPr marL="342900" indent="-342900" algn="l" defTabSz="457200" rtl="0" eaLnBrk="1" latinLnBrk="0" hangingPunct="1">
              <a:spcBef>
                <a:spcPts val="1000"/>
              </a:spcBef>
              <a:spcAft>
                <a:spcPts val="0"/>
              </a:spcAft>
              <a:buClr>
                <a:schemeClr val="accent1"/>
              </a:buClr>
              <a:buSzPct val="80000"/>
              <a:buFont typeface="Wingdings 3" charset="2"/>
              <a:buChar char=""/>
            </a:pPr>
            <a:r>
              <a:rPr lang="en-US" sz="2800" dirty="0"/>
              <a:t>That requires the part to be more precise in order to determine the exact location of the particles</a:t>
            </a:r>
          </a:p>
          <a:p>
            <a:pPr marL="342900" indent="-342900" algn="l" defTabSz="457200" rtl="0" eaLnBrk="1" latinLnBrk="0" hangingPunct="1">
              <a:spcBef>
                <a:spcPts val="1000"/>
              </a:spcBef>
              <a:spcAft>
                <a:spcPts val="0"/>
              </a:spcAft>
              <a:buClr>
                <a:schemeClr val="accent1"/>
              </a:buClr>
              <a:buSzPct val="80000"/>
              <a:buFont typeface="Wingdings 3" charset="2"/>
              <a:buChar char=""/>
            </a:pPr>
            <a:endParaRPr lang="en-US" sz="2800" dirty="0"/>
          </a:p>
          <a:p>
            <a:pPr marL="342900" indent="-342900" algn="l" defTabSz="457200" rtl="0" eaLnBrk="1" latinLnBrk="0" hangingPunct="1">
              <a:spcBef>
                <a:spcPts val="1000"/>
              </a:spcBef>
              <a:spcAft>
                <a:spcPts val="0"/>
              </a:spcAft>
              <a:buClr>
                <a:schemeClr val="accent1"/>
              </a:buClr>
              <a:buSzPct val="80000"/>
              <a:buFont typeface="Wingdings 3" charset="2"/>
              <a:buChar char=""/>
            </a:pPr>
            <a:r>
              <a:rPr lang="en-US" sz="2800" dirty="0"/>
              <a:t>In order to be precise, the new part has a lot more electronic components.</a:t>
            </a:r>
          </a:p>
          <a:p>
            <a:pPr marL="342900" indent="-342900" algn="l" defTabSz="457200" rtl="0" eaLnBrk="1" latinLnBrk="0" hangingPunct="1">
              <a:spcBef>
                <a:spcPts val="1000"/>
              </a:spcBef>
              <a:spcAft>
                <a:spcPts val="0"/>
              </a:spcAft>
              <a:buClr>
                <a:schemeClr val="accent1"/>
              </a:buClr>
              <a:buSzPct val="80000"/>
              <a:buFont typeface="Wingdings 3" charset="2"/>
              <a:buChar char=""/>
            </a:pPr>
            <a:endParaRPr lang="en-US" sz="2800" dirty="0"/>
          </a:p>
          <a:p>
            <a:pPr marL="342900" indent="-342900" algn="l" defTabSz="457200" rtl="0" eaLnBrk="1" latinLnBrk="0" hangingPunct="1">
              <a:spcBef>
                <a:spcPts val="1000"/>
              </a:spcBef>
              <a:spcAft>
                <a:spcPts val="0"/>
              </a:spcAft>
              <a:buClr>
                <a:schemeClr val="accent1"/>
              </a:buClr>
              <a:buSzPct val="80000"/>
              <a:buFont typeface="Wingdings 3" charset="2"/>
              <a:buChar char=""/>
            </a:pPr>
            <a:endParaRPr lang="en-US" sz="2800" dirty="0"/>
          </a:p>
          <a:p>
            <a:pPr marL="342900" indent="-342900" algn="l" defTabSz="457200" rtl="0" eaLnBrk="1" latinLnBrk="0" hangingPunct="1">
              <a:spcBef>
                <a:spcPts val="1000"/>
              </a:spcBef>
              <a:spcAft>
                <a:spcPts val="0"/>
              </a:spcAft>
              <a:buClr>
                <a:schemeClr val="accent1"/>
              </a:buClr>
              <a:buSzPct val="80000"/>
              <a:buFont typeface="Wingdings 3" charset="2"/>
              <a:buChar char=""/>
            </a:pPr>
            <a:endParaRPr lang="en-US" sz="2800" dirty="0"/>
          </a:p>
          <a:p>
            <a:pPr marL="342900" indent="-342900" algn="l" defTabSz="457200" rtl="0" eaLnBrk="1" latinLnBrk="0" hangingPunct="1">
              <a:spcBef>
                <a:spcPts val="1000"/>
              </a:spcBef>
              <a:spcAft>
                <a:spcPts val="0"/>
              </a:spcAft>
              <a:buClr>
                <a:schemeClr val="accent1"/>
              </a:buClr>
              <a:buSzPct val="80000"/>
              <a:buFont typeface="Wingdings 3" charset="2"/>
              <a:buChar char=""/>
            </a:pPr>
            <a:endParaRPr lang="he-IL" sz="2800" dirty="0"/>
          </a:p>
        </p:txBody>
      </p:sp>
    </p:spTree>
    <p:extLst>
      <p:ext uri="{BB962C8B-B14F-4D97-AF65-F5344CB8AC3E}">
        <p14:creationId xmlns:p14="http://schemas.microsoft.com/office/powerpoint/2010/main" val="14220834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7620" y="371359"/>
            <a:ext cx="3869635" cy="290222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7620" y="3502488"/>
            <a:ext cx="3896138" cy="292210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1617" y="321664"/>
            <a:ext cx="3935896" cy="2951922"/>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11617" y="3502488"/>
            <a:ext cx="3896139" cy="2922104"/>
          </a:xfrm>
          <a:prstGeom prst="rect">
            <a:avLst/>
          </a:prstGeom>
        </p:spPr>
      </p:pic>
    </p:spTree>
    <p:extLst>
      <p:ext uri="{BB962C8B-B14F-4D97-AF65-F5344CB8AC3E}">
        <p14:creationId xmlns:p14="http://schemas.microsoft.com/office/powerpoint/2010/main" val="33324832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מלבן 7">
            <a:extLst>
              <a:ext uri="{FF2B5EF4-FFF2-40B4-BE49-F238E27FC236}">
                <a16:creationId xmlns:a16="http://schemas.microsoft.com/office/drawing/2014/main" id="{75A1F4ED-5D6A-7742-ADBF-75CDC4A5DC59}"/>
              </a:ext>
            </a:extLst>
          </p:cNvPr>
          <p:cNvSpPr/>
          <p:nvPr/>
        </p:nvSpPr>
        <p:spPr>
          <a:xfrm>
            <a:off x="2794589" y="887506"/>
            <a:ext cx="522430" cy="5325035"/>
          </a:xfrm>
          <a:prstGeom prst="rect">
            <a:avLst/>
          </a:prstGeom>
          <a:solidFill>
            <a:srgbClr val="613213"/>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endParaRPr lang="he-IL"/>
          </a:p>
        </p:txBody>
      </p:sp>
      <p:sp>
        <p:nvSpPr>
          <p:cNvPr id="9" name="מלבן 8">
            <a:extLst>
              <a:ext uri="{FF2B5EF4-FFF2-40B4-BE49-F238E27FC236}">
                <a16:creationId xmlns:a16="http://schemas.microsoft.com/office/drawing/2014/main" id="{B99B29C5-350C-CA4F-841A-C3D90C4722FD}"/>
              </a:ext>
            </a:extLst>
          </p:cNvPr>
          <p:cNvSpPr/>
          <p:nvPr/>
        </p:nvSpPr>
        <p:spPr>
          <a:xfrm>
            <a:off x="3317023" y="1408251"/>
            <a:ext cx="167983" cy="991095"/>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endParaRPr lang="he-IL" dirty="0"/>
          </a:p>
        </p:txBody>
      </p:sp>
      <p:sp>
        <p:nvSpPr>
          <p:cNvPr id="10" name="מלבן 9">
            <a:extLst>
              <a:ext uri="{FF2B5EF4-FFF2-40B4-BE49-F238E27FC236}">
                <a16:creationId xmlns:a16="http://schemas.microsoft.com/office/drawing/2014/main" id="{E60CCF4E-33CD-AA4A-BA5A-58FE8C971B4E}"/>
              </a:ext>
            </a:extLst>
          </p:cNvPr>
          <p:cNvSpPr/>
          <p:nvPr/>
        </p:nvSpPr>
        <p:spPr>
          <a:xfrm>
            <a:off x="3317019" y="3167862"/>
            <a:ext cx="167987" cy="991095"/>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endParaRPr lang="he-IL" dirty="0"/>
          </a:p>
        </p:txBody>
      </p:sp>
      <p:sp>
        <p:nvSpPr>
          <p:cNvPr id="11" name="מלבן 10">
            <a:extLst>
              <a:ext uri="{FF2B5EF4-FFF2-40B4-BE49-F238E27FC236}">
                <a16:creationId xmlns:a16="http://schemas.microsoft.com/office/drawing/2014/main" id="{38E3B02C-144A-2442-B78B-74B730251525}"/>
              </a:ext>
            </a:extLst>
          </p:cNvPr>
          <p:cNvSpPr/>
          <p:nvPr/>
        </p:nvSpPr>
        <p:spPr>
          <a:xfrm>
            <a:off x="3317023" y="4809887"/>
            <a:ext cx="187404" cy="991095"/>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endParaRPr lang="he-IL" dirty="0"/>
          </a:p>
        </p:txBody>
      </p:sp>
      <p:sp>
        <p:nvSpPr>
          <p:cNvPr id="12" name="מלבן 11">
            <a:extLst>
              <a:ext uri="{FF2B5EF4-FFF2-40B4-BE49-F238E27FC236}">
                <a16:creationId xmlns:a16="http://schemas.microsoft.com/office/drawing/2014/main" id="{9988E7E3-354C-614B-AFCD-BD0BAF4762A5}"/>
              </a:ext>
            </a:extLst>
          </p:cNvPr>
          <p:cNvSpPr/>
          <p:nvPr/>
        </p:nvSpPr>
        <p:spPr>
          <a:xfrm>
            <a:off x="3762580" y="887506"/>
            <a:ext cx="422696" cy="5325035"/>
          </a:xfrm>
          <a:prstGeom prst="rect">
            <a:avLst/>
          </a:prstGeom>
          <a:solidFill>
            <a:srgbClr val="009309"/>
          </a:solidFill>
        </p:spPr>
        <p:style>
          <a:lnRef idx="0">
            <a:schemeClr val="accent2"/>
          </a:lnRef>
          <a:fillRef idx="3">
            <a:schemeClr val="accent2"/>
          </a:fillRef>
          <a:effectRef idx="3">
            <a:schemeClr val="accent2"/>
          </a:effectRef>
          <a:fontRef idx="minor">
            <a:schemeClr val="lt1"/>
          </a:fontRef>
        </p:style>
        <p:txBody>
          <a:bodyPr rtlCol="1" anchor="ctr"/>
          <a:lstStyle/>
          <a:p>
            <a:pPr marL="0" algn="ctr" defTabSz="914400" rtl="0" eaLnBrk="1" latinLnBrk="0" hangingPunct="1"/>
            <a:endParaRPr lang="he-IL" dirty="0"/>
          </a:p>
        </p:txBody>
      </p:sp>
      <p:cxnSp>
        <p:nvCxnSpPr>
          <p:cNvPr id="13" name="מחבר ישר 12">
            <a:extLst>
              <a:ext uri="{FF2B5EF4-FFF2-40B4-BE49-F238E27FC236}">
                <a16:creationId xmlns:a16="http://schemas.microsoft.com/office/drawing/2014/main" id="{E8C07933-AAD8-3C49-ADEB-EF896B245164}"/>
              </a:ext>
            </a:extLst>
          </p:cNvPr>
          <p:cNvCxnSpPr>
            <a:cxnSpLocks/>
          </p:cNvCxnSpPr>
          <p:nvPr/>
        </p:nvCxnSpPr>
        <p:spPr>
          <a:xfrm flipV="1">
            <a:off x="7893422" y="887506"/>
            <a:ext cx="0" cy="5325035"/>
          </a:xfrm>
          <a:prstGeom prst="line">
            <a:avLst/>
          </a:prstGeom>
        </p:spPr>
        <p:style>
          <a:lnRef idx="3">
            <a:schemeClr val="dk1"/>
          </a:lnRef>
          <a:fillRef idx="0">
            <a:schemeClr val="dk1"/>
          </a:fillRef>
          <a:effectRef idx="2">
            <a:schemeClr val="dk1"/>
          </a:effectRef>
          <a:fontRef idx="minor">
            <a:schemeClr val="tx1"/>
          </a:fontRef>
        </p:style>
      </p:cxnSp>
      <p:sp>
        <p:nvSpPr>
          <p:cNvPr id="19" name="חץ פניית פרסה 18">
            <a:extLst>
              <a:ext uri="{FF2B5EF4-FFF2-40B4-BE49-F238E27FC236}">
                <a16:creationId xmlns:a16="http://schemas.microsoft.com/office/drawing/2014/main" id="{5A9D8793-02A0-C84B-9854-B67C2D7AB14D}"/>
              </a:ext>
            </a:extLst>
          </p:cNvPr>
          <p:cNvSpPr/>
          <p:nvPr/>
        </p:nvSpPr>
        <p:spPr>
          <a:xfrm>
            <a:off x="4898969" y="887506"/>
            <a:ext cx="2470520" cy="5140254"/>
          </a:xfrm>
          <a:prstGeom prst="uturnArrow">
            <a:avLst>
              <a:gd name="adj1" fmla="val 25000"/>
              <a:gd name="adj2" fmla="val 23649"/>
              <a:gd name="adj3" fmla="val 25000"/>
              <a:gd name="adj4" fmla="val 43750"/>
              <a:gd name="adj5" fmla="val 75000"/>
            </a:avLst>
          </a:prstGeom>
        </p:spPr>
        <p:style>
          <a:lnRef idx="1">
            <a:schemeClr val="accent6"/>
          </a:lnRef>
          <a:fillRef idx="3">
            <a:schemeClr val="accent6"/>
          </a:fillRef>
          <a:effectRef idx="2">
            <a:schemeClr val="accent6"/>
          </a:effectRef>
          <a:fontRef idx="minor">
            <a:schemeClr val="lt1"/>
          </a:fontRef>
        </p:style>
        <p:txBody>
          <a:bodyPr rtlCol="1" anchor="ctr"/>
          <a:lstStyle/>
          <a:p>
            <a:pPr marL="0" algn="ctr" defTabSz="914400" rtl="0" eaLnBrk="1" latinLnBrk="0" hangingPunct="1"/>
            <a:endParaRPr lang="he-IL">
              <a:solidFill>
                <a:schemeClr val="tx1"/>
              </a:solidFill>
            </a:endParaRPr>
          </a:p>
        </p:txBody>
      </p:sp>
      <p:sp>
        <p:nvSpPr>
          <p:cNvPr id="23" name="מלבן 22">
            <a:extLst>
              <a:ext uri="{FF2B5EF4-FFF2-40B4-BE49-F238E27FC236}">
                <a16:creationId xmlns:a16="http://schemas.microsoft.com/office/drawing/2014/main" id="{D006B528-5CE9-2544-B49C-07ABBA8F3447}"/>
              </a:ext>
            </a:extLst>
          </p:cNvPr>
          <p:cNvSpPr/>
          <p:nvPr/>
        </p:nvSpPr>
        <p:spPr>
          <a:xfrm>
            <a:off x="3504427" y="4809885"/>
            <a:ext cx="235289" cy="99109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endParaRPr lang="he-IL" dirty="0"/>
          </a:p>
        </p:txBody>
      </p:sp>
      <p:sp>
        <p:nvSpPr>
          <p:cNvPr id="24" name="מלבן 23">
            <a:extLst>
              <a:ext uri="{FF2B5EF4-FFF2-40B4-BE49-F238E27FC236}">
                <a16:creationId xmlns:a16="http://schemas.microsoft.com/office/drawing/2014/main" id="{36980C3E-EB41-8642-BDB5-F7AC69C44DC4}"/>
              </a:ext>
            </a:extLst>
          </p:cNvPr>
          <p:cNvSpPr/>
          <p:nvPr/>
        </p:nvSpPr>
        <p:spPr>
          <a:xfrm flipH="1">
            <a:off x="3485006" y="3167862"/>
            <a:ext cx="254710" cy="99109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endParaRPr lang="he-IL" dirty="0"/>
          </a:p>
        </p:txBody>
      </p:sp>
      <p:sp>
        <p:nvSpPr>
          <p:cNvPr id="25" name="מלבן 24">
            <a:extLst>
              <a:ext uri="{FF2B5EF4-FFF2-40B4-BE49-F238E27FC236}">
                <a16:creationId xmlns:a16="http://schemas.microsoft.com/office/drawing/2014/main" id="{D997AD4A-819E-C949-9A7E-DA0BADA8EC25}"/>
              </a:ext>
            </a:extLst>
          </p:cNvPr>
          <p:cNvSpPr/>
          <p:nvPr/>
        </p:nvSpPr>
        <p:spPr>
          <a:xfrm>
            <a:off x="3496206" y="1408251"/>
            <a:ext cx="243510" cy="99109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algn="ctr" defTabSz="914400" rtl="0" eaLnBrk="1" latinLnBrk="0" hangingPunct="1"/>
            <a:endParaRPr lang="he-IL" dirty="0"/>
          </a:p>
        </p:txBody>
      </p:sp>
      <p:sp>
        <p:nvSpPr>
          <p:cNvPr id="27" name="חץ ימינה 26">
            <a:extLst>
              <a:ext uri="{FF2B5EF4-FFF2-40B4-BE49-F238E27FC236}">
                <a16:creationId xmlns:a16="http://schemas.microsoft.com/office/drawing/2014/main" id="{91F77546-5D89-EF46-8E04-716EF12FE006}"/>
              </a:ext>
            </a:extLst>
          </p:cNvPr>
          <p:cNvSpPr/>
          <p:nvPr/>
        </p:nvSpPr>
        <p:spPr>
          <a:xfrm rot="5400000">
            <a:off x="-416860" y="3442448"/>
            <a:ext cx="5970493" cy="860613"/>
          </a:xfrm>
          <a:prstGeom prst="rightArrow">
            <a:avLst>
              <a:gd name="adj1" fmla="val 50000"/>
              <a:gd name="adj2" fmla="val 53371"/>
            </a:avLst>
          </a:prstGeom>
          <a:solidFill>
            <a:srgbClr val="0070C0"/>
          </a:solidFill>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marL="0" algn="ctr" defTabSz="914400" rtl="0" eaLnBrk="1" latinLnBrk="0" hangingPunct="1"/>
            <a:endParaRPr lang="he-IL"/>
          </a:p>
        </p:txBody>
      </p:sp>
      <p:cxnSp>
        <p:nvCxnSpPr>
          <p:cNvPr id="32" name="מחבר מעוקל 31">
            <a:extLst>
              <a:ext uri="{FF2B5EF4-FFF2-40B4-BE49-F238E27FC236}">
                <a16:creationId xmlns:a16="http://schemas.microsoft.com/office/drawing/2014/main" id="{6D4F7400-D9DE-3048-93C1-664135CAE138}"/>
              </a:ext>
            </a:extLst>
          </p:cNvPr>
          <p:cNvCxnSpPr>
            <a:cxnSpLocks/>
          </p:cNvCxnSpPr>
          <p:nvPr/>
        </p:nvCxnSpPr>
        <p:spPr>
          <a:xfrm flipV="1">
            <a:off x="1511625" y="3332255"/>
            <a:ext cx="832234" cy="808006"/>
          </a:xfrm>
          <a:prstGeom prst="curvedConnector3">
            <a:avLst>
              <a:gd name="adj1" fmla="val 50000"/>
            </a:avLst>
          </a:prstGeom>
          <a:ln>
            <a:tailEnd type="triangle"/>
          </a:ln>
        </p:spPr>
        <p:style>
          <a:lnRef idx="3">
            <a:schemeClr val="dk1"/>
          </a:lnRef>
          <a:fillRef idx="0">
            <a:schemeClr val="dk1"/>
          </a:fillRef>
          <a:effectRef idx="2">
            <a:schemeClr val="dk1"/>
          </a:effectRef>
          <a:fontRef idx="minor">
            <a:schemeClr val="tx1"/>
          </a:fontRef>
        </p:style>
      </p:cxnSp>
      <p:sp>
        <p:nvSpPr>
          <p:cNvPr id="46" name="תיבת טקסט 45">
            <a:extLst>
              <a:ext uri="{FF2B5EF4-FFF2-40B4-BE49-F238E27FC236}">
                <a16:creationId xmlns:a16="http://schemas.microsoft.com/office/drawing/2014/main" id="{78DE0085-82FB-4E43-8892-2749CC653610}"/>
              </a:ext>
            </a:extLst>
          </p:cNvPr>
          <p:cNvSpPr txBox="1"/>
          <p:nvPr/>
        </p:nvSpPr>
        <p:spPr>
          <a:xfrm>
            <a:off x="149937" y="3955595"/>
            <a:ext cx="1336812" cy="369332"/>
          </a:xfrm>
          <a:prstGeom prst="rect">
            <a:avLst/>
          </a:prstGeom>
          <a:noFill/>
        </p:spPr>
        <p:txBody>
          <a:bodyPr wrap="square" rtlCol="1">
            <a:spAutoFit/>
          </a:bodyPr>
          <a:lstStyle/>
          <a:p>
            <a:r>
              <a:rPr lang="en-US" dirty="0"/>
              <a:t>Water flow</a:t>
            </a:r>
            <a:endParaRPr lang="he-IL" dirty="0"/>
          </a:p>
        </p:txBody>
      </p:sp>
      <p:cxnSp>
        <p:nvCxnSpPr>
          <p:cNvPr id="48" name="מחבר מעוקל 47">
            <a:extLst>
              <a:ext uri="{FF2B5EF4-FFF2-40B4-BE49-F238E27FC236}">
                <a16:creationId xmlns:a16="http://schemas.microsoft.com/office/drawing/2014/main" id="{E0EF6DCA-C517-BA46-B385-762D8D415549}"/>
              </a:ext>
            </a:extLst>
          </p:cNvPr>
          <p:cNvCxnSpPr>
            <a:cxnSpLocks/>
          </p:cNvCxnSpPr>
          <p:nvPr/>
        </p:nvCxnSpPr>
        <p:spPr>
          <a:xfrm>
            <a:off x="1486749" y="476784"/>
            <a:ext cx="1569055" cy="420657"/>
          </a:xfrm>
          <a:prstGeom prst="curvedConnector3">
            <a:avLst>
              <a:gd name="adj1" fmla="val 99707"/>
            </a:avLst>
          </a:prstGeom>
          <a:ln>
            <a:tailEnd type="triangle"/>
          </a:ln>
        </p:spPr>
        <p:style>
          <a:lnRef idx="3">
            <a:schemeClr val="dk1"/>
          </a:lnRef>
          <a:fillRef idx="0">
            <a:schemeClr val="dk1"/>
          </a:fillRef>
          <a:effectRef idx="2">
            <a:schemeClr val="dk1"/>
          </a:effectRef>
          <a:fontRef idx="minor">
            <a:schemeClr val="tx1"/>
          </a:fontRef>
        </p:style>
      </p:cxnSp>
      <p:sp>
        <p:nvSpPr>
          <p:cNvPr id="53" name="תיבת טקסט 52">
            <a:extLst>
              <a:ext uri="{FF2B5EF4-FFF2-40B4-BE49-F238E27FC236}">
                <a16:creationId xmlns:a16="http://schemas.microsoft.com/office/drawing/2014/main" id="{C60A2AE9-CBED-924F-8444-0EB4C1B3C1AD}"/>
              </a:ext>
            </a:extLst>
          </p:cNvPr>
          <p:cNvSpPr txBox="1"/>
          <p:nvPr/>
        </p:nvSpPr>
        <p:spPr>
          <a:xfrm>
            <a:off x="272110" y="309282"/>
            <a:ext cx="1239511" cy="369332"/>
          </a:xfrm>
          <a:prstGeom prst="rect">
            <a:avLst/>
          </a:prstGeom>
          <a:noFill/>
        </p:spPr>
        <p:txBody>
          <a:bodyPr wrap="square" rtlCol="1">
            <a:spAutoFit/>
          </a:bodyPr>
          <a:lstStyle/>
          <a:p>
            <a:r>
              <a:rPr lang="en-US" dirty="0"/>
              <a:t>Copper</a:t>
            </a:r>
            <a:endParaRPr lang="he-IL" dirty="0"/>
          </a:p>
        </p:txBody>
      </p:sp>
      <p:cxnSp>
        <p:nvCxnSpPr>
          <p:cNvPr id="54" name="מחבר מעוקל 53">
            <a:extLst>
              <a:ext uri="{FF2B5EF4-FFF2-40B4-BE49-F238E27FC236}">
                <a16:creationId xmlns:a16="http://schemas.microsoft.com/office/drawing/2014/main" id="{5C0DB10C-B40B-144A-8A6B-CE99C1E07876}"/>
              </a:ext>
            </a:extLst>
          </p:cNvPr>
          <p:cNvCxnSpPr>
            <a:cxnSpLocks/>
          </p:cNvCxnSpPr>
          <p:nvPr/>
        </p:nvCxnSpPr>
        <p:spPr>
          <a:xfrm rot="10800000" flipV="1">
            <a:off x="3646773" y="474509"/>
            <a:ext cx="992463" cy="972416"/>
          </a:xfrm>
          <a:prstGeom prst="curvedConnector3">
            <a:avLst>
              <a:gd name="adj1" fmla="val 98777"/>
            </a:avLst>
          </a:prstGeom>
          <a:ln>
            <a:tailEnd type="triangle"/>
          </a:ln>
        </p:spPr>
        <p:style>
          <a:lnRef idx="3">
            <a:schemeClr val="dk1"/>
          </a:lnRef>
          <a:fillRef idx="0">
            <a:schemeClr val="dk1"/>
          </a:fillRef>
          <a:effectRef idx="2">
            <a:schemeClr val="dk1"/>
          </a:effectRef>
          <a:fontRef idx="minor">
            <a:schemeClr val="tx1"/>
          </a:fontRef>
        </p:style>
      </p:cxnSp>
      <p:sp>
        <p:nvSpPr>
          <p:cNvPr id="59" name="תיבת טקסט 58">
            <a:extLst>
              <a:ext uri="{FF2B5EF4-FFF2-40B4-BE49-F238E27FC236}">
                <a16:creationId xmlns:a16="http://schemas.microsoft.com/office/drawing/2014/main" id="{A26E9FD4-D12A-784B-B350-F7F67972F08C}"/>
              </a:ext>
            </a:extLst>
          </p:cNvPr>
          <p:cNvSpPr txBox="1"/>
          <p:nvPr/>
        </p:nvSpPr>
        <p:spPr>
          <a:xfrm>
            <a:off x="4639236" y="289843"/>
            <a:ext cx="1035423" cy="369332"/>
          </a:xfrm>
          <a:prstGeom prst="rect">
            <a:avLst/>
          </a:prstGeom>
          <a:noFill/>
        </p:spPr>
        <p:txBody>
          <a:bodyPr wrap="square" rtlCol="1">
            <a:spAutoFit/>
          </a:bodyPr>
          <a:lstStyle/>
          <a:p>
            <a:r>
              <a:rPr lang="en-US" dirty="0"/>
              <a:t>Resistor</a:t>
            </a:r>
            <a:endParaRPr lang="he-IL" dirty="0"/>
          </a:p>
        </p:txBody>
      </p:sp>
      <p:cxnSp>
        <p:nvCxnSpPr>
          <p:cNvPr id="60" name="מחבר מעוקל 59">
            <a:extLst>
              <a:ext uri="{FF2B5EF4-FFF2-40B4-BE49-F238E27FC236}">
                <a16:creationId xmlns:a16="http://schemas.microsoft.com/office/drawing/2014/main" id="{2BC170EA-D3C0-8644-A654-8420E2A47F57}"/>
              </a:ext>
            </a:extLst>
          </p:cNvPr>
          <p:cNvCxnSpPr>
            <a:cxnSpLocks/>
            <a:endCxn id="11" idx="2"/>
          </p:cNvCxnSpPr>
          <p:nvPr/>
        </p:nvCxnSpPr>
        <p:spPr>
          <a:xfrm rot="10800000">
            <a:off x="3410726" y="5800982"/>
            <a:ext cx="964311" cy="877706"/>
          </a:xfrm>
          <a:prstGeom prst="curvedConnector2">
            <a:avLst/>
          </a:prstGeom>
          <a:ln>
            <a:tailEnd type="triangle"/>
          </a:ln>
        </p:spPr>
        <p:style>
          <a:lnRef idx="3">
            <a:schemeClr val="dk1"/>
          </a:lnRef>
          <a:fillRef idx="0">
            <a:schemeClr val="dk1"/>
          </a:fillRef>
          <a:effectRef idx="2">
            <a:schemeClr val="dk1"/>
          </a:effectRef>
          <a:fontRef idx="minor">
            <a:schemeClr val="tx1"/>
          </a:fontRef>
        </p:style>
      </p:cxnSp>
      <p:sp>
        <p:nvSpPr>
          <p:cNvPr id="63" name="תיבת טקסט 62">
            <a:extLst>
              <a:ext uri="{FF2B5EF4-FFF2-40B4-BE49-F238E27FC236}">
                <a16:creationId xmlns:a16="http://schemas.microsoft.com/office/drawing/2014/main" id="{C10CE2ED-2819-B243-A178-4D4621833942}"/>
              </a:ext>
            </a:extLst>
          </p:cNvPr>
          <p:cNvSpPr txBox="1"/>
          <p:nvPr/>
        </p:nvSpPr>
        <p:spPr>
          <a:xfrm>
            <a:off x="4298706" y="6488668"/>
            <a:ext cx="1716482" cy="369332"/>
          </a:xfrm>
          <a:prstGeom prst="rect">
            <a:avLst/>
          </a:prstGeom>
          <a:noFill/>
        </p:spPr>
        <p:txBody>
          <a:bodyPr wrap="square" rtlCol="1">
            <a:spAutoFit/>
          </a:bodyPr>
          <a:lstStyle/>
          <a:p>
            <a:r>
              <a:rPr lang="en-US" dirty="0"/>
              <a:t>Thermal paste</a:t>
            </a:r>
            <a:endParaRPr lang="he-IL" dirty="0"/>
          </a:p>
        </p:txBody>
      </p:sp>
      <p:cxnSp>
        <p:nvCxnSpPr>
          <p:cNvPr id="64" name="מחבר מעוקל 63">
            <a:extLst>
              <a:ext uri="{FF2B5EF4-FFF2-40B4-BE49-F238E27FC236}">
                <a16:creationId xmlns:a16="http://schemas.microsoft.com/office/drawing/2014/main" id="{B35551A4-2FE2-4C4B-A508-1FC0DC1FB4EB}"/>
              </a:ext>
            </a:extLst>
          </p:cNvPr>
          <p:cNvCxnSpPr>
            <a:cxnSpLocks/>
          </p:cNvCxnSpPr>
          <p:nvPr/>
        </p:nvCxnSpPr>
        <p:spPr>
          <a:xfrm rot="10800000">
            <a:off x="4205002" y="6095110"/>
            <a:ext cx="2630403" cy="578224"/>
          </a:xfrm>
          <a:prstGeom prst="curvedConnector3">
            <a:avLst>
              <a:gd name="adj1" fmla="val 6035"/>
            </a:avLst>
          </a:prstGeom>
          <a:ln>
            <a:tailEnd type="triangle"/>
          </a:ln>
        </p:spPr>
        <p:style>
          <a:lnRef idx="3">
            <a:schemeClr val="dk1"/>
          </a:lnRef>
          <a:fillRef idx="0">
            <a:schemeClr val="dk1"/>
          </a:fillRef>
          <a:effectRef idx="2">
            <a:schemeClr val="dk1"/>
          </a:effectRef>
          <a:fontRef idx="minor">
            <a:schemeClr val="tx1"/>
          </a:fontRef>
        </p:style>
      </p:cxnSp>
      <p:sp>
        <p:nvSpPr>
          <p:cNvPr id="70" name="תיבת טקסט 69">
            <a:extLst>
              <a:ext uri="{FF2B5EF4-FFF2-40B4-BE49-F238E27FC236}">
                <a16:creationId xmlns:a16="http://schemas.microsoft.com/office/drawing/2014/main" id="{B8B6E652-B49C-A64A-A948-B5DAF39FF3C2}"/>
              </a:ext>
            </a:extLst>
          </p:cNvPr>
          <p:cNvSpPr txBox="1"/>
          <p:nvPr/>
        </p:nvSpPr>
        <p:spPr>
          <a:xfrm>
            <a:off x="6835404" y="6479232"/>
            <a:ext cx="694949" cy="378768"/>
          </a:xfrm>
          <a:prstGeom prst="rect">
            <a:avLst/>
          </a:prstGeom>
          <a:noFill/>
        </p:spPr>
        <p:txBody>
          <a:bodyPr wrap="square" rtlCol="1">
            <a:spAutoFit/>
          </a:bodyPr>
          <a:lstStyle/>
          <a:p>
            <a:r>
              <a:rPr lang="en-US" dirty="0"/>
              <a:t>PCB</a:t>
            </a:r>
            <a:endParaRPr lang="he-IL" dirty="0"/>
          </a:p>
        </p:txBody>
      </p:sp>
      <p:cxnSp>
        <p:nvCxnSpPr>
          <p:cNvPr id="71" name="מחבר מעוקל 70">
            <a:extLst>
              <a:ext uri="{FF2B5EF4-FFF2-40B4-BE49-F238E27FC236}">
                <a16:creationId xmlns:a16="http://schemas.microsoft.com/office/drawing/2014/main" id="{416960AE-60D9-1341-96DF-7299BE86CBBF}"/>
              </a:ext>
            </a:extLst>
          </p:cNvPr>
          <p:cNvCxnSpPr>
            <a:cxnSpLocks/>
            <a:endCxn id="19" idx="3"/>
          </p:cNvCxnSpPr>
          <p:nvPr/>
        </p:nvCxnSpPr>
        <p:spPr>
          <a:xfrm rot="10800000" flipV="1">
            <a:off x="5996511" y="474508"/>
            <a:ext cx="1018747" cy="412997"/>
          </a:xfrm>
          <a:prstGeom prst="curvedConnector2">
            <a:avLst/>
          </a:prstGeom>
          <a:ln>
            <a:tailEnd type="triangle"/>
          </a:ln>
        </p:spPr>
        <p:style>
          <a:lnRef idx="3">
            <a:schemeClr val="dk1"/>
          </a:lnRef>
          <a:fillRef idx="0">
            <a:schemeClr val="dk1"/>
          </a:fillRef>
          <a:effectRef idx="2">
            <a:schemeClr val="dk1"/>
          </a:effectRef>
          <a:fontRef idx="minor">
            <a:schemeClr val="tx1"/>
          </a:fontRef>
        </p:style>
      </p:cxnSp>
      <p:sp>
        <p:nvSpPr>
          <p:cNvPr id="74" name="תיבת טקסט 73">
            <a:extLst>
              <a:ext uri="{FF2B5EF4-FFF2-40B4-BE49-F238E27FC236}">
                <a16:creationId xmlns:a16="http://schemas.microsoft.com/office/drawing/2014/main" id="{9EB53C45-29AA-0342-B9A4-61284047B3B1}"/>
              </a:ext>
            </a:extLst>
          </p:cNvPr>
          <p:cNvSpPr txBox="1"/>
          <p:nvPr/>
        </p:nvSpPr>
        <p:spPr>
          <a:xfrm>
            <a:off x="6936629" y="289840"/>
            <a:ext cx="1035423" cy="369332"/>
          </a:xfrm>
          <a:prstGeom prst="rect">
            <a:avLst/>
          </a:prstGeom>
          <a:noFill/>
        </p:spPr>
        <p:txBody>
          <a:bodyPr wrap="square" rtlCol="1">
            <a:spAutoFit/>
          </a:bodyPr>
          <a:lstStyle/>
          <a:p>
            <a:r>
              <a:rPr lang="en-US" dirty="0"/>
              <a:t>Air flow</a:t>
            </a:r>
            <a:endParaRPr lang="he-IL" dirty="0"/>
          </a:p>
        </p:txBody>
      </p:sp>
      <p:sp>
        <p:nvSpPr>
          <p:cNvPr id="2" name="TextBox 1"/>
          <p:cNvSpPr txBox="1"/>
          <p:nvPr/>
        </p:nvSpPr>
        <p:spPr>
          <a:xfrm>
            <a:off x="8467031" y="226426"/>
            <a:ext cx="3326296" cy="646331"/>
          </a:xfrm>
          <a:prstGeom prst="rect">
            <a:avLst/>
          </a:prstGeom>
          <a:solidFill>
            <a:schemeClr val="accent2"/>
          </a:solidFill>
        </p:spPr>
        <p:txBody>
          <a:bodyPr wrap="square" rtlCol="0">
            <a:spAutoFit/>
          </a:bodyPr>
          <a:lstStyle/>
          <a:p>
            <a:r>
              <a:rPr lang="en-GB" sz="3600" u="sng" dirty="0" smtClean="0"/>
              <a:t>Cooling system</a:t>
            </a:r>
            <a:endParaRPr lang="en-GB" sz="3600" u="sng" dirty="0"/>
          </a:p>
        </p:txBody>
      </p:sp>
    </p:spTree>
    <p:extLst>
      <p:ext uri="{BB962C8B-B14F-4D97-AF65-F5344CB8AC3E}">
        <p14:creationId xmlns:p14="http://schemas.microsoft.com/office/powerpoint/2010/main" val="143550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ppt_x"/>
                                          </p:val>
                                        </p:tav>
                                        <p:tav tm="100000">
                                          <p:val>
                                            <p:strVal val="#ppt_x"/>
                                          </p:val>
                                        </p:tav>
                                      </p:tavLst>
                                    </p:anim>
                                    <p:anim calcmode="lin" valueType="num">
                                      <p:cBhvr additive="base">
                                        <p:cTn id="16" dur="500" fill="hold"/>
                                        <p:tgtEl>
                                          <p:spTgt spid="2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fill="hold"/>
                                        <p:tgtEl>
                                          <p:spTgt spid="59"/>
                                        </p:tgtEl>
                                        <p:attrNameLst>
                                          <p:attrName>ppt_x</p:attrName>
                                        </p:attrNameLst>
                                      </p:cBhvr>
                                      <p:tavLst>
                                        <p:tav tm="0">
                                          <p:val>
                                            <p:strVal val="#ppt_x"/>
                                          </p:val>
                                        </p:tav>
                                        <p:tav tm="100000">
                                          <p:val>
                                            <p:strVal val="#ppt_x"/>
                                          </p:val>
                                        </p:tav>
                                      </p:tavLst>
                                    </p:anim>
                                    <p:anim calcmode="lin" valueType="num">
                                      <p:cBhvr additive="base">
                                        <p:cTn id="26" dur="500" fill="hold"/>
                                        <p:tgtEl>
                                          <p:spTgt spid="59"/>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fill="hold"/>
                                        <p:tgtEl>
                                          <p:spTgt spid="54"/>
                                        </p:tgtEl>
                                        <p:attrNameLst>
                                          <p:attrName>ppt_x</p:attrName>
                                        </p:attrNameLst>
                                      </p:cBhvr>
                                      <p:tavLst>
                                        <p:tav tm="0">
                                          <p:val>
                                            <p:strVal val="#ppt_x"/>
                                          </p:val>
                                        </p:tav>
                                        <p:tav tm="100000">
                                          <p:val>
                                            <p:strVal val="#ppt_x"/>
                                          </p:val>
                                        </p:tav>
                                      </p:tavLst>
                                    </p:anim>
                                    <p:anim calcmode="lin" valueType="num">
                                      <p:cBhvr additive="base">
                                        <p:cTn id="30"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fill="hold"/>
                                        <p:tgtEl>
                                          <p:spTgt spid="70"/>
                                        </p:tgtEl>
                                        <p:attrNameLst>
                                          <p:attrName>ppt_x</p:attrName>
                                        </p:attrNameLst>
                                      </p:cBhvr>
                                      <p:tavLst>
                                        <p:tav tm="0">
                                          <p:val>
                                            <p:strVal val="#ppt_x"/>
                                          </p:val>
                                        </p:tav>
                                        <p:tav tm="100000">
                                          <p:val>
                                            <p:strVal val="#ppt_x"/>
                                          </p:val>
                                        </p:tav>
                                      </p:tavLst>
                                    </p:anim>
                                    <p:anim calcmode="lin" valueType="num">
                                      <p:cBhvr additive="base">
                                        <p:cTn id="36" dur="500" fill="hold"/>
                                        <p:tgtEl>
                                          <p:spTgt spid="7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additive="base">
                                        <p:cTn id="39" dur="500" fill="hold"/>
                                        <p:tgtEl>
                                          <p:spTgt spid="64"/>
                                        </p:tgtEl>
                                        <p:attrNameLst>
                                          <p:attrName>ppt_x</p:attrName>
                                        </p:attrNameLst>
                                      </p:cBhvr>
                                      <p:tavLst>
                                        <p:tav tm="0">
                                          <p:val>
                                            <p:strVal val="#ppt_x"/>
                                          </p:val>
                                        </p:tav>
                                        <p:tav tm="100000">
                                          <p:val>
                                            <p:strVal val="#ppt_x"/>
                                          </p:val>
                                        </p:tav>
                                      </p:tavLst>
                                    </p:anim>
                                    <p:anim calcmode="lin" valueType="num">
                                      <p:cBhvr additive="base">
                                        <p:cTn id="40"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ppt_x"/>
                                          </p:val>
                                        </p:tav>
                                        <p:tav tm="100000">
                                          <p:val>
                                            <p:strVal val="#ppt_x"/>
                                          </p:val>
                                        </p:tav>
                                      </p:tavLst>
                                    </p:anim>
                                    <p:anim calcmode="lin" valueType="num">
                                      <p:cBhvr additive="base">
                                        <p:cTn id="46" dur="500" fill="hold"/>
                                        <p:tgtEl>
                                          <p:spTgt spid="27"/>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ppt_x"/>
                                          </p:val>
                                        </p:tav>
                                        <p:tav tm="100000">
                                          <p:val>
                                            <p:strVal val="#ppt_x"/>
                                          </p:val>
                                        </p:tav>
                                      </p:tavLst>
                                    </p:anim>
                                    <p:anim calcmode="lin" valueType="num">
                                      <p:cBhvr additive="base">
                                        <p:cTn id="54" dur="500" fill="hold"/>
                                        <p:tgtEl>
                                          <p:spTgt spid="1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ppt_x"/>
                                          </p:val>
                                        </p:tav>
                                        <p:tav tm="100000">
                                          <p:val>
                                            <p:strVal val="#ppt_x"/>
                                          </p:val>
                                        </p:tav>
                                      </p:tavLst>
                                    </p:anim>
                                    <p:anim calcmode="lin" valueType="num">
                                      <p:cBhvr additive="base">
                                        <p:cTn id="62" dur="500" fill="hold"/>
                                        <p:tgtEl>
                                          <p:spTgt spid="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500" fill="hold"/>
                                        <p:tgtEl>
                                          <p:spTgt spid="10"/>
                                        </p:tgtEl>
                                        <p:attrNameLst>
                                          <p:attrName>ppt_x</p:attrName>
                                        </p:attrNameLst>
                                      </p:cBhvr>
                                      <p:tavLst>
                                        <p:tav tm="0">
                                          <p:val>
                                            <p:strVal val="#ppt_x"/>
                                          </p:val>
                                        </p:tav>
                                        <p:tav tm="100000">
                                          <p:val>
                                            <p:strVal val="#ppt_x"/>
                                          </p:val>
                                        </p:tav>
                                      </p:tavLst>
                                    </p:anim>
                                    <p:anim calcmode="lin" valueType="num">
                                      <p:cBhvr additive="base">
                                        <p:cTn id="66" dur="500" fill="hold"/>
                                        <p:tgtEl>
                                          <p:spTgt spid="1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500" fill="hold"/>
                                        <p:tgtEl>
                                          <p:spTgt spid="11"/>
                                        </p:tgtEl>
                                        <p:attrNameLst>
                                          <p:attrName>ppt_x</p:attrName>
                                        </p:attrNameLst>
                                      </p:cBhvr>
                                      <p:tavLst>
                                        <p:tav tm="0">
                                          <p:val>
                                            <p:strVal val="#ppt_x"/>
                                          </p:val>
                                        </p:tav>
                                        <p:tav tm="100000">
                                          <p:val>
                                            <p:strVal val="#ppt_x"/>
                                          </p:val>
                                        </p:tav>
                                      </p:tavLst>
                                    </p:anim>
                                    <p:anim calcmode="lin" valueType="num">
                                      <p:cBhvr additive="base">
                                        <p:cTn id="7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additive="base">
                                        <p:cTn id="75" dur="500" fill="hold"/>
                                        <p:tgtEl>
                                          <p:spTgt spid="46"/>
                                        </p:tgtEl>
                                        <p:attrNameLst>
                                          <p:attrName>ppt_x</p:attrName>
                                        </p:attrNameLst>
                                      </p:cBhvr>
                                      <p:tavLst>
                                        <p:tav tm="0">
                                          <p:val>
                                            <p:strVal val="#ppt_x"/>
                                          </p:val>
                                        </p:tav>
                                        <p:tav tm="100000">
                                          <p:val>
                                            <p:strVal val="#ppt_x"/>
                                          </p:val>
                                        </p:tav>
                                      </p:tavLst>
                                    </p:anim>
                                    <p:anim calcmode="lin" valueType="num">
                                      <p:cBhvr additive="base">
                                        <p:cTn id="76" dur="500" fill="hold"/>
                                        <p:tgtEl>
                                          <p:spTgt spid="46"/>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additive="base">
                                        <p:cTn id="79" dur="500" fill="hold"/>
                                        <p:tgtEl>
                                          <p:spTgt spid="32"/>
                                        </p:tgtEl>
                                        <p:attrNameLst>
                                          <p:attrName>ppt_x</p:attrName>
                                        </p:attrNameLst>
                                      </p:cBhvr>
                                      <p:tavLst>
                                        <p:tav tm="0">
                                          <p:val>
                                            <p:strVal val="#ppt_x"/>
                                          </p:val>
                                        </p:tav>
                                        <p:tav tm="100000">
                                          <p:val>
                                            <p:strVal val="#ppt_x"/>
                                          </p:val>
                                        </p:tav>
                                      </p:tavLst>
                                    </p:anim>
                                    <p:anim calcmode="lin" valueType="num">
                                      <p:cBhvr additive="base">
                                        <p:cTn id="8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ppt_x"/>
                                          </p:val>
                                        </p:tav>
                                        <p:tav tm="100000">
                                          <p:val>
                                            <p:strVal val="#ppt_x"/>
                                          </p:val>
                                        </p:tav>
                                      </p:tavLst>
                                    </p:anim>
                                    <p:anim calcmode="lin" valueType="num">
                                      <p:cBhvr additive="base">
                                        <p:cTn id="86" dur="500" fill="hold"/>
                                        <p:tgtEl>
                                          <p:spTgt spid="4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53"/>
                                        </p:tgtEl>
                                        <p:attrNameLst>
                                          <p:attrName>style.visibility</p:attrName>
                                        </p:attrNameLst>
                                      </p:cBhvr>
                                      <p:to>
                                        <p:strVal val="visible"/>
                                      </p:to>
                                    </p:set>
                                    <p:anim calcmode="lin" valueType="num">
                                      <p:cBhvr additive="base">
                                        <p:cTn id="89" dur="500" fill="hold"/>
                                        <p:tgtEl>
                                          <p:spTgt spid="53"/>
                                        </p:tgtEl>
                                        <p:attrNameLst>
                                          <p:attrName>ppt_x</p:attrName>
                                        </p:attrNameLst>
                                      </p:cBhvr>
                                      <p:tavLst>
                                        <p:tav tm="0">
                                          <p:val>
                                            <p:strVal val="#ppt_x"/>
                                          </p:val>
                                        </p:tav>
                                        <p:tav tm="100000">
                                          <p:val>
                                            <p:strVal val="#ppt_x"/>
                                          </p:val>
                                        </p:tav>
                                      </p:tavLst>
                                    </p:anim>
                                    <p:anim calcmode="lin" valueType="num">
                                      <p:cBhvr additive="base">
                                        <p:cTn id="9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60"/>
                                        </p:tgtEl>
                                        <p:attrNameLst>
                                          <p:attrName>style.visibility</p:attrName>
                                        </p:attrNameLst>
                                      </p:cBhvr>
                                      <p:to>
                                        <p:strVal val="visible"/>
                                      </p:to>
                                    </p:set>
                                    <p:anim calcmode="lin" valueType="num">
                                      <p:cBhvr additive="base">
                                        <p:cTn id="95" dur="500" fill="hold"/>
                                        <p:tgtEl>
                                          <p:spTgt spid="60"/>
                                        </p:tgtEl>
                                        <p:attrNameLst>
                                          <p:attrName>ppt_x</p:attrName>
                                        </p:attrNameLst>
                                      </p:cBhvr>
                                      <p:tavLst>
                                        <p:tav tm="0">
                                          <p:val>
                                            <p:strVal val="#ppt_x"/>
                                          </p:val>
                                        </p:tav>
                                        <p:tav tm="100000">
                                          <p:val>
                                            <p:strVal val="#ppt_x"/>
                                          </p:val>
                                        </p:tav>
                                      </p:tavLst>
                                    </p:anim>
                                    <p:anim calcmode="lin" valueType="num">
                                      <p:cBhvr additive="base">
                                        <p:cTn id="96" dur="500" fill="hold"/>
                                        <p:tgtEl>
                                          <p:spTgt spid="6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3"/>
                                        </p:tgtEl>
                                        <p:attrNameLst>
                                          <p:attrName>style.visibility</p:attrName>
                                        </p:attrNameLst>
                                      </p:cBhvr>
                                      <p:to>
                                        <p:strVal val="visible"/>
                                      </p:to>
                                    </p:set>
                                    <p:anim calcmode="lin" valueType="num">
                                      <p:cBhvr additive="base">
                                        <p:cTn id="99" dur="500" fill="hold"/>
                                        <p:tgtEl>
                                          <p:spTgt spid="63"/>
                                        </p:tgtEl>
                                        <p:attrNameLst>
                                          <p:attrName>ppt_x</p:attrName>
                                        </p:attrNameLst>
                                      </p:cBhvr>
                                      <p:tavLst>
                                        <p:tav tm="0">
                                          <p:val>
                                            <p:strVal val="#ppt_x"/>
                                          </p:val>
                                        </p:tav>
                                        <p:tav tm="100000">
                                          <p:val>
                                            <p:strVal val="#ppt_x"/>
                                          </p:val>
                                        </p:tav>
                                      </p:tavLst>
                                    </p:anim>
                                    <p:anim calcmode="lin" valueType="num">
                                      <p:cBhvr additive="base">
                                        <p:cTn id="100"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74"/>
                                        </p:tgtEl>
                                        <p:attrNameLst>
                                          <p:attrName>style.visibility</p:attrName>
                                        </p:attrNameLst>
                                      </p:cBhvr>
                                      <p:to>
                                        <p:strVal val="visible"/>
                                      </p:to>
                                    </p:set>
                                    <p:anim calcmode="lin" valueType="num">
                                      <p:cBhvr additive="base">
                                        <p:cTn id="105" dur="500" fill="hold"/>
                                        <p:tgtEl>
                                          <p:spTgt spid="74"/>
                                        </p:tgtEl>
                                        <p:attrNameLst>
                                          <p:attrName>ppt_x</p:attrName>
                                        </p:attrNameLst>
                                      </p:cBhvr>
                                      <p:tavLst>
                                        <p:tav tm="0">
                                          <p:val>
                                            <p:strVal val="#ppt_x"/>
                                          </p:val>
                                        </p:tav>
                                        <p:tav tm="100000">
                                          <p:val>
                                            <p:strVal val="#ppt_x"/>
                                          </p:val>
                                        </p:tav>
                                      </p:tavLst>
                                    </p:anim>
                                    <p:anim calcmode="lin" valueType="num">
                                      <p:cBhvr additive="base">
                                        <p:cTn id="106" dur="500" fill="hold"/>
                                        <p:tgtEl>
                                          <p:spTgt spid="74"/>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71"/>
                                        </p:tgtEl>
                                        <p:attrNameLst>
                                          <p:attrName>style.visibility</p:attrName>
                                        </p:attrNameLst>
                                      </p:cBhvr>
                                      <p:to>
                                        <p:strVal val="visible"/>
                                      </p:to>
                                    </p:set>
                                    <p:anim calcmode="lin" valueType="num">
                                      <p:cBhvr additive="base">
                                        <p:cTn id="109" dur="500" fill="hold"/>
                                        <p:tgtEl>
                                          <p:spTgt spid="71"/>
                                        </p:tgtEl>
                                        <p:attrNameLst>
                                          <p:attrName>ppt_x</p:attrName>
                                        </p:attrNameLst>
                                      </p:cBhvr>
                                      <p:tavLst>
                                        <p:tav tm="0">
                                          <p:val>
                                            <p:strVal val="#ppt_x"/>
                                          </p:val>
                                        </p:tav>
                                        <p:tav tm="100000">
                                          <p:val>
                                            <p:strVal val="#ppt_x"/>
                                          </p:val>
                                        </p:tav>
                                      </p:tavLst>
                                    </p:anim>
                                    <p:anim calcmode="lin" valueType="num">
                                      <p:cBhvr additive="base">
                                        <p:cTn id="110"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9" grpId="0" animBg="1"/>
      <p:bldP spid="23" grpId="0" animBg="1"/>
      <p:bldP spid="24" grpId="0" animBg="1"/>
      <p:bldP spid="25" grpId="0" animBg="1"/>
      <p:bldP spid="27" grpId="0" animBg="1"/>
      <p:bldP spid="46" grpId="0"/>
      <p:bldP spid="53" grpId="0"/>
      <p:bldP spid="59" grpId="0"/>
      <p:bldP spid="63" grpId="0"/>
      <p:bldP spid="70" grpId="0"/>
      <p:bldP spid="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85377422"/>
              </p:ext>
            </p:extLst>
          </p:nvPr>
        </p:nvGraphicFramePr>
        <p:xfrm>
          <a:off x="993913" y="324749"/>
          <a:ext cx="9144000" cy="5939188"/>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610627753"/>
                    </a:ext>
                  </a:extLst>
                </a:gridCol>
                <a:gridCol w="3048000">
                  <a:extLst>
                    <a:ext uri="{9D8B030D-6E8A-4147-A177-3AD203B41FA5}">
                      <a16:colId xmlns:a16="http://schemas.microsoft.com/office/drawing/2014/main" val="3144857314"/>
                    </a:ext>
                  </a:extLst>
                </a:gridCol>
                <a:gridCol w="3048000">
                  <a:extLst>
                    <a:ext uri="{9D8B030D-6E8A-4147-A177-3AD203B41FA5}">
                      <a16:colId xmlns:a16="http://schemas.microsoft.com/office/drawing/2014/main" val="3685903360"/>
                    </a:ext>
                  </a:extLst>
                </a:gridCol>
              </a:tblGrid>
              <a:tr h="1275748">
                <a:tc>
                  <a:txBody>
                    <a:bodyPr/>
                    <a:lstStyle/>
                    <a:p>
                      <a:pPr algn="ctr"/>
                      <a:endParaRPr lang="en-GB" sz="6600" dirty="0"/>
                    </a:p>
                  </a:txBody>
                  <a:tcPr/>
                </a:tc>
                <a:tc>
                  <a:txBody>
                    <a:bodyPr/>
                    <a:lstStyle/>
                    <a:p>
                      <a:pPr algn="ctr"/>
                      <a:r>
                        <a:rPr lang="en-GB" sz="6600" dirty="0" smtClean="0"/>
                        <a:t>copper</a:t>
                      </a:r>
                      <a:endParaRPr lang="en-GB" sz="6600" dirty="0"/>
                    </a:p>
                  </a:txBody>
                  <a:tcPr/>
                </a:tc>
                <a:tc>
                  <a:txBody>
                    <a:bodyPr/>
                    <a:lstStyle/>
                    <a:p>
                      <a:pPr algn="ctr"/>
                      <a:r>
                        <a:rPr lang="en-GB" sz="6600" dirty="0" smtClean="0"/>
                        <a:t>water</a:t>
                      </a:r>
                      <a:endParaRPr lang="en-GB" sz="6600" dirty="0"/>
                    </a:p>
                  </a:txBody>
                  <a:tcPr/>
                </a:tc>
                <a:extLst>
                  <a:ext uri="{0D108BD9-81ED-4DB2-BD59-A6C34878D82A}">
                    <a16:rowId xmlns:a16="http://schemas.microsoft.com/office/drawing/2014/main" val="2903004400"/>
                  </a:ext>
                </a:extLst>
              </a:tr>
              <a:tr h="1354737">
                <a:tc>
                  <a:txBody>
                    <a:bodyPr/>
                    <a:lstStyle/>
                    <a:p>
                      <a:pPr algn="ctr"/>
                      <a:r>
                        <a:rPr lang="en-GB" sz="3600" baseline="0" dirty="0" smtClean="0"/>
                        <a:t>Specific heat capacity (j/kg*c)</a:t>
                      </a:r>
                      <a:endParaRPr lang="en-GB" sz="3600" dirty="0"/>
                    </a:p>
                  </a:txBody>
                  <a:tcPr/>
                </a:tc>
                <a:tc>
                  <a:txBody>
                    <a:bodyPr/>
                    <a:lstStyle/>
                    <a:p>
                      <a:pPr algn="ctr"/>
                      <a:r>
                        <a:rPr lang="en-GB" sz="3600" dirty="0" smtClean="0"/>
                        <a:t>380</a:t>
                      </a:r>
                      <a:endParaRPr lang="en-GB" sz="3600" dirty="0"/>
                    </a:p>
                  </a:txBody>
                  <a:tcPr/>
                </a:tc>
                <a:tc>
                  <a:txBody>
                    <a:bodyPr/>
                    <a:lstStyle/>
                    <a:p>
                      <a:pPr algn="ctr"/>
                      <a:r>
                        <a:rPr lang="en-GB" sz="3600" dirty="0" smtClean="0"/>
                        <a:t>4200</a:t>
                      </a:r>
                      <a:endParaRPr lang="en-GB" sz="3600" dirty="0"/>
                    </a:p>
                  </a:txBody>
                  <a:tcPr/>
                </a:tc>
                <a:extLst>
                  <a:ext uri="{0D108BD9-81ED-4DB2-BD59-A6C34878D82A}">
                    <a16:rowId xmlns:a16="http://schemas.microsoft.com/office/drawing/2014/main" val="3473979534"/>
                  </a:ext>
                </a:extLst>
              </a:tr>
              <a:tr h="980661">
                <a:tc>
                  <a:txBody>
                    <a:bodyPr/>
                    <a:lstStyle/>
                    <a:p>
                      <a:pPr algn="ctr"/>
                      <a:r>
                        <a:rPr lang="en-GB" sz="3600" dirty="0" smtClean="0"/>
                        <a:t>Density (kg/m</a:t>
                      </a:r>
                      <a:r>
                        <a:rPr lang="en-GB" sz="3600" baseline="30000" dirty="0" smtClean="0">
                          <a:effectLst/>
                        </a:rPr>
                        <a:t>3</a:t>
                      </a:r>
                      <a:r>
                        <a:rPr lang="en-GB" sz="3600" kern="1200" dirty="0" smtClean="0">
                          <a:solidFill>
                            <a:schemeClr val="dk1"/>
                          </a:solidFill>
                          <a:latin typeface="+mn-lt"/>
                          <a:ea typeface="+mn-ea"/>
                          <a:cs typeface="+mn-cs"/>
                        </a:rPr>
                        <a:t>)</a:t>
                      </a:r>
                      <a:endParaRPr lang="en-GB" sz="3600" kern="1200" dirty="0">
                        <a:solidFill>
                          <a:schemeClr val="dk1"/>
                        </a:solidFill>
                        <a:latin typeface="+mn-lt"/>
                        <a:ea typeface="+mn-ea"/>
                        <a:cs typeface="+mn-cs"/>
                      </a:endParaRPr>
                    </a:p>
                  </a:txBody>
                  <a:tcPr/>
                </a:tc>
                <a:tc>
                  <a:txBody>
                    <a:bodyPr/>
                    <a:lstStyle/>
                    <a:p>
                      <a:pPr algn="ctr"/>
                      <a:r>
                        <a:rPr lang="en-GB" sz="3600" dirty="0" smtClean="0"/>
                        <a:t>8920</a:t>
                      </a:r>
                      <a:endParaRPr lang="en-GB" sz="3600" dirty="0"/>
                    </a:p>
                  </a:txBody>
                  <a:tcPr/>
                </a:tc>
                <a:tc>
                  <a:txBody>
                    <a:bodyPr/>
                    <a:lstStyle/>
                    <a:p>
                      <a:pPr algn="ctr"/>
                      <a:r>
                        <a:rPr lang="en-GB" sz="3600" dirty="0" smtClean="0"/>
                        <a:t>1000</a:t>
                      </a:r>
                      <a:endParaRPr lang="en-GB" sz="3600" dirty="0"/>
                    </a:p>
                  </a:txBody>
                  <a:tcPr/>
                </a:tc>
                <a:extLst>
                  <a:ext uri="{0D108BD9-81ED-4DB2-BD59-A6C34878D82A}">
                    <a16:rowId xmlns:a16="http://schemas.microsoft.com/office/drawing/2014/main" val="3344719897"/>
                  </a:ext>
                </a:extLst>
              </a:tr>
              <a:tr h="980661">
                <a:tc>
                  <a:txBody>
                    <a:bodyPr/>
                    <a:lstStyle/>
                    <a:p>
                      <a:pPr algn="ctr"/>
                      <a:r>
                        <a:rPr lang="en-GB" sz="3600" kern="1200" dirty="0" smtClean="0">
                          <a:solidFill>
                            <a:schemeClr val="dk1"/>
                          </a:solidFill>
                          <a:latin typeface="+mn-lt"/>
                          <a:ea typeface="+mn-ea"/>
                          <a:cs typeface="+mn-cs"/>
                        </a:rPr>
                        <a:t>Heat</a:t>
                      </a:r>
                      <a:r>
                        <a:rPr lang="en-GB" sz="3600" kern="1200" baseline="0" dirty="0" smtClean="0">
                          <a:solidFill>
                            <a:schemeClr val="dk1"/>
                          </a:solidFill>
                          <a:latin typeface="+mn-lt"/>
                          <a:ea typeface="+mn-ea"/>
                          <a:cs typeface="+mn-cs"/>
                        </a:rPr>
                        <a:t> transfer coefficient (w/m2K)</a:t>
                      </a:r>
                      <a:endParaRPr lang="en-GB" sz="3600" kern="1200" dirty="0">
                        <a:solidFill>
                          <a:schemeClr val="dk1"/>
                        </a:solidFill>
                        <a:latin typeface="+mn-lt"/>
                        <a:ea typeface="+mn-ea"/>
                        <a:cs typeface="+mn-cs"/>
                      </a:endParaRPr>
                    </a:p>
                  </a:txBody>
                  <a:tcPr/>
                </a:tc>
                <a:tc>
                  <a:txBody>
                    <a:bodyPr/>
                    <a:lstStyle/>
                    <a:p>
                      <a:pPr algn="ctr"/>
                      <a:r>
                        <a:rPr lang="en-GB" sz="3600" dirty="0" smtClean="0"/>
                        <a:t>13.1</a:t>
                      </a:r>
                      <a:endParaRPr lang="en-GB" sz="3600" dirty="0"/>
                    </a:p>
                  </a:txBody>
                  <a:tcPr/>
                </a:tc>
                <a:tc>
                  <a:txBody>
                    <a:bodyPr/>
                    <a:lstStyle/>
                    <a:p>
                      <a:pPr algn="ctr"/>
                      <a:r>
                        <a:rPr lang="en-GB" sz="3600" dirty="0" smtClean="0"/>
                        <a:t>13.1 (inside copper)</a:t>
                      </a:r>
                      <a:endParaRPr lang="en-GB" sz="3600" dirty="0"/>
                    </a:p>
                  </a:txBody>
                  <a:tcPr/>
                </a:tc>
                <a:extLst>
                  <a:ext uri="{0D108BD9-81ED-4DB2-BD59-A6C34878D82A}">
                    <a16:rowId xmlns:a16="http://schemas.microsoft.com/office/drawing/2014/main" val="1553615646"/>
                  </a:ext>
                </a:extLst>
              </a:tr>
            </a:tbl>
          </a:graphicData>
        </a:graphic>
      </p:graphicFrame>
    </p:spTree>
    <p:extLst>
      <p:ext uri="{BB962C8B-B14F-4D97-AF65-F5344CB8AC3E}">
        <p14:creationId xmlns:p14="http://schemas.microsoft.com/office/powerpoint/2010/main" val="26706231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3"/>
          <p:cNvPicPr/>
          <p:nvPr/>
        </p:nvPicPr>
        <p:blipFill rotWithShape="1">
          <a:blip r:embed="rId2">
            <a:extLst>
              <a:ext uri="{28A0092B-C50C-407E-A947-70E740481C1C}">
                <a14:useLocalDpi xmlns:a14="http://schemas.microsoft.com/office/drawing/2010/main" val="0"/>
              </a:ext>
            </a:extLst>
          </a:blip>
          <a:srcRect l="21280" t="19298" r="37863" b="22528"/>
          <a:stretch/>
        </p:blipFill>
        <p:spPr bwMode="auto">
          <a:xfrm>
            <a:off x="1470991" y="13251"/>
            <a:ext cx="8097078" cy="6857999"/>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2120348" y="240267"/>
            <a:ext cx="7341705" cy="646331"/>
          </a:xfrm>
          <a:prstGeom prst="rect">
            <a:avLst/>
          </a:prstGeom>
          <a:noFill/>
        </p:spPr>
        <p:txBody>
          <a:bodyPr wrap="square" rtlCol="0">
            <a:spAutoFit/>
          </a:bodyPr>
          <a:lstStyle/>
          <a:p>
            <a:pPr algn="ctr"/>
            <a:r>
              <a:rPr lang="en-GB" sz="3600" u="sng" dirty="0" smtClean="0"/>
              <a:t>Temperature as a function of time</a:t>
            </a:r>
            <a:endParaRPr lang="en-GB" sz="3600" u="sng" dirty="0"/>
          </a:p>
        </p:txBody>
      </p:sp>
    </p:spTree>
    <p:extLst>
      <p:ext uri="{BB962C8B-B14F-4D97-AF65-F5344CB8AC3E}">
        <p14:creationId xmlns:p14="http://schemas.microsoft.com/office/powerpoint/2010/main" val="38032400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19268"/>
            <a:ext cx="7766936" cy="1042593"/>
          </a:xfrm>
        </p:spPr>
        <p:txBody>
          <a:bodyPr/>
          <a:lstStyle/>
          <a:p>
            <a:pPr algn="ctr"/>
            <a:r>
              <a:rPr lang="en-GB" u="sng" dirty="0" smtClean="0"/>
              <a:t>Cooling theory</a:t>
            </a:r>
            <a:endParaRPr lang="en-GB" u="sng" dirty="0"/>
          </a:p>
        </p:txBody>
      </p:sp>
      <mc:AlternateContent xmlns:mc="http://schemas.openxmlformats.org/markup-compatibility/2006">
        <mc:Choice xmlns:a14="http://schemas.microsoft.com/office/drawing/2010/main" Requires="a14">
          <p:sp>
            <p:nvSpPr>
              <p:cNvPr id="3" name="Subtitle 2"/>
              <p:cNvSpPr>
                <a:spLocks noGrp="1"/>
              </p:cNvSpPr>
              <p:nvPr>
                <p:ph type="subTitle" idx="1"/>
              </p:nvPr>
            </p:nvSpPr>
            <p:spPr>
              <a:xfrm>
                <a:off x="1154625" y="1161861"/>
                <a:ext cx="5577479" cy="5464226"/>
              </a:xfrm>
            </p:spPr>
            <p:txBody>
              <a:bodyPr>
                <a:normAutofit/>
              </a:bodyPr>
              <a:lstStyle/>
              <a:p>
                <a:pPr algn="l"/>
                <a:endParaRPr lang="en-GB" sz="3200" u="sng" dirty="0" smtClean="0"/>
              </a:p>
              <a:p>
                <a:pPr algn="l"/>
                <a:r>
                  <a:rPr lang="en-GB" sz="3200" u="sng" dirty="0" smtClean="0"/>
                  <a:t>Energy conservation:</a:t>
                </a:r>
              </a:p>
              <a:p>
                <a:pPr algn="l"/>
                <a:endParaRPr lang="en-GB" sz="3200" b="0" i="1" dirty="0" smtClean="0">
                  <a:latin typeface="Cambria Math" panose="02040503050406030204" pitchFamily="18" charset="0"/>
                </a:endParaRPr>
              </a:p>
              <a:p>
                <a:pPr algn="l"/>
                <a14:m>
                  <m:oMathPara xmlns:m="http://schemas.openxmlformats.org/officeDocument/2006/math">
                    <m:oMathParaPr>
                      <m:jc m:val="left"/>
                    </m:oMathParaPr>
                    <m:oMath xmlns:m="http://schemas.openxmlformats.org/officeDocument/2006/math">
                      <m:r>
                        <a:rPr lang="en-GB" sz="3200" b="0" i="1" smtClean="0">
                          <a:latin typeface="Cambria Math" panose="02040503050406030204" pitchFamily="18" charset="0"/>
                        </a:rPr>
                        <m:t>−</m:t>
                      </m:r>
                      <m:r>
                        <a:rPr lang="en-GB" sz="3200" b="0" i="1" smtClean="0">
                          <a:latin typeface="Cambria Math" panose="02040503050406030204" pitchFamily="18" charset="0"/>
                        </a:rPr>
                        <m:t>𝑚𝑐</m:t>
                      </m:r>
                      <m:d>
                        <m:dPr>
                          <m:ctrlPr>
                            <a:rPr lang="en-GB" sz="3200" b="0" i="1" smtClean="0">
                              <a:latin typeface="Cambria Math" panose="02040503050406030204" pitchFamily="18" charset="0"/>
                            </a:rPr>
                          </m:ctrlPr>
                        </m:dPr>
                        <m:e>
                          <m:r>
                            <a:rPr lang="en-GB" sz="3200" b="0" i="1" smtClean="0">
                              <a:latin typeface="Cambria Math" panose="02040503050406030204" pitchFamily="18" charset="0"/>
                            </a:rPr>
                            <m:t>𝑇</m:t>
                          </m:r>
                          <m:r>
                            <a:rPr lang="en-GB" sz="3200" b="0" i="1" smtClean="0">
                              <a:latin typeface="Cambria Math" panose="02040503050406030204" pitchFamily="18" charset="0"/>
                            </a:rPr>
                            <m:t>−</m:t>
                          </m:r>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𝑇</m:t>
                              </m:r>
                            </m:e>
                            <m:sub>
                              <m:r>
                                <a:rPr lang="en-GB" sz="3200" b="0" i="1" smtClean="0">
                                  <a:latin typeface="Cambria Math" panose="02040503050406030204" pitchFamily="18" charset="0"/>
                                </a:rPr>
                                <m:t>𝑖</m:t>
                              </m:r>
                            </m:sub>
                          </m:sSub>
                        </m:e>
                      </m:d>
                      <m:r>
                        <a:rPr lang="en-GB" sz="3200" b="0" i="1" smtClean="0">
                          <a:latin typeface="Cambria Math" panose="02040503050406030204" pitchFamily="18" charset="0"/>
                        </a:rPr>
                        <m:t>=</m:t>
                      </m:r>
                      <m:r>
                        <a:rPr lang="en-GB" sz="3200" b="0" i="1" smtClean="0">
                          <a:latin typeface="Cambria Math" panose="02040503050406030204" pitchFamily="18" charset="0"/>
                        </a:rPr>
                        <m:t>h</m:t>
                      </m:r>
                      <m:r>
                        <a:rPr lang="en-GB" sz="3200" b="0" i="1" smtClean="0">
                          <a:latin typeface="Cambria Math" panose="02040503050406030204" pitchFamily="18" charset="0"/>
                        </a:rPr>
                        <m:t>𝑠</m:t>
                      </m:r>
                      <m:d>
                        <m:dPr>
                          <m:ctrlPr>
                            <a:rPr lang="en-GB" sz="3200" b="0" i="1" smtClean="0">
                              <a:latin typeface="Cambria Math" panose="02040503050406030204" pitchFamily="18" charset="0"/>
                            </a:rPr>
                          </m:ctrlPr>
                        </m:dPr>
                        <m:e>
                          <m:r>
                            <a:rPr lang="en-GB" sz="3200" b="0" i="1" smtClean="0">
                              <a:latin typeface="Cambria Math" panose="02040503050406030204" pitchFamily="18" charset="0"/>
                            </a:rPr>
                            <m:t>𝑇</m:t>
                          </m:r>
                          <m:r>
                            <a:rPr lang="en-GB" sz="3200" b="0" i="1" smtClean="0">
                              <a:latin typeface="Cambria Math" panose="02040503050406030204" pitchFamily="18" charset="0"/>
                            </a:rPr>
                            <m:t>−</m:t>
                          </m:r>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𝑇</m:t>
                              </m:r>
                            </m:e>
                            <m:sub>
                              <m:r>
                                <a:rPr lang="en-GB" sz="3200" b="0" i="1" smtClean="0">
                                  <a:latin typeface="Cambria Math" panose="02040503050406030204" pitchFamily="18" charset="0"/>
                                </a:rPr>
                                <m:t>𝑤</m:t>
                              </m:r>
                            </m:sub>
                          </m:sSub>
                        </m:e>
                      </m:d>
                      <m:r>
                        <a:rPr lang="en-GB" sz="3200" b="0" i="1" smtClean="0">
                          <a:latin typeface="Cambria Math" panose="02040503050406030204" pitchFamily="18" charset="0"/>
                        </a:rPr>
                        <m:t>∗</m:t>
                      </m:r>
                      <m:r>
                        <a:rPr lang="en-GB" sz="3200" b="0" i="1" smtClean="0">
                          <a:latin typeface="Cambria Math" panose="02040503050406030204" pitchFamily="18" charset="0"/>
                        </a:rPr>
                        <m:t>𝑡</m:t>
                      </m:r>
                    </m:oMath>
                  </m:oMathPara>
                </a14:m>
                <a:endParaRPr lang="en-GB" sz="3200" b="0" dirty="0" smtClean="0"/>
              </a:p>
              <a:p>
                <a:pPr algn="l"/>
                <a:endParaRPr lang="en-GB" sz="3200" dirty="0"/>
              </a:p>
              <a:p>
                <a:pPr algn="l"/>
                <a:r>
                  <a:rPr lang="en-GB" sz="3200" u="sng" dirty="0" smtClean="0"/>
                  <a:t>Differential equation solution:</a:t>
                </a:r>
              </a:p>
              <a:p>
                <a:pPr algn="l"/>
                <a:endParaRPr lang="en-GB" sz="3200" b="0" u="sng" dirty="0"/>
              </a:p>
              <a:p>
                <a:pPr algn="l"/>
                <a14:m>
                  <m:oMathPara xmlns:m="http://schemas.openxmlformats.org/officeDocument/2006/math">
                    <m:oMathParaPr>
                      <m:jc m:val="left"/>
                    </m:oMathParaPr>
                    <m:oMath xmlns:m="http://schemas.openxmlformats.org/officeDocument/2006/math">
                      <m:r>
                        <a:rPr lang="en-GB" sz="3200" b="0" i="1" smtClean="0">
                          <a:latin typeface="Cambria Math" panose="02040503050406030204" pitchFamily="18" charset="0"/>
                        </a:rPr>
                        <m:t>𝑇</m:t>
                      </m:r>
                      <m:r>
                        <a:rPr lang="en-GB" sz="3200" b="0" i="1" smtClean="0">
                          <a:latin typeface="Cambria Math" panose="02040503050406030204" pitchFamily="18" charset="0"/>
                        </a:rPr>
                        <m:t>=</m:t>
                      </m:r>
                      <m:d>
                        <m:dPr>
                          <m:ctrlPr>
                            <a:rPr lang="en-GB" sz="3200" b="0" i="1" smtClean="0">
                              <a:latin typeface="Cambria Math" panose="02040503050406030204" pitchFamily="18" charset="0"/>
                            </a:rPr>
                          </m:ctrlPr>
                        </m:dPr>
                        <m:e>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𝑇</m:t>
                              </m:r>
                            </m:e>
                            <m:sub>
                              <m:r>
                                <a:rPr lang="en-GB" sz="3200" b="0" i="1" smtClean="0">
                                  <a:latin typeface="Cambria Math" panose="02040503050406030204" pitchFamily="18" charset="0"/>
                                </a:rPr>
                                <m:t>𝑖</m:t>
                              </m:r>
                            </m:sub>
                          </m:sSub>
                          <m:r>
                            <a:rPr lang="en-GB" sz="3200" b="0" i="1" smtClean="0">
                              <a:latin typeface="Cambria Math" panose="02040503050406030204" pitchFamily="18" charset="0"/>
                            </a:rPr>
                            <m:t>−</m:t>
                          </m:r>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𝑇</m:t>
                              </m:r>
                            </m:e>
                            <m:sub>
                              <m:r>
                                <a:rPr lang="en-GB" sz="3200" b="0" i="1" smtClean="0">
                                  <a:latin typeface="Cambria Math" panose="02040503050406030204" pitchFamily="18" charset="0"/>
                                </a:rPr>
                                <m:t>𝑤</m:t>
                              </m:r>
                            </m:sub>
                          </m:sSub>
                        </m:e>
                      </m:d>
                      <m:sSup>
                        <m:sSupPr>
                          <m:ctrlPr>
                            <a:rPr lang="en-GB" sz="3200" b="0" i="1" smtClean="0">
                              <a:latin typeface="Cambria Math" panose="02040503050406030204" pitchFamily="18" charset="0"/>
                            </a:rPr>
                          </m:ctrlPr>
                        </m:sSupPr>
                        <m:e>
                          <m:r>
                            <a:rPr lang="en-GB" sz="3200" b="0" i="1" smtClean="0">
                              <a:latin typeface="Cambria Math" panose="02040503050406030204" pitchFamily="18" charset="0"/>
                            </a:rPr>
                            <m:t>𝑒</m:t>
                          </m:r>
                        </m:e>
                        <m:sup>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h</m:t>
                              </m:r>
                            </m:num>
                            <m:den>
                              <m:r>
                                <a:rPr lang="en-GB" sz="3200" b="0" i="1" smtClean="0">
                                  <a:latin typeface="Cambria Math" panose="02040503050406030204" pitchFamily="18" charset="0"/>
                                </a:rPr>
                                <m:t>𝑐</m:t>
                              </m:r>
                              <m:r>
                                <a:rPr lang="en-GB" sz="3200" b="0" i="1" smtClean="0">
                                  <a:latin typeface="Cambria Math" panose="02040503050406030204" pitchFamily="18" charset="0"/>
                                  <a:ea typeface="Cambria Math" panose="02040503050406030204" pitchFamily="18" charset="0"/>
                                </a:rPr>
                                <m:t>𝜌𝛿</m:t>
                              </m:r>
                            </m:den>
                          </m:f>
                          <m:r>
                            <a:rPr lang="en-GB" sz="3200" b="0" i="1" smtClean="0">
                              <a:latin typeface="Cambria Math" panose="02040503050406030204" pitchFamily="18" charset="0"/>
                            </a:rPr>
                            <m:t>∗</m:t>
                          </m:r>
                          <m:r>
                            <a:rPr lang="en-GB" sz="3200" b="0" i="1" smtClean="0">
                              <a:latin typeface="Cambria Math" panose="02040503050406030204" pitchFamily="18" charset="0"/>
                            </a:rPr>
                            <m:t>𝑡</m:t>
                          </m:r>
                        </m:sup>
                      </m:sSup>
                      <m:r>
                        <a:rPr lang="en-GB" sz="3200" b="0" i="1" smtClean="0">
                          <a:latin typeface="Cambria Math" panose="02040503050406030204" pitchFamily="18" charset="0"/>
                        </a:rPr>
                        <m:t>+</m:t>
                      </m:r>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𝑇</m:t>
                          </m:r>
                        </m:e>
                        <m:sub>
                          <m:r>
                            <a:rPr lang="en-GB" sz="3200" b="0" i="1" smtClean="0">
                              <a:latin typeface="Cambria Math" panose="02040503050406030204" pitchFamily="18" charset="0"/>
                            </a:rPr>
                            <m:t>𝑤</m:t>
                          </m:r>
                        </m:sub>
                      </m:sSub>
                    </m:oMath>
                  </m:oMathPara>
                </a14:m>
                <a:endParaRPr lang="en-GB" sz="3200" b="0" dirty="0" smtClean="0"/>
              </a:p>
              <a:p>
                <a:pPr algn="l"/>
                <a:endParaRPr lang="en-GB" sz="3200" dirty="0"/>
              </a:p>
            </p:txBody>
          </p:sp>
        </mc:Choice>
        <mc:Fallback>
          <p:sp>
            <p:nvSpPr>
              <p:cNvPr id="3" name="Subtitle 2"/>
              <p:cNvSpPr>
                <a:spLocks noGrp="1" noRot="1" noChangeAspect="1" noMove="1" noResize="1" noEditPoints="1" noAdjustHandles="1" noChangeArrowheads="1" noChangeShapeType="1" noTextEdit="1"/>
              </p:cNvSpPr>
              <p:nvPr>
                <p:ph type="subTitle" idx="1"/>
              </p:nvPr>
            </p:nvSpPr>
            <p:spPr>
              <a:xfrm>
                <a:off x="1154625" y="1161861"/>
                <a:ext cx="5577479" cy="5464226"/>
              </a:xfrm>
              <a:blipFill>
                <a:blip r:embed="rId3"/>
                <a:stretch>
                  <a:fillRect l="-2623"/>
                </a:stretch>
              </a:blipFill>
            </p:spPr>
            <p:txBody>
              <a:bodyPr/>
              <a:lstStyle/>
              <a:p>
                <a:r>
                  <a:rPr lang="en-GB">
                    <a:noFill/>
                  </a:rPr>
                  <a:t> </a:t>
                </a:r>
              </a:p>
            </p:txBody>
          </p:sp>
        </mc:Fallback>
      </mc:AlternateContent>
      <p:sp>
        <p:nvSpPr>
          <p:cNvPr id="15" name="Rectangle 6"/>
          <p:cNvSpPr>
            <a:spLocks noChangeArrowheads="1"/>
          </p:cNvSpPr>
          <p:nvPr/>
        </p:nvSpPr>
        <p:spPr bwMode="auto">
          <a:xfrm>
            <a:off x="7476346" y="1447150"/>
            <a:ext cx="3595313" cy="4893647"/>
          </a:xfrm>
          <a:prstGeom prst="rect">
            <a:avLst/>
          </a:prstGeom>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effectLst/>
                <a:latin typeface="Arial" panose="020B0604020202020204" pitchFamily="34" charset="0"/>
              </a:rPr>
              <a:t>The overall heat transfer coefficient is used to calculate total heat transfer through a wall or heat exchanger construction. The overall heat transfer coefficient depends on the fluids and their properties on both sides of the wall, the properties of the wall and the transmission surface</a:t>
            </a:r>
          </a:p>
        </p:txBody>
      </p:sp>
    </p:spTree>
    <p:extLst>
      <p:ext uri="{BB962C8B-B14F-4D97-AF65-F5344CB8AC3E}">
        <p14:creationId xmlns:p14="http://schemas.microsoft.com/office/powerpoint/2010/main" val="16275787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781878" y="901149"/>
                <a:ext cx="3146029" cy="4177810"/>
              </a:xfrm>
              <a:prstGeom prst="rect">
                <a:avLst/>
              </a:prstGeom>
              <a:noFill/>
            </p:spPr>
            <p:txBody>
              <a:bodyPr wrap="square" rtlCol="0">
                <a:spAutoFit/>
              </a:bodyPr>
              <a:lstStyle/>
              <a:p>
                <a:pPr algn="l"/>
                <a:r>
                  <a:rPr lang="en-GB" sz="3600" dirty="0" smtClean="0"/>
                  <a:t>Ti=36 </a:t>
                </a:r>
                <a14:m>
                  <m:oMath xmlns:m="http://schemas.openxmlformats.org/officeDocument/2006/math">
                    <m:r>
                      <a:rPr lang="en-GB" sz="3600" i="1" dirty="0">
                        <a:latin typeface="Cambria Math" panose="02040503050406030204" pitchFamily="18" charset="0"/>
                        <a:ea typeface="Cambria Math" panose="02040503050406030204" pitchFamily="18" charset="0"/>
                      </a:rPr>
                      <m:t>℃</m:t>
                    </m:r>
                  </m:oMath>
                </a14:m>
                <a:endParaRPr lang="en-GB" sz="3600" dirty="0" smtClean="0"/>
              </a:p>
              <a:p>
                <a:pPr algn="l"/>
                <a:r>
                  <a:rPr lang="en-GB" sz="3600" dirty="0" smtClean="0"/>
                  <a:t>Tw=19.6 </a:t>
                </a:r>
                <a14:m>
                  <m:oMath xmlns:m="http://schemas.openxmlformats.org/officeDocument/2006/math">
                    <m:r>
                      <a:rPr lang="en-GB" sz="3600" i="1" dirty="0" smtClean="0">
                        <a:latin typeface="Cambria Math" panose="02040503050406030204" pitchFamily="18" charset="0"/>
                        <a:ea typeface="Cambria Math" panose="02040503050406030204" pitchFamily="18" charset="0"/>
                      </a:rPr>
                      <m:t>℃</m:t>
                    </m:r>
                  </m:oMath>
                </a14:m>
                <a:r>
                  <a:rPr lang="en-GB" sz="3600" dirty="0" smtClean="0"/>
                  <a:t> h=5,10,15 </a:t>
                </a:r>
                <a14:m>
                  <m:oMath xmlns:m="http://schemas.openxmlformats.org/officeDocument/2006/math">
                    <m:f>
                      <m:fPr>
                        <m:ctrlPr>
                          <a:rPr lang="en-GB" sz="3600" i="1" smtClean="0">
                            <a:latin typeface="Cambria Math" panose="02040503050406030204" pitchFamily="18" charset="0"/>
                          </a:rPr>
                        </m:ctrlPr>
                      </m:fPr>
                      <m:num>
                        <m:r>
                          <a:rPr lang="en-GB" sz="3600" b="0" i="1" smtClean="0">
                            <a:latin typeface="Cambria Math" panose="02040503050406030204" pitchFamily="18" charset="0"/>
                          </a:rPr>
                          <m:t>𝑊</m:t>
                        </m:r>
                      </m:num>
                      <m:den>
                        <m:sSup>
                          <m:sSupPr>
                            <m:ctrlPr>
                              <a:rPr lang="en-GB" sz="3600" i="1" smtClean="0">
                                <a:latin typeface="Cambria Math" panose="02040503050406030204" pitchFamily="18" charset="0"/>
                              </a:rPr>
                            </m:ctrlPr>
                          </m:sSupPr>
                          <m:e>
                            <m:r>
                              <a:rPr lang="en-GB" sz="3600" b="0" i="1" smtClean="0">
                                <a:latin typeface="Cambria Math" panose="02040503050406030204" pitchFamily="18" charset="0"/>
                              </a:rPr>
                              <m:t>𝑚</m:t>
                            </m:r>
                          </m:e>
                          <m:sup>
                            <m:r>
                              <a:rPr lang="en-GB" sz="3600" b="0" i="1" smtClean="0">
                                <a:latin typeface="Cambria Math" panose="02040503050406030204" pitchFamily="18" charset="0"/>
                              </a:rPr>
                              <m:t>2</m:t>
                            </m:r>
                          </m:sup>
                        </m:sSup>
                        <m:r>
                          <a:rPr lang="en-GB" sz="3600" i="1" smtClean="0">
                            <a:latin typeface="Cambria Math" panose="02040503050406030204" pitchFamily="18" charset="0"/>
                            <a:ea typeface="Cambria Math" panose="02040503050406030204" pitchFamily="18" charset="0"/>
                          </a:rPr>
                          <m:t>℃</m:t>
                        </m:r>
                      </m:den>
                    </m:f>
                  </m:oMath>
                </a14:m>
                <a:endParaRPr lang="en-GB" sz="3600" dirty="0" smtClean="0"/>
              </a:p>
              <a:p>
                <a:pPr algn="l"/>
                <a:r>
                  <a:rPr lang="en-GB" sz="3600" dirty="0" smtClean="0"/>
                  <a:t>C=380 </a:t>
                </a:r>
                <a14:m>
                  <m:oMath xmlns:m="http://schemas.openxmlformats.org/officeDocument/2006/math">
                    <m:f>
                      <m:fPr>
                        <m:ctrlPr>
                          <a:rPr lang="en-GB" sz="3600" i="1" smtClean="0">
                            <a:latin typeface="Cambria Math" panose="02040503050406030204" pitchFamily="18" charset="0"/>
                          </a:rPr>
                        </m:ctrlPr>
                      </m:fPr>
                      <m:num>
                        <m:r>
                          <a:rPr lang="en-GB" sz="3600" b="0" i="1" smtClean="0">
                            <a:latin typeface="Cambria Math" panose="02040503050406030204" pitchFamily="18" charset="0"/>
                          </a:rPr>
                          <m:t>𝐽</m:t>
                        </m:r>
                      </m:num>
                      <m:den>
                        <m:r>
                          <a:rPr lang="en-GB" sz="3600" b="0" i="1" smtClean="0">
                            <a:latin typeface="Cambria Math" panose="02040503050406030204" pitchFamily="18" charset="0"/>
                          </a:rPr>
                          <m:t>𝐾𝑔</m:t>
                        </m:r>
                        <m:r>
                          <a:rPr lang="en-GB" sz="3600" i="1" dirty="0">
                            <a:latin typeface="Cambria Math" panose="02040503050406030204" pitchFamily="18" charset="0"/>
                            <a:ea typeface="Cambria Math" panose="02040503050406030204" pitchFamily="18" charset="0"/>
                          </a:rPr>
                          <m:t>℃</m:t>
                        </m:r>
                      </m:den>
                    </m:f>
                  </m:oMath>
                </a14:m>
                <a:endParaRPr lang="en-GB" sz="3600" dirty="0" smtClean="0"/>
              </a:p>
              <a:p>
                <a:pPr algn="l"/>
                <a14:m>
                  <m:oMath xmlns:m="http://schemas.openxmlformats.org/officeDocument/2006/math">
                    <m:r>
                      <a:rPr lang="en-GB" sz="3600" i="1" dirty="0" smtClean="0">
                        <a:latin typeface="Cambria Math" panose="02040503050406030204" pitchFamily="18" charset="0"/>
                        <a:ea typeface="Cambria Math" panose="02040503050406030204" pitchFamily="18" charset="0"/>
                      </a:rPr>
                      <m:t>𝜌</m:t>
                    </m:r>
                  </m:oMath>
                </a14:m>
                <a:r>
                  <a:rPr lang="en-GB" sz="3600" dirty="0" smtClean="0"/>
                  <a:t>=8920 </a:t>
                </a:r>
                <a14:m>
                  <m:oMath xmlns:m="http://schemas.openxmlformats.org/officeDocument/2006/math">
                    <m:f>
                      <m:fPr>
                        <m:ctrlPr>
                          <a:rPr lang="en-GB" sz="3600" i="1" smtClean="0">
                            <a:latin typeface="Cambria Math" panose="02040503050406030204" pitchFamily="18" charset="0"/>
                          </a:rPr>
                        </m:ctrlPr>
                      </m:fPr>
                      <m:num>
                        <m:r>
                          <a:rPr lang="en-GB" sz="3600" b="0" i="1" smtClean="0">
                            <a:latin typeface="Cambria Math" panose="02040503050406030204" pitchFamily="18" charset="0"/>
                          </a:rPr>
                          <m:t>𝐾𝑔</m:t>
                        </m:r>
                      </m:num>
                      <m:den>
                        <m:sSup>
                          <m:sSupPr>
                            <m:ctrlPr>
                              <a:rPr lang="en-GB" sz="3600" i="1" smtClean="0">
                                <a:latin typeface="Cambria Math" panose="02040503050406030204" pitchFamily="18" charset="0"/>
                              </a:rPr>
                            </m:ctrlPr>
                          </m:sSupPr>
                          <m:e>
                            <m:r>
                              <a:rPr lang="en-GB" sz="3600" b="0" i="1" smtClean="0">
                                <a:latin typeface="Cambria Math" panose="02040503050406030204" pitchFamily="18" charset="0"/>
                              </a:rPr>
                              <m:t>𝑚</m:t>
                            </m:r>
                          </m:e>
                          <m:sup>
                            <m:r>
                              <a:rPr lang="en-GB" sz="3600" b="0" i="1" smtClean="0">
                                <a:latin typeface="Cambria Math" panose="02040503050406030204" pitchFamily="18" charset="0"/>
                              </a:rPr>
                              <m:t>3</m:t>
                            </m:r>
                          </m:sup>
                        </m:sSup>
                      </m:den>
                    </m:f>
                  </m:oMath>
                </a14:m>
                <a:endParaRPr lang="en-GB" sz="3600" dirty="0" smtClean="0"/>
              </a:p>
              <a:p>
                <a:pPr algn="l"/>
                <a14:m>
                  <m:oMath xmlns:m="http://schemas.openxmlformats.org/officeDocument/2006/math">
                    <m:r>
                      <a:rPr lang="en-GB" sz="3600" i="1">
                        <a:latin typeface="Cambria Math" panose="02040503050406030204" pitchFamily="18" charset="0"/>
                        <a:ea typeface="Cambria Math" panose="02040503050406030204" pitchFamily="18" charset="0"/>
                      </a:rPr>
                      <m:t>𝛿</m:t>
                    </m:r>
                  </m:oMath>
                </a14:m>
                <a:r>
                  <a:rPr lang="en-GB" sz="3600" dirty="0" smtClean="0"/>
                  <a:t>=0.002 m</a:t>
                </a:r>
              </a:p>
            </p:txBody>
          </p:sp>
        </mc:Choice>
        <mc:Fallback>
          <p:sp>
            <p:nvSpPr>
              <p:cNvPr id="2" name="TextBox 1"/>
              <p:cNvSpPr txBox="1">
                <a:spLocks noRot="1" noChangeAspect="1" noMove="1" noResize="1" noEditPoints="1" noAdjustHandles="1" noChangeArrowheads="1" noChangeShapeType="1" noTextEdit="1"/>
              </p:cNvSpPr>
              <p:nvPr/>
            </p:nvSpPr>
            <p:spPr>
              <a:xfrm>
                <a:off x="781878" y="901149"/>
                <a:ext cx="3146029" cy="4177810"/>
              </a:xfrm>
              <a:prstGeom prst="rect">
                <a:avLst/>
              </a:prstGeom>
              <a:blipFill>
                <a:blip r:embed="rId3"/>
                <a:stretch>
                  <a:fillRect l="-5620" t="-2190" b="-4672"/>
                </a:stretch>
              </a:blipFill>
            </p:spPr>
            <p:txBody>
              <a:bodyPr/>
              <a:lstStyle/>
              <a:p>
                <a:r>
                  <a:rPr lang="en-GB">
                    <a:noFill/>
                  </a:rPr>
                  <a:t> </a:t>
                </a:r>
              </a:p>
            </p:txBody>
          </p:sp>
        </mc:Fallback>
      </mc:AlternateContent>
      <p:pic>
        <p:nvPicPr>
          <p:cNvPr id="5" name="Picture 4"/>
          <p:cNvPicPr>
            <a:picLocks noChangeAspect="1"/>
          </p:cNvPicPr>
          <p:nvPr/>
        </p:nvPicPr>
        <p:blipFill rotWithShape="1">
          <a:blip r:embed="rId4"/>
          <a:srcRect l="32609" t="15955" r="16632" b="5087"/>
          <a:stretch/>
        </p:blipFill>
        <p:spPr>
          <a:xfrm>
            <a:off x="4619211" y="-40282"/>
            <a:ext cx="7074323" cy="6877851"/>
          </a:xfrm>
          <a:prstGeom prst="rect">
            <a:avLst/>
          </a:prstGeom>
        </p:spPr>
      </p:pic>
      <p:cxnSp>
        <p:nvCxnSpPr>
          <p:cNvPr id="7" name="Curved Connector 6"/>
          <p:cNvCxnSpPr>
            <a:stCxn id="12" idx="1"/>
          </p:cNvCxnSpPr>
          <p:nvPr/>
        </p:nvCxnSpPr>
        <p:spPr>
          <a:xfrm rot="10800000" flipV="1">
            <a:off x="6042993" y="1190967"/>
            <a:ext cx="2001078" cy="1061902"/>
          </a:xfrm>
          <a:prstGeom prst="curvedConnector3">
            <a:avLst>
              <a:gd name="adj1" fmla="val 100331"/>
            </a:avLst>
          </a:prstGeom>
          <a:ln>
            <a:tailEnd type="triangle"/>
          </a:ln>
        </p:spPr>
        <p:style>
          <a:lnRef idx="3">
            <a:schemeClr val="dk1"/>
          </a:lnRef>
          <a:fillRef idx="0">
            <a:schemeClr val="dk1"/>
          </a:fillRef>
          <a:effectRef idx="2">
            <a:schemeClr val="dk1"/>
          </a:effectRef>
          <a:fontRef idx="minor">
            <a:schemeClr val="tx1"/>
          </a:fontRef>
        </p:style>
      </p:cxnSp>
      <p:sp>
        <p:nvSpPr>
          <p:cNvPr id="12" name="TextBox 11"/>
          <p:cNvSpPr txBox="1"/>
          <p:nvPr/>
        </p:nvSpPr>
        <p:spPr>
          <a:xfrm>
            <a:off x="8044071" y="1006301"/>
            <a:ext cx="579003" cy="369332"/>
          </a:xfrm>
          <a:prstGeom prst="rect">
            <a:avLst/>
          </a:prstGeom>
          <a:noFill/>
        </p:spPr>
        <p:txBody>
          <a:bodyPr wrap="square" rtlCol="0">
            <a:spAutoFit/>
          </a:bodyPr>
          <a:lstStyle/>
          <a:p>
            <a:r>
              <a:rPr lang="en-GB" dirty="0" smtClean="0"/>
              <a:t>h=5</a:t>
            </a:r>
            <a:endParaRPr lang="en-GB" dirty="0"/>
          </a:p>
        </p:txBody>
      </p:sp>
      <p:cxnSp>
        <p:nvCxnSpPr>
          <p:cNvPr id="16" name="Curved Connector 15"/>
          <p:cNvCxnSpPr>
            <a:stCxn id="17" idx="1"/>
          </p:cNvCxnSpPr>
          <p:nvPr/>
        </p:nvCxnSpPr>
        <p:spPr>
          <a:xfrm rot="10800000" flipV="1">
            <a:off x="6312617" y="2068203"/>
            <a:ext cx="2115084" cy="1010190"/>
          </a:xfrm>
          <a:prstGeom prst="curvedConnector3">
            <a:avLst>
              <a:gd name="adj1" fmla="val 99498"/>
            </a:avLst>
          </a:prstGeom>
          <a:ln>
            <a:tailEnd type="triangle"/>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8427701" y="1883537"/>
            <a:ext cx="716299" cy="369332"/>
          </a:xfrm>
          <a:prstGeom prst="rect">
            <a:avLst/>
          </a:prstGeom>
          <a:noFill/>
        </p:spPr>
        <p:txBody>
          <a:bodyPr wrap="square" rtlCol="0">
            <a:spAutoFit/>
          </a:bodyPr>
          <a:lstStyle/>
          <a:p>
            <a:r>
              <a:rPr lang="en-GB" dirty="0" smtClean="0"/>
              <a:t>h=10</a:t>
            </a:r>
            <a:endParaRPr lang="en-GB" dirty="0"/>
          </a:p>
        </p:txBody>
      </p:sp>
      <p:cxnSp>
        <p:nvCxnSpPr>
          <p:cNvPr id="20" name="Curved Connector 19"/>
          <p:cNvCxnSpPr>
            <a:stCxn id="30" idx="1"/>
          </p:cNvCxnSpPr>
          <p:nvPr/>
        </p:nvCxnSpPr>
        <p:spPr>
          <a:xfrm rot="10800000">
            <a:off x="5565918" y="3078393"/>
            <a:ext cx="2232307" cy="1255068"/>
          </a:xfrm>
          <a:prstGeom prst="curvedConnector3">
            <a:avLst>
              <a:gd name="adj1" fmla="val 99867"/>
            </a:avLst>
          </a:prstGeom>
          <a:ln>
            <a:tailEnd type="triangle"/>
          </a:ln>
        </p:spPr>
        <p:style>
          <a:lnRef idx="3">
            <a:schemeClr val="dk1"/>
          </a:lnRef>
          <a:fillRef idx="0">
            <a:schemeClr val="dk1"/>
          </a:fillRef>
          <a:effectRef idx="2">
            <a:schemeClr val="dk1"/>
          </a:effectRef>
          <a:fontRef idx="minor">
            <a:schemeClr val="tx1"/>
          </a:fontRef>
        </p:style>
      </p:cxnSp>
      <p:sp>
        <p:nvSpPr>
          <p:cNvPr id="30" name="TextBox 29"/>
          <p:cNvSpPr txBox="1"/>
          <p:nvPr/>
        </p:nvSpPr>
        <p:spPr>
          <a:xfrm>
            <a:off x="7798224" y="4148795"/>
            <a:ext cx="716299" cy="369332"/>
          </a:xfrm>
          <a:prstGeom prst="rect">
            <a:avLst/>
          </a:prstGeom>
          <a:noFill/>
        </p:spPr>
        <p:txBody>
          <a:bodyPr wrap="square" rtlCol="0">
            <a:spAutoFit/>
          </a:bodyPr>
          <a:lstStyle/>
          <a:p>
            <a:r>
              <a:rPr lang="en-GB" dirty="0" smtClean="0"/>
              <a:t>h=15</a:t>
            </a:r>
            <a:endParaRPr lang="en-GB" dirty="0"/>
          </a:p>
        </p:txBody>
      </p:sp>
    </p:spTree>
    <p:extLst>
      <p:ext uri="{BB962C8B-B14F-4D97-AF65-F5344CB8AC3E}">
        <p14:creationId xmlns:p14="http://schemas.microsoft.com/office/powerpoint/2010/main" val="12689764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TextBox 3"/>
              <p:cNvSpPr txBox="1"/>
              <p:nvPr/>
            </p:nvSpPr>
            <p:spPr>
              <a:xfrm>
                <a:off x="119269" y="185532"/>
                <a:ext cx="4717773" cy="4177810"/>
              </a:xfrm>
              <a:prstGeom prst="rect">
                <a:avLst/>
              </a:prstGeom>
              <a:noFill/>
            </p:spPr>
            <p:txBody>
              <a:bodyPr wrap="square" rtlCol="0">
                <a:spAutoFit/>
              </a:bodyPr>
              <a:lstStyle/>
              <a:p>
                <a:pPr algn="l"/>
                <a:r>
                  <a:rPr lang="en-GB" sz="3600" dirty="0" smtClean="0"/>
                  <a:t>Ti=36 </a:t>
                </a:r>
                <a14:m>
                  <m:oMath xmlns:m="http://schemas.openxmlformats.org/officeDocument/2006/math">
                    <m:r>
                      <a:rPr lang="en-GB" sz="3600" i="1" dirty="0">
                        <a:latin typeface="Cambria Math" panose="02040503050406030204" pitchFamily="18" charset="0"/>
                        <a:ea typeface="Cambria Math" panose="02040503050406030204" pitchFamily="18" charset="0"/>
                      </a:rPr>
                      <m:t>℃</m:t>
                    </m:r>
                  </m:oMath>
                </a14:m>
                <a:endParaRPr lang="en-GB" sz="3600" dirty="0" smtClean="0"/>
              </a:p>
              <a:p>
                <a:pPr algn="l"/>
                <a:r>
                  <a:rPr lang="en-GB" sz="3600" dirty="0" smtClean="0"/>
                  <a:t>Tw=10,15,19.6, 25 </a:t>
                </a:r>
                <a14:m>
                  <m:oMath xmlns:m="http://schemas.openxmlformats.org/officeDocument/2006/math">
                    <m:r>
                      <a:rPr lang="en-GB" sz="3600" i="1" dirty="0" smtClean="0">
                        <a:latin typeface="Cambria Math" panose="02040503050406030204" pitchFamily="18" charset="0"/>
                        <a:ea typeface="Cambria Math" panose="02040503050406030204" pitchFamily="18" charset="0"/>
                      </a:rPr>
                      <m:t>℃</m:t>
                    </m:r>
                  </m:oMath>
                </a14:m>
                <a:r>
                  <a:rPr lang="en-GB" sz="3600" dirty="0" smtClean="0"/>
                  <a:t> </a:t>
                </a:r>
                <a:r>
                  <a:rPr lang="en-GB" sz="3600" dirty="0" smtClean="0"/>
                  <a:t>h=15 </a:t>
                </a:r>
                <a14:m>
                  <m:oMath xmlns:m="http://schemas.openxmlformats.org/officeDocument/2006/math">
                    <m:f>
                      <m:fPr>
                        <m:ctrlPr>
                          <a:rPr lang="en-GB" sz="3600" i="1" smtClean="0">
                            <a:latin typeface="Cambria Math" panose="02040503050406030204" pitchFamily="18" charset="0"/>
                          </a:rPr>
                        </m:ctrlPr>
                      </m:fPr>
                      <m:num>
                        <m:r>
                          <a:rPr lang="en-GB" sz="3600" b="0" i="1" smtClean="0">
                            <a:latin typeface="Cambria Math" panose="02040503050406030204" pitchFamily="18" charset="0"/>
                          </a:rPr>
                          <m:t>𝑊</m:t>
                        </m:r>
                      </m:num>
                      <m:den>
                        <m:sSup>
                          <m:sSupPr>
                            <m:ctrlPr>
                              <a:rPr lang="en-GB" sz="3600" i="1" smtClean="0">
                                <a:latin typeface="Cambria Math" panose="02040503050406030204" pitchFamily="18" charset="0"/>
                              </a:rPr>
                            </m:ctrlPr>
                          </m:sSupPr>
                          <m:e>
                            <m:r>
                              <a:rPr lang="en-GB" sz="3600" b="0" i="1" smtClean="0">
                                <a:latin typeface="Cambria Math" panose="02040503050406030204" pitchFamily="18" charset="0"/>
                              </a:rPr>
                              <m:t>𝑚</m:t>
                            </m:r>
                          </m:e>
                          <m:sup>
                            <m:r>
                              <a:rPr lang="en-GB" sz="3600" b="0" i="1" smtClean="0">
                                <a:latin typeface="Cambria Math" panose="02040503050406030204" pitchFamily="18" charset="0"/>
                              </a:rPr>
                              <m:t>2</m:t>
                            </m:r>
                          </m:sup>
                        </m:sSup>
                        <m:r>
                          <a:rPr lang="en-GB" sz="3600" i="1" smtClean="0">
                            <a:latin typeface="Cambria Math" panose="02040503050406030204" pitchFamily="18" charset="0"/>
                            <a:ea typeface="Cambria Math" panose="02040503050406030204" pitchFamily="18" charset="0"/>
                          </a:rPr>
                          <m:t>℃</m:t>
                        </m:r>
                      </m:den>
                    </m:f>
                  </m:oMath>
                </a14:m>
                <a:endParaRPr lang="en-GB" sz="3600" dirty="0" smtClean="0"/>
              </a:p>
              <a:p>
                <a:pPr algn="l"/>
                <a:r>
                  <a:rPr lang="en-GB" sz="3600" dirty="0" smtClean="0"/>
                  <a:t>C=380 </a:t>
                </a:r>
                <a14:m>
                  <m:oMath xmlns:m="http://schemas.openxmlformats.org/officeDocument/2006/math">
                    <m:f>
                      <m:fPr>
                        <m:ctrlPr>
                          <a:rPr lang="en-GB" sz="3600" i="1" smtClean="0">
                            <a:latin typeface="Cambria Math" panose="02040503050406030204" pitchFamily="18" charset="0"/>
                          </a:rPr>
                        </m:ctrlPr>
                      </m:fPr>
                      <m:num>
                        <m:r>
                          <a:rPr lang="en-GB" sz="3600" b="0" i="1" smtClean="0">
                            <a:latin typeface="Cambria Math" panose="02040503050406030204" pitchFamily="18" charset="0"/>
                          </a:rPr>
                          <m:t>𝐽</m:t>
                        </m:r>
                      </m:num>
                      <m:den>
                        <m:r>
                          <a:rPr lang="en-GB" sz="3600" b="0" i="1" smtClean="0">
                            <a:latin typeface="Cambria Math" panose="02040503050406030204" pitchFamily="18" charset="0"/>
                          </a:rPr>
                          <m:t>𝐾𝑔</m:t>
                        </m:r>
                        <m:r>
                          <a:rPr lang="en-GB" sz="3600" i="1" dirty="0">
                            <a:latin typeface="Cambria Math" panose="02040503050406030204" pitchFamily="18" charset="0"/>
                            <a:ea typeface="Cambria Math" panose="02040503050406030204" pitchFamily="18" charset="0"/>
                          </a:rPr>
                          <m:t>℃</m:t>
                        </m:r>
                      </m:den>
                    </m:f>
                  </m:oMath>
                </a14:m>
                <a:endParaRPr lang="en-GB" sz="3600" dirty="0" smtClean="0"/>
              </a:p>
              <a:p>
                <a:pPr algn="l"/>
                <a14:m>
                  <m:oMath xmlns:m="http://schemas.openxmlformats.org/officeDocument/2006/math">
                    <m:r>
                      <a:rPr lang="en-GB" sz="3600" i="1" dirty="0" smtClean="0">
                        <a:latin typeface="Cambria Math" panose="02040503050406030204" pitchFamily="18" charset="0"/>
                        <a:ea typeface="Cambria Math" panose="02040503050406030204" pitchFamily="18" charset="0"/>
                      </a:rPr>
                      <m:t>𝜌</m:t>
                    </m:r>
                  </m:oMath>
                </a14:m>
                <a:r>
                  <a:rPr lang="en-GB" sz="3600" dirty="0" smtClean="0"/>
                  <a:t>=8920 </a:t>
                </a:r>
                <a14:m>
                  <m:oMath xmlns:m="http://schemas.openxmlformats.org/officeDocument/2006/math">
                    <m:f>
                      <m:fPr>
                        <m:ctrlPr>
                          <a:rPr lang="en-GB" sz="3600" i="1" smtClean="0">
                            <a:latin typeface="Cambria Math" panose="02040503050406030204" pitchFamily="18" charset="0"/>
                          </a:rPr>
                        </m:ctrlPr>
                      </m:fPr>
                      <m:num>
                        <m:r>
                          <a:rPr lang="en-GB" sz="3600" b="0" i="1" smtClean="0">
                            <a:latin typeface="Cambria Math" panose="02040503050406030204" pitchFamily="18" charset="0"/>
                          </a:rPr>
                          <m:t>𝐾𝑔</m:t>
                        </m:r>
                      </m:num>
                      <m:den>
                        <m:sSup>
                          <m:sSupPr>
                            <m:ctrlPr>
                              <a:rPr lang="en-GB" sz="3600" i="1" smtClean="0">
                                <a:latin typeface="Cambria Math" panose="02040503050406030204" pitchFamily="18" charset="0"/>
                              </a:rPr>
                            </m:ctrlPr>
                          </m:sSupPr>
                          <m:e>
                            <m:r>
                              <a:rPr lang="en-GB" sz="3600" b="0" i="1" smtClean="0">
                                <a:latin typeface="Cambria Math" panose="02040503050406030204" pitchFamily="18" charset="0"/>
                              </a:rPr>
                              <m:t>𝑚</m:t>
                            </m:r>
                          </m:e>
                          <m:sup>
                            <m:r>
                              <a:rPr lang="en-GB" sz="3600" b="0" i="1" smtClean="0">
                                <a:latin typeface="Cambria Math" panose="02040503050406030204" pitchFamily="18" charset="0"/>
                              </a:rPr>
                              <m:t>3</m:t>
                            </m:r>
                          </m:sup>
                        </m:sSup>
                      </m:den>
                    </m:f>
                  </m:oMath>
                </a14:m>
                <a:endParaRPr lang="en-GB" sz="3600" dirty="0" smtClean="0"/>
              </a:p>
              <a:p>
                <a:pPr algn="l"/>
                <a14:m>
                  <m:oMath xmlns:m="http://schemas.openxmlformats.org/officeDocument/2006/math">
                    <m:r>
                      <a:rPr lang="en-GB" sz="3600" i="1">
                        <a:latin typeface="Cambria Math" panose="02040503050406030204" pitchFamily="18" charset="0"/>
                        <a:ea typeface="Cambria Math" panose="02040503050406030204" pitchFamily="18" charset="0"/>
                      </a:rPr>
                      <m:t>𝛿</m:t>
                    </m:r>
                  </m:oMath>
                </a14:m>
                <a:r>
                  <a:rPr lang="en-GB" sz="3600" dirty="0" smtClean="0"/>
                  <a:t>=0.002 m</a:t>
                </a:r>
              </a:p>
            </p:txBody>
          </p:sp>
        </mc:Choice>
        <mc:Fallback>
          <p:sp>
            <p:nvSpPr>
              <p:cNvPr id="4" name="TextBox 3"/>
              <p:cNvSpPr txBox="1">
                <a:spLocks noRot="1" noChangeAspect="1" noMove="1" noResize="1" noEditPoints="1" noAdjustHandles="1" noChangeArrowheads="1" noChangeShapeType="1" noTextEdit="1"/>
              </p:cNvSpPr>
              <p:nvPr/>
            </p:nvSpPr>
            <p:spPr>
              <a:xfrm>
                <a:off x="119269" y="185532"/>
                <a:ext cx="4717773" cy="4177810"/>
              </a:xfrm>
              <a:prstGeom prst="rect">
                <a:avLst/>
              </a:prstGeom>
              <a:blipFill>
                <a:blip r:embed="rId2"/>
                <a:stretch>
                  <a:fillRect l="-3881" t="-2041" b="-4519"/>
                </a:stretch>
              </a:blipFill>
            </p:spPr>
            <p:txBody>
              <a:bodyPr/>
              <a:lstStyle/>
              <a:p>
                <a:r>
                  <a:rPr lang="en-GB">
                    <a:noFill/>
                  </a:rPr>
                  <a:t> </a:t>
                </a:r>
              </a:p>
            </p:txBody>
          </p:sp>
        </mc:Fallback>
      </mc:AlternateContent>
      <p:pic>
        <p:nvPicPr>
          <p:cNvPr id="5" name="Picture 4"/>
          <p:cNvPicPr>
            <a:picLocks noChangeAspect="1"/>
          </p:cNvPicPr>
          <p:nvPr/>
        </p:nvPicPr>
        <p:blipFill rotWithShape="1">
          <a:blip r:embed="rId3"/>
          <a:srcRect t="18739" r="69348" b="5261"/>
          <a:stretch/>
        </p:blipFill>
        <p:spPr>
          <a:xfrm>
            <a:off x="4717772" y="-1"/>
            <a:ext cx="4425529" cy="6858001"/>
          </a:xfrm>
          <a:prstGeom prst="rect">
            <a:avLst/>
          </a:prstGeom>
        </p:spPr>
      </p:pic>
      <p:cxnSp>
        <p:nvCxnSpPr>
          <p:cNvPr id="6" name="Curved Connector 5"/>
          <p:cNvCxnSpPr>
            <a:stCxn id="12" idx="1"/>
          </p:cNvCxnSpPr>
          <p:nvPr/>
        </p:nvCxnSpPr>
        <p:spPr>
          <a:xfrm rot="10800000">
            <a:off x="6255034" y="4165072"/>
            <a:ext cx="1258950" cy="1784002"/>
          </a:xfrm>
          <a:prstGeom prst="curvedConnector2">
            <a:avLst/>
          </a:prstGeom>
          <a:ln>
            <a:tailEnd type="triangle"/>
          </a:ln>
        </p:spPr>
        <p:style>
          <a:lnRef idx="3">
            <a:schemeClr val="dk1"/>
          </a:lnRef>
          <a:fillRef idx="0">
            <a:schemeClr val="dk1"/>
          </a:fillRef>
          <a:effectRef idx="2">
            <a:schemeClr val="dk1"/>
          </a:effectRef>
          <a:fontRef idx="minor">
            <a:schemeClr val="tx1"/>
          </a:fontRef>
        </p:style>
      </p:cxnSp>
      <p:sp>
        <p:nvSpPr>
          <p:cNvPr id="12" name="TextBox 11"/>
          <p:cNvSpPr txBox="1"/>
          <p:nvPr/>
        </p:nvSpPr>
        <p:spPr>
          <a:xfrm>
            <a:off x="7513984" y="5718241"/>
            <a:ext cx="940205" cy="461665"/>
          </a:xfrm>
          <a:prstGeom prst="rect">
            <a:avLst/>
          </a:prstGeom>
          <a:noFill/>
        </p:spPr>
        <p:txBody>
          <a:bodyPr wrap="square" rtlCol="0">
            <a:spAutoFit/>
          </a:bodyPr>
          <a:lstStyle/>
          <a:p>
            <a:r>
              <a:rPr lang="en-GB" sz="2400" dirty="0" err="1" smtClean="0"/>
              <a:t>Ti</a:t>
            </a:r>
            <a:r>
              <a:rPr lang="en-GB" sz="2400" dirty="0" smtClean="0"/>
              <a:t>=10</a:t>
            </a:r>
            <a:endParaRPr lang="en-GB" sz="2400" dirty="0"/>
          </a:p>
        </p:txBody>
      </p:sp>
      <p:cxnSp>
        <p:nvCxnSpPr>
          <p:cNvPr id="14" name="Curved Connector 13"/>
          <p:cNvCxnSpPr/>
          <p:nvPr/>
        </p:nvCxnSpPr>
        <p:spPr>
          <a:xfrm rot="10800000">
            <a:off x="6705262" y="3842950"/>
            <a:ext cx="2623223" cy="861572"/>
          </a:xfrm>
          <a:prstGeom prst="curvedConnector3">
            <a:avLst>
              <a:gd name="adj1" fmla="val 100519"/>
            </a:avLst>
          </a:prstGeom>
          <a:ln>
            <a:tailEnd type="triangle"/>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9281754" y="4473690"/>
            <a:ext cx="940205" cy="461665"/>
          </a:xfrm>
          <a:prstGeom prst="rect">
            <a:avLst/>
          </a:prstGeom>
          <a:noFill/>
        </p:spPr>
        <p:txBody>
          <a:bodyPr wrap="square" rtlCol="0">
            <a:spAutoFit/>
          </a:bodyPr>
          <a:lstStyle/>
          <a:p>
            <a:r>
              <a:rPr lang="en-GB" sz="2400" dirty="0" err="1" smtClean="0"/>
              <a:t>Ti</a:t>
            </a:r>
            <a:r>
              <a:rPr lang="en-GB" sz="2400" dirty="0" smtClean="0"/>
              <a:t>=15</a:t>
            </a:r>
            <a:endParaRPr lang="en-GB" sz="2400" dirty="0"/>
          </a:p>
        </p:txBody>
      </p:sp>
      <p:cxnSp>
        <p:nvCxnSpPr>
          <p:cNvPr id="18" name="Curved Connector 17"/>
          <p:cNvCxnSpPr>
            <a:stCxn id="22" idx="1"/>
          </p:cNvCxnSpPr>
          <p:nvPr/>
        </p:nvCxnSpPr>
        <p:spPr>
          <a:xfrm rot="10800000">
            <a:off x="6857665" y="3157929"/>
            <a:ext cx="1908126" cy="590504"/>
          </a:xfrm>
          <a:prstGeom prst="curvedConnector3">
            <a:avLst>
              <a:gd name="adj1" fmla="val 99310"/>
            </a:avLst>
          </a:prstGeom>
          <a:ln>
            <a:tailEnd type="triangle"/>
          </a:ln>
        </p:spPr>
        <p:style>
          <a:lnRef idx="3">
            <a:schemeClr val="dk1"/>
          </a:lnRef>
          <a:fillRef idx="0">
            <a:schemeClr val="dk1"/>
          </a:fillRef>
          <a:effectRef idx="2">
            <a:schemeClr val="dk1"/>
          </a:effectRef>
          <a:fontRef idx="minor">
            <a:schemeClr val="tx1"/>
          </a:fontRef>
        </p:style>
      </p:cxnSp>
      <p:sp>
        <p:nvSpPr>
          <p:cNvPr id="22" name="TextBox 21"/>
          <p:cNvSpPr txBox="1"/>
          <p:nvPr/>
        </p:nvSpPr>
        <p:spPr>
          <a:xfrm>
            <a:off x="8765791" y="3517600"/>
            <a:ext cx="1266105" cy="461665"/>
          </a:xfrm>
          <a:prstGeom prst="rect">
            <a:avLst/>
          </a:prstGeom>
          <a:noFill/>
        </p:spPr>
        <p:txBody>
          <a:bodyPr wrap="square" rtlCol="0">
            <a:spAutoFit/>
          </a:bodyPr>
          <a:lstStyle/>
          <a:p>
            <a:r>
              <a:rPr lang="en-GB" sz="2400" dirty="0" err="1" smtClean="0"/>
              <a:t>Ti</a:t>
            </a:r>
            <a:r>
              <a:rPr lang="en-GB" sz="2400" dirty="0" smtClean="0"/>
              <a:t>=19.6</a:t>
            </a:r>
            <a:endParaRPr lang="en-GB" sz="2400" dirty="0"/>
          </a:p>
        </p:txBody>
      </p:sp>
      <p:cxnSp>
        <p:nvCxnSpPr>
          <p:cNvPr id="25" name="Curved Connector 24"/>
          <p:cNvCxnSpPr>
            <a:stCxn id="26" idx="1"/>
          </p:cNvCxnSpPr>
          <p:nvPr/>
        </p:nvCxnSpPr>
        <p:spPr>
          <a:xfrm rot="10800000">
            <a:off x="6857666" y="2420238"/>
            <a:ext cx="1791037" cy="547661"/>
          </a:xfrm>
          <a:prstGeom prst="curvedConnector3">
            <a:avLst>
              <a:gd name="adj1" fmla="val 99574"/>
            </a:avLst>
          </a:prstGeom>
          <a:ln>
            <a:tailEnd type="triangle"/>
          </a:ln>
        </p:spPr>
        <p:style>
          <a:lnRef idx="3">
            <a:schemeClr val="dk1"/>
          </a:lnRef>
          <a:fillRef idx="0">
            <a:schemeClr val="dk1"/>
          </a:fillRef>
          <a:effectRef idx="2">
            <a:schemeClr val="dk1"/>
          </a:effectRef>
          <a:fontRef idx="minor">
            <a:schemeClr val="tx1"/>
          </a:fontRef>
        </p:style>
      </p:cxnSp>
      <p:sp>
        <p:nvSpPr>
          <p:cNvPr id="26" name="TextBox 25"/>
          <p:cNvSpPr txBox="1"/>
          <p:nvPr/>
        </p:nvSpPr>
        <p:spPr>
          <a:xfrm>
            <a:off x="8648702" y="2737065"/>
            <a:ext cx="1012134" cy="461665"/>
          </a:xfrm>
          <a:prstGeom prst="rect">
            <a:avLst/>
          </a:prstGeom>
          <a:noFill/>
        </p:spPr>
        <p:txBody>
          <a:bodyPr wrap="square" rtlCol="0">
            <a:spAutoFit/>
          </a:bodyPr>
          <a:lstStyle/>
          <a:p>
            <a:r>
              <a:rPr lang="en-GB" sz="2400" dirty="0" err="1" smtClean="0"/>
              <a:t>Ti</a:t>
            </a:r>
            <a:r>
              <a:rPr lang="en-GB" sz="2400" dirty="0" smtClean="0"/>
              <a:t>=25</a:t>
            </a:r>
            <a:endParaRPr lang="en-GB" sz="2400" dirty="0"/>
          </a:p>
        </p:txBody>
      </p:sp>
    </p:spTree>
    <p:extLst>
      <p:ext uri="{BB962C8B-B14F-4D97-AF65-F5344CB8AC3E}">
        <p14:creationId xmlns:p14="http://schemas.microsoft.com/office/powerpoint/2010/main" val="345336398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פיאה">
  <a:themeElements>
    <a:clrScheme name="פיאה">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פיאה">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פיאה">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{012F177C-ACE8-1E45-8EFE-235997934D8A}tf10001060</Template>
  <TotalTime>609</TotalTime>
  <Words>272</Words>
  <Application>Microsoft Office PowerPoint</Application>
  <PresentationFormat>Widescreen</PresentationFormat>
  <Paragraphs>70</Paragraphs>
  <Slides>11</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Cambria Math</vt:lpstr>
      <vt:lpstr>Gisha</vt:lpstr>
      <vt:lpstr>Trebuchet MS</vt:lpstr>
      <vt:lpstr>Wingdings 3</vt:lpstr>
      <vt:lpstr>פיאה</vt:lpstr>
      <vt:lpstr>Cooling</vt:lpstr>
      <vt:lpstr>Cooling systems in the atlas detectors</vt:lpstr>
      <vt:lpstr>PowerPoint Presentation</vt:lpstr>
      <vt:lpstr>PowerPoint Presentation</vt:lpstr>
      <vt:lpstr>PowerPoint Presentation</vt:lpstr>
      <vt:lpstr>PowerPoint Presentation</vt:lpstr>
      <vt:lpstr>Cooling theory</vt:lpstr>
      <vt:lpstr>PowerPoint Presentation</vt:lpstr>
      <vt:lpstr>PowerPoint Presentation</vt:lpstr>
      <vt:lpstr>Conclusions </vt:lpstr>
      <vt:lpstr>Suggestions to improve the cooling effect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Cooling</dc:title>
  <dc:creator>kamla dhir</dc:creator>
  <cp:lastModifiedBy>Guy Shimko</cp:lastModifiedBy>
  <cp:revision>50</cp:revision>
  <dcterms:created xsi:type="dcterms:W3CDTF">2018-10-18T08:54:29Z</dcterms:created>
  <dcterms:modified xsi:type="dcterms:W3CDTF">2018-10-21T11:20:05Z</dcterms:modified>
</cp:coreProperties>
</file>