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5" r:id="rId2"/>
    <p:sldId id="272" r:id="rId3"/>
    <p:sldId id="273" r:id="rId4"/>
    <p:sldId id="274" r:id="rId5"/>
    <p:sldId id="275" r:id="rId6"/>
    <p:sldId id="276" r:id="rId7"/>
    <p:sldId id="284" r:id="rId8"/>
    <p:sldId id="280" r:id="rId9"/>
    <p:sldId id="281" r:id="rId10"/>
    <p:sldId id="282" r:id="rId11"/>
    <p:sldId id="286" r:id="rId12"/>
    <p:sldId id="285" r:id="rId13"/>
    <p:sldId id="283" r:id="rId14"/>
    <p:sldId id="277" r:id="rId15"/>
    <p:sldId id="279" r:id="rId16"/>
    <p:sldId id="278" r:id="rId17"/>
    <p:sldId id="26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AE3"/>
    <a:srgbClr val="49FA48"/>
    <a:srgbClr val="FEAFD4"/>
    <a:srgbClr val="FF61F9"/>
    <a:srgbClr val="18FDF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/>
    <p:restoredTop sz="94542"/>
  </p:normalViewPr>
  <p:slideViewPr>
    <p:cSldViewPr snapToGrid="0" snapToObjects="1">
      <p:cViewPr varScale="1">
        <p:scale>
          <a:sx n="107" d="100"/>
          <a:sy n="107" d="100"/>
        </p:scale>
        <p:origin x="176" y="2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12/7/17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8286"/>
          <a:stretch/>
        </p:blipFill>
        <p:spPr>
          <a:xfrm>
            <a:off x="0" y="4519749"/>
            <a:ext cx="9144000" cy="62375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8298"/>
            <a:ext cx="8226854" cy="54564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691" y="731521"/>
            <a:ext cx="8869680" cy="3685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gif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82191"/>
            <a:ext cx="8226854" cy="15742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K-modulation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beta-beat </a:t>
            </a:r>
            <a:r>
              <a:rPr lang="en-US" sz="4800" b="1" dirty="0"/>
              <a:t>measurements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7 December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48145" y="1910862"/>
            <a:ext cx="7437231" cy="844213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Alexander </a:t>
            </a:r>
            <a:r>
              <a:rPr lang="en-US" sz="2400" dirty="0" err="1" smtClean="0"/>
              <a:t>Huschauer</a:t>
            </a:r>
            <a:r>
              <a:rPr lang="en-US" sz="2400" dirty="0" smtClean="0"/>
              <a:t>, Frank </a:t>
            </a:r>
            <a:r>
              <a:rPr lang="en-US" sz="2400" dirty="0" smtClean="0"/>
              <a:t>Tecker</a:t>
            </a:r>
          </a:p>
          <a:p>
            <a:pPr algn="ctr"/>
            <a:r>
              <a:rPr lang="en-US" sz="2400" dirty="0" smtClean="0"/>
              <a:t>with many thanks to the OP crew for </a:t>
            </a:r>
            <a:r>
              <a:rPr lang="en-US" sz="2400" smtClean="0"/>
              <a:t>the support!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649415" y="3097937"/>
            <a:ext cx="54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Introduction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Measurement results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Comparison to </a:t>
            </a:r>
            <a:r>
              <a:rPr lang="en-US" sz="2400" dirty="0" smtClean="0"/>
              <a:t>MAD-X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469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" y="78298"/>
            <a:ext cx="8843554" cy="545646"/>
          </a:xfrm>
        </p:spPr>
        <p:txBody>
          <a:bodyPr/>
          <a:lstStyle/>
          <a:p>
            <a:r>
              <a:rPr lang="en-US" sz="3600" dirty="0" smtClean="0"/>
              <a:t>Beta-beating measured (vs 6.21/6.24 inv.)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27" y="823279"/>
            <a:ext cx="7491033" cy="3686175"/>
          </a:xfrm>
        </p:spPr>
      </p:pic>
      <p:sp>
        <p:nvSpPr>
          <p:cNvPr id="8" name="TextBox 7"/>
          <p:cNvSpPr txBox="1"/>
          <p:nvPr/>
        </p:nvSpPr>
        <p:spPr>
          <a:xfrm>
            <a:off x="78377" y="519669"/>
            <a:ext cx="591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Now comparing to the MAD optics with QDW18 inverted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27" y="823279"/>
            <a:ext cx="7491033" cy="3686175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39" y="78298"/>
            <a:ext cx="8921931" cy="545646"/>
          </a:xfrm>
        </p:spPr>
        <p:txBody>
          <a:bodyPr/>
          <a:lstStyle/>
          <a:p>
            <a:r>
              <a:rPr lang="en-US" sz="3600"/>
              <a:t>Beta-beating measured (vs 6.21/6.24 inv.)</a:t>
            </a:r>
          </a:p>
        </p:txBody>
      </p:sp>
    </p:spTree>
    <p:extLst>
      <p:ext uri="{BB962C8B-B14F-4D97-AF65-F5344CB8AC3E}">
        <p14:creationId xmlns:p14="http://schemas.microsoft.com/office/powerpoint/2010/main" val="9185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 smtClean="0"/>
              <a:t>Beta-beating measured (vs 6.21/6.24 inv.)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5" y="731838"/>
            <a:ext cx="7919658" cy="3686175"/>
          </a:xfrm>
        </p:spPr>
      </p:pic>
      <p:sp>
        <p:nvSpPr>
          <p:cNvPr id="8" name="Rectangle 7"/>
          <p:cNvSpPr/>
          <p:nvPr/>
        </p:nvSpPr>
        <p:spPr>
          <a:xfrm>
            <a:off x="4903160" y="788528"/>
            <a:ext cx="35189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/>
              <a:t>meanX=1.00089 meanY=1.0040</a:t>
            </a:r>
          </a:p>
          <a:p>
            <a:r>
              <a:rPr lang="is-IS" dirty="0" smtClean="0"/>
              <a:t>=&gt; systematic errors &lt; 1%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43216" y="3614992"/>
            <a:ext cx="3078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Fit</a:t>
            </a:r>
            <a:r>
              <a:rPr lang="nb-NO" dirty="0" smtClean="0"/>
              <a:t> amplitude </a:t>
            </a:r>
            <a:r>
              <a:rPr lang="nb-NO" dirty="0" err="1" smtClean="0"/>
              <a:t>X</a:t>
            </a:r>
            <a:r>
              <a:rPr lang="nb-NO" dirty="0" smtClean="0"/>
              <a:t> and Y: 0.033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3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1" y="731520"/>
            <a:ext cx="8869680" cy="37751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k-modulation successfully applied at the PS to measure the beta-function model-independent</a:t>
            </a:r>
          </a:p>
          <a:p>
            <a:r>
              <a:rPr lang="en-US" dirty="0" smtClean="0"/>
              <a:t>Polarity inversion of PR.QDW18 found</a:t>
            </a:r>
          </a:p>
          <a:p>
            <a:r>
              <a:rPr lang="en-US" dirty="0" smtClean="0"/>
              <a:t>Measured beating very close to expected one</a:t>
            </a:r>
          </a:p>
          <a:p>
            <a:r>
              <a:rPr lang="en-US" dirty="0" smtClean="0"/>
              <a:t>Residual beating of ~3% in both planes</a:t>
            </a:r>
            <a:br>
              <a:rPr lang="en-US" dirty="0" smtClean="0"/>
            </a:br>
            <a:r>
              <a:rPr lang="en-US" dirty="0" smtClean="0"/>
              <a:t>seems to have distributed source</a:t>
            </a:r>
          </a:p>
          <a:p>
            <a:r>
              <a:rPr lang="en-US" dirty="0" smtClean="0"/>
              <a:t>Comparison with </a:t>
            </a:r>
            <a:r>
              <a:rPr lang="en-US" dirty="0" err="1" smtClean="0"/>
              <a:t>Panos</a:t>
            </a:r>
            <a:r>
              <a:rPr lang="en-US" dirty="0" smtClean="0"/>
              <a:t>’ phase-advance method ongoing</a:t>
            </a:r>
          </a:p>
          <a:p>
            <a:r>
              <a:rPr lang="en-US" dirty="0"/>
              <a:t>M</a:t>
            </a:r>
            <a:r>
              <a:rPr lang="en-US" dirty="0" smtClean="0"/>
              <a:t>easurement at 6.19/6.24 to be analyzed</a:t>
            </a:r>
          </a:p>
          <a:p>
            <a:r>
              <a:rPr lang="en-US" dirty="0" smtClean="0"/>
              <a:t>Interesting to measure bare machine and again with corrected polarity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results QN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01" y="731838"/>
            <a:ext cx="8641485" cy="36861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9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results QW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1" y="731838"/>
            <a:ext cx="8292946" cy="36861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7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088" y="312291"/>
            <a:ext cx="1270000" cy="927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2253" y="836023"/>
                <a:ext cx="9026768" cy="368372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 smtClean="0"/>
                  <a:t>Changing quadrupole gradient by ∆k</a:t>
                </a:r>
              </a:p>
              <a:p>
                <a:r>
                  <a:rPr lang="en-US" sz="2400" dirty="0" smtClean="0"/>
                  <a:t>=&gt; Tune change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𝑄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bg-BG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bg-BG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is-I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  <m:d>
                          <m:dPr>
                            <m:ctrlP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≅−</m:t>
                        </m:r>
                        <m:f>
                          <m:fPr>
                            <m:ctrlPr>
                              <a:rPr lang="bg-BG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∆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𝑘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4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den>
                        </m:f>
                      </m:e>
                    </m:nary>
                  </m:oMath>
                </a14:m>
                <a:endParaRPr lang="en-US" sz="2400" b="0" dirty="0" smtClean="0">
                  <a:ea typeface="Cambria Math" charset="0"/>
                  <a:cs typeface="Cambria Math" charset="0"/>
                </a:endParaRPr>
              </a:p>
              <a:p>
                <a:r>
                  <a:rPr lang="en-US" sz="2400" dirty="0" smtClean="0"/>
                  <a:t>=&gt; Beta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bg-BG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den>
                    </m:f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𝑄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only depends on tune measurement precision and ∆</a:t>
                </a:r>
                <a:r>
                  <a:rPr lang="en-US" sz="2400" dirty="0" err="1" smtClean="0"/>
                  <a:t>kL</a:t>
                </a:r>
                <a:r>
                  <a:rPr lang="en-US" sz="2400" smtClean="0"/>
                  <a:t/>
                </a:r>
                <a:br>
                  <a:rPr lang="en-US" sz="2400" smtClean="0"/>
                </a:br>
                <a:r>
                  <a:rPr lang="en-US" sz="2400" smtClean="0"/>
                  <a:t>model-independent!</a:t>
                </a:r>
                <a:endParaRPr lang="en-US" sz="2400" dirty="0" smtClean="0"/>
              </a:p>
              <a:p>
                <a:r>
                  <a:rPr lang="en-US" sz="2400" dirty="0" smtClean="0"/>
                  <a:t>transfer function must be well known – hysteresis!</a:t>
                </a:r>
              </a:p>
              <a:p>
                <a:r>
                  <a:rPr lang="en-US" sz="2400" dirty="0" smtClean="0"/>
                  <a:t>PS low-energy quadrupoles (type 401/402) are coils only</a:t>
                </a:r>
              </a:p>
              <a:p>
                <a:r>
                  <a:rPr lang="en-US" sz="2400" dirty="0" smtClean="0"/>
                  <a:t>harmonic quadrupole excitation =&gt; reduce errors 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253" y="836023"/>
                <a:ext cx="9026768" cy="3683726"/>
              </a:xfrm>
              <a:blipFill rotWithShape="0">
                <a:blip r:embed="rId3"/>
                <a:stretch>
                  <a:fillRect l="-135" t="-2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98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Quadrupole excitation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66" y="731521"/>
            <a:ext cx="3280228" cy="36858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cycle with long injection flat bottom</a:t>
            </a:r>
          </a:p>
          <a:p>
            <a:r>
              <a:rPr lang="en-US" dirty="0" smtClean="0"/>
              <a:t>tunes flattened</a:t>
            </a:r>
          </a:p>
          <a:p>
            <a:r>
              <a:rPr lang="en-US" dirty="0" smtClean="0"/>
              <a:t>sine function added to individual quadrupoles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89"/>
          <a:stretch/>
        </p:blipFill>
        <p:spPr>
          <a:xfrm>
            <a:off x="3423920" y="731521"/>
            <a:ext cx="556924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1" y="731521"/>
            <a:ext cx="4127863" cy="36858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expected sine tune variation</a:t>
            </a:r>
          </a:p>
          <a:p>
            <a:r>
              <a:rPr lang="en-US" dirty="0" smtClean="0"/>
              <a:t>cropped sine due to strong coupling</a:t>
            </a:r>
          </a:p>
          <a:p>
            <a:r>
              <a:rPr lang="en-US" dirty="0" smtClean="0"/>
              <a:t>skew quads used to decouple the planes</a:t>
            </a:r>
          </a:p>
          <a:p>
            <a:r>
              <a:rPr lang="en-US" dirty="0" smtClean="0"/>
              <a:t>good sensitivity for decoupling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7315"/>
          <a:stretch/>
        </p:blipFill>
        <p:spPr>
          <a:xfrm>
            <a:off x="4434965" y="107292"/>
            <a:ext cx="4547937" cy="431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298"/>
            <a:ext cx="3579223" cy="545646"/>
          </a:xfrm>
        </p:spPr>
        <p:txBody>
          <a:bodyPr/>
          <a:lstStyle/>
          <a:p>
            <a:r>
              <a:rPr lang="en-US" smtClean="0"/>
              <a:t>Uncoupled!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2" y="731521"/>
            <a:ext cx="4114800" cy="3685834"/>
          </a:xfrm>
        </p:spPr>
        <p:txBody>
          <a:bodyPr>
            <a:normAutofit fontScale="85000" lnSpcReduction="10000"/>
          </a:bodyPr>
          <a:lstStyle/>
          <a:p>
            <a:r>
              <a:rPr lang="tr-TR" dirty="0"/>
              <a:t>PR.QSKODD/EVEN </a:t>
            </a:r>
            <a:r>
              <a:rPr lang="tr-TR" dirty="0" smtClean="0"/>
              <a:t>0.40 / -0.38 A</a:t>
            </a:r>
            <a:endParaRPr lang="en-US" dirty="0" smtClean="0"/>
          </a:p>
          <a:p>
            <a:r>
              <a:rPr lang="en-US" dirty="0" smtClean="0"/>
              <a:t>sinusoidal tune variation</a:t>
            </a:r>
          </a:p>
          <a:p>
            <a:r>
              <a:rPr lang="en-US" dirty="0" smtClean="0"/>
              <a:t>excitation amplitude reduced</a:t>
            </a:r>
          </a:p>
          <a:p>
            <a:r>
              <a:rPr lang="en-US" dirty="0"/>
              <a:t>2 </a:t>
            </a:r>
            <a:r>
              <a:rPr lang="en-US" dirty="0" smtClean="0"/>
              <a:t>campaigns: </a:t>
            </a:r>
            <a:r>
              <a:rPr lang="en-US" dirty="0"/>
              <a:t>QFN/QDN, </a:t>
            </a:r>
            <a:r>
              <a:rPr lang="en-US" dirty="0" smtClean="0"/>
              <a:t>QFW/QDW</a:t>
            </a:r>
          </a:p>
          <a:p>
            <a:r>
              <a:rPr lang="en-US" dirty="0" smtClean="0"/>
              <a:t>Tunes H 6.21 / V 6.24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3" b="5524"/>
          <a:stretch/>
        </p:blipFill>
        <p:spPr>
          <a:xfrm>
            <a:off x="4454435" y="78298"/>
            <a:ext cx="4547937" cy="4389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3" b="6253"/>
          <a:stretch/>
        </p:blipFill>
        <p:spPr>
          <a:xfrm>
            <a:off x="4454435" y="78298"/>
            <a:ext cx="4547937" cy="435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3691" y="731520"/>
                <a:ext cx="4480560" cy="368583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5-parameter fit:</a:t>
                </a:r>
                <a:r>
                  <a:rPr lang="en-US" i="1" dirty="0" smtClean="0">
                    <a:latin typeface="Cambria Math" charset="0"/>
                  </a:rPr>
                  <a:t/>
                </a:r>
                <a:br>
                  <a:rPr lang="en-US" i="1" dirty="0" smtClean="0">
                    <a:latin typeface="Cambria Math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𝐴</m:t>
                    </m:r>
                    <m:func>
                      <m:func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is-IS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is-I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𝑎𝑡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Consistency checks</a:t>
                </a:r>
              </a:p>
              <a:p>
                <a:r>
                  <a:rPr lang="en-US" dirty="0" smtClean="0"/>
                  <a:t>Average of 5 measurements</a:t>
                </a:r>
              </a:p>
              <a:p>
                <a:r>
                  <a:rPr lang="en-US" dirty="0" smtClean="0"/>
                  <a:t>Errors fully propagated from statistical fit error</a:t>
                </a:r>
              </a:p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691" y="731520"/>
                <a:ext cx="4480560" cy="3685835"/>
              </a:xfrm>
              <a:blipFill rotWithShape="0">
                <a:blip r:embed="rId2"/>
                <a:stretch>
                  <a:fillRect l="-1088" t="-3471" b="-4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43"/>
          <a:stretch/>
        </p:blipFill>
        <p:spPr>
          <a:xfrm>
            <a:off x="4624251" y="388748"/>
            <a:ext cx="4519749" cy="40286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26198" y="100139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fit results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64330" y="142524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QF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38798" y="142088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QD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PR.QDW18 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1" y="731521"/>
            <a:ext cx="4323806" cy="36858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Amplitude of </a:t>
            </a:r>
            <a:r>
              <a:rPr lang="en-US" dirty="0">
                <a:solidFill>
                  <a:srgbClr val="FF0000"/>
                </a:solidFill>
              </a:rPr>
              <a:t>QDW18</a:t>
            </a:r>
            <a:r>
              <a:rPr lang="en-US" dirty="0"/>
              <a:t> inverted </a:t>
            </a:r>
            <a:r>
              <a:rPr lang="en-US" dirty="0" smtClean="0"/>
              <a:t>in </a:t>
            </a:r>
            <a:r>
              <a:rPr lang="en-US" dirty="0"/>
              <a:t>both planes</a:t>
            </a:r>
            <a:br>
              <a:rPr lang="en-US" dirty="0"/>
            </a:br>
            <a:r>
              <a:rPr lang="en-US" dirty="0"/>
              <a:t>=&gt; </a:t>
            </a:r>
            <a:r>
              <a:rPr lang="en-US" dirty="0">
                <a:solidFill>
                  <a:srgbClr val="FF0000"/>
                </a:solidFill>
              </a:rPr>
              <a:t>inverted </a:t>
            </a:r>
            <a:r>
              <a:rPr lang="en-US" dirty="0" smtClean="0">
                <a:solidFill>
                  <a:srgbClr val="FF0000"/>
                </a:solidFill>
              </a:rPr>
              <a:t>polarity!!!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17/4/17 </a:t>
            </a:r>
            <a:r>
              <a:rPr lang="en-US" dirty="0"/>
              <a:t>Polarity check </a:t>
            </a:r>
            <a:r>
              <a:rPr lang="en-US" dirty="0" smtClean="0"/>
              <a:t>marked OK</a:t>
            </a:r>
          </a:p>
          <a:p>
            <a:r>
              <a:rPr lang="en-US" dirty="0" smtClean="0"/>
              <a:t>Converter side OK</a:t>
            </a:r>
          </a:p>
          <a:p>
            <a:r>
              <a:rPr lang="en-US" dirty="0" smtClean="0"/>
              <a:t>No intervention since 6/4/17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1" r="49928" b="60318"/>
          <a:stretch/>
        </p:blipFill>
        <p:spPr>
          <a:xfrm>
            <a:off x="4874043" y="731521"/>
            <a:ext cx="4152392" cy="718457"/>
          </a:xfrm>
          <a:prstGeom prst="rect">
            <a:avLst/>
          </a:prstGeom>
        </p:spPr>
      </p:pic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1" t="20191" b="60318"/>
          <a:stretch/>
        </p:blipFill>
        <p:spPr>
          <a:xfrm>
            <a:off x="4865994" y="1449978"/>
            <a:ext cx="4160441" cy="7184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11187" y="8758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32957" y="160300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70320" y="35112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Fit amplitude</a:t>
            </a:r>
            <a:endParaRPr lang="en-US" dirty="0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5708468" y="919147"/>
            <a:ext cx="216000" cy="21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5717175" y="1842258"/>
            <a:ext cx="216000" cy="21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709" y="2218496"/>
            <a:ext cx="3693364" cy="228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86992" y="241289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6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8298"/>
            <a:ext cx="9143999" cy="545646"/>
          </a:xfrm>
        </p:spPr>
        <p:txBody>
          <a:bodyPr/>
          <a:lstStyle/>
          <a:p>
            <a:r>
              <a:rPr lang="en-US" sz="2800" dirty="0" smtClean="0"/>
              <a:t>Beta-beating expected from QDW18 (vs. 6.21/6.24 nom.)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5" y="731838"/>
            <a:ext cx="7919658" cy="3686175"/>
          </a:xfrm>
        </p:spPr>
      </p:pic>
      <p:sp>
        <p:nvSpPr>
          <p:cNvPr id="12" name="TextBox 11"/>
          <p:cNvSpPr txBox="1"/>
          <p:nvPr/>
        </p:nvSpPr>
        <p:spPr>
          <a:xfrm>
            <a:off x="3886737" y="3483075"/>
            <a:ext cx="4652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MAD optics 6.21/6.24 with LE quads vs.</a:t>
            </a:r>
            <a:br>
              <a:rPr lang="en-US" sz="1400" dirty="0" smtClean="0"/>
            </a:br>
            <a:r>
              <a:rPr lang="en-US" sz="1400" dirty="0" smtClean="0"/>
              <a:t>optics with QDW18 inverted matched to the same tunes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45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1" y="78298"/>
            <a:ext cx="8934994" cy="545646"/>
          </a:xfrm>
        </p:spPr>
        <p:txBody>
          <a:bodyPr/>
          <a:lstStyle/>
          <a:p>
            <a:r>
              <a:rPr lang="en-US" sz="3200" dirty="0" smtClean="0"/>
              <a:t>Beta-beating </a:t>
            </a:r>
            <a:r>
              <a:rPr lang="en-US" sz="3200" smtClean="0"/>
              <a:t>measured (vs. </a:t>
            </a:r>
            <a:r>
              <a:rPr lang="en-US" sz="3200" dirty="0" smtClean="0"/>
              <a:t>6.21/6.24 </a:t>
            </a:r>
            <a:r>
              <a:rPr lang="en-US" sz="3200" dirty="0"/>
              <a:t>nom.)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5" y="731838"/>
            <a:ext cx="7919658" cy="3686175"/>
          </a:xfrm>
        </p:spPr>
      </p:pic>
    </p:spTree>
    <p:extLst>
      <p:ext uri="{BB962C8B-B14F-4D97-AF65-F5344CB8AC3E}">
        <p14:creationId xmlns:p14="http://schemas.microsoft.com/office/powerpoint/2010/main" val="14130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19363</TotalTime>
  <Words>401</Words>
  <Application>Microsoft Macintosh PowerPoint</Application>
  <PresentationFormat>On-screen Show (16:9)</PresentationFormat>
  <Paragraphs>116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Cambria Math</vt:lpstr>
      <vt:lpstr>Arial</vt:lpstr>
      <vt:lpstr>CERNCorporate16-9</vt:lpstr>
      <vt:lpstr>K-modulation  beta-beat measurements</vt:lpstr>
      <vt:lpstr>Introduction</vt:lpstr>
      <vt:lpstr>Quadrupole excitation</vt:lpstr>
      <vt:lpstr>First try</vt:lpstr>
      <vt:lpstr>Uncoupled!</vt:lpstr>
      <vt:lpstr>Analysis</vt:lpstr>
      <vt:lpstr>PR.QDW18 polarity</vt:lpstr>
      <vt:lpstr>Beta-beating expected from QDW18 (vs. 6.21/6.24 nom.)</vt:lpstr>
      <vt:lpstr>Beta-beating measured (vs. 6.21/6.24 nom.)</vt:lpstr>
      <vt:lpstr>Beta-beating measured (vs 6.21/6.24 inv.)</vt:lpstr>
      <vt:lpstr>Beta-beating measured (vs 6.21/6.24 inv.)</vt:lpstr>
      <vt:lpstr>Beta-beating measured (vs 6.21/6.24 inv.)</vt:lpstr>
      <vt:lpstr>Conclusion</vt:lpstr>
      <vt:lpstr>Spares</vt:lpstr>
      <vt:lpstr>Fit results QN</vt:lpstr>
      <vt:lpstr>Fit results QW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Microsoft Office User</cp:lastModifiedBy>
  <cp:revision>163</cp:revision>
  <cp:lastPrinted>2017-12-06T11:06:00Z</cp:lastPrinted>
  <dcterms:created xsi:type="dcterms:W3CDTF">2016-03-22T08:23:12Z</dcterms:created>
  <dcterms:modified xsi:type="dcterms:W3CDTF">2017-12-07T10:42:48Z</dcterms:modified>
</cp:coreProperties>
</file>