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3.xml" ContentType="application/vnd.openxmlformats-officedocument.presentationml.comments+xml"/>
  <Override PartName="/ppt/notesSlides/notesSlide13.xml" ContentType="application/vnd.openxmlformats-officedocument.presentationml.notesSlide+xml"/>
  <Override PartName="/ppt/charts/chart1.xml" ContentType="application/vnd.openxmlformats-officedocument.drawingml.chart+xml"/>
  <Override PartName="/ppt/comments/comment4.xml" ContentType="application/vnd.openxmlformats-officedocument.presentationml.comments+xml"/>
  <Override PartName="/ppt/notesSlides/notesSlide14.xml" ContentType="application/vnd.openxmlformats-officedocument.presentationml.notesSlide+xml"/>
  <Override PartName="/ppt/comments/comment5.xml" ContentType="application/vnd.openxmlformats-officedocument.presentationml.comments+xml"/>
  <Override PartName="/ppt/notesSlides/notesSlide15.xml" ContentType="application/vnd.openxmlformats-officedocument.presentationml.notesSlide+xml"/>
  <Override PartName="/ppt/comments/comment6.xml" ContentType="application/vnd.openxmlformats-officedocument.presentationml.comments+xml"/>
  <Override PartName="/ppt/notesSlides/notesSlide16.xml" ContentType="application/vnd.openxmlformats-officedocument.presentationml.notesSlide+xml"/>
  <Override PartName="/ppt/comments/comment7.xml" ContentType="application/vnd.openxmlformats-officedocument.presentationml.comments+xml"/>
  <Override PartName="/ppt/notesSlides/notesSlide17.xml" ContentType="application/vnd.openxmlformats-officedocument.presentationml.notesSlide+xml"/>
  <Override PartName="/ppt/comments/comment8.xml" ContentType="application/vnd.openxmlformats-officedocument.presentationml.comments+xml"/>
  <Override PartName="/ppt/notesSlides/notesSlide18.xml" ContentType="application/vnd.openxmlformats-officedocument.presentationml.notesSlide+xml"/>
  <Override PartName="/ppt/comments/comment9.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2" r:id="rId3"/>
    <p:sldId id="274" r:id="rId4"/>
    <p:sldId id="258" r:id="rId5"/>
    <p:sldId id="281" r:id="rId6"/>
    <p:sldId id="261" r:id="rId7"/>
    <p:sldId id="262" r:id="rId8"/>
    <p:sldId id="263" r:id="rId9"/>
    <p:sldId id="264" r:id="rId10"/>
    <p:sldId id="266" r:id="rId11"/>
    <p:sldId id="267" r:id="rId12"/>
    <p:sldId id="268" r:id="rId13"/>
    <p:sldId id="265" r:id="rId14"/>
    <p:sldId id="270" r:id="rId15"/>
    <p:sldId id="276" r:id="rId16"/>
    <p:sldId id="277" r:id="rId17"/>
    <p:sldId id="279" r:id="rId18"/>
    <p:sldId id="280" r:id="rId19"/>
    <p:sldId id="282" r:id="rId20"/>
    <p:sldId id="278" r:id="rId21"/>
    <p:sldId id="283" r:id="rId22"/>
    <p:sldId id="28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rmann Winrich Pommerenke" initials="HWP" lastIdx="14" clrIdx="0">
    <p:extLst>
      <p:ext uri="{19B8F6BF-5375-455C-9EA6-DF929625EA0E}">
        <p15:presenceInfo xmlns:p15="http://schemas.microsoft.com/office/powerpoint/2012/main" userId="S-1-5-21-1526224874-1540688658-1361462980-56834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2924" autoAdjust="0"/>
  </p:normalViewPr>
  <p:slideViewPr>
    <p:cSldViewPr snapToGrid="0">
      <p:cViewPr varScale="1">
        <p:scale>
          <a:sx n="73" d="100"/>
          <a:sy n="73" d="100"/>
        </p:scale>
        <p:origin x="37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schwark\CST\PraesiDat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r>
              <a:rPr lang="en-US" sz="3600" b="0" i="0" baseline="0" dirty="0" smtClean="0">
                <a:effectLst/>
              </a:rPr>
              <a:t>Change of Q</a:t>
            </a:r>
            <a:r>
              <a:rPr lang="en-US" sz="3600" b="0" i="0" baseline="-25000" dirty="0" smtClean="0">
                <a:effectLst/>
              </a:rPr>
              <a:t>0</a:t>
            </a:r>
            <a:r>
              <a:rPr lang="en-US" sz="3600" b="0" i="0" baseline="0" dirty="0" smtClean="0">
                <a:effectLst/>
              </a:rPr>
              <a:t> during the Optimization Process</a:t>
            </a:r>
            <a:endParaRPr lang="en-GB" sz="2800" dirty="0">
              <a:effectLst/>
            </a:endParaRPr>
          </a:p>
        </c:rich>
      </c:tx>
      <c:layout>
        <c:manualLayout>
          <c:xMode val="edge"/>
          <c:yMode val="edge"/>
          <c:x val="0.12235608136047281"/>
          <c:y val="3.7300012145321484E-2"/>
        </c:manualLayout>
      </c:layout>
      <c:overlay val="0"/>
      <c:spPr>
        <a:noFill/>
        <a:ln>
          <a:noFill/>
        </a:ln>
        <a:effectLst/>
      </c:spPr>
    </c:title>
    <c:autoTitleDeleted val="0"/>
    <c:plotArea>
      <c:layout>
        <c:manualLayout>
          <c:layoutTarget val="inner"/>
          <c:xMode val="edge"/>
          <c:yMode val="edge"/>
          <c:x val="7.3912789160829884E-2"/>
          <c:y val="0.26541005236183257"/>
          <c:w val="0.89225928661755594"/>
          <c:h val="0.64265292743692992"/>
        </c:manualLayout>
      </c:layout>
      <c:lineChart>
        <c:grouping val="standard"/>
        <c:varyColors val="0"/>
        <c:ser>
          <c:idx val="2"/>
          <c:order val="0"/>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0-E932-4171-A5A4-18AB6970C403}"/>
            </c:ext>
          </c:extLst>
        </c:ser>
        <c:ser>
          <c:idx val="3"/>
          <c:order val="1"/>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1-E932-4171-A5A4-18AB6970C403}"/>
            </c:ext>
          </c:extLst>
        </c:ser>
        <c:ser>
          <c:idx val="4"/>
          <c:order val="2"/>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2-E932-4171-A5A4-18AB6970C403}"/>
            </c:ext>
          </c:extLst>
        </c:ser>
        <c:ser>
          <c:idx val="5"/>
          <c:order val="3"/>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3-E932-4171-A5A4-18AB6970C403}"/>
            </c:ext>
          </c:extLst>
        </c:ser>
        <c:ser>
          <c:idx val="6"/>
          <c:order val="4"/>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4-E932-4171-A5A4-18AB6970C403}"/>
            </c:ext>
          </c:extLst>
        </c:ser>
        <c:ser>
          <c:idx val="7"/>
          <c:order val="5"/>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5-E932-4171-A5A4-18AB6970C403}"/>
            </c:ext>
          </c:extLst>
        </c:ser>
        <c:ser>
          <c:idx val="8"/>
          <c:order val="6"/>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6-E932-4171-A5A4-18AB6970C403}"/>
            </c:ext>
          </c:extLst>
        </c:ser>
        <c:ser>
          <c:idx val="9"/>
          <c:order val="7"/>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7-E932-4171-A5A4-18AB6970C403}"/>
            </c:ext>
          </c:extLst>
        </c:ser>
        <c:ser>
          <c:idx val="10"/>
          <c:order val="8"/>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8-E932-4171-A5A4-18AB6970C403}"/>
            </c:ext>
          </c:extLst>
        </c:ser>
        <c:ser>
          <c:idx val="11"/>
          <c:order val="9"/>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9-E932-4171-A5A4-18AB6970C403}"/>
            </c:ext>
          </c:extLst>
        </c:ser>
        <c:ser>
          <c:idx val="12"/>
          <c:order val="10"/>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A-E932-4171-A5A4-18AB6970C403}"/>
            </c:ext>
          </c:extLst>
        </c:ser>
        <c:ser>
          <c:idx val="13"/>
          <c:order val="11"/>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B-E932-4171-A5A4-18AB6970C403}"/>
            </c:ext>
          </c:extLst>
        </c:ser>
        <c:ser>
          <c:idx val="14"/>
          <c:order val="12"/>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C-E932-4171-A5A4-18AB6970C403}"/>
            </c:ext>
          </c:extLst>
        </c:ser>
        <c:ser>
          <c:idx val="15"/>
          <c:order val="13"/>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D-E932-4171-A5A4-18AB6970C403}"/>
            </c:ext>
          </c:extLst>
        </c:ser>
        <c:ser>
          <c:idx val="1"/>
          <c:order val="14"/>
          <c:tx>
            <c:strRef>
              <c:f>Sheet1!$C$2</c:f>
              <c:strCache>
                <c:ptCount val="1"/>
                <c:pt idx="0">
                  <c:v>Q</c:v>
                </c:pt>
              </c:strCache>
            </c:strRef>
          </c:tx>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E-E932-4171-A5A4-18AB6970C403}"/>
            </c:ext>
          </c:extLst>
        </c:ser>
        <c:ser>
          <c:idx val="0"/>
          <c:order val="15"/>
          <c:tx>
            <c:strRef>
              <c:f>Sheet1!$C$2</c:f>
              <c:strCache>
                <c:ptCount val="1"/>
                <c:pt idx="0">
                  <c:v>Q</c:v>
                </c:pt>
              </c:strCache>
            </c:strRef>
          </c:tx>
          <c:spPr>
            <a:ln w="28575" cap="rnd">
              <a:solidFill>
                <a:schemeClr val="accent1"/>
              </a:solidFill>
              <a:round/>
            </a:ln>
            <a:effectLst/>
          </c:spPr>
          <c:marker>
            <c:symbol val="none"/>
          </c:marker>
          <c:cat>
            <c:numRef>
              <c:f>Sheet1!$B$3:$B$6</c:f>
              <c:numCache>
                <c:formatCode>General</c:formatCode>
                <c:ptCount val="4"/>
                <c:pt idx="0">
                  <c:v>1</c:v>
                </c:pt>
                <c:pt idx="1">
                  <c:v>2</c:v>
                </c:pt>
                <c:pt idx="2">
                  <c:v>3</c:v>
                </c:pt>
                <c:pt idx="3">
                  <c:v>4</c:v>
                </c:pt>
              </c:numCache>
            </c:numRef>
          </c:cat>
          <c:val>
            <c:numRef>
              <c:f>Sheet1!$C$3:$C$6</c:f>
              <c:numCache>
                <c:formatCode>General</c:formatCode>
                <c:ptCount val="4"/>
                <c:pt idx="0">
                  <c:v>25541</c:v>
                </c:pt>
                <c:pt idx="1">
                  <c:v>25533</c:v>
                </c:pt>
                <c:pt idx="2">
                  <c:v>27869</c:v>
                </c:pt>
                <c:pt idx="3">
                  <c:v>37115</c:v>
                </c:pt>
              </c:numCache>
            </c:numRef>
          </c:val>
          <c:smooth val="0"/>
          <c:extLst>
            <c:ext xmlns:c16="http://schemas.microsoft.com/office/drawing/2014/chart" uri="{C3380CC4-5D6E-409C-BE32-E72D297353CC}">
              <c16:uniqueId val="{0000000F-E932-4171-A5A4-18AB6970C403}"/>
            </c:ext>
          </c:extLst>
        </c:ser>
        <c:dLbls>
          <c:showLegendKey val="0"/>
          <c:showVal val="0"/>
          <c:showCatName val="0"/>
          <c:showSerName val="0"/>
          <c:showPercent val="0"/>
          <c:showBubbleSize val="0"/>
        </c:dLbls>
        <c:smooth val="0"/>
        <c:axId val="422315304"/>
        <c:axId val="331003344"/>
      </c:lineChart>
      <c:catAx>
        <c:axId val="422315304"/>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sz="1800" b="1" i="0" baseline="0" dirty="0" smtClean="0">
                    <a:effectLst/>
                  </a:rPr>
                  <a:t>Pill Boxes</a:t>
                </a:r>
                <a:endParaRPr lang="en-GB" dirty="0">
                  <a:effectLst/>
                </a:endParaRPr>
              </a:p>
            </c:rich>
          </c:tx>
          <c:layout>
            <c:manualLayout>
              <c:xMode val="edge"/>
              <c:yMode val="edge"/>
              <c:x val="0.47376918829070108"/>
              <c:y val="0.94055585928870222"/>
            </c:manualLayout>
          </c:layout>
          <c:overlay val="0"/>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31003344"/>
        <c:crosses val="autoZero"/>
        <c:auto val="1"/>
        <c:lblAlgn val="ctr"/>
        <c:lblOffset val="100"/>
        <c:noMultiLvlLbl val="0"/>
      </c:catAx>
      <c:valAx>
        <c:axId val="331003344"/>
        <c:scaling>
          <c:orientation val="minMax"/>
          <c:min val="25000"/>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US" sz="1800" b="1" i="0" baseline="0" dirty="0" smtClean="0">
                    <a:effectLst/>
                  </a:rPr>
                  <a:t>Q</a:t>
                </a:r>
                <a:r>
                  <a:rPr lang="en-US" sz="1800" b="1" i="0" baseline="-25000" dirty="0" smtClean="0">
                    <a:effectLst/>
                  </a:rPr>
                  <a:t>0</a:t>
                </a:r>
                <a:endParaRPr lang="en-GB" dirty="0">
                  <a:effectLst/>
                </a:endParaRPr>
              </a:p>
            </c:rich>
          </c:tx>
          <c:layout/>
          <c:overlay val="0"/>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15304"/>
        <c:crosses val="autoZero"/>
        <c:crossBetween val="between"/>
      </c:valAx>
    </c:plotArea>
    <c:plotVisOnly val="1"/>
    <c:dispBlanksAs val="gap"/>
    <c:showDLblsOverMax val="0"/>
  </c:chart>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1" dt="2018-04-18T16:05:12.558" idx="2">
    <p:pos x="4653" y="2631"/>
    <p:text>Bild dazu wie sich das Feld zeitlich ändert (harmonisch =sin/cos), z.B. https://www.classe.cornell.edu/public/SRF/2006/SRF060424-03/SRF060424-03.pdf S.3</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4-18T16:06:39.568" idx="4">
    <p:pos x="3289" y="2154"/>
    <p:text>energy exchange between electric and magnetic field (equiv. capacitor / coil)
... zumidnest dazusagen :-)</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8-04-18T16:08:46.937" idx="6">
    <p:pos x="4866" y="603"/>
    <p:text>Formel bitte, J = n x H
und Leistung daraus
P = Zs/2 $ JJ dA</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8-04-18T16:08:11.400" idx="5">
    <p:pos x="2251" y="3760"/>
    <p:text>Achsenbeschriftung top! Gefällt mir :)</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8-04-18T16:14:28.724" idx="7">
    <p:pos x="5649" y="3650"/>
    <p:text>k = omega/c0</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8-04-18T16:14:56.668" idx="8">
    <p:pos x="1594" y="194"/>
    <p:text>Überschrift</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18-04-18T16:15:13.116" idx="9">
    <p:pos x="3184" y="1715"/>
    <p:text>was ist auf den Plots dargestellt? die Legende ist zu klein auf dem Beamer, außerdem müsste man dann aus den EInheiten raten welches Feld das sein soll</p:text>
    <p:extLst>
      <p:ext uri="{C676402C-5697-4E1C-873F-D02D1690AC5C}">
        <p15:threadingInfo xmlns:p15="http://schemas.microsoft.com/office/powerpoint/2012/main" timeZoneBias="-1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18-04-18T16:17:29.734" idx="10">
    <p:pos x="5793" y="2648"/>
    <p:text>die Angabe von Spannung und Eacc macht keinen Sinn wenn sie auf die Gesamtenergie normiert sind. Wir sollten das darstellen mit derselben Spannung, sprich derselben Energiezufuhr W = qU auf das Teilchen
entsprechend sind hier U und Eacc natürlich gleich, das wären ja zwei entwürfe für denselben Beschleuniger. Interessanter ist der tatsächliche absolute Leistungsverbrauch bei gegebener Spannung
P = ?
könnt ihr euch nochmal überlegen ;-)</p:text>
    <p:extLst>
      <p:ext uri="{C676402C-5697-4E1C-873F-D02D1690AC5C}">
        <p15:threadingInfo xmlns:p15="http://schemas.microsoft.com/office/powerpoint/2012/main" timeZoneBias="-120"/>
      </p:ext>
    </p:extLst>
  </p:cm>
  <p:cm authorId="1" dt="2018-04-18T16:36:09.862" idx="13">
    <p:pos x="5494" y="4025"/>
    <p:text>Magnetic Quench ist bei uns nicht sorelevant, weil Kupfer (also normal-leitende) Cavity. Nicht vergessen zu sagen. Natürlich trotzdem ein wichtiger Parameter!</p:text>
    <p:extLst>
      <p:ext uri="{C676402C-5697-4E1C-873F-D02D1690AC5C}">
        <p15:threadingInfo xmlns:p15="http://schemas.microsoft.com/office/powerpoint/2012/main" timeZoneBias="-120"/>
      </p:ext>
    </p:extLst>
  </p:cm>
  <p:cm authorId="1" dt="2018-04-18T16:37:42.856" idx="14">
    <p:pos x="1821" y="3260"/>
    <p:text>wie sind die definiert?</p:text>
    <p:extLst>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18-04-18T16:25:45.367" idx="11">
    <p:pos x="1440" y="1181"/>
    <p:text>das sind ein oder zwei betas zu viel glaub ich ...
für später in eurer wissenschaftlichen Laufbahn (spätesten Bachelorarbeit): 
es gibt verschiedene Richtlinien für Quellenangaben, aber man muss auf jeden Fall das Jahr angeben und in welchem Kontext es erschienen ist, hier z.B.
Belomestnykh, Sergey, and Valery Shemelin. "High-beta Cavity Design-A Tutorial." SRF International Workshop, Ithaca, New York. 2005.
scholar.google.com kann man Paper eingeben und sich die Quelle dazu anzeigen lassen</p:text>
    <p:extLst>
      <p:ext uri="{C676402C-5697-4E1C-873F-D02D1690AC5C}">
        <p15:threadingInfo xmlns:p15="http://schemas.microsoft.com/office/powerpoint/2012/main" timeZoneBias="-120"/>
      </p:ext>
    </p:extLst>
  </p:cm>
  <p:cm authorId="1" dt="2018-04-18T16:30:02.883" idx="12">
    <p:pos x="3022" y="3633"/>
    <p:text>Was ich sonst noch machen würde: Thank you! Folie (machen aber nicht alle, ist Geschmackssache)
so wie ein paar sog. Backup slides dahinter, die man erstmal nicht zeigt. Oft erwartet man bestimmte Fragen vom Publikum und kann dazu Folien vorbereitet haben um krass clever zu wirken.
Hier würden sich noch ein oder zwei Folien zum Coupler anbieten (Q0, Qext erwähnen).
Sowie zur numerischen Lösungsmethode, falls jmd das interessiert (paar Formeln + Bild vom Mesh. Können wir zusammen machen)</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AFBF2E-34EC-4642-BA70-4DFE0FE72A1F}" type="datetimeFigureOut">
              <a:rPr lang="en-GB" smtClean="0"/>
              <a:t>19/04/2018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7945A1-9CD9-45DA-892C-182CF4673F47}" type="slidenum">
              <a:rPr lang="en-GB" smtClean="0"/>
              <a:t>‹#›</a:t>
            </a:fld>
            <a:endParaRPr lang="en-GB"/>
          </a:p>
        </p:txBody>
      </p:sp>
    </p:spTree>
    <p:extLst>
      <p:ext uri="{BB962C8B-B14F-4D97-AF65-F5344CB8AC3E}">
        <p14:creationId xmlns:p14="http://schemas.microsoft.com/office/powerpoint/2010/main" val="3809108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Topic:</a:t>
            </a:r>
            <a:r>
              <a:rPr lang="en-US" baseline="0" dirty="0" smtClean="0"/>
              <a:t> Radiofrequency Simulations </a:t>
            </a:r>
            <a:r>
              <a:rPr lang="en-US" baseline="0" dirty="0" smtClean="0">
                <a:sym typeface="Wingdings" panose="05000000000000000000" pitchFamily="2" charset="2"/>
              </a:rPr>
              <a:t> Cavities</a:t>
            </a:r>
          </a:p>
          <a:p>
            <a:r>
              <a:rPr lang="en-US" baseline="0" dirty="0" smtClean="0">
                <a:sym typeface="Wingdings" panose="05000000000000000000" pitchFamily="2" charset="2"/>
              </a:rPr>
              <a:t>Fast changing electrical field to accelerate particles</a:t>
            </a:r>
          </a:p>
          <a:p>
            <a:endParaRPr lang="en-US" baseline="0" dirty="0" smtClean="0">
              <a:sym typeface="Wingdings" panose="05000000000000000000" pitchFamily="2" charset="2"/>
            </a:endParaRPr>
          </a:p>
          <a:p>
            <a:r>
              <a:rPr lang="en-US" baseline="0" dirty="0" smtClean="0">
                <a:sym typeface="Wingdings" panose="05000000000000000000" pitchFamily="2" charset="2"/>
              </a:rPr>
              <a:t>Background: Old Cavity</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a:t>
            </a:fld>
            <a:endParaRPr lang="en-GB"/>
          </a:p>
        </p:txBody>
      </p:sp>
    </p:spTree>
    <p:extLst>
      <p:ext uri="{BB962C8B-B14F-4D97-AF65-F5344CB8AC3E}">
        <p14:creationId xmlns:p14="http://schemas.microsoft.com/office/powerpoint/2010/main" val="1398505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the middle: Strongest field (for acceleration)</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10</a:t>
            </a:fld>
            <a:endParaRPr lang="en-GB"/>
          </a:p>
        </p:txBody>
      </p:sp>
    </p:spTree>
    <p:extLst>
      <p:ext uri="{BB962C8B-B14F-4D97-AF65-F5344CB8AC3E}">
        <p14:creationId xmlns:p14="http://schemas.microsoft.com/office/powerpoint/2010/main" val="3703152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electrical</a:t>
            </a:r>
            <a:r>
              <a:rPr lang="en-US" baseline="0" dirty="0" smtClean="0"/>
              <a:t> field always causes a corresponding magnetic field </a:t>
            </a:r>
            <a:r>
              <a:rPr lang="en-US" baseline="0" dirty="0" smtClean="0">
                <a:sym typeface="Wingdings" panose="05000000000000000000" pitchFamily="2" charset="2"/>
              </a:rPr>
              <a:t> Even though we do not need it</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11</a:t>
            </a:fld>
            <a:endParaRPr lang="en-GB"/>
          </a:p>
        </p:txBody>
      </p:sp>
    </p:spTree>
    <p:extLst>
      <p:ext uri="{BB962C8B-B14F-4D97-AF65-F5344CB8AC3E}">
        <p14:creationId xmlns:p14="http://schemas.microsoft.com/office/powerpoint/2010/main" val="2624505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magnetic field causes surface currents. As the material is not superconductive there is a resistance </a:t>
            </a:r>
            <a:r>
              <a:rPr lang="en-US" baseline="0" dirty="0" smtClean="0"/>
              <a:t>(Loss of Energy)</a:t>
            </a:r>
            <a:endParaRPr lang="en-GB" dirty="0" smtClean="0"/>
          </a:p>
          <a:p>
            <a:r>
              <a:rPr lang="en-US" dirty="0" smtClean="0">
                <a:sym typeface="Wingdings" panose="05000000000000000000" pitchFamily="2" charset="2"/>
              </a:rPr>
              <a:t></a:t>
            </a:r>
            <a:r>
              <a:rPr lang="en-US" dirty="0" smtClean="0"/>
              <a:t>They</a:t>
            </a:r>
            <a:r>
              <a:rPr lang="en-US" baseline="0" dirty="0" smtClean="0"/>
              <a:t> heat the cavity</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12</a:t>
            </a:fld>
            <a:endParaRPr lang="en-GB"/>
          </a:p>
        </p:txBody>
      </p:sp>
    </p:spTree>
    <p:extLst>
      <p:ext uri="{BB962C8B-B14F-4D97-AF65-F5344CB8AC3E}">
        <p14:creationId xmlns:p14="http://schemas.microsoft.com/office/powerpoint/2010/main" val="695784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Q</a:t>
            </a:r>
            <a:r>
              <a:rPr lang="en-US" sz="1200" baseline="-25000" dirty="0" smtClean="0"/>
              <a:t>0</a:t>
            </a:r>
            <a:r>
              <a:rPr lang="en-US" baseline="0" dirty="0" smtClean="0"/>
              <a:t>: 1/Losses through surface currents; the bigger the better (</a:t>
            </a:r>
            <a:r>
              <a:rPr lang="en-GB" baseline="0" dirty="0" smtClean="0"/>
              <a:t>Q0, a universal figure of merit characterizing the ratio of the energy stored in the cavity to the energy lost in one RF period)</a:t>
            </a:r>
            <a:endParaRPr lang="en-US" baseline="0" dirty="0" smtClean="0"/>
          </a:p>
          <a:p>
            <a:r>
              <a:rPr lang="en-US" baseline="0" dirty="0" smtClean="0"/>
              <a:t>1-4: Different steps of the optimization process (that we showed before)</a:t>
            </a:r>
          </a:p>
          <a:p>
            <a:endParaRPr lang="en-US" baseline="0" dirty="0" smtClean="0"/>
          </a:p>
          <a:p>
            <a:r>
              <a:rPr lang="en-US" baseline="0" dirty="0" smtClean="0"/>
              <a:t>As you can see: It gets better </a:t>
            </a:r>
            <a:r>
              <a:rPr lang="en-US" baseline="0" dirty="0" smtClean="0">
                <a:sym typeface="Wingdings" panose="05000000000000000000" pitchFamily="2" charset="2"/>
              </a:rPr>
              <a:t> The blended edges minimize the surface currents and therefore the losses</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13</a:t>
            </a:fld>
            <a:endParaRPr lang="en-GB"/>
          </a:p>
        </p:txBody>
      </p:sp>
    </p:spTree>
    <p:extLst>
      <p:ext uri="{BB962C8B-B14F-4D97-AF65-F5344CB8AC3E}">
        <p14:creationId xmlns:p14="http://schemas.microsoft.com/office/powerpoint/2010/main" val="2166129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Electrical field in the</a:t>
            </a:r>
            <a:r>
              <a:rPr lang="en-US" baseline="0" dirty="0" smtClean="0"/>
              <a:t> cavity</a:t>
            </a:r>
          </a:p>
          <a:p>
            <a:r>
              <a:rPr lang="en-US" baseline="0" dirty="0" smtClean="0"/>
              <a:t>X: Length (0 is the middle), Y the strength of the electrical field</a:t>
            </a:r>
          </a:p>
          <a:p>
            <a:r>
              <a:rPr lang="en-US" baseline="0" dirty="0" smtClean="0"/>
              <a:t>U = E*d </a:t>
            </a:r>
            <a:r>
              <a:rPr lang="en-US" baseline="0" dirty="0" err="1" smtClean="0"/>
              <a:t>bzw</a:t>
            </a:r>
            <a:r>
              <a:rPr lang="en-US" baseline="0" dirty="0" smtClean="0"/>
              <a:t> </a:t>
            </a:r>
            <a:r>
              <a:rPr lang="en-US" baseline="0" dirty="0" err="1" smtClean="0"/>
              <a:t>bei</a:t>
            </a:r>
            <a:r>
              <a:rPr lang="en-US" baseline="0" dirty="0" smtClean="0"/>
              <a:t> E </a:t>
            </a:r>
            <a:r>
              <a:rPr lang="en-US" baseline="0" dirty="0" err="1" smtClean="0"/>
              <a:t>nich</a:t>
            </a:r>
            <a:r>
              <a:rPr lang="en-US" baseline="0" dirty="0" smtClean="0"/>
              <a:t> constant: U = integral of E d </a:t>
            </a:r>
            <a:r>
              <a:rPr lang="en-US" baseline="0" dirty="0" err="1" smtClean="0"/>
              <a:t>d</a:t>
            </a:r>
            <a:r>
              <a:rPr lang="en-US" baseline="0" dirty="0" smtClean="0"/>
              <a:t>, with Change of E during the Time: E(z) = sin(</a:t>
            </a:r>
            <a:r>
              <a:rPr lang="en-US" baseline="0" dirty="0" err="1" smtClean="0"/>
              <a:t>kz</a:t>
            </a:r>
            <a:r>
              <a:rPr lang="en-US" baseline="0" dirty="0" smtClean="0"/>
              <a:t>)* </a:t>
            </a:r>
            <a:r>
              <a:rPr lang="en-US" baseline="0" dirty="0" err="1" smtClean="0"/>
              <a:t>Emax</a:t>
            </a:r>
            <a:r>
              <a:rPr lang="en-US" baseline="0" dirty="0" smtClean="0"/>
              <a:t>(z) </a:t>
            </a:r>
          </a:p>
          <a:p>
            <a:r>
              <a:rPr lang="en-US" baseline="0" dirty="0" smtClean="0"/>
              <a:t>The integral of the electrical field is equal to the </a:t>
            </a:r>
          </a:p>
          <a:p>
            <a:endParaRPr lang="en-US" baseline="0" dirty="0" smtClean="0"/>
          </a:p>
          <a:p>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14</a:t>
            </a:fld>
            <a:endParaRPr lang="en-GB"/>
          </a:p>
        </p:txBody>
      </p:sp>
    </p:spTree>
    <p:extLst>
      <p:ext uri="{BB962C8B-B14F-4D97-AF65-F5344CB8AC3E}">
        <p14:creationId xmlns:p14="http://schemas.microsoft.com/office/powerpoint/2010/main" val="2858094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15</a:t>
            </a:fld>
            <a:endParaRPr lang="en-GB"/>
          </a:p>
        </p:txBody>
      </p:sp>
    </p:spTree>
    <p:extLst>
      <p:ext uri="{BB962C8B-B14F-4D97-AF65-F5344CB8AC3E}">
        <p14:creationId xmlns:p14="http://schemas.microsoft.com/office/powerpoint/2010/main" val="13103049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16</a:t>
            </a:fld>
            <a:endParaRPr lang="en-GB"/>
          </a:p>
        </p:txBody>
      </p:sp>
    </p:spTree>
    <p:extLst>
      <p:ext uri="{BB962C8B-B14F-4D97-AF65-F5344CB8AC3E}">
        <p14:creationId xmlns:p14="http://schemas.microsoft.com/office/powerpoint/2010/main" val="1696318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Surface emission: </a:t>
            </a:r>
            <a:r>
              <a:rPr lang="en-US" dirty="0" err="1" smtClean="0"/>
              <a:t>Emax</a:t>
            </a:r>
            <a:r>
              <a:rPr lang="en-US" dirty="0" smtClean="0"/>
              <a:t> / </a:t>
            </a:r>
            <a:r>
              <a:rPr lang="en-US" dirty="0" err="1" smtClean="0"/>
              <a:t>Eacc</a:t>
            </a:r>
            <a:r>
              <a:rPr lang="en-US" dirty="0" smtClean="0"/>
              <a:t> </a:t>
            </a:r>
            <a:r>
              <a:rPr lang="en-US" dirty="0" smtClean="0">
                <a:sym typeface="Wingdings" panose="05000000000000000000" pitchFamily="2" charset="2"/>
              </a:rPr>
              <a:t> </a:t>
            </a:r>
            <a:r>
              <a:rPr lang="en-US" dirty="0" err="1" smtClean="0">
                <a:sym typeface="Wingdings" panose="05000000000000000000" pitchFamily="2" charset="2"/>
              </a:rPr>
              <a:t>E</a:t>
            </a:r>
            <a:r>
              <a:rPr lang="en-US" dirty="0" err="1" smtClean="0"/>
              <a:t>max</a:t>
            </a:r>
            <a:r>
              <a:rPr lang="en-US" dirty="0" smtClean="0"/>
              <a:t> am Rand (</a:t>
            </a:r>
            <a:r>
              <a:rPr lang="en-US" dirty="0" err="1" smtClean="0"/>
              <a:t>immer</a:t>
            </a:r>
            <a:r>
              <a:rPr lang="en-US" dirty="0" smtClean="0"/>
              <a:t> so) </a:t>
            </a:r>
            <a:r>
              <a:rPr lang="en-US" dirty="0" err="1" smtClean="0"/>
              <a:t>gegenueber</a:t>
            </a:r>
            <a:r>
              <a:rPr lang="en-US" dirty="0" smtClean="0"/>
              <a:t> </a:t>
            </a:r>
            <a:r>
              <a:rPr lang="en-US" dirty="0" err="1" smtClean="0"/>
              <a:t>dem</a:t>
            </a:r>
            <a:r>
              <a:rPr lang="en-US" dirty="0" smtClean="0"/>
              <a:t> </a:t>
            </a:r>
            <a:r>
              <a:rPr lang="en-US" dirty="0" err="1" smtClean="0"/>
              <a:t>Beschleunigungsfeld</a:t>
            </a:r>
            <a:r>
              <a:rPr lang="en-US" dirty="0" smtClean="0"/>
              <a:t> </a:t>
            </a:r>
            <a:r>
              <a:rPr lang="en-US" dirty="0" smtClean="0">
                <a:sym typeface="Wingdings" panose="05000000000000000000" pitchFamily="2" charset="2"/>
              </a:rPr>
              <a:t> </a:t>
            </a:r>
            <a:r>
              <a:rPr lang="en-US" dirty="0" err="1" smtClean="0">
                <a:sym typeface="Wingdings" panose="05000000000000000000" pitchFamily="2" charset="2"/>
              </a:rPr>
              <a:t>moeglichst</a:t>
            </a:r>
            <a:r>
              <a:rPr lang="en-US" dirty="0" smtClean="0">
                <a:sym typeface="Wingdings" panose="05000000000000000000" pitchFamily="2" charset="2"/>
              </a:rPr>
              <a:t> </a:t>
            </a:r>
            <a:r>
              <a:rPr lang="en-US" dirty="0" err="1" smtClean="0">
                <a:sym typeface="Wingdings" panose="05000000000000000000" pitchFamily="2" charset="2"/>
              </a:rPr>
              <a:t>klein</a:t>
            </a:r>
            <a:r>
              <a:rPr lang="en-US" dirty="0" smtClean="0">
                <a:sym typeface="Wingdings" panose="05000000000000000000" pitchFamily="2" charset="2"/>
              </a:rPr>
              <a:t> </a:t>
            </a:r>
            <a:r>
              <a:rPr lang="en-US" dirty="0" err="1" smtClean="0">
                <a:sym typeface="Wingdings" panose="05000000000000000000" pitchFamily="2" charset="2"/>
              </a:rPr>
              <a:t>damit</a:t>
            </a:r>
            <a:r>
              <a:rPr lang="en-US" dirty="0" smtClean="0">
                <a:sym typeface="Wingdings" panose="05000000000000000000" pitchFamily="2" charset="2"/>
              </a:rPr>
              <a:t> Feld </a:t>
            </a:r>
            <a:r>
              <a:rPr lang="en-US" dirty="0" err="1" smtClean="0">
                <a:sym typeface="Wingdings" panose="05000000000000000000" pitchFamily="2" charset="2"/>
              </a:rPr>
              <a:t>moeglichst</a:t>
            </a:r>
            <a:r>
              <a:rPr lang="en-US" dirty="0" smtClean="0">
                <a:sym typeface="Wingdings" panose="05000000000000000000" pitchFamily="2" charset="2"/>
              </a:rPr>
              <a:t> gross (</a:t>
            </a:r>
            <a:r>
              <a:rPr lang="en-US" dirty="0" err="1" smtClean="0">
                <a:sym typeface="Wingdings" panose="05000000000000000000" pitchFamily="2" charset="2"/>
              </a:rPr>
              <a:t>Emax</a:t>
            </a:r>
            <a:r>
              <a:rPr lang="en-US" dirty="0" smtClean="0">
                <a:sym typeface="Wingdings" panose="05000000000000000000" pitchFamily="2" charset="2"/>
              </a:rPr>
              <a:t> hat </a:t>
            </a:r>
            <a:r>
              <a:rPr lang="en-US" dirty="0" err="1" smtClean="0">
                <a:sym typeface="Wingdings" panose="05000000000000000000" pitchFamily="2" charset="2"/>
              </a:rPr>
              <a:t>natuerliche</a:t>
            </a:r>
            <a:r>
              <a:rPr lang="en-US" dirty="0" smtClean="0">
                <a:sym typeface="Wingdings" panose="05000000000000000000" pitchFamily="2" charset="2"/>
              </a:rPr>
              <a:t> </a:t>
            </a:r>
            <a:r>
              <a:rPr lang="en-US" dirty="0" err="1" smtClean="0">
                <a:sym typeface="Wingdings" panose="05000000000000000000" pitchFamily="2" charset="2"/>
              </a:rPr>
              <a:t>Schranke</a:t>
            </a:r>
            <a:r>
              <a:rPr lang="en-US" dirty="0" smtClean="0">
                <a:sym typeface="Wingdings" panose="05000000000000000000" pitchFamily="2" charset="2"/>
              </a:rPr>
              <a:t>)</a:t>
            </a:r>
            <a:endParaRPr lang="en-US" dirty="0" smtClean="0"/>
          </a:p>
          <a:p>
            <a:endParaRPr lang="en-US" dirty="0" smtClean="0"/>
          </a:p>
          <a:p>
            <a:r>
              <a:rPr lang="en-US" dirty="0" smtClean="0"/>
              <a:t>Magnetic quench: </a:t>
            </a:r>
            <a:r>
              <a:rPr lang="en-US" dirty="0" err="1" smtClean="0"/>
              <a:t>Hmax</a:t>
            </a:r>
            <a:r>
              <a:rPr lang="en-US" dirty="0" smtClean="0"/>
              <a:t> / </a:t>
            </a:r>
            <a:r>
              <a:rPr lang="en-US" dirty="0" err="1" smtClean="0"/>
              <a:t>Eacc</a:t>
            </a:r>
            <a:r>
              <a:rPr lang="en-US" dirty="0" smtClean="0"/>
              <a:t> (</a:t>
            </a:r>
            <a:r>
              <a:rPr lang="en-US" dirty="0" err="1" smtClean="0"/>
              <a:t>Bei</a:t>
            </a:r>
            <a:r>
              <a:rPr lang="en-US" dirty="0" smtClean="0"/>
              <a:t> </a:t>
            </a:r>
            <a:r>
              <a:rPr lang="en-US" dirty="0" err="1" smtClean="0"/>
              <a:t>zu</a:t>
            </a:r>
            <a:r>
              <a:rPr lang="en-US" baseline="0" dirty="0" smtClean="0"/>
              <a:t> </a:t>
            </a:r>
            <a:r>
              <a:rPr lang="en-US" baseline="0" dirty="0" err="1" smtClean="0"/>
              <a:t>grossem</a:t>
            </a:r>
            <a:r>
              <a:rPr lang="en-US" baseline="0" dirty="0" smtClean="0"/>
              <a:t> </a:t>
            </a:r>
            <a:r>
              <a:rPr lang="en-US" baseline="0" dirty="0" err="1" smtClean="0"/>
              <a:t>Magnetfeld</a:t>
            </a:r>
            <a:r>
              <a:rPr lang="en-US" baseline="0" dirty="0" smtClean="0"/>
              <a:t> </a:t>
            </a:r>
            <a:r>
              <a:rPr lang="en-US" baseline="0" dirty="0" err="1" smtClean="0"/>
              <a:t>ist</a:t>
            </a:r>
            <a:r>
              <a:rPr lang="en-US" baseline="0" dirty="0" smtClean="0"/>
              <a:t> </a:t>
            </a:r>
            <a:r>
              <a:rPr lang="en-US" baseline="0" dirty="0" err="1" smtClean="0"/>
              <a:t>sie</a:t>
            </a:r>
            <a:r>
              <a:rPr lang="en-US" baseline="0" dirty="0" smtClean="0"/>
              <a:t> </a:t>
            </a:r>
            <a:r>
              <a:rPr lang="en-US" baseline="0" dirty="0" err="1" smtClean="0"/>
              <a:t>nicht</a:t>
            </a:r>
            <a:r>
              <a:rPr lang="en-US" baseline="0" dirty="0" smtClean="0"/>
              <a:t> </a:t>
            </a:r>
            <a:r>
              <a:rPr lang="en-US" baseline="0" dirty="0" err="1" smtClean="0"/>
              <a:t>mehr</a:t>
            </a:r>
            <a:r>
              <a:rPr lang="en-US" baseline="0" dirty="0" smtClean="0"/>
              <a:t> </a:t>
            </a:r>
            <a:r>
              <a:rPr lang="en-US" baseline="0" dirty="0" err="1" smtClean="0"/>
              <a:t>supraleitend</a:t>
            </a:r>
            <a:r>
              <a:rPr lang="en-US" baseline="0" dirty="0" smtClean="0"/>
              <a:t> </a:t>
            </a:r>
            <a:r>
              <a:rPr lang="en-US" baseline="0" dirty="0" smtClean="0">
                <a:sym typeface="Wingdings" panose="05000000000000000000" pitchFamily="2" charset="2"/>
              </a:rPr>
              <a:t> PUFF) Quenching: </a:t>
            </a:r>
            <a:r>
              <a:rPr lang="en-US" baseline="0" dirty="0" err="1" smtClean="0">
                <a:sym typeface="Wingdings" panose="05000000000000000000" pitchFamily="2" charset="2"/>
              </a:rPr>
              <a:t>Aus</a:t>
            </a:r>
            <a:r>
              <a:rPr lang="en-US" baseline="0" dirty="0" smtClean="0">
                <a:sym typeface="Wingdings" panose="05000000000000000000" pitchFamily="2" charset="2"/>
              </a:rPr>
              <a:t> </a:t>
            </a:r>
            <a:r>
              <a:rPr lang="en-US" baseline="0" dirty="0" err="1" smtClean="0">
                <a:sym typeface="Wingdings" panose="05000000000000000000" pitchFamily="2" charset="2"/>
              </a:rPr>
              <a:t>Supraleitung</a:t>
            </a:r>
            <a:r>
              <a:rPr lang="en-US" baseline="0" dirty="0" smtClean="0">
                <a:sym typeface="Wingdings" panose="05000000000000000000" pitchFamily="2" charset="2"/>
              </a:rPr>
              <a:t> </a:t>
            </a:r>
            <a:r>
              <a:rPr lang="en-US" baseline="0" dirty="0" err="1" smtClean="0">
                <a:sym typeface="Wingdings" panose="05000000000000000000" pitchFamily="2" charset="2"/>
              </a:rPr>
              <a:t>rausfliegen</a:t>
            </a:r>
            <a:r>
              <a:rPr lang="en-US" baseline="0" dirty="0" smtClean="0">
                <a:sym typeface="Wingdings" panose="05000000000000000000" pitchFamily="2" charset="2"/>
              </a:rPr>
              <a:t>  </a:t>
            </a:r>
            <a:r>
              <a:rPr lang="en-US" baseline="0" dirty="0" err="1" smtClean="0">
                <a:sym typeface="Wingdings" panose="05000000000000000000" pitchFamily="2" charset="2"/>
              </a:rPr>
              <a:t>noch</a:t>
            </a:r>
            <a:r>
              <a:rPr lang="en-US" baseline="0" dirty="0" smtClean="0">
                <a:sym typeface="Wingdings" panose="05000000000000000000" pitchFamily="2" charset="2"/>
              </a:rPr>
              <a:t> </a:t>
            </a:r>
            <a:r>
              <a:rPr lang="en-US" baseline="0" dirty="0" err="1" smtClean="0">
                <a:sym typeface="Wingdings" panose="05000000000000000000" pitchFamily="2" charset="2"/>
              </a:rPr>
              <a:t>heisser</a:t>
            </a:r>
            <a:r>
              <a:rPr lang="en-US" baseline="0" dirty="0" smtClean="0">
                <a:sym typeface="Wingdings" panose="05000000000000000000" pitchFamily="2" charset="2"/>
              </a:rPr>
              <a:t>  Snow ball effect</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17</a:t>
            </a:fld>
            <a:endParaRPr lang="en-GB"/>
          </a:p>
        </p:txBody>
      </p:sp>
    </p:spTree>
    <p:extLst>
      <p:ext uri="{BB962C8B-B14F-4D97-AF65-F5344CB8AC3E}">
        <p14:creationId xmlns:p14="http://schemas.microsoft.com/office/powerpoint/2010/main" val="951653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20</a:t>
            </a:fld>
            <a:endParaRPr lang="en-GB"/>
          </a:p>
        </p:txBody>
      </p:sp>
    </p:spTree>
    <p:extLst>
      <p:ext uri="{BB962C8B-B14F-4D97-AF65-F5344CB8AC3E}">
        <p14:creationId xmlns:p14="http://schemas.microsoft.com/office/powerpoint/2010/main" val="8503610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how it looks like in reality</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2</a:t>
            </a:fld>
            <a:endParaRPr lang="en-GB"/>
          </a:p>
        </p:txBody>
      </p:sp>
    </p:spTree>
    <p:extLst>
      <p:ext uri="{BB962C8B-B14F-4D97-AF65-F5344CB8AC3E}">
        <p14:creationId xmlns:p14="http://schemas.microsoft.com/office/powerpoint/2010/main" val="2333982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it works (alternating</a:t>
            </a:r>
            <a:r>
              <a:rPr lang="en-US" baseline="0" dirty="0" smtClean="0"/>
              <a:t> field)</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3</a:t>
            </a:fld>
            <a:endParaRPr lang="en-GB"/>
          </a:p>
        </p:txBody>
      </p:sp>
    </p:spTree>
    <p:extLst>
      <p:ext uri="{BB962C8B-B14F-4D97-AF65-F5344CB8AC3E}">
        <p14:creationId xmlns:p14="http://schemas.microsoft.com/office/powerpoint/2010/main" val="159965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 =</a:t>
            </a:r>
            <a:r>
              <a:rPr lang="en-US" baseline="0" dirty="0" smtClean="0"/>
              <a:t> Shunt impedance = U0^2 / Ps (</a:t>
            </a:r>
            <a:r>
              <a:rPr lang="en-US" baseline="0" dirty="0" err="1" smtClean="0"/>
              <a:t>Verlorene</a:t>
            </a:r>
            <a:r>
              <a:rPr lang="en-US" baseline="0" dirty="0" smtClean="0"/>
              <a:t> </a:t>
            </a:r>
            <a:r>
              <a:rPr lang="en-US" baseline="0" dirty="0" err="1" smtClean="0"/>
              <a:t>Leistung</a:t>
            </a:r>
            <a:r>
              <a:rPr lang="en-US" baseline="0" dirty="0" smtClean="0"/>
              <a:t> </a:t>
            </a:r>
            <a:r>
              <a:rPr lang="en-US" baseline="0" dirty="0" err="1" smtClean="0"/>
              <a:t>ueber</a:t>
            </a:r>
            <a:r>
              <a:rPr lang="en-US" baseline="0" dirty="0" smtClean="0"/>
              <a:t> der </a:t>
            </a:r>
            <a:r>
              <a:rPr lang="en-US" baseline="0" dirty="0" err="1" smtClean="0"/>
              <a:t>Oberflaeche</a:t>
            </a:r>
            <a:r>
              <a:rPr lang="en-US" baseline="0" dirty="0" smtClean="0"/>
              <a:t>)</a:t>
            </a:r>
          </a:p>
          <a:p>
            <a:r>
              <a:rPr lang="en-US" dirty="0" smtClean="0"/>
              <a:t>Shunt </a:t>
            </a:r>
            <a:r>
              <a:rPr lang="en-US" dirty="0" err="1" smtClean="0"/>
              <a:t>impedanz</a:t>
            </a:r>
            <a:r>
              <a:rPr lang="en-US" dirty="0" smtClean="0"/>
              <a:t> =</a:t>
            </a:r>
            <a:r>
              <a:rPr lang="en-US" baseline="0" dirty="0" smtClean="0"/>
              <a:t> </a:t>
            </a:r>
            <a:r>
              <a:rPr lang="en-US" baseline="0" dirty="0" err="1" smtClean="0"/>
              <a:t>Oberflaechenverluste</a:t>
            </a:r>
            <a:r>
              <a:rPr lang="en-US" baseline="0" dirty="0" smtClean="0"/>
              <a:t> </a:t>
            </a:r>
            <a:r>
              <a:rPr lang="en-US" baseline="0" dirty="0" err="1" smtClean="0"/>
              <a:t>als</a:t>
            </a:r>
            <a:r>
              <a:rPr lang="en-US" baseline="0" dirty="0" smtClean="0"/>
              <a:t> </a:t>
            </a:r>
            <a:r>
              <a:rPr lang="en-US" baseline="0" dirty="0" err="1" smtClean="0"/>
              <a:t>Widerstand</a:t>
            </a:r>
            <a:r>
              <a:rPr lang="en-US" baseline="0" dirty="0" smtClean="0"/>
              <a:t> in </a:t>
            </a:r>
            <a:r>
              <a:rPr lang="en-US" baseline="0" dirty="0" err="1" smtClean="0"/>
              <a:t>einem</a:t>
            </a:r>
            <a:r>
              <a:rPr lang="en-US" baseline="0" dirty="0" smtClean="0"/>
              <a:t> </a:t>
            </a:r>
            <a:r>
              <a:rPr lang="en-US" baseline="0" dirty="0" err="1" smtClean="0"/>
              <a:t>Schwingkreis</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4</a:t>
            </a:fld>
            <a:endParaRPr lang="en-GB"/>
          </a:p>
        </p:txBody>
      </p:sp>
    </p:spTree>
    <p:extLst>
      <p:ext uri="{BB962C8B-B14F-4D97-AF65-F5344CB8AC3E}">
        <p14:creationId xmlns:p14="http://schemas.microsoft.com/office/powerpoint/2010/main" val="2247459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C7945A1-9CD9-45DA-892C-182CF4673F47}" type="slidenum">
              <a:rPr lang="en-GB" smtClean="0"/>
              <a:t>5</a:t>
            </a:fld>
            <a:endParaRPr lang="en-GB"/>
          </a:p>
        </p:txBody>
      </p:sp>
    </p:spTree>
    <p:extLst>
      <p:ext uri="{BB962C8B-B14F-4D97-AF65-F5344CB8AC3E}">
        <p14:creationId xmlns:p14="http://schemas.microsoft.com/office/powerpoint/2010/main" val="344300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modelling approach:</a:t>
            </a:r>
            <a:r>
              <a:rPr lang="en-US" baseline="0" dirty="0" smtClean="0"/>
              <a:t> The pill box (</a:t>
            </a:r>
            <a:r>
              <a:rPr lang="en-US" baseline="0" dirty="0" err="1" smtClean="0"/>
              <a:t>Keksdose</a:t>
            </a:r>
            <a:r>
              <a:rPr lang="en-US" baseline="0" dirty="0" smtClean="0"/>
              <a:t> </a:t>
            </a:r>
            <a:r>
              <a:rPr lang="en-US" baseline="0" dirty="0" smtClean="0">
                <a:sym typeface="Wingdings" panose="05000000000000000000" pitchFamily="2" charset="2"/>
              </a:rPr>
              <a:t>)</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6</a:t>
            </a:fld>
            <a:endParaRPr lang="en-GB"/>
          </a:p>
        </p:txBody>
      </p:sp>
    </p:spTree>
    <p:extLst>
      <p:ext uri="{BB962C8B-B14F-4D97-AF65-F5344CB8AC3E}">
        <p14:creationId xmlns:p14="http://schemas.microsoft.com/office/powerpoint/2010/main" val="665013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a:t>
            </a:r>
            <a:r>
              <a:rPr lang="en-US" baseline="0" dirty="0" smtClean="0"/>
              <a:t> a beam pipe</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7</a:t>
            </a:fld>
            <a:endParaRPr lang="en-GB"/>
          </a:p>
        </p:txBody>
      </p:sp>
    </p:spTree>
    <p:extLst>
      <p:ext uri="{BB962C8B-B14F-4D97-AF65-F5344CB8AC3E}">
        <p14:creationId xmlns:p14="http://schemas.microsoft.com/office/powerpoint/2010/main" val="3516416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Blend edges:</a:t>
            </a:r>
            <a:r>
              <a:rPr lang="en-US" baseline="0" dirty="0" smtClean="0"/>
              <a:t> At edges: Strong magnetic field </a:t>
            </a:r>
            <a:r>
              <a:rPr lang="en-US" baseline="0" dirty="0" smtClean="0">
                <a:sym typeface="Wingdings" panose="05000000000000000000" pitchFamily="2" charset="2"/>
              </a:rPr>
              <a:t> Strong surface currents  Huge losses</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8</a:t>
            </a:fld>
            <a:endParaRPr lang="en-GB"/>
          </a:p>
        </p:txBody>
      </p:sp>
    </p:spTree>
    <p:extLst>
      <p:ext uri="{BB962C8B-B14F-4D97-AF65-F5344CB8AC3E}">
        <p14:creationId xmlns:p14="http://schemas.microsoft.com/office/powerpoint/2010/main" val="1503260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Optimized</a:t>
            </a:r>
            <a:r>
              <a:rPr lang="en-US" baseline="0" dirty="0" smtClean="0"/>
              <a:t> </a:t>
            </a:r>
            <a:r>
              <a:rPr lang="en-US" baseline="0" dirty="0" smtClean="0">
                <a:sym typeface="Wingdings" panose="05000000000000000000" pitchFamily="2" charset="2"/>
              </a:rPr>
              <a:t> (Losses, Frequency)</a:t>
            </a:r>
            <a:endParaRPr lang="en-GB" dirty="0"/>
          </a:p>
        </p:txBody>
      </p:sp>
      <p:sp>
        <p:nvSpPr>
          <p:cNvPr id="4" name="Slide Number Placeholder 3"/>
          <p:cNvSpPr>
            <a:spLocks noGrp="1"/>
          </p:cNvSpPr>
          <p:nvPr>
            <p:ph type="sldNum" sz="quarter" idx="10"/>
          </p:nvPr>
        </p:nvSpPr>
        <p:spPr/>
        <p:txBody>
          <a:bodyPr/>
          <a:lstStyle/>
          <a:p>
            <a:fld id="{FC7945A1-9CD9-45DA-892C-182CF4673F47}" type="slidenum">
              <a:rPr lang="en-GB" smtClean="0"/>
              <a:t>9</a:t>
            </a:fld>
            <a:endParaRPr lang="en-GB"/>
          </a:p>
        </p:txBody>
      </p:sp>
    </p:spTree>
    <p:extLst>
      <p:ext uri="{BB962C8B-B14F-4D97-AF65-F5344CB8AC3E}">
        <p14:creationId xmlns:p14="http://schemas.microsoft.com/office/powerpoint/2010/main" val="2718474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4EDE35B-75BE-4308-8EAB-D86BD068A92C}" type="datetimeFigureOut">
              <a:rPr lang="en-GB" smtClean="0"/>
              <a:t>19/04/2018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3971533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EDE35B-75BE-4308-8EAB-D86BD068A92C}" type="datetimeFigureOut">
              <a:rPr lang="en-GB" smtClean="0"/>
              <a:t>19/04/2018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4025602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EDE35B-75BE-4308-8EAB-D86BD068A92C}" type="datetimeFigureOut">
              <a:rPr lang="en-GB" smtClean="0"/>
              <a:t>19/04/2018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402069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4EDE35B-75BE-4308-8EAB-D86BD068A92C}" type="datetimeFigureOut">
              <a:rPr lang="en-GB" smtClean="0"/>
              <a:t>19/04/2018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3210768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4EDE35B-75BE-4308-8EAB-D86BD068A92C}" type="datetimeFigureOut">
              <a:rPr lang="en-GB" smtClean="0"/>
              <a:t>19/04/2018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3936116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4EDE35B-75BE-4308-8EAB-D86BD068A92C}" type="datetimeFigureOut">
              <a:rPr lang="en-GB" smtClean="0"/>
              <a:t>19/04/2018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1611653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4EDE35B-75BE-4308-8EAB-D86BD068A92C}" type="datetimeFigureOut">
              <a:rPr lang="en-GB" smtClean="0"/>
              <a:t>19/04/2018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4051022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4EDE35B-75BE-4308-8EAB-D86BD068A92C}" type="datetimeFigureOut">
              <a:rPr lang="en-GB" smtClean="0"/>
              <a:t>19/04/2018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2921081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EDE35B-75BE-4308-8EAB-D86BD068A92C}" type="datetimeFigureOut">
              <a:rPr lang="en-GB" smtClean="0"/>
              <a:t>19/04/2018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1797344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4EDE35B-75BE-4308-8EAB-D86BD068A92C}" type="datetimeFigureOut">
              <a:rPr lang="en-GB" smtClean="0"/>
              <a:t>19/04/2018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2046966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4EDE35B-75BE-4308-8EAB-D86BD068A92C}" type="datetimeFigureOut">
              <a:rPr lang="en-GB" smtClean="0"/>
              <a:t>19/04/2018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E4D4B44-2316-4855-BA10-4BCCD79A706F}" type="slidenum">
              <a:rPr lang="en-GB" smtClean="0"/>
              <a:t>‹#›</a:t>
            </a:fld>
            <a:endParaRPr lang="en-GB"/>
          </a:p>
        </p:txBody>
      </p:sp>
    </p:spTree>
    <p:extLst>
      <p:ext uri="{BB962C8B-B14F-4D97-AF65-F5344CB8AC3E}">
        <p14:creationId xmlns:p14="http://schemas.microsoft.com/office/powerpoint/2010/main" val="237773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EDE35B-75BE-4308-8EAB-D86BD068A92C}" type="datetimeFigureOut">
              <a:rPr lang="en-GB" smtClean="0"/>
              <a:t>19/04/2018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4D4B44-2316-4855-BA10-4BCCD79A706F}" type="slidenum">
              <a:rPr lang="en-GB" smtClean="0"/>
              <a:t>‹#›</a:t>
            </a:fld>
            <a:endParaRPr lang="en-GB"/>
          </a:p>
        </p:txBody>
      </p:sp>
    </p:spTree>
    <p:extLst>
      <p:ext uri="{BB962C8B-B14F-4D97-AF65-F5344CB8AC3E}">
        <p14:creationId xmlns:p14="http://schemas.microsoft.com/office/powerpoint/2010/main" val="1632676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comments" Target="../comments/comment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chart" Target="../charts/chart1.xml"/><Relationship Id="rId7" Type="http://schemas.microsoft.com/office/2007/relationships/hdphoto" Target="../media/hdphoto2.wdp"/><Relationship Id="rId12" Type="http://schemas.openxmlformats.org/officeDocument/2006/relationships/comments" Target="../comments/comment4.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4.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6.png"/><Relationship Id="rId4" Type="http://schemas.openxmlformats.org/officeDocument/2006/relationships/image" Target="../media/image23.png"/><Relationship Id="rId9" Type="http://schemas.microsoft.com/office/2007/relationships/hdphoto" Target="../media/hdphoto3.wdp"/></Relationships>
</file>

<file path=ppt/slides/_rels/slide14.xml.rels><?xml version="1.0" encoding="UTF-8" standalone="yes"?>
<Relationships xmlns="http://schemas.openxmlformats.org/package/2006/relationships"><Relationship Id="rId8" Type="http://schemas.openxmlformats.org/officeDocument/2006/relationships/image" Target="../media/image290.png"/><Relationship Id="rId3" Type="http://schemas.openxmlformats.org/officeDocument/2006/relationships/image" Target="../media/image27.PNG"/><Relationship Id="rId7" Type="http://schemas.openxmlformats.org/officeDocument/2006/relationships/image" Target="../media/image28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comments" Target="../comments/comment5.xml"/><Relationship Id="rId5" Type="http://schemas.openxmlformats.org/officeDocument/2006/relationships/image" Target="../media/image28.png"/><Relationship Id="rId10" Type="http://schemas.openxmlformats.org/officeDocument/2006/relationships/image" Target="../media/image31.png"/><Relationship Id="rId4" Type="http://schemas.openxmlformats.org/officeDocument/2006/relationships/image" Target="../media/image14.PN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2.PNG"/><Relationship Id="rId7" Type="http://schemas.microsoft.com/office/2007/relationships/hdphoto" Target="../media/hdphoto6.wdp"/><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4.png"/><Relationship Id="rId5" Type="http://schemas.microsoft.com/office/2007/relationships/hdphoto" Target="../media/hdphoto5.wdp"/><Relationship Id="rId10" Type="http://schemas.openxmlformats.org/officeDocument/2006/relationships/comments" Target="../comments/comment6.xml"/><Relationship Id="rId4" Type="http://schemas.openxmlformats.org/officeDocument/2006/relationships/image" Target="../media/image33.png"/><Relationship Id="rId9" Type="http://schemas.microsoft.com/office/2007/relationships/hdphoto" Target="../media/hdphoto7.wdp"/></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comments" Target="../comments/comment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8.png"/><Relationship Id="rId7"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comments" Target="../comments/comment8.xml"/><Relationship Id="rId4" Type="http://schemas.microsoft.com/office/2007/relationships/hdphoto" Target="../media/hdphoto8.wdp"/><Relationship Id="rId9" Type="http://schemas.microsoft.com/office/2007/relationships/hdphoto" Target="../media/hdphoto5.wdp"/></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7.png"/><Relationship Id="rId4" Type="http://schemas.openxmlformats.org/officeDocument/2006/relationships/image" Target="../media/image60.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5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RF Simulations</a:t>
            </a:r>
            <a:endParaRPr lang="en-GB" dirty="0"/>
          </a:p>
        </p:txBody>
      </p:sp>
      <p:sp>
        <p:nvSpPr>
          <p:cNvPr id="3" name="Subtitle 2"/>
          <p:cNvSpPr>
            <a:spLocks noGrp="1"/>
          </p:cNvSpPr>
          <p:nvPr>
            <p:ph type="subTitle" idx="1"/>
          </p:nvPr>
        </p:nvSpPr>
        <p:spPr/>
        <p:txBody>
          <a:bodyPr/>
          <a:lstStyle/>
          <a:p>
            <a:r>
              <a:rPr lang="en-US" dirty="0" err="1" smtClean="0"/>
              <a:t>Wiebke</a:t>
            </a:r>
            <a:r>
              <a:rPr lang="en-US" dirty="0" smtClean="0"/>
              <a:t> </a:t>
            </a:r>
            <a:r>
              <a:rPr lang="en-US" dirty="0" err="1" smtClean="0"/>
              <a:t>Liebscher</a:t>
            </a:r>
            <a:r>
              <a:rPr lang="en-US" dirty="0" smtClean="0"/>
              <a:t> and Salome Schwark</a:t>
            </a:r>
          </a:p>
          <a:p>
            <a:r>
              <a:rPr lang="en-US" dirty="0" smtClean="0"/>
              <a:t>Supervisor: Hermann </a:t>
            </a:r>
            <a:r>
              <a:rPr lang="en-US" dirty="0" err="1" smtClean="0"/>
              <a:t>Pommerenke</a:t>
            </a:r>
            <a:endParaRPr lang="en-GB" dirty="0"/>
          </a:p>
        </p:txBody>
      </p:sp>
      <p:sp>
        <p:nvSpPr>
          <p:cNvPr id="4" name="TextBox 3"/>
          <p:cNvSpPr txBox="1"/>
          <p:nvPr/>
        </p:nvSpPr>
        <p:spPr>
          <a:xfrm>
            <a:off x="275568" y="6610006"/>
            <a:ext cx="4395952" cy="215444"/>
          </a:xfrm>
          <a:prstGeom prst="rect">
            <a:avLst/>
          </a:prstGeom>
          <a:noFill/>
        </p:spPr>
        <p:txBody>
          <a:bodyPr wrap="square" rtlCol="0">
            <a:spAutoFit/>
          </a:bodyPr>
          <a:lstStyle/>
          <a:p>
            <a:r>
              <a:rPr lang="en-US" sz="800" dirty="0" smtClean="0"/>
              <a:t>Source: Microcosm (CERN)</a:t>
            </a:r>
            <a:endParaRPr lang="en-GB" sz="800" dirty="0"/>
          </a:p>
        </p:txBody>
      </p:sp>
    </p:spTree>
    <p:extLst>
      <p:ext uri="{BB962C8B-B14F-4D97-AF65-F5344CB8AC3E}">
        <p14:creationId xmlns:p14="http://schemas.microsoft.com/office/powerpoint/2010/main" val="182315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099" y="-39397"/>
            <a:ext cx="1993619" cy="1325563"/>
          </a:xfrm>
        </p:spPr>
        <p:txBody>
          <a:bodyPr/>
          <a:lstStyle/>
          <a:p>
            <a:r>
              <a:rPr lang="en-US" dirty="0" smtClean="0"/>
              <a:t>E-Field</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94170" y="1242623"/>
            <a:ext cx="6112771" cy="4645332"/>
          </a:xfrm>
          <a:prstGeom prst="rect">
            <a:avLst/>
          </a:prstGeom>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13165" y="1242623"/>
            <a:ext cx="5468744" cy="4607229"/>
          </a:xfrm>
        </p:spPr>
      </p:pic>
    </p:spTree>
    <p:extLst>
      <p:ext uri="{BB962C8B-B14F-4D97-AF65-F5344CB8AC3E}">
        <p14:creationId xmlns:p14="http://schemas.microsoft.com/office/powerpoint/2010/main" val="2067674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85264" y="1051944"/>
            <a:ext cx="5719354" cy="4962826"/>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20" y="1051944"/>
            <a:ext cx="5719354" cy="4645787"/>
          </a:xfrm>
          <a:prstGeom prst="rect">
            <a:avLst/>
          </a:prstGeom>
        </p:spPr>
      </p:pic>
      <p:sp>
        <p:nvSpPr>
          <p:cNvPr id="6" name="Title 1"/>
          <p:cNvSpPr txBox="1">
            <a:spLocks/>
          </p:cNvSpPr>
          <p:nvPr/>
        </p:nvSpPr>
        <p:spPr>
          <a:xfrm>
            <a:off x="4685099" y="-39397"/>
            <a:ext cx="199361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H-Field</a:t>
            </a:r>
            <a:endParaRPr lang="en-GB" dirty="0"/>
          </a:p>
        </p:txBody>
      </p:sp>
    </p:spTree>
    <p:extLst>
      <p:ext uri="{BB962C8B-B14F-4D97-AF65-F5344CB8AC3E}">
        <p14:creationId xmlns:p14="http://schemas.microsoft.com/office/powerpoint/2010/main" val="4195663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1928" y="1288865"/>
            <a:ext cx="5771340" cy="4450079"/>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6225" y="1282161"/>
            <a:ext cx="5667105" cy="4770291"/>
          </a:xfrm>
          <a:prstGeom prst="rect">
            <a:avLst/>
          </a:prstGeom>
        </p:spPr>
      </p:pic>
      <p:sp>
        <p:nvSpPr>
          <p:cNvPr id="6" name="Title 1"/>
          <p:cNvSpPr txBox="1">
            <a:spLocks/>
          </p:cNvSpPr>
          <p:nvPr/>
        </p:nvSpPr>
        <p:spPr>
          <a:xfrm>
            <a:off x="3866497" y="-39397"/>
            <a:ext cx="426731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Surface Currents</a:t>
            </a:r>
            <a:endParaRPr lang="en-GB" dirty="0"/>
          </a:p>
        </p:txBody>
      </p:sp>
      <mc:AlternateContent xmlns:mc="http://schemas.openxmlformats.org/markup-compatibility/2006">
        <mc:Choice xmlns:a14="http://schemas.microsoft.com/office/drawing/2010/main" Requires="a14">
          <p:sp>
            <p:nvSpPr>
              <p:cNvPr id="3" name="TextBox 2"/>
              <p:cNvSpPr txBox="1"/>
              <p:nvPr/>
            </p:nvSpPr>
            <p:spPr>
              <a:xfrm>
                <a:off x="4279989" y="6052451"/>
                <a:ext cx="948657"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𝐽</m:t>
                      </m:r>
                      <m:r>
                        <a:rPr lang="en-US" b="0" i="0" smtClean="0">
                          <a:latin typeface="Cambria Math" panose="02040503050406030204" pitchFamily="18" charset="0"/>
                        </a:rPr>
                        <m:t>=</m:t>
                      </m:r>
                      <m:r>
                        <m:rPr>
                          <m:sty m:val="p"/>
                        </m:rPr>
                        <a:rPr lang="en-US" b="0" i="0" smtClean="0">
                          <a:latin typeface="Cambria Math" panose="02040503050406030204" pitchFamily="18" charset="0"/>
                        </a:rPr>
                        <m:t>n</m:t>
                      </m:r>
                      <m:r>
                        <a:rPr lang="en-US" b="0" i="0" smtClean="0">
                          <a:latin typeface="Cambria Math" panose="02040503050406030204" pitchFamily="18" charset="0"/>
                        </a:rPr>
                        <m:t> </m:t>
                      </m:r>
                      <m:r>
                        <m:rPr>
                          <m:sty m:val="p"/>
                        </m:rPr>
                        <a:rPr lang="en-US" b="0" i="0" smtClean="0">
                          <a:latin typeface="Cambria Math" panose="02040503050406030204" pitchFamily="18" charset="0"/>
                        </a:rPr>
                        <m:t>x</m:t>
                      </m:r>
                      <m:r>
                        <a:rPr lang="en-US" b="0" i="0" smtClean="0">
                          <a:latin typeface="Cambria Math" panose="02040503050406030204" pitchFamily="18" charset="0"/>
                        </a:rPr>
                        <m:t> </m:t>
                      </m:r>
                      <m:r>
                        <m:rPr>
                          <m:sty m:val="p"/>
                        </m:rPr>
                        <a:rPr lang="en-US" b="0" i="0" smtClean="0">
                          <a:latin typeface="Cambria Math" panose="02040503050406030204" pitchFamily="18" charset="0"/>
                        </a:rPr>
                        <m:t>H</m:t>
                      </m:r>
                    </m:oMath>
                  </m:oMathPara>
                </a14:m>
                <a:endParaRPr lang="en-GB" dirty="0"/>
              </a:p>
            </p:txBody>
          </p:sp>
        </mc:Choice>
        <mc:Fallback>
          <p:sp>
            <p:nvSpPr>
              <p:cNvPr id="3" name="TextBox 2"/>
              <p:cNvSpPr txBox="1">
                <a:spLocks noRot="1" noChangeAspect="1" noMove="1" noResize="1" noEditPoints="1" noAdjustHandles="1" noChangeArrowheads="1" noChangeShapeType="1" noTextEdit="1"/>
              </p:cNvSpPr>
              <p:nvPr/>
            </p:nvSpPr>
            <p:spPr>
              <a:xfrm>
                <a:off x="4279989" y="6052451"/>
                <a:ext cx="948657" cy="276999"/>
              </a:xfrm>
              <a:prstGeom prst="rect">
                <a:avLst/>
              </a:prstGeom>
              <a:blipFill>
                <a:blip r:embed="rId5"/>
                <a:stretch>
                  <a:fillRect l="-7692" r="-5769" b="-3111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8" name="TextBox 7"/>
              <p:cNvSpPr txBox="1"/>
              <p:nvPr/>
            </p:nvSpPr>
            <p:spPr>
              <a:xfrm>
                <a:off x="5793197" y="5827677"/>
                <a:ext cx="1601016" cy="72654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𝑍</m:t>
                              </m:r>
                            </m:e>
                            <m:sub>
                              <m:r>
                                <a:rPr lang="en-US" b="0" i="1" smtClean="0">
                                  <a:latin typeface="Cambria Math" panose="02040503050406030204" pitchFamily="18" charset="0"/>
                                  <a:ea typeface="Cambria Math" panose="02040503050406030204" pitchFamily="18" charset="0"/>
                                </a:rPr>
                                <m:t>𝑠</m:t>
                              </m:r>
                            </m:sub>
                          </m:sSub>
                        </m:num>
                        <m:den>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m:t>
                      </m:r>
                      <m:nary>
                        <m:naryPr>
                          <m:limLoc m:val="undOvr"/>
                          <m:subHide m:val="on"/>
                          <m:supHide m:val="on"/>
                          <m:ctrlPr>
                            <a:rPr lang="en-US" b="0" i="1" smtClean="0">
                              <a:latin typeface="Cambria Math" panose="02040503050406030204" pitchFamily="18" charset="0"/>
                              <a:ea typeface="Cambria Math" panose="02040503050406030204" pitchFamily="18" charset="0"/>
                            </a:rPr>
                          </m:ctrlPr>
                        </m:naryPr>
                        <m:sub/>
                        <m:sup/>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𝐽</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𝑑𝐴</m:t>
                          </m:r>
                        </m:e>
                      </m:nary>
                    </m:oMath>
                  </m:oMathPara>
                </a14:m>
                <a:endParaRPr lang="en-GB" dirty="0"/>
              </a:p>
            </p:txBody>
          </p:sp>
        </mc:Choice>
        <mc:Fallback>
          <p:sp>
            <p:nvSpPr>
              <p:cNvPr id="8" name="TextBox 7"/>
              <p:cNvSpPr txBox="1">
                <a:spLocks noRot="1" noChangeAspect="1" noMove="1" noResize="1" noEditPoints="1" noAdjustHandles="1" noChangeArrowheads="1" noChangeShapeType="1" noTextEdit="1"/>
              </p:cNvSpPr>
              <p:nvPr/>
            </p:nvSpPr>
            <p:spPr>
              <a:xfrm>
                <a:off x="5793197" y="5827677"/>
                <a:ext cx="1601016" cy="726546"/>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182991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3896659683"/>
              </p:ext>
            </p:extLst>
          </p:nvPr>
        </p:nvGraphicFramePr>
        <p:xfrm>
          <a:off x="1271752" y="567559"/>
          <a:ext cx="9385737" cy="5549462"/>
        </p:xfrm>
        <a:graphic>
          <a:graphicData uri="http://schemas.openxmlformats.org/drawingml/2006/chart">
            <c:chart xmlns:c="http://schemas.openxmlformats.org/drawingml/2006/chart" xmlns:r="http://schemas.openxmlformats.org/officeDocument/2006/relationships" r:id="rId3"/>
          </a:graphicData>
        </a:graphic>
      </p:graphicFrame>
      <p:pic>
        <p:nvPicPr>
          <p:cNvPr id="7" name="Content Placeholder 3"/>
          <p:cNvPicPr>
            <a:picLocks noGrp="1" noChangeAspect="1"/>
          </p:cNvPicPr>
          <p:nvPr>
            <p:ph idx="1"/>
          </p:nvPr>
        </p:nvPicPr>
        <p:blipFill rotWithShape="1">
          <a:blip r:embed="rId4" cstate="print">
            <a:extLst>
              <a:ext uri="{BEBA8EAE-BF5A-486C-A8C5-ECC9F3942E4B}">
                <a14:imgProps xmlns:a14="http://schemas.microsoft.com/office/drawing/2010/main">
                  <a14:imgLayer r:embed="rId5">
                    <a14:imgEffect>
                      <a14:backgroundRemoval t="16102" b="87288" l="7524" r="68025"/>
                    </a14:imgEffect>
                  </a14:imgLayer>
                </a14:imgProps>
              </a:ext>
              <a:ext uri="{28A0092B-C50C-407E-A947-70E740481C1C}">
                <a14:useLocalDpi xmlns:a14="http://schemas.microsoft.com/office/drawing/2010/main" val="0"/>
              </a:ext>
            </a:extLst>
          </a:blip>
          <a:srcRect l="15893" t="25200" r="42384" b="19478"/>
          <a:stretch/>
        </p:blipFill>
        <p:spPr>
          <a:xfrm>
            <a:off x="2305320" y="5666906"/>
            <a:ext cx="1119469" cy="1101756"/>
          </a:xfrm>
        </p:spPr>
      </p:pic>
      <p:pic>
        <p:nvPicPr>
          <p:cNvPr id="8" name="Content Placeholder 3"/>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4045" b="100000" l="0" r="80426"/>
                    </a14:imgEffect>
                  </a14:imgLayer>
                </a14:imgProps>
              </a:ext>
              <a:ext uri="{28A0092B-C50C-407E-A947-70E740481C1C}">
                <a14:useLocalDpi xmlns:a14="http://schemas.microsoft.com/office/drawing/2010/main" val="0"/>
              </a:ext>
            </a:extLst>
          </a:blip>
          <a:srcRect l="13281" t="21447" r="25177" b="5253"/>
          <a:stretch/>
        </p:blipFill>
        <p:spPr>
          <a:xfrm>
            <a:off x="4414340" y="5656395"/>
            <a:ext cx="1333240" cy="1206931"/>
          </a:xfrm>
          <a:prstGeom prst="rect">
            <a:avLst/>
          </a:prstGeom>
        </p:spPr>
      </p:pic>
      <p:pic>
        <p:nvPicPr>
          <p:cNvPr id="9" name="Content Placeholder 3"/>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9091" b="89394" l="8268" r="84646"/>
                    </a14:imgEffect>
                  </a14:imgLayer>
                </a14:imgProps>
              </a:ext>
              <a:ext uri="{28A0092B-C50C-407E-A947-70E740481C1C}">
                <a14:useLocalDpi xmlns:a14="http://schemas.microsoft.com/office/drawing/2010/main" val="0"/>
              </a:ext>
            </a:extLst>
          </a:blip>
          <a:srcRect l="13719" t="19304" r="26483" b="14602"/>
          <a:stretch/>
        </p:blipFill>
        <p:spPr>
          <a:xfrm>
            <a:off x="6593992" y="5666906"/>
            <a:ext cx="1393296" cy="1196420"/>
          </a:xfrm>
          <a:prstGeom prst="rect">
            <a:avLst/>
          </a:prstGeom>
        </p:spPr>
      </p:pic>
      <p:pic>
        <p:nvPicPr>
          <p:cNvPr id="10" name="Content Placeholder 3"/>
          <p:cNvPicPr>
            <a:picLocks noChangeAspect="1"/>
          </p:cNvPicPr>
          <p:nvPr/>
        </p:nvPicPr>
        <p:blipFill rotWithShape="1">
          <a:blip r:embed="rId10" cstate="print">
            <a:extLst>
              <a:ext uri="{BEBA8EAE-BF5A-486C-A8C5-ECC9F3942E4B}">
                <a14:imgProps xmlns:a14="http://schemas.microsoft.com/office/drawing/2010/main">
                  <a14:imgLayer r:embed="rId11">
                    <a14:imgEffect>
                      <a14:backgroundRemoval t="12440" b="85646" l="16475" r="76628"/>
                    </a14:imgEffect>
                  </a14:imgLayer>
                </a14:imgProps>
              </a:ext>
              <a:ext uri="{28A0092B-C50C-407E-A947-70E740481C1C}">
                <a14:useLocalDpi xmlns:a14="http://schemas.microsoft.com/office/drawing/2010/main" val="0"/>
              </a:ext>
            </a:extLst>
          </a:blip>
          <a:srcRect l="21369" t="16164" r="27277" b="21492"/>
          <a:stretch/>
        </p:blipFill>
        <p:spPr>
          <a:xfrm>
            <a:off x="8753197" y="5666905"/>
            <a:ext cx="1128960" cy="1101757"/>
          </a:xfrm>
          <a:prstGeom prst="rect">
            <a:avLst/>
          </a:prstGeom>
        </p:spPr>
      </p:pic>
    </p:spTree>
    <p:extLst>
      <p:ext uri="{BB962C8B-B14F-4D97-AF65-F5344CB8AC3E}">
        <p14:creationId xmlns:p14="http://schemas.microsoft.com/office/powerpoint/2010/main" val="29443766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5050" y="317500"/>
            <a:ext cx="10515600" cy="1325563"/>
          </a:xfrm>
        </p:spPr>
        <p:txBody>
          <a:bodyPr/>
          <a:lstStyle/>
          <a:p>
            <a:r>
              <a:rPr lang="en-US" dirty="0" smtClean="0"/>
              <a:t>Acceleration of a Particle</a:t>
            </a:r>
            <a:endParaRPr lang="en-GB" dirty="0"/>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l="363" t="2025" r="543"/>
          <a:stretch/>
        </p:blipFill>
        <p:spPr>
          <a:xfrm>
            <a:off x="838200" y="1571625"/>
            <a:ext cx="10420350" cy="3702998"/>
          </a:xfrm>
        </p:spPr>
      </p:pic>
      <p:pic>
        <p:nvPicPr>
          <p:cNvPr id="4"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2062308" cy="1657804"/>
          </a:xfrm>
          <a:prstGeom prst="rect">
            <a:avLst/>
          </a:prstGeom>
        </p:spPr>
      </p:pic>
      <mc:AlternateContent xmlns:mc="http://schemas.openxmlformats.org/markup-compatibility/2006">
        <mc:Choice xmlns:a14="http://schemas.microsoft.com/office/drawing/2010/main" Requires="a14">
          <p:sp>
            <p:nvSpPr>
              <p:cNvPr id="8" name="Rectangle 7"/>
              <p:cNvSpPr/>
              <p:nvPr/>
            </p:nvSpPr>
            <p:spPr>
              <a:xfrm>
                <a:off x="7016217" y="5247359"/>
                <a:ext cx="4412041" cy="7209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𝑈</m:t>
                          </m:r>
                        </m:e>
                        <m:sub>
                          <m:r>
                            <a:rPr lang="en-GB" i="1">
                              <a:latin typeface="Cambria Math" panose="02040503050406030204" pitchFamily="18" charset="0"/>
                            </a:rPr>
                            <m:t>𝐵</m:t>
                          </m:r>
                        </m:sub>
                      </m:sSub>
                      <m:r>
                        <a:rPr lang="en-GB" i="0">
                          <a:latin typeface="Cambria Math" panose="02040503050406030204" pitchFamily="18" charset="0"/>
                        </a:rPr>
                        <m:t>=</m:t>
                      </m:r>
                      <m:nary>
                        <m:naryPr>
                          <m:limLoc m:val="subSup"/>
                          <m:ctrlPr>
                            <a:rPr lang="en-GB" i="1">
                              <a:latin typeface="Cambria Math" panose="02040503050406030204" pitchFamily="18" charset="0"/>
                            </a:rPr>
                          </m:ctrlPr>
                        </m:naryPr>
                        <m:sub>
                          <m:r>
                            <a:rPr lang="en-GB" i="0">
                              <a:latin typeface="Cambria Math" panose="02040503050406030204" pitchFamily="18" charset="0"/>
                            </a:rPr>
                            <m:t>0</m:t>
                          </m:r>
                        </m:sub>
                        <m:sup>
                          <m:r>
                            <a:rPr lang="en-GB" i="1">
                              <a:latin typeface="Cambria Math" panose="02040503050406030204" pitchFamily="18" charset="0"/>
                            </a:rPr>
                            <m:t>𝑙</m:t>
                          </m:r>
                        </m:sup>
                        <m:e>
                          <m:r>
                            <a:rPr lang="en-GB" i="1">
                              <a:latin typeface="Cambria Math" panose="02040503050406030204" pitchFamily="18" charset="0"/>
                            </a:rPr>
                            <m:t>𝐸</m:t>
                          </m:r>
                          <m:d>
                            <m:dPr>
                              <m:ctrlPr>
                                <a:rPr lang="en-GB" i="1">
                                  <a:latin typeface="Cambria Math" panose="02040503050406030204" pitchFamily="18" charset="0"/>
                                </a:rPr>
                              </m:ctrlPr>
                            </m:dPr>
                            <m:e>
                              <m:r>
                                <a:rPr lang="en-GB" i="1">
                                  <a:latin typeface="Cambria Math" panose="02040503050406030204" pitchFamily="18" charset="0"/>
                                </a:rPr>
                                <m:t>𝑧</m:t>
                              </m:r>
                            </m:e>
                          </m:d>
                          <m:r>
                            <a:rPr lang="en-GB" i="0">
                              <a:latin typeface="Cambria Math" panose="02040503050406030204" pitchFamily="18" charset="0"/>
                            </a:rPr>
                            <m:t>∙</m:t>
                          </m:r>
                          <m:func>
                            <m:funcPr>
                              <m:ctrlPr>
                                <a:rPr lang="en-GB" i="1">
                                  <a:latin typeface="Cambria Math" panose="02040503050406030204" pitchFamily="18" charset="0"/>
                                </a:rPr>
                              </m:ctrlPr>
                            </m:funcPr>
                            <m:fName>
                              <m:r>
                                <m:rPr>
                                  <m:sty m:val="p"/>
                                </m:rPr>
                                <a:rPr lang="en-GB" i="0">
                                  <a:latin typeface="Cambria Math" panose="02040503050406030204" pitchFamily="18" charset="0"/>
                                </a:rPr>
                                <m:t>sin</m:t>
                              </m:r>
                            </m:fName>
                            <m:e>
                              <m:d>
                                <m:dPr>
                                  <m:ctrlPr>
                                    <a:rPr lang="en-GB" i="1">
                                      <a:latin typeface="Cambria Math" panose="02040503050406030204" pitchFamily="18" charset="0"/>
                                    </a:rPr>
                                  </m:ctrlPr>
                                </m:dPr>
                                <m:e>
                                  <m:f>
                                    <m:fPr>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𝜔</m:t>
                                      </m:r>
                                    </m:num>
                                    <m:den>
                                      <m:r>
                                        <a:rPr lang="en-US" b="0" i="1" smtClean="0">
                                          <a:latin typeface="Cambria Math" panose="02040503050406030204" pitchFamily="18" charset="0"/>
                                        </a:rPr>
                                        <m:t>𝑣</m:t>
                                      </m:r>
                                    </m:den>
                                  </m:f>
                                  <m:r>
                                    <a:rPr lang="en-GB" i="1">
                                      <a:latin typeface="Cambria Math" panose="02040503050406030204" pitchFamily="18" charset="0"/>
                                    </a:rPr>
                                    <m:t>𝑧</m:t>
                                  </m:r>
                                </m:e>
                              </m:d>
                            </m:e>
                          </m:func>
                          <m:r>
                            <a:rPr lang="en-GB" i="1">
                              <a:latin typeface="Cambria Math" panose="02040503050406030204" pitchFamily="18" charset="0"/>
                            </a:rPr>
                            <m:t>𝑑𝑧</m:t>
                          </m:r>
                        </m:e>
                      </m:nary>
                      <m:r>
                        <a:rPr lang="en-GB" i="0">
                          <a:latin typeface="Cambria Math" panose="02040503050406030204" pitchFamily="18" charset="0"/>
                        </a:rPr>
                        <m:t>=1,00∙</m:t>
                      </m:r>
                      <m:sSup>
                        <m:sSupPr>
                          <m:ctrlPr>
                            <a:rPr lang="en-GB" i="1">
                              <a:latin typeface="Cambria Math" panose="02040503050406030204" pitchFamily="18" charset="0"/>
                            </a:rPr>
                          </m:ctrlPr>
                        </m:sSupPr>
                        <m:e>
                          <m:r>
                            <a:rPr lang="en-GB" i="0">
                              <a:latin typeface="Cambria Math" panose="02040503050406030204" pitchFamily="18" charset="0"/>
                            </a:rPr>
                            <m:t>10</m:t>
                          </m:r>
                        </m:e>
                        <m:sup>
                          <m:r>
                            <a:rPr lang="en-GB" i="0">
                              <a:latin typeface="Cambria Math" panose="02040503050406030204" pitchFamily="18" charset="0"/>
                            </a:rPr>
                            <m:t>6</m:t>
                          </m:r>
                        </m:sup>
                      </m:sSup>
                      <m:r>
                        <a:rPr lang="en-GB" i="0">
                          <a:latin typeface="Cambria Math" panose="02040503050406030204" pitchFamily="18" charset="0"/>
                        </a:rPr>
                        <m:t> </m:t>
                      </m:r>
                      <m:r>
                        <a:rPr lang="en-GB" i="1">
                          <a:latin typeface="Cambria Math" panose="02040503050406030204" pitchFamily="18" charset="0"/>
                        </a:rPr>
                        <m:t>𝑉</m:t>
                      </m:r>
                    </m:oMath>
                  </m:oMathPara>
                </a14:m>
                <a:endParaRPr lang="en-GB" dirty="0"/>
              </a:p>
            </p:txBody>
          </p:sp>
        </mc:Choice>
        <mc:Fallback>
          <p:sp>
            <p:nvSpPr>
              <p:cNvPr id="8" name="Rectangle 7"/>
              <p:cNvSpPr>
                <a:spLocks noRot="1" noChangeAspect="1" noMove="1" noResize="1" noEditPoints="1" noAdjustHandles="1" noChangeArrowheads="1" noChangeShapeType="1" noTextEdit="1"/>
              </p:cNvSpPr>
              <p:nvPr/>
            </p:nvSpPr>
            <p:spPr>
              <a:xfrm>
                <a:off x="7016217" y="5247359"/>
                <a:ext cx="4412041" cy="720903"/>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9" name="Rectangle 8"/>
              <p:cNvSpPr/>
              <p:nvPr/>
            </p:nvSpPr>
            <p:spPr>
              <a:xfrm>
                <a:off x="6841072" y="6082148"/>
                <a:ext cx="4858253" cy="729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𝐸</m:t>
                          </m:r>
                        </m:e>
                        <m:sub>
                          <m:r>
                            <a:rPr lang="en-GB" i="1">
                              <a:latin typeface="Cambria Math" panose="02040503050406030204" pitchFamily="18" charset="0"/>
                            </a:rPr>
                            <m:t>𝑎𝑐𝑐</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r>
                            <a:rPr lang="en-GB" i="1">
                              <a:latin typeface="Cambria Math" panose="02040503050406030204" pitchFamily="18" charset="0"/>
                            </a:rPr>
                            <m:t>𝑙</m:t>
                          </m:r>
                        </m:den>
                      </m:f>
                      <m:nary>
                        <m:naryPr>
                          <m:limLoc m:val="subSup"/>
                          <m:ctrlPr>
                            <a:rPr lang="en-GB" i="1">
                              <a:latin typeface="Cambria Math" panose="02040503050406030204" pitchFamily="18" charset="0"/>
                            </a:rPr>
                          </m:ctrlPr>
                        </m:naryPr>
                        <m:sub>
                          <m:r>
                            <a:rPr lang="en-GB" i="0">
                              <a:latin typeface="Cambria Math" panose="02040503050406030204" pitchFamily="18" charset="0"/>
                            </a:rPr>
                            <m:t>0</m:t>
                          </m:r>
                        </m:sub>
                        <m:sup>
                          <m:r>
                            <a:rPr lang="en-GB" i="1">
                              <a:latin typeface="Cambria Math" panose="02040503050406030204" pitchFamily="18" charset="0"/>
                            </a:rPr>
                            <m:t>𝑙</m:t>
                          </m:r>
                        </m:sup>
                        <m:e>
                          <m:r>
                            <a:rPr lang="en-GB" i="1">
                              <a:latin typeface="Cambria Math" panose="02040503050406030204" pitchFamily="18" charset="0"/>
                            </a:rPr>
                            <m:t>𝐸</m:t>
                          </m:r>
                          <m:d>
                            <m:dPr>
                              <m:ctrlPr>
                                <a:rPr lang="en-GB" i="1">
                                  <a:latin typeface="Cambria Math" panose="02040503050406030204" pitchFamily="18" charset="0"/>
                                </a:rPr>
                              </m:ctrlPr>
                            </m:dPr>
                            <m:e>
                              <m:r>
                                <a:rPr lang="en-GB" i="1">
                                  <a:latin typeface="Cambria Math" panose="02040503050406030204" pitchFamily="18" charset="0"/>
                                </a:rPr>
                                <m:t>𝑧</m:t>
                              </m:r>
                            </m:e>
                          </m:d>
                          <m:r>
                            <a:rPr lang="en-GB" i="0">
                              <a:latin typeface="Cambria Math" panose="02040503050406030204" pitchFamily="18" charset="0"/>
                            </a:rPr>
                            <m:t>∙</m:t>
                          </m:r>
                          <m:func>
                            <m:funcPr>
                              <m:ctrlPr>
                                <a:rPr lang="en-GB" i="1">
                                  <a:latin typeface="Cambria Math" panose="02040503050406030204" pitchFamily="18" charset="0"/>
                                </a:rPr>
                              </m:ctrlPr>
                            </m:funcPr>
                            <m:fName>
                              <m:r>
                                <m:rPr>
                                  <m:sty m:val="p"/>
                                </m:rPr>
                                <a:rPr lang="en-GB" i="0">
                                  <a:latin typeface="Cambria Math" panose="02040503050406030204" pitchFamily="18" charset="0"/>
                                </a:rPr>
                                <m:t>sin</m:t>
                              </m:r>
                            </m:fName>
                            <m:e>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ea typeface="Cambria Math" panose="02040503050406030204" pitchFamily="18" charset="0"/>
                                        </a:rPr>
                                        <m:t>𝜔</m:t>
                                      </m:r>
                                    </m:num>
                                    <m:den>
                                      <m:r>
                                        <a:rPr lang="en-US" b="0" i="1" smtClean="0">
                                          <a:latin typeface="Cambria Math" panose="02040503050406030204" pitchFamily="18" charset="0"/>
                                          <a:ea typeface="Cambria Math" panose="02040503050406030204" pitchFamily="18" charset="0"/>
                                        </a:rPr>
                                        <m:t>𝑣</m:t>
                                      </m:r>
                                    </m:den>
                                  </m:f>
                                  <m:r>
                                    <a:rPr lang="en-GB" i="1">
                                      <a:latin typeface="Cambria Math" panose="02040503050406030204" pitchFamily="18" charset="0"/>
                                    </a:rPr>
                                    <m:t>𝑧</m:t>
                                  </m:r>
                                </m:e>
                              </m:d>
                            </m:e>
                          </m:func>
                          <m:r>
                            <a:rPr lang="en-GB" i="1">
                              <a:latin typeface="Cambria Math" panose="02040503050406030204" pitchFamily="18" charset="0"/>
                            </a:rPr>
                            <m:t>𝑑𝑧</m:t>
                          </m:r>
                        </m:e>
                      </m:nary>
                      <m:r>
                        <a:rPr lang="en-GB" i="0">
                          <a:latin typeface="Cambria Math" panose="02040503050406030204" pitchFamily="18" charset="0"/>
                        </a:rPr>
                        <m:t>=6,71∙</m:t>
                      </m:r>
                      <m:sSup>
                        <m:sSupPr>
                          <m:ctrlPr>
                            <a:rPr lang="en-GB" i="1">
                              <a:latin typeface="Cambria Math" panose="02040503050406030204" pitchFamily="18" charset="0"/>
                            </a:rPr>
                          </m:ctrlPr>
                        </m:sSupPr>
                        <m:e>
                          <m:r>
                            <a:rPr lang="en-GB" i="0">
                              <a:latin typeface="Cambria Math" panose="02040503050406030204" pitchFamily="18" charset="0"/>
                            </a:rPr>
                            <m:t>10</m:t>
                          </m:r>
                        </m:e>
                        <m:sup>
                          <m:r>
                            <a:rPr lang="en-GB" i="0">
                              <a:latin typeface="Cambria Math" panose="02040503050406030204" pitchFamily="18" charset="0"/>
                            </a:rPr>
                            <m:t>6</m:t>
                          </m:r>
                        </m:sup>
                      </m:sSup>
                      <m:f>
                        <m:fPr>
                          <m:ctrlPr>
                            <a:rPr lang="en-GB" i="1">
                              <a:latin typeface="Cambria Math" panose="02040503050406030204" pitchFamily="18" charset="0"/>
                            </a:rPr>
                          </m:ctrlPr>
                        </m:fPr>
                        <m:num>
                          <m:r>
                            <a:rPr lang="en-GB" i="1">
                              <a:latin typeface="Cambria Math" panose="02040503050406030204" pitchFamily="18" charset="0"/>
                            </a:rPr>
                            <m:t>𝑉</m:t>
                          </m:r>
                        </m:num>
                        <m:den>
                          <m:r>
                            <a:rPr lang="en-GB" i="1">
                              <a:latin typeface="Cambria Math" panose="02040503050406030204" pitchFamily="18" charset="0"/>
                            </a:rPr>
                            <m:t>𝑚</m:t>
                          </m:r>
                        </m:den>
                      </m:f>
                    </m:oMath>
                  </m:oMathPara>
                </a14:m>
                <a:endParaRPr lang="en-GB" dirty="0"/>
              </a:p>
            </p:txBody>
          </p:sp>
        </mc:Choice>
        <mc:Fallback>
          <p:sp>
            <p:nvSpPr>
              <p:cNvPr id="9" name="Rectangle 8"/>
              <p:cNvSpPr>
                <a:spLocks noRot="1" noChangeAspect="1" noMove="1" noResize="1" noEditPoints="1" noAdjustHandles="1" noChangeArrowheads="1" noChangeShapeType="1" noTextEdit="1"/>
              </p:cNvSpPr>
              <p:nvPr/>
            </p:nvSpPr>
            <p:spPr>
              <a:xfrm>
                <a:off x="6841072" y="6082148"/>
                <a:ext cx="4858253" cy="729110"/>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928793" y="5367611"/>
                <a:ext cx="116410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𝑈</m:t>
                      </m:r>
                      <m:r>
                        <a:rPr lang="en-US" b="0" i="1" smtClean="0">
                          <a:latin typeface="Cambria Math" panose="02040503050406030204" pitchFamily="18" charset="0"/>
                        </a:rPr>
                        <m:t>=</m:t>
                      </m:r>
                      <m:r>
                        <a:rPr lang="en-US" b="0" i="1" smtClean="0">
                          <a:latin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rPr>
                        <m:t>𝑑</m:t>
                      </m:r>
                    </m:oMath>
                  </m:oMathPara>
                </a14:m>
                <a:endParaRPr lang="en-GB" dirty="0"/>
              </a:p>
            </p:txBody>
          </p:sp>
        </mc:Choice>
        <mc:Fallback xmlns="">
          <p:sp>
            <p:nvSpPr>
              <p:cNvPr id="7" name="Rectangle 6"/>
              <p:cNvSpPr>
                <a:spLocks noRot="1" noChangeAspect="1" noMove="1" noResize="1" noEditPoints="1" noAdjustHandles="1" noChangeArrowheads="1" noChangeShapeType="1" noTextEdit="1"/>
              </p:cNvSpPr>
              <p:nvPr/>
            </p:nvSpPr>
            <p:spPr>
              <a:xfrm>
                <a:off x="928793" y="5367611"/>
                <a:ext cx="1164101" cy="369332"/>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604913" y="5191310"/>
                <a:ext cx="3210944" cy="81887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r>
                        <a:rPr lang="en-US" b="0" i="1" smtClean="0">
                          <a:latin typeface="Cambria Math" panose="02040503050406030204" pitchFamily="18" charset="0"/>
                        </a:rPr>
                        <m:t>(</m:t>
                      </m:r>
                      <m:r>
                        <a:rPr lang="en-US" b="0" i="1" smtClean="0">
                          <a:latin typeface="Cambria Math" panose="02040503050406030204" pitchFamily="18" charset="0"/>
                        </a:rPr>
                        <m:t>𝑧</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𝑐𝑜𝑛𝑠𝑡𝑎𝑛𝑡</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𝑈</m:t>
                      </m:r>
                      <m:r>
                        <a:rPr lang="en-US" b="0" i="1" smtClean="0">
                          <a:latin typeface="Cambria Math" panose="02040503050406030204" pitchFamily="18" charset="0"/>
                          <a:ea typeface="Cambria Math" panose="02040503050406030204" pitchFamily="18" charset="0"/>
                        </a:rPr>
                        <m:t>=</m:t>
                      </m:r>
                      <m:nary>
                        <m:naryPr>
                          <m:limLoc m:val="undOvr"/>
                          <m:subHide m:val="on"/>
                          <m:supHide m:val="on"/>
                          <m:ctrlPr>
                            <a:rPr lang="en-US" b="0" i="1" smtClean="0">
                              <a:latin typeface="Cambria Math" panose="02040503050406030204" pitchFamily="18" charset="0"/>
                              <a:ea typeface="Cambria Math" panose="02040503050406030204" pitchFamily="18" charset="0"/>
                            </a:rPr>
                          </m:ctrlPr>
                        </m:naryPr>
                        <m:sub/>
                        <m:sup/>
                        <m:e>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𝑑𝑧</m:t>
                          </m:r>
                        </m:e>
                      </m:nary>
                    </m:oMath>
                  </m:oMathPara>
                </a14:m>
                <a:endParaRPr lang="en-GB" dirty="0"/>
              </a:p>
            </p:txBody>
          </p:sp>
        </mc:Choice>
        <mc:Fallback xmlns="">
          <p:sp>
            <p:nvSpPr>
              <p:cNvPr id="3" name="Rectangle 2"/>
              <p:cNvSpPr>
                <a:spLocks noRot="1" noChangeAspect="1" noMove="1" noResize="1" noEditPoints="1" noAdjustHandles="1" noChangeArrowheads="1" noChangeShapeType="1" noTextEdit="1"/>
              </p:cNvSpPr>
              <p:nvPr/>
            </p:nvSpPr>
            <p:spPr>
              <a:xfrm>
                <a:off x="2604913" y="5191310"/>
                <a:ext cx="3210944" cy="818879"/>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928793" y="6159416"/>
                <a:ext cx="4678524"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𝑐𝑜𝑛𝑠𝑡𝑎𝑛𝑡</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𝑧</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m:t>
                      </m:r>
                      <m:func>
                        <m:funcPr>
                          <m:ctrlPr>
                            <a:rPr lang="en-US" b="0" i="1" smtClean="0">
                              <a:latin typeface="Cambria Math" panose="02040503050406030204" pitchFamily="18" charset="0"/>
                              <a:ea typeface="Cambria Math" panose="02040503050406030204" pitchFamily="18" charset="0"/>
                            </a:rPr>
                          </m:ctrlPr>
                        </m:funcPr>
                        <m:fName>
                          <m:r>
                            <m:rPr>
                              <m:sty m:val="p"/>
                            </m:rPr>
                            <a:rPr lang="en-US" b="0" i="0" smtClean="0">
                              <a:latin typeface="Cambria Math" panose="02040503050406030204" pitchFamily="18" charset="0"/>
                              <a:ea typeface="Cambria Math" panose="02040503050406030204" pitchFamily="18" charset="0"/>
                            </a:rPr>
                            <m:t>sin</m:t>
                          </m:r>
                        </m:fName>
                        <m:e>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𝑡</m:t>
                              </m:r>
                            </m:e>
                          </m:d>
                        </m:e>
                      </m:func>
                      <m:r>
                        <a:rPr lang="en-US" i="1">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𝑚𝑎𝑥</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𝑧</m:t>
                      </m:r>
                      <m:r>
                        <a:rPr lang="en-US" b="0" i="1" smtClean="0">
                          <a:latin typeface="Cambria Math" panose="02040503050406030204" pitchFamily="18" charset="0"/>
                          <a:ea typeface="Cambria Math" panose="02040503050406030204" pitchFamily="18" charset="0"/>
                        </a:rPr>
                        <m:t>)</m:t>
                      </m:r>
                    </m:oMath>
                  </m:oMathPara>
                </a14:m>
                <a:endParaRPr lang="en-GB" dirty="0"/>
              </a:p>
            </p:txBody>
          </p:sp>
        </mc:Choice>
        <mc:Fallback>
          <p:sp>
            <p:nvSpPr>
              <p:cNvPr id="6" name="Rectangle 5"/>
              <p:cNvSpPr>
                <a:spLocks noRot="1" noChangeAspect="1" noMove="1" noResize="1" noEditPoints="1" noAdjustHandles="1" noChangeArrowheads="1" noChangeShapeType="1" noTextEdit="1"/>
              </p:cNvSpPr>
              <p:nvPr/>
            </p:nvSpPr>
            <p:spPr>
              <a:xfrm>
                <a:off x="928793" y="6159416"/>
                <a:ext cx="4678524" cy="369332"/>
              </a:xfrm>
              <a:prstGeom prst="rect">
                <a:avLst/>
              </a:prstGeom>
              <a:blipFill>
                <a:blip r:embed="rId9"/>
                <a:stretch>
                  <a:fillRect b="-13115"/>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0" name="TextBox 9"/>
              <p:cNvSpPr txBox="1"/>
              <p:nvPr/>
            </p:nvSpPr>
            <p:spPr>
              <a:xfrm>
                <a:off x="10419969" y="4511793"/>
                <a:ext cx="1008289"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𝑣</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𝛽</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𝑐</m:t>
                          </m:r>
                        </m:e>
                        <m:sub>
                          <m:r>
                            <a:rPr lang="en-US" b="0" i="1" smtClean="0">
                              <a:latin typeface="Cambria Math" panose="02040503050406030204" pitchFamily="18" charset="0"/>
                              <a:ea typeface="Cambria Math" panose="02040503050406030204" pitchFamily="18" charset="0"/>
                            </a:rPr>
                            <m:t>0</m:t>
                          </m:r>
                        </m:sub>
                      </m:sSub>
                    </m:oMath>
                  </m:oMathPara>
                </a14:m>
                <a:endParaRPr lang="en-GB" dirty="0"/>
              </a:p>
            </p:txBody>
          </p:sp>
        </mc:Choice>
        <mc:Fallback>
          <p:sp>
            <p:nvSpPr>
              <p:cNvPr id="10" name="TextBox 9"/>
              <p:cNvSpPr txBox="1">
                <a:spLocks noRot="1" noChangeAspect="1" noMove="1" noResize="1" noEditPoints="1" noAdjustHandles="1" noChangeArrowheads="1" noChangeShapeType="1" noTextEdit="1"/>
              </p:cNvSpPr>
              <p:nvPr/>
            </p:nvSpPr>
            <p:spPr>
              <a:xfrm>
                <a:off x="10419969" y="4511793"/>
                <a:ext cx="1008289" cy="276999"/>
              </a:xfrm>
              <a:prstGeom prst="rect">
                <a:avLst/>
              </a:prstGeom>
              <a:blipFill>
                <a:blip r:embed="rId10"/>
                <a:stretch>
                  <a:fillRect l="-3012" t="-2174" r="-1807" b="-32609"/>
                </a:stretch>
              </a:blipFill>
            </p:spPr>
            <p:txBody>
              <a:bodyPr/>
              <a:lstStyle/>
              <a:p>
                <a:r>
                  <a:rPr lang="en-GB">
                    <a:noFill/>
                  </a:rPr>
                  <a:t> </a:t>
                </a:r>
              </a:p>
            </p:txBody>
          </p:sp>
        </mc:Fallback>
      </mc:AlternateContent>
    </p:spTree>
    <p:extLst>
      <p:ext uri="{BB962C8B-B14F-4D97-AF65-F5344CB8AC3E}">
        <p14:creationId xmlns:p14="http://schemas.microsoft.com/office/powerpoint/2010/main" val="2371099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Elliptical Cavity</a:t>
            </a:r>
            <a:endParaRPr lang="en-GB"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862" r="-1" b="2397"/>
          <a:stretch/>
        </p:blipFill>
        <p:spPr>
          <a:xfrm>
            <a:off x="695993" y="1869364"/>
            <a:ext cx="3911155" cy="2606566"/>
          </a:xfr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backgroundRemoval t="7131" b="77250" l="4728" r="68338"/>
                    </a14:imgEffect>
                  </a14:imgLayer>
                </a14:imgProps>
              </a:ext>
              <a:ext uri="{28A0092B-C50C-407E-A947-70E740481C1C}">
                <a14:useLocalDpi xmlns:a14="http://schemas.microsoft.com/office/drawing/2010/main" val="0"/>
              </a:ext>
            </a:extLst>
          </a:blip>
          <a:stretch>
            <a:fillRect/>
          </a:stretch>
        </p:blipFill>
        <p:spPr>
          <a:xfrm>
            <a:off x="6947340" y="3846878"/>
            <a:ext cx="4585138" cy="3869121"/>
          </a:xfrm>
          <a:prstGeom prst="rect">
            <a:avLst/>
          </a:prstGeom>
        </p:spPr>
      </p:pic>
      <p:pic>
        <p:nvPicPr>
          <p:cNvPr id="8" name="Picture 7"/>
          <p:cNvPicPr>
            <a:picLocks noChangeAspect="1"/>
          </p:cNvPicPr>
          <p:nvPr/>
        </p:nvPicPr>
        <p:blipFill rotWithShape="1">
          <a:blip r:embed="rId6">
            <a:extLst>
              <a:ext uri="{BEBA8EAE-BF5A-486C-A8C5-ECC9F3942E4B}">
                <a14:imgProps xmlns:a14="http://schemas.microsoft.com/office/drawing/2010/main">
                  <a14:imgLayer r:embed="rId7">
                    <a14:imgEffect>
                      <a14:backgroundRemoval t="5960" b="97020" l="12393" r="98718"/>
                    </a14:imgEffect>
                  </a14:imgLayer>
                </a14:imgProps>
              </a:ext>
              <a:ext uri="{28A0092B-C50C-407E-A947-70E740481C1C}">
                <a14:useLocalDpi xmlns:a14="http://schemas.microsoft.com/office/drawing/2010/main" val="0"/>
              </a:ext>
            </a:extLst>
          </a:blip>
          <a:srcRect l="11113" t="6039" r="1384" b="3482"/>
          <a:stretch/>
        </p:blipFill>
        <p:spPr>
          <a:xfrm>
            <a:off x="1216907" y="4328804"/>
            <a:ext cx="2514265" cy="2364828"/>
          </a:xfrm>
          <a:prstGeom prst="rect">
            <a:avLst/>
          </a:prstGeom>
        </p:spPr>
      </p:pic>
      <p:pic>
        <p:nvPicPr>
          <p:cNvPr id="9" name="Picture 8"/>
          <p:cNvPicPr>
            <a:picLocks noChangeAspect="1"/>
          </p:cNvPicPr>
          <p:nvPr/>
        </p:nvPicPr>
        <p:blipFill>
          <a:blip r:embed="rId8">
            <a:extLst>
              <a:ext uri="{BEBA8EAE-BF5A-486C-A8C5-ECC9F3942E4B}">
                <a14:imgProps xmlns:a14="http://schemas.microsoft.com/office/drawing/2010/main">
                  <a14:imgLayer r:embed="rId9">
                    <a14:imgEffect>
                      <a14:backgroundRemoval t="7213" b="96393" l="1667" r="97381"/>
                    </a14:imgEffect>
                  </a14:imgLayer>
                </a14:imgProps>
              </a:ext>
              <a:ext uri="{28A0092B-C50C-407E-A947-70E740481C1C}">
                <a14:useLocalDpi xmlns:a14="http://schemas.microsoft.com/office/drawing/2010/main" val="0"/>
              </a:ext>
            </a:extLst>
          </a:blip>
          <a:stretch>
            <a:fillRect/>
          </a:stretch>
        </p:blipFill>
        <p:spPr>
          <a:xfrm>
            <a:off x="6821214" y="1690688"/>
            <a:ext cx="3269386" cy="2271800"/>
          </a:xfrm>
          <a:prstGeom prst="rect">
            <a:avLst/>
          </a:prstGeom>
        </p:spPr>
      </p:pic>
    </p:spTree>
    <p:extLst>
      <p:ext uri="{BB962C8B-B14F-4D97-AF65-F5344CB8AC3E}">
        <p14:creationId xmlns:p14="http://schemas.microsoft.com/office/powerpoint/2010/main" val="40770825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280" y="3728944"/>
            <a:ext cx="3784586" cy="2876054"/>
          </a:xfrm>
          <a:prstGeom prst="rect">
            <a:avLst/>
          </a:prstGeom>
        </p:spPr>
      </p:pic>
      <p:cxnSp>
        <p:nvCxnSpPr>
          <p:cNvPr id="11" name="Straight Connector 10"/>
          <p:cNvCxnSpPr/>
          <p:nvPr/>
        </p:nvCxnSpPr>
        <p:spPr>
          <a:xfrm>
            <a:off x="5864772" y="344669"/>
            <a:ext cx="0" cy="6371441"/>
          </a:xfrm>
          <a:prstGeom prst="line">
            <a:avLst/>
          </a:prstGeom>
          <a:ln w="12700"/>
        </p:spPr>
        <p:style>
          <a:lnRef idx="1">
            <a:schemeClr val="dk1"/>
          </a:lnRef>
          <a:fillRef idx="0">
            <a:schemeClr val="dk1"/>
          </a:fillRef>
          <a:effectRef idx="0">
            <a:schemeClr val="dk1"/>
          </a:effectRef>
          <a:fontRef idx="minor">
            <a:schemeClr val="tx1"/>
          </a:fontRef>
        </p:style>
      </p:cxnSp>
      <p:sp>
        <p:nvSpPr>
          <p:cNvPr id="3" name="TextBox 2"/>
          <p:cNvSpPr txBox="1"/>
          <p:nvPr/>
        </p:nvSpPr>
        <p:spPr>
          <a:xfrm rot="16200000">
            <a:off x="192925" y="4546646"/>
            <a:ext cx="1681655" cy="523220"/>
          </a:xfrm>
          <a:prstGeom prst="rect">
            <a:avLst/>
          </a:prstGeom>
          <a:noFill/>
        </p:spPr>
        <p:txBody>
          <a:bodyPr wrap="square" rtlCol="0">
            <a:spAutoFit/>
          </a:bodyPr>
          <a:lstStyle/>
          <a:p>
            <a:r>
              <a:rPr lang="en-US" sz="2800" b="1" dirty="0" smtClean="0"/>
              <a:t>E Field</a:t>
            </a:r>
            <a:endParaRPr lang="en-GB" sz="2800" b="1" dirty="0"/>
          </a:p>
        </p:txBody>
      </p:sp>
      <p:sp>
        <p:nvSpPr>
          <p:cNvPr id="10" name="TextBox 9"/>
          <p:cNvSpPr txBox="1"/>
          <p:nvPr/>
        </p:nvSpPr>
        <p:spPr>
          <a:xfrm rot="16200000">
            <a:off x="-389930" y="1608016"/>
            <a:ext cx="2808243" cy="523220"/>
          </a:xfrm>
          <a:prstGeom prst="rect">
            <a:avLst/>
          </a:prstGeom>
          <a:noFill/>
        </p:spPr>
        <p:txBody>
          <a:bodyPr wrap="square" rtlCol="0">
            <a:spAutoFit/>
          </a:bodyPr>
          <a:lstStyle/>
          <a:p>
            <a:r>
              <a:rPr lang="en-US" sz="2800" b="1" dirty="0" smtClean="0"/>
              <a:t>Surface currents</a:t>
            </a:r>
            <a:endParaRPr lang="en-GB" sz="2800" b="1" dirty="0"/>
          </a:p>
        </p:txBody>
      </p:sp>
      <p:pic>
        <p:nvPicPr>
          <p:cNvPr id="12"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3452" y="3728944"/>
            <a:ext cx="5160510" cy="2966770"/>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2294" y="329418"/>
            <a:ext cx="3985633" cy="3164844"/>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98962" y="291016"/>
            <a:ext cx="3784586" cy="3185679"/>
          </a:xfrm>
          <a:prstGeom prst="rect">
            <a:avLst/>
          </a:prstGeom>
        </p:spPr>
      </p:pic>
    </p:spTree>
    <p:extLst>
      <p:ext uri="{BB962C8B-B14F-4D97-AF65-F5344CB8AC3E}">
        <p14:creationId xmlns:p14="http://schemas.microsoft.com/office/powerpoint/2010/main" val="2089246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663208357"/>
              </p:ext>
            </p:extLst>
          </p:nvPr>
        </p:nvGraphicFramePr>
        <p:xfrm>
          <a:off x="1813493" y="1788696"/>
          <a:ext cx="8127999" cy="4844564"/>
        </p:xfrm>
        <a:graphic>
          <a:graphicData uri="http://schemas.openxmlformats.org/drawingml/2006/table">
            <a:tbl>
              <a:tblPr firstRow="1" bandRow="1">
                <a:tableStyleId>{BC89EF96-8CEA-46FF-86C4-4CE0E7609802}</a:tableStyleId>
              </a:tblPr>
              <a:tblGrid>
                <a:gridCol w="2709333">
                  <a:extLst>
                    <a:ext uri="{9D8B030D-6E8A-4147-A177-3AD203B41FA5}">
                      <a16:colId xmlns:a16="http://schemas.microsoft.com/office/drawing/2014/main" val="688134630"/>
                    </a:ext>
                  </a:extLst>
                </a:gridCol>
                <a:gridCol w="2709333">
                  <a:extLst>
                    <a:ext uri="{9D8B030D-6E8A-4147-A177-3AD203B41FA5}">
                      <a16:colId xmlns:a16="http://schemas.microsoft.com/office/drawing/2014/main" val="2853925360"/>
                    </a:ext>
                  </a:extLst>
                </a:gridCol>
                <a:gridCol w="2709333">
                  <a:extLst>
                    <a:ext uri="{9D8B030D-6E8A-4147-A177-3AD203B41FA5}">
                      <a16:colId xmlns:a16="http://schemas.microsoft.com/office/drawing/2014/main" val="3857561404"/>
                    </a:ext>
                  </a:extLst>
                </a:gridCol>
              </a:tblGrid>
              <a:tr h="601879">
                <a:tc>
                  <a:txBody>
                    <a:bodyPr/>
                    <a:lstStyle/>
                    <a:p>
                      <a:endParaRPr lang="en-GB" sz="2000" b="1" dirty="0"/>
                    </a:p>
                  </a:txBody>
                  <a:tcPr/>
                </a:tc>
                <a:tc>
                  <a:txBody>
                    <a:bodyPr/>
                    <a:lstStyle/>
                    <a:p>
                      <a:r>
                        <a:rPr lang="en-US" sz="3200" dirty="0" smtClean="0"/>
                        <a:t>Pill box cavity</a:t>
                      </a:r>
                      <a:endParaRPr lang="en-GB" sz="3200" dirty="0"/>
                    </a:p>
                  </a:txBody>
                  <a:tcPr/>
                </a:tc>
                <a:tc>
                  <a:txBody>
                    <a:bodyPr/>
                    <a:lstStyle/>
                    <a:p>
                      <a:r>
                        <a:rPr lang="en-US" sz="3200" dirty="0" smtClean="0"/>
                        <a:t>Elliptical </a:t>
                      </a:r>
                      <a:r>
                        <a:rPr lang="en-US" sz="3200" dirty="0" smtClean="0"/>
                        <a:t>cavity</a:t>
                      </a:r>
                      <a:endParaRPr lang="en-GB" sz="3200" dirty="0"/>
                    </a:p>
                  </a:txBody>
                  <a:tcPr/>
                </a:tc>
                <a:extLst>
                  <a:ext uri="{0D108BD9-81ED-4DB2-BD59-A6C34878D82A}">
                    <a16:rowId xmlns:a16="http://schemas.microsoft.com/office/drawing/2014/main" val="1259425558"/>
                  </a:ext>
                </a:extLst>
              </a:tr>
              <a:tr h="601879">
                <a:tc>
                  <a:txBody>
                    <a:bodyPr/>
                    <a:lstStyle/>
                    <a:p>
                      <a:r>
                        <a:rPr lang="en-US" sz="2000" b="1" baseline="0" dirty="0" smtClean="0"/>
                        <a:t>Voltage U [MV]</a:t>
                      </a:r>
                      <a:endParaRPr lang="en-GB" sz="2000" b="1" dirty="0"/>
                    </a:p>
                  </a:txBody>
                  <a:tcPr/>
                </a:tc>
                <a:tc>
                  <a:txBody>
                    <a:bodyPr/>
                    <a:lstStyle/>
                    <a:p>
                      <a:r>
                        <a:rPr lang="en-GB" sz="2800" kern="1200" dirty="0" smtClean="0"/>
                        <a:t>1</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GB" sz="2800" kern="1200" dirty="0" smtClean="0"/>
                        <a:t> 1</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3107901922"/>
                  </a:ext>
                </a:extLst>
              </a:tr>
              <a:tr h="753277">
                <a:tc>
                  <a:txBody>
                    <a:bodyPr/>
                    <a:lstStyle/>
                    <a:p>
                      <a:r>
                        <a:rPr lang="en-US" sz="2000" b="1" dirty="0" smtClean="0"/>
                        <a:t>Q</a:t>
                      </a:r>
                      <a:r>
                        <a:rPr lang="en-US" sz="2000" b="1" baseline="-25000" dirty="0" smtClean="0"/>
                        <a:t>0</a:t>
                      </a:r>
                      <a:r>
                        <a:rPr lang="en-US" sz="2000" b="1" baseline="0" dirty="0" smtClean="0"/>
                        <a:t> [1]</a:t>
                      </a:r>
                      <a:r>
                        <a:rPr lang="en-US" sz="2000" b="1" baseline="-25000" dirty="0" smtClean="0"/>
                        <a:t>	</a:t>
                      </a:r>
                      <a:endParaRPr lang="en-GB" sz="2000" b="1" dirty="0"/>
                    </a:p>
                  </a:txBody>
                  <a:tcPr/>
                </a:tc>
                <a:tc>
                  <a:txBody>
                    <a:bodyPr/>
                    <a:lstStyle/>
                    <a:p>
                      <a:r>
                        <a:rPr lang="en-GB" sz="2800" kern="1200" dirty="0" smtClean="0"/>
                        <a:t>37122	</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GB" sz="2800" kern="1200" dirty="0" smtClean="0"/>
                        <a:t> 32309</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3186759895"/>
                  </a:ext>
                </a:extLst>
              </a:tr>
              <a:tr h="753277">
                <a:tc>
                  <a:txBody>
                    <a:bodyPr/>
                    <a:lstStyle/>
                    <a:p>
                      <a:r>
                        <a:rPr lang="en-US" sz="2000" b="1" dirty="0" smtClean="0"/>
                        <a:t>R/Q [</a:t>
                      </a:r>
                      <a:r>
                        <a:rPr lang="el-GR" sz="2000" b="1" dirty="0" smtClean="0"/>
                        <a:t>Ω</a:t>
                      </a:r>
                      <a:r>
                        <a:rPr lang="en-US" sz="2000" b="1" dirty="0" smtClean="0"/>
                        <a:t>]</a:t>
                      </a:r>
                      <a:endParaRPr lang="en-GB" sz="2000" b="1" dirty="0"/>
                    </a:p>
                  </a:txBody>
                  <a:tcPr/>
                </a:tc>
                <a:tc>
                  <a:txBody>
                    <a:bodyPr/>
                    <a:lstStyle/>
                    <a:p>
                      <a:r>
                        <a:rPr lang="en-GB" sz="2800" kern="1200" dirty="0" smtClean="0"/>
                        <a:t>159</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GB" sz="2800" kern="1200" dirty="0" smtClean="0"/>
                        <a:t> </a:t>
                      </a:r>
                      <a:r>
                        <a:rPr lang="en-GB" sz="2800" kern="1200" dirty="0" smtClean="0"/>
                        <a:t>231</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1210438048"/>
                  </a:ext>
                </a:extLst>
              </a:tr>
              <a:tr h="753277">
                <a:tc>
                  <a:txBody>
                    <a:bodyPr/>
                    <a:lstStyle/>
                    <a:p>
                      <a:r>
                        <a:rPr lang="en-US" sz="2000" b="1" dirty="0" smtClean="0"/>
                        <a:t>Surface emission</a:t>
                      </a:r>
                      <a:r>
                        <a:rPr lang="en-US" sz="2000" b="1" baseline="0" dirty="0" smtClean="0"/>
                        <a:t> [1]</a:t>
                      </a:r>
                      <a:endParaRPr lang="en-GB" sz="2000" b="1" dirty="0"/>
                    </a:p>
                  </a:txBody>
                  <a:tcPr/>
                </a:tc>
                <a:tc>
                  <a:txBody>
                    <a:bodyPr/>
                    <a:lstStyle/>
                    <a:p>
                      <a:r>
                        <a:rPr lang="en-GB" sz="2800" kern="1200" dirty="0" smtClean="0"/>
                        <a:t>1.94</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GB" sz="2800" kern="1200" dirty="0" smtClean="0"/>
                        <a:t> 2.92</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3371559497"/>
                  </a:ext>
                </a:extLst>
              </a:tr>
              <a:tr h="679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Magnetic quench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a:t>
                      </a:r>
                      <a:r>
                        <a:rPr lang="en-US" sz="2000" b="1" baseline="0" dirty="0" smtClean="0"/>
                        <a:t>A</a:t>
                      </a:r>
                      <a:r>
                        <a:rPr lang="en-US" sz="2000" b="1" dirty="0" smtClean="0"/>
                        <a:t>/V</a:t>
                      </a:r>
                      <a:r>
                        <a:rPr lang="en-US" sz="2000" b="1" dirty="0" smtClean="0"/>
                        <a:t>]</a:t>
                      </a:r>
                      <a:endParaRPr lang="en-GB" sz="2000" b="1"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kern="1200" dirty="0" smtClean="0"/>
                        <a:t>3.28</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GB" sz="2800" kern="1200" dirty="0" smtClean="0"/>
                        <a:t> 3.19</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1810933858"/>
                  </a:ext>
                </a:extLst>
              </a:tr>
              <a:tr h="6799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smtClean="0"/>
                        <a:t>P [kW]</a:t>
                      </a:r>
                      <a:endParaRPr lang="en-GB" sz="2000" b="1"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kern="1200" dirty="0" smtClean="0">
                          <a:solidFill>
                            <a:schemeClr val="dk1"/>
                          </a:solidFill>
                          <a:latin typeface="+mn-lt"/>
                          <a:ea typeface="+mn-ea"/>
                          <a:cs typeface="+mn-cs"/>
                        </a:rPr>
                        <a:t>169</a:t>
                      </a:r>
                      <a:endParaRPr lang="en-GB" sz="2800" kern="1200" dirty="0">
                        <a:solidFill>
                          <a:schemeClr val="dk1"/>
                        </a:solidFill>
                        <a:latin typeface="+mn-lt"/>
                        <a:ea typeface="+mn-ea"/>
                        <a:cs typeface="+mn-cs"/>
                      </a:endParaRPr>
                    </a:p>
                  </a:txBody>
                  <a:tcPr/>
                </a:tc>
                <a:tc>
                  <a:txBody>
                    <a:bodyPr/>
                    <a:lstStyle/>
                    <a:p>
                      <a:pPr marL="0" algn="l" defTabSz="914400" rtl="0" eaLnBrk="1" fontAlgn="b" latinLnBrk="0" hangingPunct="1"/>
                      <a:r>
                        <a:rPr lang="en-US" sz="2800" kern="1200" dirty="0" smtClean="0">
                          <a:solidFill>
                            <a:schemeClr val="dk1"/>
                          </a:solidFill>
                          <a:latin typeface="+mn-lt"/>
                          <a:ea typeface="+mn-ea"/>
                          <a:cs typeface="+mn-cs"/>
                        </a:rPr>
                        <a:t> 134</a:t>
                      </a:r>
                      <a:endParaRPr lang="en-GB" sz="2800" kern="1200" dirty="0">
                        <a:solidFill>
                          <a:schemeClr val="dk1"/>
                        </a:solidFill>
                        <a:latin typeface="+mn-lt"/>
                        <a:ea typeface="+mn-ea"/>
                        <a:cs typeface="+mn-cs"/>
                      </a:endParaRPr>
                    </a:p>
                  </a:txBody>
                  <a:tcPr marL="7620" marR="7620" marT="7620" marB="0"/>
                </a:tc>
                <a:extLst>
                  <a:ext uri="{0D108BD9-81ED-4DB2-BD59-A6C34878D82A}">
                    <a16:rowId xmlns:a16="http://schemas.microsoft.com/office/drawing/2014/main" val="2933969688"/>
                  </a:ext>
                </a:extLst>
              </a:tr>
            </a:tbl>
          </a:graphicData>
        </a:graphic>
      </p:graphicFrame>
      <p:pic>
        <p:nvPicPr>
          <p:cNvPr id="6" name="Content Placeholder 3"/>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4398580" y="0"/>
            <a:ext cx="2591484" cy="2083185"/>
          </a:xfrm>
          <a:prstGeom prst="rect">
            <a:avLst/>
          </a:prstGeom>
        </p:spPr>
      </p:pic>
      <p:sp>
        <p:nvSpPr>
          <p:cNvPr id="8" name="Oval 7"/>
          <p:cNvSpPr/>
          <p:nvPr/>
        </p:nvSpPr>
        <p:spPr>
          <a:xfrm>
            <a:off x="7115505" y="3689127"/>
            <a:ext cx="1019503" cy="567559"/>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9" name="Oval 8"/>
          <p:cNvSpPr/>
          <p:nvPr/>
        </p:nvSpPr>
        <p:spPr>
          <a:xfrm rot="5400000">
            <a:off x="4805854" y="2598683"/>
            <a:ext cx="683174" cy="1350577"/>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0" name="Oval 9"/>
          <p:cNvSpPr/>
          <p:nvPr/>
        </p:nvSpPr>
        <p:spPr>
          <a:xfrm rot="5400000">
            <a:off x="4805854" y="4085904"/>
            <a:ext cx="683174" cy="1350577"/>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11" name="Oval 10"/>
          <p:cNvSpPr/>
          <p:nvPr/>
        </p:nvSpPr>
        <p:spPr>
          <a:xfrm rot="5400000">
            <a:off x="6048703" y="3494692"/>
            <a:ext cx="751489" cy="4051737"/>
          </a:xfrm>
          <a:prstGeom prst="ellipse">
            <a:avLst/>
          </a:prstGeom>
          <a:noFill/>
          <a:ln w="28575">
            <a:solidFill>
              <a:srgbClr val="92D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mc:AlternateContent xmlns:mc="http://schemas.openxmlformats.org/markup-compatibility/2006">
        <mc:Choice xmlns:a14="http://schemas.microsoft.com/office/drawing/2010/main" Requires="a14">
          <p:sp>
            <p:nvSpPr>
              <p:cNvPr id="3" name="TextBox 2"/>
              <p:cNvSpPr txBox="1"/>
              <p:nvPr/>
            </p:nvSpPr>
            <p:spPr>
              <a:xfrm>
                <a:off x="83324" y="4479256"/>
                <a:ext cx="1509751" cy="563872"/>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𝑚𝑎𝑥</m:t>
                              </m:r>
                            </m:sub>
                          </m:sSub>
                        </m:num>
                        <m:den>
                          <m:sSub>
                            <m:sSubPr>
                              <m:ctrlPr>
                                <a:rPr lang="en-GB"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𝑎𝑐𝑐</m:t>
                              </m:r>
                            </m:sub>
                          </m:sSub>
                        </m:den>
                      </m:f>
                    </m:oMath>
                  </m:oMathPara>
                </a14:m>
                <a:endParaRPr lang="en-GB" dirty="0"/>
              </a:p>
            </p:txBody>
          </p:sp>
        </mc:Choice>
        <mc:Fallback>
          <p:sp>
            <p:nvSpPr>
              <p:cNvPr id="3" name="TextBox 2"/>
              <p:cNvSpPr txBox="1">
                <a:spLocks noRot="1" noChangeAspect="1" noMove="1" noResize="1" noEditPoints="1" noAdjustHandles="1" noChangeArrowheads="1" noChangeShapeType="1" noTextEdit="1"/>
              </p:cNvSpPr>
              <p:nvPr/>
            </p:nvSpPr>
            <p:spPr>
              <a:xfrm>
                <a:off x="83324" y="4479256"/>
                <a:ext cx="1509751" cy="563872"/>
              </a:xfrm>
              <a:prstGeom prst="rect">
                <a:avLst/>
              </a:prstGeom>
              <a:blipFill>
                <a:blip r:embed="rId5"/>
                <a:stretch>
                  <a:fillRect b="-108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83324" y="5237886"/>
                <a:ext cx="1509751" cy="565348"/>
              </a:xfrm>
              <a:prstGeom prst="rect">
                <a:avLst/>
              </a:prstGeom>
              <a:noFill/>
            </p:spPr>
            <p:txBody>
              <a:bodyPr wrap="square" lIns="0" tIns="0" rIns="0" bIns="0" rtlCol="0">
                <a:spAutoFit/>
              </a:bodyPr>
              <a:lstStyle/>
              <a:p>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𝑚𝑎𝑥</m:t>
                              </m:r>
                            </m:sub>
                          </m:sSub>
                        </m:num>
                        <m:den>
                          <m:sSub>
                            <m:sSubPr>
                              <m:ctrlPr>
                                <a:rPr lang="en-GB"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𝑎𝑐𝑐</m:t>
                              </m:r>
                            </m:sub>
                          </m:sSub>
                        </m:den>
                      </m:f>
                    </m:oMath>
                  </m:oMathPara>
                </a14:m>
                <a:endParaRPr lang="en-GB" dirty="0"/>
              </a:p>
            </p:txBody>
          </p:sp>
        </mc:Choice>
        <mc:Fallback>
          <p:sp>
            <p:nvSpPr>
              <p:cNvPr id="12" name="TextBox 11"/>
              <p:cNvSpPr txBox="1">
                <a:spLocks noRot="1" noChangeAspect="1" noMove="1" noResize="1" noEditPoints="1" noAdjustHandles="1" noChangeArrowheads="1" noChangeShapeType="1" noTextEdit="1"/>
              </p:cNvSpPr>
              <p:nvPr/>
            </p:nvSpPr>
            <p:spPr>
              <a:xfrm>
                <a:off x="83324" y="5237886"/>
                <a:ext cx="1509751" cy="565348"/>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14" name="TextBox 13"/>
              <p:cNvSpPr txBox="1"/>
              <p:nvPr/>
            </p:nvSpPr>
            <p:spPr>
              <a:xfrm>
                <a:off x="597738" y="5955947"/>
                <a:ext cx="995337" cy="81868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𝑉</m:t>
                              </m:r>
                            </m:e>
                            <m:sup>
                              <m:r>
                                <a:rPr lang="en-US" b="0" i="1" smtClean="0">
                                  <a:latin typeface="Cambria Math" panose="02040503050406030204" pitchFamily="18" charset="0"/>
                                </a:rPr>
                                <m:t>2</m:t>
                              </m:r>
                            </m:sup>
                          </m:sSup>
                        </m:num>
                        <m:den>
                          <m:r>
                            <a:rPr lang="en-US" b="0" i="1" smtClean="0">
                              <a:latin typeface="Cambria Math" panose="02040503050406030204" pitchFamily="18" charset="0"/>
                            </a:rPr>
                            <m:t>𝑄</m:t>
                          </m:r>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𝑅</m:t>
                              </m:r>
                            </m:num>
                            <m:den>
                              <m:r>
                                <a:rPr lang="en-US" b="0" i="1" smtClean="0">
                                  <a:latin typeface="Cambria Math" panose="02040503050406030204" pitchFamily="18" charset="0"/>
                                  <a:ea typeface="Cambria Math" panose="02040503050406030204" pitchFamily="18" charset="0"/>
                                </a:rPr>
                                <m:t>𝑄</m:t>
                              </m:r>
                            </m:den>
                          </m:f>
                        </m:den>
                      </m:f>
                    </m:oMath>
                  </m:oMathPara>
                </a14:m>
                <a:endParaRPr lang="en-GB" dirty="0"/>
              </a:p>
            </p:txBody>
          </p:sp>
        </mc:Choice>
        <mc:Fallback>
          <p:sp>
            <p:nvSpPr>
              <p:cNvPr id="14" name="TextBox 13"/>
              <p:cNvSpPr txBox="1">
                <a:spLocks noRot="1" noChangeAspect="1" noMove="1" noResize="1" noEditPoints="1" noAdjustHandles="1" noChangeArrowheads="1" noChangeShapeType="1" noTextEdit="1"/>
              </p:cNvSpPr>
              <p:nvPr/>
            </p:nvSpPr>
            <p:spPr>
              <a:xfrm>
                <a:off x="597738" y="5955947"/>
                <a:ext cx="995337" cy="818686"/>
              </a:xfrm>
              <a:prstGeom prst="rect">
                <a:avLst/>
              </a:prstGeom>
              <a:blipFill>
                <a:blip r:embed="rId7"/>
                <a:stretch>
                  <a:fillRect/>
                </a:stretch>
              </a:blipFill>
            </p:spPr>
            <p:txBody>
              <a:bodyPr/>
              <a:lstStyle/>
              <a:p>
                <a:r>
                  <a:rPr lang="en-GB">
                    <a:noFill/>
                  </a:rPr>
                  <a:t> </a:t>
                </a:r>
              </a:p>
            </p:txBody>
          </p:sp>
        </mc:Fallback>
      </mc:AlternateContent>
      <p:sp>
        <p:nvSpPr>
          <p:cNvPr id="15" name="Oval 14"/>
          <p:cNvSpPr/>
          <p:nvPr/>
        </p:nvSpPr>
        <p:spPr>
          <a:xfrm>
            <a:off x="7115505" y="5938341"/>
            <a:ext cx="1019503" cy="567559"/>
          </a:xfrm>
          <a:prstGeom prst="ellipse">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16" name="Picture 15"/>
          <p:cNvPicPr>
            <a:picLocks noChangeAspect="1"/>
          </p:cNvPicPr>
          <p:nvPr/>
        </p:nvPicPr>
        <p:blipFill>
          <a:blip r:embed="rId8" cstate="print">
            <a:extLst>
              <a:ext uri="{BEBA8EAE-BF5A-486C-A8C5-ECC9F3942E4B}">
                <a14:imgProps xmlns:a14="http://schemas.microsoft.com/office/drawing/2010/main">
                  <a14:imgLayer r:embed="rId9">
                    <a14:imgEffect>
                      <a14:backgroundRemoval t="7131" b="77250" l="4728" r="68338"/>
                    </a14:imgEffect>
                  </a14:imgLayer>
                </a14:imgProps>
              </a:ext>
              <a:ext uri="{28A0092B-C50C-407E-A947-70E740481C1C}">
                <a14:useLocalDpi xmlns:a14="http://schemas.microsoft.com/office/drawing/2010/main" val="0"/>
              </a:ext>
            </a:extLst>
          </a:blip>
          <a:stretch>
            <a:fillRect/>
          </a:stretch>
        </p:blipFill>
        <p:spPr>
          <a:xfrm>
            <a:off x="7606974" y="138892"/>
            <a:ext cx="2377968" cy="2006624"/>
          </a:xfrm>
          <a:prstGeom prst="rect">
            <a:avLst/>
          </a:prstGeom>
        </p:spPr>
      </p:pic>
    </p:spTree>
    <p:extLst>
      <p:ext uri="{BB962C8B-B14F-4D97-AF65-F5344CB8AC3E}">
        <p14:creationId xmlns:p14="http://schemas.microsoft.com/office/powerpoint/2010/main" val="18886274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8704" y="344104"/>
            <a:ext cx="9779124" cy="1738457"/>
          </a:xfrm>
        </p:spPr>
        <p:txBody>
          <a:bodyPr/>
          <a:lstStyle/>
          <a:p>
            <a:pPr algn="ctr"/>
            <a:r>
              <a:rPr lang="en-US" dirty="0" smtClean="0"/>
              <a:t>Feeding the Cavity:</a:t>
            </a:r>
            <a:br>
              <a:rPr lang="en-US" dirty="0" smtClean="0"/>
            </a:br>
            <a:r>
              <a:rPr lang="en-US" dirty="0" smtClean="0"/>
              <a:t> The Power Coupler</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7735" y="214929"/>
            <a:ext cx="3548972" cy="3177392"/>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5284" y="2090494"/>
            <a:ext cx="6320116" cy="447379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7735" y="3677144"/>
            <a:ext cx="5177851" cy="2887140"/>
          </a:xfrm>
          <a:prstGeom prst="rect">
            <a:avLst/>
          </a:prstGeom>
        </p:spPr>
      </p:pic>
    </p:spTree>
    <p:extLst>
      <p:ext uri="{BB962C8B-B14F-4D97-AF65-F5344CB8AC3E}">
        <p14:creationId xmlns:p14="http://schemas.microsoft.com/office/powerpoint/2010/main" val="929045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545" y="468558"/>
            <a:ext cx="10515600" cy="1325563"/>
          </a:xfrm>
        </p:spPr>
        <p:txBody>
          <a:bodyPr/>
          <a:lstStyle/>
          <a:p>
            <a:pPr algn="ctr"/>
            <a:r>
              <a:rPr lang="en-US" dirty="0" smtClean="0"/>
              <a:t>Thank you for listening!</a:t>
            </a:r>
            <a:endParaRPr lang="en-GB" dirty="0"/>
          </a:p>
        </p:txBody>
      </p:sp>
      <p:pic>
        <p:nvPicPr>
          <p:cNvPr id="4" name="Picture 3"/>
          <p:cNvPicPr>
            <a:picLocks noChangeAspect="1"/>
          </p:cNvPicPr>
          <p:nvPr/>
        </p:nvPicPr>
        <p:blipFill>
          <a:blip r:embed="rId2"/>
          <a:stretch>
            <a:fillRect/>
          </a:stretch>
        </p:blipFill>
        <p:spPr>
          <a:xfrm>
            <a:off x="2950943" y="2094514"/>
            <a:ext cx="6353175" cy="3867150"/>
          </a:xfrm>
          <a:prstGeom prst="rect">
            <a:avLst/>
          </a:prstGeom>
        </p:spPr>
      </p:pic>
    </p:spTree>
    <p:extLst>
      <p:ext uri="{BB962C8B-B14F-4D97-AF65-F5344CB8AC3E}">
        <p14:creationId xmlns:p14="http://schemas.microsoft.com/office/powerpoint/2010/main" val="1562062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0422" t="18055" r="11765" b="35972"/>
          <a:stretch/>
        </p:blipFill>
        <p:spPr>
          <a:xfrm>
            <a:off x="0" y="365125"/>
            <a:ext cx="12231217" cy="5419724"/>
          </a:xfrm>
          <a:prstGeom prst="rect">
            <a:avLst/>
          </a:prstGeom>
        </p:spPr>
      </p:pic>
      <p:sp>
        <p:nvSpPr>
          <p:cNvPr id="6" name="Content Placeholder 5"/>
          <p:cNvSpPr>
            <a:spLocks noGrp="1"/>
          </p:cNvSpPr>
          <p:nvPr>
            <p:ph idx="1"/>
          </p:nvPr>
        </p:nvSpPr>
        <p:spPr>
          <a:xfrm>
            <a:off x="676275" y="5984874"/>
            <a:ext cx="10515600" cy="392114"/>
          </a:xfrm>
        </p:spPr>
        <p:txBody>
          <a:bodyPr>
            <a:normAutofit fontScale="92500" lnSpcReduction="20000"/>
          </a:bodyPr>
          <a:lstStyle/>
          <a:p>
            <a:pPr marL="0" indent="0">
              <a:buNone/>
            </a:pPr>
            <a:r>
              <a:rPr lang="en-US" dirty="0" smtClean="0"/>
              <a:t>LHC Accelerating </a:t>
            </a:r>
            <a:r>
              <a:rPr lang="en-US" dirty="0"/>
              <a:t>C</a:t>
            </a:r>
            <a:r>
              <a:rPr lang="en-US" dirty="0" smtClean="0"/>
              <a:t>avities</a:t>
            </a:r>
            <a:endParaRPr lang="en-GB" dirty="0"/>
          </a:p>
        </p:txBody>
      </p:sp>
      <p:sp>
        <p:nvSpPr>
          <p:cNvPr id="7" name="TextBox 6"/>
          <p:cNvSpPr txBox="1"/>
          <p:nvPr/>
        </p:nvSpPr>
        <p:spPr>
          <a:xfrm>
            <a:off x="275568" y="6610006"/>
            <a:ext cx="4395952" cy="215444"/>
          </a:xfrm>
          <a:prstGeom prst="rect">
            <a:avLst/>
          </a:prstGeom>
          <a:noFill/>
        </p:spPr>
        <p:txBody>
          <a:bodyPr wrap="square" rtlCol="0">
            <a:spAutoFit/>
          </a:bodyPr>
          <a:lstStyle/>
          <a:p>
            <a:r>
              <a:rPr lang="en-US" sz="800" dirty="0" smtClean="0"/>
              <a:t>Source: Microcosm (CERN)</a:t>
            </a:r>
            <a:endParaRPr lang="en-GB" sz="800" dirty="0"/>
          </a:p>
        </p:txBody>
      </p:sp>
    </p:spTree>
    <p:extLst>
      <p:ext uri="{BB962C8B-B14F-4D97-AF65-F5344CB8AC3E}">
        <p14:creationId xmlns:p14="http://schemas.microsoft.com/office/powerpoint/2010/main" val="1916276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GB" dirty="0"/>
          </a:p>
        </p:txBody>
      </p:sp>
      <p:sp>
        <p:nvSpPr>
          <p:cNvPr id="3" name="Content Placeholder 2"/>
          <p:cNvSpPr>
            <a:spLocks noGrp="1"/>
          </p:cNvSpPr>
          <p:nvPr>
            <p:ph idx="1"/>
          </p:nvPr>
        </p:nvSpPr>
        <p:spPr/>
        <p:txBody>
          <a:bodyPr>
            <a:normAutofit/>
          </a:bodyPr>
          <a:lstStyle/>
          <a:p>
            <a:r>
              <a:rPr lang="en-GB" sz="1800" dirty="0" err="1"/>
              <a:t>Belomestnykh</a:t>
            </a:r>
            <a:r>
              <a:rPr lang="en-GB" sz="1800" dirty="0"/>
              <a:t>, Sergey, and Valery </a:t>
            </a:r>
            <a:r>
              <a:rPr lang="en-GB" sz="1800" dirty="0" err="1"/>
              <a:t>Shemelin</a:t>
            </a:r>
            <a:r>
              <a:rPr lang="en-GB" sz="1800" dirty="0"/>
              <a:t>. "High-beta Cavity Design-A Tutorial." SRF International Workshop, Ithaca, New York. 2005</a:t>
            </a:r>
            <a:r>
              <a:rPr lang="en-GB" sz="1800" dirty="0" smtClean="0"/>
              <a:t>.</a:t>
            </a:r>
          </a:p>
          <a:p>
            <a:r>
              <a:rPr lang="en-GB" sz="1800" dirty="0" smtClean="0"/>
              <a:t>https</a:t>
            </a:r>
            <a:r>
              <a:rPr lang="en-GB" sz="1800" dirty="0"/>
              <a:t>://de.wikipedia.org/wiki/Parallelresonanz#/</a:t>
            </a:r>
            <a:r>
              <a:rPr lang="en-GB" sz="1800" dirty="0" smtClean="0"/>
              <a:t>media/File:KondiSpuleWiderstandParallel.svg</a:t>
            </a:r>
          </a:p>
          <a:p>
            <a:r>
              <a:rPr lang="en-GB" sz="1800" dirty="0"/>
              <a:t>https://de.wikipedia.org/wiki/Schwingkreis#/</a:t>
            </a:r>
            <a:r>
              <a:rPr lang="en-GB" sz="1800" dirty="0" smtClean="0"/>
              <a:t>media/File:Schwingkreis.svg</a:t>
            </a:r>
          </a:p>
          <a:p>
            <a:r>
              <a:rPr lang="en-US" sz="1800" dirty="0" smtClean="0"/>
              <a:t>Microcosm at CERN</a:t>
            </a:r>
          </a:p>
          <a:p>
            <a:r>
              <a:rPr lang="en-US" sz="1800" dirty="0" smtClean="0"/>
              <a:t>Used program for simulations: CST Microwave Studio </a:t>
            </a:r>
          </a:p>
          <a:p>
            <a:endParaRPr lang="en-GB" sz="1600" dirty="0"/>
          </a:p>
        </p:txBody>
      </p:sp>
    </p:spTree>
    <p:extLst>
      <p:ext uri="{BB962C8B-B14F-4D97-AF65-F5344CB8AC3E}">
        <p14:creationId xmlns:p14="http://schemas.microsoft.com/office/powerpoint/2010/main" val="3238199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Coupler</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457200" lvl="1" indent="0">
                  <a:buNone/>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𝑒𝑥𝑡</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matched</m:t>
                      </m:r>
                    </m:oMath>
                  </m:oMathPara>
                </a14:m>
                <a:endParaRPr lang="en-GB" dirty="0" smtClean="0"/>
              </a:p>
              <a:p>
                <a:pPr marL="457200" lvl="1" indent="0">
                  <a:buNone/>
                </a:pPr>
                <a:endParaRPr lang="en-GB" dirty="0" smtClean="0"/>
              </a:p>
              <a:p>
                <a:pPr marL="457200" lvl="1" indent="0">
                  <a:buNone/>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0</m:t>
                        </m:r>
                      </m:sub>
                    </m:sSub>
                    <m:r>
                      <a:rPr lang="en-US" i="1">
                        <a:latin typeface="Cambria Math" panose="02040503050406030204" pitchFamily="18" charset="0"/>
                        <a:ea typeface="Cambria Math" panose="02040503050406030204" pitchFamily="18" charset="0"/>
                      </a:rPr>
                      <m:t>&lt;</m:t>
                    </m:r>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𝑒𝑥𝑡</m:t>
                        </m:r>
                      </m:sub>
                    </m:sSub>
                  </m:oMath>
                </a14:m>
                <a:r>
                  <a:rPr lang="en-GB" dirty="0" smtClean="0"/>
                  <a:t>: Not enough input</a:t>
                </a:r>
              </a:p>
              <a:p>
                <a:pPr marL="457200" lvl="1" indent="0">
                  <a:buNone/>
                </a:pPr>
                <a:endParaRPr lang="en-GB" dirty="0" smtClean="0"/>
              </a:p>
              <a:p>
                <a:pPr marL="457200" lvl="1" indent="0">
                  <a:buNone/>
                </a:pP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0</m:t>
                        </m:r>
                      </m:sub>
                    </m:sSub>
                    <m:r>
                      <a:rPr lang="en-US" i="1" smtClean="0">
                        <a:latin typeface="Cambria Math" panose="02040503050406030204" pitchFamily="18" charset="0"/>
                        <a:ea typeface="Cambria Math" panose="02040503050406030204" pitchFamily="18" charset="0"/>
                      </a:rPr>
                      <m:t>&gt;</m:t>
                    </m:r>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𝑒𝑥𝑡</m:t>
                        </m:r>
                      </m:sub>
                    </m:sSub>
                  </m:oMath>
                </a14:m>
                <a:r>
                  <a:rPr lang="en-GB" dirty="0" smtClean="0"/>
                  <a:t>: Too much input</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GB">
                    <a:noFill/>
                  </a:rPr>
                  <a:t> </a:t>
                </a:r>
              </a:p>
            </p:txBody>
          </p:sp>
        </mc:Fallback>
      </mc:AlternateContent>
      <p:sp>
        <p:nvSpPr>
          <p:cNvPr id="4" name="Rectangle 3"/>
          <p:cNvSpPr/>
          <p:nvPr/>
        </p:nvSpPr>
        <p:spPr>
          <a:xfrm>
            <a:off x="1051541" y="1825624"/>
            <a:ext cx="661645" cy="461665"/>
          </a:xfrm>
          <a:prstGeom prst="rect">
            <a:avLst/>
          </a:prstGeom>
        </p:spPr>
        <p:txBody>
          <a:bodyPr wrap="square">
            <a:spAutoFit/>
          </a:bodyPr>
          <a:lstStyle/>
          <a:p>
            <a:r>
              <a:rPr lang="en-US" sz="2400" dirty="0" smtClean="0"/>
              <a:t> </a:t>
            </a:r>
            <a:endParaRPr lang="en-GB" sz="2400" dirty="0"/>
          </a:p>
        </p:txBody>
      </p:sp>
      <p:sp>
        <p:nvSpPr>
          <p:cNvPr id="5" name="TextBox 4"/>
          <p:cNvSpPr txBox="1"/>
          <p:nvPr/>
        </p:nvSpPr>
        <p:spPr>
          <a:xfrm>
            <a:off x="1795147" y="1690688"/>
            <a:ext cx="262759" cy="369332"/>
          </a:xfrm>
          <a:prstGeom prst="rect">
            <a:avLst/>
          </a:prstGeom>
          <a:noFill/>
        </p:spPr>
        <p:txBody>
          <a:bodyPr wrap="square" rtlCol="0">
            <a:spAutoFit/>
          </a:bodyPr>
          <a:lstStyle/>
          <a:p>
            <a:r>
              <a:rPr lang="en-US" dirty="0" smtClean="0"/>
              <a:t>!</a:t>
            </a:r>
            <a:endParaRPr lang="en-GB" dirty="0"/>
          </a:p>
        </p:txBody>
      </p:sp>
    </p:spTree>
    <p:extLst>
      <p:ext uri="{BB962C8B-B14F-4D97-AF65-F5344CB8AC3E}">
        <p14:creationId xmlns:p14="http://schemas.microsoft.com/office/powerpoint/2010/main" val="19959328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083" y="880132"/>
            <a:ext cx="10515600" cy="1325563"/>
          </a:xfrm>
        </p:spPr>
        <p:txBody>
          <a:bodyPr/>
          <a:lstStyle/>
          <a:p>
            <a:r>
              <a:rPr lang="en-US" dirty="0" smtClean="0"/>
              <a:t>Solving Algorithm</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040" y="3058510"/>
            <a:ext cx="6738404" cy="3453686"/>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2983" y="374158"/>
            <a:ext cx="4603528" cy="6138038"/>
          </a:xfrm>
          <a:prstGeom prst="rect">
            <a:avLst/>
          </a:prstGeom>
        </p:spPr>
      </p:pic>
    </p:spTree>
    <p:extLst>
      <p:ext uri="{BB962C8B-B14F-4D97-AF65-F5344CB8AC3E}">
        <p14:creationId xmlns:p14="http://schemas.microsoft.com/office/powerpoint/2010/main" val="3776307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3061" t="12769" r="13390" b="12368"/>
          <a:stretch/>
        </p:blipFill>
        <p:spPr>
          <a:xfrm>
            <a:off x="838200" y="1721153"/>
            <a:ext cx="4267200" cy="3257550"/>
          </a:xfr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2959" t="16638" r="8899" b="11762"/>
          <a:stretch/>
        </p:blipFill>
        <p:spPr>
          <a:xfrm>
            <a:off x="5743575" y="3573960"/>
            <a:ext cx="4731279" cy="325149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16563" t="16528" r="9896" b="10556"/>
          <a:stretch/>
        </p:blipFill>
        <p:spPr>
          <a:xfrm>
            <a:off x="5743575" y="65888"/>
            <a:ext cx="4717521" cy="3508072"/>
          </a:xfrm>
          <a:prstGeom prst="rect">
            <a:avLst/>
          </a:prstGeom>
        </p:spPr>
      </p:pic>
      <p:sp>
        <p:nvSpPr>
          <p:cNvPr id="2" name="TextBox 1"/>
          <p:cNvSpPr txBox="1"/>
          <p:nvPr/>
        </p:nvSpPr>
        <p:spPr>
          <a:xfrm>
            <a:off x="275568" y="6610006"/>
            <a:ext cx="4395952" cy="215444"/>
          </a:xfrm>
          <a:prstGeom prst="rect">
            <a:avLst/>
          </a:prstGeom>
          <a:noFill/>
        </p:spPr>
        <p:txBody>
          <a:bodyPr wrap="square" rtlCol="0">
            <a:spAutoFit/>
          </a:bodyPr>
          <a:lstStyle/>
          <a:p>
            <a:r>
              <a:rPr lang="en-US" sz="800" dirty="0" smtClean="0"/>
              <a:t>Source: Microcosm (CERN)</a:t>
            </a:r>
            <a:endParaRPr lang="en-GB" sz="800" dirty="0"/>
          </a:p>
        </p:txBody>
      </p:sp>
    </p:spTree>
    <p:extLst>
      <p:ext uri="{BB962C8B-B14F-4D97-AF65-F5344CB8AC3E}">
        <p14:creationId xmlns:p14="http://schemas.microsoft.com/office/powerpoint/2010/main" val="3514714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8981" y="2850394"/>
            <a:ext cx="3836275" cy="3957271"/>
          </a:xfrm>
          <a:prstGeom prst="rect">
            <a:avLst/>
          </a:prstGeom>
        </p:spPr>
      </p:pic>
      <p:sp>
        <p:nvSpPr>
          <p:cNvPr id="2" name="Title 1"/>
          <p:cNvSpPr>
            <a:spLocks noGrp="1"/>
          </p:cNvSpPr>
          <p:nvPr>
            <p:ph type="title"/>
          </p:nvPr>
        </p:nvSpPr>
        <p:spPr/>
        <p:txBody>
          <a:bodyPr>
            <a:normAutofit/>
          </a:bodyPr>
          <a:lstStyle/>
          <a:p>
            <a:r>
              <a:rPr lang="en-US" sz="4800" dirty="0" smtClean="0"/>
              <a:t>Pill Box Cavity</a:t>
            </a:r>
            <a:endParaRPr lang="en-GB" sz="48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2083633"/>
                <a:ext cx="11175124" cy="4093330"/>
              </a:xfrm>
            </p:spPr>
            <p:txBody>
              <a:bodyPr>
                <a:normAutofit/>
              </a:bodyPr>
              <a:lstStyle/>
              <a:p>
                <a:pPr marL="0" indent="0">
                  <a:buNone/>
                </a:pPr>
                <a:r>
                  <a:rPr lang="en-US" sz="3200" dirty="0"/>
                  <a:t>Set parameters: particle velocity (and charge)</a:t>
                </a:r>
              </a:p>
              <a:p>
                <a:pPr lvl="1"/>
                <a:r>
                  <a:rPr lang="en-US" sz="2800" dirty="0"/>
                  <a:t>Frequency and length of the cavity depend on </a:t>
                </a:r>
                <a:r>
                  <a:rPr lang="en-US" sz="2800" dirty="0" smtClean="0"/>
                  <a:t>these parameters</a:t>
                </a:r>
                <a:endParaRPr lang="en-US" sz="3200" dirty="0"/>
              </a:p>
              <a:p>
                <a:pPr marL="0" indent="0">
                  <a:buNone/>
                </a:pPr>
                <a:r>
                  <a:rPr lang="en-US" sz="3200" dirty="0" smtClean="0"/>
                  <a:t>Velocity 	</a:t>
                </a:r>
                <a14:m>
                  <m:oMath xmlns:m="http://schemas.openxmlformats.org/officeDocument/2006/math">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𝑣</m:t>
                        </m:r>
                      </m:e>
                      <m:sub>
                        <m:r>
                          <a:rPr lang="en-US" sz="3200" b="0" i="1" smtClean="0">
                            <a:latin typeface="Cambria Math" panose="02040503050406030204" pitchFamily="18" charset="0"/>
                          </a:rPr>
                          <m:t>𝑃</m:t>
                        </m:r>
                      </m:sub>
                    </m:sSub>
                    <m:r>
                      <a:rPr lang="en-US" sz="3200" i="1" smtClean="0">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𝑐</m:t>
                    </m:r>
                  </m:oMath>
                </a14:m>
                <a:r>
                  <a:rPr lang="en-US" sz="3200" dirty="0" smtClean="0"/>
                  <a:t>	</a:t>
                </a:r>
              </a:p>
              <a:p>
                <a:pPr marL="0" indent="0">
                  <a:buNone/>
                </a:pPr>
                <a:r>
                  <a:rPr lang="en-US" sz="3200" dirty="0" smtClean="0"/>
                  <a:t>Frequency	</a:t>
                </a:r>
                <a14:m>
                  <m:oMath xmlns:m="http://schemas.openxmlformats.org/officeDocument/2006/math">
                    <m:r>
                      <a:rPr lang="en-US" sz="3200" b="0" i="1" smtClean="0">
                        <a:latin typeface="Cambria Math" panose="02040503050406030204" pitchFamily="18" charset="0"/>
                      </a:rPr>
                      <m:t>𝑓</m:t>
                    </m:r>
                    <m:r>
                      <a:rPr lang="en-US" sz="3200" b="0" i="1" smtClean="0">
                        <a:latin typeface="Cambria Math" panose="02040503050406030204" pitchFamily="18" charset="0"/>
                        <a:ea typeface="Cambria Math" panose="02040503050406030204" pitchFamily="18" charset="0"/>
                      </a:rPr>
                      <m:t>≈</m:t>
                    </m:r>
                    <m:f>
                      <m:fPr>
                        <m:ctrlPr>
                          <a:rPr lang="en-US" sz="3200" b="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2.405∙</m:t>
                        </m:r>
                        <m:sSub>
                          <m:sSubPr>
                            <m:ctrlPr>
                              <a:rPr lang="en-US" sz="3200" b="0" i="1" smtClean="0">
                                <a:latin typeface="Cambria Math" panose="02040503050406030204" pitchFamily="18" charset="0"/>
                                <a:ea typeface="Cambria Math" panose="02040503050406030204" pitchFamily="18" charset="0"/>
                              </a:rPr>
                            </m:ctrlPr>
                          </m:sSubPr>
                          <m:e>
                            <m:r>
                              <a:rPr lang="en-US" sz="3200" b="0" i="1" smtClean="0">
                                <a:latin typeface="Cambria Math" panose="02040503050406030204" pitchFamily="18" charset="0"/>
                                <a:ea typeface="Cambria Math" panose="02040503050406030204" pitchFamily="18" charset="0"/>
                              </a:rPr>
                              <m:t>𝑐</m:t>
                            </m:r>
                          </m:e>
                          <m:sub>
                            <m:r>
                              <a:rPr lang="en-US" sz="3200" b="0" i="1" smtClean="0">
                                <a:latin typeface="Cambria Math" panose="02040503050406030204" pitchFamily="18" charset="0"/>
                                <a:ea typeface="Cambria Math" panose="02040503050406030204" pitchFamily="18" charset="0"/>
                              </a:rPr>
                              <m:t>0</m:t>
                            </m:r>
                          </m:sub>
                        </m:sSub>
                      </m:num>
                      <m:den>
                        <m:r>
                          <a:rPr lang="en-US" sz="3200" b="0" i="1" smtClean="0">
                            <a:latin typeface="Cambria Math" panose="02040503050406030204" pitchFamily="18" charset="0"/>
                            <a:ea typeface="Cambria Math" panose="02040503050406030204" pitchFamily="18" charset="0"/>
                          </a:rPr>
                          <m:t>2</m:t>
                        </m:r>
                        <m:r>
                          <a:rPr lang="en-US" sz="3200" b="0" i="1" smtClean="0">
                            <a:latin typeface="Cambria Math" panose="02040503050406030204" pitchFamily="18" charset="0"/>
                            <a:ea typeface="Cambria Math" panose="02040503050406030204" pitchFamily="18" charset="0"/>
                          </a:rPr>
                          <m:t>𝜋</m:t>
                        </m:r>
                        <m:r>
                          <a:rPr lang="en-US" sz="3200" b="0" i="1" smtClean="0">
                            <a:latin typeface="Cambria Math" panose="02040503050406030204" pitchFamily="18" charset="0"/>
                            <a:ea typeface="Cambria Math" panose="02040503050406030204" pitchFamily="18" charset="0"/>
                          </a:rPr>
                          <m:t>𝑟</m:t>
                        </m:r>
                      </m:den>
                    </m:f>
                    <m:r>
                      <a:rPr lang="en-US" sz="3200" b="0" i="1" smtClean="0">
                        <a:latin typeface="Cambria Math" panose="02040503050406030204" pitchFamily="18" charset="0"/>
                        <a:ea typeface="Cambria Math" panose="02040503050406030204" pitchFamily="18" charset="0"/>
                      </a:rPr>
                      <m:t>=1</m:t>
                    </m:r>
                    <m:r>
                      <a:rPr lang="en-US" sz="3200" b="0" i="1" smtClean="0">
                        <a:latin typeface="Cambria Math" panose="02040503050406030204" pitchFamily="18" charset="0"/>
                        <a:ea typeface="Cambria Math" panose="02040503050406030204" pitchFamily="18" charset="0"/>
                      </a:rPr>
                      <m:t>𝐺𝐻𝑧</m:t>
                    </m:r>
                  </m:oMath>
                </a14:m>
                <a:endParaRPr lang="en-US" sz="3200" dirty="0" smtClean="0"/>
              </a:p>
              <a:p>
                <a:pPr marL="0" indent="0">
                  <a:buNone/>
                </a:pPr>
                <a:r>
                  <a:rPr lang="en-US" sz="3200" dirty="0" smtClean="0"/>
                  <a:t>Length 	</a:t>
                </a:r>
                <a14:m>
                  <m:oMath xmlns:m="http://schemas.openxmlformats.org/officeDocument/2006/math">
                    <m:r>
                      <a:rPr lang="en-US" sz="3200" b="0" i="1" smtClean="0">
                        <a:latin typeface="Cambria Math" panose="02040503050406030204" pitchFamily="18" charset="0"/>
                      </a:rPr>
                      <m:t>𝑠</m:t>
                    </m:r>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𝑣</m:t>
                            </m:r>
                          </m:e>
                          <m:sub>
                            <m:r>
                              <a:rPr lang="en-US" sz="3200" b="0" i="1" smtClean="0">
                                <a:latin typeface="Cambria Math" panose="02040503050406030204" pitchFamily="18" charset="0"/>
                              </a:rPr>
                              <m:t>𝑃</m:t>
                            </m:r>
                          </m:sub>
                        </m:sSub>
                      </m:num>
                      <m:den>
                        <m:r>
                          <a:rPr lang="en-US" sz="3200" b="0" i="1" smtClean="0">
                            <a:latin typeface="Cambria Math" panose="02040503050406030204" pitchFamily="18" charset="0"/>
                          </a:rPr>
                          <m:t>2</m:t>
                        </m:r>
                        <m:r>
                          <a:rPr lang="en-US" sz="3200" b="0" i="1" smtClean="0">
                            <a:latin typeface="Cambria Math" panose="02040503050406030204" pitchFamily="18" charset="0"/>
                          </a:rPr>
                          <m:t>𝑓</m:t>
                        </m:r>
                      </m:den>
                    </m:f>
                    <m:r>
                      <a:rPr lang="en-US" sz="3200" b="0" i="1" smtClean="0">
                        <a:latin typeface="Cambria Math" panose="02040503050406030204" pitchFamily="18" charset="0"/>
                      </a:rPr>
                      <m:t> </m:t>
                    </m:r>
                    <m:r>
                      <a:rPr lang="en-US" sz="3200" i="1">
                        <a:latin typeface="Cambria Math" panose="02040503050406030204" pitchFamily="18" charset="0"/>
                        <a:ea typeface="Cambria Math" panose="02040503050406030204" pitchFamily="18" charset="0"/>
                      </a:rPr>
                      <m:t>=</m:t>
                    </m:r>
                    <m:f>
                      <m:fPr>
                        <m:ctrlPr>
                          <a:rPr lang="en-US" sz="3200" i="1" smtClean="0">
                            <a:latin typeface="Cambria Math" panose="02040503050406030204" pitchFamily="18" charset="0"/>
                            <a:ea typeface="Cambria Math" panose="02040503050406030204" pitchFamily="18" charset="0"/>
                          </a:rPr>
                        </m:ctrlPr>
                      </m:fPr>
                      <m:num>
                        <m:r>
                          <a:rPr lang="en-US" sz="3200" b="0" i="1" smtClean="0">
                            <a:latin typeface="Cambria Math" panose="02040503050406030204" pitchFamily="18" charset="0"/>
                            <a:ea typeface="Cambria Math" panose="02040503050406030204" pitchFamily="18" charset="0"/>
                          </a:rPr>
                          <m:t>𝑐</m:t>
                        </m:r>
                      </m:num>
                      <m:den>
                        <m:r>
                          <a:rPr lang="en-US" sz="3200" b="0" i="1" smtClean="0">
                            <a:latin typeface="Cambria Math" panose="02040503050406030204" pitchFamily="18" charset="0"/>
                            <a:ea typeface="Cambria Math" panose="02040503050406030204" pitchFamily="18" charset="0"/>
                          </a:rPr>
                          <m:t>2</m:t>
                        </m:r>
                        <m:r>
                          <a:rPr lang="en-US" sz="3200" b="0" i="1" smtClean="0">
                            <a:latin typeface="Cambria Math" panose="02040503050406030204" pitchFamily="18" charset="0"/>
                            <a:ea typeface="Cambria Math" panose="02040503050406030204" pitchFamily="18" charset="0"/>
                          </a:rPr>
                          <m:t>𝑓</m:t>
                        </m:r>
                      </m:den>
                    </m:f>
                    <m:r>
                      <a:rPr lang="en-US" sz="3200" i="1">
                        <a:latin typeface="Cambria Math" panose="02040503050406030204" pitchFamily="18" charset="0"/>
                        <a:ea typeface="Cambria Math" panose="02040503050406030204" pitchFamily="18" charset="0"/>
                      </a:rPr>
                      <m:t>≈</m:t>
                    </m:r>
                    <m:r>
                      <a:rPr lang="en-US" sz="3200" b="0" i="1" smtClean="0">
                        <a:latin typeface="Cambria Math" panose="02040503050406030204" pitchFamily="18" charset="0"/>
                        <a:ea typeface="Cambria Math" panose="02040503050406030204" pitchFamily="18" charset="0"/>
                      </a:rPr>
                      <m:t>0.15</m:t>
                    </m:r>
                    <m:r>
                      <a:rPr lang="en-US" sz="3200" b="0" i="1" smtClean="0">
                        <a:latin typeface="Cambria Math" panose="02040503050406030204" pitchFamily="18" charset="0"/>
                        <a:ea typeface="Cambria Math" panose="02040503050406030204" pitchFamily="18" charset="0"/>
                      </a:rPr>
                      <m:t>𝑚</m:t>
                    </m:r>
                  </m:oMath>
                </a14:m>
                <a:r>
                  <a:rPr lang="en-GB" sz="900" dirty="0" smtClean="0"/>
                  <a:t>						</a:t>
                </a:r>
                <a:endParaRPr lang="en-GB" sz="9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2083633"/>
                <a:ext cx="11175124" cy="4093330"/>
              </a:xfrm>
              <a:blipFill>
                <a:blip r:embed="rId4"/>
                <a:stretch>
                  <a:fillRect l="-1418" t="-3130"/>
                </a:stretch>
              </a:blipFill>
            </p:spPr>
            <p:txBody>
              <a:bodyPr/>
              <a:lstStyle/>
              <a:p>
                <a:r>
                  <a:rPr lang="en-US">
                    <a:noFill/>
                  </a:rPr>
                  <a:t> </a:t>
                </a:r>
              </a:p>
            </p:txBody>
          </p:sp>
        </mc:Fallback>
      </mc:AlternateContent>
      <p:pic>
        <p:nvPicPr>
          <p:cNvPr id="5" name="Picture 4"/>
          <p:cNvPicPr>
            <a:picLocks noChangeAspect="1"/>
          </p:cNvPicPr>
          <p:nvPr/>
        </p:nvPicPr>
        <p:blipFill>
          <a:blip r:embed="rId5"/>
          <a:stretch>
            <a:fillRect/>
          </a:stretch>
        </p:blipFill>
        <p:spPr>
          <a:xfrm>
            <a:off x="9359230" y="0"/>
            <a:ext cx="2832770" cy="2152905"/>
          </a:xfrm>
          <a:prstGeom prst="rect">
            <a:avLst/>
          </a:prstGeom>
        </p:spPr>
      </p:pic>
      <p:sp>
        <p:nvSpPr>
          <p:cNvPr id="6" name="Rectangle 5"/>
          <p:cNvSpPr/>
          <p:nvPr/>
        </p:nvSpPr>
        <p:spPr>
          <a:xfrm>
            <a:off x="7483359" y="6643478"/>
            <a:ext cx="4834758" cy="246221"/>
          </a:xfrm>
          <a:prstGeom prst="rect">
            <a:avLst/>
          </a:prstGeom>
        </p:spPr>
        <p:txBody>
          <a:bodyPr wrap="square">
            <a:spAutoFit/>
          </a:bodyPr>
          <a:lstStyle/>
          <a:p>
            <a:r>
              <a:rPr lang="en-GB" sz="1000" dirty="0"/>
              <a:t>https://</a:t>
            </a:r>
            <a:r>
              <a:rPr lang="en-GB" sz="1000" dirty="0" smtClean="0"/>
              <a:t>www.classe.cornell.edu/public/SRF/2006/SRF060424-03/SRF060424-03.pdf; p.3</a:t>
            </a:r>
            <a:endParaRPr lang="en-GB" sz="1000" dirty="0"/>
          </a:p>
        </p:txBody>
      </p:sp>
    </p:spTree>
    <p:extLst>
      <p:ext uri="{BB962C8B-B14F-4D97-AF65-F5344CB8AC3E}">
        <p14:creationId xmlns:p14="http://schemas.microsoft.com/office/powerpoint/2010/main" val="2018899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Further </a:t>
            </a:r>
            <a:r>
              <a:rPr lang="en-US" dirty="0" smtClean="0"/>
              <a:t>Optimization</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4"/>
                <a:ext cx="10515600" cy="4855577"/>
              </a:xfrm>
            </p:spPr>
            <p:txBody>
              <a:bodyPr>
                <a:normAutofit/>
              </a:bodyPr>
              <a:lstStyle/>
              <a:p>
                <a:pPr marL="0" indent="0">
                  <a:buNone/>
                </a:pPr>
                <a:r>
                  <a:rPr lang="en-US" sz="3200" dirty="0" smtClean="0"/>
                  <a:t>(</a:t>
                </a:r>
                <a:r>
                  <a:rPr lang="en-US" sz="3200" dirty="0"/>
                  <a:t>I) </a:t>
                </a:r>
                <a:r>
                  <a:rPr lang="en-US" dirty="0"/>
                  <a:t>Minimize losses</a:t>
                </a:r>
              </a:p>
              <a:p>
                <a:pPr marL="457200" lvl="1" indent="0">
                  <a:buNone/>
                </a:pPr>
                <a:r>
                  <a:rPr lang="en-US" sz="2800" dirty="0"/>
                  <a:t>			</a:t>
                </a:r>
                <a14:m>
                  <m:oMath xmlns:m="http://schemas.openxmlformats.org/officeDocument/2006/math">
                    <m:sSub>
                      <m:sSubPr>
                        <m:ctrlPr>
                          <a:rPr lang="en-GB" sz="2800" i="1">
                            <a:latin typeface="Cambria Math" panose="02040503050406030204" pitchFamily="18" charset="0"/>
                          </a:rPr>
                        </m:ctrlPr>
                      </m:sSubPr>
                      <m:e>
                        <m:r>
                          <a:rPr lang="en-GB" sz="2800" i="1">
                            <a:latin typeface="Cambria Math" panose="02040503050406030204" pitchFamily="18" charset="0"/>
                          </a:rPr>
                          <m:t>𝑄</m:t>
                        </m:r>
                      </m:e>
                      <m:sub>
                        <m:r>
                          <a:rPr lang="en-GB" sz="2800" i="1">
                            <a:latin typeface="Cambria Math" panose="02040503050406030204" pitchFamily="18" charset="0"/>
                          </a:rPr>
                          <m:t>0</m:t>
                        </m:r>
                      </m:sub>
                    </m:sSub>
                    <m:r>
                      <a:rPr lang="en-GB" sz="2800" i="1">
                        <a:latin typeface="Cambria Math" panose="02040503050406030204" pitchFamily="18" charset="0"/>
                      </a:rPr>
                      <m:t>=</m:t>
                    </m:r>
                    <m:f>
                      <m:fPr>
                        <m:ctrlPr>
                          <a:rPr lang="en-GB" sz="2800" i="1">
                            <a:latin typeface="Cambria Math" panose="02040503050406030204" pitchFamily="18" charset="0"/>
                          </a:rPr>
                        </m:ctrlPr>
                      </m:fPr>
                      <m:num>
                        <m:r>
                          <a:rPr lang="en-GB" sz="2800" i="1">
                            <a:latin typeface="Cambria Math" panose="02040503050406030204" pitchFamily="18" charset="0"/>
                          </a:rPr>
                          <m:t>𝜔</m:t>
                        </m:r>
                        <m:sSub>
                          <m:sSubPr>
                            <m:ctrlPr>
                              <a:rPr lang="en-GB" sz="2800" i="1">
                                <a:latin typeface="Cambria Math" panose="02040503050406030204" pitchFamily="18" charset="0"/>
                              </a:rPr>
                            </m:ctrlPr>
                          </m:sSubPr>
                          <m:e>
                            <m:r>
                              <a:rPr lang="en-GB" sz="2800" i="1">
                                <a:latin typeface="Cambria Math" panose="02040503050406030204" pitchFamily="18" charset="0"/>
                              </a:rPr>
                              <m:t>𝑊</m:t>
                            </m:r>
                          </m:e>
                          <m:sub>
                            <m:r>
                              <a:rPr lang="en-GB" sz="2800" i="1">
                                <a:latin typeface="Cambria Math" panose="02040503050406030204" pitchFamily="18" charset="0"/>
                              </a:rPr>
                              <m:t>𝑠</m:t>
                            </m:r>
                          </m:sub>
                        </m:sSub>
                      </m:num>
                      <m:den>
                        <m:sSub>
                          <m:sSubPr>
                            <m:ctrlPr>
                              <a:rPr lang="en-GB" sz="2800" i="1">
                                <a:latin typeface="Cambria Math" panose="02040503050406030204" pitchFamily="18" charset="0"/>
                              </a:rPr>
                            </m:ctrlPr>
                          </m:sSubPr>
                          <m:e>
                            <m:r>
                              <a:rPr lang="en-GB" sz="2800" i="1">
                                <a:latin typeface="Cambria Math" panose="02040503050406030204" pitchFamily="18" charset="0"/>
                              </a:rPr>
                              <m:t>𝑃</m:t>
                            </m:r>
                          </m:e>
                          <m:sub>
                            <m:r>
                              <a:rPr lang="en-US" sz="2800" i="1">
                                <a:latin typeface="Cambria Math" panose="02040503050406030204" pitchFamily="18" charset="0"/>
                              </a:rPr>
                              <m:t>𝑠</m:t>
                            </m:r>
                          </m:sub>
                        </m:sSub>
                      </m:den>
                    </m:f>
                    <m:r>
                      <a:rPr lang="en-US" sz="2800">
                        <a:latin typeface="Cambria Math" panose="02040503050406030204" pitchFamily="18" charset="0"/>
                        <a:ea typeface="Cambria Math" panose="02040503050406030204" pitchFamily="18" charset="0"/>
                      </a:rPr>
                      <m:t>~</m:t>
                    </m:r>
                    <m:f>
                      <m:fPr>
                        <m:ctrlPr>
                          <a:rPr lang="en-US" sz="2800" i="1">
                            <a:latin typeface="Cambria Math" panose="02040503050406030204" pitchFamily="18" charset="0"/>
                          </a:rPr>
                        </m:ctrlPr>
                      </m:fPr>
                      <m:num>
                        <m:r>
                          <a:rPr lang="en-US" sz="2800" i="1">
                            <a:latin typeface="Cambria Math" panose="02040503050406030204" pitchFamily="18" charset="0"/>
                          </a:rPr>
                          <m:t>𝐸𝑛𝑒𝑟𝑔𝑦</m:t>
                        </m:r>
                        <m:r>
                          <a:rPr lang="en-US" sz="2800" i="1">
                            <a:latin typeface="Cambria Math" panose="02040503050406030204" pitchFamily="18" charset="0"/>
                          </a:rPr>
                          <m:t> </m:t>
                        </m:r>
                        <m:r>
                          <a:rPr lang="en-US" sz="2800" i="1">
                            <a:latin typeface="Cambria Math" panose="02040503050406030204" pitchFamily="18" charset="0"/>
                          </a:rPr>
                          <m:t>𝑠𝑡𝑜𝑟𝑒𝑑</m:t>
                        </m:r>
                      </m:num>
                      <m:den>
                        <m:r>
                          <a:rPr lang="en-US" sz="2800" i="1">
                            <a:latin typeface="Cambria Math" panose="02040503050406030204" pitchFamily="18" charset="0"/>
                          </a:rPr>
                          <m:t>𝑃𝑜𝑤𝑒𝑟</m:t>
                        </m:r>
                        <m:r>
                          <a:rPr lang="en-US" sz="2800" i="1">
                            <a:latin typeface="Cambria Math" panose="02040503050406030204" pitchFamily="18" charset="0"/>
                          </a:rPr>
                          <m:t> </m:t>
                        </m:r>
                        <m:r>
                          <a:rPr lang="en-US" sz="2800" i="1">
                            <a:latin typeface="Cambria Math" panose="02040503050406030204" pitchFamily="18" charset="0"/>
                          </a:rPr>
                          <m:t>𝑙𝑜𝑠𝑠</m:t>
                        </m:r>
                      </m:den>
                    </m:f>
                  </m:oMath>
                </a14:m>
                <a:r>
                  <a:rPr lang="en-US" sz="2800" dirty="0"/>
                  <a:t> </a:t>
                </a:r>
              </a:p>
              <a:p>
                <a:pPr marL="457200" lvl="1" indent="0">
                  <a:buNone/>
                </a:pPr>
                <a:endParaRPr lang="en-US" sz="2800" dirty="0"/>
              </a:p>
              <a:p>
                <a:pPr marL="457200" lvl="1" indent="0">
                  <a:buNone/>
                </a:pPr>
                <a:r>
                  <a:rPr lang="en-US" sz="2800" dirty="0"/>
                  <a:t>Cavity as </a:t>
                </a:r>
                <a:r>
                  <a:rPr lang="en-US" sz="2800" dirty="0" smtClean="0"/>
                  <a:t>oscillating </a:t>
                </a:r>
                <a:r>
                  <a:rPr lang="en-US" sz="2800" dirty="0"/>
                  <a:t>circuit</a:t>
                </a:r>
              </a:p>
              <a:p>
                <a:pPr marL="457200" lvl="1" indent="0">
                  <a:buNone/>
                </a:pPr>
                <a14:m>
                  <m:oMath xmlns:m="http://schemas.openxmlformats.org/officeDocument/2006/math">
                    <m:sSub>
                      <m:sSubPr>
                        <m:ctrlPr>
                          <a:rPr lang="en-GB" sz="2800" i="1">
                            <a:latin typeface="Cambria Math" panose="02040503050406030204" pitchFamily="18" charset="0"/>
                          </a:rPr>
                        </m:ctrlPr>
                      </m:sSubPr>
                      <m:e>
                        <m:r>
                          <a:rPr lang="en-GB" sz="2800">
                            <a:latin typeface="Cambria Math" panose="02040503050406030204" pitchFamily="18" charset="0"/>
                          </a:rPr>
                          <m:t>𝑄</m:t>
                        </m:r>
                      </m:e>
                      <m:sub>
                        <m:r>
                          <a:rPr lang="en-GB" sz="2800">
                            <a:latin typeface="Cambria Math" panose="02040503050406030204" pitchFamily="18" charset="0"/>
                          </a:rPr>
                          <m:t>0</m:t>
                        </m:r>
                      </m:sub>
                    </m:sSub>
                    <m:r>
                      <a:rPr lang="en-US" sz="2800">
                        <a:latin typeface="Cambria Math" panose="02040503050406030204" pitchFamily="18" charset="0"/>
                      </a:rPr>
                      <m:t> </m:t>
                    </m:r>
                  </m:oMath>
                </a14:m>
                <a:r>
                  <a:rPr lang="en-US" sz="2800" dirty="0"/>
                  <a:t>factor: </a:t>
                </a:r>
                <a:r>
                  <a:rPr lang="en-US" sz="2800" dirty="0" smtClean="0"/>
                  <a:t>rises </a:t>
                </a:r>
                <a:r>
                  <a:rPr lang="en-US" sz="2800" dirty="0"/>
                  <a:t>with descending </a:t>
                </a:r>
                <a:r>
                  <a:rPr lang="en-US" sz="2800" dirty="0" smtClean="0"/>
                  <a:t>losses</a:t>
                </a:r>
                <a:endParaRPr lang="en-US" sz="2800" dirty="0"/>
              </a:p>
              <a:p>
                <a:pPr marL="0" indent="0">
                  <a:buNone/>
                </a:pPr>
                <a:r>
                  <a:rPr lang="en-US" dirty="0"/>
                  <a:t>(II) Rise Efficiency </a:t>
                </a:r>
                <a:endParaRPr lang="en-US" dirty="0" smtClean="0"/>
              </a:p>
              <a:p>
                <a:pPr marL="457200" lvl="1" indent="0">
                  <a:buNone/>
                </a:pPr>
                <a:r>
                  <a:rPr lang="en-US" sz="3200" dirty="0" smtClean="0"/>
                  <a:t>			 </a:t>
                </a:r>
                <a14:m>
                  <m:oMath xmlns:m="http://schemas.openxmlformats.org/officeDocument/2006/math">
                    <m:f>
                      <m:fPr>
                        <m:ctrlPr>
                          <a:rPr lang="en-GB" sz="2800" i="1">
                            <a:latin typeface="Cambria Math" panose="02040503050406030204" pitchFamily="18" charset="0"/>
                          </a:rPr>
                        </m:ctrlPr>
                      </m:fPr>
                      <m:num>
                        <m:r>
                          <a:rPr lang="en-GB" sz="2800" i="1">
                            <a:latin typeface="Cambria Math" panose="02040503050406030204" pitchFamily="18" charset="0"/>
                          </a:rPr>
                          <m:t>𝑅</m:t>
                        </m:r>
                      </m:num>
                      <m:den>
                        <m:r>
                          <a:rPr lang="en-GB" sz="2800" i="1">
                            <a:latin typeface="Cambria Math" panose="02040503050406030204" pitchFamily="18" charset="0"/>
                          </a:rPr>
                          <m:t>𝑄</m:t>
                        </m:r>
                      </m:den>
                    </m:f>
                    <m:r>
                      <a:rPr lang="en-GB" sz="2800" i="1">
                        <a:latin typeface="Cambria Math" panose="02040503050406030204" pitchFamily="18" charset="0"/>
                      </a:rPr>
                      <m:t>=</m:t>
                    </m:r>
                    <m:f>
                      <m:fPr>
                        <m:ctrlPr>
                          <a:rPr lang="en-GB" sz="2800" i="1">
                            <a:latin typeface="Cambria Math" panose="02040503050406030204" pitchFamily="18" charset="0"/>
                          </a:rPr>
                        </m:ctrlPr>
                      </m:fPr>
                      <m:num>
                        <m:sSup>
                          <m:sSupPr>
                            <m:ctrlPr>
                              <a:rPr lang="en-GB" sz="2800" i="1">
                                <a:latin typeface="Cambria Math" panose="02040503050406030204" pitchFamily="18" charset="0"/>
                              </a:rPr>
                            </m:ctrlPr>
                          </m:sSupPr>
                          <m:e>
                            <m:sSub>
                              <m:sSubPr>
                                <m:ctrlPr>
                                  <a:rPr lang="en-GB" sz="2800" i="1">
                                    <a:latin typeface="Cambria Math" panose="02040503050406030204" pitchFamily="18" charset="0"/>
                                  </a:rPr>
                                </m:ctrlPr>
                              </m:sSubPr>
                              <m:e>
                                <m:r>
                                  <a:rPr lang="en-GB" sz="2800" i="1">
                                    <a:latin typeface="Cambria Math" panose="02040503050406030204" pitchFamily="18" charset="0"/>
                                  </a:rPr>
                                  <m:t>𝑈</m:t>
                                </m:r>
                              </m:e>
                              <m:sub>
                                <m:r>
                                  <a:rPr lang="en-GB" sz="2800" i="1">
                                    <a:latin typeface="Cambria Math" panose="02040503050406030204" pitchFamily="18" charset="0"/>
                                  </a:rPr>
                                  <m:t>0</m:t>
                                </m:r>
                              </m:sub>
                            </m:sSub>
                          </m:e>
                          <m:sup>
                            <m:r>
                              <a:rPr lang="en-GB" sz="2800" i="1">
                                <a:latin typeface="Cambria Math" panose="02040503050406030204" pitchFamily="18" charset="0"/>
                              </a:rPr>
                              <m:t>2</m:t>
                            </m:r>
                          </m:sup>
                        </m:sSup>
                      </m:num>
                      <m:den>
                        <m:r>
                          <a:rPr lang="en-GB" sz="2800" i="1">
                            <a:latin typeface="Cambria Math" panose="02040503050406030204" pitchFamily="18" charset="0"/>
                          </a:rPr>
                          <m:t>𝜔</m:t>
                        </m:r>
                        <m:sSub>
                          <m:sSubPr>
                            <m:ctrlPr>
                              <a:rPr lang="en-GB" sz="2800" i="1">
                                <a:latin typeface="Cambria Math" panose="02040503050406030204" pitchFamily="18" charset="0"/>
                              </a:rPr>
                            </m:ctrlPr>
                          </m:sSubPr>
                          <m:e>
                            <m:r>
                              <a:rPr lang="en-GB" sz="2800" i="1">
                                <a:latin typeface="Cambria Math" panose="02040503050406030204" pitchFamily="18" charset="0"/>
                              </a:rPr>
                              <m:t>𝑊</m:t>
                            </m:r>
                          </m:e>
                          <m:sub>
                            <m:r>
                              <a:rPr lang="en-GB" sz="2800" i="1">
                                <a:latin typeface="Cambria Math" panose="02040503050406030204" pitchFamily="18" charset="0"/>
                              </a:rPr>
                              <m:t>𝑠</m:t>
                            </m:r>
                          </m:sub>
                        </m:sSub>
                      </m:den>
                    </m:f>
                  </m:oMath>
                </a14:m>
                <a:r>
                  <a:rPr lang="en-GB" sz="2800" dirty="0"/>
                  <a:t> </a:t>
                </a:r>
                <a:endParaRPr lang="en-US" sz="2800" dirty="0" smtClean="0"/>
              </a:p>
              <a:p>
                <a:pPr marL="457200" lvl="1" indent="0">
                  <a:buNone/>
                </a:pPr>
                <a:r>
                  <a:rPr lang="en-US" sz="2800" dirty="0" smtClean="0"/>
                  <a:t>Indicates acceleration efficiency</a:t>
                </a:r>
                <a:endParaRPr lang="en-US" sz="2800" dirty="0"/>
              </a:p>
              <a:p>
                <a:pPr marL="0" indent="0">
                  <a:buNone/>
                </a:pPr>
                <a:endParaRPr lang="en-US" sz="3200" dirty="0" smtClean="0"/>
              </a:p>
              <a:p>
                <a:pPr marL="457200" lvl="1" indent="0">
                  <a:buNone/>
                </a:pPr>
                <a:endParaRPr lang="en-US" dirty="0"/>
              </a:p>
              <a:p>
                <a:pPr marL="457200" lvl="1" indent="0">
                  <a:buNone/>
                </a:pPr>
                <a:endParaRPr lang="en-US" sz="2800" dirty="0"/>
              </a:p>
              <a:p>
                <a:pPr marL="457200" lvl="1" indent="0">
                  <a:buNone/>
                </a:pPr>
                <a:endParaRPr lang="en-US" sz="2800" dirty="0" smtClean="0"/>
              </a:p>
              <a:p>
                <a:pPr marL="457200" lvl="1" indent="0">
                  <a:buNone/>
                </a:pPr>
                <a:endParaRPr lang="en-US" sz="2800" dirty="0"/>
              </a:p>
              <a:p>
                <a:pPr marL="457200" lvl="1" indent="0">
                  <a:buNone/>
                </a:pPr>
                <a:endParaRPr lang="en-US" sz="2800" dirty="0"/>
              </a:p>
              <a:p>
                <a:pPr marL="457200" lvl="1"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4"/>
                <a:ext cx="10515600" cy="4855577"/>
              </a:xfrm>
              <a:blipFill>
                <a:blip r:embed="rId3"/>
                <a:stretch>
                  <a:fillRect l="-1507" t="-2635"/>
                </a:stretch>
              </a:blipFill>
            </p:spPr>
            <p:txBody>
              <a:bodyPr/>
              <a:lstStyle/>
              <a:p>
                <a:r>
                  <a:rPr lang="en-US">
                    <a:noFill/>
                  </a:rPr>
                  <a:t> </a:t>
                </a:r>
              </a:p>
            </p:txBody>
          </p:sp>
        </mc:Fallback>
      </mc:AlternateContent>
      <p:sp>
        <p:nvSpPr>
          <p:cNvPr id="4" name="Oval 3"/>
          <p:cNvSpPr/>
          <p:nvPr/>
        </p:nvSpPr>
        <p:spPr>
          <a:xfrm>
            <a:off x="4691743" y="2203792"/>
            <a:ext cx="468085" cy="533400"/>
          </a:xfrm>
          <a:prstGeom prst="ellipse">
            <a:avLst/>
          </a:prstGeom>
          <a:noFill/>
          <a:ln w="1905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noFill/>
            </a:endParaRPr>
          </a:p>
        </p:txBody>
      </p:sp>
      <p:sp>
        <p:nvSpPr>
          <p:cNvPr id="5" name="Oval 4"/>
          <p:cNvSpPr/>
          <p:nvPr/>
        </p:nvSpPr>
        <p:spPr>
          <a:xfrm>
            <a:off x="4582887" y="2584792"/>
            <a:ext cx="468085" cy="533400"/>
          </a:xfrm>
          <a:prstGeom prst="ellipse">
            <a:avLst/>
          </a:prstGeom>
          <a:noFill/>
          <a:ln w="19050">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noFill/>
            </a:endParaRPr>
          </a:p>
        </p:txBody>
      </p:sp>
      <p:sp>
        <p:nvSpPr>
          <p:cNvPr id="7" name="Rectangle 6"/>
          <p:cNvSpPr/>
          <p:nvPr/>
        </p:nvSpPr>
        <p:spPr>
          <a:xfrm>
            <a:off x="8741231" y="3788231"/>
            <a:ext cx="2296886" cy="400110"/>
          </a:xfrm>
          <a:prstGeom prst="rect">
            <a:avLst/>
          </a:prstGeom>
        </p:spPr>
        <p:txBody>
          <a:bodyPr wrap="square">
            <a:spAutoFit/>
          </a:bodyPr>
          <a:lstStyle/>
          <a:p>
            <a:r>
              <a:rPr lang="en-GB" sz="1000" dirty="0" smtClean="0"/>
              <a:t>https://de.wikipedia.org/wiki/Schwingkreis#/media/File:Schwingkreis.svg</a:t>
            </a:r>
            <a:endParaRPr lang="en-GB" sz="10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4948" y="2421916"/>
            <a:ext cx="2133599" cy="148750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44948" y="4188341"/>
            <a:ext cx="2574799" cy="2076451"/>
          </a:xfrm>
          <a:prstGeom prst="rect">
            <a:avLst/>
          </a:prstGeom>
        </p:spPr>
      </p:pic>
      <p:sp>
        <p:nvSpPr>
          <p:cNvPr id="10" name="Rectangle 9"/>
          <p:cNvSpPr/>
          <p:nvPr/>
        </p:nvSpPr>
        <p:spPr>
          <a:xfrm>
            <a:off x="8741231" y="6131837"/>
            <a:ext cx="2740572" cy="400110"/>
          </a:xfrm>
          <a:prstGeom prst="rect">
            <a:avLst/>
          </a:prstGeom>
        </p:spPr>
        <p:txBody>
          <a:bodyPr wrap="square">
            <a:spAutoFit/>
          </a:bodyPr>
          <a:lstStyle/>
          <a:p>
            <a:r>
              <a:rPr lang="en-GB" sz="1000" dirty="0" smtClean="0"/>
              <a:t>https</a:t>
            </a:r>
            <a:r>
              <a:rPr lang="en-GB" sz="1000" dirty="0"/>
              <a:t>://de.wikipedia.org/wiki/Parallelresonanz#/media/File:KondiSpuleWiderstandParallel.svg</a:t>
            </a:r>
          </a:p>
        </p:txBody>
      </p:sp>
      <p:pic>
        <p:nvPicPr>
          <p:cNvPr id="11" name="Picture 10"/>
          <p:cNvPicPr>
            <a:picLocks noChangeAspect="1"/>
          </p:cNvPicPr>
          <p:nvPr/>
        </p:nvPicPr>
        <p:blipFill>
          <a:blip r:embed="rId6"/>
          <a:stretch>
            <a:fillRect/>
          </a:stretch>
        </p:blipFill>
        <p:spPr>
          <a:xfrm>
            <a:off x="9359230" y="0"/>
            <a:ext cx="2832770" cy="2152905"/>
          </a:xfrm>
          <a:prstGeom prst="rect">
            <a:avLst/>
          </a:prstGeom>
        </p:spPr>
      </p:pic>
    </p:spTree>
    <p:extLst>
      <p:ext uri="{BB962C8B-B14F-4D97-AF65-F5344CB8AC3E}">
        <p14:creationId xmlns:p14="http://schemas.microsoft.com/office/powerpoint/2010/main" val="2459886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31306" y="-73571"/>
            <a:ext cx="9338365" cy="6931572"/>
          </a:xfrm>
        </p:spPr>
      </p:pic>
    </p:spTree>
    <p:extLst>
      <p:ext uri="{BB962C8B-B14F-4D97-AF65-F5344CB8AC3E}">
        <p14:creationId xmlns:p14="http://schemas.microsoft.com/office/powerpoint/2010/main" val="28940537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305" y="-158811"/>
            <a:ext cx="9338365" cy="7097736"/>
          </a:xfrm>
          <a:prstGeom prst="rect">
            <a:avLst/>
          </a:prstGeom>
        </p:spPr>
      </p:pic>
    </p:spTree>
    <p:extLst>
      <p:ext uri="{BB962C8B-B14F-4D97-AF65-F5344CB8AC3E}">
        <p14:creationId xmlns:p14="http://schemas.microsoft.com/office/powerpoint/2010/main" val="37609669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305" y="-233471"/>
            <a:ext cx="9338365" cy="7254964"/>
          </a:xfrm>
          <a:prstGeom prst="rect">
            <a:avLst/>
          </a:prstGeom>
        </p:spPr>
      </p:pic>
    </p:spTree>
    <p:extLst>
      <p:ext uri="{BB962C8B-B14F-4D97-AF65-F5344CB8AC3E}">
        <p14:creationId xmlns:p14="http://schemas.microsoft.com/office/powerpoint/2010/main" val="2233524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1305" y="-372608"/>
            <a:ext cx="9338365" cy="7506723"/>
          </a:xfrm>
          <a:prstGeom prst="rect">
            <a:avLst/>
          </a:prstGeom>
        </p:spPr>
      </p:pic>
    </p:spTree>
    <p:extLst>
      <p:ext uri="{BB962C8B-B14F-4D97-AF65-F5344CB8AC3E}">
        <p14:creationId xmlns:p14="http://schemas.microsoft.com/office/powerpoint/2010/main" val="1210757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1578</TotalTime>
  <Words>606</Words>
  <Application>Microsoft Office PowerPoint</Application>
  <PresentationFormat>Widescreen</PresentationFormat>
  <Paragraphs>135</Paragraphs>
  <Slides>22</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Cambria Math</vt:lpstr>
      <vt:lpstr>Wingdings</vt:lpstr>
      <vt:lpstr>Office Theme</vt:lpstr>
      <vt:lpstr>RF Simulations</vt:lpstr>
      <vt:lpstr>PowerPoint Presentation</vt:lpstr>
      <vt:lpstr>PowerPoint Presentation</vt:lpstr>
      <vt:lpstr>Pill Box Cavity</vt:lpstr>
      <vt:lpstr>Further Optimization</vt:lpstr>
      <vt:lpstr>PowerPoint Presentation</vt:lpstr>
      <vt:lpstr>PowerPoint Presentation</vt:lpstr>
      <vt:lpstr>PowerPoint Presentation</vt:lpstr>
      <vt:lpstr>PowerPoint Presentation</vt:lpstr>
      <vt:lpstr>E-Field</vt:lpstr>
      <vt:lpstr>PowerPoint Presentation</vt:lpstr>
      <vt:lpstr>PowerPoint Presentation</vt:lpstr>
      <vt:lpstr>PowerPoint Presentation</vt:lpstr>
      <vt:lpstr>Acceleration of a Particle</vt:lpstr>
      <vt:lpstr>Elliptical Cavity</vt:lpstr>
      <vt:lpstr>PowerPoint Presentation</vt:lpstr>
      <vt:lpstr>Comparison</vt:lpstr>
      <vt:lpstr>Feeding the Cavity:  The Power Coupler</vt:lpstr>
      <vt:lpstr>Thank you for listening!</vt:lpstr>
      <vt:lpstr>Sources</vt:lpstr>
      <vt:lpstr>Coupler</vt:lpstr>
      <vt:lpstr>Solving Algorithm</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Simulationen</dc:title>
  <dc:creator>Franziska Salome Schwark</dc:creator>
  <cp:lastModifiedBy>Franziska Salome Schwark</cp:lastModifiedBy>
  <cp:revision>118</cp:revision>
  <dcterms:created xsi:type="dcterms:W3CDTF">2018-04-13T08:23:55Z</dcterms:created>
  <dcterms:modified xsi:type="dcterms:W3CDTF">2018-04-19T14:18:00Z</dcterms:modified>
</cp:coreProperties>
</file>