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70" r:id="rId1"/>
  </p:sldMasterIdLst>
  <p:notesMasterIdLst>
    <p:notesMasterId r:id="rId35"/>
  </p:notesMasterIdLst>
  <p:handoutMasterIdLst>
    <p:handoutMasterId r:id="rId36"/>
  </p:handoutMasterIdLst>
  <p:sldIdLst>
    <p:sldId id="466" r:id="rId2"/>
    <p:sldId id="480" r:id="rId3"/>
    <p:sldId id="484" r:id="rId4"/>
    <p:sldId id="485" r:id="rId5"/>
    <p:sldId id="486" r:id="rId6"/>
    <p:sldId id="487" r:id="rId7"/>
    <p:sldId id="490" r:id="rId8"/>
    <p:sldId id="491" r:id="rId9"/>
    <p:sldId id="492" r:id="rId10"/>
    <p:sldId id="489" r:id="rId11"/>
    <p:sldId id="493" r:id="rId12"/>
    <p:sldId id="481" r:id="rId13"/>
    <p:sldId id="483" r:id="rId14"/>
    <p:sldId id="436" r:id="rId15"/>
    <p:sldId id="435" r:id="rId16"/>
    <p:sldId id="439" r:id="rId17"/>
    <p:sldId id="441" r:id="rId18"/>
    <p:sldId id="440" r:id="rId19"/>
    <p:sldId id="444" r:id="rId20"/>
    <p:sldId id="445" r:id="rId21"/>
    <p:sldId id="446" r:id="rId22"/>
    <p:sldId id="447" r:id="rId23"/>
    <p:sldId id="449" r:id="rId24"/>
    <p:sldId id="448" r:id="rId25"/>
    <p:sldId id="442" r:id="rId26"/>
    <p:sldId id="450" r:id="rId27"/>
    <p:sldId id="452" r:id="rId28"/>
    <p:sldId id="454" r:id="rId29"/>
    <p:sldId id="455" r:id="rId30"/>
    <p:sldId id="456" r:id="rId31"/>
    <p:sldId id="457" r:id="rId32"/>
    <p:sldId id="467" r:id="rId33"/>
    <p:sldId id="461" r:id="rId3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udia Behnke" initials="CB" lastIdx="1" clrIdx="0">
    <p:extLst>
      <p:ext uri="{19B8F6BF-5375-455C-9EA6-DF929625EA0E}">
        <p15:presenceInfo xmlns:p15="http://schemas.microsoft.com/office/powerpoint/2012/main" userId="S-1-5-21-551438598-1398492713-2922700223-66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FFFFFF"/>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46" autoAdjust="0"/>
    <p:restoredTop sz="88141" autoAdjust="0"/>
  </p:normalViewPr>
  <p:slideViewPr>
    <p:cSldViewPr>
      <p:cViewPr varScale="1">
        <p:scale>
          <a:sx n="89" d="100"/>
          <a:sy n="89" d="100"/>
        </p:scale>
        <p:origin x="1518" y="108"/>
      </p:cViewPr>
      <p:guideLst>
        <p:guide orient="horz" pos="2160"/>
        <p:guide pos="2880"/>
      </p:guideLst>
    </p:cSldViewPr>
  </p:slideViewPr>
  <p:outlineViewPr>
    <p:cViewPr>
      <p:scale>
        <a:sx n="33" d="100"/>
        <a:sy n="33" d="100"/>
      </p:scale>
      <p:origin x="48" y="18282"/>
    </p:cViewPr>
  </p:outlineViewPr>
  <p:notesTextViewPr>
    <p:cViewPr>
      <p:scale>
        <a:sx n="1" d="1"/>
        <a:sy n="1" d="1"/>
      </p:scale>
      <p:origin x="0" y="0"/>
    </p:cViewPr>
  </p:notesTextViewPr>
  <p:sorterViewPr>
    <p:cViewPr>
      <p:scale>
        <a:sx n="66" d="100"/>
        <a:sy n="66" d="100"/>
      </p:scale>
      <p:origin x="0" y="-1656"/>
    </p:cViewPr>
  </p:sorterViewPr>
  <p:notesViewPr>
    <p:cSldViewPr>
      <p:cViewPr varScale="1">
        <p:scale>
          <a:sx n="83" d="100"/>
          <a:sy n="83" d="100"/>
        </p:scale>
        <p:origin x="-19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8-31T16:33:14.424" idx="1">
    <p:pos x="10" y="10"/>
    <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08-31T16:33:14.424" idx="1">
    <p:pos x="10" y="10"/>
    <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22D5C1-3316-4875-88F7-5D7A688A2361}" type="datetimeFigureOut">
              <a:rPr lang="de-DE" smtClean="0"/>
              <a:pPr/>
              <a:t>14.02.2018</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14773E-7CD9-44DC-B747-3E4347D501D4}" type="slidenum">
              <a:rPr lang="de-DE" smtClean="0"/>
              <a:pPr/>
              <a:t>‹Nr.›</a:t>
            </a:fld>
            <a:endParaRPr lang="de-DE"/>
          </a:p>
        </p:txBody>
      </p:sp>
    </p:spTree>
    <p:extLst>
      <p:ext uri="{BB962C8B-B14F-4D97-AF65-F5344CB8AC3E}">
        <p14:creationId xmlns:p14="http://schemas.microsoft.com/office/powerpoint/2010/main" val="24298427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6E73D9-09DC-4AAD-A2E8-54D9A456F590}" type="datetimeFigureOut">
              <a:rPr lang="de-DE" smtClean="0"/>
              <a:pPr/>
              <a:t>14.02.2018</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atlas.physicsmasterclasses.org/de/wpath_messung.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solidFill>
                  <a:srgbClr val="FF0000"/>
                </a:solidFill>
              </a:rPr>
              <a:t>Präsentation</a:t>
            </a:r>
            <a:r>
              <a:rPr lang="de-DE" b="1" baseline="0" dirty="0">
                <a:solidFill>
                  <a:srgbClr val="FF0000"/>
                </a:solidFill>
              </a:rPr>
              <a:t> mit Notizen hinterlegt!</a:t>
            </a:r>
            <a:endParaRPr lang="de-DE" b="1" dirty="0">
              <a:solidFill>
                <a:srgbClr val="FF0000"/>
              </a:solidFill>
            </a:endParaRPr>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2653024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lienbildplatzhalter 1"/>
          <p:cNvSpPr>
            <a:spLocks noGrp="1" noRot="1" noChangeAspect="1" noTextEdit="1"/>
          </p:cNvSpPr>
          <p:nvPr>
            <p:ph type="sldImg"/>
          </p:nvPr>
        </p:nvSpPr>
        <p:spPr bwMode="auto">
          <a:noFill/>
          <a:ln>
            <a:solidFill>
              <a:srgbClr val="000000"/>
            </a:solidFill>
            <a:miter lim="800000"/>
            <a:headEnd/>
            <a:tailEnd/>
          </a:ln>
        </p:spPr>
      </p:sp>
      <p:sp>
        <p:nvSpPr>
          <p:cNvPr id="31747"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dirty="0"/>
              <a:t>Diese Übersicht zeigt, welche Teilchen Spuren oder Signale in den jeweiligen Detektorkomponenten hinterlassen. Die Krümmung im Magnetfeld ist hier vernachlässigt.</a:t>
            </a:r>
          </a:p>
          <a:p>
            <a:r>
              <a:rPr lang="de-DE" dirty="0"/>
              <a:t>Verschiedene Teilchenarten hinterlassen in verschiedenen Detektorschichten Signale; so lassen sich Teilchenarten voneinander unterscheiden. </a:t>
            </a:r>
          </a:p>
          <a:p>
            <a:r>
              <a:rPr lang="de-DE"/>
              <a:t>Oben sind elektrisch geladene Teilchen dargestellt, unten elektrisch neutrale Teilchen, jeweils sortiert nach ihrer Eindringtiefe. </a:t>
            </a:r>
          </a:p>
          <a:p>
            <a:endParaRPr lang="de-DE" dirty="0"/>
          </a:p>
          <a:p>
            <a:r>
              <a:rPr lang="de-DE" dirty="0"/>
              <a:t>Mehr Informationen zu Teilchenspuren im ATLAS-Detektor finden Sie im Dokument [</a:t>
            </a:r>
            <a:r>
              <a:rPr lang="de-DE" dirty="0" err="1"/>
              <a:t>ATLAS_Materialien</a:t>
            </a:r>
            <a:r>
              <a:rPr lang="de-DE" dirty="0"/>
              <a:t>] auf S. 19.</a:t>
            </a:r>
          </a:p>
          <a:p>
            <a:endParaRPr lang="de-DE" dirty="0"/>
          </a:p>
        </p:txBody>
      </p:sp>
      <p:sp>
        <p:nvSpPr>
          <p:cNvPr id="4" name="Foliennummernplatzhalter 3"/>
          <p:cNvSpPr>
            <a:spLocks noGrp="1"/>
          </p:cNvSpPr>
          <p:nvPr>
            <p:ph type="sldNum" sz="quarter" idx="5"/>
          </p:nvPr>
        </p:nvSpPr>
        <p:spPr/>
        <p:txBody>
          <a:bodyPr/>
          <a:lstStyle/>
          <a:p>
            <a:pPr>
              <a:defRPr/>
            </a:pPr>
            <a:fld id="{38E0BA10-5CAA-47A1-8DE0-AE3FDB3BBF00}" type="slidenum">
              <a:rPr lang="de-DE" smtClean="0"/>
              <a:pPr>
                <a:defRPr/>
              </a:pPr>
              <a:t>15</a:t>
            </a:fld>
            <a:endParaRPr lang="de-DE"/>
          </a:p>
        </p:txBody>
      </p:sp>
    </p:spTree>
    <p:extLst>
      <p:ext uri="{BB962C8B-B14F-4D97-AF65-F5344CB8AC3E}">
        <p14:creationId xmlns:p14="http://schemas.microsoft.com/office/powerpoint/2010/main" val="33103515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solidFill>
                  <a:prstClr val="black"/>
                </a:solidFill>
              </a:rPr>
              <a:pPr/>
              <a:t>32</a:t>
            </a:fld>
            <a:endParaRPr lang="de-DE" dirty="0">
              <a:solidFill>
                <a:prstClr val="black"/>
              </a:solidFill>
            </a:endParaRPr>
          </a:p>
        </p:txBody>
      </p:sp>
    </p:spTree>
    <p:extLst>
      <p:ext uri="{BB962C8B-B14F-4D97-AF65-F5344CB8AC3E}">
        <p14:creationId xmlns:p14="http://schemas.microsoft.com/office/powerpoint/2010/main" val="2662561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33</a:t>
            </a:fld>
            <a:endParaRPr lang="de-DE"/>
          </a:p>
        </p:txBody>
      </p:sp>
    </p:spTree>
    <p:extLst>
      <p:ext uri="{BB962C8B-B14F-4D97-AF65-F5344CB8AC3E}">
        <p14:creationId xmlns:p14="http://schemas.microsoft.com/office/powerpoint/2010/main" val="3268120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45A84CD-4C05-453A-B90F-C086D2F15D18}" type="slidenum">
              <a:rPr kumimoji="0" lang="de-DE" sz="1200" b="0" i="0" u="none" strike="noStrike" kern="1200" cap="none" spc="0" normalizeH="0" baseline="0" noProof="0" smtClean="0">
                <a:ln>
                  <a:noFill/>
                </a:ln>
                <a:solidFill>
                  <a:srgbClr val="000000"/>
                </a:solidFill>
                <a:effectLst/>
                <a:uLnTx/>
                <a:uFillTx/>
                <a:latin typeface="Calibri"/>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a:t>
            </a:fld>
            <a:endParaRPr kumimoji="0" lang="de-DE" sz="1200" b="0" i="0" u="none" strike="noStrike" kern="1200" cap="none" spc="0" normalizeH="0" baseline="0" noProof="0">
              <a:ln>
                <a:noFill/>
              </a:ln>
              <a:solidFill>
                <a:srgbClr val="000000"/>
              </a:solidFill>
              <a:effectLst/>
              <a:uLnTx/>
              <a:uFillTx/>
              <a:latin typeface="Calibri"/>
              <a:ea typeface="+mn-ea"/>
              <a:cs typeface="Arial" charset="0"/>
            </a:endParaRPr>
          </a:p>
        </p:txBody>
      </p:sp>
      <p:sp>
        <p:nvSpPr>
          <p:cNvPr id="27651"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7652" name="Text Box 2"/>
          <p:cNvSpPr>
            <a:spLocks noGrp="1" noChangeArrowheads="1"/>
          </p:cNvSpPr>
          <p:nvPr>
            <p:ph type="body" idx="1"/>
          </p:nvPr>
        </p:nvSpPr>
        <p:spPr bwMode="auto">
          <a:xfrm>
            <a:off x="685637" y="4342449"/>
            <a:ext cx="5486727" cy="4117286"/>
          </a:xfrm>
          <a:noFill/>
        </p:spPr>
        <p:txBody>
          <a:bodyPr wrap="square" numCol="1" anchor="t" anchorCtr="0" compatLnSpc="1">
            <a:prstTxWarp prst="textNoShape">
              <a:avLst/>
            </a:prstTxWarp>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In den Anfängen der Teilchenphysik wurden </a:t>
            </a:r>
            <a:r>
              <a:rPr lang="de-DE" b="1">
                <a:solidFill>
                  <a:srgbClr val="000000"/>
                </a:solidFill>
                <a:ea typeface="Arial Unicode MS" pitchFamily="34" charset="-128"/>
                <a:cs typeface="Arial Unicode MS" pitchFamily="34" charset="-128"/>
              </a:rPr>
              <a:t>bildgebende Detektoren</a:t>
            </a:r>
            <a:r>
              <a:rPr lang="de-DE">
                <a:solidFill>
                  <a:srgbClr val="000000"/>
                </a:solidFill>
                <a:ea typeface="Arial Unicode MS" pitchFamily="34" charset="-128"/>
                <a:cs typeface="Arial Unicode MS" pitchFamily="34" charset="-128"/>
              </a:rPr>
              <a:t>, wie die Nebelkammer und die Blasenkammer, verwendet. In diesen Detektoren hinterlassen Teilchen eine direkt sichtbare Spur. Aus der Aufzeichnung dieser Spur (Fotoplatten o.ä.) konnten die Eigenschaften des Teilchens per Hand rekonstruiert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Heutzutage verwendet man vor allem </a:t>
            </a:r>
            <a:r>
              <a:rPr lang="de-DE" b="1">
                <a:solidFill>
                  <a:srgbClr val="000000"/>
                </a:solidFill>
                <a:ea typeface="Arial Unicode MS" pitchFamily="34" charset="-128"/>
                <a:cs typeface="Arial Unicode MS" pitchFamily="34" charset="-128"/>
              </a:rPr>
              <a:t>elektronische Detektoren</a:t>
            </a:r>
            <a:r>
              <a:rPr lang="de-DE">
                <a:solidFill>
                  <a:srgbClr val="000000"/>
                </a:solidFill>
                <a:ea typeface="Arial Unicode MS" pitchFamily="34" charset="-128"/>
                <a:cs typeface="Arial Unicode MS" pitchFamily="34" charset="-128"/>
              </a:rPr>
              <a:t>, wie den ATLAS-Detektor, CMS, ALICE und fast alle anderen Detektoren für Beschleunigerexperimente in den letzten Jahrzehnten. In ihnen erzeugen durchfliegende Teilchen elektrische Signale, welche digitalisiert werden und so eine Information über den Durchgang eines Teilchens an einem bestimmten Ort zu einer bestimmten Zeit geben. Durch die Kombination dieser Informationen können die Spuren, Impuls, Ladung und andere Teilcheneigenschaften mittels spezieller Computersoftware berechnet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Obwohl Blasenkammern eine höhere Ortsauflösung erzielen als beispielsweise der ATLAS-Detektor, werden sie in modernen Experimenten nicht mehr eingesetzt. Das liegt insbesondere an der hohen Ereignisrate im LHC; nur elektronische Schaltelemente sind in der Lage, mehr als 40 Millionen Ereignisse pro Sekunde aufzuzeichnen und auszuwerten. </a:t>
            </a:r>
          </a:p>
        </p:txBody>
      </p:sp>
      <p:sp>
        <p:nvSpPr>
          <p:cNvPr id="27653"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AA99128-7132-418E-A274-5DA149C9576E}" type="slidenum">
              <a:rPr kumimoji="0" lang="de-DE" sz="1200" b="0" i="0" u="none" strike="noStrike" kern="1200" cap="none" spc="0" normalizeH="0" baseline="0" noProof="0">
                <a:ln>
                  <a:noFill/>
                </a:ln>
                <a:solidFill>
                  <a:srgbClr val="000000"/>
                </a:solidFill>
                <a:effectLst/>
                <a:uLnTx/>
                <a:uFillTx/>
                <a:latin typeface="Calibr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a:t>
            </a:fld>
            <a:endParaRPr kumimoji="0" lang="de-DE" sz="1200" b="0" i="0" u="none" strike="noStrike" kern="1200" cap="none" spc="0" normalizeH="0" baseline="0" noProof="0">
              <a:ln>
                <a:noFill/>
              </a:ln>
              <a:solidFill>
                <a:srgbClr val="000000"/>
              </a:solidFill>
              <a:effectLst/>
              <a:uLnTx/>
              <a:uFillTx/>
              <a:latin typeface="Calibri" pitchFamily="34" charset="0"/>
              <a:ea typeface="+mn-ea"/>
              <a:cs typeface="+mn-cs"/>
            </a:endParaRPr>
          </a:p>
        </p:txBody>
      </p:sp>
    </p:spTree>
    <p:extLst>
      <p:ext uri="{BB962C8B-B14F-4D97-AF65-F5344CB8AC3E}">
        <p14:creationId xmlns:p14="http://schemas.microsoft.com/office/powerpoint/2010/main" val="4125149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3</a:t>
            </a:fld>
            <a:endParaRPr lang="de-DE"/>
          </a:p>
        </p:txBody>
      </p:sp>
    </p:spTree>
    <p:extLst>
      <p:ext uri="{BB962C8B-B14F-4D97-AF65-F5344CB8AC3E}">
        <p14:creationId xmlns:p14="http://schemas.microsoft.com/office/powerpoint/2010/main" val="2818641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4</a:t>
            </a:fld>
            <a:endParaRPr lang="de-DE"/>
          </a:p>
        </p:txBody>
      </p:sp>
    </p:spTree>
    <p:extLst>
      <p:ext uri="{BB962C8B-B14F-4D97-AF65-F5344CB8AC3E}">
        <p14:creationId xmlns:p14="http://schemas.microsoft.com/office/powerpoint/2010/main" val="169674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5</a:t>
            </a:fld>
            <a:endParaRPr lang="de-DE"/>
          </a:p>
        </p:txBody>
      </p:sp>
    </p:spTree>
    <p:extLst>
      <p:ext uri="{BB962C8B-B14F-4D97-AF65-F5344CB8AC3E}">
        <p14:creationId xmlns:p14="http://schemas.microsoft.com/office/powerpoint/2010/main" val="2271370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bwMode="auto">
          <a:noFill/>
          <a:ln>
            <a:solidFill>
              <a:srgbClr val="000000"/>
            </a:solidFill>
            <a:miter lim="800000"/>
            <a:headEnd/>
            <a:tailEnd/>
          </a:ln>
        </p:spPr>
      </p:sp>
      <p:sp>
        <p:nvSpPr>
          <p:cNvPr id="29699"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a:t>Mögliche Frage: Warum spricht man von einer „Spur“ und nicht von einer „Flugbahn“? </a:t>
            </a:r>
          </a:p>
          <a:p>
            <a:pPr>
              <a:buFont typeface="Wingdings" pitchFamily="2" charset="2"/>
              <a:buChar char="à"/>
            </a:pPr>
            <a:r>
              <a:rPr lang="de-DE"/>
              <a:t>Man kann Teilchen keine Bahn im klassischen Sinne zuordnen. Sie hinterlassen Signale im Detektor, die von einer Software zu einer Spur zusammengesetzt werden.</a:t>
            </a:r>
          </a:p>
          <a:p>
            <a:pPr>
              <a:buFont typeface="Wingdings" pitchFamily="2" charset="2"/>
              <a:buChar char="à"/>
            </a:pPr>
            <a:endParaRPr lang="de-DE"/>
          </a:p>
          <a:p>
            <a:pPr>
              <a:buFont typeface="Wingdings" pitchFamily="2" charset="2"/>
              <a:buNone/>
            </a:pPr>
            <a:r>
              <a:rPr lang="de-DE"/>
              <a:t>Spurdetektoren kann man mit einer Digitalkamera vergleichen. In beiden Fällen geben Teilchen Energie an einen Halbleiter ab, was elektrische Signale erzeugt. </a:t>
            </a:r>
          </a:p>
          <a:p>
            <a:pPr>
              <a:buFont typeface="Wingdings" pitchFamily="2" charset="2"/>
              <a:buChar char="à"/>
            </a:pPr>
            <a:endParaRPr lang="de-DE"/>
          </a:p>
          <a:p>
            <a:pPr>
              <a:buFont typeface="Wingdings" pitchFamily="2" charset="2"/>
              <a:buNone/>
            </a:pPr>
            <a:r>
              <a:rPr lang="de-DE"/>
              <a:t>Genau genommen „messen“ die Detektoren nur elektrische Signale. Die physikalischen Größen (Spuren, Impulse, Energie) werden daraus rekonstruiert bzw. berechnet. </a:t>
            </a:r>
          </a:p>
          <a:p>
            <a:endParaRPr lang="de-DE"/>
          </a:p>
          <a:p>
            <a:endParaRPr lang="de-DE"/>
          </a:p>
          <a:p>
            <a:endParaRPr lang="de-DE"/>
          </a:p>
          <a:p>
            <a:endParaRPr lang="de-DE"/>
          </a:p>
        </p:txBody>
      </p:sp>
      <p:sp>
        <p:nvSpPr>
          <p:cNvPr id="4" name="Foliennummernplatzhalter 3"/>
          <p:cNvSpPr>
            <a:spLocks noGrp="1"/>
          </p:cNvSpPr>
          <p:nvPr>
            <p:ph type="sldNum" sz="quarter" idx="5"/>
          </p:nvPr>
        </p:nvSpPr>
        <p:spPr/>
        <p:txBody>
          <a:bodyPr/>
          <a:lstStyle/>
          <a:p>
            <a:pPr>
              <a:defRPr/>
            </a:pPr>
            <a:fld id="{22129355-CAC2-4EB9-A1CC-6DCA1E275C9D}" type="slidenum">
              <a:rPr lang="de-DE" smtClean="0"/>
              <a:pPr>
                <a:defRPr/>
              </a:pPr>
              <a:t>6</a:t>
            </a:fld>
            <a:endParaRPr lang="de-DE"/>
          </a:p>
        </p:txBody>
      </p:sp>
    </p:spTree>
    <p:extLst>
      <p:ext uri="{BB962C8B-B14F-4D97-AF65-F5344CB8AC3E}">
        <p14:creationId xmlns:p14="http://schemas.microsoft.com/office/powerpoint/2010/main" val="1447801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bwMode="auto">
          <a:noFill/>
          <a:ln>
            <a:solidFill>
              <a:srgbClr val="000000"/>
            </a:solidFill>
            <a:miter lim="800000"/>
            <a:headEnd/>
            <a:tailEnd/>
          </a:ln>
        </p:spPr>
      </p:sp>
      <p:sp>
        <p:nvSpPr>
          <p:cNvPr id="29699"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a:t>Mögliche Frage: Warum spricht man von einer „Spur“ und nicht von einer „Flugbahn“? </a:t>
            </a:r>
          </a:p>
          <a:p>
            <a:pPr>
              <a:buFont typeface="Wingdings" pitchFamily="2" charset="2"/>
              <a:buChar char="à"/>
            </a:pPr>
            <a:r>
              <a:rPr lang="de-DE"/>
              <a:t>Man kann Teilchen keine Bahn im klassischen Sinne zuordnen. Sie hinterlassen Signale im Detektor, die von einer Software zu einer Spur zusammengesetzt werden.</a:t>
            </a:r>
          </a:p>
          <a:p>
            <a:pPr>
              <a:buFont typeface="Wingdings" pitchFamily="2" charset="2"/>
              <a:buChar char="à"/>
            </a:pPr>
            <a:endParaRPr lang="de-DE"/>
          </a:p>
          <a:p>
            <a:pPr>
              <a:buFont typeface="Wingdings" pitchFamily="2" charset="2"/>
              <a:buNone/>
            </a:pPr>
            <a:r>
              <a:rPr lang="de-DE"/>
              <a:t>Spurdetektoren kann man mit einer Digitalkamera vergleichen. In beiden Fällen geben Teilchen Energie an einen Halbleiter ab, was elektrische Signale erzeugt. </a:t>
            </a:r>
          </a:p>
          <a:p>
            <a:pPr>
              <a:buFont typeface="Wingdings" pitchFamily="2" charset="2"/>
              <a:buChar char="à"/>
            </a:pPr>
            <a:endParaRPr lang="de-DE"/>
          </a:p>
          <a:p>
            <a:pPr>
              <a:buFont typeface="Wingdings" pitchFamily="2" charset="2"/>
              <a:buNone/>
            </a:pPr>
            <a:r>
              <a:rPr lang="de-DE"/>
              <a:t>Genau genommen „messen“ die Detektoren nur elektrische Signale. Die physikalischen Größen (Spuren, Impulse, Energie) werden daraus rekonstruiert bzw. berechnet. </a:t>
            </a:r>
          </a:p>
          <a:p>
            <a:endParaRPr lang="de-DE"/>
          </a:p>
          <a:p>
            <a:endParaRPr lang="de-DE"/>
          </a:p>
          <a:p>
            <a:endParaRPr lang="de-DE"/>
          </a:p>
          <a:p>
            <a:endParaRPr lang="de-DE"/>
          </a:p>
        </p:txBody>
      </p:sp>
      <p:sp>
        <p:nvSpPr>
          <p:cNvPr id="4" name="Foliennummernplatzhalter 3"/>
          <p:cNvSpPr>
            <a:spLocks noGrp="1"/>
          </p:cNvSpPr>
          <p:nvPr>
            <p:ph type="sldNum" sz="quarter" idx="5"/>
          </p:nvPr>
        </p:nvSpPr>
        <p:spPr/>
        <p:txBody>
          <a:bodyPr/>
          <a:lstStyle/>
          <a:p>
            <a:pPr>
              <a:defRPr/>
            </a:pPr>
            <a:fld id="{22129355-CAC2-4EB9-A1CC-6DCA1E275C9D}" type="slidenum">
              <a:rPr lang="de-DE" smtClean="0"/>
              <a:pPr>
                <a:defRPr/>
              </a:pPr>
              <a:t>7</a:t>
            </a:fld>
            <a:endParaRPr lang="de-DE"/>
          </a:p>
        </p:txBody>
      </p:sp>
    </p:spTree>
    <p:extLst>
      <p:ext uri="{BB962C8B-B14F-4D97-AF65-F5344CB8AC3E}">
        <p14:creationId xmlns:p14="http://schemas.microsoft.com/office/powerpoint/2010/main" val="2495577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45A84CD-4C05-453A-B90F-C086D2F15D18}" type="slidenum">
              <a:rPr kumimoji="0" lang="de-DE" sz="1200" b="0" i="0" u="none" strike="noStrike" kern="1200" cap="none" spc="0" normalizeH="0" baseline="0" noProof="0" smtClean="0">
                <a:ln>
                  <a:noFill/>
                </a:ln>
                <a:solidFill>
                  <a:srgbClr val="000000"/>
                </a:solidFill>
                <a:effectLst/>
                <a:uLnTx/>
                <a:uFillTx/>
                <a:latin typeface="Calibri"/>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12</a:t>
            </a:fld>
            <a:endParaRPr kumimoji="0" lang="de-DE" sz="1200" b="0" i="0" u="none" strike="noStrike" kern="1200" cap="none" spc="0" normalizeH="0" baseline="0" noProof="0">
              <a:ln>
                <a:noFill/>
              </a:ln>
              <a:solidFill>
                <a:srgbClr val="000000"/>
              </a:solidFill>
              <a:effectLst/>
              <a:uLnTx/>
              <a:uFillTx/>
              <a:latin typeface="Calibri"/>
              <a:ea typeface="+mn-ea"/>
              <a:cs typeface="Arial" charset="0"/>
            </a:endParaRPr>
          </a:p>
        </p:txBody>
      </p:sp>
      <p:sp>
        <p:nvSpPr>
          <p:cNvPr id="27651"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7652" name="Text Box 2"/>
          <p:cNvSpPr>
            <a:spLocks noGrp="1" noChangeArrowheads="1"/>
          </p:cNvSpPr>
          <p:nvPr>
            <p:ph type="body" idx="1"/>
          </p:nvPr>
        </p:nvSpPr>
        <p:spPr bwMode="auto">
          <a:xfrm>
            <a:off x="685637" y="4342449"/>
            <a:ext cx="5486727" cy="4117286"/>
          </a:xfrm>
          <a:noFill/>
        </p:spPr>
        <p:txBody>
          <a:bodyPr wrap="square" numCol="1" anchor="t" anchorCtr="0" compatLnSpc="1">
            <a:prstTxWarp prst="textNoShape">
              <a:avLst/>
            </a:prstTxWarp>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In den Anfängen der Teilchenphysik wurden </a:t>
            </a:r>
            <a:r>
              <a:rPr lang="de-DE" b="1">
                <a:solidFill>
                  <a:srgbClr val="000000"/>
                </a:solidFill>
                <a:ea typeface="Arial Unicode MS" pitchFamily="34" charset="-128"/>
                <a:cs typeface="Arial Unicode MS" pitchFamily="34" charset="-128"/>
              </a:rPr>
              <a:t>bildgebende Detektoren</a:t>
            </a:r>
            <a:r>
              <a:rPr lang="de-DE">
                <a:solidFill>
                  <a:srgbClr val="000000"/>
                </a:solidFill>
                <a:ea typeface="Arial Unicode MS" pitchFamily="34" charset="-128"/>
                <a:cs typeface="Arial Unicode MS" pitchFamily="34" charset="-128"/>
              </a:rPr>
              <a:t>, wie die Nebelkammer und die Blasenkammer, verwendet. In diesen Detektoren hinterlassen Teilchen eine direkt sichtbare Spur. Aus der Aufzeichnung dieser Spur (Fotoplatten o.ä.) konnten die Eigenschaften des Teilchens per Hand rekonstruiert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Heutzutage verwendet man vor allem </a:t>
            </a:r>
            <a:r>
              <a:rPr lang="de-DE" b="1">
                <a:solidFill>
                  <a:srgbClr val="000000"/>
                </a:solidFill>
                <a:ea typeface="Arial Unicode MS" pitchFamily="34" charset="-128"/>
                <a:cs typeface="Arial Unicode MS" pitchFamily="34" charset="-128"/>
              </a:rPr>
              <a:t>elektronische Detektoren</a:t>
            </a:r>
            <a:r>
              <a:rPr lang="de-DE">
                <a:solidFill>
                  <a:srgbClr val="000000"/>
                </a:solidFill>
                <a:ea typeface="Arial Unicode MS" pitchFamily="34" charset="-128"/>
                <a:cs typeface="Arial Unicode MS" pitchFamily="34" charset="-128"/>
              </a:rPr>
              <a:t>, wie den ATLAS-Detektor, CMS, ALICE und fast alle anderen Detektoren für Beschleunigerexperimente in den letzten Jahrzehnten. In ihnen erzeugen durchfliegende Teilchen elektrische Signale, welche digitalisiert werden und so eine Information über den Durchgang eines Teilchens an einem bestimmten Ort zu einer bestimmten Zeit geben. Durch die Kombination dieser Informationen können die Spuren, Impuls, Ladung und andere Teilcheneigenschaften mittels spezieller Computersoftware berechnet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Obwohl Blasenkammern eine höhere Ortsauflösung erzielen als beispielsweise der ATLAS-Detektor, werden sie in modernen Experimenten nicht mehr eingesetzt. Das liegt insbesondere an der hohen Ereignisrate im LHC; nur elektronische Schaltelemente sind in der Lage, mehr als 40 Millionen Ereignisse pro Sekunde aufzuzeichnen und auszuwerten. </a:t>
            </a:r>
          </a:p>
        </p:txBody>
      </p:sp>
      <p:sp>
        <p:nvSpPr>
          <p:cNvPr id="27653"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AA99128-7132-418E-A274-5DA149C9576E}" type="slidenum">
              <a:rPr kumimoji="0" lang="de-DE" sz="1200" b="0" i="0" u="none" strike="noStrike" kern="1200" cap="none" spc="0" normalizeH="0" baseline="0" noProof="0">
                <a:ln>
                  <a:noFill/>
                </a:ln>
                <a:solidFill>
                  <a:srgbClr val="000000"/>
                </a:solidFill>
                <a:effectLst/>
                <a:uLnTx/>
                <a:uFillTx/>
                <a:latin typeface="Calibr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12</a:t>
            </a:fld>
            <a:endParaRPr kumimoji="0" lang="de-DE" sz="1200" b="0" i="0" u="none" strike="noStrike" kern="1200" cap="none" spc="0" normalizeH="0" baseline="0" noProof="0">
              <a:ln>
                <a:noFill/>
              </a:ln>
              <a:solidFill>
                <a:srgbClr val="000000"/>
              </a:solidFill>
              <a:effectLst/>
              <a:uLnTx/>
              <a:uFillTx/>
              <a:latin typeface="Calibri" pitchFamily="34" charset="0"/>
              <a:ea typeface="+mn-ea"/>
              <a:cs typeface="+mn-cs"/>
            </a:endParaRPr>
          </a:p>
        </p:txBody>
      </p:sp>
    </p:spTree>
    <p:extLst>
      <p:ext uri="{BB962C8B-B14F-4D97-AF65-F5344CB8AC3E}">
        <p14:creationId xmlns:p14="http://schemas.microsoft.com/office/powerpoint/2010/main" val="3661771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lienbildplatzhalter 1"/>
          <p:cNvSpPr>
            <a:spLocks noGrp="1" noRot="1" noChangeAspect="1" noTextEdit="1"/>
          </p:cNvSpPr>
          <p:nvPr>
            <p:ph type="sldImg"/>
          </p:nvPr>
        </p:nvSpPr>
        <p:spPr bwMode="auto">
          <a:noFill/>
          <a:ln>
            <a:solidFill>
              <a:srgbClr val="000000"/>
            </a:solidFill>
            <a:miter lim="800000"/>
            <a:headEnd/>
            <a:tailEnd/>
          </a:ln>
        </p:spPr>
      </p:sp>
      <p:sp>
        <p:nvSpPr>
          <p:cNvPr id="32771"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dirty="0"/>
              <a:t>Diese Teilchenspuren-Darstellung wird in ähnlicher Form am CERN verwendet. Bei Teilchenphysik-Masterclasses verwenden Teilnehmer eine vereinfachte Softwareversion (Minerva oder Hypatia). </a:t>
            </a:r>
          </a:p>
          <a:p>
            <a:r>
              <a:rPr lang="de-DE" dirty="0"/>
              <a:t>Auf folgender Webseite können Sie sich über die Inhalte der Masterclasses informieren:  </a:t>
            </a:r>
            <a:r>
              <a:rPr lang="de-DE" dirty="0">
                <a:hlinkClick r:id="rId3"/>
              </a:rPr>
              <a:t>http://atlas.physicsmasterclasses.org/de/wpath_messung.htm</a:t>
            </a:r>
            <a:r>
              <a:rPr lang="de-DE" dirty="0"/>
              <a:t> </a:t>
            </a:r>
          </a:p>
        </p:txBody>
      </p:sp>
      <p:sp>
        <p:nvSpPr>
          <p:cNvPr id="4" name="Foliennummernplatzhalter 3"/>
          <p:cNvSpPr>
            <a:spLocks noGrp="1"/>
          </p:cNvSpPr>
          <p:nvPr>
            <p:ph type="sldNum" sz="quarter" idx="5"/>
          </p:nvPr>
        </p:nvSpPr>
        <p:spPr/>
        <p:txBody>
          <a:bodyPr/>
          <a:lstStyle/>
          <a:p>
            <a:pPr>
              <a:defRPr/>
            </a:pPr>
            <a:fld id="{CF72C2BC-4070-4180-BA1F-87A7583C9C01}" type="slidenum">
              <a:rPr lang="de-DE" smtClean="0"/>
              <a:pPr>
                <a:defRPr/>
              </a:pPr>
              <a:t>14</a:t>
            </a:fld>
            <a:endParaRPr lang="de-DE"/>
          </a:p>
        </p:txBody>
      </p:sp>
    </p:spTree>
    <p:extLst>
      <p:ext uri="{BB962C8B-B14F-4D97-AF65-F5344CB8AC3E}">
        <p14:creationId xmlns:p14="http://schemas.microsoft.com/office/powerpoint/2010/main" val="10298417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a:t>Mastertitelformat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Tree>
    <p:extLst>
      <p:ext uri="{BB962C8B-B14F-4D97-AF65-F5344CB8AC3E}">
        <p14:creationId xmlns:p14="http://schemas.microsoft.com/office/powerpoint/2010/main" val="2394963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08.03.2018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Essen</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7546684" cy="4535487"/>
          </a:xfrm>
          <a:prstGeom prst="rect">
            <a:avLst/>
          </a:prstGeo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4162342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08.03.2018</a:t>
            </a:r>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Essen</a:t>
            </a:r>
            <a:endParaRPr lang="de-DE" dirty="0"/>
          </a:p>
        </p:txBody>
      </p:sp>
    </p:spTree>
    <p:extLst>
      <p:ext uri="{BB962C8B-B14F-4D97-AF65-F5344CB8AC3E}">
        <p14:creationId xmlns:p14="http://schemas.microsoft.com/office/powerpoint/2010/main" val="3703332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08.03.2018</a:t>
            </a:r>
            <a:endParaRPr lang="de-DE" dirty="0"/>
          </a:p>
        </p:txBody>
      </p:sp>
      <p:sp>
        <p:nvSpPr>
          <p:cNvPr id="10" name="Footer Placeholder 4">
            <a:extLst>
              <a:ext uri="{FF2B5EF4-FFF2-40B4-BE49-F238E27FC236}">
                <a16:creationId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Essen</a:t>
            </a:r>
            <a:endParaRPr lang="de-DE" dirty="0"/>
          </a:p>
        </p:txBody>
      </p:sp>
    </p:spTree>
    <p:extLst>
      <p:ext uri="{BB962C8B-B14F-4D97-AF65-F5344CB8AC3E}">
        <p14:creationId xmlns:p14="http://schemas.microsoft.com/office/powerpoint/2010/main" val="2854293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9102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08.03.2018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Essen</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a:t>Mastertextformat bearbeiten</a:t>
            </a:r>
          </a:p>
          <a:p>
            <a:pPr lvl="1"/>
            <a:r>
              <a:rPr lang="de-DE"/>
              <a:t>Zweite Ebene</a:t>
            </a:r>
          </a:p>
          <a:p>
            <a:pPr lvl="2"/>
            <a:r>
              <a:rPr lang="de-DE"/>
              <a:t>Dritte Ebene</a:t>
            </a:r>
          </a:p>
        </p:txBody>
      </p:sp>
      <p:sp>
        <p:nvSpPr>
          <p:cNvPr id="5" name="Bildplatzhalter 4">
            <a:extLst>
              <a:ext uri="{FF2B5EF4-FFF2-40B4-BE49-F238E27FC236}">
                <a16:creationId xmlns:a16="http://schemas.microsoft.com/office/drawing/2014/main" id="{CF19C38A-B708-41FE-8226-9488F93E26CD}"/>
              </a:ext>
            </a:extLst>
          </p:cNvPr>
          <p:cNvSpPr>
            <a:spLocks noGrp="1"/>
          </p:cNvSpPr>
          <p:nvPr>
            <p:ph type="pic" sz="quarter" idx="14"/>
          </p:nvPr>
        </p:nvSpPr>
        <p:spPr>
          <a:xfrm>
            <a:off x="5724128" y="1773237"/>
            <a:ext cx="2774132" cy="1789025"/>
          </a:xfrm>
        </p:spPr>
        <p:txBody>
          <a:bodyPr/>
          <a:lstStyle/>
          <a:p>
            <a:r>
              <a:rPr lang="de-DE"/>
              <a:t>Bild durch Klicken auf Symbol hinzufügen</a:t>
            </a:r>
          </a:p>
        </p:txBody>
      </p:sp>
      <p:sp>
        <p:nvSpPr>
          <p:cNvPr id="9" name="Bildplatzhalter 4">
            <a:extLst>
              <a:ext uri="{FF2B5EF4-FFF2-40B4-BE49-F238E27FC236}">
                <a16:creationId xmlns:a16="http://schemas.microsoft.com/office/drawing/2014/main" id="{2B0AF6C5-57B8-401F-9145-93CD131EDF2F}"/>
              </a:ext>
            </a:extLst>
          </p:cNvPr>
          <p:cNvSpPr>
            <a:spLocks noGrp="1"/>
          </p:cNvSpPr>
          <p:nvPr>
            <p:ph type="pic" sz="quarter" idx="15"/>
          </p:nvPr>
        </p:nvSpPr>
        <p:spPr>
          <a:xfrm>
            <a:off x="5724128" y="4016239"/>
            <a:ext cx="2774132" cy="1789025"/>
          </a:xfrm>
        </p:spPr>
        <p:txBody>
          <a:bodyPr/>
          <a:lstStyle/>
          <a:p>
            <a:r>
              <a:rPr lang="de-DE"/>
              <a:t>Bild durch Klicken auf Symbol hinzufügen</a:t>
            </a:r>
          </a:p>
        </p:txBody>
      </p:sp>
    </p:spTree>
    <p:extLst>
      <p:ext uri="{BB962C8B-B14F-4D97-AF65-F5344CB8AC3E}">
        <p14:creationId xmlns:p14="http://schemas.microsoft.com/office/powerpoint/2010/main" val="633383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a:t>Mastertitelformat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1" name="Foliennummernplatzhalter 4">
            <a:extLst>
              <a:ext uri="{FF2B5EF4-FFF2-40B4-BE49-F238E27FC236}">
                <a16:creationId xmlns:a16="http://schemas.microsoft.com/office/drawing/2014/main"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a16="http://schemas.microsoft.com/office/drawing/2014/main"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08.03.2018</a:t>
            </a:r>
            <a:endParaRPr lang="de-DE" dirty="0"/>
          </a:p>
        </p:txBody>
      </p:sp>
      <p:sp>
        <p:nvSpPr>
          <p:cNvPr id="13" name="Footer Placeholder 4">
            <a:extLst>
              <a:ext uri="{FF2B5EF4-FFF2-40B4-BE49-F238E27FC236}">
                <a16:creationId xmlns:a16="http://schemas.microsoft.com/office/drawing/2014/main"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Essen</a:t>
            </a:r>
            <a:endParaRPr lang="de-DE" dirty="0"/>
          </a:p>
        </p:txBody>
      </p:sp>
    </p:spTree>
    <p:extLst>
      <p:ext uri="{BB962C8B-B14F-4D97-AF65-F5344CB8AC3E}">
        <p14:creationId xmlns:p14="http://schemas.microsoft.com/office/powerpoint/2010/main" val="2862638040"/>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5877273"/>
            <a:ext cx="1520825" cy="844214"/>
          </a:xfrm>
          <a:prstGeom prst="rect">
            <a:avLst/>
          </a:prstGeom>
        </p:spPr>
        <p:txBody>
          <a:bodyPr/>
          <a:lstStyle>
            <a:lvl1pPr>
              <a:defRPr/>
            </a:lvl1pPr>
          </a:lstStyle>
          <a:p>
            <a:r>
              <a:rPr lang="de-DE" dirty="0"/>
              <a:t>Instituts-logo</a:t>
            </a:r>
          </a:p>
        </p:txBody>
      </p:sp>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pic>
        <p:nvPicPr>
          <p:cNvPr id="14" name="Grafik 1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24" name="Grafik 23">
            <a:extLst>
              <a:ext uri="{FF2B5EF4-FFF2-40B4-BE49-F238E27FC236}">
                <a16:creationId xmlns:a16="http://schemas.microsoft.com/office/drawing/2014/main" id="{27FAE731-CC86-4C28-A2A3-0A318174A21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25" name="Textfeld 24">
            <a:extLst>
              <a:ext uri="{FF2B5EF4-FFF2-40B4-BE49-F238E27FC236}">
                <a16:creationId xmlns:a16="http://schemas.microsoft.com/office/drawing/2014/main" id="{DE70D378-A46D-4FDF-BFD7-F60D0E2D5FB5}"/>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CE1D9485-2BC3-4F5A-A2EE-62C7B7FDCC5D}"/>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873EBFFB-E874-4C33-A615-BE7BAC7443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8E9C28E8-E841-4F19-8707-F031C4A38B2A}"/>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062FACAF-5B01-4448-9994-50A953BA2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B3613F98-A9B7-4870-8155-A96CBC326949}"/>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425615DE-EC9F-4190-8D61-848906EE7386}"/>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CC83CF8C-55BD-4842-AF4A-A0D952F2E8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FE7F238E-CEFE-48AB-9B0F-3B2769829409}"/>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pic>
        <p:nvPicPr>
          <p:cNvPr id="34" name="Grafik 33">
            <a:extLst>
              <a:ext uri="{FF2B5EF4-FFF2-40B4-BE49-F238E27FC236}">
                <a16:creationId xmlns:a16="http://schemas.microsoft.com/office/drawing/2014/main" id="{70985EA1-F7C6-4E06-8330-5012852C79EA}"/>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35" name="Textfeld 34">
            <a:extLst>
              <a:ext uri="{FF2B5EF4-FFF2-40B4-BE49-F238E27FC236}">
                <a16:creationId xmlns:a16="http://schemas.microsoft.com/office/drawing/2014/main" id="{13496E03-50CD-41FA-98FE-BCF8A0A460F9}"/>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36" name="Textfeld 35">
            <a:extLst>
              <a:ext uri="{FF2B5EF4-FFF2-40B4-BE49-F238E27FC236}">
                <a16:creationId xmlns:a16="http://schemas.microsoft.com/office/drawing/2014/main" id="{3AD3784C-0F3B-41A3-AE9C-BA7A700A8A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37" name="Grafik 36">
            <a:extLst>
              <a:ext uri="{FF2B5EF4-FFF2-40B4-BE49-F238E27FC236}">
                <a16:creationId xmlns:a16="http://schemas.microsoft.com/office/drawing/2014/main" id="{D6E39F72-2687-43FF-8621-B63CA33E03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38" name="Textfeld 37">
            <a:extLst>
              <a:ext uri="{FF2B5EF4-FFF2-40B4-BE49-F238E27FC236}">
                <a16:creationId xmlns:a16="http://schemas.microsoft.com/office/drawing/2014/main" id="{0ABFCCFE-7137-4B66-A205-0BF20F2FCB50}"/>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39" name="Grafik 38">
            <a:extLst>
              <a:ext uri="{FF2B5EF4-FFF2-40B4-BE49-F238E27FC236}">
                <a16:creationId xmlns:a16="http://schemas.microsoft.com/office/drawing/2014/main" id="{8BDACA06-8D35-41D3-9EC2-5BEA26590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40" name="Grafik 39">
            <a:extLst>
              <a:ext uri="{FF2B5EF4-FFF2-40B4-BE49-F238E27FC236}">
                <a16:creationId xmlns:a16="http://schemas.microsoft.com/office/drawing/2014/main" id="{A9FEF107-2CA8-4418-B049-48D3627EFFAB}"/>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41" name="Grafik 40">
            <a:extLst>
              <a:ext uri="{FF2B5EF4-FFF2-40B4-BE49-F238E27FC236}">
                <a16:creationId xmlns:a16="http://schemas.microsoft.com/office/drawing/2014/main" id="{B378259D-606B-47CA-BAB4-384D5F5C9242}"/>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42" name="Grafik 41">
            <a:extLst>
              <a:ext uri="{FF2B5EF4-FFF2-40B4-BE49-F238E27FC236}">
                <a16:creationId xmlns:a16="http://schemas.microsoft.com/office/drawing/2014/main" id="{F7BC4E29-0F48-4C39-AB4F-7C00466324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43" name="Textfeld 42">
            <a:extLst>
              <a:ext uri="{FF2B5EF4-FFF2-40B4-BE49-F238E27FC236}">
                <a16:creationId xmlns:a16="http://schemas.microsoft.com/office/drawing/2014/main" id="{BD4F129E-7698-45B7-A60C-DDFF56A95883}"/>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Tree>
    <p:extLst>
      <p:ext uri="{BB962C8B-B14F-4D97-AF65-F5344CB8AC3E}">
        <p14:creationId xmlns:p14="http://schemas.microsoft.com/office/powerpoint/2010/main" val="3128223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pic>
        <p:nvPicPr>
          <p:cNvPr id="13" name="Grafik 12"/>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4" name="Textfeld 13"/>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pic>
        <p:nvPicPr>
          <p:cNvPr id="24" name="Grafik 23">
            <a:extLst>
              <a:ext uri="{FF2B5EF4-FFF2-40B4-BE49-F238E27FC236}">
                <a16:creationId xmlns:a16="http://schemas.microsoft.com/office/drawing/2014/main" id="{A6C53252-B520-41CD-96D8-343F798E9E47}"/>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25" name="Textfeld 24">
            <a:extLst>
              <a:ext uri="{FF2B5EF4-FFF2-40B4-BE49-F238E27FC236}">
                <a16:creationId xmlns:a16="http://schemas.microsoft.com/office/drawing/2014/main" id="{AAA8EB42-C9B8-47A1-AD8E-5284CAC7A28F}"/>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1AE1F986-7A65-42F6-854B-3B5382EF95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9F89A291-2C4A-4FAD-B182-92C1304E13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6FC88DF8-14A6-4FEC-8534-53691C9CD10E}"/>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B15C8A82-31C0-42FF-A4B1-9FB6B6CED16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379DA4E9-9A34-401A-A204-F6036B4A832A}"/>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BB563B2B-2C67-4DEC-BE71-A2CC1F22B07C}"/>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3C863F68-3F74-4517-8E04-2A533146864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D877C0DB-9CE2-4273-B2A6-CE883C9AFA4D}"/>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Tree>
    <p:extLst>
      <p:ext uri="{BB962C8B-B14F-4D97-AF65-F5344CB8AC3E}">
        <p14:creationId xmlns:p14="http://schemas.microsoft.com/office/powerpoint/2010/main" val="14149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971600" y="681037"/>
            <a:ext cx="7543750"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971600" y="1825625"/>
            <a:ext cx="7543749"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a16="http://schemas.microsoft.com/office/drawing/2014/main" id="{0F603AA6-9256-4A84-89B6-90C78D8469C5}"/>
              </a:ext>
            </a:extLst>
          </p:cNvPr>
          <p:cNvSpPr>
            <a:spLocks noGrp="1"/>
          </p:cNvSpPr>
          <p:nvPr>
            <p:ph type="dt" sz="half" idx="2"/>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08.03.2018</a:t>
            </a:r>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Essen</a:t>
            </a:r>
            <a:endParaRPr lang="de-DE" dirty="0"/>
          </a:p>
        </p:txBody>
      </p:sp>
    </p:spTree>
    <p:extLst>
      <p:ext uri="{BB962C8B-B14F-4D97-AF65-F5344CB8AC3E}">
        <p14:creationId xmlns:p14="http://schemas.microsoft.com/office/powerpoint/2010/main" val="3718845186"/>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www.teilchenwelt.de/material/materialien-fuer-lehrkraefte/teilchenidentifikation-mit-detektoren/"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30.xml.rels><?xml version="1.0" encoding="UTF-8" standalone="yes"?>
<Relationships xmlns="http://schemas.openxmlformats.org/package/2006/relationships"><Relationship Id="rId2" Type="http://schemas.openxmlformats.org/officeDocument/2006/relationships/image" Target="../media/image38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44.png"/></Relationships>
</file>

<file path=ppt/slides/_rels/slide3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atlasvirtualvisit.web.cern.ch/content/prepare-your-visit" TargetMode="External"/><Relationship Id="rId7" Type="http://schemas.openxmlformats.org/officeDocument/2006/relationships/comments" Target="../comments/comment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4400" b="1" dirty="0"/>
              <a:t>Forschungsmethoden in der Teilchenphysik II</a:t>
            </a:r>
            <a:br>
              <a:rPr lang="de-DE" sz="4400" b="1" dirty="0"/>
            </a:br>
            <a:br>
              <a:rPr lang="de-DE" sz="4400" b="1" dirty="0"/>
            </a:br>
            <a:r>
              <a:rPr lang="de-DE" sz="3200" b="1" dirty="0">
                <a:solidFill>
                  <a:srgbClr val="CCCC00"/>
                </a:solidFill>
              </a:rPr>
              <a:t>Und ausgewählte Materialen für den Schulunterricht</a:t>
            </a:r>
            <a:br>
              <a:rPr lang="de-DE" sz="2800" dirty="0">
                <a:solidFill>
                  <a:srgbClr val="013476"/>
                </a:solidFill>
              </a:rPr>
            </a:br>
            <a:r>
              <a:rPr lang="de-DE" sz="2800" dirty="0">
                <a:solidFill>
                  <a:srgbClr val="013476"/>
                </a:solidFill>
              </a:rPr>
              <a:t>    </a:t>
            </a:r>
            <a:endParaRPr lang="de-DE" sz="3200" b="0" dirty="0">
              <a:solidFill>
                <a:srgbClr val="013476"/>
              </a:solidFill>
            </a:endParaRPr>
          </a:p>
        </p:txBody>
      </p:sp>
      <p:sp>
        <p:nvSpPr>
          <p:cNvPr id="4" name="Untertitel 3">
            <a:extLst>
              <a:ext uri="{FF2B5EF4-FFF2-40B4-BE49-F238E27FC236}">
                <a16:creationId xmlns:a16="http://schemas.microsoft.com/office/drawing/2014/main" id="{FB27D34B-A394-4983-B24B-E8A0E797D771}"/>
              </a:ext>
            </a:extLst>
          </p:cNvPr>
          <p:cNvSpPr>
            <a:spLocks noGrp="1"/>
          </p:cNvSpPr>
          <p:nvPr>
            <p:ph type="subTitle" idx="1"/>
          </p:nvPr>
        </p:nvSpPr>
        <p:spPr/>
        <p:txBody>
          <a:bodyPr/>
          <a:lstStyle/>
          <a:p>
            <a:endParaRPr lang="de-DE"/>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7" name="Rechteck 6"/>
          <p:cNvSpPr/>
          <p:nvPr/>
        </p:nvSpPr>
        <p:spPr>
          <a:xfrm>
            <a:off x="2128294" y="6078027"/>
            <a:ext cx="4801714" cy="1354217"/>
          </a:xfrm>
          <a:prstGeom prst="rect">
            <a:avLst/>
          </a:prstGeom>
        </p:spPr>
        <p:txBody>
          <a:bodyPr wrap="square">
            <a:spAutoFit/>
          </a:bodyPr>
          <a:lstStyle/>
          <a:p>
            <a:pPr algn="ctr"/>
            <a:r>
              <a:rPr lang="de-DE" sz="1600" dirty="0">
                <a:solidFill>
                  <a:srgbClr val="013476"/>
                </a:solidFill>
                <a:latin typeface="Arial" panose="020B0604020202020204" pitchFamily="34" charset="0"/>
                <a:ea typeface="+mj-ea"/>
                <a:cs typeface="Arial" panose="020B0604020202020204" pitchFamily="34" charset="0"/>
              </a:rPr>
              <a:t>Philipp Lindenau, Dr. Claudia Behnke </a:t>
            </a:r>
            <a:br>
              <a:rPr lang="de-DE" sz="1600" dirty="0">
                <a:solidFill>
                  <a:srgbClr val="013476"/>
                </a:solidFill>
                <a:latin typeface="Arial" panose="020B0604020202020204" pitchFamily="34" charset="0"/>
                <a:ea typeface="+mj-ea"/>
                <a:cs typeface="Arial" panose="020B0604020202020204" pitchFamily="34" charset="0"/>
              </a:rPr>
            </a:br>
            <a:r>
              <a:rPr lang="de-DE" sz="1600" dirty="0">
                <a:solidFill>
                  <a:srgbClr val="CDC301"/>
                </a:solidFill>
                <a:latin typeface="Arial" panose="020B0604020202020204" pitchFamily="34" charset="0"/>
                <a:ea typeface="+mj-ea"/>
                <a:cs typeface="Arial" panose="020B0604020202020204" pitchFamily="34" charset="0"/>
              </a:rPr>
              <a:t>Essen | 07. – 08.03.2018</a:t>
            </a:r>
            <a:br>
              <a:rPr lang="de-DE" sz="2000" dirty="0">
                <a:solidFill>
                  <a:srgbClr val="CDC301"/>
                </a:solidFill>
                <a:latin typeface="Arial Narrow" panose="020B0606020202030204" pitchFamily="34" charset="0"/>
                <a:ea typeface="+mj-ea"/>
                <a:cs typeface="+mj-cs"/>
              </a:rPr>
            </a:br>
            <a:br>
              <a:rPr lang="de-DE" sz="3200" dirty="0">
                <a:solidFill>
                  <a:srgbClr val="002060"/>
                </a:solidFill>
                <a:latin typeface="Arial Narrow" panose="020B0606020202030204" pitchFamily="34" charset="0"/>
                <a:ea typeface="+mj-ea"/>
                <a:cs typeface="+mj-cs"/>
              </a:rPr>
            </a:br>
            <a:endParaRPr lang="de-DE" dirty="0"/>
          </a:p>
        </p:txBody>
      </p:sp>
    </p:spTree>
    <p:extLst>
      <p:ext uri="{BB962C8B-B14F-4D97-AF65-F5344CB8AC3E}">
        <p14:creationId xmlns:p14="http://schemas.microsoft.com/office/powerpoint/2010/main" val="2816105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8280920" cy="972000"/>
          </a:xfrm>
        </p:spPr>
        <p:txBody>
          <a:bodyPr/>
          <a:lstStyle/>
          <a:p>
            <a:r>
              <a:rPr lang="de-DE" dirty="0"/>
              <a:t>Elektromagnetisches </a:t>
            </a:r>
            <a:r>
              <a:rPr lang="de-DE" dirty="0" err="1"/>
              <a:t>vs</a:t>
            </a:r>
            <a:r>
              <a:rPr lang="de-DE" dirty="0"/>
              <a:t> </a:t>
            </a:r>
            <a:r>
              <a:rPr lang="de-DE" dirty="0" err="1"/>
              <a:t>Hadronisches</a:t>
            </a:r>
            <a:r>
              <a:rPr lang="de-DE" dirty="0"/>
              <a:t> Kalorimeter</a:t>
            </a:r>
          </a:p>
        </p:txBody>
      </p:sp>
      <p:sp>
        <p:nvSpPr>
          <p:cNvPr id="9" name="Foliennummernplatzhalter 8">
            <a:extLst>
              <a:ext uri="{FF2B5EF4-FFF2-40B4-BE49-F238E27FC236}">
                <a16:creationId xmlns:a16="http://schemas.microsoft.com/office/drawing/2014/main" id="{39117ADB-1A76-41FA-976E-D271ADB94664}"/>
              </a:ext>
            </a:extLst>
          </p:cNvPr>
          <p:cNvSpPr>
            <a:spLocks noGrp="1"/>
          </p:cNvSpPr>
          <p:nvPr>
            <p:ph type="sldNum" sz="quarter" idx="12"/>
          </p:nvPr>
        </p:nvSpPr>
        <p:spPr/>
        <p:txBody>
          <a:bodyPr/>
          <a:lstStyle/>
          <a:p>
            <a:fld id="{13EBA283-81CD-428D-9703-4AE41BDC50AA}" type="slidenum">
              <a:rPr lang="de-DE" smtClean="0"/>
              <a:pPr/>
              <a:t>10</a:t>
            </a:fld>
            <a:endParaRPr lang="de-DE" dirty="0"/>
          </a:p>
        </p:txBody>
      </p:sp>
      <p:sp>
        <p:nvSpPr>
          <p:cNvPr id="7" name="Datumsplatzhalter 6">
            <a:extLst>
              <a:ext uri="{FF2B5EF4-FFF2-40B4-BE49-F238E27FC236}">
                <a16:creationId xmlns:a16="http://schemas.microsoft.com/office/drawing/2014/main" id="{CFE28A58-2262-4EB9-A10C-41A8F59E9463}"/>
              </a:ext>
            </a:extLst>
          </p:cNvPr>
          <p:cNvSpPr>
            <a:spLocks noGrp="1"/>
          </p:cNvSpPr>
          <p:nvPr>
            <p:ph type="dt" sz="half" idx="10"/>
          </p:nvPr>
        </p:nvSpPr>
        <p:spPr/>
        <p:txBody>
          <a:bodyPr/>
          <a:lstStyle/>
          <a:p>
            <a:r>
              <a:rPr lang="de-DE"/>
              <a:t>08.03.2018</a:t>
            </a:r>
            <a:endParaRPr lang="de-DE" dirty="0"/>
          </a:p>
        </p:txBody>
      </p:sp>
      <p:sp>
        <p:nvSpPr>
          <p:cNvPr id="8" name="Fußzeilenplatzhalter 7">
            <a:extLst>
              <a:ext uri="{FF2B5EF4-FFF2-40B4-BE49-F238E27FC236}">
                <a16:creationId xmlns:a16="http://schemas.microsoft.com/office/drawing/2014/main" id="{12258807-5F14-4569-857F-AD6791127016}"/>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6" name="Textplatzhalter 5"/>
          <p:cNvSpPr>
            <a:spLocks noGrp="1"/>
          </p:cNvSpPr>
          <p:nvPr>
            <p:ph sz="quarter" idx="13"/>
          </p:nvPr>
        </p:nvSpPr>
        <p:spPr/>
        <p:txBody>
          <a:bodyPr/>
          <a:lstStyle/>
          <a:p>
            <a:r>
              <a:rPr lang="de-DE" dirty="0"/>
              <a:t>EM Kalorimeter</a:t>
            </a:r>
          </a:p>
          <a:p>
            <a:pPr lvl="1"/>
            <a:r>
              <a:rPr lang="de-DE" dirty="0"/>
              <a:t>Nachweis via elektromagnetischen </a:t>
            </a:r>
            <a:br>
              <a:rPr lang="de-DE" dirty="0"/>
            </a:br>
            <a:r>
              <a:rPr lang="de-DE" dirty="0"/>
              <a:t>Kaskaden</a:t>
            </a:r>
          </a:p>
          <a:p>
            <a:pPr lvl="1"/>
            <a:r>
              <a:rPr lang="de-DE" dirty="0"/>
              <a:t>Abhängig von Z des Materials</a:t>
            </a:r>
          </a:p>
          <a:p>
            <a:r>
              <a:rPr lang="de-DE" dirty="0" err="1"/>
              <a:t>Hadronisches</a:t>
            </a:r>
            <a:r>
              <a:rPr lang="de-DE" dirty="0"/>
              <a:t> Kalorimeter</a:t>
            </a:r>
          </a:p>
          <a:p>
            <a:pPr lvl="1"/>
            <a:r>
              <a:rPr lang="de-DE" dirty="0"/>
              <a:t>Nachweis via starker Wechselwirkung</a:t>
            </a:r>
          </a:p>
        </p:txBody>
      </p:sp>
      <p:pic>
        <p:nvPicPr>
          <p:cNvPr id="10" name="Grafik 9"/>
          <p:cNvPicPr>
            <a:picLocks noChangeAspect="1"/>
          </p:cNvPicPr>
          <p:nvPr/>
        </p:nvPicPr>
        <p:blipFill>
          <a:blip r:embed="rId2"/>
          <a:stretch>
            <a:fillRect/>
          </a:stretch>
        </p:blipFill>
        <p:spPr>
          <a:xfrm>
            <a:off x="6318622" y="4138001"/>
            <a:ext cx="2525837" cy="1736279"/>
          </a:xfrm>
          <a:prstGeom prst="rect">
            <a:avLst/>
          </a:prstGeom>
        </p:spPr>
      </p:pic>
      <p:pic>
        <p:nvPicPr>
          <p:cNvPr id="11" name="Grafik 10"/>
          <p:cNvPicPr>
            <a:picLocks noChangeAspect="1"/>
          </p:cNvPicPr>
          <p:nvPr/>
        </p:nvPicPr>
        <p:blipFill>
          <a:blip r:embed="rId3"/>
          <a:stretch>
            <a:fillRect/>
          </a:stretch>
        </p:blipFill>
        <p:spPr>
          <a:xfrm>
            <a:off x="6071840" y="1830030"/>
            <a:ext cx="3019403" cy="2181849"/>
          </a:xfrm>
          <a:prstGeom prst="rect">
            <a:avLst/>
          </a:prstGeom>
        </p:spPr>
      </p:pic>
    </p:spTree>
    <p:extLst>
      <p:ext uri="{BB962C8B-B14F-4D97-AF65-F5344CB8AC3E}">
        <p14:creationId xmlns:p14="http://schemas.microsoft.com/office/powerpoint/2010/main" val="2085793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400A8B-BA9E-427A-8130-0169B147687D}"/>
              </a:ext>
            </a:extLst>
          </p:cNvPr>
          <p:cNvSpPr>
            <a:spLocks noGrp="1"/>
          </p:cNvSpPr>
          <p:nvPr>
            <p:ph type="title"/>
          </p:nvPr>
        </p:nvSpPr>
        <p:spPr/>
        <p:txBody>
          <a:bodyPr/>
          <a:lstStyle/>
          <a:p>
            <a:r>
              <a:rPr lang="de-DE" dirty="0" err="1"/>
              <a:t>Myonenkammern</a:t>
            </a:r>
            <a:endParaRPr lang="de-DE" dirty="0"/>
          </a:p>
        </p:txBody>
      </p:sp>
      <p:sp>
        <p:nvSpPr>
          <p:cNvPr id="10" name="Foliennummernplatzhalter 9">
            <a:extLst>
              <a:ext uri="{FF2B5EF4-FFF2-40B4-BE49-F238E27FC236}">
                <a16:creationId xmlns:a16="http://schemas.microsoft.com/office/drawing/2014/main" id="{023D2953-7420-4768-9F38-E0DACFD5831B}"/>
              </a:ext>
            </a:extLst>
          </p:cNvPr>
          <p:cNvSpPr>
            <a:spLocks noGrp="1"/>
          </p:cNvSpPr>
          <p:nvPr>
            <p:ph type="sldNum" sz="quarter" idx="12"/>
          </p:nvPr>
        </p:nvSpPr>
        <p:spPr/>
        <p:txBody>
          <a:bodyPr/>
          <a:lstStyle/>
          <a:p>
            <a:fld id="{13EBA283-81CD-428D-9703-4AE41BDC50AA}" type="slidenum">
              <a:rPr lang="de-DE" smtClean="0"/>
              <a:pPr/>
              <a:t>11</a:t>
            </a:fld>
            <a:endParaRPr lang="de-DE" dirty="0"/>
          </a:p>
        </p:txBody>
      </p:sp>
      <p:sp>
        <p:nvSpPr>
          <p:cNvPr id="7" name="Datumsplatzhalter 6">
            <a:extLst>
              <a:ext uri="{FF2B5EF4-FFF2-40B4-BE49-F238E27FC236}">
                <a16:creationId xmlns:a16="http://schemas.microsoft.com/office/drawing/2014/main" id="{F42893C9-0E32-4484-AD38-EBC32FAD1213}"/>
              </a:ext>
            </a:extLst>
          </p:cNvPr>
          <p:cNvSpPr>
            <a:spLocks noGrp="1"/>
          </p:cNvSpPr>
          <p:nvPr>
            <p:ph type="dt" sz="half" idx="10"/>
          </p:nvPr>
        </p:nvSpPr>
        <p:spPr/>
        <p:txBody>
          <a:bodyPr/>
          <a:lstStyle/>
          <a:p>
            <a:r>
              <a:rPr lang="de-DE"/>
              <a:t>08.03.2018</a:t>
            </a:r>
            <a:endParaRPr lang="de-DE" dirty="0"/>
          </a:p>
        </p:txBody>
      </p:sp>
      <p:sp>
        <p:nvSpPr>
          <p:cNvPr id="9" name="Fußzeilenplatzhalter 8">
            <a:extLst>
              <a:ext uri="{FF2B5EF4-FFF2-40B4-BE49-F238E27FC236}">
                <a16:creationId xmlns:a16="http://schemas.microsoft.com/office/drawing/2014/main" id="{74ABB659-BD80-4450-B88D-DA4CCEAF8921}"/>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4" name="Textplatzhalter 3">
            <a:extLst>
              <a:ext uri="{FF2B5EF4-FFF2-40B4-BE49-F238E27FC236}">
                <a16:creationId xmlns:a16="http://schemas.microsoft.com/office/drawing/2014/main" id="{8653B81E-F37E-489E-AE6C-F269684A7714}"/>
              </a:ext>
            </a:extLst>
          </p:cNvPr>
          <p:cNvSpPr>
            <a:spLocks noGrp="1"/>
          </p:cNvSpPr>
          <p:nvPr>
            <p:ph sz="quarter" idx="13"/>
          </p:nvPr>
        </p:nvSpPr>
        <p:spPr/>
        <p:txBody>
          <a:bodyPr/>
          <a:lstStyle/>
          <a:p>
            <a:r>
              <a:rPr lang="de-DE" dirty="0"/>
              <a:t>1.150 </a:t>
            </a:r>
            <a:r>
              <a:rPr lang="de-DE" dirty="0" err="1"/>
              <a:t>Myonenkammern</a:t>
            </a:r>
            <a:r>
              <a:rPr lang="de-DE" dirty="0"/>
              <a:t> </a:t>
            </a:r>
          </a:p>
          <a:p>
            <a:r>
              <a:rPr lang="de-DE" dirty="0"/>
              <a:t>Mehr als 350.000 </a:t>
            </a:r>
            <a:br>
              <a:rPr lang="de-DE" dirty="0"/>
            </a:br>
            <a:r>
              <a:rPr lang="de-DE" dirty="0"/>
              <a:t>Driftrohren </a:t>
            </a:r>
          </a:p>
          <a:p>
            <a:r>
              <a:rPr lang="de-DE" dirty="0"/>
              <a:t>Gesamtfläche ~</a:t>
            </a:r>
            <a:br>
              <a:rPr lang="de-DE" dirty="0"/>
            </a:br>
            <a:r>
              <a:rPr lang="de-DE" dirty="0"/>
              <a:t>eines Fußballfelds </a:t>
            </a:r>
          </a:p>
          <a:p>
            <a:r>
              <a:rPr lang="de-DE" dirty="0"/>
              <a:t>Genauigkeit der </a:t>
            </a:r>
            <a:br>
              <a:rPr lang="de-DE" dirty="0"/>
            </a:br>
            <a:r>
              <a:rPr lang="de-DE" dirty="0"/>
              <a:t>Ortsauflösung auf </a:t>
            </a:r>
            <a:br>
              <a:rPr lang="de-DE" dirty="0"/>
            </a:br>
            <a:r>
              <a:rPr lang="de-DE" dirty="0"/>
              <a:t>wenige Hundertstel </a:t>
            </a:r>
            <a:br>
              <a:rPr lang="de-DE" dirty="0"/>
            </a:br>
            <a:r>
              <a:rPr lang="de-DE" dirty="0"/>
              <a:t>Millimeter genau</a:t>
            </a:r>
          </a:p>
        </p:txBody>
      </p:sp>
      <p:pic>
        <p:nvPicPr>
          <p:cNvPr id="8" name="Grafik 7">
            <a:extLst>
              <a:ext uri="{FF2B5EF4-FFF2-40B4-BE49-F238E27FC236}">
                <a16:creationId xmlns:a16="http://schemas.microsoft.com/office/drawing/2014/main" id="{84BDB3D1-A531-4CC6-93F9-509295B5C5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1960" y="2615131"/>
            <a:ext cx="4762500" cy="3571875"/>
          </a:xfrm>
          <a:prstGeom prst="rect">
            <a:avLst/>
          </a:prstGeom>
        </p:spPr>
      </p:pic>
    </p:spTree>
    <p:extLst>
      <p:ext uri="{BB962C8B-B14F-4D97-AF65-F5344CB8AC3E}">
        <p14:creationId xmlns:p14="http://schemas.microsoft.com/office/powerpoint/2010/main" val="3036724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Aufgaben/Materialen für den Schulunterricht </a:t>
            </a:r>
          </a:p>
        </p:txBody>
      </p:sp>
      <p:sp>
        <p:nvSpPr>
          <p:cNvPr id="9" name="Foliennummernplatzhalter 8">
            <a:extLst>
              <a:ext uri="{FF2B5EF4-FFF2-40B4-BE49-F238E27FC236}">
                <a16:creationId xmlns:a16="http://schemas.microsoft.com/office/drawing/2014/main" id="{B2E1B028-ABF7-4784-94F0-5B3CD8B0F82C}"/>
              </a:ext>
            </a:extLst>
          </p:cNvPr>
          <p:cNvSpPr>
            <a:spLocks noGrp="1"/>
          </p:cNvSpPr>
          <p:nvPr>
            <p:ph type="sldNum" sz="quarter" idx="12"/>
          </p:nvPr>
        </p:nvSpPr>
        <p:spPr/>
        <p:txBody>
          <a:bodyPr/>
          <a:lstStyle/>
          <a:p>
            <a:fld id="{13EBA283-81CD-428D-9703-4AE41BDC50AA}" type="slidenum">
              <a:rPr lang="de-DE" smtClean="0"/>
              <a:pPr/>
              <a:t>12</a:t>
            </a:fld>
            <a:endParaRPr lang="de-DE" dirty="0"/>
          </a:p>
        </p:txBody>
      </p:sp>
      <p:sp>
        <p:nvSpPr>
          <p:cNvPr id="7" name="Datumsplatzhalter 6">
            <a:extLst>
              <a:ext uri="{FF2B5EF4-FFF2-40B4-BE49-F238E27FC236}">
                <a16:creationId xmlns:a16="http://schemas.microsoft.com/office/drawing/2014/main" id="{41A54C8B-D13D-4260-82B8-9161316CD276}"/>
              </a:ext>
            </a:extLst>
          </p:cNvPr>
          <p:cNvSpPr>
            <a:spLocks noGrp="1"/>
          </p:cNvSpPr>
          <p:nvPr>
            <p:ph type="dt" sz="half" idx="10"/>
          </p:nvPr>
        </p:nvSpPr>
        <p:spPr/>
        <p:txBody>
          <a:bodyPr/>
          <a:lstStyle/>
          <a:p>
            <a:r>
              <a:rPr lang="de-DE"/>
              <a:t>08.03.2018</a:t>
            </a:r>
            <a:endParaRPr lang="de-DE" dirty="0"/>
          </a:p>
        </p:txBody>
      </p:sp>
      <p:sp>
        <p:nvSpPr>
          <p:cNvPr id="8" name="Fußzeilenplatzhalter 7">
            <a:extLst>
              <a:ext uri="{FF2B5EF4-FFF2-40B4-BE49-F238E27FC236}">
                <a16:creationId xmlns:a16="http://schemas.microsoft.com/office/drawing/2014/main" id="{18561238-B85A-4AB7-819B-A03D49699841}"/>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56322" name="Inhaltsplatzhalter 13"/>
          <p:cNvSpPr>
            <a:spLocks noGrp="1"/>
          </p:cNvSpPr>
          <p:nvPr>
            <p:ph sz="quarter" idx="13"/>
          </p:nvPr>
        </p:nvSpPr>
        <p:spPr/>
        <p:txBody>
          <a:bodyPr/>
          <a:lstStyle/>
          <a:p>
            <a:pPr>
              <a:defRPr/>
            </a:pPr>
            <a:r>
              <a:rPr lang="de-DE" sz="2000" dirty="0"/>
              <a:t>Bildgebende Detektoren </a:t>
            </a:r>
          </a:p>
          <a:p>
            <a:pPr lvl="1">
              <a:defRPr/>
            </a:pPr>
            <a:r>
              <a:rPr lang="de-DE" sz="1800" dirty="0"/>
              <a:t>Nebelkammer</a:t>
            </a:r>
          </a:p>
          <a:p>
            <a:pPr lvl="1">
              <a:defRPr/>
            </a:pPr>
            <a:r>
              <a:rPr lang="de-DE" sz="1800" dirty="0"/>
              <a:t>Blasenkammer </a:t>
            </a:r>
          </a:p>
          <a:p>
            <a:pPr>
              <a:defRPr/>
            </a:pPr>
            <a:endParaRPr lang="de-DE" sz="2000" dirty="0"/>
          </a:p>
          <a:p>
            <a:pPr>
              <a:defRPr/>
            </a:pPr>
            <a:endParaRPr lang="de-DE" sz="2000" dirty="0"/>
          </a:p>
          <a:p>
            <a:pPr marL="0" indent="0">
              <a:buNone/>
              <a:defRPr/>
            </a:pPr>
            <a:br>
              <a:rPr lang="de-DE" sz="2000" dirty="0"/>
            </a:br>
            <a:endParaRPr lang="de-DE" sz="2000" dirty="0"/>
          </a:p>
          <a:p>
            <a:pPr>
              <a:defRPr/>
            </a:pPr>
            <a:endParaRPr lang="de-DE" sz="2000" dirty="0"/>
          </a:p>
          <a:p>
            <a:pPr>
              <a:defRPr/>
            </a:pPr>
            <a:endParaRPr lang="de-DE" sz="2000" dirty="0"/>
          </a:p>
          <a:p>
            <a:pPr>
              <a:defRPr/>
            </a:pPr>
            <a:r>
              <a:rPr lang="de-DE" sz="2000" b="1" dirty="0"/>
              <a:t>Blasenkammer Events mit </a:t>
            </a:r>
            <a:br>
              <a:rPr lang="de-DE" sz="2000" b="1" dirty="0"/>
            </a:br>
            <a:r>
              <a:rPr lang="de-DE" sz="2000" b="1" dirty="0" err="1"/>
              <a:t>Geo</a:t>
            </a:r>
            <a:r>
              <a:rPr lang="de-DE" sz="2000" b="1" dirty="0"/>
              <a:t> </a:t>
            </a:r>
            <a:r>
              <a:rPr lang="de-DE" sz="2000" b="1" dirty="0" err="1"/>
              <a:t>Gebra</a:t>
            </a:r>
            <a:endParaRPr lang="de-DE" sz="2000" b="1" dirty="0"/>
          </a:p>
        </p:txBody>
      </p:sp>
      <p:sp>
        <p:nvSpPr>
          <p:cNvPr id="5" name="Inhaltsplatzhalter 4"/>
          <p:cNvSpPr>
            <a:spLocks noGrp="1"/>
          </p:cNvSpPr>
          <p:nvPr>
            <p:ph type="body" idx="4294967295"/>
          </p:nvPr>
        </p:nvSpPr>
        <p:spPr>
          <a:xfrm>
            <a:off x="5400675" y="2060575"/>
            <a:ext cx="3743325" cy="3957638"/>
          </a:xfrm>
        </p:spPr>
        <p:txBody>
          <a:bodyPr/>
          <a:lstStyle/>
          <a:p>
            <a:pPr>
              <a:defRPr/>
            </a:pPr>
            <a:r>
              <a:rPr lang="de-DE" sz="2000" dirty="0"/>
              <a:t>Elektronische Detektoren</a:t>
            </a:r>
          </a:p>
          <a:p>
            <a:pPr lvl="1">
              <a:defRPr/>
            </a:pPr>
            <a:r>
              <a:rPr lang="de-DE" sz="1800" dirty="0"/>
              <a:t>ATLAS-Detektor</a:t>
            </a:r>
          </a:p>
          <a:p>
            <a:pPr lvl="1">
              <a:defRPr/>
            </a:pPr>
            <a:r>
              <a:rPr lang="de-DE" sz="1800" dirty="0"/>
              <a:t>Geigerzähler</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b="1" dirty="0"/>
              <a:t>Event Displays von Großdetektoren </a:t>
            </a:r>
          </a:p>
        </p:txBody>
      </p:sp>
      <p:pic>
        <p:nvPicPr>
          <p:cNvPr id="56323" name="Picture 10"/>
          <p:cNvPicPr>
            <a:picLocks noChangeAspect="1" noChangeArrowheads="1"/>
          </p:cNvPicPr>
          <p:nvPr/>
        </p:nvPicPr>
        <p:blipFill>
          <a:blip r:embed="rId3" cstate="print">
            <a:clrChange>
              <a:clrFrom>
                <a:srgbClr val="FFFFFF"/>
              </a:clrFrom>
              <a:clrTo>
                <a:srgbClr val="FFFFFF">
                  <a:alpha val="0"/>
                </a:srgbClr>
              </a:clrTo>
            </a:clrChange>
          </a:blip>
          <a:srcRect t="8885"/>
          <a:stretch>
            <a:fillRect/>
          </a:stretch>
        </p:blipFill>
        <p:spPr bwMode="auto">
          <a:xfrm>
            <a:off x="5004048" y="3131865"/>
            <a:ext cx="2952328" cy="1972606"/>
          </a:xfrm>
          <a:prstGeom prst="rect">
            <a:avLst/>
          </a:prstGeom>
          <a:noFill/>
          <a:ln w="9525">
            <a:noFill/>
            <a:round/>
            <a:headEnd/>
            <a:tailEnd/>
          </a:ln>
        </p:spPr>
      </p:pic>
      <p:pic>
        <p:nvPicPr>
          <p:cNvPr id="7177" name="Picture 9" descr="http://courses.washington.edu/partsym/Img/bubble.jpg"/>
          <p:cNvPicPr>
            <a:picLocks noChangeArrowheads="1"/>
          </p:cNvPicPr>
          <p:nvPr/>
        </p:nvPicPr>
        <p:blipFill>
          <a:blip r:embed="rId4" cstate="print"/>
          <a:srcRect/>
          <a:stretch>
            <a:fillRect/>
          </a:stretch>
        </p:blipFill>
        <p:spPr bwMode="auto">
          <a:xfrm>
            <a:off x="1403648" y="3212976"/>
            <a:ext cx="1944216" cy="1584176"/>
          </a:xfrm>
          <a:prstGeom prst="rect">
            <a:avLst/>
          </a:prstGeom>
          <a:noFill/>
          <a:ln w="9525">
            <a:noFill/>
            <a:miter lim="800000"/>
            <a:headEnd/>
            <a:tailEnd/>
          </a:ln>
        </p:spPr>
      </p:pic>
    </p:spTree>
    <p:extLst>
      <p:ext uri="{BB962C8B-B14F-4D97-AF65-F5344CB8AC3E}">
        <p14:creationId xmlns:p14="http://schemas.microsoft.com/office/powerpoint/2010/main" val="239330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322">
                                            <p:txEl>
                                              <p:pRg st="8" end="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F9D68A-FA57-48F1-8BC3-C93199BE4071}"/>
              </a:ext>
            </a:extLst>
          </p:cNvPr>
          <p:cNvSpPr>
            <a:spLocks noGrp="1"/>
          </p:cNvSpPr>
          <p:nvPr>
            <p:ph type="title"/>
          </p:nvPr>
        </p:nvSpPr>
        <p:spPr/>
        <p:txBody>
          <a:bodyPr/>
          <a:lstStyle/>
          <a:p>
            <a:r>
              <a:rPr lang="de-DE" dirty="0"/>
              <a:t>Bildgebende Detektoren im Unterricht</a:t>
            </a:r>
          </a:p>
        </p:txBody>
      </p:sp>
      <p:sp>
        <p:nvSpPr>
          <p:cNvPr id="11" name="Foliennummernplatzhalter 10">
            <a:extLst>
              <a:ext uri="{FF2B5EF4-FFF2-40B4-BE49-F238E27FC236}">
                <a16:creationId xmlns:a16="http://schemas.microsoft.com/office/drawing/2014/main" id="{F68A6A46-7529-4AE8-B4DD-9D1C476CF9C2}"/>
              </a:ext>
            </a:extLst>
          </p:cNvPr>
          <p:cNvSpPr>
            <a:spLocks noGrp="1"/>
          </p:cNvSpPr>
          <p:nvPr>
            <p:ph type="sldNum" sz="quarter" idx="12"/>
          </p:nvPr>
        </p:nvSpPr>
        <p:spPr/>
        <p:txBody>
          <a:bodyPr/>
          <a:lstStyle/>
          <a:p>
            <a:fld id="{13EBA283-81CD-428D-9703-4AE41BDC50AA}" type="slidenum">
              <a:rPr lang="de-DE" smtClean="0"/>
              <a:pPr/>
              <a:t>13</a:t>
            </a:fld>
            <a:endParaRPr lang="de-DE" dirty="0"/>
          </a:p>
        </p:txBody>
      </p:sp>
      <p:sp>
        <p:nvSpPr>
          <p:cNvPr id="4" name="Datumsplatzhalter 3">
            <a:extLst>
              <a:ext uri="{FF2B5EF4-FFF2-40B4-BE49-F238E27FC236}">
                <a16:creationId xmlns:a16="http://schemas.microsoft.com/office/drawing/2014/main" id="{58D6719A-9799-4CAA-906D-35DE666129F9}"/>
              </a:ext>
            </a:extLst>
          </p:cNvPr>
          <p:cNvSpPr>
            <a:spLocks noGrp="1"/>
          </p:cNvSpPr>
          <p:nvPr>
            <p:ph type="dt" sz="half" idx="10"/>
          </p:nvPr>
        </p:nvSpPr>
        <p:spPr/>
        <p:txBody>
          <a:bodyPr/>
          <a:lstStyle/>
          <a:p>
            <a:r>
              <a:rPr lang="de-DE"/>
              <a:t>08.03.2018</a:t>
            </a:r>
            <a:endParaRPr lang="de-DE" dirty="0"/>
          </a:p>
        </p:txBody>
      </p:sp>
      <p:sp>
        <p:nvSpPr>
          <p:cNvPr id="8" name="Fußzeilenplatzhalter 7">
            <a:extLst>
              <a:ext uri="{FF2B5EF4-FFF2-40B4-BE49-F238E27FC236}">
                <a16:creationId xmlns:a16="http://schemas.microsoft.com/office/drawing/2014/main" id="{5C3B0AD8-6BD0-4F70-8AB1-83249A951BEC}"/>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3" name="Textplatzhalter 2">
            <a:extLst>
              <a:ext uri="{FF2B5EF4-FFF2-40B4-BE49-F238E27FC236}">
                <a16:creationId xmlns:a16="http://schemas.microsoft.com/office/drawing/2014/main" id="{96A2F276-7DE2-4747-9DD3-92AA96EAA167}"/>
              </a:ext>
            </a:extLst>
          </p:cNvPr>
          <p:cNvSpPr>
            <a:spLocks noGrp="1"/>
          </p:cNvSpPr>
          <p:nvPr>
            <p:ph sz="quarter" idx="13"/>
          </p:nvPr>
        </p:nvSpPr>
        <p:spPr/>
        <p:txBody>
          <a:bodyPr/>
          <a:lstStyle/>
          <a:p>
            <a:r>
              <a:rPr lang="de-DE" dirty="0"/>
              <a:t>Blasenkammer Aufnahmen mit GeoGebra auswerten </a:t>
            </a:r>
          </a:p>
          <a:p>
            <a:r>
              <a:rPr lang="de-DE" dirty="0"/>
              <a:t>Tutorials</a:t>
            </a:r>
          </a:p>
          <a:p>
            <a:r>
              <a:rPr lang="de-DE" dirty="0"/>
              <a:t>Diverse Aufgaben auf Arbeitsblättern</a:t>
            </a:r>
          </a:p>
          <a:p>
            <a:pPr lvl="1"/>
            <a:r>
              <a:rPr lang="de-DE" dirty="0"/>
              <a:t>2 Schwierigkeitsstufen</a:t>
            </a:r>
          </a:p>
          <a:p>
            <a:r>
              <a:rPr lang="de-DE" dirty="0"/>
              <a:t>Links im </a:t>
            </a:r>
            <a:r>
              <a:rPr lang="de-DE" dirty="0" err="1"/>
              <a:t>Indico</a:t>
            </a:r>
            <a:endParaRPr lang="de-DE" dirty="0"/>
          </a:p>
          <a:p>
            <a:r>
              <a:rPr lang="de-DE" dirty="0"/>
              <a:t>Möglichkeiten zum Testen </a:t>
            </a:r>
            <a:br>
              <a:rPr lang="de-DE" dirty="0"/>
            </a:br>
            <a:r>
              <a:rPr lang="de-DE" dirty="0"/>
              <a:t>in Gruppenarbeit später</a:t>
            </a:r>
          </a:p>
        </p:txBody>
      </p:sp>
      <p:sp>
        <p:nvSpPr>
          <p:cNvPr id="9" name="Rechteck 8">
            <a:extLst>
              <a:ext uri="{FF2B5EF4-FFF2-40B4-BE49-F238E27FC236}">
                <a16:creationId xmlns:a16="http://schemas.microsoft.com/office/drawing/2014/main" id="{8C5EAD8F-6FC5-43D9-9171-6782796C88DB}"/>
              </a:ext>
            </a:extLst>
          </p:cNvPr>
          <p:cNvSpPr/>
          <p:nvPr/>
        </p:nvSpPr>
        <p:spPr>
          <a:xfrm>
            <a:off x="4932040" y="104053"/>
            <a:ext cx="4572000" cy="523220"/>
          </a:xfrm>
          <a:prstGeom prst="rect">
            <a:avLst/>
          </a:prstGeom>
        </p:spPr>
        <p:txBody>
          <a:bodyPr>
            <a:spAutoFit/>
          </a:bodyPr>
          <a:lstStyle/>
          <a:p>
            <a:r>
              <a:rPr lang="de-DE" sz="1400" dirty="0">
                <a:latin typeface="Arial" panose="020B0604020202020204" pitchFamily="34" charset="0"/>
                <a:cs typeface="Arial" panose="020B0604020202020204" pitchFamily="34" charset="0"/>
                <a:hlinkClick r:id="rId2"/>
              </a:rPr>
              <a:t>http://www.teilchenwelt.de/material/materialien-fuer-lehrkraefte/teilchenidentifikation-mit-detektoren/</a:t>
            </a:r>
            <a:endParaRPr lang="de-DE" sz="1400" dirty="0">
              <a:latin typeface="Arial" panose="020B0604020202020204" pitchFamily="34" charset="0"/>
              <a:cs typeface="Arial" panose="020B0604020202020204" pitchFamily="34" charset="0"/>
            </a:endParaRPr>
          </a:p>
        </p:txBody>
      </p:sp>
      <p:pic>
        <p:nvPicPr>
          <p:cNvPr id="10" name="Grafik 9">
            <a:extLst>
              <a:ext uri="{FF2B5EF4-FFF2-40B4-BE49-F238E27FC236}">
                <a16:creationId xmlns:a16="http://schemas.microsoft.com/office/drawing/2014/main" id="{1FA2D8F0-A88A-41AC-A869-D38C8E34E6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9848" y="3789040"/>
            <a:ext cx="3456384" cy="2495283"/>
          </a:xfrm>
          <a:prstGeom prst="rect">
            <a:avLst/>
          </a:prstGeom>
        </p:spPr>
      </p:pic>
    </p:spTree>
    <p:extLst>
      <p:ext uri="{BB962C8B-B14F-4D97-AF65-F5344CB8AC3E}">
        <p14:creationId xmlns:p14="http://schemas.microsoft.com/office/powerpoint/2010/main" val="1750849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itel 1"/>
          <p:cNvSpPr>
            <a:spLocks noGrp="1"/>
          </p:cNvSpPr>
          <p:nvPr>
            <p:ph type="title"/>
          </p:nvPr>
        </p:nvSpPr>
        <p:spPr/>
        <p:txBody>
          <a:bodyPr/>
          <a:lstStyle/>
          <a:p>
            <a:r>
              <a:rPr lang="de-DE" dirty="0"/>
              <a:t>Event Displays im Unterricht</a:t>
            </a:r>
            <a:endParaRPr dirty="0"/>
          </a:p>
        </p:txBody>
      </p:sp>
      <p:sp>
        <p:nvSpPr>
          <p:cNvPr id="7" name="Foliennummernplatzhalter 6">
            <a:extLst>
              <a:ext uri="{FF2B5EF4-FFF2-40B4-BE49-F238E27FC236}">
                <a16:creationId xmlns:a16="http://schemas.microsoft.com/office/drawing/2014/main" id="{B7FD5DE5-954B-429F-B42D-28573AFFF6AD}"/>
              </a:ext>
            </a:extLst>
          </p:cNvPr>
          <p:cNvSpPr>
            <a:spLocks noGrp="1"/>
          </p:cNvSpPr>
          <p:nvPr>
            <p:ph type="sldNum" sz="quarter" idx="12"/>
          </p:nvPr>
        </p:nvSpPr>
        <p:spPr/>
        <p:txBody>
          <a:bodyPr/>
          <a:lstStyle/>
          <a:p>
            <a:fld id="{13EBA283-81CD-428D-9703-4AE41BDC50AA}" type="slidenum">
              <a:rPr lang="de-DE" smtClean="0"/>
              <a:pPr/>
              <a:t>14</a:t>
            </a:fld>
            <a:endParaRPr lang="de-DE" dirty="0"/>
          </a:p>
        </p:txBody>
      </p:sp>
      <p:sp>
        <p:nvSpPr>
          <p:cNvPr id="5" name="Datumsplatzhalter 4">
            <a:extLst>
              <a:ext uri="{FF2B5EF4-FFF2-40B4-BE49-F238E27FC236}">
                <a16:creationId xmlns:a16="http://schemas.microsoft.com/office/drawing/2014/main" id="{3553FE07-C075-4C2A-BF38-91E719608684}"/>
              </a:ext>
            </a:extLst>
          </p:cNvPr>
          <p:cNvSpPr>
            <a:spLocks noGrp="1"/>
          </p:cNvSpPr>
          <p:nvPr>
            <p:ph type="dt" sz="half" idx="10"/>
          </p:nvPr>
        </p:nvSpPr>
        <p:spPr/>
        <p:txBody>
          <a:bodyPr/>
          <a:lstStyle/>
          <a:p>
            <a:r>
              <a:rPr lang="de-DE"/>
              <a:t>08.03.2018</a:t>
            </a:r>
            <a:endParaRPr lang="de-DE" dirty="0"/>
          </a:p>
        </p:txBody>
      </p:sp>
      <p:sp>
        <p:nvSpPr>
          <p:cNvPr id="6" name="Fußzeilenplatzhalter 5">
            <a:extLst>
              <a:ext uri="{FF2B5EF4-FFF2-40B4-BE49-F238E27FC236}">
                <a16:creationId xmlns:a16="http://schemas.microsoft.com/office/drawing/2014/main" id="{B7F49413-4D6E-442C-8FE3-38E04BE5EA89}"/>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18434" name="Inhaltsplatzhalter 2"/>
          <p:cNvSpPr>
            <a:spLocks noGrp="1"/>
          </p:cNvSpPr>
          <p:nvPr>
            <p:ph sz="quarter" idx="13"/>
          </p:nvPr>
        </p:nvSpPr>
        <p:spPr/>
        <p:txBody>
          <a:bodyPr/>
          <a:lstStyle/>
          <a:p>
            <a:pPr eaLnBrk="1" hangingPunct="1"/>
            <a:r>
              <a:rPr sz="2000" dirty="0"/>
              <a:t>So </a:t>
            </a:r>
            <a:r>
              <a:rPr sz="2000" dirty="0" err="1"/>
              <a:t>stellt</a:t>
            </a:r>
            <a:r>
              <a:rPr sz="2000" dirty="0"/>
              <a:t> </a:t>
            </a:r>
            <a:r>
              <a:rPr sz="2000" dirty="0" err="1"/>
              <a:t>eine</a:t>
            </a:r>
            <a:r>
              <a:rPr sz="2000" dirty="0"/>
              <a:t> </a:t>
            </a:r>
            <a:r>
              <a:rPr sz="2000" dirty="0" err="1"/>
              <a:t>vom</a:t>
            </a:r>
            <a:r>
              <a:rPr sz="2000" dirty="0"/>
              <a:t> CERN </a:t>
            </a:r>
            <a:r>
              <a:rPr sz="2000" dirty="0" err="1"/>
              <a:t>entwickelte</a:t>
            </a:r>
            <a:r>
              <a:rPr sz="2000" dirty="0"/>
              <a:t> Software </a:t>
            </a:r>
            <a:r>
              <a:rPr sz="2000" dirty="0" err="1"/>
              <a:t>Teilchenspuren</a:t>
            </a:r>
            <a:r>
              <a:rPr sz="2000" dirty="0"/>
              <a:t> </a:t>
            </a:r>
            <a:r>
              <a:rPr sz="2000" dirty="0" err="1"/>
              <a:t>im</a:t>
            </a:r>
            <a:r>
              <a:rPr sz="2000" dirty="0"/>
              <a:t> ATLAS-</a:t>
            </a:r>
            <a:r>
              <a:rPr sz="2000" dirty="0" err="1"/>
              <a:t>Detektor</a:t>
            </a:r>
            <a:r>
              <a:rPr sz="2000" dirty="0"/>
              <a:t> </a:t>
            </a:r>
            <a:r>
              <a:rPr sz="2000" dirty="0" err="1"/>
              <a:t>dar</a:t>
            </a:r>
            <a:r>
              <a:rPr sz="2000" dirty="0"/>
              <a:t>: </a:t>
            </a:r>
          </a:p>
        </p:txBody>
      </p:sp>
      <p:grpSp>
        <p:nvGrpSpPr>
          <p:cNvPr id="2" name="Gruppieren 13"/>
          <p:cNvGrpSpPr>
            <a:grpSpLocks/>
          </p:cNvGrpSpPr>
          <p:nvPr/>
        </p:nvGrpSpPr>
        <p:grpSpPr bwMode="auto">
          <a:xfrm>
            <a:off x="1043608" y="2996952"/>
            <a:ext cx="3023815" cy="2898775"/>
            <a:chOff x="899592" y="2762832"/>
            <a:chExt cx="2610372" cy="2899173"/>
          </a:xfrm>
        </p:grpSpPr>
        <p:sp>
          <p:nvSpPr>
            <p:cNvPr id="18439" name="Textfeld 8"/>
            <p:cNvSpPr txBox="1">
              <a:spLocks noChangeArrowheads="1"/>
            </p:cNvSpPr>
            <p:nvPr/>
          </p:nvSpPr>
          <p:spPr bwMode="auto">
            <a:xfrm>
              <a:off x="1385665" y="2852737"/>
              <a:ext cx="2124299" cy="2585678"/>
            </a:xfrm>
            <a:prstGeom prst="rect">
              <a:avLst/>
            </a:prstGeom>
            <a:noFill/>
            <a:ln w="9525">
              <a:noFill/>
              <a:miter lim="800000"/>
              <a:headEnd/>
              <a:tailEnd/>
            </a:ln>
          </p:spPr>
          <p:txBody>
            <a:bodyPr>
              <a:spAutoFit/>
            </a:bodyPr>
            <a:lstStyle/>
            <a:p>
              <a:r>
                <a:rPr lang="de-DE" dirty="0">
                  <a:solidFill>
                    <a:srgbClr val="013476"/>
                  </a:solidFill>
                  <a:latin typeface="Arial" panose="020B0604020202020204" pitchFamily="34" charset="0"/>
                  <a:cs typeface="Arial" panose="020B0604020202020204" pitchFamily="34" charset="0"/>
                </a:rPr>
                <a:t>Spurdetektoren</a:t>
              </a:r>
            </a:p>
            <a:p>
              <a:endParaRPr lang="de-DE" dirty="0">
                <a:solidFill>
                  <a:srgbClr val="013476"/>
                </a:solidFill>
                <a:latin typeface="Arial" panose="020B0604020202020204" pitchFamily="34" charset="0"/>
                <a:cs typeface="Arial" panose="020B0604020202020204" pitchFamily="34" charset="0"/>
              </a:endParaRPr>
            </a:p>
            <a:p>
              <a:r>
                <a:rPr lang="de-DE" dirty="0">
                  <a:solidFill>
                    <a:srgbClr val="013476"/>
                  </a:solidFill>
                  <a:latin typeface="Arial" panose="020B0604020202020204" pitchFamily="34" charset="0"/>
                  <a:cs typeface="Arial" panose="020B0604020202020204" pitchFamily="34" charset="0"/>
                </a:rPr>
                <a:t>elektromagnetisches </a:t>
              </a:r>
            </a:p>
            <a:p>
              <a:r>
                <a:rPr lang="de-DE" dirty="0">
                  <a:solidFill>
                    <a:srgbClr val="013476"/>
                  </a:solidFill>
                  <a:latin typeface="Arial" panose="020B0604020202020204" pitchFamily="34" charset="0"/>
                  <a:cs typeface="Arial" panose="020B0604020202020204" pitchFamily="34" charset="0"/>
                </a:rPr>
                <a:t>Kalorimeter</a:t>
              </a:r>
            </a:p>
            <a:p>
              <a:endParaRPr lang="de-DE" dirty="0">
                <a:solidFill>
                  <a:srgbClr val="013476"/>
                </a:solidFill>
                <a:latin typeface="Arial" panose="020B0604020202020204" pitchFamily="34" charset="0"/>
                <a:cs typeface="Arial" panose="020B0604020202020204" pitchFamily="34" charset="0"/>
              </a:endParaRPr>
            </a:p>
            <a:p>
              <a:r>
                <a:rPr lang="de-DE" dirty="0">
                  <a:solidFill>
                    <a:srgbClr val="013476"/>
                  </a:solidFill>
                  <a:latin typeface="Arial" panose="020B0604020202020204" pitchFamily="34" charset="0"/>
                  <a:cs typeface="Arial" panose="020B0604020202020204" pitchFamily="34" charset="0"/>
                </a:rPr>
                <a:t>hadronisches</a:t>
              </a:r>
            </a:p>
            <a:p>
              <a:r>
                <a:rPr lang="de-DE" dirty="0">
                  <a:solidFill>
                    <a:srgbClr val="013476"/>
                  </a:solidFill>
                  <a:latin typeface="Arial" panose="020B0604020202020204" pitchFamily="34" charset="0"/>
                  <a:cs typeface="Arial" panose="020B0604020202020204" pitchFamily="34" charset="0"/>
                </a:rPr>
                <a:t>Kalorimeter</a:t>
              </a:r>
            </a:p>
            <a:p>
              <a:endParaRPr lang="de-DE" dirty="0">
                <a:solidFill>
                  <a:srgbClr val="013476"/>
                </a:solidFill>
                <a:latin typeface="Arial" panose="020B0604020202020204" pitchFamily="34" charset="0"/>
                <a:cs typeface="Arial" panose="020B0604020202020204" pitchFamily="34" charset="0"/>
              </a:endParaRPr>
            </a:p>
            <a:p>
              <a:r>
                <a:rPr lang="de-DE" dirty="0">
                  <a:solidFill>
                    <a:srgbClr val="013476"/>
                  </a:solidFill>
                  <a:latin typeface="Arial" panose="020B0604020202020204" pitchFamily="34" charset="0"/>
                  <a:cs typeface="Arial" panose="020B0604020202020204" pitchFamily="34" charset="0"/>
                </a:rPr>
                <a:t>Myonenkammern</a:t>
              </a:r>
            </a:p>
          </p:txBody>
        </p:sp>
        <p:grpSp>
          <p:nvGrpSpPr>
            <p:cNvPr id="3" name="Gruppieren 11"/>
            <p:cNvGrpSpPr>
              <a:grpSpLocks/>
            </p:cNvGrpSpPr>
            <p:nvPr/>
          </p:nvGrpSpPr>
          <p:grpSpPr bwMode="auto">
            <a:xfrm>
              <a:off x="899592" y="2762832"/>
              <a:ext cx="486073" cy="2899173"/>
              <a:chOff x="917575" y="3294000"/>
              <a:chExt cx="486073" cy="2899173"/>
            </a:xfrm>
          </p:grpSpPr>
          <p:pic>
            <p:nvPicPr>
              <p:cNvPr id="18441" name="Grafik 3" descr="Eventdisplay_mod.jpg"/>
              <p:cNvPicPr>
                <a:picLocks noChangeAspect="1"/>
              </p:cNvPicPr>
              <p:nvPr/>
            </p:nvPicPr>
            <p:blipFill>
              <a:blip r:embed="rId3" cstate="print"/>
              <a:srcRect t="24254" r="96480" b="65807"/>
              <a:stretch>
                <a:fillRect/>
              </a:stretch>
            </p:blipFill>
            <p:spPr bwMode="auto">
              <a:xfrm>
                <a:off x="1069975" y="3294000"/>
                <a:ext cx="333673" cy="643344"/>
              </a:xfrm>
              <a:prstGeom prst="rect">
                <a:avLst/>
              </a:prstGeom>
              <a:noFill/>
              <a:ln w="9525">
                <a:noFill/>
                <a:miter lim="800000"/>
                <a:headEnd/>
                <a:tailEnd/>
              </a:ln>
            </p:spPr>
          </p:pic>
          <p:pic>
            <p:nvPicPr>
              <p:cNvPr id="18442" name="Grafik 3" descr="Eventdisplay_mod.jpg"/>
              <p:cNvPicPr>
                <a:picLocks noChangeAspect="1"/>
              </p:cNvPicPr>
              <p:nvPr/>
            </p:nvPicPr>
            <p:blipFill>
              <a:blip r:embed="rId3" cstate="print"/>
              <a:srcRect t="42355" r="96428" b="32890"/>
              <a:stretch>
                <a:fillRect/>
              </a:stretch>
            </p:blipFill>
            <p:spPr bwMode="auto">
              <a:xfrm>
                <a:off x="1069975" y="3888000"/>
                <a:ext cx="333673" cy="1577197"/>
              </a:xfrm>
              <a:prstGeom prst="rect">
                <a:avLst/>
              </a:prstGeom>
              <a:noFill/>
              <a:ln w="9525">
                <a:noFill/>
                <a:miter lim="800000"/>
                <a:headEnd/>
                <a:tailEnd/>
              </a:ln>
            </p:spPr>
          </p:pic>
          <p:pic>
            <p:nvPicPr>
              <p:cNvPr id="18443" name="Grafik 3" descr="Eventdisplay_mod.jpg"/>
              <p:cNvPicPr>
                <a:picLocks noChangeAspect="1"/>
              </p:cNvPicPr>
              <p:nvPr/>
            </p:nvPicPr>
            <p:blipFill>
              <a:blip r:embed="rId3" cstate="print"/>
              <a:srcRect l="-1633" t="69237" r="96428" b="19547"/>
              <a:stretch>
                <a:fillRect/>
              </a:stretch>
            </p:blipFill>
            <p:spPr bwMode="auto">
              <a:xfrm>
                <a:off x="917575" y="5478574"/>
                <a:ext cx="486073" cy="714599"/>
              </a:xfrm>
              <a:prstGeom prst="rect">
                <a:avLst/>
              </a:prstGeom>
              <a:noFill/>
              <a:ln w="9525">
                <a:noFill/>
                <a:miter lim="800000"/>
                <a:headEnd/>
                <a:tailEnd/>
              </a:ln>
            </p:spPr>
          </p:pic>
        </p:grpSp>
      </p:grpSp>
      <p:pic>
        <p:nvPicPr>
          <p:cNvPr id="18438" name="Picture 12"/>
          <p:cNvPicPr>
            <a:picLocks noChangeAspect="1" noChangeArrowheads="1"/>
          </p:cNvPicPr>
          <p:nvPr/>
        </p:nvPicPr>
        <p:blipFill>
          <a:blip r:embed="rId4" cstate="print"/>
          <a:srcRect l="24013" t="18266" r="22382" b="14844"/>
          <a:stretch>
            <a:fillRect/>
          </a:stretch>
        </p:blipFill>
        <p:spPr bwMode="auto">
          <a:xfrm>
            <a:off x="5252669" y="2690482"/>
            <a:ext cx="3672408" cy="3665878"/>
          </a:xfrm>
          <a:prstGeom prst="rect">
            <a:avLst/>
          </a:prstGeom>
          <a:noFill/>
          <a:ln w="9525">
            <a:noFill/>
            <a:miter lim="800000"/>
            <a:headEnd/>
            <a:tailEnd/>
          </a:ln>
        </p:spPr>
      </p:pic>
      <p:sp>
        <p:nvSpPr>
          <p:cNvPr id="14" name="Rechteck 13">
            <a:extLst>
              <a:ext uri="{FF2B5EF4-FFF2-40B4-BE49-F238E27FC236}">
                <a16:creationId xmlns:a16="http://schemas.microsoft.com/office/drawing/2014/main" id="{EA9DD2B5-29FE-45C8-A626-0EFE2CC5045A}"/>
              </a:ext>
            </a:extLst>
          </p:cNvPr>
          <p:cNvSpPr/>
          <p:nvPr/>
        </p:nvSpPr>
        <p:spPr>
          <a:xfrm>
            <a:off x="6586890" y="166076"/>
            <a:ext cx="2557110" cy="646331"/>
          </a:xfrm>
          <a:prstGeom prst="rect">
            <a:avLst/>
          </a:prstGeom>
        </p:spPr>
        <p:txBody>
          <a:bodyPr wrap="none">
            <a:spAutoFit/>
          </a:bodyPr>
          <a:lstStyle/>
          <a:p>
            <a:r>
              <a:rPr lang="de-DE" dirty="0">
                <a:solidFill>
                  <a:srgbClr val="CCCC00"/>
                </a:solidFill>
                <a:latin typeface="Arial" panose="020B0604020202020204" pitchFamily="34" charset="0"/>
                <a:cs typeface="Arial" panose="020B0604020202020204" pitchFamily="34" charset="0"/>
              </a:rPr>
              <a:t>Live Kollisionen </a:t>
            </a:r>
            <a:r>
              <a:rPr lang="de-DE" dirty="0" err="1">
                <a:solidFill>
                  <a:srgbClr val="CCCC00"/>
                </a:solidFill>
                <a:latin typeface="Arial" panose="020B0604020202020204" pitchFamily="34" charset="0"/>
                <a:cs typeface="Arial" panose="020B0604020202020204" pitchFamily="34" charset="0"/>
              </a:rPr>
              <a:t>z.B</a:t>
            </a:r>
            <a:r>
              <a:rPr lang="de-DE" dirty="0">
                <a:solidFill>
                  <a:srgbClr val="CCCC00"/>
                </a:solidFill>
                <a:latin typeface="Arial" panose="020B0604020202020204" pitchFamily="34" charset="0"/>
                <a:cs typeface="Arial" panose="020B0604020202020204" pitchFamily="34" charset="0"/>
              </a:rPr>
              <a:t> bei</a:t>
            </a:r>
            <a:br>
              <a:rPr lang="de-DE" dirty="0">
                <a:solidFill>
                  <a:srgbClr val="CCCC00"/>
                </a:solidFill>
                <a:latin typeface="Arial" panose="020B0604020202020204" pitchFamily="34" charset="0"/>
                <a:cs typeface="Arial" panose="020B0604020202020204" pitchFamily="34" charset="0"/>
              </a:rPr>
            </a:br>
            <a:r>
              <a:rPr lang="de-DE" dirty="0">
                <a:solidFill>
                  <a:srgbClr val="CCCC00"/>
                </a:solidFill>
                <a:latin typeface="Arial" panose="020B0604020202020204" pitchFamily="34" charset="0"/>
                <a:cs typeface="Arial" panose="020B0604020202020204" pitchFamily="34" charset="0"/>
              </a:rPr>
              <a:t>http://atlas-live.cern.ch/</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Grafik 7" descr="Teilchenspuren im ATLAS - Grafik.jpg"/>
          <p:cNvPicPr>
            <a:picLocks noChangeAspect="1"/>
          </p:cNvPicPr>
          <p:nvPr/>
        </p:nvPicPr>
        <p:blipFill>
          <a:blip r:embed="rId3" cstate="print"/>
          <a:srcRect l="17712" t="12286" r="13776" b="74101"/>
          <a:stretch>
            <a:fillRect/>
          </a:stretch>
        </p:blipFill>
        <p:spPr bwMode="auto">
          <a:xfrm>
            <a:off x="1187450" y="1345580"/>
            <a:ext cx="7143750" cy="1003300"/>
          </a:xfrm>
          <a:prstGeom prst="rect">
            <a:avLst/>
          </a:prstGeom>
          <a:noFill/>
          <a:ln w="9525">
            <a:noFill/>
            <a:miter lim="800000"/>
            <a:headEnd/>
            <a:tailEnd/>
          </a:ln>
        </p:spPr>
      </p:pic>
      <p:sp>
        <p:nvSpPr>
          <p:cNvPr id="17411" name="Titel 1"/>
          <p:cNvSpPr>
            <a:spLocks noGrp="1"/>
          </p:cNvSpPr>
          <p:nvPr>
            <p:ph type="title"/>
          </p:nvPr>
        </p:nvSpPr>
        <p:spPr/>
        <p:txBody>
          <a:bodyPr>
            <a:normAutofit/>
          </a:bodyPr>
          <a:lstStyle/>
          <a:p>
            <a:pPr eaLnBrk="1" hangingPunct="1"/>
            <a:r>
              <a:rPr dirty="0" err="1"/>
              <a:t>Teilchenspuren</a:t>
            </a:r>
            <a:r>
              <a:rPr dirty="0"/>
              <a:t> </a:t>
            </a:r>
            <a:r>
              <a:rPr dirty="0" err="1"/>
              <a:t>im</a:t>
            </a:r>
            <a:r>
              <a:rPr dirty="0"/>
              <a:t> ATLAS-</a:t>
            </a:r>
            <a:r>
              <a:rPr dirty="0" err="1"/>
              <a:t>Detektor</a:t>
            </a:r>
            <a:endParaRPr dirty="0"/>
          </a:p>
        </p:txBody>
      </p:sp>
      <p:sp>
        <p:nvSpPr>
          <p:cNvPr id="8" name="Foliennummernplatzhalter 7">
            <a:extLst>
              <a:ext uri="{FF2B5EF4-FFF2-40B4-BE49-F238E27FC236}">
                <a16:creationId xmlns:a16="http://schemas.microsoft.com/office/drawing/2014/main" id="{F39FE704-7B1B-46B2-9376-800A337C91C8}"/>
              </a:ext>
            </a:extLst>
          </p:cNvPr>
          <p:cNvSpPr>
            <a:spLocks noGrp="1"/>
          </p:cNvSpPr>
          <p:nvPr>
            <p:ph type="sldNum" sz="quarter" idx="12"/>
          </p:nvPr>
        </p:nvSpPr>
        <p:spPr/>
        <p:txBody>
          <a:bodyPr/>
          <a:lstStyle/>
          <a:p>
            <a:fld id="{13EBA283-81CD-428D-9703-4AE41BDC50AA}" type="slidenum">
              <a:rPr lang="de-DE" smtClean="0"/>
              <a:pPr/>
              <a:t>15</a:t>
            </a:fld>
            <a:endParaRPr lang="de-DE" dirty="0"/>
          </a:p>
        </p:txBody>
      </p:sp>
      <p:sp>
        <p:nvSpPr>
          <p:cNvPr id="2" name="Datumsplatzhalter 1">
            <a:extLst>
              <a:ext uri="{FF2B5EF4-FFF2-40B4-BE49-F238E27FC236}">
                <a16:creationId xmlns:a16="http://schemas.microsoft.com/office/drawing/2014/main" id="{08A2E986-C119-467B-B11D-9BF8AC2554AE}"/>
              </a:ext>
            </a:extLst>
          </p:cNvPr>
          <p:cNvSpPr>
            <a:spLocks noGrp="1"/>
          </p:cNvSpPr>
          <p:nvPr>
            <p:ph type="dt" sz="half" idx="10"/>
          </p:nvPr>
        </p:nvSpPr>
        <p:spPr/>
        <p:txBody>
          <a:bodyPr/>
          <a:lstStyle/>
          <a:p>
            <a:r>
              <a:rPr lang="de-DE"/>
              <a:t>08.03.2018</a:t>
            </a:r>
            <a:endParaRPr lang="de-DE" dirty="0"/>
          </a:p>
        </p:txBody>
      </p:sp>
      <p:sp>
        <p:nvSpPr>
          <p:cNvPr id="7" name="Fußzeilenplatzhalter 6">
            <a:extLst>
              <a:ext uri="{FF2B5EF4-FFF2-40B4-BE49-F238E27FC236}">
                <a16:creationId xmlns:a16="http://schemas.microsoft.com/office/drawing/2014/main" id="{6AEEBD82-38FE-43B5-8B1C-C80515D09016}"/>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5" name="Rechteck 4"/>
          <p:cNvSpPr/>
          <p:nvPr/>
        </p:nvSpPr>
        <p:spPr>
          <a:xfrm>
            <a:off x="1258888" y="1341438"/>
            <a:ext cx="1512887" cy="10795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pic>
        <p:nvPicPr>
          <p:cNvPr id="17414" name="Grafik 6" descr="Teilchenspuren im ATLAS - Grafik.jpg"/>
          <p:cNvPicPr>
            <a:picLocks noChangeAspect="1"/>
          </p:cNvPicPr>
          <p:nvPr/>
        </p:nvPicPr>
        <p:blipFill>
          <a:blip r:embed="rId4" cstate="print"/>
          <a:srcRect t="21191" r="12463"/>
          <a:stretch>
            <a:fillRect/>
          </a:stretch>
        </p:blipFill>
        <p:spPr bwMode="auto">
          <a:xfrm>
            <a:off x="1116013" y="2289175"/>
            <a:ext cx="7416800" cy="4246563"/>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Beispiele - Das OPAL-Eventdisplay</a:t>
            </a:r>
          </a:p>
        </p:txBody>
      </p:sp>
      <p:sp>
        <p:nvSpPr>
          <p:cNvPr id="9" name="Foliennummernplatzhalter 8">
            <a:extLst>
              <a:ext uri="{FF2B5EF4-FFF2-40B4-BE49-F238E27FC236}">
                <a16:creationId xmlns:a16="http://schemas.microsoft.com/office/drawing/2014/main" id="{7B4B2F16-C4F4-4614-87F8-D0908A237471}"/>
              </a:ext>
            </a:extLst>
          </p:cNvPr>
          <p:cNvSpPr>
            <a:spLocks noGrp="1"/>
          </p:cNvSpPr>
          <p:nvPr>
            <p:ph type="sldNum" sz="quarter" idx="12"/>
          </p:nvPr>
        </p:nvSpPr>
        <p:spPr/>
        <p:txBody>
          <a:bodyPr/>
          <a:lstStyle/>
          <a:p>
            <a:fld id="{13EBA283-81CD-428D-9703-4AE41BDC50AA}" type="slidenum">
              <a:rPr lang="de-DE" smtClean="0"/>
              <a:pPr/>
              <a:t>16</a:t>
            </a:fld>
            <a:endParaRPr lang="de-DE" dirty="0"/>
          </a:p>
        </p:txBody>
      </p:sp>
      <p:sp>
        <p:nvSpPr>
          <p:cNvPr id="7" name="Datumsplatzhalter 6">
            <a:extLst>
              <a:ext uri="{FF2B5EF4-FFF2-40B4-BE49-F238E27FC236}">
                <a16:creationId xmlns:a16="http://schemas.microsoft.com/office/drawing/2014/main" id="{9780918C-D80A-4227-B061-A09BCA5E76B8}"/>
              </a:ext>
            </a:extLst>
          </p:cNvPr>
          <p:cNvSpPr>
            <a:spLocks noGrp="1"/>
          </p:cNvSpPr>
          <p:nvPr>
            <p:ph type="dt" sz="half" idx="10"/>
          </p:nvPr>
        </p:nvSpPr>
        <p:spPr/>
        <p:txBody>
          <a:bodyPr/>
          <a:lstStyle/>
          <a:p>
            <a:r>
              <a:rPr lang="de-DE"/>
              <a:t>08.03.2018</a:t>
            </a:r>
            <a:endParaRPr lang="de-DE" dirty="0"/>
          </a:p>
        </p:txBody>
      </p:sp>
      <p:sp>
        <p:nvSpPr>
          <p:cNvPr id="8" name="Fußzeilenplatzhalter 7">
            <a:extLst>
              <a:ext uri="{FF2B5EF4-FFF2-40B4-BE49-F238E27FC236}">
                <a16:creationId xmlns:a16="http://schemas.microsoft.com/office/drawing/2014/main" id="{93BBE67F-082E-4376-A6B5-94597C07696E}"/>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dirty="0"/>
              <a:t>Der OPAL-Detektor war ein Detektor bei LEP</a:t>
            </a:r>
          </a:p>
          <a:p>
            <a:r>
              <a:rPr lang="de-DE" dirty="0"/>
              <a:t>Teilchenbeschleuniger, der bis 2000 im selben Tunnel wie der LHC betrieben wurde</a:t>
            </a:r>
          </a:p>
          <a:p>
            <a:r>
              <a:rPr lang="de-DE" dirty="0"/>
              <a:t>Kollisionen von Elektronen und Positronen bei Energien bis  104 </a:t>
            </a:r>
            <a:r>
              <a:rPr lang="de-DE" dirty="0" err="1"/>
              <a:t>GeV</a:t>
            </a:r>
            <a:r>
              <a:rPr lang="de-DE" dirty="0"/>
              <a:t> pro Teilchen</a:t>
            </a:r>
          </a:p>
          <a:p>
            <a:r>
              <a:rPr lang="de-DE" dirty="0"/>
              <a:t>Erzeugung sehr vieler Z-Teilchen (LEP1) und Paaren von W-Teilchen (LEP2)</a:t>
            </a:r>
          </a:p>
        </p:txBody>
      </p:sp>
    </p:spTree>
    <p:extLst>
      <p:ext uri="{BB962C8B-B14F-4D97-AF65-F5344CB8AC3E}">
        <p14:creationId xmlns:p14="http://schemas.microsoft.com/office/powerpoint/2010/main" val="3128175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LEP oder LHC in der Schule?</a:t>
            </a:r>
          </a:p>
        </p:txBody>
      </p:sp>
      <p:sp>
        <p:nvSpPr>
          <p:cNvPr id="9" name="Foliennummernplatzhalter 8">
            <a:extLst>
              <a:ext uri="{FF2B5EF4-FFF2-40B4-BE49-F238E27FC236}">
                <a16:creationId xmlns:a16="http://schemas.microsoft.com/office/drawing/2014/main" id="{F9CF6D1E-FED5-4852-BD58-62515EBBD6F0}"/>
              </a:ext>
            </a:extLst>
          </p:cNvPr>
          <p:cNvSpPr>
            <a:spLocks noGrp="1"/>
          </p:cNvSpPr>
          <p:nvPr>
            <p:ph type="sldNum" sz="quarter" idx="12"/>
          </p:nvPr>
        </p:nvSpPr>
        <p:spPr/>
        <p:txBody>
          <a:bodyPr/>
          <a:lstStyle/>
          <a:p>
            <a:fld id="{13EBA283-81CD-428D-9703-4AE41BDC50AA}" type="slidenum">
              <a:rPr lang="de-DE" smtClean="0"/>
              <a:pPr/>
              <a:t>17</a:t>
            </a:fld>
            <a:endParaRPr lang="de-DE" dirty="0"/>
          </a:p>
        </p:txBody>
      </p:sp>
      <p:sp>
        <p:nvSpPr>
          <p:cNvPr id="7" name="Datumsplatzhalter 6">
            <a:extLst>
              <a:ext uri="{FF2B5EF4-FFF2-40B4-BE49-F238E27FC236}">
                <a16:creationId xmlns:a16="http://schemas.microsoft.com/office/drawing/2014/main" id="{CCF54016-7DA0-413B-A48D-27FA5BAC8FC4}"/>
              </a:ext>
            </a:extLst>
          </p:cNvPr>
          <p:cNvSpPr>
            <a:spLocks noGrp="1"/>
          </p:cNvSpPr>
          <p:nvPr>
            <p:ph type="dt" sz="half" idx="10"/>
          </p:nvPr>
        </p:nvSpPr>
        <p:spPr/>
        <p:txBody>
          <a:bodyPr/>
          <a:lstStyle/>
          <a:p>
            <a:r>
              <a:rPr lang="de-DE"/>
              <a:t>08.03.2018</a:t>
            </a:r>
            <a:endParaRPr lang="de-DE" dirty="0"/>
          </a:p>
        </p:txBody>
      </p:sp>
      <p:sp>
        <p:nvSpPr>
          <p:cNvPr id="8" name="Fußzeilenplatzhalter 7">
            <a:extLst>
              <a:ext uri="{FF2B5EF4-FFF2-40B4-BE49-F238E27FC236}">
                <a16:creationId xmlns:a16="http://schemas.microsoft.com/office/drawing/2014/main" id="{882C76F7-4D6C-4450-BDFC-E33853B5051C}"/>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dirty="0"/>
              <a:t>LHC zwar aktueller, aber interessante Ereignisse bei LEP einfacher analysierbar</a:t>
            </a:r>
          </a:p>
          <a:p>
            <a:r>
              <a:rPr lang="de-DE" dirty="0"/>
              <a:t>Liegt u.a. an der Struktur der Projektile: Elektronen und Positronen sind Elementarteilchen, die Protonen am LHC nicht</a:t>
            </a:r>
          </a:p>
          <a:p>
            <a:pPr>
              <a:buFont typeface="Wingdings" panose="05000000000000000000" pitchFamily="2" charset="2"/>
              <a:buChar char="à"/>
            </a:pPr>
            <a:r>
              <a:rPr lang="de-DE" dirty="0">
                <a:sym typeface="Wingdings" panose="05000000000000000000" pitchFamily="2" charset="2"/>
              </a:rPr>
              <a:t>Einfachere Ausgangszustände vereinfachen auch die möglichen Endzustände und deren Beschreibung</a:t>
            </a:r>
          </a:p>
        </p:txBody>
      </p:sp>
    </p:spTree>
    <p:extLst>
      <p:ext uri="{BB962C8B-B14F-4D97-AF65-F5344CB8AC3E}">
        <p14:creationId xmlns:p14="http://schemas.microsoft.com/office/powerpoint/2010/main" val="1894450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10" name="Foliennummernplatzhalter 9">
            <a:extLst>
              <a:ext uri="{FF2B5EF4-FFF2-40B4-BE49-F238E27FC236}">
                <a16:creationId xmlns:a16="http://schemas.microsoft.com/office/drawing/2014/main" id="{49C53124-F527-4B48-B5DF-DDC38564B1B9}"/>
              </a:ext>
            </a:extLst>
          </p:cNvPr>
          <p:cNvSpPr>
            <a:spLocks noGrp="1"/>
          </p:cNvSpPr>
          <p:nvPr>
            <p:ph type="sldNum" sz="quarter" idx="12"/>
          </p:nvPr>
        </p:nvSpPr>
        <p:spPr/>
        <p:txBody>
          <a:bodyPr/>
          <a:lstStyle/>
          <a:p>
            <a:fld id="{13EBA283-81CD-428D-9703-4AE41BDC50AA}" type="slidenum">
              <a:rPr lang="de-DE" smtClean="0"/>
              <a:pPr/>
              <a:t>18</a:t>
            </a:fld>
            <a:endParaRPr lang="de-DE" dirty="0"/>
          </a:p>
        </p:txBody>
      </p:sp>
      <p:sp>
        <p:nvSpPr>
          <p:cNvPr id="8" name="Datumsplatzhalter 7">
            <a:extLst>
              <a:ext uri="{FF2B5EF4-FFF2-40B4-BE49-F238E27FC236}">
                <a16:creationId xmlns:a16="http://schemas.microsoft.com/office/drawing/2014/main" id="{D5303074-0F18-4EEC-934F-6B857958E806}"/>
              </a:ext>
            </a:extLst>
          </p:cNvPr>
          <p:cNvSpPr>
            <a:spLocks noGrp="1"/>
          </p:cNvSpPr>
          <p:nvPr>
            <p:ph type="dt" sz="half" idx="10"/>
          </p:nvPr>
        </p:nvSpPr>
        <p:spPr/>
        <p:txBody>
          <a:bodyPr/>
          <a:lstStyle/>
          <a:p>
            <a:r>
              <a:rPr lang="de-DE"/>
              <a:t>08.03.2018</a:t>
            </a:r>
            <a:endParaRPr lang="de-DE" dirty="0"/>
          </a:p>
        </p:txBody>
      </p:sp>
      <p:sp>
        <p:nvSpPr>
          <p:cNvPr id="9" name="Fußzeilenplatzhalter 8">
            <a:extLst>
              <a:ext uri="{FF2B5EF4-FFF2-40B4-BE49-F238E27FC236}">
                <a16:creationId xmlns:a16="http://schemas.microsoft.com/office/drawing/2014/main" id="{8D38BE20-0998-4E98-B18F-896C6663D543}"/>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11" name="Inhaltsplatzhalter 10">
            <a:extLst>
              <a:ext uri="{FF2B5EF4-FFF2-40B4-BE49-F238E27FC236}">
                <a16:creationId xmlns:a16="http://schemas.microsoft.com/office/drawing/2014/main" id="{273B5055-FC43-47B1-B35D-C4A422E4F162}"/>
              </a:ext>
            </a:extLst>
          </p:cNvPr>
          <p:cNvSpPr>
            <a:spLocks noGrp="1"/>
          </p:cNvSpPr>
          <p:nvPr>
            <p:ph sz="quarter" idx="13"/>
          </p:nvPr>
        </p:nvSpPr>
        <p:spPr/>
        <p:txBody>
          <a:bodyPr/>
          <a:lstStyle/>
          <a:p>
            <a:endParaRPr lang="de-DE"/>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7744" y="1700808"/>
            <a:ext cx="4464496" cy="4451714"/>
          </a:xfrm>
          <a:prstGeom prst="rect">
            <a:avLst/>
          </a:prstGeom>
        </p:spPr>
      </p:pic>
    </p:spTree>
    <p:extLst>
      <p:ext uri="{BB962C8B-B14F-4D97-AF65-F5344CB8AC3E}">
        <p14:creationId xmlns:p14="http://schemas.microsoft.com/office/powerpoint/2010/main" val="30568991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11" name="Foliennummernplatzhalter 10">
            <a:extLst>
              <a:ext uri="{FF2B5EF4-FFF2-40B4-BE49-F238E27FC236}">
                <a16:creationId xmlns:a16="http://schemas.microsoft.com/office/drawing/2014/main" id="{B4B84A29-235C-457F-A33C-BD56EFAD1501}"/>
              </a:ext>
            </a:extLst>
          </p:cNvPr>
          <p:cNvSpPr>
            <a:spLocks noGrp="1"/>
          </p:cNvSpPr>
          <p:nvPr>
            <p:ph type="sldNum" sz="quarter" idx="12"/>
          </p:nvPr>
        </p:nvSpPr>
        <p:spPr/>
        <p:txBody>
          <a:bodyPr/>
          <a:lstStyle/>
          <a:p>
            <a:fld id="{13EBA283-81CD-428D-9703-4AE41BDC50AA}" type="slidenum">
              <a:rPr lang="de-DE" smtClean="0"/>
              <a:pPr/>
              <a:t>19</a:t>
            </a:fld>
            <a:endParaRPr lang="de-DE" dirty="0"/>
          </a:p>
        </p:txBody>
      </p:sp>
      <p:sp>
        <p:nvSpPr>
          <p:cNvPr id="9" name="Datumsplatzhalter 8">
            <a:extLst>
              <a:ext uri="{FF2B5EF4-FFF2-40B4-BE49-F238E27FC236}">
                <a16:creationId xmlns:a16="http://schemas.microsoft.com/office/drawing/2014/main" id="{BC3B3E11-2849-4F83-A9DE-53CB6FB27437}"/>
              </a:ext>
            </a:extLst>
          </p:cNvPr>
          <p:cNvSpPr>
            <a:spLocks noGrp="1"/>
          </p:cNvSpPr>
          <p:nvPr>
            <p:ph type="dt" sz="half" idx="10"/>
          </p:nvPr>
        </p:nvSpPr>
        <p:spPr/>
        <p:txBody>
          <a:bodyPr/>
          <a:lstStyle/>
          <a:p>
            <a:r>
              <a:rPr lang="de-DE"/>
              <a:t>08.03.2018</a:t>
            </a:r>
            <a:endParaRPr lang="de-DE" dirty="0"/>
          </a:p>
        </p:txBody>
      </p:sp>
      <p:sp>
        <p:nvSpPr>
          <p:cNvPr id="10" name="Fußzeilenplatzhalter 9">
            <a:extLst>
              <a:ext uri="{FF2B5EF4-FFF2-40B4-BE49-F238E27FC236}">
                <a16:creationId xmlns:a16="http://schemas.microsoft.com/office/drawing/2014/main" id="{D6C9BA03-07FF-4F57-A345-2FAA48A516AB}"/>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12" name="Inhaltsplatzhalter 11">
            <a:extLst>
              <a:ext uri="{FF2B5EF4-FFF2-40B4-BE49-F238E27FC236}">
                <a16:creationId xmlns:a16="http://schemas.microsoft.com/office/drawing/2014/main" id="{DC6035A0-4611-4D4D-9C0A-05B67AEBE863}"/>
              </a:ext>
            </a:extLst>
          </p:cNvPr>
          <p:cNvSpPr>
            <a:spLocks noGrp="1"/>
          </p:cNvSpPr>
          <p:nvPr>
            <p:ph sz="quarter" idx="13"/>
          </p:nvPr>
        </p:nvSpPr>
        <p:spPr/>
        <p:txBody>
          <a:bodyPr/>
          <a:lstStyle/>
          <a:p>
            <a:endParaRPr lang="de-DE"/>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1628800"/>
            <a:ext cx="4647457" cy="4653136"/>
          </a:xfrm>
          <a:prstGeom prst="rect">
            <a:avLst/>
          </a:prstGeom>
        </p:spPr>
      </p:pic>
      <p:sp>
        <p:nvSpPr>
          <p:cNvPr id="8" name="Textfeld 7"/>
          <p:cNvSpPr txBox="1"/>
          <p:nvPr/>
        </p:nvSpPr>
        <p:spPr>
          <a:xfrm>
            <a:off x="5630011" y="2131621"/>
            <a:ext cx="3417439" cy="2462213"/>
          </a:xfrm>
          <a:prstGeom prst="rect">
            <a:avLst/>
          </a:prstGeom>
          <a:noFill/>
        </p:spPr>
        <p:txBody>
          <a:bodyPr wrap="square" rtlCol="0">
            <a:spAutoFit/>
          </a:bodyPr>
          <a:lstStyle/>
          <a:p>
            <a:r>
              <a:rPr lang="de-DE" sz="2200" dirty="0">
                <a:solidFill>
                  <a:srgbClr val="013476"/>
                </a:solidFill>
              </a:rPr>
              <a:t>1 Spurkammer</a:t>
            </a:r>
          </a:p>
          <a:p>
            <a:endParaRPr lang="de-DE" sz="2200" dirty="0">
              <a:solidFill>
                <a:srgbClr val="013476"/>
              </a:solidFill>
            </a:endParaRPr>
          </a:p>
          <a:p>
            <a:r>
              <a:rPr lang="de-DE" sz="2200" dirty="0">
                <a:solidFill>
                  <a:srgbClr val="013476"/>
                </a:solidFill>
              </a:rPr>
              <a:t>2 </a:t>
            </a:r>
            <a:r>
              <a:rPr lang="de-DE" sz="2200" dirty="0" err="1">
                <a:solidFill>
                  <a:srgbClr val="013476"/>
                </a:solidFill>
              </a:rPr>
              <a:t>elektromagn</a:t>
            </a:r>
            <a:r>
              <a:rPr lang="de-DE" sz="2200" dirty="0">
                <a:solidFill>
                  <a:srgbClr val="013476"/>
                </a:solidFill>
              </a:rPr>
              <a:t>. Kalorimeter</a:t>
            </a:r>
          </a:p>
          <a:p>
            <a:endParaRPr lang="de-DE" sz="2200" dirty="0">
              <a:solidFill>
                <a:srgbClr val="013476"/>
              </a:solidFill>
            </a:endParaRPr>
          </a:p>
          <a:p>
            <a:r>
              <a:rPr lang="de-DE" sz="2200" dirty="0">
                <a:solidFill>
                  <a:srgbClr val="013476"/>
                </a:solidFill>
              </a:rPr>
              <a:t>3 </a:t>
            </a:r>
            <a:r>
              <a:rPr lang="de-DE" sz="2200" dirty="0" err="1">
                <a:solidFill>
                  <a:srgbClr val="013476"/>
                </a:solidFill>
              </a:rPr>
              <a:t>hadronisches</a:t>
            </a:r>
            <a:r>
              <a:rPr lang="de-DE" sz="2200" dirty="0">
                <a:solidFill>
                  <a:srgbClr val="013476"/>
                </a:solidFill>
              </a:rPr>
              <a:t> Kalorimeter</a:t>
            </a:r>
          </a:p>
          <a:p>
            <a:endParaRPr lang="de-DE" sz="2200" dirty="0">
              <a:solidFill>
                <a:srgbClr val="013476"/>
              </a:solidFill>
            </a:endParaRPr>
          </a:p>
          <a:p>
            <a:r>
              <a:rPr lang="de-DE" sz="2200" dirty="0">
                <a:solidFill>
                  <a:srgbClr val="013476"/>
                </a:solidFill>
              </a:rPr>
              <a:t>4 </a:t>
            </a:r>
            <a:r>
              <a:rPr lang="de-DE" sz="2200" dirty="0" err="1">
                <a:solidFill>
                  <a:srgbClr val="013476"/>
                </a:solidFill>
              </a:rPr>
              <a:t>Myonkammer</a:t>
            </a:r>
            <a:endParaRPr lang="de-DE" sz="2200" dirty="0">
              <a:solidFill>
                <a:srgbClr val="013476"/>
              </a:solidFill>
            </a:endParaRPr>
          </a:p>
        </p:txBody>
      </p:sp>
    </p:spTree>
    <p:extLst>
      <p:ext uri="{BB962C8B-B14F-4D97-AF65-F5344CB8AC3E}">
        <p14:creationId xmlns:p14="http://schemas.microsoft.com/office/powerpoint/2010/main" val="1171226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Wie weist man Elementarteilchen nach?</a:t>
            </a:r>
          </a:p>
        </p:txBody>
      </p:sp>
      <p:sp>
        <p:nvSpPr>
          <p:cNvPr id="56322" name="Inhaltsplatzhalter 13"/>
          <p:cNvSpPr>
            <a:spLocks noGrp="1"/>
          </p:cNvSpPr>
          <p:nvPr>
            <p:ph sz="quarter" idx="13"/>
          </p:nvPr>
        </p:nvSpPr>
        <p:spPr/>
        <p:txBody>
          <a:bodyPr/>
          <a:lstStyle/>
          <a:p>
            <a:pPr>
              <a:defRPr/>
            </a:pPr>
            <a:r>
              <a:rPr lang="de-DE" sz="2000" dirty="0"/>
              <a:t>Bildgebende Detektoren </a:t>
            </a:r>
          </a:p>
          <a:p>
            <a:pPr lvl="1">
              <a:defRPr/>
            </a:pPr>
            <a:r>
              <a:rPr lang="de-DE" sz="1800" dirty="0"/>
              <a:t>Nebelkammer</a:t>
            </a:r>
          </a:p>
          <a:p>
            <a:pPr lvl="1">
              <a:defRPr/>
            </a:pPr>
            <a:r>
              <a:rPr lang="de-DE" sz="1800" dirty="0"/>
              <a:t>Blasenkammer </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dirty="0"/>
              <a:t>sichtbare Teilchenspuren</a:t>
            </a:r>
          </a:p>
        </p:txBody>
      </p:sp>
      <p:sp>
        <p:nvSpPr>
          <p:cNvPr id="5" name="Inhaltsplatzhalter 4"/>
          <p:cNvSpPr>
            <a:spLocks noGrp="1"/>
          </p:cNvSpPr>
          <p:nvPr>
            <p:ph type="body" idx="4294967295"/>
          </p:nvPr>
        </p:nvSpPr>
        <p:spPr>
          <a:xfrm>
            <a:off x="4772025" y="1772816"/>
            <a:ext cx="3743325" cy="3957638"/>
          </a:xfrm>
        </p:spPr>
        <p:txBody>
          <a:bodyPr>
            <a:normAutofit lnSpcReduction="10000"/>
          </a:bodyPr>
          <a:lstStyle/>
          <a:p>
            <a:pPr>
              <a:defRPr/>
            </a:pPr>
            <a:r>
              <a:rPr lang="de-DE" sz="2000" dirty="0"/>
              <a:t>Elektronische Detektoren</a:t>
            </a:r>
          </a:p>
          <a:p>
            <a:pPr lvl="1">
              <a:defRPr/>
            </a:pPr>
            <a:r>
              <a:rPr lang="de-DE" sz="1800" dirty="0"/>
              <a:t>ATLAS-Detektor</a:t>
            </a:r>
          </a:p>
          <a:p>
            <a:pPr lvl="1">
              <a:defRPr/>
            </a:pPr>
            <a:r>
              <a:rPr lang="de-DE" sz="1800" dirty="0"/>
              <a:t>Geigerzähler</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dirty="0"/>
              <a:t>elektrische Signale</a:t>
            </a:r>
          </a:p>
          <a:p>
            <a:pPr>
              <a:defRPr/>
            </a:pPr>
            <a:r>
              <a:rPr lang="de-DE" sz="2000" dirty="0"/>
              <a:t>Eigenschaften der Teilchen werden daraus rekonstruiert</a:t>
            </a:r>
          </a:p>
          <a:p>
            <a:pPr marL="0" indent="0" algn="ctr">
              <a:buFont typeface="Arial" charset="0"/>
              <a:buNone/>
              <a:defRPr/>
            </a:pPr>
            <a:endParaRPr sz="2000" dirty="0"/>
          </a:p>
        </p:txBody>
      </p:sp>
      <p:pic>
        <p:nvPicPr>
          <p:cNvPr id="56323" name="Picture 10"/>
          <p:cNvPicPr>
            <a:picLocks noChangeAspect="1" noChangeArrowheads="1"/>
          </p:cNvPicPr>
          <p:nvPr/>
        </p:nvPicPr>
        <p:blipFill>
          <a:blip r:embed="rId3" cstate="print">
            <a:clrChange>
              <a:clrFrom>
                <a:srgbClr val="FFFFFF"/>
              </a:clrFrom>
              <a:clrTo>
                <a:srgbClr val="FFFFFF">
                  <a:alpha val="0"/>
                </a:srgbClr>
              </a:clrTo>
            </a:clrChange>
          </a:blip>
          <a:srcRect t="8885"/>
          <a:stretch>
            <a:fillRect/>
          </a:stretch>
        </p:blipFill>
        <p:spPr bwMode="auto">
          <a:xfrm>
            <a:off x="4734930" y="2824546"/>
            <a:ext cx="2952328" cy="1972606"/>
          </a:xfrm>
          <a:prstGeom prst="rect">
            <a:avLst/>
          </a:prstGeom>
          <a:noFill/>
          <a:ln w="9525">
            <a:noFill/>
            <a:round/>
            <a:headEnd/>
            <a:tailEnd/>
          </a:ln>
        </p:spPr>
      </p:pic>
      <p:pic>
        <p:nvPicPr>
          <p:cNvPr id="7177" name="Picture 9" descr="http://courses.washington.edu/partsym/Img/bubble.jpg"/>
          <p:cNvPicPr>
            <a:picLocks noChangeArrowheads="1"/>
          </p:cNvPicPr>
          <p:nvPr/>
        </p:nvPicPr>
        <p:blipFill>
          <a:blip r:embed="rId4" cstate="print"/>
          <a:srcRect/>
          <a:stretch>
            <a:fillRect/>
          </a:stretch>
        </p:blipFill>
        <p:spPr bwMode="auto">
          <a:xfrm>
            <a:off x="1401270" y="3018761"/>
            <a:ext cx="1944216" cy="1584176"/>
          </a:xfrm>
          <a:prstGeom prst="rect">
            <a:avLst/>
          </a:prstGeom>
          <a:noFill/>
          <a:ln w="9525">
            <a:noFill/>
            <a:miter lim="800000"/>
            <a:headEnd/>
            <a:tailEnd/>
          </a:ln>
        </p:spPr>
      </p:pic>
      <p:sp>
        <p:nvSpPr>
          <p:cNvPr id="7" name="Datumsplatzhalter 6">
            <a:extLst>
              <a:ext uri="{FF2B5EF4-FFF2-40B4-BE49-F238E27FC236}">
                <a16:creationId xmlns:a16="http://schemas.microsoft.com/office/drawing/2014/main" id="{00344063-3246-4F09-A1E4-6DB1C1D3E951}"/>
              </a:ext>
            </a:extLst>
          </p:cNvPr>
          <p:cNvSpPr>
            <a:spLocks noGrp="1"/>
          </p:cNvSpPr>
          <p:nvPr>
            <p:ph type="dt" sz="half" idx="10"/>
          </p:nvPr>
        </p:nvSpPr>
        <p:spPr/>
        <p:txBody>
          <a:bodyPr/>
          <a:lstStyle/>
          <a:p>
            <a:r>
              <a:rPr lang="de-DE"/>
              <a:t>08.03.2018</a:t>
            </a:r>
            <a:endParaRPr lang="de-DE" dirty="0"/>
          </a:p>
        </p:txBody>
      </p:sp>
      <p:sp>
        <p:nvSpPr>
          <p:cNvPr id="8" name="Fußzeilenplatzhalter 7">
            <a:extLst>
              <a:ext uri="{FF2B5EF4-FFF2-40B4-BE49-F238E27FC236}">
                <a16:creationId xmlns:a16="http://schemas.microsoft.com/office/drawing/2014/main" id="{2FE696EC-C276-4779-BEA1-72FEF2F68E80}"/>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9" name="Foliennummernplatzhalter 8">
            <a:extLst>
              <a:ext uri="{FF2B5EF4-FFF2-40B4-BE49-F238E27FC236}">
                <a16:creationId xmlns:a16="http://schemas.microsoft.com/office/drawing/2014/main" id="{8606AF81-6C9E-4593-AA78-A77B197C94DA}"/>
              </a:ext>
            </a:extLst>
          </p:cNvPr>
          <p:cNvSpPr>
            <a:spLocks noGrp="1"/>
          </p:cNvSpPr>
          <p:nvPr>
            <p:ph type="sldNum" sz="quarter" idx="12"/>
          </p:nvPr>
        </p:nvSpPr>
        <p:spPr/>
        <p:txBody>
          <a:bodyPr/>
          <a:lstStyle/>
          <a:p>
            <a:fld id="{13EBA283-81CD-428D-9703-4AE41BDC50AA}" type="slidenum">
              <a:rPr lang="de-DE" smtClean="0"/>
              <a:pPr/>
              <a:t>2</a:t>
            </a:fld>
            <a:endParaRPr lang="de-DE" dirty="0"/>
          </a:p>
        </p:txBody>
      </p:sp>
    </p:spTree>
    <p:extLst>
      <p:ext uri="{BB962C8B-B14F-4D97-AF65-F5344CB8AC3E}">
        <p14:creationId xmlns:p14="http://schemas.microsoft.com/office/powerpoint/2010/main" val="425397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8" end="8"/>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63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Elektron oder Positron</a:t>
            </a:r>
          </a:p>
        </p:txBody>
      </p:sp>
      <p:sp>
        <p:nvSpPr>
          <p:cNvPr id="10" name="Foliennummernplatzhalter 9">
            <a:extLst>
              <a:ext uri="{FF2B5EF4-FFF2-40B4-BE49-F238E27FC236}">
                <a16:creationId xmlns:a16="http://schemas.microsoft.com/office/drawing/2014/main" id="{DF087D50-5BFD-4050-AF43-4F55DFB6FF23}"/>
              </a:ext>
            </a:extLst>
          </p:cNvPr>
          <p:cNvSpPr>
            <a:spLocks noGrp="1"/>
          </p:cNvSpPr>
          <p:nvPr>
            <p:ph type="sldNum" sz="quarter" idx="12"/>
          </p:nvPr>
        </p:nvSpPr>
        <p:spPr/>
        <p:txBody>
          <a:bodyPr/>
          <a:lstStyle/>
          <a:p>
            <a:fld id="{13EBA283-81CD-428D-9703-4AE41BDC50AA}" type="slidenum">
              <a:rPr lang="de-DE" smtClean="0"/>
              <a:pPr/>
              <a:t>20</a:t>
            </a:fld>
            <a:endParaRPr lang="de-DE" dirty="0"/>
          </a:p>
        </p:txBody>
      </p:sp>
      <p:sp>
        <p:nvSpPr>
          <p:cNvPr id="4" name="Datumsplatzhalter 3">
            <a:extLst>
              <a:ext uri="{FF2B5EF4-FFF2-40B4-BE49-F238E27FC236}">
                <a16:creationId xmlns:a16="http://schemas.microsoft.com/office/drawing/2014/main" id="{09BD852D-495F-4276-893B-D6F2C89591E7}"/>
              </a:ext>
            </a:extLst>
          </p:cNvPr>
          <p:cNvSpPr>
            <a:spLocks noGrp="1"/>
          </p:cNvSpPr>
          <p:nvPr>
            <p:ph type="dt" sz="half" idx="10"/>
          </p:nvPr>
        </p:nvSpPr>
        <p:spPr/>
        <p:txBody>
          <a:bodyPr/>
          <a:lstStyle/>
          <a:p>
            <a:r>
              <a:rPr lang="de-DE"/>
              <a:t>08.03.2018</a:t>
            </a:r>
            <a:endParaRPr lang="de-DE" dirty="0"/>
          </a:p>
        </p:txBody>
      </p:sp>
      <p:sp>
        <p:nvSpPr>
          <p:cNvPr id="9" name="Fußzeilenplatzhalter 8">
            <a:extLst>
              <a:ext uri="{FF2B5EF4-FFF2-40B4-BE49-F238E27FC236}">
                <a16:creationId xmlns:a16="http://schemas.microsoft.com/office/drawing/2014/main" id="{5D3FC777-2368-46E5-8962-43080D84963C}"/>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11" name="Inhaltsplatzhalter 10">
            <a:extLst>
              <a:ext uri="{FF2B5EF4-FFF2-40B4-BE49-F238E27FC236}">
                <a16:creationId xmlns:a16="http://schemas.microsoft.com/office/drawing/2014/main" id="{9D2E7EA7-3224-4430-921D-A8B71E67EACF}"/>
              </a:ext>
            </a:extLst>
          </p:cNvPr>
          <p:cNvSpPr>
            <a:spLocks noGrp="1"/>
          </p:cNvSpPr>
          <p:nvPr>
            <p:ph sz="quarter" idx="13"/>
          </p:nvPr>
        </p:nvSpPr>
        <p:spPr/>
        <p:txBody>
          <a:bodyPr/>
          <a:lstStyle/>
          <a:p>
            <a:endParaRPr lang="de-DE"/>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76933" y="1772816"/>
            <a:ext cx="4455307" cy="4431792"/>
          </a:xfrm>
          <a:prstGeom prst="rect">
            <a:avLst/>
          </a:prstGeom>
        </p:spPr>
      </p:pic>
    </p:spTree>
    <p:extLst>
      <p:ext uri="{BB962C8B-B14F-4D97-AF65-F5344CB8AC3E}">
        <p14:creationId xmlns:p14="http://schemas.microsoft.com/office/powerpoint/2010/main" val="426659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Photon</a:t>
            </a:r>
          </a:p>
        </p:txBody>
      </p:sp>
      <p:sp>
        <p:nvSpPr>
          <p:cNvPr id="10" name="Foliennummernplatzhalter 9">
            <a:extLst>
              <a:ext uri="{FF2B5EF4-FFF2-40B4-BE49-F238E27FC236}">
                <a16:creationId xmlns:a16="http://schemas.microsoft.com/office/drawing/2014/main" id="{92335BC0-4291-45FF-A68A-909CEFAF9E9E}"/>
              </a:ext>
            </a:extLst>
          </p:cNvPr>
          <p:cNvSpPr>
            <a:spLocks noGrp="1"/>
          </p:cNvSpPr>
          <p:nvPr>
            <p:ph type="sldNum" sz="quarter" idx="12"/>
          </p:nvPr>
        </p:nvSpPr>
        <p:spPr/>
        <p:txBody>
          <a:bodyPr/>
          <a:lstStyle/>
          <a:p>
            <a:fld id="{13EBA283-81CD-428D-9703-4AE41BDC50AA}" type="slidenum">
              <a:rPr lang="de-DE" smtClean="0"/>
              <a:pPr/>
              <a:t>21</a:t>
            </a:fld>
            <a:endParaRPr lang="de-DE" dirty="0"/>
          </a:p>
        </p:txBody>
      </p:sp>
      <p:sp>
        <p:nvSpPr>
          <p:cNvPr id="4" name="Datumsplatzhalter 3">
            <a:extLst>
              <a:ext uri="{FF2B5EF4-FFF2-40B4-BE49-F238E27FC236}">
                <a16:creationId xmlns:a16="http://schemas.microsoft.com/office/drawing/2014/main" id="{11FF4403-975D-4C0B-BA71-609E4EE9F99D}"/>
              </a:ext>
            </a:extLst>
          </p:cNvPr>
          <p:cNvSpPr>
            <a:spLocks noGrp="1"/>
          </p:cNvSpPr>
          <p:nvPr>
            <p:ph type="dt" sz="half" idx="10"/>
          </p:nvPr>
        </p:nvSpPr>
        <p:spPr/>
        <p:txBody>
          <a:bodyPr/>
          <a:lstStyle/>
          <a:p>
            <a:r>
              <a:rPr lang="de-DE"/>
              <a:t>08.03.2018</a:t>
            </a:r>
            <a:endParaRPr lang="de-DE" dirty="0"/>
          </a:p>
        </p:txBody>
      </p:sp>
      <p:sp>
        <p:nvSpPr>
          <p:cNvPr id="9" name="Fußzeilenplatzhalter 8">
            <a:extLst>
              <a:ext uri="{FF2B5EF4-FFF2-40B4-BE49-F238E27FC236}">
                <a16:creationId xmlns:a16="http://schemas.microsoft.com/office/drawing/2014/main" id="{6FB256AD-849D-4939-8EBC-9A7B5CFFE859}"/>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11" name="Inhaltsplatzhalter 10">
            <a:extLst>
              <a:ext uri="{FF2B5EF4-FFF2-40B4-BE49-F238E27FC236}">
                <a16:creationId xmlns:a16="http://schemas.microsoft.com/office/drawing/2014/main" id="{97FBA3D8-FE43-4754-A493-12FD418BAA32}"/>
              </a:ext>
            </a:extLst>
          </p:cNvPr>
          <p:cNvSpPr>
            <a:spLocks noGrp="1"/>
          </p:cNvSpPr>
          <p:nvPr>
            <p:ph sz="quarter" idx="13"/>
          </p:nvPr>
        </p:nvSpPr>
        <p:spPr/>
        <p:txBody>
          <a:bodyPr/>
          <a:lstStyle/>
          <a:p>
            <a:endParaRPr lang="de-DE"/>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98621" y="1772816"/>
            <a:ext cx="4433619" cy="4464496"/>
          </a:xfrm>
          <a:prstGeom prst="rect">
            <a:avLst/>
          </a:prstGeom>
        </p:spPr>
      </p:pic>
    </p:spTree>
    <p:extLst>
      <p:ext uri="{BB962C8B-B14F-4D97-AF65-F5344CB8AC3E}">
        <p14:creationId xmlns:p14="http://schemas.microsoft.com/office/powerpoint/2010/main" val="262852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Elektrisch geladenes </a:t>
            </a:r>
            <a:r>
              <a:rPr lang="de-DE" dirty="0" err="1"/>
              <a:t>Hadron</a:t>
            </a:r>
            <a:endParaRPr lang="de-DE" dirty="0"/>
          </a:p>
        </p:txBody>
      </p:sp>
      <p:sp>
        <p:nvSpPr>
          <p:cNvPr id="10" name="Foliennummernplatzhalter 9">
            <a:extLst>
              <a:ext uri="{FF2B5EF4-FFF2-40B4-BE49-F238E27FC236}">
                <a16:creationId xmlns:a16="http://schemas.microsoft.com/office/drawing/2014/main" id="{260D260A-FA01-44E4-B64F-0D24E63F8D07}"/>
              </a:ext>
            </a:extLst>
          </p:cNvPr>
          <p:cNvSpPr>
            <a:spLocks noGrp="1"/>
          </p:cNvSpPr>
          <p:nvPr>
            <p:ph type="sldNum" sz="quarter" idx="12"/>
          </p:nvPr>
        </p:nvSpPr>
        <p:spPr/>
        <p:txBody>
          <a:bodyPr/>
          <a:lstStyle/>
          <a:p>
            <a:fld id="{13EBA283-81CD-428D-9703-4AE41BDC50AA}" type="slidenum">
              <a:rPr lang="de-DE" smtClean="0"/>
              <a:pPr/>
              <a:t>22</a:t>
            </a:fld>
            <a:endParaRPr lang="de-DE" dirty="0"/>
          </a:p>
        </p:txBody>
      </p:sp>
      <p:sp>
        <p:nvSpPr>
          <p:cNvPr id="4" name="Datumsplatzhalter 3">
            <a:extLst>
              <a:ext uri="{FF2B5EF4-FFF2-40B4-BE49-F238E27FC236}">
                <a16:creationId xmlns:a16="http://schemas.microsoft.com/office/drawing/2014/main" id="{76340DFD-A3DE-4803-B220-7AFC2F622D28}"/>
              </a:ext>
            </a:extLst>
          </p:cNvPr>
          <p:cNvSpPr>
            <a:spLocks noGrp="1"/>
          </p:cNvSpPr>
          <p:nvPr>
            <p:ph type="dt" sz="half" idx="10"/>
          </p:nvPr>
        </p:nvSpPr>
        <p:spPr/>
        <p:txBody>
          <a:bodyPr/>
          <a:lstStyle/>
          <a:p>
            <a:r>
              <a:rPr lang="de-DE"/>
              <a:t>08.03.2018</a:t>
            </a:r>
            <a:endParaRPr lang="de-DE" dirty="0"/>
          </a:p>
        </p:txBody>
      </p:sp>
      <p:sp>
        <p:nvSpPr>
          <p:cNvPr id="9" name="Fußzeilenplatzhalter 8">
            <a:extLst>
              <a:ext uri="{FF2B5EF4-FFF2-40B4-BE49-F238E27FC236}">
                <a16:creationId xmlns:a16="http://schemas.microsoft.com/office/drawing/2014/main" id="{5CBA16B4-026B-48FE-A4C0-CE636CABEF54}"/>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11" name="Inhaltsplatzhalter 10">
            <a:extLst>
              <a:ext uri="{FF2B5EF4-FFF2-40B4-BE49-F238E27FC236}">
                <a16:creationId xmlns:a16="http://schemas.microsoft.com/office/drawing/2014/main" id="{266F88A5-2D4C-4727-BC2B-CAA20B4167BD}"/>
              </a:ext>
            </a:extLst>
          </p:cNvPr>
          <p:cNvSpPr>
            <a:spLocks noGrp="1"/>
          </p:cNvSpPr>
          <p:nvPr>
            <p:ph sz="quarter" idx="13"/>
          </p:nvPr>
        </p:nvSpPr>
        <p:spPr/>
        <p:txBody>
          <a:bodyPr/>
          <a:lstStyle/>
          <a:p>
            <a:endParaRPr lang="de-DE"/>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98620" y="1740704"/>
            <a:ext cx="4433619" cy="4424600"/>
          </a:xfrm>
          <a:prstGeom prst="rect">
            <a:avLst/>
          </a:prstGeom>
        </p:spPr>
      </p:pic>
    </p:spTree>
    <p:extLst>
      <p:ext uri="{BB962C8B-B14F-4D97-AF65-F5344CB8AC3E}">
        <p14:creationId xmlns:p14="http://schemas.microsoft.com/office/powerpoint/2010/main" val="1987871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Anti-/Myon</a:t>
            </a:r>
          </a:p>
        </p:txBody>
      </p:sp>
      <p:sp>
        <p:nvSpPr>
          <p:cNvPr id="10" name="Foliennummernplatzhalter 9">
            <a:extLst>
              <a:ext uri="{FF2B5EF4-FFF2-40B4-BE49-F238E27FC236}">
                <a16:creationId xmlns:a16="http://schemas.microsoft.com/office/drawing/2014/main" id="{52C2AD5F-FA20-4B58-9282-6C6A841DD276}"/>
              </a:ext>
            </a:extLst>
          </p:cNvPr>
          <p:cNvSpPr>
            <a:spLocks noGrp="1"/>
          </p:cNvSpPr>
          <p:nvPr>
            <p:ph type="sldNum" sz="quarter" idx="12"/>
          </p:nvPr>
        </p:nvSpPr>
        <p:spPr/>
        <p:txBody>
          <a:bodyPr/>
          <a:lstStyle/>
          <a:p>
            <a:fld id="{13EBA283-81CD-428D-9703-4AE41BDC50AA}" type="slidenum">
              <a:rPr lang="de-DE" smtClean="0"/>
              <a:pPr/>
              <a:t>23</a:t>
            </a:fld>
            <a:endParaRPr lang="de-DE" dirty="0"/>
          </a:p>
        </p:txBody>
      </p:sp>
      <p:sp>
        <p:nvSpPr>
          <p:cNvPr id="4" name="Datumsplatzhalter 3">
            <a:extLst>
              <a:ext uri="{FF2B5EF4-FFF2-40B4-BE49-F238E27FC236}">
                <a16:creationId xmlns:a16="http://schemas.microsoft.com/office/drawing/2014/main" id="{FDE0602A-F105-41C1-A8A2-D79AEF699BAB}"/>
              </a:ext>
            </a:extLst>
          </p:cNvPr>
          <p:cNvSpPr>
            <a:spLocks noGrp="1"/>
          </p:cNvSpPr>
          <p:nvPr>
            <p:ph type="dt" sz="half" idx="10"/>
          </p:nvPr>
        </p:nvSpPr>
        <p:spPr/>
        <p:txBody>
          <a:bodyPr/>
          <a:lstStyle/>
          <a:p>
            <a:r>
              <a:rPr lang="de-DE"/>
              <a:t>08.03.2018</a:t>
            </a:r>
            <a:endParaRPr lang="de-DE" dirty="0"/>
          </a:p>
        </p:txBody>
      </p:sp>
      <p:sp>
        <p:nvSpPr>
          <p:cNvPr id="9" name="Fußzeilenplatzhalter 8">
            <a:extLst>
              <a:ext uri="{FF2B5EF4-FFF2-40B4-BE49-F238E27FC236}">
                <a16:creationId xmlns:a16="http://schemas.microsoft.com/office/drawing/2014/main" id="{8A876D55-7DD3-40E6-BD4F-F2ADA987D0D9}"/>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11" name="Inhaltsplatzhalter 10">
            <a:extLst>
              <a:ext uri="{FF2B5EF4-FFF2-40B4-BE49-F238E27FC236}">
                <a16:creationId xmlns:a16="http://schemas.microsoft.com/office/drawing/2014/main" id="{42520EE6-B09D-4C26-8ABC-914CD0B1BE2C}"/>
              </a:ext>
            </a:extLst>
          </p:cNvPr>
          <p:cNvSpPr>
            <a:spLocks noGrp="1"/>
          </p:cNvSpPr>
          <p:nvPr>
            <p:ph sz="quarter" idx="13"/>
          </p:nvPr>
        </p:nvSpPr>
        <p:spPr/>
        <p:txBody>
          <a:bodyPr/>
          <a:lstStyle/>
          <a:p>
            <a:endParaRPr lang="de-DE"/>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98621" y="1628800"/>
            <a:ext cx="4433244" cy="4433244"/>
          </a:xfrm>
          <a:prstGeom prst="rect">
            <a:avLst/>
          </a:prstGeom>
        </p:spPr>
      </p:pic>
    </p:spTree>
    <p:extLst>
      <p:ext uri="{BB962C8B-B14F-4D97-AF65-F5344CB8AC3E}">
        <p14:creationId xmlns:p14="http://schemas.microsoft.com/office/powerpoint/2010/main" val="162179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Jets - erzeugt durch Quarks oder </a:t>
            </a:r>
            <a:r>
              <a:rPr lang="de-DE" dirty="0" err="1"/>
              <a:t>Gluonen</a:t>
            </a:r>
            <a:endParaRPr lang="de-DE" dirty="0"/>
          </a:p>
        </p:txBody>
      </p:sp>
      <p:sp>
        <p:nvSpPr>
          <p:cNvPr id="10" name="Foliennummernplatzhalter 9">
            <a:extLst>
              <a:ext uri="{FF2B5EF4-FFF2-40B4-BE49-F238E27FC236}">
                <a16:creationId xmlns:a16="http://schemas.microsoft.com/office/drawing/2014/main" id="{4D72C72A-F697-40D1-81C6-80536874C5EB}"/>
              </a:ext>
            </a:extLst>
          </p:cNvPr>
          <p:cNvSpPr>
            <a:spLocks noGrp="1"/>
          </p:cNvSpPr>
          <p:nvPr>
            <p:ph type="sldNum" sz="quarter" idx="12"/>
          </p:nvPr>
        </p:nvSpPr>
        <p:spPr/>
        <p:txBody>
          <a:bodyPr/>
          <a:lstStyle/>
          <a:p>
            <a:fld id="{13EBA283-81CD-428D-9703-4AE41BDC50AA}" type="slidenum">
              <a:rPr lang="de-DE" smtClean="0"/>
              <a:pPr/>
              <a:t>24</a:t>
            </a:fld>
            <a:endParaRPr lang="de-DE" dirty="0"/>
          </a:p>
        </p:txBody>
      </p:sp>
      <p:sp>
        <p:nvSpPr>
          <p:cNvPr id="4" name="Datumsplatzhalter 3">
            <a:extLst>
              <a:ext uri="{FF2B5EF4-FFF2-40B4-BE49-F238E27FC236}">
                <a16:creationId xmlns:a16="http://schemas.microsoft.com/office/drawing/2014/main" id="{25D5C56E-C61D-4C15-8FA6-890C46D3DEB9}"/>
              </a:ext>
            </a:extLst>
          </p:cNvPr>
          <p:cNvSpPr>
            <a:spLocks noGrp="1"/>
          </p:cNvSpPr>
          <p:nvPr>
            <p:ph type="dt" sz="half" idx="10"/>
          </p:nvPr>
        </p:nvSpPr>
        <p:spPr/>
        <p:txBody>
          <a:bodyPr/>
          <a:lstStyle/>
          <a:p>
            <a:r>
              <a:rPr lang="de-DE"/>
              <a:t>08.03.2018</a:t>
            </a:r>
            <a:endParaRPr lang="de-DE" dirty="0"/>
          </a:p>
        </p:txBody>
      </p:sp>
      <p:sp>
        <p:nvSpPr>
          <p:cNvPr id="8" name="Fußzeilenplatzhalter 7">
            <a:extLst>
              <a:ext uri="{FF2B5EF4-FFF2-40B4-BE49-F238E27FC236}">
                <a16:creationId xmlns:a16="http://schemas.microsoft.com/office/drawing/2014/main" id="{33A6FA6A-6E42-41EC-9BFA-8A140FCCD5C7}"/>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11" name="Inhaltsplatzhalter 10">
            <a:extLst>
              <a:ext uri="{FF2B5EF4-FFF2-40B4-BE49-F238E27FC236}">
                <a16:creationId xmlns:a16="http://schemas.microsoft.com/office/drawing/2014/main" id="{AF5E2B94-614A-4833-BA38-4A2022192A02}"/>
              </a:ext>
            </a:extLst>
          </p:cNvPr>
          <p:cNvSpPr>
            <a:spLocks noGrp="1"/>
          </p:cNvSpPr>
          <p:nvPr>
            <p:ph sz="quarter" idx="13"/>
          </p:nvPr>
        </p:nvSpPr>
        <p:spPr/>
        <p:txBody>
          <a:bodyPr/>
          <a:lstStyle/>
          <a:p>
            <a:endParaRPr lang="de-DE"/>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9752" y="1829965"/>
            <a:ext cx="4394897" cy="4357041"/>
          </a:xfrm>
          <a:prstGeom prst="rect">
            <a:avLst/>
          </a:prstGeom>
        </p:spPr>
      </p:pic>
    </p:spTree>
    <p:extLst>
      <p:ext uri="{BB962C8B-B14F-4D97-AF65-F5344CB8AC3E}">
        <p14:creationId xmlns:p14="http://schemas.microsoft.com/office/powerpoint/2010/main" val="3604293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hat man gemessen?</a:t>
            </a:r>
          </a:p>
        </p:txBody>
      </p:sp>
      <p:sp>
        <p:nvSpPr>
          <p:cNvPr id="10" name="Foliennummernplatzhalter 9">
            <a:extLst>
              <a:ext uri="{FF2B5EF4-FFF2-40B4-BE49-F238E27FC236}">
                <a16:creationId xmlns:a16="http://schemas.microsoft.com/office/drawing/2014/main" id="{27E66EE3-B52F-45CC-B035-00EBC21C4B42}"/>
              </a:ext>
            </a:extLst>
          </p:cNvPr>
          <p:cNvSpPr>
            <a:spLocks noGrp="1"/>
          </p:cNvSpPr>
          <p:nvPr>
            <p:ph type="sldNum" sz="quarter" idx="12"/>
          </p:nvPr>
        </p:nvSpPr>
        <p:spPr/>
        <p:txBody>
          <a:bodyPr/>
          <a:lstStyle/>
          <a:p>
            <a:fld id="{13EBA283-81CD-428D-9703-4AE41BDC50AA}" type="slidenum">
              <a:rPr lang="de-DE" smtClean="0"/>
              <a:pPr/>
              <a:t>25</a:t>
            </a:fld>
            <a:endParaRPr lang="de-DE" dirty="0"/>
          </a:p>
        </p:txBody>
      </p:sp>
      <p:sp>
        <p:nvSpPr>
          <p:cNvPr id="8" name="Datumsplatzhalter 7">
            <a:extLst>
              <a:ext uri="{FF2B5EF4-FFF2-40B4-BE49-F238E27FC236}">
                <a16:creationId xmlns:a16="http://schemas.microsoft.com/office/drawing/2014/main" id="{34843123-9FE6-4A2F-A2E0-E162F7655E38}"/>
              </a:ext>
            </a:extLst>
          </p:cNvPr>
          <p:cNvSpPr>
            <a:spLocks noGrp="1"/>
          </p:cNvSpPr>
          <p:nvPr>
            <p:ph type="dt" sz="half" idx="10"/>
          </p:nvPr>
        </p:nvSpPr>
        <p:spPr/>
        <p:txBody>
          <a:bodyPr/>
          <a:lstStyle/>
          <a:p>
            <a:r>
              <a:rPr lang="de-DE"/>
              <a:t>08.03.2018</a:t>
            </a:r>
            <a:endParaRPr lang="de-DE" dirty="0"/>
          </a:p>
        </p:txBody>
      </p:sp>
      <p:sp>
        <p:nvSpPr>
          <p:cNvPr id="9" name="Fußzeilenplatzhalter 8">
            <a:extLst>
              <a:ext uri="{FF2B5EF4-FFF2-40B4-BE49-F238E27FC236}">
                <a16:creationId xmlns:a16="http://schemas.microsoft.com/office/drawing/2014/main" id="{F873825C-C5ED-4DEC-A173-664C20881F9D}"/>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dirty="0"/>
              <a:t>Bei LEP wurde unter anderem der starke Kopplungsparameter bei verschiedenen Energien sehr genau gemessen</a:t>
            </a:r>
          </a:p>
          <a:p>
            <a:r>
              <a:rPr lang="de-DE" dirty="0"/>
              <a:t>Wie?</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9752" y="3204391"/>
            <a:ext cx="4249130" cy="2982615"/>
          </a:xfrm>
          <a:prstGeom prst="rect">
            <a:avLst/>
          </a:prstGeom>
        </p:spPr>
      </p:pic>
    </p:spTree>
    <p:extLst>
      <p:ext uri="{BB962C8B-B14F-4D97-AF65-F5344CB8AC3E}">
        <p14:creationId xmlns:p14="http://schemas.microsoft.com/office/powerpoint/2010/main" val="7055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starken Kopplungsparameters</a:t>
            </a:r>
          </a:p>
        </p:txBody>
      </p:sp>
      <p:sp>
        <p:nvSpPr>
          <p:cNvPr id="10" name="Foliennummernplatzhalter 9">
            <a:extLst>
              <a:ext uri="{FF2B5EF4-FFF2-40B4-BE49-F238E27FC236}">
                <a16:creationId xmlns:a16="http://schemas.microsoft.com/office/drawing/2014/main" id="{8789EFF6-287E-4DD3-9A65-BF1B05125968}"/>
              </a:ext>
            </a:extLst>
          </p:cNvPr>
          <p:cNvSpPr>
            <a:spLocks noGrp="1"/>
          </p:cNvSpPr>
          <p:nvPr>
            <p:ph type="sldNum" sz="quarter" idx="12"/>
          </p:nvPr>
        </p:nvSpPr>
        <p:spPr/>
        <p:txBody>
          <a:bodyPr/>
          <a:lstStyle/>
          <a:p>
            <a:fld id="{13EBA283-81CD-428D-9703-4AE41BDC50AA}" type="slidenum">
              <a:rPr lang="de-DE" smtClean="0"/>
              <a:pPr/>
              <a:t>26</a:t>
            </a:fld>
            <a:endParaRPr lang="de-DE" dirty="0"/>
          </a:p>
        </p:txBody>
      </p:sp>
      <p:sp>
        <p:nvSpPr>
          <p:cNvPr id="7" name="Datumsplatzhalter 6">
            <a:extLst>
              <a:ext uri="{FF2B5EF4-FFF2-40B4-BE49-F238E27FC236}">
                <a16:creationId xmlns:a16="http://schemas.microsoft.com/office/drawing/2014/main" id="{948CD2C9-92F7-4DEA-84C6-21ADC20DBC06}"/>
              </a:ext>
            </a:extLst>
          </p:cNvPr>
          <p:cNvSpPr>
            <a:spLocks noGrp="1"/>
          </p:cNvSpPr>
          <p:nvPr>
            <p:ph type="dt" sz="half" idx="10"/>
          </p:nvPr>
        </p:nvSpPr>
        <p:spPr/>
        <p:txBody>
          <a:bodyPr/>
          <a:lstStyle/>
          <a:p>
            <a:r>
              <a:rPr lang="de-DE"/>
              <a:t>08.03.2018</a:t>
            </a:r>
            <a:endParaRPr lang="de-DE" dirty="0"/>
          </a:p>
        </p:txBody>
      </p:sp>
      <p:sp>
        <p:nvSpPr>
          <p:cNvPr id="9" name="Fußzeilenplatzhalter 8">
            <a:extLst>
              <a:ext uri="{FF2B5EF4-FFF2-40B4-BE49-F238E27FC236}">
                <a16:creationId xmlns:a16="http://schemas.microsoft.com/office/drawing/2014/main" id="{8B8409B4-2E59-437E-B659-B514682AB520}"/>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dirty="0"/>
              <a:t>Bei LEP wurde unter anderem der starke Kopplungsparameter bei verschiedenen Energien sehr genau gemessen</a:t>
            </a:r>
          </a:p>
          <a:p>
            <a:r>
              <a:rPr lang="de-DE" dirty="0"/>
              <a:t>Wie?</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9832" y="2962211"/>
            <a:ext cx="3252815" cy="3224796"/>
          </a:xfrm>
          <a:prstGeom prst="rect">
            <a:avLst/>
          </a:prstGeom>
        </p:spPr>
      </p:pic>
    </p:spTree>
    <p:extLst>
      <p:ext uri="{BB962C8B-B14F-4D97-AF65-F5344CB8AC3E}">
        <p14:creationId xmlns:p14="http://schemas.microsoft.com/office/powerpoint/2010/main" val="38771939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starken Kopplungsparameters</a:t>
            </a:r>
          </a:p>
        </p:txBody>
      </p:sp>
      <p:sp>
        <p:nvSpPr>
          <p:cNvPr id="10" name="Foliennummernplatzhalter 9">
            <a:extLst>
              <a:ext uri="{FF2B5EF4-FFF2-40B4-BE49-F238E27FC236}">
                <a16:creationId xmlns:a16="http://schemas.microsoft.com/office/drawing/2014/main" id="{A826DF91-FFAE-44F9-B495-F25905BEE03C}"/>
              </a:ext>
            </a:extLst>
          </p:cNvPr>
          <p:cNvSpPr>
            <a:spLocks noGrp="1"/>
          </p:cNvSpPr>
          <p:nvPr>
            <p:ph type="sldNum" sz="quarter" idx="12"/>
          </p:nvPr>
        </p:nvSpPr>
        <p:spPr/>
        <p:txBody>
          <a:bodyPr/>
          <a:lstStyle/>
          <a:p>
            <a:fld id="{13EBA283-81CD-428D-9703-4AE41BDC50AA}" type="slidenum">
              <a:rPr lang="de-DE" smtClean="0"/>
              <a:pPr/>
              <a:t>27</a:t>
            </a:fld>
            <a:endParaRPr lang="de-DE" dirty="0"/>
          </a:p>
        </p:txBody>
      </p:sp>
      <p:sp>
        <p:nvSpPr>
          <p:cNvPr id="8" name="Datumsplatzhalter 7">
            <a:extLst>
              <a:ext uri="{FF2B5EF4-FFF2-40B4-BE49-F238E27FC236}">
                <a16:creationId xmlns:a16="http://schemas.microsoft.com/office/drawing/2014/main" id="{C055BEFC-3B34-4F7C-AC19-E43EA0B71212}"/>
              </a:ext>
            </a:extLst>
          </p:cNvPr>
          <p:cNvSpPr>
            <a:spLocks noGrp="1"/>
          </p:cNvSpPr>
          <p:nvPr>
            <p:ph type="dt" sz="half" idx="10"/>
          </p:nvPr>
        </p:nvSpPr>
        <p:spPr/>
        <p:txBody>
          <a:bodyPr/>
          <a:lstStyle/>
          <a:p>
            <a:r>
              <a:rPr lang="de-DE"/>
              <a:t>08.03.2018</a:t>
            </a:r>
            <a:endParaRPr lang="de-DE" dirty="0"/>
          </a:p>
        </p:txBody>
      </p:sp>
      <p:sp>
        <p:nvSpPr>
          <p:cNvPr id="9" name="Fußzeilenplatzhalter 8">
            <a:extLst>
              <a:ext uri="{FF2B5EF4-FFF2-40B4-BE49-F238E27FC236}">
                <a16:creationId xmlns:a16="http://schemas.microsoft.com/office/drawing/2014/main" id="{0EB3B22B-7727-48EE-8CC0-A00A5C954416}"/>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dirty="0"/>
              <a:t>Manchmal passiert aber auch das:</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5776" y="2599194"/>
            <a:ext cx="4032448" cy="3490467"/>
          </a:xfrm>
          <a:prstGeom prst="rect">
            <a:avLst/>
          </a:prstGeom>
        </p:spPr>
      </p:pic>
    </p:spTree>
    <p:extLst>
      <p:ext uri="{BB962C8B-B14F-4D97-AF65-F5344CB8AC3E}">
        <p14:creationId xmlns:p14="http://schemas.microsoft.com/office/powerpoint/2010/main" val="2055167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starken Kopplungsparameters</a:t>
            </a:r>
          </a:p>
        </p:txBody>
      </p:sp>
      <p:sp>
        <p:nvSpPr>
          <p:cNvPr id="10" name="Foliennummernplatzhalter 9">
            <a:extLst>
              <a:ext uri="{FF2B5EF4-FFF2-40B4-BE49-F238E27FC236}">
                <a16:creationId xmlns:a16="http://schemas.microsoft.com/office/drawing/2014/main" id="{FBB1E751-D454-40B1-B696-3EE13771BD3F}"/>
              </a:ext>
            </a:extLst>
          </p:cNvPr>
          <p:cNvSpPr>
            <a:spLocks noGrp="1"/>
          </p:cNvSpPr>
          <p:nvPr>
            <p:ph type="sldNum" sz="quarter" idx="12"/>
          </p:nvPr>
        </p:nvSpPr>
        <p:spPr/>
        <p:txBody>
          <a:bodyPr/>
          <a:lstStyle/>
          <a:p>
            <a:fld id="{13EBA283-81CD-428D-9703-4AE41BDC50AA}" type="slidenum">
              <a:rPr lang="de-DE" smtClean="0"/>
              <a:pPr/>
              <a:t>28</a:t>
            </a:fld>
            <a:endParaRPr lang="de-DE" dirty="0"/>
          </a:p>
        </p:txBody>
      </p:sp>
      <p:sp>
        <p:nvSpPr>
          <p:cNvPr id="7" name="Datumsplatzhalter 6">
            <a:extLst>
              <a:ext uri="{FF2B5EF4-FFF2-40B4-BE49-F238E27FC236}">
                <a16:creationId xmlns:a16="http://schemas.microsoft.com/office/drawing/2014/main" id="{61636082-911C-41CD-8D34-2E07D39DB1B5}"/>
              </a:ext>
            </a:extLst>
          </p:cNvPr>
          <p:cNvSpPr>
            <a:spLocks noGrp="1"/>
          </p:cNvSpPr>
          <p:nvPr>
            <p:ph type="dt" sz="half" idx="10"/>
          </p:nvPr>
        </p:nvSpPr>
        <p:spPr/>
        <p:txBody>
          <a:bodyPr/>
          <a:lstStyle/>
          <a:p>
            <a:r>
              <a:rPr lang="de-DE"/>
              <a:t>08.03.2018</a:t>
            </a:r>
            <a:endParaRPr lang="de-DE" dirty="0"/>
          </a:p>
        </p:txBody>
      </p:sp>
      <p:sp>
        <p:nvSpPr>
          <p:cNvPr id="9" name="Fußzeilenplatzhalter 8">
            <a:extLst>
              <a:ext uri="{FF2B5EF4-FFF2-40B4-BE49-F238E27FC236}">
                <a16:creationId xmlns:a16="http://schemas.microsoft.com/office/drawing/2014/main" id="{50E0FC22-640D-4761-AF23-D3A08FD72120}"/>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dirty="0"/>
              <a:t>Manchmal passiert aber auch das:</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1830" y="2572047"/>
            <a:ext cx="3794629" cy="3788454"/>
          </a:xfrm>
          <a:prstGeom prst="rect">
            <a:avLst/>
          </a:prstGeom>
        </p:spPr>
      </p:pic>
    </p:spTree>
    <p:extLst>
      <p:ext uri="{BB962C8B-B14F-4D97-AF65-F5344CB8AC3E}">
        <p14:creationId xmlns:p14="http://schemas.microsoft.com/office/powerpoint/2010/main" val="8247306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starken Kopplungsparameters</a:t>
            </a:r>
          </a:p>
        </p:txBody>
      </p:sp>
      <p:sp>
        <p:nvSpPr>
          <p:cNvPr id="12" name="Foliennummernplatzhalter 11">
            <a:extLst>
              <a:ext uri="{FF2B5EF4-FFF2-40B4-BE49-F238E27FC236}">
                <a16:creationId xmlns:a16="http://schemas.microsoft.com/office/drawing/2014/main" id="{5FCD1D6D-3323-484D-BBA0-34A3845E794D}"/>
              </a:ext>
            </a:extLst>
          </p:cNvPr>
          <p:cNvSpPr>
            <a:spLocks noGrp="1"/>
          </p:cNvSpPr>
          <p:nvPr>
            <p:ph type="sldNum" sz="quarter" idx="12"/>
          </p:nvPr>
        </p:nvSpPr>
        <p:spPr/>
        <p:txBody>
          <a:bodyPr/>
          <a:lstStyle/>
          <a:p>
            <a:fld id="{13EBA283-81CD-428D-9703-4AE41BDC50AA}" type="slidenum">
              <a:rPr lang="de-DE" smtClean="0"/>
              <a:pPr/>
              <a:t>29</a:t>
            </a:fld>
            <a:endParaRPr lang="de-DE" dirty="0"/>
          </a:p>
        </p:txBody>
      </p:sp>
      <p:sp>
        <p:nvSpPr>
          <p:cNvPr id="8" name="Datumsplatzhalter 7">
            <a:extLst>
              <a:ext uri="{FF2B5EF4-FFF2-40B4-BE49-F238E27FC236}">
                <a16:creationId xmlns:a16="http://schemas.microsoft.com/office/drawing/2014/main" id="{E67DF6A9-AED7-4F5F-A693-3855466E2F8F}"/>
              </a:ext>
            </a:extLst>
          </p:cNvPr>
          <p:cNvSpPr>
            <a:spLocks noGrp="1"/>
          </p:cNvSpPr>
          <p:nvPr>
            <p:ph type="dt" sz="half" idx="10"/>
          </p:nvPr>
        </p:nvSpPr>
        <p:spPr/>
        <p:txBody>
          <a:bodyPr/>
          <a:lstStyle/>
          <a:p>
            <a:r>
              <a:rPr lang="de-DE"/>
              <a:t>08.03.2018</a:t>
            </a:r>
            <a:endParaRPr lang="de-DE" dirty="0"/>
          </a:p>
        </p:txBody>
      </p:sp>
      <p:sp>
        <p:nvSpPr>
          <p:cNvPr id="11" name="Fußzeilenplatzhalter 10">
            <a:extLst>
              <a:ext uri="{FF2B5EF4-FFF2-40B4-BE49-F238E27FC236}">
                <a16:creationId xmlns:a16="http://schemas.microsoft.com/office/drawing/2014/main" id="{44437BB4-A169-44C8-832A-019CAE255AB1}"/>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br>
              <a:rPr lang="de-DE" dirty="0"/>
            </a:br>
            <a:endParaRPr lang="de-DE" dirty="0"/>
          </a:p>
          <a:p>
            <a:r>
              <a:rPr lang="de-DE" dirty="0"/>
              <a:t> Feynman-Diagramme unterscheiden sich nur durch einen zusätzlichen Vertex, an dem ein Prozess der starken WW stattfindet</a:t>
            </a:r>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8349" y="1916832"/>
            <a:ext cx="3475501" cy="3008376"/>
          </a:xfrm>
          <a:prstGeom prst="rect">
            <a:avLst/>
          </a:prstGeom>
        </p:spPr>
      </p:pic>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3669" y="2243871"/>
            <a:ext cx="3819920" cy="2681337"/>
          </a:xfrm>
          <a:prstGeom prst="rect">
            <a:avLst/>
          </a:prstGeom>
        </p:spPr>
      </p:pic>
      <p:sp>
        <p:nvSpPr>
          <p:cNvPr id="7" name="Ellipse 6"/>
          <p:cNvSpPr/>
          <p:nvPr/>
        </p:nvSpPr>
        <p:spPr>
          <a:xfrm>
            <a:off x="7410129" y="2852936"/>
            <a:ext cx="531515" cy="484178"/>
          </a:xfrm>
          <a:prstGeom prst="ellipse">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647535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3"/>
          <p:cNvSpPr>
            <a:spLocks noGrp="1"/>
          </p:cNvSpPr>
          <p:nvPr>
            <p:ph type="title"/>
          </p:nvPr>
        </p:nvSpPr>
        <p:spPr/>
        <p:txBody>
          <a:bodyPr/>
          <a:lstStyle/>
          <a:p>
            <a:pPr eaLnBrk="1" hangingPunct="1"/>
            <a:r>
              <a:rPr dirty="0"/>
              <a:t>Der ATLAS-</a:t>
            </a:r>
            <a:r>
              <a:rPr dirty="0" err="1"/>
              <a:t>Detektor</a:t>
            </a:r>
            <a:endParaRPr b="1" dirty="0"/>
          </a:p>
        </p:txBody>
      </p:sp>
      <p:sp>
        <p:nvSpPr>
          <p:cNvPr id="3" name="Inhaltsplatzhalter 2">
            <a:extLst>
              <a:ext uri="{FF2B5EF4-FFF2-40B4-BE49-F238E27FC236}">
                <a16:creationId xmlns:a16="http://schemas.microsoft.com/office/drawing/2014/main" id="{C5DE0E2F-FE92-46ED-9DBA-C32EDE18297E}"/>
              </a:ext>
            </a:extLst>
          </p:cNvPr>
          <p:cNvSpPr>
            <a:spLocks noGrp="1"/>
          </p:cNvSpPr>
          <p:nvPr>
            <p:ph sz="quarter" idx="13"/>
          </p:nvPr>
        </p:nvSpPr>
        <p:spPr/>
        <p:txBody>
          <a:bodyPr/>
          <a:lstStyle/>
          <a:p>
            <a:endParaRPr lang="de-DE"/>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0120" y="1621381"/>
            <a:ext cx="6876256" cy="4479146"/>
          </a:xfrm>
          <a:prstGeom prst="rect">
            <a:avLst/>
          </a:prstGeom>
        </p:spPr>
      </p:pic>
      <p:sp>
        <p:nvSpPr>
          <p:cNvPr id="5" name="Textfeld 4"/>
          <p:cNvSpPr txBox="1"/>
          <p:nvPr/>
        </p:nvSpPr>
        <p:spPr>
          <a:xfrm rot="1634544">
            <a:off x="2513809" y="3600608"/>
            <a:ext cx="4442242" cy="535531"/>
          </a:xfrm>
          <a:prstGeom prst="rect">
            <a:avLst/>
          </a:prstGeom>
          <a:solidFill>
            <a:srgbClr val="FFFFFF"/>
          </a:solidFill>
          <a:ln>
            <a:solidFill>
              <a:srgbClr val="013476"/>
            </a:solidFill>
          </a:ln>
        </p:spPr>
        <p:txBody>
          <a:bodyPr wrap="none" rtlCol="0">
            <a:spAutoFit/>
          </a:bodyPr>
          <a:lstStyle/>
          <a:p>
            <a:pPr>
              <a:lnSpc>
                <a:spcPct val="90000"/>
              </a:lnSpc>
              <a:spcBef>
                <a:spcPts val="1000"/>
              </a:spcBef>
              <a:buClr>
                <a:srgbClr val="CCCC00"/>
              </a:buClr>
              <a:buSzPct val="90000"/>
            </a:pPr>
            <a:r>
              <a:rPr lang="de-DE" sz="3200" dirty="0">
                <a:solidFill>
                  <a:srgbClr val="002060"/>
                </a:solidFill>
                <a:latin typeface="Arial" panose="020B0604020202020204" pitchFamily="34" charset="0"/>
                <a:cs typeface="Arial" panose="020B0604020202020204" pitchFamily="34" charset="0"/>
              </a:rPr>
              <a:t>Das ist nur der Magnet!</a:t>
            </a:r>
          </a:p>
        </p:txBody>
      </p:sp>
      <p:sp>
        <p:nvSpPr>
          <p:cNvPr id="9" name="Rechteck 8"/>
          <p:cNvSpPr/>
          <p:nvPr/>
        </p:nvSpPr>
        <p:spPr>
          <a:xfrm>
            <a:off x="4234326" y="826842"/>
            <a:ext cx="4572000" cy="861774"/>
          </a:xfrm>
          <a:prstGeom prst="rect">
            <a:avLst/>
          </a:prstGeom>
        </p:spPr>
        <p:txBody>
          <a:bodyPr>
            <a:spAutoFit/>
          </a:bodyPr>
          <a:lstStyle/>
          <a:p>
            <a:r>
              <a:rPr lang="de-DE" sz="3200" b="1" dirty="0">
                <a:solidFill>
                  <a:srgbClr val="013476"/>
                </a:solidFill>
                <a:latin typeface="+mj-lt"/>
                <a:ea typeface="+mj-ea"/>
                <a:cs typeface="Arial" panose="020B0604020202020204" pitchFamily="34" charset="0"/>
              </a:rPr>
              <a:t>ist das hier nicht!</a:t>
            </a:r>
            <a:br>
              <a:rPr lang="de-DE" sz="3200" b="1" dirty="0">
                <a:solidFill>
                  <a:srgbClr val="013476"/>
                </a:solidFill>
                <a:latin typeface="+mj-lt"/>
                <a:ea typeface="+mj-ea"/>
                <a:cs typeface="Arial" panose="020B0604020202020204" pitchFamily="34" charset="0"/>
              </a:rPr>
            </a:br>
            <a:endParaRPr lang="de-DE" dirty="0">
              <a:latin typeface="+mj-lt"/>
            </a:endParaRPr>
          </a:p>
        </p:txBody>
      </p:sp>
      <p:sp>
        <p:nvSpPr>
          <p:cNvPr id="6" name="Datumsplatzhalter 5">
            <a:extLst>
              <a:ext uri="{FF2B5EF4-FFF2-40B4-BE49-F238E27FC236}">
                <a16:creationId xmlns:a16="http://schemas.microsoft.com/office/drawing/2014/main" id="{EE5535AD-3EF9-44E1-B391-9200C6D29098}"/>
              </a:ext>
            </a:extLst>
          </p:cNvPr>
          <p:cNvSpPr>
            <a:spLocks noGrp="1"/>
          </p:cNvSpPr>
          <p:nvPr>
            <p:ph type="dt" sz="half" idx="10"/>
          </p:nvPr>
        </p:nvSpPr>
        <p:spPr/>
        <p:txBody>
          <a:bodyPr/>
          <a:lstStyle/>
          <a:p>
            <a:r>
              <a:rPr lang="de-DE"/>
              <a:t>08.03.2018</a:t>
            </a:r>
            <a:endParaRPr lang="de-DE" dirty="0"/>
          </a:p>
        </p:txBody>
      </p:sp>
      <p:sp>
        <p:nvSpPr>
          <p:cNvPr id="7" name="Fußzeilenplatzhalter 6">
            <a:extLst>
              <a:ext uri="{FF2B5EF4-FFF2-40B4-BE49-F238E27FC236}">
                <a16:creationId xmlns:a16="http://schemas.microsoft.com/office/drawing/2014/main" id="{CA31899D-2450-43A2-ACB0-94BEECA56724}"/>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8" name="Foliennummernplatzhalter 7">
            <a:extLst>
              <a:ext uri="{FF2B5EF4-FFF2-40B4-BE49-F238E27FC236}">
                <a16:creationId xmlns:a16="http://schemas.microsoft.com/office/drawing/2014/main" id="{3294FE42-844C-416B-A186-8D0E7AEB2672}"/>
              </a:ext>
            </a:extLst>
          </p:cNvPr>
          <p:cNvSpPr>
            <a:spLocks noGrp="1"/>
          </p:cNvSpPr>
          <p:nvPr>
            <p:ph type="sldNum" sz="quarter" idx="12"/>
          </p:nvPr>
        </p:nvSpPr>
        <p:spPr/>
        <p:txBody>
          <a:bodyPr/>
          <a:lstStyle/>
          <a:p>
            <a:fld id="{13EBA283-81CD-428D-9703-4AE41BDC50AA}" type="slidenum">
              <a:rPr lang="de-DE" smtClean="0"/>
              <a:pPr/>
              <a:t>3</a:t>
            </a:fld>
            <a:endParaRPr lang="de-DE" dirty="0"/>
          </a:p>
        </p:txBody>
      </p:sp>
    </p:spTree>
    <p:extLst>
      <p:ext uri="{BB962C8B-B14F-4D97-AF65-F5344CB8AC3E}">
        <p14:creationId xmlns:p14="http://schemas.microsoft.com/office/powerpoint/2010/main" val="40159396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starken Kopplungsparameters</a:t>
            </a:r>
          </a:p>
        </p:txBody>
      </p:sp>
      <p:sp>
        <p:nvSpPr>
          <p:cNvPr id="9" name="Foliennummernplatzhalter 8">
            <a:extLst>
              <a:ext uri="{FF2B5EF4-FFF2-40B4-BE49-F238E27FC236}">
                <a16:creationId xmlns:a16="http://schemas.microsoft.com/office/drawing/2014/main" id="{4887FC3A-35C3-4692-898D-97F9C9A40F4E}"/>
              </a:ext>
            </a:extLst>
          </p:cNvPr>
          <p:cNvSpPr>
            <a:spLocks noGrp="1"/>
          </p:cNvSpPr>
          <p:nvPr>
            <p:ph type="sldNum" sz="quarter" idx="12"/>
          </p:nvPr>
        </p:nvSpPr>
        <p:spPr/>
        <p:txBody>
          <a:bodyPr/>
          <a:lstStyle/>
          <a:p>
            <a:fld id="{13EBA283-81CD-428D-9703-4AE41BDC50AA}" type="slidenum">
              <a:rPr lang="de-DE" smtClean="0"/>
              <a:pPr/>
              <a:t>30</a:t>
            </a:fld>
            <a:endParaRPr lang="de-DE" dirty="0"/>
          </a:p>
        </p:txBody>
      </p:sp>
      <p:sp>
        <p:nvSpPr>
          <p:cNvPr id="7" name="Datumsplatzhalter 6">
            <a:extLst>
              <a:ext uri="{FF2B5EF4-FFF2-40B4-BE49-F238E27FC236}">
                <a16:creationId xmlns:a16="http://schemas.microsoft.com/office/drawing/2014/main" id="{A2B6E65A-E0FD-4B72-AF7B-0AD4B2B1D5D3}"/>
              </a:ext>
            </a:extLst>
          </p:cNvPr>
          <p:cNvSpPr>
            <a:spLocks noGrp="1"/>
          </p:cNvSpPr>
          <p:nvPr>
            <p:ph type="dt" sz="half" idx="10"/>
          </p:nvPr>
        </p:nvSpPr>
        <p:spPr/>
        <p:txBody>
          <a:bodyPr/>
          <a:lstStyle/>
          <a:p>
            <a:r>
              <a:rPr lang="de-DE"/>
              <a:t>08.03.2018</a:t>
            </a:r>
            <a:endParaRPr lang="de-DE" dirty="0"/>
          </a:p>
        </p:txBody>
      </p:sp>
      <p:sp>
        <p:nvSpPr>
          <p:cNvPr id="8" name="Fußzeilenplatzhalter 7">
            <a:extLst>
              <a:ext uri="{FF2B5EF4-FFF2-40B4-BE49-F238E27FC236}">
                <a16:creationId xmlns:a16="http://schemas.microsoft.com/office/drawing/2014/main" id="{F2246B60-3AFC-47A0-B5AF-91C3BB4991E7}"/>
              </a:ext>
            </a:extLst>
          </p:cNvPr>
          <p:cNvSpPr>
            <a:spLocks noGrp="1"/>
          </p:cNvSpPr>
          <p:nvPr>
            <p:ph type="ftr" sz="quarter" idx="11"/>
          </p:nvPr>
        </p:nvSpPr>
        <p:spPr/>
        <p:txBody>
          <a:bodyPr/>
          <a:lstStyle/>
          <a:p>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dirty="0"/>
                  <a:t>Die </a:t>
                </a:r>
                <a:r>
                  <a:rPr lang="de-DE" dirty="0" err="1"/>
                  <a:t>Wsk</a:t>
                </a:r>
                <a:r>
                  <a:rPr lang="de-DE" dirty="0"/>
                  <a:t>., dass ein Prozess der starken Wechselwirkung abläuft ist direkt proportional zum starken Kopplungsparameter</a:t>
                </a:r>
              </a:p>
              <a:p>
                <a:pPr marL="0" indent="0">
                  <a:buNone/>
                </a:pPr>
                <a:endParaRPr lang="de-DE"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de-DE" i="1">
                          <a:latin typeface="Cambria Math" panose="02040503050406030204" pitchFamily="18" charset="0"/>
                        </a:rPr>
                        <m:t>𝑃</m:t>
                      </m:r>
                      <m:r>
                        <a:rPr lang="de-DE" i="1">
                          <a:latin typeface="Cambria Math" panose="02040503050406030204" pitchFamily="18" charset="0"/>
                        </a:rPr>
                        <m:t> </m:t>
                      </m:r>
                      <m:d>
                        <m:dPr>
                          <m:ctrlPr>
                            <a:rPr lang="de-DE" i="1">
                              <a:latin typeface="Cambria Math" panose="02040503050406030204" pitchFamily="18" charset="0"/>
                            </a:rPr>
                          </m:ctrlPr>
                        </m:dPr>
                        <m:e>
                          <m:r>
                            <a:rPr lang="de-DE" i="1">
                              <a:latin typeface="Cambria Math" panose="02040503050406030204" pitchFamily="18" charset="0"/>
                            </a:rPr>
                            <m:t>3−</m:t>
                          </m:r>
                          <m:r>
                            <a:rPr lang="de-DE" i="1">
                              <a:latin typeface="Cambria Math" panose="02040503050406030204" pitchFamily="18" charset="0"/>
                            </a:rPr>
                            <m:t>𝐽𝑒𝑡</m:t>
                          </m:r>
                        </m:e>
                      </m:d>
                      <m:r>
                        <a:rPr lang="de-DE" i="1">
                          <a:latin typeface="Cambria Math" panose="02040503050406030204" pitchFamily="18" charset="0"/>
                        </a:rPr>
                        <m:t>=</m:t>
                      </m:r>
                      <m:r>
                        <a:rPr lang="de-DE" i="1">
                          <a:latin typeface="Cambria Math" panose="02040503050406030204" pitchFamily="18" charset="0"/>
                        </a:rPr>
                        <m:t>𝑃</m:t>
                      </m:r>
                      <m:d>
                        <m:dPr>
                          <m:ctrlPr>
                            <a:rPr lang="de-DE" i="1">
                              <a:latin typeface="Cambria Math" panose="02040503050406030204" pitchFamily="18" charset="0"/>
                            </a:rPr>
                          </m:ctrlPr>
                        </m:dPr>
                        <m:e>
                          <m:r>
                            <a:rPr lang="de-DE" i="1">
                              <a:latin typeface="Cambria Math" panose="02040503050406030204" pitchFamily="18" charset="0"/>
                            </a:rPr>
                            <m:t>2−</m:t>
                          </m:r>
                          <m:r>
                            <a:rPr lang="de-DE" i="1">
                              <a:latin typeface="Cambria Math" panose="02040503050406030204" pitchFamily="18" charset="0"/>
                            </a:rPr>
                            <m:t>𝐽𝑒𝑡</m:t>
                          </m:r>
                        </m:e>
                      </m:d>
                      <m:r>
                        <a:rPr lang="de-DE" i="1">
                          <a:latin typeface="Cambria Math" panose="02040503050406030204" pitchFamily="18" charset="0"/>
                          <a:ea typeface="Cambria Math" panose="02040503050406030204" pitchFamily="18" charset="0"/>
                        </a:rPr>
                        <m:t>∙</m:t>
                      </m:r>
                      <m:r>
                        <a:rPr lang="de-DE" i="1">
                          <a:latin typeface="Cambria Math" panose="02040503050406030204" pitchFamily="18" charset="0"/>
                          <a:ea typeface="Cambria Math" panose="02040503050406030204" pitchFamily="18" charset="0"/>
                        </a:rPr>
                        <m:t>𝑘</m:t>
                      </m:r>
                      <m:r>
                        <a:rPr lang="de-DE" i="1">
                          <a:latin typeface="Cambria Math" panose="02040503050406030204" pitchFamily="18" charset="0"/>
                          <a:ea typeface="Cambria Math" panose="02040503050406030204" pitchFamily="18" charset="0"/>
                        </a:rPr>
                        <m:t> ∙</m:t>
                      </m:r>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oMath>
                  </m:oMathPara>
                </a14:m>
                <a:endParaRPr lang="de-DE" dirty="0">
                  <a:ea typeface="Cambria Math" panose="02040503050406030204" pitchFamily="18" charset="0"/>
                </a:endParaRPr>
              </a:p>
              <a:p>
                <a:pPr marL="0" indent="0">
                  <a:buNone/>
                </a:pPr>
                <a:endParaRPr lang="de-DE" dirty="0">
                  <a:ea typeface="Cambria Math" panose="02040503050406030204" pitchFamily="18" charset="0"/>
                  <a:sym typeface="Wingdings" panose="05000000000000000000" pitchFamily="2" charset="2"/>
                </a:endParaRPr>
              </a:p>
              <a:p>
                <a:pPr marL="0" indent="0">
                  <a:buNone/>
                </a:pPr>
                <a14:m>
                  <m:oMathPara xmlns:m="http://schemas.openxmlformats.org/officeDocument/2006/math">
                    <m:oMathParaPr>
                      <m:jc m:val="centerGroup"/>
                    </m:oMathParaPr>
                    <m:oMath xmlns:m="http://schemas.openxmlformats.org/officeDocument/2006/math">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r>
                        <a:rPr lang="de-DE" b="0" i="1" smtClean="0">
                          <a:latin typeface="Cambria Math" panose="02040503050406030204" pitchFamily="18" charset="0"/>
                          <a:ea typeface="Cambria Math" panose="02040503050406030204" pitchFamily="18" charset="0"/>
                        </a:rPr>
                        <m:t>~</m:t>
                      </m:r>
                      <m:f>
                        <m:fPr>
                          <m:ctrlPr>
                            <a:rPr lang="de-DE" b="0" i="1" smtClean="0">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𝑃</m:t>
                          </m:r>
                          <m:r>
                            <a:rPr lang="de-DE" b="0" i="1" smtClean="0">
                              <a:latin typeface="Cambria Math" panose="02040503050406030204" pitchFamily="18" charset="0"/>
                              <a:ea typeface="Cambria Math" panose="02040503050406030204" pitchFamily="18" charset="0"/>
                            </a:rPr>
                            <m:t>(3−</m:t>
                          </m:r>
                          <m:r>
                            <a:rPr lang="de-DE" b="0" i="1" smtClean="0">
                              <a:latin typeface="Cambria Math" panose="02040503050406030204" pitchFamily="18" charset="0"/>
                              <a:ea typeface="Cambria Math" panose="02040503050406030204" pitchFamily="18" charset="0"/>
                            </a:rPr>
                            <m:t>𝐽𝑒𝑡</m:t>
                          </m:r>
                          <m:r>
                            <a:rPr lang="de-DE" b="0" i="1" smtClean="0">
                              <a:latin typeface="Cambria Math" panose="02040503050406030204" pitchFamily="18" charset="0"/>
                              <a:ea typeface="Cambria Math" panose="02040503050406030204" pitchFamily="18" charset="0"/>
                            </a:rPr>
                            <m:t>)</m:t>
                          </m:r>
                        </m:num>
                        <m:den>
                          <m:r>
                            <a:rPr lang="de-DE" b="0" i="1" smtClean="0">
                              <a:latin typeface="Cambria Math" panose="02040503050406030204" pitchFamily="18" charset="0"/>
                              <a:ea typeface="Cambria Math" panose="02040503050406030204" pitchFamily="18" charset="0"/>
                            </a:rPr>
                            <m:t>𝑃</m:t>
                          </m:r>
                          <m:r>
                            <a:rPr lang="de-DE" b="0" i="1" smtClean="0">
                              <a:latin typeface="Cambria Math" panose="02040503050406030204" pitchFamily="18" charset="0"/>
                              <a:ea typeface="Cambria Math" panose="02040503050406030204" pitchFamily="18" charset="0"/>
                            </a:rPr>
                            <m:t>(2−</m:t>
                          </m:r>
                          <m:r>
                            <a:rPr lang="de-DE" b="0" i="1" smtClean="0">
                              <a:latin typeface="Cambria Math" panose="02040503050406030204" pitchFamily="18" charset="0"/>
                              <a:ea typeface="Cambria Math" panose="02040503050406030204" pitchFamily="18" charset="0"/>
                            </a:rPr>
                            <m:t>𝐽𝑒𝑡</m:t>
                          </m:r>
                          <m:r>
                            <a:rPr lang="de-DE" b="0" i="1" smtClean="0">
                              <a:latin typeface="Cambria Math" panose="02040503050406030204" pitchFamily="18" charset="0"/>
                              <a:ea typeface="Cambria Math" panose="02040503050406030204" pitchFamily="18" charset="0"/>
                            </a:rPr>
                            <m:t>)</m:t>
                          </m:r>
                        </m:den>
                      </m:f>
                    </m:oMath>
                  </m:oMathPara>
                </a14:m>
                <a:endParaRPr lang="de-DE" dirty="0">
                  <a:ea typeface="Cambria Math" panose="02040503050406030204" pitchFamily="18" charset="0"/>
                </a:endParaRPr>
              </a:p>
              <a:p>
                <a:r>
                  <a:rPr lang="de-DE" dirty="0"/>
                  <a:t>Dabei ist </a:t>
                </a:r>
                <a:r>
                  <a:rPr lang="de-DE" i="1" dirty="0"/>
                  <a:t>k </a:t>
                </a:r>
                <a:r>
                  <a:rPr lang="de-DE" dirty="0"/>
                  <a:t>ein Faktor, der durch weitere Kennwerte des Prozesses bestimmt wird und berechnet werden kann</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t="-2003"/>
                </a:stretch>
              </a:blipFill>
            </p:spPr>
            <p:txBody>
              <a:bodyPr/>
              <a:lstStyle/>
              <a:p>
                <a:r>
                  <a:rPr lang="de-DE">
                    <a:noFill/>
                  </a:rPr>
                  <a:t> </a:t>
                </a:r>
              </a:p>
            </p:txBody>
          </p:sp>
        </mc:Fallback>
      </mc:AlternateContent>
    </p:spTree>
    <p:extLst>
      <p:ext uri="{BB962C8B-B14F-4D97-AF65-F5344CB8AC3E}">
        <p14:creationId xmlns:p14="http://schemas.microsoft.com/office/powerpoint/2010/main" val="2011500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starken Kopplungsparameters</a:t>
            </a:r>
          </a:p>
        </p:txBody>
      </p:sp>
      <p:sp>
        <p:nvSpPr>
          <p:cNvPr id="9" name="Foliennummernplatzhalter 8">
            <a:extLst>
              <a:ext uri="{FF2B5EF4-FFF2-40B4-BE49-F238E27FC236}">
                <a16:creationId xmlns:a16="http://schemas.microsoft.com/office/drawing/2014/main" id="{B1FABB6B-4CAE-4B2E-AE7A-CBEDA5759BE1}"/>
              </a:ext>
            </a:extLst>
          </p:cNvPr>
          <p:cNvSpPr>
            <a:spLocks noGrp="1"/>
          </p:cNvSpPr>
          <p:nvPr>
            <p:ph type="sldNum" sz="quarter" idx="12"/>
          </p:nvPr>
        </p:nvSpPr>
        <p:spPr/>
        <p:txBody>
          <a:bodyPr/>
          <a:lstStyle/>
          <a:p>
            <a:fld id="{13EBA283-81CD-428D-9703-4AE41BDC50AA}" type="slidenum">
              <a:rPr lang="de-DE" smtClean="0"/>
              <a:pPr/>
              <a:t>31</a:t>
            </a:fld>
            <a:endParaRPr lang="de-DE" dirty="0"/>
          </a:p>
        </p:txBody>
      </p:sp>
      <p:sp>
        <p:nvSpPr>
          <p:cNvPr id="7" name="Datumsplatzhalter 6">
            <a:extLst>
              <a:ext uri="{FF2B5EF4-FFF2-40B4-BE49-F238E27FC236}">
                <a16:creationId xmlns:a16="http://schemas.microsoft.com/office/drawing/2014/main" id="{9584C4ED-2BCE-4B84-B184-86D066C63214}"/>
              </a:ext>
            </a:extLst>
          </p:cNvPr>
          <p:cNvSpPr>
            <a:spLocks noGrp="1"/>
          </p:cNvSpPr>
          <p:nvPr>
            <p:ph type="dt" sz="half" idx="10"/>
          </p:nvPr>
        </p:nvSpPr>
        <p:spPr/>
        <p:txBody>
          <a:bodyPr/>
          <a:lstStyle/>
          <a:p>
            <a:r>
              <a:rPr lang="de-DE"/>
              <a:t>08.03.2018</a:t>
            </a:r>
            <a:endParaRPr lang="de-DE" dirty="0"/>
          </a:p>
        </p:txBody>
      </p:sp>
      <p:sp>
        <p:nvSpPr>
          <p:cNvPr id="8" name="Fußzeilenplatzhalter 7">
            <a:extLst>
              <a:ext uri="{FF2B5EF4-FFF2-40B4-BE49-F238E27FC236}">
                <a16:creationId xmlns:a16="http://schemas.microsoft.com/office/drawing/2014/main" id="{39735454-3829-483F-8BF5-48D4EE52C30E}"/>
              </a:ext>
            </a:extLst>
          </p:cNvPr>
          <p:cNvSpPr>
            <a:spLocks noGrp="1"/>
          </p:cNvSpPr>
          <p:nvPr>
            <p:ph type="ftr" sz="quarter" idx="11"/>
          </p:nvPr>
        </p:nvSpPr>
        <p:spPr/>
        <p:txBody>
          <a:bodyPr/>
          <a:lstStyle/>
          <a:p>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pPr marL="0" indent="0">
                  <a:buNone/>
                </a:pPr>
                <a:r>
                  <a:rPr lang="de-DE" dirty="0">
                    <a:sym typeface="Wingdings" panose="05000000000000000000" pitchFamily="2" charset="2"/>
                  </a:rPr>
                  <a:t> </a:t>
                </a:r>
                <a:endParaRPr lang="de-DE" dirty="0"/>
              </a:p>
              <a:p>
                <a:r>
                  <a:rPr lang="de-DE" dirty="0"/>
                  <a:t>Bei sehr vielen Ereignissen kann </a:t>
                </a:r>
                <a:r>
                  <a:rPr lang="de-DE"/>
                  <a:t>aus absoluten </a:t>
                </a:r>
                <a:r>
                  <a:rPr lang="de-DE" dirty="0"/>
                  <a:t>Häufigkeiten auf </a:t>
                </a:r>
                <a:r>
                  <a:rPr lang="de-DE" dirty="0" err="1"/>
                  <a:t>Wsk</a:t>
                </a:r>
                <a:r>
                  <a:rPr lang="de-DE" dirty="0"/>
                  <a:t>. geschlossen werden</a:t>
                </a:r>
              </a:p>
              <a:p>
                <a:endParaRPr lang="de-DE" dirty="0"/>
              </a:p>
              <a:p>
                <a:pPr marL="0" indent="0">
                  <a:buNone/>
                </a:pPr>
                <a14:m>
                  <m:oMathPara xmlns:m="http://schemas.openxmlformats.org/officeDocument/2006/math">
                    <m:oMathParaPr>
                      <m:jc m:val="centerGroup"/>
                    </m:oMathParaPr>
                    <m:oMath xmlns:m="http://schemas.openxmlformats.org/officeDocument/2006/math">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r>
                        <a:rPr lang="de-DE" i="1">
                          <a:latin typeface="Cambria Math" panose="02040503050406030204" pitchFamily="18" charset="0"/>
                          <a:ea typeface="Cambria Math" panose="02040503050406030204" pitchFamily="18" charset="0"/>
                        </a:rPr>
                        <m:t>~</m:t>
                      </m:r>
                      <m:f>
                        <m:fPr>
                          <m:ctrlPr>
                            <a:rPr lang="de-DE" i="1">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𝐻</m:t>
                          </m:r>
                          <m:r>
                            <a:rPr lang="de-DE" i="1">
                              <a:latin typeface="Cambria Math" panose="02040503050406030204" pitchFamily="18" charset="0"/>
                              <a:ea typeface="Cambria Math" panose="02040503050406030204" pitchFamily="18" charset="0"/>
                            </a:rPr>
                            <m:t>(3−</m:t>
                          </m:r>
                          <m:r>
                            <a:rPr lang="de-DE" i="1">
                              <a:latin typeface="Cambria Math" panose="02040503050406030204" pitchFamily="18" charset="0"/>
                              <a:ea typeface="Cambria Math" panose="02040503050406030204" pitchFamily="18" charset="0"/>
                            </a:rPr>
                            <m:t>𝐽𝑒𝑡</m:t>
                          </m:r>
                          <m:r>
                            <a:rPr lang="de-DE" i="1">
                              <a:latin typeface="Cambria Math" panose="02040503050406030204" pitchFamily="18" charset="0"/>
                              <a:ea typeface="Cambria Math" panose="02040503050406030204" pitchFamily="18" charset="0"/>
                            </a:rPr>
                            <m:t>)</m:t>
                          </m:r>
                        </m:num>
                        <m:den>
                          <m:r>
                            <a:rPr lang="de-DE" b="0" i="1" smtClean="0">
                              <a:latin typeface="Cambria Math" panose="02040503050406030204" pitchFamily="18" charset="0"/>
                              <a:ea typeface="Cambria Math" panose="02040503050406030204" pitchFamily="18" charset="0"/>
                            </a:rPr>
                            <m:t>𝐻</m:t>
                          </m:r>
                          <m:r>
                            <a:rPr lang="de-DE" i="1">
                              <a:latin typeface="Cambria Math" panose="02040503050406030204" pitchFamily="18" charset="0"/>
                              <a:ea typeface="Cambria Math" panose="02040503050406030204" pitchFamily="18" charset="0"/>
                            </a:rPr>
                            <m:t>(2−</m:t>
                          </m:r>
                          <m:r>
                            <a:rPr lang="de-DE" i="1">
                              <a:latin typeface="Cambria Math" panose="02040503050406030204" pitchFamily="18" charset="0"/>
                              <a:ea typeface="Cambria Math" panose="02040503050406030204" pitchFamily="18" charset="0"/>
                            </a:rPr>
                            <m:t>𝐽𝑒𝑡</m:t>
                          </m:r>
                          <m:r>
                            <a:rPr lang="de-DE" i="1">
                              <a:latin typeface="Cambria Math" panose="02040503050406030204" pitchFamily="18" charset="0"/>
                              <a:ea typeface="Cambria Math" panose="02040503050406030204" pitchFamily="18" charset="0"/>
                            </a:rPr>
                            <m:t>)</m:t>
                          </m:r>
                        </m:den>
                      </m:f>
                    </m:oMath>
                  </m:oMathPara>
                </a14:m>
                <a:endParaRPr lang="de-DE" dirty="0"/>
              </a:p>
              <a:p>
                <a:endParaRPr lang="de-DE"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a:stretch>
              </a:blipFill>
            </p:spPr>
            <p:txBody>
              <a:bodyPr/>
              <a:lstStyle/>
              <a:p>
                <a:r>
                  <a:rPr lang="de-DE">
                    <a:noFill/>
                  </a:rPr>
                  <a:t> </a:t>
                </a:r>
              </a:p>
            </p:txBody>
          </p:sp>
        </mc:Fallback>
      </mc:AlternateContent>
    </p:spTree>
    <p:extLst>
      <p:ext uri="{BB962C8B-B14F-4D97-AF65-F5344CB8AC3E}">
        <p14:creationId xmlns:p14="http://schemas.microsoft.com/office/powerpoint/2010/main" val="30870115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a:xfrm>
            <a:off x="2339752" y="836712"/>
            <a:ext cx="4824536" cy="3672407"/>
          </a:xfrm>
        </p:spPr>
        <p:txBody>
          <a:bodyPr/>
          <a:lstStyle/>
          <a:p>
            <a:r>
              <a:rPr lang="de-DE" dirty="0">
                <a:latin typeface="Arial" panose="020B0604020202020204" pitchFamily="34" charset="0"/>
                <a:cs typeface="Arial" panose="020B0604020202020204" pitchFamily="34" charset="0"/>
              </a:rPr>
              <a:t>Vielen Dank für Ihre Aufmerksamkeit!</a:t>
            </a:r>
          </a:p>
          <a:p>
            <a:br>
              <a:rPr lang="de-DE" dirty="0">
                <a:hlinkClick r:id="rId3"/>
              </a:rPr>
            </a:br>
            <a:br>
              <a:rPr lang="de-DE" dirty="0">
                <a:hlinkClick r:id="rId3"/>
              </a:rPr>
            </a:br>
            <a:r>
              <a:rPr lang="de-DE" dirty="0">
                <a:hlinkClick r:id="rId3"/>
              </a:rPr>
              <a:t>www.teilchenwelt.de</a:t>
            </a:r>
            <a:endParaRPr lang="de-DE" dirty="0"/>
          </a:p>
          <a:p>
            <a:endParaRPr lang="de-DE" dirty="0"/>
          </a:p>
          <a:p>
            <a:r>
              <a:rPr lang="de-DE" dirty="0"/>
              <a:t> </a:t>
            </a: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39061818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Diskussion / Fragen</a:t>
            </a:r>
          </a:p>
        </p:txBody>
      </p:sp>
      <p:sp>
        <p:nvSpPr>
          <p:cNvPr id="8" name="Foliennummernplatzhalter 7">
            <a:extLst>
              <a:ext uri="{FF2B5EF4-FFF2-40B4-BE49-F238E27FC236}">
                <a16:creationId xmlns:a16="http://schemas.microsoft.com/office/drawing/2014/main" id="{929F8500-55FF-4B93-AD07-67D4B6EF4F40}"/>
              </a:ext>
            </a:extLst>
          </p:cNvPr>
          <p:cNvSpPr>
            <a:spLocks noGrp="1"/>
          </p:cNvSpPr>
          <p:nvPr>
            <p:ph type="sldNum" sz="quarter" idx="12"/>
          </p:nvPr>
        </p:nvSpPr>
        <p:spPr/>
        <p:txBody>
          <a:bodyPr/>
          <a:lstStyle/>
          <a:p>
            <a:fld id="{13EBA283-81CD-428D-9703-4AE41BDC50AA}" type="slidenum">
              <a:rPr lang="de-DE" smtClean="0"/>
              <a:pPr/>
              <a:t>33</a:t>
            </a:fld>
            <a:endParaRPr lang="de-DE" dirty="0"/>
          </a:p>
        </p:txBody>
      </p:sp>
      <p:sp>
        <p:nvSpPr>
          <p:cNvPr id="3" name="Datumsplatzhalter 2">
            <a:extLst>
              <a:ext uri="{FF2B5EF4-FFF2-40B4-BE49-F238E27FC236}">
                <a16:creationId xmlns:a16="http://schemas.microsoft.com/office/drawing/2014/main" id="{0A2C43C3-2274-4BF3-8991-B647CE87BFDB}"/>
              </a:ext>
            </a:extLst>
          </p:cNvPr>
          <p:cNvSpPr>
            <a:spLocks noGrp="1"/>
          </p:cNvSpPr>
          <p:nvPr>
            <p:ph type="dt" sz="half" idx="10"/>
          </p:nvPr>
        </p:nvSpPr>
        <p:spPr/>
        <p:txBody>
          <a:bodyPr/>
          <a:lstStyle/>
          <a:p>
            <a:r>
              <a:rPr lang="de-DE"/>
              <a:t>08.03.2018</a:t>
            </a:r>
            <a:endParaRPr lang="de-DE" dirty="0"/>
          </a:p>
        </p:txBody>
      </p:sp>
      <p:sp>
        <p:nvSpPr>
          <p:cNvPr id="4" name="Fußzeilenplatzhalter 3">
            <a:extLst>
              <a:ext uri="{FF2B5EF4-FFF2-40B4-BE49-F238E27FC236}">
                <a16:creationId xmlns:a16="http://schemas.microsoft.com/office/drawing/2014/main" id="{F1471BFD-9CE4-4388-988F-4DA9422B1125}"/>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10" name="Inhaltsplatzhalter 9">
            <a:extLst>
              <a:ext uri="{FF2B5EF4-FFF2-40B4-BE49-F238E27FC236}">
                <a16:creationId xmlns:a16="http://schemas.microsoft.com/office/drawing/2014/main" id="{25FB32EA-664D-4375-9105-1F686980314A}"/>
              </a:ext>
            </a:extLst>
          </p:cNvPr>
          <p:cNvSpPr>
            <a:spLocks noGrp="1"/>
          </p:cNvSpPr>
          <p:nvPr>
            <p:ph sz="quarter" idx="13"/>
          </p:nvPr>
        </p:nvSpPr>
        <p:spPr/>
        <p:txBody>
          <a:bodyPr/>
          <a:lstStyle/>
          <a:p>
            <a:endParaRPr lang="de-DE"/>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5655" y="2568090"/>
            <a:ext cx="6781047" cy="2838726"/>
          </a:xfrm>
          <a:prstGeom prst="rect">
            <a:avLst/>
          </a:prstGeom>
        </p:spPr>
      </p:pic>
    </p:spTree>
    <p:extLst>
      <p:ext uri="{BB962C8B-B14F-4D97-AF65-F5344CB8AC3E}">
        <p14:creationId xmlns:p14="http://schemas.microsoft.com/office/powerpoint/2010/main" val="2631018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3"/>
          <p:cNvSpPr>
            <a:spLocks noGrp="1"/>
          </p:cNvSpPr>
          <p:nvPr>
            <p:ph type="title"/>
          </p:nvPr>
        </p:nvSpPr>
        <p:spPr>
          <a:xfrm>
            <a:off x="971600" y="663276"/>
            <a:ext cx="8172400" cy="972000"/>
          </a:xfrm>
        </p:spPr>
        <p:txBody>
          <a:bodyPr/>
          <a:lstStyle/>
          <a:p>
            <a:r>
              <a:rPr lang="de-DE" dirty="0"/>
              <a:t>Der ATLAS - Detektor (A </a:t>
            </a:r>
            <a:r>
              <a:rPr lang="de-DE" dirty="0" err="1"/>
              <a:t>Toroidal</a:t>
            </a:r>
            <a:r>
              <a:rPr lang="de-DE" dirty="0"/>
              <a:t> LHC </a:t>
            </a:r>
            <a:r>
              <a:rPr lang="de-DE" dirty="0" err="1"/>
              <a:t>AparatuS</a:t>
            </a:r>
            <a:r>
              <a:rPr lang="de-DE" dirty="0"/>
              <a:t>)</a:t>
            </a:r>
          </a:p>
        </p:txBody>
      </p:sp>
      <p:sp>
        <p:nvSpPr>
          <p:cNvPr id="5" name="Foliennummernplatzhalter 4">
            <a:extLst>
              <a:ext uri="{FF2B5EF4-FFF2-40B4-BE49-F238E27FC236}">
                <a16:creationId xmlns:a16="http://schemas.microsoft.com/office/drawing/2014/main" id="{ACDB7944-C7B0-4459-9547-939F3B40B95F}"/>
              </a:ext>
            </a:extLst>
          </p:cNvPr>
          <p:cNvSpPr>
            <a:spLocks noGrp="1"/>
          </p:cNvSpPr>
          <p:nvPr>
            <p:ph type="sldNum" sz="quarter" idx="12"/>
          </p:nvPr>
        </p:nvSpPr>
        <p:spPr/>
        <p:txBody>
          <a:bodyPr/>
          <a:lstStyle/>
          <a:p>
            <a:fld id="{13EBA283-81CD-428D-9703-4AE41BDC50AA}" type="slidenum">
              <a:rPr lang="de-DE" smtClean="0"/>
              <a:pPr/>
              <a:t>4</a:t>
            </a:fld>
            <a:endParaRPr lang="de-DE" dirty="0"/>
          </a:p>
        </p:txBody>
      </p:sp>
      <p:sp>
        <p:nvSpPr>
          <p:cNvPr id="3" name="Datumsplatzhalter 2">
            <a:extLst>
              <a:ext uri="{FF2B5EF4-FFF2-40B4-BE49-F238E27FC236}">
                <a16:creationId xmlns:a16="http://schemas.microsoft.com/office/drawing/2014/main" id="{73D5718D-60D9-4D0C-9C72-C68C0B250781}"/>
              </a:ext>
            </a:extLst>
          </p:cNvPr>
          <p:cNvSpPr>
            <a:spLocks noGrp="1"/>
          </p:cNvSpPr>
          <p:nvPr>
            <p:ph type="dt" sz="half" idx="10"/>
          </p:nvPr>
        </p:nvSpPr>
        <p:spPr/>
        <p:txBody>
          <a:bodyPr/>
          <a:lstStyle/>
          <a:p>
            <a:r>
              <a:rPr lang="de-DE"/>
              <a:t>08.03.2018</a:t>
            </a:r>
            <a:endParaRPr lang="de-DE" dirty="0"/>
          </a:p>
        </p:txBody>
      </p:sp>
      <p:sp>
        <p:nvSpPr>
          <p:cNvPr id="4" name="Fußzeilenplatzhalter 3">
            <a:extLst>
              <a:ext uri="{FF2B5EF4-FFF2-40B4-BE49-F238E27FC236}">
                <a16:creationId xmlns:a16="http://schemas.microsoft.com/office/drawing/2014/main" id="{E44860D6-9BF9-4387-B578-D4D8CAB5347C}"/>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12" name="Textplatzhalter 11">
            <a:extLst>
              <a:ext uri="{FF2B5EF4-FFF2-40B4-BE49-F238E27FC236}">
                <a16:creationId xmlns:a16="http://schemas.microsoft.com/office/drawing/2014/main" id="{8BCE29FA-5A62-4F3C-905D-7B8705E61026}"/>
              </a:ext>
            </a:extLst>
          </p:cNvPr>
          <p:cNvSpPr>
            <a:spLocks noGrp="1"/>
          </p:cNvSpPr>
          <p:nvPr>
            <p:ph sz="quarter" idx="13"/>
          </p:nvPr>
        </p:nvSpPr>
        <p:spPr>
          <a:xfrm>
            <a:off x="971600" y="1772816"/>
            <a:ext cx="2749865" cy="4535487"/>
          </a:xfrm>
        </p:spPr>
        <p:txBody>
          <a:bodyPr/>
          <a:lstStyle/>
          <a:p>
            <a:r>
              <a:rPr lang="de-DE" dirty="0"/>
              <a:t>Masse 7000t</a:t>
            </a:r>
          </a:p>
          <a:p>
            <a:r>
              <a:rPr lang="de-DE" dirty="0"/>
              <a:t>Gesamtlänge aller</a:t>
            </a:r>
            <a:br>
              <a:rPr lang="de-DE" dirty="0"/>
            </a:br>
            <a:r>
              <a:rPr lang="de-DE" dirty="0"/>
              <a:t> Kabel: 3000km</a:t>
            </a:r>
          </a:p>
          <a:p>
            <a:r>
              <a:rPr lang="de-DE" dirty="0"/>
              <a:t>~5000 Mitarbeiter aus 35 Ländern</a:t>
            </a:r>
          </a:p>
        </p:txBody>
      </p:sp>
      <p:pic>
        <p:nvPicPr>
          <p:cNvPr id="14339" name="Grafik 0" descr="ATLAS_blaurot_mitBeschriftung.jpg"/>
          <p:cNvPicPr>
            <a:picLocks noChangeAspect="1" noChangeArrowheads="1"/>
          </p:cNvPicPr>
          <p:nvPr/>
        </p:nvPicPr>
        <p:blipFill>
          <a:blip r:embed="rId3" cstate="print"/>
          <a:srcRect/>
          <a:stretch>
            <a:fillRect/>
          </a:stretch>
        </p:blipFill>
        <p:spPr bwMode="auto">
          <a:xfrm>
            <a:off x="3737925" y="2218391"/>
            <a:ext cx="5258823" cy="3744411"/>
          </a:xfrm>
          <a:prstGeom prst="rect">
            <a:avLst/>
          </a:prstGeom>
          <a:noFill/>
          <a:ln w="9525">
            <a:noFill/>
            <a:miter lim="800000"/>
            <a:headEnd/>
            <a:tailEnd/>
          </a:ln>
        </p:spPr>
      </p:pic>
      <p:cxnSp>
        <p:nvCxnSpPr>
          <p:cNvPr id="6" name="Gerade Verbindung mit Pfeil 5"/>
          <p:cNvCxnSpPr>
            <a:cxnSpLocks/>
          </p:cNvCxnSpPr>
          <p:nvPr/>
        </p:nvCxnSpPr>
        <p:spPr>
          <a:xfrm>
            <a:off x="3897742" y="2924944"/>
            <a:ext cx="0" cy="2533940"/>
          </a:xfrm>
          <a:prstGeom prst="straightConnector1">
            <a:avLst/>
          </a:prstGeom>
          <a:ln w="25400">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7" name="Gerade Verbindung mit Pfeil 6"/>
          <p:cNvCxnSpPr>
            <a:cxnSpLocks/>
          </p:cNvCxnSpPr>
          <p:nvPr/>
        </p:nvCxnSpPr>
        <p:spPr>
          <a:xfrm flipH="1">
            <a:off x="4283968" y="5952894"/>
            <a:ext cx="4536503" cy="0"/>
          </a:xfrm>
          <a:prstGeom prst="straightConnector1">
            <a:avLst/>
          </a:prstGeom>
          <a:ln w="25400">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4342" name="Textfeld 10"/>
          <p:cNvSpPr txBox="1">
            <a:spLocks noChangeArrowheads="1"/>
          </p:cNvSpPr>
          <p:nvPr/>
        </p:nvSpPr>
        <p:spPr bwMode="auto">
          <a:xfrm>
            <a:off x="3318714" y="4970711"/>
            <a:ext cx="991430" cy="369332"/>
          </a:xfrm>
          <a:prstGeom prst="rect">
            <a:avLst/>
          </a:prstGeom>
          <a:noFill/>
          <a:ln w="9525">
            <a:noFill/>
            <a:miter lim="800000"/>
            <a:headEnd/>
            <a:tailEnd/>
          </a:ln>
        </p:spPr>
        <p:txBody>
          <a:bodyPr wrap="square">
            <a:spAutoFit/>
          </a:bodyPr>
          <a:lstStyle/>
          <a:p>
            <a:r>
              <a:rPr lang="de-DE" dirty="0">
                <a:latin typeface="Arial Narrow" panose="020B0606020202030204" pitchFamily="34" charset="0"/>
                <a:cs typeface="Arial" panose="020B0604020202020204" pitchFamily="34" charset="0"/>
              </a:rPr>
              <a:t>22 m</a:t>
            </a:r>
          </a:p>
        </p:txBody>
      </p:sp>
      <p:sp>
        <p:nvSpPr>
          <p:cNvPr id="14343" name="Textfeld 11"/>
          <p:cNvSpPr txBox="1">
            <a:spLocks noChangeArrowheads="1"/>
          </p:cNvSpPr>
          <p:nvPr/>
        </p:nvSpPr>
        <p:spPr bwMode="auto">
          <a:xfrm>
            <a:off x="6393778" y="5952894"/>
            <a:ext cx="901655" cy="369332"/>
          </a:xfrm>
          <a:prstGeom prst="rect">
            <a:avLst/>
          </a:prstGeom>
          <a:noFill/>
          <a:ln w="9525">
            <a:noFill/>
            <a:miter lim="800000"/>
            <a:headEnd/>
            <a:tailEnd/>
          </a:ln>
        </p:spPr>
        <p:txBody>
          <a:bodyPr wrap="square">
            <a:spAutoFit/>
          </a:bodyPr>
          <a:lstStyle/>
          <a:p>
            <a:r>
              <a:rPr lang="de-DE" dirty="0">
                <a:latin typeface="+mj-lt"/>
                <a:cs typeface="Arial" panose="020B0604020202020204" pitchFamily="34" charset="0"/>
              </a:rPr>
              <a:t>45 m</a:t>
            </a:r>
          </a:p>
        </p:txBody>
      </p:sp>
      <p:sp>
        <p:nvSpPr>
          <p:cNvPr id="13" name="Rechteck 12">
            <a:extLst>
              <a:ext uri="{FF2B5EF4-FFF2-40B4-BE49-F238E27FC236}">
                <a16:creationId xmlns:a16="http://schemas.microsoft.com/office/drawing/2014/main" id="{56F8325D-479A-467F-88BA-C14EFFB0151B}"/>
              </a:ext>
            </a:extLst>
          </p:cNvPr>
          <p:cNvSpPr/>
          <p:nvPr/>
        </p:nvSpPr>
        <p:spPr>
          <a:xfrm>
            <a:off x="6084168" y="121311"/>
            <a:ext cx="2947089" cy="276999"/>
          </a:xfrm>
          <a:prstGeom prst="rect">
            <a:avLst/>
          </a:prstGeom>
        </p:spPr>
        <p:txBody>
          <a:bodyPr wrap="none">
            <a:spAutoFit/>
          </a:bodyPr>
          <a:lstStyle/>
          <a:p>
            <a:r>
              <a:rPr lang="de-DE" sz="1200" dirty="0">
                <a:solidFill>
                  <a:srgbClr val="013476"/>
                </a:solidFill>
                <a:latin typeface="Arial" panose="020B0604020202020204" pitchFamily="34" charset="0"/>
                <a:cs typeface="Arial" panose="020B0604020202020204" pitchFamily="34" charset="0"/>
              </a:rPr>
              <a:t>Video: http://cds.cern.ch/record/1457384</a:t>
            </a:r>
          </a:p>
        </p:txBody>
      </p:sp>
    </p:spTree>
    <p:extLst>
      <p:ext uri="{BB962C8B-B14F-4D97-AF65-F5344CB8AC3E}">
        <p14:creationId xmlns:p14="http://schemas.microsoft.com/office/powerpoint/2010/main" val="352745663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3"/>
          <p:cNvSpPr>
            <a:spLocks noGrp="1"/>
          </p:cNvSpPr>
          <p:nvPr>
            <p:ph type="title"/>
          </p:nvPr>
        </p:nvSpPr>
        <p:spPr/>
        <p:txBody>
          <a:bodyPr/>
          <a:lstStyle/>
          <a:p>
            <a:pPr eaLnBrk="1" hangingPunct="1"/>
            <a:r>
              <a:rPr dirty="0"/>
              <a:t>Der ATLAS</a:t>
            </a:r>
            <a:r>
              <a:rPr lang="de-DE" dirty="0"/>
              <a:t> </a:t>
            </a:r>
            <a:r>
              <a:rPr dirty="0"/>
              <a:t>-</a:t>
            </a:r>
            <a:r>
              <a:rPr lang="de-DE" dirty="0"/>
              <a:t> </a:t>
            </a:r>
            <a:r>
              <a:rPr dirty="0" err="1"/>
              <a:t>Detektor</a:t>
            </a:r>
            <a:endParaRPr b="1" dirty="0"/>
          </a:p>
        </p:txBody>
      </p:sp>
      <p:sp>
        <p:nvSpPr>
          <p:cNvPr id="12" name="Foliennummernplatzhalter 11">
            <a:extLst>
              <a:ext uri="{FF2B5EF4-FFF2-40B4-BE49-F238E27FC236}">
                <a16:creationId xmlns:a16="http://schemas.microsoft.com/office/drawing/2014/main" id="{97507FD3-E8EB-48AF-901A-372036EFE724}"/>
              </a:ext>
            </a:extLst>
          </p:cNvPr>
          <p:cNvSpPr>
            <a:spLocks noGrp="1"/>
          </p:cNvSpPr>
          <p:nvPr>
            <p:ph type="sldNum" sz="quarter" idx="12"/>
          </p:nvPr>
        </p:nvSpPr>
        <p:spPr/>
        <p:txBody>
          <a:bodyPr/>
          <a:lstStyle/>
          <a:p>
            <a:fld id="{13EBA283-81CD-428D-9703-4AE41BDC50AA}" type="slidenum">
              <a:rPr lang="de-DE" smtClean="0"/>
              <a:pPr/>
              <a:t>5</a:t>
            </a:fld>
            <a:endParaRPr lang="de-DE" dirty="0"/>
          </a:p>
        </p:txBody>
      </p:sp>
      <p:sp>
        <p:nvSpPr>
          <p:cNvPr id="5" name="Datumsplatzhalter 4">
            <a:extLst>
              <a:ext uri="{FF2B5EF4-FFF2-40B4-BE49-F238E27FC236}">
                <a16:creationId xmlns:a16="http://schemas.microsoft.com/office/drawing/2014/main" id="{DCFFBC1C-B6E3-4BC4-B696-8E6D966898A1}"/>
              </a:ext>
            </a:extLst>
          </p:cNvPr>
          <p:cNvSpPr>
            <a:spLocks noGrp="1"/>
          </p:cNvSpPr>
          <p:nvPr>
            <p:ph type="dt" sz="half" idx="10"/>
          </p:nvPr>
        </p:nvSpPr>
        <p:spPr/>
        <p:txBody>
          <a:bodyPr/>
          <a:lstStyle/>
          <a:p>
            <a:r>
              <a:rPr lang="de-DE"/>
              <a:t>08.03.2018</a:t>
            </a:r>
            <a:endParaRPr lang="de-DE" dirty="0"/>
          </a:p>
        </p:txBody>
      </p:sp>
      <p:sp>
        <p:nvSpPr>
          <p:cNvPr id="7" name="Fußzeilenplatzhalter 6">
            <a:extLst>
              <a:ext uri="{FF2B5EF4-FFF2-40B4-BE49-F238E27FC236}">
                <a16:creationId xmlns:a16="http://schemas.microsoft.com/office/drawing/2014/main" id="{761EC36D-C337-40E0-86FF-857359195E68}"/>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4" name="Textplatzhalter 3">
            <a:extLst>
              <a:ext uri="{FF2B5EF4-FFF2-40B4-BE49-F238E27FC236}">
                <a16:creationId xmlns:a16="http://schemas.microsoft.com/office/drawing/2014/main" id="{86E1ACDB-76B3-4CD5-A158-5D4512B9849D}"/>
              </a:ext>
            </a:extLst>
          </p:cNvPr>
          <p:cNvSpPr>
            <a:spLocks noGrp="1"/>
          </p:cNvSpPr>
          <p:nvPr>
            <p:ph sz="quarter" idx="13"/>
          </p:nvPr>
        </p:nvSpPr>
        <p:spPr/>
        <p:txBody>
          <a:bodyPr/>
          <a:lstStyle/>
          <a:p>
            <a:r>
              <a:rPr lang="de-DE" dirty="0"/>
              <a:t>Ist virtuell besuchbar</a:t>
            </a:r>
            <a:br>
              <a:rPr lang="de-DE" dirty="0"/>
            </a:br>
            <a:endParaRPr lang="de-DE" dirty="0"/>
          </a:p>
          <a:p>
            <a:r>
              <a:rPr lang="en-US" u="sng" dirty="0">
                <a:solidFill>
                  <a:srgbClr val="0563C1"/>
                </a:solidFill>
                <a:latin typeface="Calibri" panose="020F0502020204030204" pitchFamily="34" charset="0"/>
                <a:ea typeface="Calibri" panose="020F0502020204030204" pitchFamily="34" charset="0"/>
                <a:hlinkClick r:id="rId3"/>
              </a:rPr>
              <a:t>http://atlasvirtualvisit.web.cern.ch</a:t>
            </a:r>
            <a:br>
              <a:rPr lang="en-US" u="sng" dirty="0">
                <a:solidFill>
                  <a:srgbClr val="0563C1"/>
                </a:solidFill>
                <a:latin typeface="Calibri" panose="020F0502020204030204" pitchFamily="34" charset="0"/>
                <a:ea typeface="Calibri" panose="020F0502020204030204" pitchFamily="34" charset="0"/>
                <a:hlinkClick r:id="rId3"/>
              </a:rPr>
            </a:br>
            <a:r>
              <a:rPr lang="en-US" u="sng" dirty="0">
                <a:solidFill>
                  <a:srgbClr val="0563C1"/>
                </a:solidFill>
                <a:latin typeface="Calibri" panose="020F0502020204030204" pitchFamily="34" charset="0"/>
                <a:ea typeface="Calibri" panose="020F0502020204030204" pitchFamily="34" charset="0"/>
                <a:hlinkClick r:id="rId3"/>
              </a:rPr>
              <a:t>/content/prepare-your-visit</a:t>
            </a:r>
            <a:endParaRPr lang="de-DE" dirty="0"/>
          </a:p>
          <a:p>
            <a:endParaRPr lang="de-DE"/>
          </a:p>
          <a:p>
            <a:endParaRPr lang="de-DE" dirty="0"/>
          </a:p>
          <a:p>
            <a:endParaRPr lang="de-DE" dirty="0"/>
          </a:p>
        </p:txBody>
      </p:sp>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67494" y="1087334"/>
            <a:ext cx="2342721" cy="1569694"/>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7495" y="2780928"/>
            <a:ext cx="2331078" cy="1748308"/>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44208" y="4653136"/>
            <a:ext cx="2354364" cy="1455425"/>
          </a:xfrm>
          <a:prstGeom prst="rect">
            <a:avLst/>
          </a:prstGeom>
        </p:spPr>
      </p:pic>
      <p:sp>
        <p:nvSpPr>
          <p:cNvPr id="3" name="Rechteck 2">
            <a:extLst>
              <a:ext uri="{FF2B5EF4-FFF2-40B4-BE49-F238E27FC236}">
                <a16:creationId xmlns:a16="http://schemas.microsoft.com/office/drawing/2014/main" id="{30C9ECF2-3ED1-479B-ADB0-D3D3F83F982A}"/>
              </a:ext>
            </a:extLst>
          </p:cNvPr>
          <p:cNvSpPr/>
          <p:nvPr/>
        </p:nvSpPr>
        <p:spPr>
          <a:xfrm>
            <a:off x="711071" y="5165021"/>
            <a:ext cx="4572000" cy="369332"/>
          </a:xfrm>
          <a:prstGeom prst="rect">
            <a:avLst/>
          </a:prstGeom>
        </p:spPr>
        <p:txBody>
          <a:bodyPr>
            <a:spAutoFit/>
          </a:bodyPr>
          <a:lstStyle/>
          <a:p>
            <a:endParaRPr lang="de-DE" dirty="0"/>
          </a:p>
        </p:txBody>
      </p:sp>
    </p:spTree>
    <p:extLst>
      <p:ext uri="{BB962C8B-B14F-4D97-AF65-F5344CB8AC3E}">
        <p14:creationId xmlns:p14="http://schemas.microsoft.com/office/powerpoint/2010/main" val="387928808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DC602217-562B-4A87-8E7C-A730E68F5050}"/>
              </a:ext>
            </a:extLst>
          </p:cNvPr>
          <p:cNvSpPr>
            <a:spLocks noGrp="1"/>
          </p:cNvSpPr>
          <p:nvPr>
            <p:ph type="title"/>
          </p:nvPr>
        </p:nvSpPr>
        <p:spPr/>
        <p:txBody>
          <a:bodyPr/>
          <a:lstStyle/>
          <a:p>
            <a:r>
              <a:rPr lang="de-DE" dirty="0"/>
              <a:t>Detektoraufbau am Beispiel von ATLAS</a:t>
            </a:r>
          </a:p>
        </p:txBody>
      </p:sp>
      <p:sp>
        <p:nvSpPr>
          <p:cNvPr id="5" name="Foliennummernplatzhalter 4">
            <a:extLst>
              <a:ext uri="{FF2B5EF4-FFF2-40B4-BE49-F238E27FC236}">
                <a16:creationId xmlns:a16="http://schemas.microsoft.com/office/drawing/2014/main" id="{AD5843D0-8124-4676-A7A1-F93AAFD5371E}"/>
              </a:ext>
            </a:extLst>
          </p:cNvPr>
          <p:cNvSpPr>
            <a:spLocks noGrp="1"/>
          </p:cNvSpPr>
          <p:nvPr>
            <p:ph type="sldNum" sz="quarter" idx="12"/>
          </p:nvPr>
        </p:nvSpPr>
        <p:spPr/>
        <p:txBody>
          <a:bodyPr/>
          <a:lstStyle/>
          <a:p>
            <a:fld id="{13EBA283-81CD-428D-9703-4AE41BDC50AA}" type="slidenum">
              <a:rPr lang="de-DE" smtClean="0"/>
              <a:pPr/>
              <a:t>6</a:t>
            </a:fld>
            <a:endParaRPr lang="de-DE" dirty="0"/>
          </a:p>
        </p:txBody>
      </p:sp>
      <p:sp>
        <p:nvSpPr>
          <p:cNvPr id="2" name="Datumsplatzhalter 1">
            <a:extLst>
              <a:ext uri="{FF2B5EF4-FFF2-40B4-BE49-F238E27FC236}">
                <a16:creationId xmlns:a16="http://schemas.microsoft.com/office/drawing/2014/main" id="{B767C867-BBE0-4A5C-94B4-695E1AF47001}"/>
              </a:ext>
            </a:extLst>
          </p:cNvPr>
          <p:cNvSpPr>
            <a:spLocks noGrp="1"/>
          </p:cNvSpPr>
          <p:nvPr>
            <p:ph type="dt" sz="half" idx="10"/>
          </p:nvPr>
        </p:nvSpPr>
        <p:spPr/>
        <p:txBody>
          <a:bodyPr/>
          <a:lstStyle/>
          <a:p>
            <a:r>
              <a:rPr lang="de-DE"/>
              <a:t>08.03.2018</a:t>
            </a:r>
            <a:endParaRPr lang="de-DE" dirty="0"/>
          </a:p>
        </p:txBody>
      </p:sp>
      <p:sp>
        <p:nvSpPr>
          <p:cNvPr id="3" name="Fußzeilenplatzhalter 2">
            <a:extLst>
              <a:ext uri="{FF2B5EF4-FFF2-40B4-BE49-F238E27FC236}">
                <a16:creationId xmlns:a16="http://schemas.microsoft.com/office/drawing/2014/main" id="{6F8C64A5-E035-4F56-8BA9-BB02EE9560C8}"/>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8" name="Textplatzhalter 7">
            <a:extLst>
              <a:ext uri="{FF2B5EF4-FFF2-40B4-BE49-F238E27FC236}">
                <a16:creationId xmlns:a16="http://schemas.microsoft.com/office/drawing/2014/main" id="{656FA872-662C-4757-97E0-825D540AECDE}"/>
              </a:ext>
            </a:extLst>
          </p:cNvPr>
          <p:cNvSpPr>
            <a:spLocks noGrp="1"/>
          </p:cNvSpPr>
          <p:nvPr>
            <p:ph sz="quarter" idx="13"/>
          </p:nvPr>
        </p:nvSpPr>
        <p:spPr/>
        <p:txBody>
          <a:bodyPr/>
          <a:lstStyle/>
          <a:p>
            <a:r>
              <a:rPr lang="de-DE" dirty="0"/>
              <a:t>Verschiedene Subdetektoren werden </a:t>
            </a:r>
            <a:br>
              <a:rPr lang="de-DE" dirty="0"/>
            </a:br>
            <a:r>
              <a:rPr lang="de-DE" dirty="0"/>
              <a:t>„Zwiebelschalenartig“ angeordnet</a:t>
            </a:r>
          </a:p>
          <a:p>
            <a:r>
              <a:rPr lang="de-DE" dirty="0"/>
              <a:t>Aufbau von innen (Kollisionspunkt) nach außen</a:t>
            </a:r>
          </a:p>
          <a:p>
            <a:pPr lvl="1"/>
            <a:r>
              <a:rPr lang="de-DE" dirty="0"/>
              <a:t>Spurdetektoren</a:t>
            </a:r>
          </a:p>
          <a:p>
            <a:pPr lvl="1"/>
            <a:r>
              <a:rPr lang="de-DE" dirty="0"/>
              <a:t>Elektromagnetisches Kalorimeter</a:t>
            </a:r>
          </a:p>
          <a:p>
            <a:pPr lvl="1"/>
            <a:r>
              <a:rPr lang="de-DE" dirty="0" err="1"/>
              <a:t>Hadronisches</a:t>
            </a:r>
            <a:r>
              <a:rPr lang="de-DE" dirty="0"/>
              <a:t> Kalorimeter</a:t>
            </a:r>
          </a:p>
          <a:p>
            <a:pPr lvl="1"/>
            <a:r>
              <a:rPr lang="de-DE" dirty="0" err="1"/>
              <a:t>Myonenkammeren</a:t>
            </a:r>
            <a:endParaRPr lang="de-DE" dirty="0"/>
          </a:p>
          <a:p>
            <a:r>
              <a:rPr lang="de-DE" dirty="0"/>
              <a:t>Mit Magnetfeldern werden Teilchenspuren gekrümmt → Impulsmessung (und Identifikation)  </a:t>
            </a:r>
          </a:p>
        </p:txBody>
      </p:sp>
      <p:sp>
        <p:nvSpPr>
          <p:cNvPr id="6" name="Rechteck 5">
            <a:extLst>
              <a:ext uri="{FF2B5EF4-FFF2-40B4-BE49-F238E27FC236}">
                <a16:creationId xmlns:a16="http://schemas.microsoft.com/office/drawing/2014/main" id="{08BFC661-AA63-497D-A6AA-2F64322D7A59}"/>
              </a:ext>
            </a:extLst>
          </p:cNvPr>
          <p:cNvSpPr/>
          <p:nvPr/>
        </p:nvSpPr>
        <p:spPr>
          <a:xfrm>
            <a:off x="4572000" y="70380"/>
            <a:ext cx="5040560" cy="276999"/>
          </a:xfrm>
          <a:prstGeom prst="rect">
            <a:avLst/>
          </a:prstGeom>
        </p:spPr>
        <p:txBody>
          <a:bodyPr wrap="square">
            <a:spAutoFit/>
          </a:bodyPr>
          <a:lstStyle/>
          <a:p>
            <a:r>
              <a:rPr lang="de-DE" sz="1200" dirty="0">
                <a:latin typeface="Arial" panose="020B0604020202020204" pitchFamily="34" charset="0"/>
                <a:cs typeface="Arial" panose="020B0604020202020204" pitchFamily="34" charset="0"/>
              </a:rPr>
              <a:t>http://atlas.physicsmasterclasses.org/de/zpath_playwithatlas.htm</a:t>
            </a:r>
          </a:p>
        </p:txBody>
      </p:sp>
    </p:spTree>
    <p:extLst>
      <p:ext uri="{BB962C8B-B14F-4D97-AF65-F5344CB8AC3E}">
        <p14:creationId xmlns:p14="http://schemas.microsoft.com/office/powerpoint/2010/main" val="131848438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Grafik 19" descr="Atlas-rechts.png"/>
          <p:cNvPicPr>
            <a:picLocks noChangeAspect="1"/>
          </p:cNvPicPr>
          <p:nvPr/>
        </p:nvPicPr>
        <p:blipFill>
          <a:blip r:embed="rId3" cstate="print"/>
          <a:srcRect l="37901"/>
          <a:stretch>
            <a:fillRect/>
          </a:stretch>
        </p:blipFill>
        <p:spPr bwMode="auto">
          <a:xfrm>
            <a:off x="4284663" y="1700808"/>
            <a:ext cx="3600450" cy="3402013"/>
          </a:xfrm>
          <a:prstGeom prst="rect">
            <a:avLst/>
          </a:prstGeom>
          <a:noFill/>
          <a:ln w="9525">
            <a:noFill/>
            <a:miter lim="800000"/>
            <a:headEnd/>
            <a:tailEnd/>
          </a:ln>
        </p:spPr>
      </p:pic>
      <p:pic>
        <p:nvPicPr>
          <p:cNvPr id="25" name="Grafik 24" descr="Atlas-links.png"/>
          <p:cNvPicPr>
            <a:picLocks noChangeAspect="1"/>
          </p:cNvPicPr>
          <p:nvPr/>
        </p:nvPicPr>
        <p:blipFill>
          <a:blip r:embed="rId4" cstate="print"/>
          <a:srcRect r="39203"/>
          <a:stretch>
            <a:fillRect/>
          </a:stretch>
        </p:blipFill>
        <p:spPr bwMode="auto">
          <a:xfrm>
            <a:off x="2087563" y="1700808"/>
            <a:ext cx="3524250" cy="3402013"/>
          </a:xfrm>
          <a:prstGeom prst="rect">
            <a:avLst/>
          </a:prstGeom>
          <a:noFill/>
          <a:ln w="9525">
            <a:noFill/>
            <a:miter lim="800000"/>
            <a:headEnd/>
            <a:tailEnd/>
          </a:ln>
        </p:spPr>
      </p:pic>
      <p:sp>
        <p:nvSpPr>
          <p:cNvPr id="10255" name="Textfeld 16"/>
          <p:cNvSpPr txBox="1">
            <a:spLocks noChangeArrowheads="1"/>
          </p:cNvSpPr>
          <p:nvPr/>
        </p:nvSpPr>
        <p:spPr bwMode="auto">
          <a:xfrm>
            <a:off x="1187624" y="4971365"/>
            <a:ext cx="4200525" cy="1015663"/>
          </a:xfrm>
          <a:prstGeom prst="rect">
            <a:avLst/>
          </a:prstGeom>
          <a:noFill/>
          <a:ln w="9525">
            <a:noFill/>
            <a:miter lim="800000"/>
            <a:headEnd/>
            <a:tailEnd/>
          </a:ln>
        </p:spPr>
        <p:txBody>
          <a:bodyPr>
            <a:spAutoFit/>
          </a:bodyPr>
          <a:lstStyle/>
          <a:p>
            <a:pPr>
              <a:defRPr/>
            </a:pPr>
            <a:r>
              <a:rPr lang="de-DE" sz="2400" dirty="0">
                <a:solidFill>
                  <a:srgbClr val="013476"/>
                </a:solidFill>
                <a:latin typeface="+mj-lt"/>
                <a:cs typeface="Arial" panose="020B0604020202020204" pitchFamily="34" charset="0"/>
              </a:rPr>
              <a:t>Elektromagnetisches Kalorimeter</a:t>
            </a:r>
          </a:p>
          <a:p>
            <a:pPr marL="342900" indent="-342900">
              <a:buFont typeface="Wingdings" panose="05000000000000000000" pitchFamily="2" charset="2"/>
              <a:buChar char="§"/>
              <a:defRPr/>
            </a:pPr>
            <a:r>
              <a:rPr lang="de-DE" dirty="0">
                <a:solidFill>
                  <a:srgbClr val="013476"/>
                </a:solidFill>
                <a:latin typeface="+mj-lt"/>
                <a:cs typeface="Arial" panose="020B0604020202020204" pitchFamily="34" charset="0"/>
              </a:rPr>
              <a:t>misst die Energie von Elektronen, Positronen und Photonen</a:t>
            </a:r>
          </a:p>
        </p:txBody>
      </p:sp>
      <p:sp>
        <p:nvSpPr>
          <p:cNvPr id="10251" name="Textfeld 17"/>
          <p:cNvSpPr txBox="1">
            <a:spLocks noChangeArrowheads="1"/>
          </p:cNvSpPr>
          <p:nvPr/>
        </p:nvSpPr>
        <p:spPr bwMode="auto">
          <a:xfrm>
            <a:off x="4427538" y="836712"/>
            <a:ext cx="3889375" cy="954107"/>
          </a:xfrm>
          <a:prstGeom prst="rect">
            <a:avLst/>
          </a:prstGeom>
          <a:noFill/>
          <a:ln w="9525">
            <a:noFill/>
            <a:miter lim="800000"/>
            <a:headEnd/>
            <a:tailEnd/>
          </a:ln>
        </p:spPr>
        <p:txBody>
          <a:bodyPr>
            <a:spAutoFit/>
          </a:bodyPr>
          <a:lstStyle/>
          <a:p>
            <a:pPr>
              <a:defRPr/>
            </a:pPr>
            <a:r>
              <a:rPr lang="de-DE" sz="2000" dirty="0" err="1">
                <a:solidFill>
                  <a:srgbClr val="013476"/>
                </a:solidFill>
                <a:latin typeface="+mj-lt"/>
                <a:cs typeface="Arial" panose="020B0604020202020204" pitchFamily="34" charset="0"/>
              </a:rPr>
              <a:t>Hadronisches</a:t>
            </a:r>
            <a:r>
              <a:rPr lang="de-DE" sz="2000" dirty="0">
                <a:solidFill>
                  <a:srgbClr val="013476"/>
                </a:solidFill>
                <a:latin typeface="+mj-lt"/>
                <a:cs typeface="Arial" panose="020B0604020202020204" pitchFamily="34" charset="0"/>
              </a:rPr>
              <a:t> Kalorimeter</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misst die Energie von Hadronen </a:t>
            </a:r>
          </a:p>
          <a:p>
            <a:pPr marL="269875" indent="-269875">
              <a:defRPr/>
            </a:pPr>
            <a:r>
              <a:rPr lang="de-DE" dirty="0">
                <a:solidFill>
                  <a:srgbClr val="013476"/>
                </a:solidFill>
                <a:latin typeface="+mj-lt"/>
                <a:cs typeface="Arial" panose="020B0604020202020204" pitchFamily="34" charset="0"/>
              </a:rPr>
              <a:t>     (= aus Quarks bestehende Teilchen)</a:t>
            </a:r>
          </a:p>
        </p:txBody>
      </p:sp>
      <p:sp>
        <p:nvSpPr>
          <p:cNvPr id="19" name="Textfeld 18"/>
          <p:cNvSpPr txBox="1"/>
          <p:nvPr/>
        </p:nvSpPr>
        <p:spPr>
          <a:xfrm>
            <a:off x="5652120" y="4523621"/>
            <a:ext cx="3133725" cy="1508105"/>
          </a:xfrm>
          <a:prstGeom prst="rect">
            <a:avLst/>
          </a:prstGeom>
          <a:noFill/>
          <a:ln>
            <a:noFill/>
          </a:ln>
        </p:spPr>
        <p:txBody>
          <a:bodyPr>
            <a:spAutoFit/>
          </a:bodyPr>
          <a:lstStyle/>
          <a:p>
            <a:pPr>
              <a:defRPr/>
            </a:pPr>
            <a:r>
              <a:rPr lang="de-DE" sz="2000" dirty="0">
                <a:solidFill>
                  <a:srgbClr val="013476"/>
                </a:solidFill>
                <a:latin typeface="+mj-lt"/>
                <a:cs typeface="Arial" panose="020B0604020202020204" pitchFamily="34" charset="0"/>
              </a:rPr>
              <a:t>Myonenkammern</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messen die Spuren                    und Impulse von Myonen</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befinden sich in einem</a:t>
            </a:r>
          </a:p>
          <a:p>
            <a:pPr>
              <a:defRPr/>
            </a:pPr>
            <a:r>
              <a:rPr lang="de-DE" dirty="0">
                <a:solidFill>
                  <a:srgbClr val="013476"/>
                </a:solidFill>
                <a:latin typeface="+mj-lt"/>
                <a:cs typeface="Arial" panose="020B0604020202020204" pitchFamily="34" charset="0"/>
              </a:rPr>
              <a:t>     Magnetfeld </a:t>
            </a:r>
          </a:p>
        </p:txBody>
      </p:sp>
      <p:cxnSp>
        <p:nvCxnSpPr>
          <p:cNvPr id="1031" name="Gerade Verbindung mit Pfeil 1030"/>
          <p:cNvCxnSpPr/>
          <p:nvPr/>
        </p:nvCxnSpPr>
        <p:spPr>
          <a:xfrm flipV="1">
            <a:off x="6588224" y="4152216"/>
            <a:ext cx="0" cy="451420"/>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sp>
        <p:nvSpPr>
          <p:cNvPr id="12" name="Textfeld 11"/>
          <p:cNvSpPr txBox="1"/>
          <p:nvPr/>
        </p:nvSpPr>
        <p:spPr bwMode="auto">
          <a:xfrm>
            <a:off x="1392238" y="828105"/>
            <a:ext cx="2892425" cy="2000548"/>
          </a:xfrm>
          <a:prstGeom prst="rect">
            <a:avLst/>
          </a:prstGeom>
          <a:noFill/>
          <a:ln>
            <a:noFill/>
          </a:ln>
        </p:spPr>
        <p:txBody>
          <a:bodyPr>
            <a:spAutoFit/>
          </a:bodyPr>
          <a:lstStyle/>
          <a:p>
            <a:pPr>
              <a:defRPr/>
            </a:pPr>
            <a:r>
              <a:rPr lang="de-DE" sz="2400" dirty="0">
                <a:solidFill>
                  <a:srgbClr val="013476"/>
                </a:solidFill>
                <a:latin typeface="+mj-lt"/>
                <a:cs typeface="Arial" panose="020B0604020202020204" pitchFamily="34" charset="0"/>
              </a:rPr>
              <a:t>Spurdetektoren</a:t>
            </a:r>
          </a:p>
          <a:p>
            <a:pPr marL="342900" indent="-342900">
              <a:buFont typeface="Wingdings" panose="05000000000000000000" pitchFamily="2" charset="2"/>
              <a:buChar char="§"/>
              <a:defRPr/>
            </a:pPr>
            <a:r>
              <a:rPr lang="de-DE" sz="2000" dirty="0">
                <a:solidFill>
                  <a:srgbClr val="013476"/>
                </a:solidFill>
                <a:latin typeface="+mj-lt"/>
                <a:cs typeface="Arial" panose="020B0604020202020204" pitchFamily="34" charset="0"/>
              </a:rPr>
              <a:t>messen die Spuren </a:t>
            </a:r>
          </a:p>
          <a:p>
            <a:pPr>
              <a:defRPr/>
            </a:pPr>
            <a:r>
              <a:rPr lang="de-DE" sz="2000" dirty="0">
                <a:solidFill>
                  <a:srgbClr val="013476"/>
                </a:solidFill>
                <a:latin typeface="+mj-lt"/>
                <a:cs typeface="Arial" panose="020B0604020202020204" pitchFamily="34" charset="0"/>
              </a:rPr>
              <a:t>     und Impulse von</a:t>
            </a:r>
            <a:br>
              <a:rPr lang="de-DE" sz="2000" dirty="0">
                <a:solidFill>
                  <a:srgbClr val="013476"/>
                </a:solidFill>
                <a:latin typeface="+mj-lt"/>
                <a:cs typeface="Arial" panose="020B0604020202020204" pitchFamily="34" charset="0"/>
              </a:rPr>
            </a:br>
            <a:r>
              <a:rPr lang="de-DE" sz="2000" dirty="0">
                <a:solidFill>
                  <a:srgbClr val="013476"/>
                </a:solidFill>
                <a:latin typeface="+mj-lt"/>
                <a:cs typeface="Arial" panose="020B0604020202020204" pitchFamily="34" charset="0"/>
              </a:rPr>
              <a:t>     geladenen Teilchen</a:t>
            </a:r>
          </a:p>
          <a:p>
            <a:pPr marL="342900" indent="-342900">
              <a:buFont typeface="Wingdings" panose="05000000000000000000" pitchFamily="2" charset="2"/>
              <a:buChar char="§"/>
              <a:defRPr/>
            </a:pPr>
            <a:r>
              <a:rPr lang="de-DE" sz="2000" dirty="0">
                <a:solidFill>
                  <a:srgbClr val="013476"/>
                </a:solidFill>
                <a:latin typeface="+mj-lt"/>
                <a:cs typeface="Arial" panose="020B0604020202020204" pitchFamily="34" charset="0"/>
              </a:rPr>
              <a:t>befinden sich in einem Magnetfeld</a:t>
            </a:r>
          </a:p>
        </p:txBody>
      </p:sp>
      <p:cxnSp>
        <p:nvCxnSpPr>
          <p:cNvPr id="17" name="Gerade Verbindung mit Pfeil 16">
            <a:extLst>
              <a:ext uri="{FF2B5EF4-FFF2-40B4-BE49-F238E27FC236}">
                <a16:creationId xmlns:a16="http://schemas.microsoft.com/office/drawing/2014/main" id="{C7F11F95-BE91-44FD-9DA4-1EBF7F21D9DD}"/>
              </a:ext>
            </a:extLst>
          </p:cNvPr>
          <p:cNvCxnSpPr>
            <a:cxnSpLocks/>
          </p:cNvCxnSpPr>
          <p:nvPr/>
        </p:nvCxnSpPr>
        <p:spPr>
          <a:xfrm>
            <a:off x="5508104" y="2067818"/>
            <a:ext cx="88219" cy="418810"/>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cxnSp>
        <p:nvCxnSpPr>
          <p:cNvPr id="20" name="Gerade Verbindung mit Pfeil 19">
            <a:extLst>
              <a:ext uri="{FF2B5EF4-FFF2-40B4-BE49-F238E27FC236}">
                <a16:creationId xmlns:a16="http://schemas.microsoft.com/office/drawing/2014/main" id="{243D1DB4-2F5B-4EA1-8BB6-DF6570B3BFA0}"/>
              </a:ext>
            </a:extLst>
          </p:cNvPr>
          <p:cNvCxnSpPr>
            <a:cxnSpLocks/>
          </p:cNvCxnSpPr>
          <p:nvPr/>
        </p:nvCxnSpPr>
        <p:spPr>
          <a:xfrm flipV="1">
            <a:off x="2838450" y="4603636"/>
            <a:ext cx="1022651" cy="499185"/>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cxnSp>
        <p:nvCxnSpPr>
          <p:cNvPr id="23" name="Gerade Verbindung mit Pfeil 22">
            <a:extLst>
              <a:ext uri="{FF2B5EF4-FFF2-40B4-BE49-F238E27FC236}">
                <a16:creationId xmlns:a16="http://schemas.microsoft.com/office/drawing/2014/main" id="{4F8076DE-C9B7-4E92-86FC-F94A2244A900}"/>
              </a:ext>
            </a:extLst>
          </p:cNvPr>
          <p:cNvCxnSpPr>
            <a:cxnSpLocks/>
          </p:cNvCxnSpPr>
          <p:nvPr/>
        </p:nvCxnSpPr>
        <p:spPr>
          <a:xfrm>
            <a:off x="2442809" y="2828653"/>
            <a:ext cx="355852" cy="367729"/>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sp>
        <p:nvSpPr>
          <p:cNvPr id="5" name="Foliennummernplatzhalter 4">
            <a:extLst>
              <a:ext uri="{FF2B5EF4-FFF2-40B4-BE49-F238E27FC236}">
                <a16:creationId xmlns:a16="http://schemas.microsoft.com/office/drawing/2014/main" id="{86B87C07-10CF-4746-8B94-FBED4394C234}"/>
              </a:ext>
            </a:extLst>
          </p:cNvPr>
          <p:cNvSpPr>
            <a:spLocks noGrp="1"/>
          </p:cNvSpPr>
          <p:nvPr>
            <p:ph type="sldNum" sz="quarter" idx="12"/>
          </p:nvPr>
        </p:nvSpPr>
        <p:spPr/>
        <p:txBody>
          <a:bodyPr/>
          <a:lstStyle/>
          <a:p>
            <a:fld id="{13EBA283-81CD-428D-9703-4AE41BDC50AA}" type="slidenum">
              <a:rPr lang="de-DE" smtClean="0"/>
              <a:pPr/>
              <a:t>7</a:t>
            </a:fld>
            <a:endParaRPr lang="de-DE" dirty="0"/>
          </a:p>
        </p:txBody>
      </p:sp>
      <p:sp>
        <p:nvSpPr>
          <p:cNvPr id="2" name="Datumsplatzhalter 1">
            <a:extLst>
              <a:ext uri="{FF2B5EF4-FFF2-40B4-BE49-F238E27FC236}">
                <a16:creationId xmlns:a16="http://schemas.microsoft.com/office/drawing/2014/main" id="{C5AFE64D-6F36-4355-8750-453EF1DD2BCC}"/>
              </a:ext>
            </a:extLst>
          </p:cNvPr>
          <p:cNvSpPr>
            <a:spLocks noGrp="1"/>
          </p:cNvSpPr>
          <p:nvPr>
            <p:ph type="dt" sz="half" idx="10"/>
          </p:nvPr>
        </p:nvSpPr>
        <p:spPr/>
        <p:txBody>
          <a:bodyPr/>
          <a:lstStyle/>
          <a:p>
            <a:r>
              <a:rPr lang="de-DE"/>
              <a:t>08.03.2018</a:t>
            </a:r>
            <a:endParaRPr lang="de-DE" dirty="0"/>
          </a:p>
        </p:txBody>
      </p:sp>
      <p:sp>
        <p:nvSpPr>
          <p:cNvPr id="3" name="Fußzeilenplatzhalter 2">
            <a:extLst>
              <a:ext uri="{FF2B5EF4-FFF2-40B4-BE49-F238E27FC236}">
                <a16:creationId xmlns:a16="http://schemas.microsoft.com/office/drawing/2014/main" id="{B6B2809C-3BDA-4117-B147-5E00F8E7101C}"/>
              </a:ext>
            </a:extLst>
          </p:cNvPr>
          <p:cNvSpPr>
            <a:spLocks noGrp="1"/>
          </p:cNvSpPr>
          <p:nvPr>
            <p:ph type="ftr" sz="quarter" idx="11"/>
          </p:nvPr>
        </p:nvSpPr>
        <p:spPr/>
        <p:txBody>
          <a:bodyPr/>
          <a:lstStyle/>
          <a:p>
            <a:r>
              <a:rPr lang="de-DE"/>
              <a:t>Forschung trifft Schule - Lehrerfortbildung Teilchenphysik -  Essen</a:t>
            </a:r>
            <a:endParaRPr lang="de-DE" dirty="0"/>
          </a:p>
        </p:txBody>
      </p:sp>
    </p:spTree>
    <p:extLst>
      <p:ext uri="{BB962C8B-B14F-4D97-AF65-F5344CB8AC3E}">
        <p14:creationId xmlns:p14="http://schemas.microsoft.com/office/powerpoint/2010/main" val="29742519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5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25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5" grpId="0"/>
      <p:bldP spid="10251" grpId="0"/>
      <p:bldP spid="19"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B5E4F9-FE01-4766-98C9-87BD6BED527F}"/>
              </a:ext>
            </a:extLst>
          </p:cNvPr>
          <p:cNvSpPr>
            <a:spLocks noGrp="1"/>
          </p:cNvSpPr>
          <p:nvPr>
            <p:ph type="title"/>
          </p:nvPr>
        </p:nvSpPr>
        <p:spPr/>
        <p:txBody>
          <a:bodyPr/>
          <a:lstStyle/>
          <a:p>
            <a:r>
              <a:rPr lang="de-DE" dirty="0"/>
              <a:t>ATLAS - Spurdetektoren</a:t>
            </a:r>
          </a:p>
        </p:txBody>
      </p:sp>
      <p:sp>
        <p:nvSpPr>
          <p:cNvPr id="11" name="Foliennummernplatzhalter 10">
            <a:extLst>
              <a:ext uri="{FF2B5EF4-FFF2-40B4-BE49-F238E27FC236}">
                <a16:creationId xmlns:a16="http://schemas.microsoft.com/office/drawing/2014/main" id="{D44BFFAC-68C8-463D-89CF-42365E53E596}"/>
              </a:ext>
            </a:extLst>
          </p:cNvPr>
          <p:cNvSpPr>
            <a:spLocks noGrp="1"/>
          </p:cNvSpPr>
          <p:nvPr>
            <p:ph type="sldNum" sz="quarter" idx="12"/>
          </p:nvPr>
        </p:nvSpPr>
        <p:spPr/>
        <p:txBody>
          <a:bodyPr/>
          <a:lstStyle/>
          <a:p>
            <a:fld id="{13EBA283-81CD-428D-9703-4AE41BDC50AA}" type="slidenum">
              <a:rPr lang="de-DE" smtClean="0"/>
              <a:pPr/>
              <a:t>8</a:t>
            </a:fld>
            <a:endParaRPr lang="de-DE" dirty="0"/>
          </a:p>
        </p:txBody>
      </p:sp>
      <p:sp>
        <p:nvSpPr>
          <p:cNvPr id="7" name="Datumsplatzhalter 6">
            <a:extLst>
              <a:ext uri="{FF2B5EF4-FFF2-40B4-BE49-F238E27FC236}">
                <a16:creationId xmlns:a16="http://schemas.microsoft.com/office/drawing/2014/main" id="{27E1F368-F2CF-41CA-B79F-BAC54FE57769}"/>
              </a:ext>
            </a:extLst>
          </p:cNvPr>
          <p:cNvSpPr>
            <a:spLocks noGrp="1"/>
          </p:cNvSpPr>
          <p:nvPr>
            <p:ph type="dt" sz="half" idx="10"/>
          </p:nvPr>
        </p:nvSpPr>
        <p:spPr/>
        <p:txBody>
          <a:bodyPr/>
          <a:lstStyle/>
          <a:p>
            <a:r>
              <a:rPr lang="de-DE"/>
              <a:t>08.03.2018</a:t>
            </a:r>
            <a:endParaRPr lang="de-DE" dirty="0"/>
          </a:p>
        </p:txBody>
      </p:sp>
      <p:sp>
        <p:nvSpPr>
          <p:cNvPr id="9" name="Fußzeilenplatzhalter 8">
            <a:extLst>
              <a:ext uri="{FF2B5EF4-FFF2-40B4-BE49-F238E27FC236}">
                <a16:creationId xmlns:a16="http://schemas.microsoft.com/office/drawing/2014/main" id="{00D89233-773F-4444-96D1-2CBA065D557B}"/>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4" name="Textplatzhalter 3">
            <a:extLst>
              <a:ext uri="{FF2B5EF4-FFF2-40B4-BE49-F238E27FC236}">
                <a16:creationId xmlns:a16="http://schemas.microsoft.com/office/drawing/2014/main" id="{BC7C9FA4-10F5-491E-8706-87635B10E548}"/>
              </a:ext>
            </a:extLst>
          </p:cNvPr>
          <p:cNvSpPr>
            <a:spLocks noGrp="1"/>
          </p:cNvSpPr>
          <p:nvPr>
            <p:ph sz="quarter" idx="13"/>
          </p:nvPr>
        </p:nvSpPr>
        <p:spPr/>
        <p:txBody>
          <a:bodyPr/>
          <a:lstStyle/>
          <a:p>
            <a:r>
              <a:rPr lang="de-DE" dirty="0"/>
              <a:t>Pixel Detektor</a:t>
            </a:r>
          </a:p>
          <a:p>
            <a:pPr lvl="1"/>
            <a:r>
              <a:rPr lang="de-DE" dirty="0"/>
              <a:t>Bestehend aus 80 Millionen Pixel </a:t>
            </a:r>
          </a:p>
          <a:p>
            <a:pPr lvl="1"/>
            <a:r>
              <a:rPr lang="de-DE" dirty="0"/>
              <a:t>Oberfläche 1.7m</a:t>
            </a:r>
            <a:r>
              <a:rPr lang="de-DE" baseline="30000" dirty="0"/>
              <a:t>2</a:t>
            </a:r>
            <a:endParaRPr lang="en-US" dirty="0"/>
          </a:p>
          <a:p>
            <a:r>
              <a:rPr lang="de-DE" dirty="0"/>
              <a:t>Silicon </a:t>
            </a:r>
            <a:r>
              <a:rPr lang="de-DE" dirty="0" err="1"/>
              <a:t>Microstrip</a:t>
            </a:r>
            <a:r>
              <a:rPr lang="de-DE" dirty="0"/>
              <a:t> Tracker </a:t>
            </a:r>
          </a:p>
          <a:p>
            <a:pPr lvl="1"/>
            <a:r>
              <a:rPr lang="de-DE" dirty="0"/>
              <a:t>Bestehend aus 4,088 </a:t>
            </a:r>
            <a:br>
              <a:rPr lang="de-DE" dirty="0"/>
            </a:br>
            <a:r>
              <a:rPr lang="de-DE" dirty="0"/>
              <a:t>doppelseitigen Modulen </a:t>
            </a:r>
          </a:p>
          <a:p>
            <a:pPr lvl="1"/>
            <a:r>
              <a:rPr lang="de-DE" dirty="0"/>
              <a:t>6 Million Auslese Kanäle </a:t>
            </a:r>
          </a:p>
          <a:p>
            <a:endParaRPr lang="de-DE" dirty="0"/>
          </a:p>
        </p:txBody>
      </p:sp>
      <p:pic>
        <p:nvPicPr>
          <p:cNvPr id="8" name="Grafik 7">
            <a:extLst>
              <a:ext uri="{FF2B5EF4-FFF2-40B4-BE49-F238E27FC236}">
                <a16:creationId xmlns:a16="http://schemas.microsoft.com/office/drawing/2014/main" id="{D5EDA4B1-07D8-4F44-8DC7-61BD401DE63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15293" y="898184"/>
            <a:ext cx="3096344" cy="2064229"/>
          </a:xfrm>
          <a:prstGeom prst="rect">
            <a:avLst/>
          </a:prstGeom>
        </p:spPr>
      </p:pic>
      <p:sp>
        <p:nvSpPr>
          <p:cNvPr id="10" name="Rectangle 2">
            <a:extLst>
              <a:ext uri="{FF2B5EF4-FFF2-40B4-BE49-F238E27FC236}">
                <a16:creationId xmlns:a16="http://schemas.microsoft.com/office/drawing/2014/main" id="{DD1F63CA-F135-40C4-9617-7C061FFE121B}"/>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pic>
        <p:nvPicPr>
          <p:cNvPr id="12" name="Grafik 11">
            <a:extLst>
              <a:ext uri="{FF2B5EF4-FFF2-40B4-BE49-F238E27FC236}">
                <a16:creationId xmlns:a16="http://schemas.microsoft.com/office/drawing/2014/main" id="{5B3D53A4-631C-439F-ABAB-97C048DB81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0973" y="3151505"/>
            <a:ext cx="3060663" cy="2509744"/>
          </a:xfrm>
          <a:prstGeom prst="rect">
            <a:avLst/>
          </a:prstGeom>
        </p:spPr>
      </p:pic>
    </p:spTree>
    <p:extLst>
      <p:ext uri="{BB962C8B-B14F-4D97-AF65-F5344CB8AC3E}">
        <p14:creationId xmlns:p14="http://schemas.microsoft.com/office/powerpoint/2010/main" val="13141657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B5E4F9-FE01-4766-98C9-87BD6BED527F}"/>
              </a:ext>
            </a:extLst>
          </p:cNvPr>
          <p:cNvSpPr>
            <a:spLocks noGrp="1"/>
          </p:cNvSpPr>
          <p:nvPr>
            <p:ph type="title"/>
          </p:nvPr>
        </p:nvSpPr>
        <p:spPr/>
        <p:txBody>
          <a:bodyPr/>
          <a:lstStyle/>
          <a:p>
            <a:r>
              <a:rPr lang="de-DE" dirty="0"/>
              <a:t>ATLAS - Spurdetektoren</a:t>
            </a:r>
          </a:p>
        </p:txBody>
      </p:sp>
      <p:sp>
        <p:nvSpPr>
          <p:cNvPr id="9" name="Foliennummernplatzhalter 8">
            <a:extLst>
              <a:ext uri="{FF2B5EF4-FFF2-40B4-BE49-F238E27FC236}">
                <a16:creationId xmlns:a16="http://schemas.microsoft.com/office/drawing/2014/main" id="{E5D201F6-0105-465B-ADE5-90EAC8414AC2}"/>
              </a:ext>
            </a:extLst>
          </p:cNvPr>
          <p:cNvSpPr>
            <a:spLocks noGrp="1"/>
          </p:cNvSpPr>
          <p:nvPr>
            <p:ph type="sldNum" sz="quarter" idx="12"/>
          </p:nvPr>
        </p:nvSpPr>
        <p:spPr/>
        <p:txBody>
          <a:bodyPr/>
          <a:lstStyle/>
          <a:p>
            <a:fld id="{13EBA283-81CD-428D-9703-4AE41BDC50AA}" type="slidenum">
              <a:rPr lang="de-DE" smtClean="0"/>
              <a:pPr/>
              <a:t>9</a:t>
            </a:fld>
            <a:endParaRPr lang="de-DE" dirty="0"/>
          </a:p>
        </p:txBody>
      </p:sp>
      <p:sp>
        <p:nvSpPr>
          <p:cNvPr id="7" name="Datumsplatzhalter 6">
            <a:extLst>
              <a:ext uri="{FF2B5EF4-FFF2-40B4-BE49-F238E27FC236}">
                <a16:creationId xmlns:a16="http://schemas.microsoft.com/office/drawing/2014/main" id="{85F64B06-D360-4C15-9543-7B610B39B1F4}"/>
              </a:ext>
            </a:extLst>
          </p:cNvPr>
          <p:cNvSpPr>
            <a:spLocks noGrp="1"/>
          </p:cNvSpPr>
          <p:nvPr>
            <p:ph type="dt" sz="half" idx="10"/>
          </p:nvPr>
        </p:nvSpPr>
        <p:spPr/>
        <p:txBody>
          <a:bodyPr/>
          <a:lstStyle/>
          <a:p>
            <a:r>
              <a:rPr lang="de-DE"/>
              <a:t>08.03.2018</a:t>
            </a:r>
            <a:endParaRPr lang="de-DE" dirty="0"/>
          </a:p>
        </p:txBody>
      </p:sp>
      <p:sp>
        <p:nvSpPr>
          <p:cNvPr id="8" name="Fußzeilenplatzhalter 7">
            <a:extLst>
              <a:ext uri="{FF2B5EF4-FFF2-40B4-BE49-F238E27FC236}">
                <a16:creationId xmlns:a16="http://schemas.microsoft.com/office/drawing/2014/main" id="{EE0949D0-AC71-4890-A5FF-139E11B706B6}"/>
              </a:ext>
            </a:extLst>
          </p:cNvPr>
          <p:cNvSpPr>
            <a:spLocks noGrp="1"/>
          </p:cNvSpPr>
          <p:nvPr>
            <p:ph type="ftr" sz="quarter" idx="11"/>
          </p:nvPr>
        </p:nvSpPr>
        <p:spPr/>
        <p:txBody>
          <a:bodyPr/>
          <a:lstStyle/>
          <a:p>
            <a:r>
              <a:rPr lang="de-DE"/>
              <a:t>Forschung trifft Schule - Lehrerfortbildung Teilchenphysik -  Essen</a:t>
            </a:r>
            <a:endParaRPr lang="de-DE" dirty="0"/>
          </a:p>
        </p:txBody>
      </p:sp>
      <p:sp>
        <p:nvSpPr>
          <p:cNvPr id="4" name="Textplatzhalter 3">
            <a:extLst>
              <a:ext uri="{FF2B5EF4-FFF2-40B4-BE49-F238E27FC236}">
                <a16:creationId xmlns:a16="http://schemas.microsoft.com/office/drawing/2014/main" id="{BC7C9FA4-10F5-491E-8706-87635B10E548}"/>
              </a:ext>
            </a:extLst>
          </p:cNvPr>
          <p:cNvSpPr>
            <a:spLocks noGrp="1"/>
          </p:cNvSpPr>
          <p:nvPr>
            <p:ph sz="quarter" idx="13"/>
          </p:nvPr>
        </p:nvSpPr>
        <p:spPr/>
        <p:txBody>
          <a:bodyPr/>
          <a:lstStyle/>
          <a:p>
            <a:r>
              <a:rPr lang="de-DE" dirty="0"/>
              <a:t>Übergangsstrahlungsdetektor</a:t>
            </a:r>
          </a:p>
          <a:p>
            <a:pPr lvl="1"/>
            <a:r>
              <a:rPr lang="en-US" dirty="0"/>
              <a:t>350,000 </a:t>
            </a:r>
            <a:r>
              <a:rPr lang="de-DE" dirty="0"/>
              <a:t>Auslese Kanäle </a:t>
            </a:r>
            <a:endParaRPr lang="en-US" dirty="0"/>
          </a:p>
          <a:p>
            <a:pPr lvl="1"/>
            <a:r>
              <a:rPr lang="en-US" dirty="0" err="1"/>
              <a:t>Volumen</a:t>
            </a:r>
            <a:r>
              <a:rPr lang="en-US" dirty="0"/>
              <a:t> 12m</a:t>
            </a:r>
            <a:r>
              <a:rPr lang="en-US" baseline="30000" dirty="0"/>
              <a:t>3</a:t>
            </a:r>
            <a:endParaRPr lang="en-US" dirty="0"/>
          </a:p>
          <a:p>
            <a:pPr lvl="1"/>
            <a:r>
              <a:rPr lang="de-DE" dirty="0"/>
              <a:t>Besteht aus “</a:t>
            </a:r>
            <a:r>
              <a:rPr lang="de-DE" dirty="0" err="1"/>
              <a:t>Straw</a:t>
            </a:r>
            <a:r>
              <a:rPr lang="de-DE" dirty="0"/>
              <a:t> </a:t>
            </a:r>
            <a:r>
              <a:rPr lang="de-DE" dirty="0" err="1"/>
              <a:t>Tubes</a:t>
            </a:r>
            <a:r>
              <a:rPr lang="de-DE" dirty="0"/>
              <a:t>”: </a:t>
            </a:r>
          </a:p>
          <a:p>
            <a:pPr lvl="2"/>
            <a:r>
              <a:rPr lang="de-DE" dirty="0"/>
              <a:t>Geiger Müller Zählrohre</a:t>
            </a:r>
          </a:p>
          <a:p>
            <a:pPr lvl="2"/>
            <a:r>
              <a:rPr lang="de-DE" dirty="0"/>
              <a:t>Durchmesser 4mm</a:t>
            </a:r>
          </a:p>
          <a:p>
            <a:pPr lvl="2"/>
            <a:r>
              <a:rPr lang="de-DE" dirty="0"/>
              <a:t>Im Inneren 0.03mm Gold </a:t>
            </a:r>
            <a:br>
              <a:rPr lang="de-DE" dirty="0"/>
            </a:br>
            <a:r>
              <a:rPr lang="de-DE" dirty="0"/>
              <a:t>ummantelter Wolfram Draht</a:t>
            </a:r>
          </a:p>
          <a:p>
            <a:pPr lvl="1"/>
            <a:r>
              <a:rPr lang="de-DE" dirty="0"/>
              <a:t>50,000 </a:t>
            </a:r>
            <a:r>
              <a:rPr lang="de-DE" dirty="0" err="1"/>
              <a:t>Straws</a:t>
            </a:r>
            <a:r>
              <a:rPr lang="de-DE" dirty="0"/>
              <a:t> im Barrel und </a:t>
            </a:r>
            <a:br>
              <a:rPr lang="de-DE" dirty="0"/>
            </a:br>
            <a:r>
              <a:rPr lang="de-DE" dirty="0"/>
              <a:t>250,000 </a:t>
            </a:r>
            <a:r>
              <a:rPr lang="de-DE" dirty="0" err="1"/>
              <a:t>straws</a:t>
            </a:r>
            <a:r>
              <a:rPr lang="de-DE" dirty="0"/>
              <a:t> in den Kappen</a:t>
            </a:r>
          </a:p>
          <a:p>
            <a:pPr lvl="1"/>
            <a:r>
              <a:rPr lang="de-DE" dirty="0"/>
              <a:t>Genauigkeit der </a:t>
            </a:r>
            <a:br>
              <a:rPr lang="de-DE" dirty="0"/>
            </a:br>
            <a:r>
              <a:rPr lang="de-DE" dirty="0"/>
              <a:t>Ortsauflösung 0.17mm</a:t>
            </a:r>
          </a:p>
          <a:p>
            <a:pPr lvl="1"/>
            <a:r>
              <a:rPr lang="de-DE" dirty="0"/>
              <a:t>Zusätzlich Information über die Teilchenart </a:t>
            </a:r>
          </a:p>
          <a:p>
            <a:endParaRPr lang="de-DE" dirty="0"/>
          </a:p>
        </p:txBody>
      </p:sp>
      <p:sp>
        <p:nvSpPr>
          <p:cNvPr id="10" name="Rectangle 2">
            <a:extLst>
              <a:ext uri="{FF2B5EF4-FFF2-40B4-BE49-F238E27FC236}">
                <a16:creationId xmlns:a16="http://schemas.microsoft.com/office/drawing/2014/main" id="{DD1F63CA-F135-40C4-9617-7C061FFE121B}"/>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pic>
        <p:nvPicPr>
          <p:cNvPr id="12" name="Grafik 11">
            <a:extLst>
              <a:ext uri="{FF2B5EF4-FFF2-40B4-BE49-F238E27FC236}">
                <a16:creationId xmlns:a16="http://schemas.microsoft.com/office/drawing/2014/main" id="{64D24CF5-46DB-4485-BF57-AFC807A566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15293" y="898184"/>
            <a:ext cx="3096344" cy="2064229"/>
          </a:xfrm>
          <a:prstGeom prst="rect">
            <a:avLst/>
          </a:prstGeom>
        </p:spPr>
      </p:pic>
      <p:pic>
        <p:nvPicPr>
          <p:cNvPr id="13" name="Grafik 12">
            <a:extLst>
              <a:ext uri="{FF2B5EF4-FFF2-40B4-BE49-F238E27FC236}">
                <a16:creationId xmlns:a16="http://schemas.microsoft.com/office/drawing/2014/main" id="{2DD315E4-F294-480F-BA2C-17FF5175C4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0973" y="3151505"/>
            <a:ext cx="3060663" cy="2509744"/>
          </a:xfrm>
          <a:prstGeom prst="rect">
            <a:avLst/>
          </a:prstGeom>
        </p:spPr>
      </p:pic>
    </p:spTree>
    <p:extLst>
      <p:ext uri="{BB962C8B-B14F-4D97-AF65-F5344CB8AC3E}">
        <p14:creationId xmlns:p14="http://schemas.microsoft.com/office/powerpoint/2010/main" val="1064909488"/>
      </p:ext>
    </p:extLst>
  </p:cSld>
  <p:clrMapOvr>
    <a:masterClrMapping/>
  </p:clrMapOvr>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FF"/>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E3174710-C059-4FF1-9F59-2C61D3FF97DF}" vid="{6BB53C1B-4001-4431-B15A-99832CCCC4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NTW</Template>
  <TotalTime>0</TotalTime>
  <Words>1640</Words>
  <Application>Microsoft Office PowerPoint</Application>
  <PresentationFormat>Bildschirmpräsentation (4:3)</PresentationFormat>
  <Paragraphs>330</Paragraphs>
  <Slides>33</Slides>
  <Notes>12</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33</vt:i4>
      </vt:variant>
    </vt:vector>
  </HeadingPairs>
  <TitlesOfParts>
    <vt:vector size="41" baseType="lpstr">
      <vt:lpstr>Arial</vt:lpstr>
      <vt:lpstr>Arial Narrow</vt:lpstr>
      <vt:lpstr>Arial Unicode MS</vt:lpstr>
      <vt:lpstr>Calibri</vt:lpstr>
      <vt:lpstr>Cambria Math</vt:lpstr>
      <vt:lpstr>Symbol</vt:lpstr>
      <vt:lpstr>Wingdings</vt:lpstr>
      <vt:lpstr>NTW</vt:lpstr>
      <vt:lpstr>Forschungsmethoden in der Teilchenphysik II  Und ausgewählte Materialen für den Schulunterricht     </vt:lpstr>
      <vt:lpstr>Wie weist man Elementarteilchen nach?</vt:lpstr>
      <vt:lpstr>Der ATLAS-Detektor</vt:lpstr>
      <vt:lpstr>Der ATLAS - Detektor (A Toroidal LHC AparatuS)</vt:lpstr>
      <vt:lpstr>Der ATLAS - Detektor</vt:lpstr>
      <vt:lpstr>Detektoraufbau am Beispiel von ATLAS</vt:lpstr>
      <vt:lpstr>PowerPoint-Präsentation</vt:lpstr>
      <vt:lpstr>ATLAS - Spurdetektoren</vt:lpstr>
      <vt:lpstr>ATLAS - Spurdetektoren</vt:lpstr>
      <vt:lpstr>Elektromagnetisches vs Hadronisches Kalorimeter</vt:lpstr>
      <vt:lpstr>Myonenkammern</vt:lpstr>
      <vt:lpstr>Aufgaben/Materialen für den Schulunterricht </vt:lpstr>
      <vt:lpstr>Bildgebende Detektoren im Unterricht</vt:lpstr>
      <vt:lpstr>Event Displays im Unterricht</vt:lpstr>
      <vt:lpstr>Teilchenspuren im ATLAS-Detektor</vt:lpstr>
      <vt:lpstr>Beispiele - Das OPAL-Eventdisplay</vt:lpstr>
      <vt:lpstr>LEP oder LHC in der Schule?</vt:lpstr>
      <vt:lpstr>Das OPAL-Eventdisplay</vt:lpstr>
      <vt:lpstr>Das OPAL-Eventdisplay</vt:lpstr>
      <vt:lpstr>Elektron oder Positron</vt:lpstr>
      <vt:lpstr>Photon</vt:lpstr>
      <vt:lpstr>Elektrisch geladenes Hadron</vt:lpstr>
      <vt:lpstr>Anti-/Myon</vt:lpstr>
      <vt:lpstr>Jets - erzeugt durch Quarks oder Gluonen</vt:lpstr>
      <vt:lpstr>Was hat man gemessen?</vt:lpstr>
      <vt:lpstr>Bestimmung des starken Kopplungsparameters</vt:lpstr>
      <vt:lpstr>Bestimmung des starken Kopplungsparameters</vt:lpstr>
      <vt:lpstr>Bestimmung des starken Kopplungsparameters</vt:lpstr>
      <vt:lpstr>Bestimmung des starken Kopplungsparameters</vt:lpstr>
      <vt:lpstr>Bestimmung des starken Kopplungsparameters</vt:lpstr>
      <vt:lpstr>Bestimmung des starken Kopplungsparameters</vt:lpstr>
      <vt:lpstr>PowerPoint-Präsentation</vt:lpstr>
      <vt:lpstr>Diskussion / Fragen</vt:lpstr>
    </vt:vector>
  </TitlesOfParts>
  <Company>DESY Zeuthen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Philipp</dc:creator>
  <cp:lastModifiedBy>Claudia Behnke</cp:lastModifiedBy>
  <cp:revision>612</cp:revision>
  <dcterms:created xsi:type="dcterms:W3CDTF">2014-09-10T20:03:47Z</dcterms:created>
  <dcterms:modified xsi:type="dcterms:W3CDTF">2018-02-14T12:43:23Z</dcterms:modified>
</cp:coreProperties>
</file>